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1.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960" r:id="rId1"/>
    <p:sldMasterId id="2147483972" r:id="rId2"/>
  </p:sldMasterIdLst>
  <p:notesMasterIdLst>
    <p:notesMasterId r:id="rId49"/>
  </p:notesMasterIdLst>
  <p:sldIdLst>
    <p:sldId id="327" r:id="rId3"/>
    <p:sldId id="328" r:id="rId4"/>
    <p:sldId id="329" r:id="rId5"/>
    <p:sldId id="330" r:id="rId6"/>
    <p:sldId id="347" r:id="rId7"/>
    <p:sldId id="331" r:id="rId8"/>
    <p:sldId id="349" r:id="rId9"/>
    <p:sldId id="263" r:id="rId10"/>
    <p:sldId id="325" r:id="rId11"/>
    <p:sldId id="342" r:id="rId12"/>
    <p:sldId id="326" r:id="rId13"/>
    <p:sldId id="341" r:id="rId14"/>
    <p:sldId id="321" r:id="rId15"/>
    <p:sldId id="271" r:id="rId16"/>
    <p:sldId id="343" r:id="rId17"/>
    <p:sldId id="272" r:id="rId18"/>
    <p:sldId id="333" r:id="rId19"/>
    <p:sldId id="270" r:id="rId20"/>
    <p:sldId id="262" r:id="rId21"/>
    <p:sldId id="340" r:id="rId22"/>
    <p:sldId id="332" r:id="rId23"/>
    <p:sldId id="273" r:id="rId24"/>
    <p:sldId id="317" r:id="rId25"/>
    <p:sldId id="318" r:id="rId26"/>
    <p:sldId id="323" r:id="rId27"/>
    <p:sldId id="274" r:id="rId28"/>
    <p:sldId id="315" r:id="rId29"/>
    <p:sldId id="275" r:id="rId30"/>
    <p:sldId id="334" r:id="rId31"/>
    <p:sldId id="335" r:id="rId32"/>
    <p:sldId id="346" r:id="rId33"/>
    <p:sldId id="299" r:id="rId34"/>
    <p:sldId id="344" r:id="rId35"/>
    <p:sldId id="276" r:id="rId36"/>
    <p:sldId id="322" r:id="rId37"/>
    <p:sldId id="355" r:id="rId38"/>
    <p:sldId id="356" r:id="rId39"/>
    <p:sldId id="282" r:id="rId40"/>
    <p:sldId id="283" r:id="rId41"/>
    <p:sldId id="284" r:id="rId42"/>
    <p:sldId id="324" r:id="rId43"/>
    <p:sldId id="277" r:id="rId44"/>
    <p:sldId id="354" r:id="rId45"/>
    <p:sldId id="345" r:id="rId46"/>
    <p:sldId id="287" r:id="rId47"/>
    <p:sldId id="289" r:id="rId48"/>
  </p:sldIdLst>
  <p:sldSz cx="9144000" cy="6858000" type="screen4x3"/>
  <p:notesSz cx="6858000" cy="9144000"/>
  <p:embeddedFontLst>
    <p:embeddedFont>
      <p:font typeface="Lucida Sans Unicode" panose="020B0602030504020204" pitchFamily="34" charset="0"/>
      <p:regular r:id="rId50"/>
    </p:embeddedFont>
    <p:embeddedFont>
      <p:font typeface="Walter Turncoat" panose="020B0604020202020204"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סגנון ביניים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17" autoAdjust="0"/>
  </p:normalViewPr>
  <p:slideViewPr>
    <p:cSldViewPr snapToGrid="0">
      <p:cViewPr varScale="1">
        <p:scale>
          <a:sx n="71" d="100"/>
          <a:sy n="71" d="100"/>
        </p:scale>
        <p:origin x="1548"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pPr/>
              <a:t>3/14/2024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pPr/>
              <a:t>‹#›</a:t>
            </a:fld>
            <a:endParaRPr lang="en-US"/>
          </a:p>
        </p:txBody>
      </p:sp>
    </p:spTree>
    <p:extLst>
      <p:ext uri="{BB962C8B-B14F-4D97-AF65-F5344CB8AC3E}">
        <p14:creationId xmlns:p14="http://schemas.microsoft.com/office/powerpoint/2010/main" val="3554189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HLT_(x86_instruction)#cite_note-1" TargetMode="External"/><Relationship Id="rId13" Type="http://schemas.openxmlformats.org/officeDocument/2006/relationships/hyperlink" Target="https://en.wikipedia.org/wiki/Opcode" TargetMode="External"/><Relationship Id="rId3" Type="http://schemas.openxmlformats.org/officeDocument/2006/relationships/hyperlink" Target="https://en.wikipedia.org/wiki/X86" TargetMode="External"/><Relationship Id="rId7" Type="http://schemas.openxmlformats.org/officeDocument/2006/relationships/hyperlink" Target="https://en.wikipedia.org/wiki/Interrupt" TargetMode="External"/><Relationship Id="rId12" Type="http://schemas.openxmlformats.org/officeDocument/2006/relationships/hyperlink" Target="https://en.wikipedia.org/wiki/System_Idle_Proces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Central_processing_unit" TargetMode="External"/><Relationship Id="rId11" Type="http://schemas.openxmlformats.org/officeDocument/2006/relationships/hyperlink" Target="https://en.wikipedia.org/wiki/Windows_NT" TargetMode="External"/><Relationship Id="rId5" Type="http://schemas.openxmlformats.org/officeDocument/2006/relationships/hyperlink" Target="https://en.wikipedia.org/wiki/Assembly_language" TargetMode="External"/><Relationship Id="rId10" Type="http://schemas.openxmlformats.org/officeDocument/2006/relationships/hyperlink" Target="https://en.wikipedia.org/wiki/Idle_(CPU)" TargetMode="External"/><Relationship Id="rId4" Type="http://schemas.openxmlformats.org/officeDocument/2006/relationships/hyperlink" Target="https://en.wikipedia.org/wiki/Computer_architecture" TargetMode="External"/><Relationship Id="rId9" Type="http://schemas.openxmlformats.org/officeDocument/2006/relationships/hyperlink" Target="https://en.wikipedia.org/wiki/Operating_syste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tackoverflow.com/questions/223644/what-is-an-uninterruptable-proces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http://www.cs.rpi.edu/~goldsd/docs/fall2014-csci4210/04-fork-diagram.png</a:t>
            </a:r>
          </a:p>
        </p:txBody>
      </p:sp>
      <p:sp>
        <p:nvSpPr>
          <p:cNvPr id="4" name="Slide Number Placeholder 3"/>
          <p:cNvSpPr>
            <a:spLocks noGrp="1"/>
          </p:cNvSpPr>
          <p:nvPr>
            <p:ph type="sldNum" sz="quarter" idx="10"/>
          </p:nvPr>
        </p:nvSpPr>
        <p:spPr/>
        <p:txBody>
          <a:bodyPr/>
          <a:lstStyle/>
          <a:p>
            <a:fld id="{94525A9A-2399-4ACF-975E-77FD324B061A}" type="slidenum">
              <a:rPr lang="en-US" smtClean="0"/>
              <a:pPr/>
              <a:t>2</a:t>
            </a:fld>
            <a:endParaRPr lang="en-US"/>
          </a:p>
        </p:txBody>
      </p:sp>
    </p:spTree>
    <p:extLst>
      <p:ext uri="{BB962C8B-B14F-4D97-AF65-F5344CB8AC3E}">
        <p14:creationId xmlns:p14="http://schemas.microsoft.com/office/powerpoint/2010/main" val="154670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תשובה:</a:t>
            </a:r>
          </a:p>
          <a:p>
            <a:pPr algn="r" rtl="1"/>
            <a:r>
              <a:rPr lang="he-IL" dirty="0"/>
              <a:t>   </a:t>
            </a:r>
            <a:r>
              <a:rPr lang="en-US" altLang="en-US" sz="1200" dirty="0">
                <a:latin typeface="Courier New" panose="02070309020205020404" pitchFamily="49" charset="0"/>
                <a:cs typeface="Courier New" panose="02070309020205020404" pitchFamily="49" charset="0"/>
              </a:rPr>
              <a:t>while (wait(NULL) != -1);</a:t>
            </a:r>
            <a:endParaRPr lang="he-IL" altLang="en-US" sz="1200" dirty="0">
              <a:latin typeface="Courier New" panose="02070309020205020404" pitchFamily="49" charset="0"/>
              <a:cs typeface="Courier New" panose="02070309020205020404" pitchFamily="49" charset="0"/>
            </a:endParaRPr>
          </a:p>
          <a:p>
            <a:pPr algn="r" rtl="1"/>
            <a:endParaRPr lang="he-IL" altLang="en-US" sz="1200" dirty="0">
              <a:latin typeface="Courier New" panose="02070309020205020404" pitchFamily="49" charset="0"/>
              <a:cs typeface="Courier New" panose="02070309020205020404" pitchFamily="49" charset="0"/>
            </a:endParaRPr>
          </a:p>
          <a:p>
            <a:pPr algn="r" rtl="1"/>
            <a:r>
              <a:rPr lang="he-IL" altLang="en-US" sz="1200" dirty="0">
                <a:latin typeface="Courier New" panose="02070309020205020404" pitchFamily="49" charset="0"/>
                <a:cs typeface="Courier New" panose="02070309020205020404" pitchFamily="49" charset="0"/>
              </a:rPr>
              <a:t>קריאת המערכת </a:t>
            </a:r>
            <a:r>
              <a:rPr lang="en-US" altLang="en-US" sz="1200" dirty="0">
                <a:latin typeface="Courier New" panose="02070309020205020404" pitchFamily="49" charset="0"/>
                <a:cs typeface="Courier New" panose="02070309020205020404" pitchFamily="49" charset="0"/>
              </a:rPr>
              <a:t>wait</a:t>
            </a:r>
            <a:r>
              <a:rPr lang="he-IL" altLang="en-US" sz="1200" dirty="0">
                <a:latin typeface="Courier New" panose="02070309020205020404" pitchFamily="49" charset="0"/>
                <a:cs typeface="Courier New" panose="02070309020205020404" pitchFamily="49" charset="0"/>
              </a:rPr>
              <a:t> אחראית על שחרור המשאב שהוקצה בקריאת המערכת </a:t>
            </a:r>
            <a:r>
              <a:rPr lang="en-US" altLang="en-US" sz="1200" dirty="0">
                <a:latin typeface="Courier New" panose="02070309020205020404" pitchFamily="49" charset="0"/>
                <a:cs typeface="Courier New" panose="02070309020205020404" pitchFamily="49" charset="0"/>
              </a:rPr>
              <a:t>fork</a:t>
            </a:r>
            <a:r>
              <a:rPr lang="he-IL" altLang="en-US" sz="1200" dirty="0">
                <a:latin typeface="Courier New" panose="02070309020205020404" pitchFamily="49" charset="0"/>
                <a:cs typeface="Courier New" panose="02070309020205020404" pitchFamily="49" charset="0"/>
              </a:rPr>
              <a:t>.</a:t>
            </a:r>
          </a:p>
          <a:p>
            <a:pPr algn="r" rtl="1"/>
            <a:r>
              <a:rPr lang="he-IL" altLang="en-US" sz="1200" dirty="0">
                <a:latin typeface="Courier New" panose="02070309020205020404" pitchFamily="49" charset="0"/>
                <a:cs typeface="Courier New" panose="02070309020205020404" pitchFamily="49" charset="0"/>
              </a:rPr>
              <a:t>נוח לזכור את ההקבלה: </a:t>
            </a:r>
            <a:r>
              <a:rPr lang="en-US" altLang="en-US" sz="1200" dirty="0">
                <a:latin typeface="Courier New" panose="02070309020205020404" pitchFamily="49" charset="0"/>
                <a:cs typeface="Courier New" panose="02070309020205020404" pitchFamily="49" charset="0"/>
              </a:rPr>
              <a:t>fork </a:t>
            </a:r>
            <a:r>
              <a:rPr lang="en-US" altLang="en-US" sz="1200" dirty="0">
                <a:latin typeface="Courier New" panose="02070309020205020404" pitchFamily="49" charset="0"/>
                <a:cs typeface="Courier New" panose="02070309020205020404" pitchFamily="49" charset="0"/>
                <a:sym typeface="Wingdings" panose="05000000000000000000" pitchFamily="2" charset="2"/>
              </a:rPr>
              <a:t> malloc   ,   wait  free</a:t>
            </a:r>
            <a:r>
              <a:rPr lang="he-IL" altLang="en-US" sz="1200" dirty="0">
                <a:latin typeface="Courier New" panose="02070309020205020404" pitchFamily="49" charset="0"/>
                <a:cs typeface="Courier New" panose="02070309020205020404" pitchFamily="49" charset="0"/>
                <a:sym typeface="Wingdings" panose="05000000000000000000" pitchFamily="2" charset="2"/>
              </a:rPr>
              <a:t> .</a:t>
            </a:r>
            <a:endParaRPr lang="en-US" altLang="en-US" sz="1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pPr/>
              <a:t>14</a:t>
            </a:fld>
            <a:endParaRPr lang="en-US"/>
          </a:p>
        </p:txBody>
      </p:sp>
    </p:spTree>
    <p:extLst>
      <p:ext uri="{BB962C8B-B14F-4D97-AF65-F5344CB8AC3E}">
        <p14:creationId xmlns:p14="http://schemas.microsoft.com/office/powerpoint/2010/main" val="3550155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10"/>
          </p:nvPr>
        </p:nvSpPr>
        <p:spPr/>
        <p:txBody>
          <a:bodyPr/>
          <a:lstStyle/>
          <a:p>
            <a:fld id="{94525A9A-2399-4ACF-975E-77FD324B061A}" type="slidenum">
              <a:rPr lang="en-US" smtClean="0"/>
              <a:pPr/>
              <a:t>15</a:t>
            </a:fld>
            <a:endParaRPr lang="en-US"/>
          </a:p>
        </p:txBody>
      </p:sp>
    </p:spTree>
    <p:extLst>
      <p:ext uri="{BB962C8B-B14F-4D97-AF65-F5344CB8AC3E}">
        <p14:creationId xmlns:p14="http://schemas.microsoft.com/office/powerpoint/2010/main" val="3754882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 Enable</a:t>
            </a:r>
            <a:r>
              <a:rPr lang="en-US" baseline="0"/>
              <a:t> the father process the option to check-up on the son’s exit reasons and internal information. </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17</a:t>
            </a:fld>
            <a:endParaRPr lang="en-US"/>
          </a:p>
        </p:txBody>
      </p:sp>
    </p:spTree>
    <p:extLst>
      <p:ext uri="{BB962C8B-B14F-4D97-AF65-F5344CB8AC3E}">
        <p14:creationId xmlns:p14="http://schemas.microsoft.com/office/powerpoint/2010/main" val="294804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dirty="0">
                <a:latin typeface="Arial"/>
                <a:cs typeface="Arial"/>
              </a:rPr>
              <a:t>לכאורה, הסתדרנו עד היום גם בלי קריאת המערכת </a:t>
            </a:r>
            <a:r>
              <a:rPr lang="en-US" b="0" dirty="0">
                <a:latin typeface="Arial"/>
                <a:cs typeface="Arial"/>
              </a:rPr>
              <a:t>exit()</a:t>
            </a:r>
            <a:r>
              <a:rPr lang="he-IL" b="0" dirty="0">
                <a:latin typeface="Arial"/>
                <a:cs typeface="Arial"/>
              </a:rPr>
              <a:t> ופשוט סיימנו תהליכים באמצעות </a:t>
            </a:r>
            <a:r>
              <a:rPr lang="en-US" b="0" dirty="0">
                <a:latin typeface="Arial"/>
                <a:cs typeface="Arial"/>
              </a:rPr>
              <a:t>return</a:t>
            </a:r>
            <a:r>
              <a:rPr lang="he-IL" b="0" dirty="0">
                <a:latin typeface="Arial"/>
                <a:cs typeface="Arial"/>
              </a:rPr>
              <a:t> בסוף פונקציית ה-</a:t>
            </a:r>
            <a:r>
              <a:rPr lang="en-US" b="0" dirty="0">
                <a:latin typeface="Arial"/>
                <a:cs typeface="Arial"/>
              </a:rPr>
              <a:t>main()</a:t>
            </a:r>
            <a:r>
              <a:rPr lang="he-IL" b="0" dirty="0">
                <a:latin typeface="Arial"/>
                <a:cs typeface="Arial"/>
              </a:rPr>
              <a:t>.</a:t>
            </a:r>
          </a:p>
          <a:p>
            <a:pPr algn="r" rtl="1"/>
            <a:r>
              <a:rPr lang="he-IL" b="0" dirty="0">
                <a:latin typeface="Arial"/>
                <a:cs typeface="Arial"/>
              </a:rPr>
              <a:t>לכן חשוב להדגיש לסטודנטים ש-</a:t>
            </a:r>
            <a:r>
              <a:rPr lang="en-US" b="0" dirty="0">
                <a:latin typeface="Arial"/>
                <a:cs typeface="Arial"/>
              </a:rPr>
              <a:t>return</a:t>
            </a:r>
            <a:r>
              <a:rPr lang="he-IL" b="0" dirty="0">
                <a:latin typeface="Arial"/>
                <a:cs typeface="Arial"/>
              </a:rPr>
              <a:t> היא לא קסם, וחייבים את עזרת מערכת ההפעלה (באמצעות קריאת המערכת </a:t>
            </a:r>
            <a:r>
              <a:rPr lang="en-US" b="0" dirty="0">
                <a:latin typeface="Arial"/>
                <a:cs typeface="Arial"/>
              </a:rPr>
              <a:t>exit</a:t>
            </a:r>
            <a:r>
              <a:rPr lang="he-IL" b="0" dirty="0">
                <a:latin typeface="Arial"/>
                <a:cs typeface="Arial"/>
              </a:rPr>
              <a:t>) כדי לסיים תהליך.</a:t>
            </a:r>
          </a:p>
          <a:p>
            <a:pPr algn="r" rtl="1"/>
            <a:r>
              <a:rPr lang="he-IL" b="0" dirty="0">
                <a:latin typeface="Arial"/>
                <a:cs typeface="Arial"/>
              </a:rPr>
              <a:t>למה חייבים את עזרת מערכת ההפעלה? למשל כדי להעיר את תהליך האב שחיכה לתהליך שזה עתה מסתיים באמצעות </a:t>
            </a:r>
            <a:r>
              <a:rPr lang="en-US" b="0" dirty="0">
                <a:latin typeface="Arial"/>
                <a:cs typeface="Arial"/>
              </a:rPr>
              <a:t>exit</a:t>
            </a:r>
            <a:r>
              <a:rPr lang="he-IL" b="0" dirty="0">
                <a:latin typeface="Arial"/>
                <a:cs typeface="Arial"/>
              </a:rPr>
              <a:t>.</a:t>
            </a:r>
          </a:p>
          <a:p>
            <a:pPr algn="r" rtl="1"/>
            <a:endParaRPr lang="he-IL" b="0" dirty="0">
              <a:latin typeface="Arial"/>
              <a:cs typeface="Arial"/>
            </a:endParaRPr>
          </a:p>
          <a:p>
            <a:pPr algn="r" rtl="1"/>
            <a:r>
              <a:rPr lang="he-IL" b="0" dirty="0">
                <a:latin typeface="Arial"/>
                <a:cs typeface="Arial"/>
              </a:rPr>
              <a:t>הערה: יש עוד סיבה לשימוש ב-</a:t>
            </a:r>
            <a:r>
              <a:rPr lang="en-US" b="0" dirty="0">
                <a:latin typeface="Arial"/>
                <a:cs typeface="Arial"/>
              </a:rPr>
              <a:t>exit()</a:t>
            </a:r>
            <a:r>
              <a:rPr lang="he-IL" b="0" dirty="0">
                <a:latin typeface="Arial"/>
                <a:cs typeface="Arial"/>
              </a:rPr>
              <a:t>, והיא נוחות למפתח התוכנה.</a:t>
            </a:r>
          </a:p>
          <a:p>
            <a:pPr algn="r" rtl="1"/>
            <a:r>
              <a:rPr lang="en-US" b="0" dirty="0">
                <a:latin typeface="Arial"/>
                <a:cs typeface="Arial"/>
              </a:rPr>
              <a:t>exit()</a:t>
            </a:r>
            <a:r>
              <a:rPr lang="he-IL" b="0" dirty="0">
                <a:latin typeface="Arial"/>
                <a:cs typeface="Arial"/>
              </a:rPr>
              <a:t> מאפשרת לקוד שנמצא עמוק בתוך שרשרת קריאות לפונקציות לסיים את התהליך באופן </a:t>
            </a:r>
            <a:r>
              <a:rPr lang="he-IL" b="0" dirty="0" err="1">
                <a:latin typeface="Arial"/>
                <a:cs typeface="Arial"/>
              </a:rPr>
              <a:t>מיידי</a:t>
            </a:r>
            <a:r>
              <a:rPr lang="he-IL" b="0" dirty="0">
                <a:latin typeface="Arial"/>
                <a:cs typeface="Arial"/>
              </a:rPr>
              <a:t> במקום להחזיר ערכי שגיאה אחורה עד לפונקציית ה-</a:t>
            </a:r>
            <a:r>
              <a:rPr lang="en-US" b="0" dirty="0">
                <a:latin typeface="Arial"/>
                <a:cs typeface="Arial"/>
              </a:rPr>
              <a:t>main()</a:t>
            </a:r>
            <a:r>
              <a:rPr lang="he-IL" b="0" dirty="0">
                <a:latin typeface="Arial"/>
                <a:cs typeface="Arial"/>
              </a:rPr>
              <a:t>.</a:t>
            </a:r>
          </a:p>
        </p:txBody>
      </p:sp>
      <p:sp>
        <p:nvSpPr>
          <p:cNvPr id="4" name="Slide Number Placeholder 3"/>
          <p:cNvSpPr>
            <a:spLocks noGrp="1"/>
          </p:cNvSpPr>
          <p:nvPr>
            <p:ph type="sldNum" sz="quarter" idx="10"/>
          </p:nvPr>
        </p:nvSpPr>
        <p:spPr/>
        <p:txBody>
          <a:bodyPr/>
          <a:lstStyle/>
          <a:p>
            <a:fld id="{94525A9A-2399-4ACF-975E-77FD324B061A}" type="slidenum">
              <a:rPr lang="en-US" smtClean="0"/>
              <a:pPr/>
              <a:t>18</a:t>
            </a:fld>
            <a:endParaRPr lang="en-US"/>
          </a:p>
        </p:txBody>
      </p:sp>
    </p:spTree>
    <p:extLst>
      <p:ext uri="{BB962C8B-B14F-4D97-AF65-F5344CB8AC3E}">
        <p14:creationId xmlns:p14="http://schemas.microsoft.com/office/powerpoint/2010/main" val="365575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בהרצאות קוראים למצב זומבי בשם </a:t>
            </a:r>
            <a:r>
              <a:rPr lang="en-US" altLang="en-US"/>
              <a:t>terminated</a:t>
            </a:r>
            <a:r>
              <a:rPr lang="he-IL" altLang="en-US"/>
              <a:t>.</a:t>
            </a:r>
          </a:p>
          <a:p>
            <a:pPr algn="r" rtl="1"/>
            <a:r>
              <a:rPr lang="he-IL"/>
              <a:t>הפונקציה שאחראית על שינוי האבא לתהליך יתום היא </a:t>
            </a:r>
            <a:r>
              <a:rPr lang="en-US" b="1" err="1"/>
              <a:t>forget_original_parent</a:t>
            </a:r>
            <a:r>
              <a:rPr lang="en-US"/>
              <a:t>()</a:t>
            </a:r>
            <a:r>
              <a:rPr lang="he-IL"/>
              <a:t> והיא נקראת במהלך קריאת המערכת </a:t>
            </a:r>
            <a:r>
              <a:rPr lang="en-US"/>
              <a:t>exit()</a:t>
            </a:r>
            <a:r>
              <a:rPr lang="he-IL" baseline="0"/>
              <a:t> </a:t>
            </a:r>
            <a:r>
              <a:rPr lang="he-IL" b="1" baseline="0"/>
              <a:t>של האבא</a:t>
            </a:r>
            <a:r>
              <a:rPr lang="he-IL"/>
              <a:t>. (קובץ גרעין </a:t>
            </a:r>
            <a:r>
              <a:rPr lang="en-US"/>
              <a:t>kernel/</a:t>
            </a:r>
            <a:r>
              <a:rPr lang="en-US" err="1"/>
              <a:t>exit.c</a:t>
            </a:r>
            <a:r>
              <a:rPr lang="he-IL"/>
              <a:t>)</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19</a:t>
            </a:fld>
            <a:endParaRPr lang="en-US"/>
          </a:p>
        </p:txBody>
      </p:sp>
    </p:spTree>
    <p:extLst>
      <p:ext uri="{BB962C8B-B14F-4D97-AF65-F5344CB8AC3E}">
        <p14:creationId xmlns:p14="http://schemas.microsoft.com/office/powerpoint/2010/main" val="178530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a:t>
            </a:r>
            <a:r>
              <a:rPr lang="en-US" baseline="0"/>
              <a:t>: </a:t>
            </a:r>
            <a:r>
              <a:rPr lang="en-US" baseline="0" err="1"/>
              <a:t>execv</a:t>
            </a:r>
            <a:r>
              <a:rPr lang="en-US" baseline="0"/>
              <a:t>() can receive an arbitrary number of parameters, so we need to specify to the program where is the last one. </a:t>
            </a:r>
            <a:endParaRPr lang="he-IL"/>
          </a:p>
          <a:p>
            <a:r>
              <a:rPr lang="en-US"/>
              <a:t>Note:</a:t>
            </a:r>
            <a:r>
              <a:rPr lang="en-US" baseline="0"/>
              <a:t> </a:t>
            </a:r>
            <a:r>
              <a:rPr lang="en-US" err="1"/>
              <a:t>execv</a:t>
            </a:r>
            <a:r>
              <a:rPr lang="en-US"/>
              <a:t>() is actually one</a:t>
            </a:r>
            <a:r>
              <a:rPr lang="en-US" baseline="0"/>
              <a:t> of a large family of execute functions. You can read more in the </a:t>
            </a:r>
            <a:r>
              <a:rPr lang="en-US" b="1" baseline="0"/>
              <a:t>man</a:t>
            </a:r>
            <a:r>
              <a:rPr lang="en-US" b="0" baseline="0"/>
              <a:t> pages:</a:t>
            </a:r>
          </a:p>
          <a:p>
            <a:r>
              <a:rPr lang="en-US"/>
              <a:t>https://linux.die.net/man/3/execv</a:t>
            </a:r>
          </a:p>
        </p:txBody>
      </p:sp>
      <p:sp>
        <p:nvSpPr>
          <p:cNvPr id="4" name="Slide Number Placeholder 3"/>
          <p:cNvSpPr>
            <a:spLocks noGrp="1"/>
          </p:cNvSpPr>
          <p:nvPr>
            <p:ph type="sldNum" sz="quarter" idx="10"/>
          </p:nvPr>
        </p:nvSpPr>
        <p:spPr/>
        <p:txBody>
          <a:bodyPr/>
          <a:lstStyle/>
          <a:p>
            <a:fld id="{94525A9A-2399-4ACF-975E-77FD324B061A}" type="slidenum">
              <a:rPr lang="en-US" smtClean="0"/>
              <a:pPr/>
              <a:t>20</a:t>
            </a:fld>
            <a:endParaRPr lang="en-US"/>
          </a:p>
        </p:txBody>
      </p:sp>
    </p:spTree>
    <p:extLst>
      <p:ext uri="{BB962C8B-B14F-4D97-AF65-F5344CB8AC3E}">
        <p14:creationId xmlns:p14="http://schemas.microsoft.com/office/powerpoint/2010/main" val="2892642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err="1"/>
              <a:t>Pids</a:t>
            </a:r>
            <a:r>
              <a:rPr lang="en-US" b="1"/>
              <a:t> are made sequentially:</a:t>
            </a:r>
            <a:r>
              <a:rPr lang="en-US" b="1" baseline="0"/>
              <a:t> 0,1,2,3…. </a:t>
            </a:r>
            <a:endParaRPr lang="en-US" b="1"/>
          </a:p>
          <a:p>
            <a:r>
              <a:rPr lang="en-US"/>
              <a:t>headers:</a:t>
            </a:r>
          </a:p>
          <a:p>
            <a:r>
              <a:rPr lang="en-US"/>
              <a:t>#include &lt;</a:t>
            </a:r>
            <a:r>
              <a:rPr lang="en-US" err="1"/>
              <a:t>stdio.h</a:t>
            </a:r>
            <a:r>
              <a:rPr lang="en-US"/>
              <a:t>&gt;</a:t>
            </a:r>
          </a:p>
          <a:p>
            <a:r>
              <a:rPr lang="en-US"/>
              <a:t>#include &lt;</a:t>
            </a:r>
            <a:r>
              <a:rPr lang="en-US" err="1"/>
              <a:t>unistd.h</a:t>
            </a:r>
            <a:r>
              <a:rPr lang="en-US"/>
              <a:t>&gt;</a:t>
            </a:r>
          </a:p>
          <a:p>
            <a:r>
              <a:rPr lang="en-US"/>
              <a:t>#include &lt;sys/</a:t>
            </a:r>
            <a:r>
              <a:rPr lang="en-US" err="1"/>
              <a:t>wait.h</a:t>
            </a:r>
            <a:r>
              <a:rPr lang="en-US"/>
              <a:t>&gt;</a:t>
            </a:r>
          </a:p>
        </p:txBody>
      </p:sp>
      <p:sp>
        <p:nvSpPr>
          <p:cNvPr id="4" name="Slide Number Placeholder 3"/>
          <p:cNvSpPr>
            <a:spLocks noGrp="1"/>
          </p:cNvSpPr>
          <p:nvPr>
            <p:ph type="sldNum" sz="quarter" idx="10"/>
          </p:nvPr>
        </p:nvSpPr>
        <p:spPr/>
        <p:txBody>
          <a:bodyPr/>
          <a:lstStyle/>
          <a:p>
            <a:fld id="{94525A9A-2399-4ACF-975E-77FD324B061A}" type="slidenum">
              <a:rPr lang="en-US" smtClean="0"/>
              <a:pPr/>
              <a:t>24</a:t>
            </a:fld>
            <a:endParaRPr lang="en-US"/>
          </a:p>
        </p:txBody>
      </p:sp>
    </p:spTree>
    <p:extLst>
      <p:ext uri="{BB962C8B-B14F-4D97-AF65-F5344CB8AC3E}">
        <p14:creationId xmlns:p14="http://schemas.microsoft.com/office/powerpoint/2010/main" val="3123934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A12F82-3D7C-4572-A93F-573C69EFAEFE}" type="slidenum">
              <a:rPr lang="he-IL" altLang="en-US"/>
              <a:pPr eaLnBrk="1" hangingPunct="1"/>
              <a:t>26</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endParaRPr lang="en-US" altLang="en-US"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62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online terminal/</a:t>
            </a:r>
            <a:r>
              <a:rPr lang="en-US"/>
              <a:t>wsl </a:t>
            </a:r>
            <a:r>
              <a:rPr lang="en-US" dirty="0"/>
              <a:t>and demonstrate the difference between:</a:t>
            </a:r>
          </a:p>
          <a:p>
            <a:r>
              <a:rPr lang="en-US" dirty="0"/>
              <a:t>&gt;&gt; sleep 20</a:t>
            </a:r>
          </a:p>
          <a:p>
            <a:r>
              <a:rPr lang="en-US" dirty="0"/>
              <a:t>&gt;&gt; sleep 20 &amp;</a:t>
            </a:r>
          </a:p>
        </p:txBody>
      </p:sp>
      <p:sp>
        <p:nvSpPr>
          <p:cNvPr id="4" name="Slide Number Placeholder 3"/>
          <p:cNvSpPr>
            <a:spLocks noGrp="1"/>
          </p:cNvSpPr>
          <p:nvPr>
            <p:ph type="sldNum" sz="quarter" idx="5"/>
          </p:nvPr>
        </p:nvSpPr>
        <p:spPr/>
        <p:txBody>
          <a:bodyPr/>
          <a:lstStyle/>
          <a:p>
            <a:fld id="{94525A9A-2399-4ACF-975E-77FD324B061A}" type="slidenum">
              <a:rPr lang="en-US" smtClean="0"/>
              <a:pPr/>
              <a:t>27</a:t>
            </a:fld>
            <a:endParaRPr lang="en-US"/>
          </a:p>
        </p:txBody>
      </p:sp>
    </p:spTree>
    <p:extLst>
      <p:ext uri="{BB962C8B-B14F-4D97-AF65-F5344CB8AC3E}">
        <p14:creationId xmlns:p14="http://schemas.microsoft.com/office/powerpoint/2010/main" val="4206389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that when running in the </a:t>
            </a:r>
            <a:r>
              <a:rPr lang="en-US" b="1" baseline="0"/>
              <a:t>background</a:t>
            </a:r>
            <a:r>
              <a:rPr lang="en-US" baseline="0"/>
              <a:t>, the shell </a:t>
            </a:r>
            <a:r>
              <a:rPr lang="en-US" b="1" baseline="0"/>
              <a:t>eventually</a:t>
            </a:r>
            <a:r>
              <a:rPr lang="en-US" baseline="0"/>
              <a:t> does wait on the user processes, only for the purpose of cleaning their records from the OS tables. </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28</a:t>
            </a:fld>
            <a:endParaRPr lang="en-US"/>
          </a:p>
        </p:txBody>
      </p:sp>
    </p:spTree>
    <p:extLst>
      <p:ext uri="{BB962C8B-B14F-4D97-AF65-F5344CB8AC3E}">
        <p14:creationId xmlns:p14="http://schemas.microsoft.com/office/powerpoint/2010/main" val="3263903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תהליך נקרא גם: משימה, </a:t>
            </a:r>
            <a:r>
              <a:rPr lang="en-US" altLang="en-US" dirty="0"/>
              <a:t>task</a:t>
            </a:r>
            <a:r>
              <a:rPr lang="he-IL" altLang="en-US" dirty="0"/>
              <a:t> או </a:t>
            </a:r>
            <a:r>
              <a:rPr lang="en-US" altLang="en-US" dirty="0"/>
              <a:t> job</a:t>
            </a:r>
            <a:r>
              <a:rPr lang="he-IL" altLang="en-US" dirty="0"/>
              <a:t>.</a:t>
            </a:r>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pPr/>
              <a:t>4</a:t>
            </a:fld>
            <a:endParaRPr lang="en-US"/>
          </a:p>
        </p:txBody>
      </p:sp>
    </p:spTree>
    <p:extLst>
      <p:ext uri="{BB962C8B-B14F-4D97-AF65-F5344CB8AC3E}">
        <p14:creationId xmlns:p14="http://schemas.microsoft.com/office/powerpoint/2010/main" val="1062283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The father waits for the</a:t>
            </a:r>
            <a:r>
              <a:rPr lang="en-US" baseline="0" dirty="0"/>
              <a:t> son, and therefore, each iteration of the bash loop cannot end until both the son and father have finished working. Therefore, a maximum of </a:t>
            </a:r>
            <a:r>
              <a:rPr lang="en-US" b="1" u="sng" baseline="0" dirty="0"/>
              <a:t>2</a:t>
            </a:r>
            <a:r>
              <a:rPr lang="en-US" b="1" u="none" baseline="0" dirty="0"/>
              <a:t> </a:t>
            </a:r>
            <a:r>
              <a:rPr lang="en-US" baseline="0" dirty="0"/>
              <a:t>processes can run on the system, excluding the Shell process. </a:t>
            </a:r>
          </a:p>
          <a:p>
            <a:r>
              <a:rPr lang="en-US" baseline="0" dirty="0"/>
              <a:t>For B: It is possible that the father would finish </a:t>
            </a:r>
            <a:r>
              <a:rPr lang="en-US" b="1" baseline="0" dirty="0"/>
              <a:t>before</a:t>
            </a:r>
            <a:r>
              <a:rPr lang="en-US" b="0" baseline="0" dirty="0"/>
              <a:t> the son, thus allowing for another iteration of the bash loop. At the worst case, a total of N children would be running, and an additional father that has not yet finished running. We would have </a:t>
            </a:r>
            <a:r>
              <a:rPr lang="en-US" b="1" u="sng" baseline="0" dirty="0"/>
              <a:t>N+1</a:t>
            </a:r>
            <a:r>
              <a:rPr lang="en-US" b="0" baseline="0" dirty="0"/>
              <a:t> processes in that scenario, running concurrently.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30</a:t>
            </a:fld>
            <a:endParaRPr lang="en-US"/>
          </a:p>
        </p:txBody>
      </p:sp>
    </p:spTree>
    <p:extLst>
      <p:ext uri="{BB962C8B-B14F-4D97-AF65-F5344CB8AC3E}">
        <p14:creationId xmlns:p14="http://schemas.microsoft.com/office/powerpoint/2010/main" val="2399809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answer here is the same for both processes: A total of 2N processes are possible </a:t>
            </a:r>
            <a:r>
              <a:rPr lang="en-US" b="1" baseline="0" dirty="0"/>
              <a:t>– N fathers, and N sons</a:t>
            </a:r>
            <a:r>
              <a:rPr lang="en-US" b="0" baseline="0" dirty="0"/>
              <a:t>, </a:t>
            </a:r>
          </a:p>
          <a:p>
            <a:r>
              <a:rPr lang="en-US" b="0" baseline="0" dirty="0"/>
              <a:t>The reason is that the shell continues to the next iteration immediately, without waiting for the previous iteration to finish.</a:t>
            </a:r>
            <a:endParaRPr lang="en-US" b="1"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31</a:t>
            </a:fld>
            <a:endParaRPr lang="en-US"/>
          </a:p>
        </p:txBody>
      </p:sp>
    </p:spTree>
    <p:extLst>
      <p:ext uri="{BB962C8B-B14F-4D97-AF65-F5344CB8AC3E}">
        <p14:creationId xmlns:p14="http://schemas.microsoft.com/office/powerpoint/2010/main" val="365087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כדי לקשר את הפרק הזה לפרק הקודם, כדאי לשאול את הסטודנטים באילו מבני נתונים של הגרעין משתמשות קריאות המערכת השונות.</a:t>
            </a:r>
          </a:p>
          <a:p>
            <a:pPr algn="r" rtl="1"/>
            <a:r>
              <a:rPr lang="he-IL"/>
              <a:t>למשל, </a:t>
            </a:r>
            <a:r>
              <a:rPr lang="en-US" err="1"/>
              <a:t>getpid</a:t>
            </a:r>
            <a:r>
              <a:rPr lang="en-US"/>
              <a:t>()</a:t>
            </a:r>
            <a:r>
              <a:rPr lang="he-IL"/>
              <a:t> ניגשת רק למתאר התהליך הנוכחי וקוראת את השדה </a:t>
            </a:r>
            <a:r>
              <a:rPr lang="en-US" err="1"/>
              <a:t>pid</a:t>
            </a:r>
            <a:r>
              <a:rPr lang="he-IL"/>
              <a:t>. היא לא ניגשת לרשימת התהליכים הגלובאלית או לטבלת המיפוי ההפוך.</a:t>
            </a:r>
          </a:p>
          <a:p>
            <a:pPr algn="r" rtl="1"/>
            <a:endParaRPr lang="he-IL"/>
          </a:p>
          <a:p>
            <a:pPr algn="r" rtl="1"/>
            <a:r>
              <a:rPr lang="he-IL"/>
              <a:t>למעשה, אני חושב שעדיף להציג את הפרק כולו באופן שונה ולדבר על המימוש של קריאות המערכת </a:t>
            </a:r>
            <a:r>
              <a:rPr lang="en-US"/>
              <a:t>fork, exit, wait, …</a:t>
            </a:r>
            <a:r>
              <a:rPr lang="he-IL"/>
              <a:t> במקום לדבר על מבני הנתונים.</a:t>
            </a:r>
          </a:p>
          <a:p>
            <a:pPr algn="r" rtl="1"/>
            <a:r>
              <a:rPr lang="he-IL"/>
              <a:t>למשל: במקום לדבר על תורי המתנה, להציג את המימוש של </a:t>
            </a:r>
            <a:r>
              <a:rPr lang="en-US"/>
              <a:t>wait</a:t>
            </a:r>
            <a:r>
              <a:rPr lang="he-IL"/>
              <a:t> ומשם להגיע באופן טבעי לתורי המתנה.</a:t>
            </a:r>
          </a:p>
        </p:txBody>
      </p:sp>
      <p:sp>
        <p:nvSpPr>
          <p:cNvPr id="4" name="Slide Number Placeholder 3"/>
          <p:cNvSpPr>
            <a:spLocks noGrp="1"/>
          </p:cNvSpPr>
          <p:nvPr>
            <p:ph type="sldNum" sz="quarter" idx="10"/>
          </p:nvPr>
        </p:nvSpPr>
        <p:spPr/>
        <p:txBody>
          <a:bodyPr/>
          <a:lstStyle/>
          <a:p>
            <a:fld id="{94525A9A-2399-4ACF-975E-77FD324B061A}" type="slidenum">
              <a:rPr lang="en-US" smtClean="0"/>
              <a:pPr/>
              <a:t>32</a:t>
            </a:fld>
            <a:endParaRPr lang="en-US"/>
          </a:p>
        </p:txBody>
      </p:sp>
    </p:spTree>
    <p:extLst>
      <p:ext uri="{BB962C8B-B14F-4D97-AF65-F5344CB8AC3E}">
        <p14:creationId xmlns:p14="http://schemas.microsoft.com/office/powerpoint/2010/main" val="2298713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525A9A-2399-4ACF-975E-77FD324B061A}" type="slidenum">
              <a:rPr lang="en-US" smtClean="0"/>
              <a:pPr/>
              <a:t>33</a:t>
            </a:fld>
            <a:endParaRPr lang="en-US"/>
          </a:p>
        </p:txBody>
      </p:sp>
    </p:spTree>
    <p:extLst>
      <p:ext uri="{BB962C8B-B14F-4D97-AF65-F5344CB8AC3E}">
        <p14:creationId xmlns:p14="http://schemas.microsoft.com/office/powerpoint/2010/main" val="1260148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The</a:t>
            </a:r>
            <a:r>
              <a:rPr lang="en-US" altLang="en-US" baseline="0"/>
              <a:t> struct </a:t>
            </a:r>
            <a:r>
              <a:rPr lang="en-US" altLang="en-US" baseline="0" err="1"/>
              <a:t>task_struct</a:t>
            </a:r>
            <a:r>
              <a:rPr lang="en-US" altLang="en-US" baseline="0"/>
              <a:t> is defined in include/</a:t>
            </a:r>
            <a:r>
              <a:rPr lang="en-US" altLang="en-US" baseline="0" err="1"/>
              <a:t>linux</a:t>
            </a:r>
            <a:r>
              <a:rPr lang="en-US" altLang="en-US" baseline="0"/>
              <a:t>/</a:t>
            </a:r>
            <a:r>
              <a:rPr lang="en-US" altLang="en-US" baseline="0" err="1"/>
              <a:t>sched.h</a:t>
            </a:r>
            <a:r>
              <a:rPr lang="en-US" altLang="en-US" baseline="0"/>
              <a:t> .</a:t>
            </a:r>
            <a:endParaRPr lang="he-IL" alt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34</a:t>
            </a:fld>
            <a:endParaRPr lang="en-US"/>
          </a:p>
        </p:txBody>
      </p:sp>
    </p:spTree>
    <p:extLst>
      <p:ext uri="{BB962C8B-B14F-4D97-AF65-F5344CB8AC3E}">
        <p14:creationId xmlns:p14="http://schemas.microsoft.com/office/powerpoint/2010/main" val="1959972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a:t>Advanced</a:t>
            </a:r>
            <a:r>
              <a:rPr lang="en-US" b="1" baseline="0"/>
              <a:t> Notes: </a:t>
            </a:r>
          </a:p>
          <a:p>
            <a:pPr marL="228600" indent="-228600" algn="l" rtl="0">
              <a:buAutoNum type="arabicPeriod"/>
            </a:pPr>
            <a:r>
              <a:rPr lang="en-US" b="0" baseline="0"/>
              <a:t>The actual implementation returns  </a:t>
            </a:r>
            <a:r>
              <a:rPr lang="en-US" b="1" baseline="0"/>
              <a:t>current-&gt;</a:t>
            </a:r>
            <a:r>
              <a:rPr lang="en-US" b="1" baseline="0" err="1"/>
              <a:t>tgid</a:t>
            </a:r>
            <a:r>
              <a:rPr lang="en-US" b="0" baseline="0"/>
              <a:t>, but we still haven’t learned about threads at this point in the course.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a:t>The function returns </a:t>
            </a:r>
            <a:r>
              <a:rPr lang="en-US" b="1" baseline="0"/>
              <a:t>long</a:t>
            </a:r>
            <a:r>
              <a:rPr lang="en-US" b="0" baseline="0"/>
              <a:t> for 64 compatibility. It was once an </a:t>
            </a:r>
            <a:r>
              <a:rPr lang="en-US" b="0" baseline="0" err="1"/>
              <a:t>int</a:t>
            </a:r>
            <a:r>
              <a:rPr lang="en-US" b="0" baseline="0"/>
              <a:t> : </a:t>
            </a:r>
            <a:r>
              <a:rPr lang="en-US" b="0"/>
              <a:t>https://stackoverflow.com/questions/20940212/why-is-linux-syscall-return-type-long</a:t>
            </a:r>
          </a:p>
          <a:p>
            <a:pPr marL="228600" indent="-228600" algn="l" rtl="0">
              <a:buAutoNum type="arabicPeriod"/>
            </a:pPr>
            <a:endParaRPr lang="he-IL" b="1"/>
          </a:p>
        </p:txBody>
      </p:sp>
      <p:sp>
        <p:nvSpPr>
          <p:cNvPr id="4" name="Slide Number Placeholder 3"/>
          <p:cNvSpPr>
            <a:spLocks noGrp="1"/>
          </p:cNvSpPr>
          <p:nvPr>
            <p:ph type="sldNum" sz="quarter" idx="10"/>
          </p:nvPr>
        </p:nvSpPr>
        <p:spPr/>
        <p:txBody>
          <a:bodyPr/>
          <a:lstStyle/>
          <a:p>
            <a:fld id="{94525A9A-2399-4ACF-975E-77FD324B061A}" type="slidenum">
              <a:rPr lang="en-US" smtClean="0"/>
              <a:pPr/>
              <a:t>35</a:t>
            </a:fld>
            <a:endParaRPr lang="en-US"/>
          </a:p>
        </p:txBody>
      </p:sp>
    </p:spTree>
    <p:extLst>
      <p:ext uri="{BB962C8B-B14F-4D97-AF65-F5344CB8AC3E}">
        <p14:creationId xmlns:p14="http://schemas.microsoft.com/office/powerpoint/2010/main" val="3315886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שאלה של סטודנט: האם כדי לתאר בן יתום </a:t>
            </a:r>
            <a:r>
              <a:rPr lang="en-US" dirty="0" err="1"/>
              <a:t>opptr</a:t>
            </a:r>
            <a:r>
              <a:rPr lang="he-IL" dirty="0"/>
              <a:t> מצביע ל-</a:t>
            </a:r>
            <a:r>
              <a:rPr lang="en-US" dirty="0"/>
              <a:t>NULL</a:t>
            </a:r>
            <a:r>
              <a:rPr lang="he-IL" dirty="0"/>
              <a:t> ו-</a:t>
            </a:r>
            <a:r>
              <a:rPr lang="en-US" dirty="0" err="1"/>
              <a:t>pptr</a:t>
            </a:r>
            <a:r>
              <a:rPr lang="he-IL" dirty="0"/>
              <a:t> מצביע לתהליך </a:t>
            </a:r>
            <a:r>
              <a:rPr lang="en-US" dirty="0" err="1"/>
              <a:t>init</a:t>
            </a:r>
            <a:r>
              <a:rPr lang="he-IL" dirty="0"/>
              <a:t> שיורש בנים יתומים?</a:t>
            </a:r>
          </a:p>
          <a:p>
            <a:pPr algn="r" rtl="1"/>
            <a:r>
              <a:rPr lang="he-IL" dirty="0"/>
              <a:t>תשובה:</a:t>
            </a:r>
            <a:r>
              <a:rPr lang="en-US" dirty="0"/>
              <a:t> </a:t>
            </a:r>
            <a:r>
              <a:rPr lang="he-IL" dirty="0"/>
              <a:t>ע"פ הספר </a:t>
            </a:r>
            <a:r>
              <a:rPr lang="en-US" dirty="0"/>
              <a:t>UTLK3</a:t>
            </a:r>
            <a:r>
              <a:rPr lang="he-IL" dirty="0"/>
              <a:t> התשובה שלילית. </a:t>
            </a:r>
            <a:r>
              <a:rPr lang="en-US" dirty="0" err="1"/>
              <a:t>opptr</a:t>
            </a:r>
            <a:r>
              <a:rPr lang="en-US" dirty="0"/>
              <a:t>, </a:t>
            </a:r>
            <a:r>
              <a:rPr lang="en-US" dirty="0" err="1"/>
              <a:t>pptr</a:t>
            </a:r>
            <a:r>
              <a:rPr lang="he-IL" dirty="0"/>
              <a:t> יצביעו שניהם על </a:t>
            </a:r>
            <a:r>
              <a:rPr lang="en-US" dirty="0" err="1"/>
              <a:t>init</a:t>
            </a:r>
            <a:r>
              <a:rPr lang="he-IL" dirty="0"/>
              <a:t>.</a:t>
            </a:r>
          </a:p>
          <a:p>
            <a:r>
              <a:rPr lang="en-US" sz="1200" b="0" i="0" u="none" strike="noStrike" kern="1200" baseline="0" dirty="0" err="1">
                <a:solidFill>
                  <a:schemeClr val="tx1"/>
                </a:solidFill>
                <a:latin typeface="+mn-lt"/>
                <a:ea typeface="+mn-ea"/>
                <a:cs typeface="+mn-cs"/>
              </a:rPr>
              <a:t>real_parent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opptr</a:t>
            </a:r>
            <a:r>
              <a:rPr lang="en-US" sz="1200" b="0" i="0" u="none" strike="noStrike" kern="1200" baseline="0" dirty="0">
                <a:solidFill>
                  <a:schemeClr val="tx1"/>
                </a:solidFill>
                <a:latin typeface="+mn-lt"/>
                <a:ea typeface="+mn-ea"/>
                <a:cs typeface="+mn-cs"/>
              </a:rPr>
              <a:t>] - Points to the process descriptor of the process that created P or to the descriptor of process 1</a:t>
            </a:r>
          </a:p>
          <a:p>
            <a:r>
              <a:rPr lang="en-US" sz="1200" b="0" i="0" u="none" strike="noStrike" kern="1200" baseline="0" dirty="0">
                <a:solidFill>
                  <a:schemeClr val="tx1"/>
                </a:solidFill>
                <a:latin typeface="+mn-lt"/>
                <a:ea typeface="+mn-ea"/>
                <a:cs typeface="+mn-cs"/>
              </a:rPr>
              <a:t>(</a:t>
            </a:r>
            <a:r>
              <a:rPr lang="en-US" sz="1200" b="0" i="1" u="none" strike="noStrike" kern="1200" baseline="0" dirty="0" err="1">
                <a:solidFill>
                  <a:schemeClr val="tx1"/>
                </a:solidFill>
                <a:latin typeface="+mn-lt"/>
                <a:ea typeface="+mn-ea"/>
                <a:cs typeface="+mn-cs"/>
              </a:rPr>
              <a:t>init</a:t>
            </a:r>
            <a:r>
              <a:rPr lang="en-US" sz="1200" b="0" i="0" u="none" strike="noStrike" kern="1200" baseline="0" dirty="0">
                <a:solidFill>
                  <a:schemeClr val="tx1"/>
                </a:solidFill>
                <a:latin typeface="+mn-lt"/>
                <a:ea typeface="+mn-ea"/>
                <a:cs typeface="+mn-cs"/>
              </a:rPr>
              <a:t>) if the parent process no longer exists. (Therefore, when a user starts a background process and exits the shell, the background process becomes the child of </a:t>
            </a:r>
            <a:r>
              <a:rPr lang="en-US" sz="1200" b="0" i="1" u="none" strike="noStrike" kern="1200" baseline="0" dirty="0" err="1">
                <a:solidFill>
                  <a:schemeClr val="tx1"/>
                </a:solidFill>
                <a:latin typeface="+mn-lt"/>
                <a:ea typeface="+mn-ea"/>
                <a:cs typeface="+mn-cs"/>
              </a:rPr>
              <a:t>init</a:t>
            </a:r>
            <a:r>
              <a:rPr lang="en-US" sz="1200" b="0" i="0" u="none" strike="noStrike" kern="1200" baseline="0" dirty="0" err="1">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a:t>
            </a:r>
            <a:endParaRPr lang="he-IL" dirty="0"/>
          </a:p>
          <a:p>
            <a:pPr algn="l" rtl="0"/>
            <a:endParaRPr lang="en-US" dirty="0"/>
          </a:p>
          <a:p>
            <a:r>
              <a:rPr lang="en-US" sz="1200" b="1" i="0" kern="1200" dirty="0">
                <a:solidFill>
                  <a:schemeClr val="tx1"/>
                </a:solidFill>
                <a:effectLst/>
                <a:latin typeface="+mn-lt"/>
                <a:ea typeface="+mn-ea"/>
                <a:cs typeface="+mn-cs"/>
              </a:rPr>
              <a:t>Real parent vs. parent</a:t>
            </a:r>
          </a:p>
          <a:p>
            <a:r>
              <a:rPr lang="en-US" sz="1200" b="0" i="0" kern="1200" dirty="0">
                <a:solidFill>
                  <a:schemeClr val="tx1"/>
                </a:solidFill>
                <a:effectLst/>
                <a:latin typeface="+mn-lt"/>
                <a:ea typeface="+mn-ea"/>
                <a:cs typeface="+mn-cs"/>
              </a:rPr>
              <a:t>The field parent in </a:t>
            </a:r>
            <a:r>
              <a:rPr lang="en-US" sz="1200" b="0" i="0" kern="1200" dirty="0" err="1">
                <a:solidFill>
                  <a:schemeClr val="tx1"/>
                </a:solidFill>
                <a:effectLst/>
                <a:latin typeface="+mn-lt"/>
                <a:ea typeface="+mn-ea"/>
                <a:cs typeface="+mn-cs"/>
              </a:rPr>
              <a:t>task_struct</a:t>
            </a:r>
            <a:r>
              <a:rPr lang="en-US" sz="1200" b="0" i="0" kern="1200" dirty="0">
                <a:solidFill>
                  <a:schemeClr val="tx1"/>
                </a:solidFill>
                <a:effectLst/>
                <a:latin typeface="+mn-lt"/>
                <a:ea typeface="+mn-ea"/>
                <a:cs typeface="+mn-cs"/>
              </a:rPr>
              <a:t> usually matches the process descriptor pointed by </a:t>
            </a:r>
            <a:r>
              <a:rPr lang="en-US" sz="1200" b="0" i="0" kern="1200" dirty="0" err="1">
                <a:solidFill>
                  <a:schemeClr val="tx1"/>
                </a:solidFill>
                <a:effectLst/>
                <a:latin typeface="+mn-lt"/>
                <a:ea typeface="+mn-ea"/>
                <a:cs typeface="+mn-cs"/>
              </a:rPr>
              <a:t>real_parent</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real_parent</a:t>
            </a:r>
            <a:r>
              <a:rPr lang="en-US" sz="1200" b="0" i="0" kern="1200" dirty="0">
                <a:solidFill>
                  <a:schemeClr val="tx1"/>
                </a:solidFill>
                <a:effectLst/>
                <a:latin typeface="+mn-lt"/>
                <a:ea typeface="+mn-ea"/>
                <a:cs typeface="+mn-cs"/>
              </a:rPr>
              <a:t>: Points to the process descriptor of the process that </a:t>
            </a:r>
            <a:r>
              <a:rPr lang="en-US" sz="1200" b="1" i="0" kern="1200" dirty="0">
                <a:solidFill>
                  <a:schemeClr val="tx1"/>
                </a:solidFill>
                <a:effectLst/>
                <a:latin typeface="+mn-lt"/>
                <a:ea typeface="+mn-ea"/>
                <a:cs typeface="+mn-cs"/>
              </a:rPr>
              <a:t>created</a:t>
            </a:r>
            <a:r>
              <a:rPr lang="en-US" sz="1200" b="0" i="0" kern="1200" dirty="0">
                <a:solidFill>
                  <a:schemeClr val="tx1"/>
                </a:solidFill>
                <a:effectLst/>
                <a:latin typeface="+mn-lt"/>
                <a:ea typeface="+mn-ea"/>
                <a:cs typeface="+mn-cs"/>
              </a:rPr>
              <a:t> P or to the descriptor of process 1 (</a:t>
            </a:r>
            <a:r>
              <a:rPr lang="en-US" sz="1200" b="1" i="0" kern="1200" dirty="0" err="1">
                <a:solidFill>
                  <a:schemeClr val="tx1"/>
                </a:solidFill>
                <a:effectLst/>
                <a:latin typeface="+mn-lt"/>
                <a:ea typeface="+mn-ea"/>
                <a:cs typeface="+mn-cs"/>
              </a:rPr>
              <a:t>init</a:t>
            </a:r>
            <a:r>
              <a:rPr lang="en-US" sz="1200" b="0" i="0" kern="1200" dirty="0">
                <a:solidFill>
                  <a:schemeClr val="tx1"/>
                </a:solidFill>
                <a:effectLst/>
                <a:latin typeface="+mn-lt"/>
                <a:ea typeface="+mn-ea"/>
                <a:cs typeface="+mn-cs"/>
              </a:rPr>
              <a:t>) if the parent process no longer exists.</a:t>
            </a:r>
          </a:p>
          <a:p>
            <a:r>
              <a:rPr lang="en-US" sz="1200" b="0" i="0" kern="1200" dirty="0">
                <a:solidFill>
                  <a:schemeClr val="tx1"/>
                </a:solidFill>
                <a:effectLst/>
                <a:latin typeface="+mn-lt"/>
                <a:ea typeface="+mn-ea"/>
                <a:cs typeface="+mn-cs"/>
              </a:rPr>
              <a:t>parent: Points to the </a:t>
            </a:r>
            <a:r>
              <a:rPr lang="en-US" sz="1200" b="1" i="0" kern="1200" dirty="0">
                <a:solidFill>
                  <a:schemeClr val="tx1"/>
                </a:solidFill>
                <a:effectLst/>
                <a:latin typeface="+mn-lt"/>
                <a:ea typeface="+mn-ea"/>
                <a:cs typeface="+mn-cs"/>
              </a:rPr>
              <a:t>current</a:t>
            </a:r>
            <a:r>
              <a:rPr lang="en-US" sz="1200" b="0" i="0" kern="1200" dirty="0">
                <a:solidFill>
                  <a:schemeClr val="tx1"/>
                </a:solidFill>
                <a:effectLst/>
                <a:latin typeface="+mn-lt"/>
                <a:ea typeface="+mn-ea"/>
                <a:cs typeface="+mn-cs"/>
              </a:rPr>
              <a:t> parent of P (this is the process that must </a:t>
            </a:r>
            <a:r>
              <a:rPr lang="en-US" sz="1200" b="1" i="0" kern="1200" dirty="0">
                <a:solidFill>
                  <a:schemeClr val="tx1"/>
                </a:solidFill>
                <a:effectLst/>
                <a:latin typeface="+mn-lt"/>
                <a:ea typeface="+mn-ea"/>
                <a:cs typeface="+mn-cs"/>
              </a:rPr>
              <a:t>be signaled</a:t>
            </a:r>
            <a:r>
              <a:rPr lang="en-US" sz="1200" b="0" i="0" kern="1200" dirty="0">
                <a:solidFill>
                  <a:schemeClr val="tx1"/>
                </a:solidFill>
                <a:effectLst/>
                <a:latin typeface="+mn-lt"/>
                <a:ea typeface="+mn-ea"/>
                <a:cs typeface="+mn-cs"/>
              </a:rPr>
              <a:t> when the child process terminates, i.e. SIGCHLD). It may occasionally differ from </a:t>
            </a:r>
            <a:r>
              <a:rPr lang="en-US" sz="1200" b="0" i="0" kern="1200" dirty="0" err="1">
                <a:solidFill>
                  <a:schemeClr val="tx1"/>
                </a:solidFill>
                <a:effectLst/>
                <a:latin typeface="+mn-lt"/>
                <a:ea typeface="+mn-ea"/>
                <a:cs typeface="+mn-cs"/>
              </a:rPr>
              <a:t>real_parent</a:t>
            </a:r>
            <a:r>
              <a:rPr lang="en-US" sz="1200" b="0" i="0" kern="1200" dirty="0">
                <a:solidFill>
                  <a:schemeClr val="tx1"/>
                </a:solidFill>
                <a:effectLst/>
                <a:latin typeface="+mn-lt"/>
                <a:ea typeface="+mn-ea"/>
                <a:cs typeface="+mn-cs"/>
              </a:rPr>
              <a:t> in some cases, such as when another process issues a </a:t>
            </a:r>
            <a:r>
              <a:rPr lang="en-US" sz="1200" b="0" i="0" kern="1200" dirty="0" err="1">
                <a:solidFill>
                  <a:schemeClr val="tx1"/>
                </a:solidFill>
                <a:effectLst/>
                <a:latin typeface="+mn-lt"/>
                <a:ea typeface="+mn-ea"/>
                <a:cs typeface="+mn-cs"/>
              </a:rPr>
              <a:t>ptrace</a:t>
            </a:r>
            <a:r>
              <a:rPr lang="en-US" sz="1200" b="0" i="0" kern="1200" dirty="0">
                <a:solidFill>
                  <a:schemeClr val="tx1"/>
                </a:solidFill>
                <a:effectLst/>
                <a:latin typeface="+mn-lt"/>
                <a:ea typeface="+mn-ea"/>
                <a:cs typeface="+mn-cs"/>
              </a:rPr>
              <a:t>() system call requesting that it be allowed to monitor P.</a:t>
            </a:r>
          </a:p>
          <a:p>
            <a:pPr algn="l" rtl="0"/>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36</a:t>
            </a:fld>
            <a:endParaRPr lang="en-US"/>
          </a:p>
        </p:txBody>
      </p:sp>
    </p:spTree>
    <p:extLst>
      <p:ext uri="{BB962C8B-B14F-4D97-AF65-F5344CB8AC3E}">
        <p14:creationId xmlns:p14="http://schemas.microsoft.com/office/powerpoint/2010/main" val="2198451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שימו לב: </a:t>
            </a:r>
            <a:r>
              <a:rPr lang="he-IL" altLang="en-US"/>
              <a:t>התיעוד של </a:t>
            </a:r>
            <a:r>
              <a:rPr lang="en-US" altLang="en-US"/>
              <a:t>wait()</a:t>
            </a:r>
            <a:r>
              <a:rPr lang="he-IL" altLang="en-US"/>
              <a:t> לא מבטיח ערך חזרה לפי סדר היצירה, למרות שכך לינוקס עושה בפועל.</a:t>
            </a:r>
            <a:endParaRPr lang="en-US" altLang="en-US"/>
          </a:p>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37</a:t>
            </a:fld>
            <a:endParaRPr lang="en-US"/>
          </a:p>
        </p:txBody>
      </p:sp>
    </p:spTree>
    <p:extLst>
      <p:ext uri="{BB962C8B-B14F-4D97-AF65-F5344CB8AC3E}">
        <p14:creationId xmlns:p14="http://schemas.microsoft.com/office/powerpoint/2010/main" val="2822651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Answer:</a:t>
            </a:r>
            <a:r>
              <a:rPr lang="en-US" b="0" baseline="0"/>
              <a:t> it is useful for removing and adding mid list – we can supply a pointer to one of the list elements and use it to delete the cell and connect the next process to the one before the removed cell.</a:t>
            </a:r>
          </a:p>
          <a:p>
            <a:endParaRPr lang="en-US" b="1"/>
          </a:p>
          <a:p>
            <a:r>
              <a:rPr lang="en-US" b="1"/>
              <a:t>Question for the students:</a:t>
            </a:r>
            <a:r>
              <a:rPr lang="en-US" b="1" baseline="0"/>
              <a:t> </a:t>
            </a:r>
            <a:r>
              <a:rPr lang="en-US" b="0" baseline="0"/>
              <a:t>Why do we need this, if we have the hash table?</a:t>
            </a:r>
            <a:endParaRPr lang="he-IL" b="0" baseline="0"/>
          </a:p>
          <a:p>
            <a:r>
              <a:rPr lang="en-US" b="1"/>
              <a:t>Answer:</a:t>
            </a:r>
            <a:r>
              <a:rPr lang="en-US" b="1" baseline="0"/>
              <a:t> </a:t>
            </a:r>
            <a:r>
              <a:rPr lang="en-US" b="0" baseline="0"/>
              <a:t>For operations that need to iterate over all of the available processes – for example, PID recycling. </a:t>
            </a:r>
            <a:endParaRPr lang="en-US" b="1"/>
          </a:p>
        </p:txBody>
      </p:sp>
      <p:sp>
        <p:nvSpPr>
          <p:cNvPr id="4" name="Slide Number Placeholder 3"/>
          <p:cNvSpPr>
            <a:spLocks noGrp="1"/>
          </p:cNvSpPr>
          <p:nvPr>
            <p:ph type="sldNum" sz="quarter" idx="10"/>
          </p:nvPr>
        </p:nvSpPr>
        <p:spPr/>
        <p:txBody>
          <a:bodyPr/>
          <a:lstStyle/>
          <a:p>
            <a:fld id="{94525A9A-2399-4ACF-975E-77FD324B061A}" type="slidenum">
              <a:rPr lang="en-US" smtClean="0"/>
              <a:pPr/>
              <a:t>38</a:t>
            </a:fld>
            <a:endParaRPr lang="en-US"/>
          </a:p>
        </p:txBody>
      </p:sp>
    </p:spTree>
    <p:extLst>
      <p:ext uri="{BB962C8B-B14F-4D97-AF65-F5344CB8AC3E}">
        <p14:creationId xmlns:p14="http://schemas.microsoft.com/office/powerpoint/2010/main" val="42253731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39</a:t>
            </a:fld>
            <a:endParaRPr lang="en-US"/>
          </a:p>
        </p:txBody>
      </p:sp>
    </p:spTree>
    <p:extLst>
      <p:ext uri="{BB962C8B-B14F-4D97-AF65-F5344CB8AC3E}">
        <p14:creationId xmlns:p14="http://schemas.microsoft.com/office/powerpoint/2010/main" val="135734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Answer:</a:t>
            </a:r>
            <a:r>
              <a:rPr lang="en-US" b="0" baseline="0" dirty="0"/>
              <a:t> To save power.</a:t>
            </a:r>
            <a:endParaRPr lang="he-IL"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a:t>
            </a:r>
            <a:r>
              <a:rPr lang="en-US" b="0" baseline="0" dirty="0"/>
              <a:t> is important to note that  idle is not very “idle” but integrates many of the maintenance kernel threads under its umbrella.</a:t>
            </a:r>
            <a:endParaRPr lang="he-IL" b="0" dirty="0"/>
          </a:p>
          <a:p>
            <a:endParaRPr lang="he-IL" dirty="0"/>
          </a:p>
          <a:p>
            <a:r>
              <a:rPr lang="en-US" sz="1200" b="0" i="0" kern="1200" dirty="0">
                <a:solidFill>
                  <a:schemeClr val="tx1"/>
                </a:solidFill>
                <a:effectLst/>
                <a:latin typeface="+mn-lt"/>
                <a:ea typeface="+mn-ea"/>
                <a:cs typeface="+mn-cs"/>
              </a:rPr>
              <a:t>In the </a:t>
            </a:r>
            <a:r>
              <a:rPr lang="en-US" sz="1200" b="0" i="0" u="none" strike="noStrike" kern="1200" dirty="0">
                <a:solidFill>
                  <a:schemeClr val="tx1"/>
                </a:solidFill>
                <a:effectLst/>
                <a:latin typeface="+mn-lt"/>
                <a:ea typeface="+mn-ea"/>
                <a:cs typeface="+mn-cs"/>
                <a:hlinkClick r:id="rId3" tooltip="X86"/>
              </a:rPr>
              <a:t>x86</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Computer architecture"/>
              </a:rPr>
              <a:t>computer architecture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HLT</a:t>
            </a:r>
            <a:r>
              <a:rPr lang="en-US" sz="1200" b="0" i="0" kern="1200" dirty="0">
                <a:solidFill>
                  <a:schemeClr val="tx1"/>
                </a:solidFill>
                <a:effectLst/>
                <a:latin typeface="+mn-lt"/>
                <a:ea typeface="+mn-ea"/>
                <a:cs typeface="+mn-cs"/>
              </a:rPr>
              <a:t> (halt) is an </a:t>
            </a:r>
            <a:r>
              <a:rPr lang="en-US" sz="1200" b="0" i="0" u="none" strike="noStrike" kern="1200" dirty="0">
                <a:solidFill>
                  <a:schemeClr val="tx1"/>
                </a:solidFill>
                <a:effectLst/>
                <a:latin typeface="+mn-lt"/>
                <a:ea typeface="+mn-ea"/>
                <a:cs typeface="+mn-cs"/>
                <a:hlinkClick r:id="rId5" tooltip="Assembly language"/>
              </a:rPr>
              <a:t>assembly language</a:t>
            </a:r>
            <a:r>
              <a:rPr lang="en-US" sz="1200" b="0" i="0" kern="1200" dirty="0">
                <a:solidFill>
                  <a:schemeClr val="tx1"/>
                </a:solidFill>
                <a:effectLst/>
                <a:latin typeface="+mn-lt"/>
                <a:ea typeface="+mn-ea"/>
                <a:cs typeface="+mn-cs"/>
              </a:rPr>
              <a:t> instruction which halts the </a:t>
            </a:r>
            <a:r>
              <a:rPr lang="en-US" sz="1200" b="0" i="0" u="none" strike="noStrike" kern="1200" dirty="0">
                <a:solidFill>
                  <a:schemeClr val="tx1"/>
                </a:solidFill>
                <a:effectLst/>
                <a:latin typeface="+mn-lt"/>
                <a:ea typeface="+mn-ea"/>
                <a:cs typeface="+mn-cs"/>
                <a:hlinkClick r:id="rId6" tooltip="Central processing unit"/>
              </a:rPr>
              <a:t>central processing unit</a:t>
            </a:r>
            <a:r>
              <a:rPr lang="en-US" sz="1200" b="0" i="0" kern="1200" dirty="0">
                <a:solidFill>
                  <a:schemeClr val="tx1"/>
                </a:solidFill>
                <a:effectLst/>
                <a:latin typeface="+mn-lt"/>
                <a:ea typeface="+mn-ea"/>
                <a:cs typeface="+mn-cs"/>
              </a:rPr>
              <a:t> (CPU) until the next external </a:t>
            </a:r>
            <a:r>
              <a:rPr lang="en-US" sz="1200" b="0" i="0" u="none" strike="noStrike" kern="1200" dirty="0">
                <a:solidFill>
                  <a:schemeClr val="tx1"/>
                </a:solidFill>
                <a:effectLst/>
                <a:latin typeface="+mn-lt"/>
                <a:ea typeface="+mn-ea"/>
                <a:cs typeface="+mn-cs"/>
                <a:hlinkClick r:id="rId7" tooltip="Interrupt"/>
              </a:rPr>
              <a:t>interrupt</a:t>
            </a:r>
            <a:r>
              <a:rPr lang="en-US" sz="1200" b="0" i="0" kern="1200" dirty="0">
                <a:solidFill>
                  <a:schemeClr val="tx1"/>
                </a:solidFill>
                <a:effectLst/>
                <a:latin typeface="+mn-lt"/>
                <a:ea typeface="+mn-ea"/>
                <a:cs typeface="+mn-cs"/>
              </a:rPr>
              <a:t> is fired.</a:t>
            </a:r>
            <a:r>
              <a:rPr lang="en-US" sz="1200" b="0" i="0" u="none" strike="noStrike" kern="1200" baseline="30000" dirty="0">
                <a:solidFill>
                  <a:schemeClr val="tx1"/>
                </a:solidFill>
                <a:effectLst/>
                <a:latin typeface="+mn-lt"/>
                <a:ea typeface="+mn-ea"/>
                <a:cs typeface="+mn-cs"/>
                <a:hlinkClick r:id="rId8"/>
              </a:rPr>
              <a:t>[1]</a:t>
            </a:r>
            <a:r>
              <a:rPr lang="en-US" sz="1200" b="0" i="0" kern="1200" dirty="0">
                <a:solidFill>
                  <a:schemeClr val="tx1"/>
                </a:solidFill>
                <a:effectLst/>
                <a:latin typeface="+mn-lt"/>
                <a:ea typeface="+mn-ea"/>
                <a:cs typeface="+mn-cs"/>
              </a:rPr>
              <a:t> Interrupts are signals sent by hardware devices to the CPU alerting it that an event occurred to which it should react. For example, hardware timers send interrupts to the CPU at regular intervals.</a:t>
            </a:r>
          </a:p>
          <a:p>
            <a:r>
              <a:rPr lang="en-US" sz="1200" b="0" i="0" kern="1200" dirty="0">
                <a:solidFill>
                  <a:schemeClr val="tx1"/>
                </a:solidFill>
                <a:effectLst/>
                <a:latin typeface="+mn-lt"/>
                <a:ea typeface="+mn-ea"/>
                <a:cs typeface="+mn-cs"/>
              </a:rPr>
              <a:t>The HLT instruction is executed by the </a:t>
            </a:r>
            <a:r>
              <a:rPr lang="en-US" sz="1200" b="0" i="0" u="none" strike="noStrike" kern="1200" dirty="0">
                <a:solidFill>
                  <a:schemeClr val="tx1"/>
                </a:solidFill>
                <a:effectLst/>
                <a:latin typeface="+mn-lt"/>
                <a:ea typeface="+mn-ea"/>
                <a:cs typeface="+mn-cs"/>
                <a:hlinkClick r:id="rId9" tooltip="Operating system"/>
              </a:rPr>
              <a:t>operating system</a:t>
            </a:r>
            <a:r>
              <a:rPr lang="en-US" sz="1200" b="0" i="0" kern="1200" dirty="0">
                <a:solidFill>
                  <a:schemeClr val="tx1"/>
                </a:solidFill>
                <a:effectLst/>
                <a:latin typeface="+mn-lt"/>
                <a:ea typeface="+mn-ea"/>
                <a:cs typeface="+mn-cs"/>
              </a:rPr>
              <a:t> when there is no immediate work to be done, and the system enters its </a:t>
            </a:r>
            <a:r>
              <a:rPr lang="en-US" sz="1200" b="0" i="0" u="none" strike="noStrike" kern="1200" dirty="0">
                <a:solidFill>
                  <a:schemeClr val="tx1"/>
                </a:solidFill>
                <a:effectLst/>
                <a:latin typeface="+mn-lt"/>
                <a:ea typeface="+mn-ea"/>
                <a:cs typeface="+mn-cs"/>
                <a:hlinkClick r:id="rId10" tooltip="Idle (CPU)"/>
              </a:rPr>
              <a:t>idle state</a:t>
            </a:r>
            <a:r>
              <a:rPr lang="en-US" sz="1200" b="0" i="0" kern="1200" dirty="0">
                <a:solidFill>
                  <a:schemeClr val="tx1"/>
                </a:solidFill>
                <a:effectLst/>
                <a:latin typeface="+mn-lt"/>
                <a:ea typeface="+mn-ea"/>
                <a:cs typeface="+mn-cs"/>
              </a:rPr>
              <a:t>. In </a:t>
            </a:r>
            <a:r>
              <a:rPr lang="en-US" sz="1200" b="0" i="0" u="none" strike="noStrike" kern="1200" dirty="0">
                <a:solidFill>
                  <a:schemeClr val="tx1"/>
                </a:solidFill>
                <a:effectLst/>
                <a:latin typeface="+mn-lt"/>
                <a:ea typeface="+mn-ea"/>
                <a:cs typeface="+mn-cs"/>
                <a:hlinkClick r:id="rId11" tooltip="Windows NT"/>
              </a:rPr>
              <a:t>Windows NT</a:t>
            </a:r>
            <a:r>
              <a:rPr lang="en-US" sz="1200" b="0" i="0" kern="1200" dirty="0">
                <a:solidFill>
                  <a:schemeClr val="tx1"/>
                </a:solidFill>
                <a:effectLst/>
                <a:latin typeface="+mn-lt"/>
                <a:ea typeface="+mn-ea"/>
                <a:cs typeface="+mn-cs"/>
              </a:rPr>
              <a:t>, for example, this instruction is run in the "</a:t>
            </a:r>
            <a:r>
              <a:rPr lang="en-US" sz="1200" b="0" i="0" u="none" strike="noStrike" kern="1200" dirty="0">
                <a:solidFill>
                  <a:schemeClr val="tx1"/>
                </a:solidFill>
                <a:effectLst/>
                <a:latin typeface="+mn-lt"/>
                <a:ea typeface="+mn-ea"/>
                <a:cs typeface="+mn-cs"/>
                <a:hlinkClick r:id="rId12" tooltip="System Idle Process"/>
              </a:rPr>
              <a:t>System Idle Process</a:t>
            </a:r>
            <a:r>
              <a:rPr lang="en-US" sz="1200" b="0" i="0" kern="1200" dirty="0">
                <a:solidFill>
                  <a:schemeClr val="tx1"/>
                </a:solidFill>
                <a:effectLst/>
                <a:latin typeface="+mn-lt"/>
                <a:ea typeface="+mn-ea"/>
                <a:cs typeface="+mn-cs"/>
              </a:rPr>
              <a:t>". On x86 processors, the </a:t>
            </a:r>
            <a:r>
              <a:rPr lang="en-US" sz="1200" b="0" i="0" u="none" strike="noStrike" kern="1200" dirty="0">
                <a:solidFill>
                  <a:schemeClr val="tx1"/>
                </a:solidFill>
                <a:effectLst/>
                <a:latin typeface="+mn-lt"/>
                <a:ea typeface="+mn-ea"/>
                <a:cs typeface="+mn-cs"/>
                <a:hlinkClick r:id="rId13" tooltip="Opcode"/>
              </a:rPr>
              <a:t>opcode</a:t>
            </a:r>
            <a:r>
              <a:rPr lang="en-US" sz="1200" b="0" i="0" kern="1200" dirty="0">
                <a:solidFill>
                  <a:schemeClr val="tx1"/>
                </a:solidFill>
                <a:effectLst/>
                <a:latin typeface="+mn-lt"/>
                <a:ea typeface="+mn-ea"/>
                <a:cs typeface="+mn-cs"/>
              </a:rPr>
              <a:t> of HLT is 0xF4.</a:t>
            </a:r>
          </a:p>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6</a:t>
            </a:fld>
            <a:endParaRPr lang="en-US"/>
          </a:p>
        </p:txBody>
      </p:sp>
    </p:spTree>
    <p:extLst>
      <p:ext uri="{BB962C8B-B14F-4D97-AF65-F5344CB8AC3E}">
        <p14:creationId xmlns:p14="http://schemas.microsoft.com/office/powerpoint/2010/main" val="3114135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anose="020B0604020202020204" pitchFamily="34" charset="0"/>
              <a:buChar char="•"/>
            </a:pPr>
            <a:r>
              <a:rPr lang="he-IL" altLang="en-US" dirty="0"/>
              <a:t>גודל הטבלה הוא </a:t>
            </a:r>
            <a:r>
              <a:rPr lang="en-US" altLang="en-US" dirty="0"/>
              <a:t>PIDHASH_SZ</a:t>
            </a:r>
            <a:r>
              <a:rPr lang="he-IL" altLang="en-US" dirty="0"/>
              <a:t> (בד"כ 1024) כניסות.</a:t>
            </a:r>
            <a:endParaRPr lang="en-US" altLang="en-US" dirty="0"/>
          </a:p>
          <a:p>
            <a:pPr marL="171450" lvl="0" indent="-171450" algn="r" rtl="1">
              <a:buFont typeface="Arial" panose="020B0604020202020204" pitchFamily="34" charset="0"/>
              <a:buChar char="•"/>
            </a:pPr>
            <a:r>
              <a:rPr lang="he-IL" altLang="en-US" dirty="0"/>
              <a:t>בדרך-כלל מספר התהליכים במערכת קטן בהרבה מ-</a:t>
            </a:r>
            <a:r>
              <a:rPr lang="en-US" altLang="en-US" dirty="0"/>
              <a:t>32K</a:t>
            </a:r>
            <a:r>
              <a:rPr lang="he-IL" altLang="en-US" dirty="0"/>
              <a:t> ולכן אין צורך להחזיק כניסות עבור כל ה-</a:t>
            </a:r>
            <a:r>
              <a:rPr lang="en-US" altLang="en-US" dirty="0" err="1"/>
              <a:t>pid</a:t>
            </a:r>
            <a:r>
              <a:rPr lang="he-IL" altLang="en-US" dirty="0"/>
              <a:t> האפשריים.</a:t>
            </a:r>
            <a:r>
              <a:rPr lang="en-US" altLang="en-US" baseline="0" dirty="0"/>
              <a:t> </a:t>
            </a:r>
          </a:p>
          <a:p>
            <a:pPr marL="171450" lvl="0" indent="-171450" algn="r" rtl="1">
              <a:buFont typeface="Arial" panose="020B0604020202020204" pitchFamily="34" charset="0"/>
              <a:buChar char="•"/>
            </a:pPr>
            <a:r>
              <a:rPr lang="he-IL" altLang="en-US" dirty="0"/>
              <a:t>התנגשויות בטבלת הגיבוב נפתרות בשיטת </a:t>
            </a:r>
            <a:r>
              <a:rPr lang="en-US" altLang="en-US" dirty="0"/>
              <a:t>separate chaining</a:t>
            </a:r>
            <a:r>
              <a:rPr lang="he-IL" altLang="en-US" dirty="0"/>
              <a:t>,</a:t>
            </a:r>
            <a:r>
              <a:rPr lang="en-US" altLang="en-US" baseline="0" dirty="0"/>
              <a:t> </a:t>
            </a:r>
            <a:r>
              <a:rPr lang="he-IL" altLang="en-US" dirty="0"/>
              <a:t>כלומר תהליכים שונים עבורם </a:t>
            </a:r>
            <a:r>
              <a:rPr lang="he-IL" altLang="en-US" dirty="0" err="1"/>
              <a:t>פונקצית</a:t>
            </a:r>
            <a:r>
              <a:rPr lang="he-IL" altLang="en-US" dirty="0"/>
              <a:t> ה-</a:t>
            </a:r>
            <a:r>
              <a:rPr lang="en-US" altLang="en-US" dirty="0"/>
              <a:t>hash</a:t>
            </a:r>
            <a:r>
              <a:rPr lang="he-IL" altLang="en-US" dirty="0"/>
              <a:t> מחזירה ערך זהה נמצאים ברשימה מקושרת השומרת את מתארי התהליך.</a:t>
            </a:r>
            <a:endParaRPr lang="en-US" altLang="en-US" dirty="0"/>
          </a:p>
          <a:p>
            <a:pPr marL="171450" lvl="0" indent="-171450" algn="r" rtl="1">
              <a:buFont typeface="Arial" panose="020B0604020202020204" pitchFamily="34" charset="0"/>
              <a:buChar char="•"/>
            </a:pPr>
            <a:r>
              <a:rPr lang="he-IL" altLang="en-US" dirty="0"/>
              <a:t>שרשרת ההתנגשויות בכל תא בטבלה היא רשימה מקושרת דו-כיוונית.</a:t>
            </a:r>
          </a:p>
        </p:txBody>
      </p:sp>
      <p:sp>
        <p:nvSpPr>
          <p:cNvPr id="4" name="Slide Number Placeholder 3"/>
          <p:cNvSpPr>
            <a:spLocks noGrp="1"/>
          </p:cNvSpPr>
          <p:nvPr>
            <p:ph type="sldNum" sz="quarter" idx="10"/>
          </p:nvPr>
        </p:nvSpPr>
        <p:spPr/>
        <p:txBody>
          <a:bodyPr/>
          <a:lstStyle/>
          <a:p>
            <a:fld id="{94525A9A-2399-4ACF-975E-77FD324B061A}" type="slidenum">
              <a:rPr lang="en-US" smtClean="0"/>
              <a:pPr/>
              <a:t>40</a:t>
            </a:fld>
            <a:endParaRPr lang="en-US"/>
          </a:p>
        </p:txBody>
      </p:sp>
    </p:spTree>
    <p:extLst>
      <p:ext uri="{BB962C8B-B14F-4D97-AF65-F5344CB8AC3E}">
        <p14:creationId xmlns:p14="http://schemas.microsoft.com/office/powerpoint/2010/main" val="2107053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תהליכים בתורי הריצה נקראים לפעמים "תהליכים בטווח הקצר" ואילו תהליכים בתורי המתנה נקראים "תהליכים בטווח הבינוני/ארוך".</a:t>
            </a:r>
          </a:p>
          <a:p>
            <a:pPr algn="r" rtl="1"/>
            <a:r>
              <a:rPr lang="he-IL" altLang="en-US" dirty="0"/>
              <a:t>זמן התהליכים לטווח הקצר בוחר תהליכים מתור הריצה למעבד. זמן התהליכים לטווח הבינוני/ארוך מעביר תהליכים מתורי המתנה לתורי הריצה.</a:t>
            </a:r>
          </a:p>
          <a:p>
            <a:pPr algn="r" rtl="1"/>
            <a:endParaRPr lang="he-IL" dirty="0"/>
          </a:p>
          <a:p>
            <a:pPr algn="r" rtl="1"/>
            <a:r>
              <a:rPr lang="he-IL" dirty="0"/>
              <a:t>עוד מידע על זימון לטווח הקצר/בינוני/ארוך:</a:t>
            </a:r>
          </a:p>
          <a:p>
            <a:pPr algn="r" rtl="1"/>
            <a:r>
              <a:rPr lang="en-US" dirty="0"/>
              <a:t>http://techdifferences.com/difference-between-long-term-and-short-term-scheduler.html</a:t>
            </a:r>
            <a:endParaRPr lang="he-IL" dirty="0"/>
          </a:p>
          <a:p>
            <a:pPr algn="r" rtl="1"/>
            <a:r>
              <a:rPr lang="en-US" dirty="0"/>
              <a:t>https://www.cim.mcgill.ca/~franco/OpSys-304-427/lecture-notes/node38.html</a:t>
            </a:r>
          </a:p>
        </p:txBody>
      </p:sp>
      <p:sp>
        <p:nvSpPr>
          <p:cNvPr id="4" name="Slide Number Placeholder 3"/>
          <p:cNvSpPr>
            <a:spLocks noGrp="1"/>
          </p:cNvSpPr>
          <p:nvPr>
            <p:ph type="sldNum" sz="quarter" idx="10"/>
          </p:nvPr>
        </p:nvSpPr>
        <p:spPr/>
        <p:txBody>
          <a:bodyPr/>
          <a:lstStyle/>
          <a:p>
            <a:fld id="{94525A9A-2399-4ACF-975E-77FD324B061A}" type="slidenum">
              <a:rPr lang="en-US" smtClean="0"/>
              <a:pPr/>
              <a:t>41</a:t>
            </a:fld>
            <a:endParaRPr lang="en-US"/>
          </a:p>
        </p:txBody>
      </p:sp>
    </p:spTree>
    <p:extLst>
      <p:ext uri="{BB962C8B-B14F-4D97-AF65-F5344CB8AC3E}">
        <p14:creationId xmlns:p14="http://schemas.microsoft.com/office/powerpoint/2010/main" val="1497894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3680DA-75D2-42FC-9F77-DEC1984EC08B}" type="slidenum">
              <a:rPr lang="he-IL" altLang="en-US"/>
              <a:pPr eaLnBrk="1" hangingPunct="1"/>
              <a:t>42</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את ערך השדה </a:t>
            </a:r>
            <a:r>
              <a:rPr lang="en-US" altLang="en-US"/>
              <a:t>state</a:t>
            </a:r>
            <a:r>
              <a:rPr lang="he-IL" altLang="en-US"/>
              <a:t> ניתן לשנות בהצבה ישירה או על-ידי המאקרו </a:t>
            </a:r>
            <a:r>
              <a:rPr lang="en-US" altLang="en-US" err="1"/>
              <a:t>set_task_state</a:t>
            </a:r>
            <a:r>
              <a:rPr lang="he-IL" altLang="en-US"/>
              <a:t> או </a:t>
            </a:r>
            <a:r>
              <a:rPr lang="en-US" altLang="en-US" err="1"/>
              <a:t>set_current_state</a:t>
            </a:r>
            <a:r>
              <a:rPr lang="he-IL" altLang="en-US"/>
              <a:t> (קובץ גרעין </a:t>
            </a:r>
            <a:r>
              <a:rPr lang="en-US" altLang="en-US"/>
              <a:t>include/</a:t>
            </a:r>
            <a:r>
              <a:rPr lang="en-US" altLang="en-US" err="1"/>
              <a:t>linux</a:t>
            </a:r>
            <a:r>
              <a:rPr lang="en-US" altLang="en-US"/>
              <a:t>/</a:t>
            </a:r>
            <a:r>
              <a:rPr lang="en-US" altLang="en-US" err="1"/>
              <a:t>sched.h</a:t>
            </a:r>
            <a:r>
              <a:rPr lang="he-IL" altLang="en-US"/>
              <a:t>).</a:t>
            </a:r>
          </a:p>
          <a:p>
            <a:pPr algn="r" rtl="1"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093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r" rtl="1"/>
            <a:r>
              <a:rPr lang="he-IL"/>
              <a:t>עוד לא למדנו על שליחת סיגנלים – נגיע לכך בתרגול 7.</a:t>
            </a:r>
          </a:p>
          <a:p>
            <a:pPr fontAlgn="base"/>
            <a:r>
              <a:rPr lang="en-US" sz="1200" b="0" i="0" kern="1200">
                <a:solidFill>
                  <a:schemeClr val="tx1"/>
                </a:solidFill>
                <a:effectLst/>
                <a:latin typeface="+mn-lt"/>
                <a:ea typeface="+mn-ea"/>
                <a:cs typeface="+mn-cs"/>
              </a:rPr>
              <a:t>TASK_INTERRUPTIBLE, the interruptible sleep. If a task is marked with this flag, it is sleeping, but can be woken by signals. This means the code which marked the task as sleeping is expecting a possible signal, and after it wakes up will check for it and return from the system call. After the signal is handled, the system call can potentially be automatically restarted </a:t>
            </a:r>
            <a:endParaRPr lang="he-IL" sz="1200" b="0" i="0" kern="1200">
              <a:solidFill>
                <a:schemeClr val="tx1"/>
              </a:solidFill>
              <a:effectLst/>
              <a:latin typeface="+mn-lt"/>
              <a:ea typeface="+mn-ea"/>
              <a:cs typeface="+mn-cs"/>
            </a:endParaRPr>
          </a:p>
          <a:p>
            <a:pPr fontAlgn="base"/>
            <a:r>
              <a:rPr lang="en-US" sz="1200" b="0" i="0" kern="1200">
                <a:solidFill>
                  <a:schemeClr val="tx1"/>
                </a:solidFill>
                <a:effectLst/>
                <a:latin typeface="+mn-lt"/>
                <a:ea typeface="+mn-ea"/>
                <a:cs typeface="+mn-cs"/>
              </a:rPr>
              <a:t>TASK_UNINTERRUPTIBLE, the uninterruptible sleep. If a task is marked with this flag, it is not expecting to be woken up by anything other than whatever it is waiting for, either because it cannot easily be restarted, or because programs are expecting the system call to be atomic. This can also be used for sleeps known to be very short.</a:t>
            </a:r>
            <a:endParaRPr lang="he-IL" sz="1200" b="0" i="0" kern="1200">
              <a:solidFill>
                <a:schemeClr val="tx1"/>
              </a:solidFill>
              <a:effectLst/>
              <a:latin typeface="+mn-lt"/>
              <a:ea typeface="+mn-ea"/>
              <a:cs typeface="+mn-cs"/>
            </a:endParaRPr>
          </a:p>
          <a:p>
            <a:pPr fontAlgn="base"/>
            <a:endParaRPr lang="he-IL" sz="1200" b="0" i="0" kern="1200">
              <a:solidFill>
                <a:schemeClr val="tx1"/>
              </a:solidFill>
              <a:effectLst/>
              <a:latin typeface="+mn-lt"/>
              <a:ea typeface="+mn-ea"/>
              <a:cs typeface="+mn-cs"/>
            </a:endParaRPr>
          </a:p>
          <a:p>
            <a:pPr fontAlgn="base"/>
            <a:r>
              <a:rPr lang="en-US" sz="1200" b="0" i="0" kern="1200">
                <a:solidFill>
                  <a:schemeClr val="tx1"/>
                </a:solidFill>
                <a:effectLst/>
                <a:latin typeface="+mn-lt"/>
                <a:ea typeface="+mn-ea"/>
                <a:cs typeface="+mn-cs"/>
              </a:rPr>
              <a:t>Uninterruptable processes are USUALLY waiting for I/O following a page fault.</a:t>
            </a:r>
          </a:p>
          <a:p>
            <a:pPr fontAlgn="base"/>
            <a:r>
              <a:rPr lang="en-US" sz="1200" b="0" i="0" kern="1200">
                <a:solidFill>
                  <a:schemeClr val="tx1"/>
                </a:solidFill>
                <a:effectLst/>
                <a:latin typeface="+mn-lt"/>
                <a:ea typeface="+mn-ea"/>
                <a:cs typeface="+mn-cs"/>
              </a:rPr>
              <a:t>Consider this:</a:t>
            </a:r>
          </a:p>
          <a:p>
            <a:pPr fontAlgn="base"/>
            <a:r>
              <a:rPr lang="en-US" sz="1200" b="0" i="0" kern="1200">
                <a:solidFill>
                  <a:schemeClr val="tx1"/>
                </a:solidFill>
                <a:effectLst/>
                <a:latin typeface="+mn-lt"/>
                <a:ea typeface="+mn-ea"/>
                <a:cs typeface="+mn-cs"/>
              </a:rPr>
              <a:t>The thread tries to access a page which is not in core (either an executable which is demand-loaded, a page of anonymous memory which has been swapped out, or a </a:t>
            </a:r>
            <a:r>
              <a:rPr lang="en-US" sz="1200" b="0" i="0" kern="1200" err="1">
                <a:solidFill>
                  <a:schemeClr val="tx1"/>
                </a:solidFill>
                <a:effectLst/>
                <a:latin typeface="+mn-lt"/>
                <a:ea typeface="+mn-ea"/>
                <a:cs typeface="+mn-cs"/>
              </a:rPr>
              <a:t>mmap</a:t>
            </a:r>
            <a:r>
              <a:rPr lang="en-US" sz="1200" b="0" i="0" kern="1200">
                <a:solidFill>
                  <a:schemeClr val="tx1"/>
                </a:solidFill>
                <a:effectLst/>
                <a:latin typeface="+mn-lt"/>
                <a:ea typeface="+mn-ea"/>
                <a:cs typeface="+mn-cs"/>
              </a:rPr>
              <a:t>()'d file which is demand loaded, which are much the same thing)</a:t>
            </a:r>
          </a:p>
          <a:p>
            <a:pPr fontAlgn="base"/>
            <a:r>
              <a:rPr lang="en-US" sz="1200" b="0" i="0" kern="1200">
                <a:solidFill>
                  <a:schemeClr val="tx1"/>
                </a:solidFill>
                <a:effectLst/>
                <a:latin typeface="+mn-lt"/>
                <a:ea typeface="+mn-ea"/>
                <a:cs typeface="+mn-cs"/>
              </a:rPr>
              <a:t>The kernel is now (trying to) load it in</a:t>
            </a:r>
          </a:p>
          <a:p>
            <a:pPr fontAlgn="base"/>
            <a:r>
              <a:rPr lang="en-US" sz="1200" b="0" i="0" kern="1200">
                <a:solidFill>
                  <a:schemeClr val="tx1"/>
                </a:solidFill>
                <a:effectLst/>
                <a:latin typeface="+mn-lt"/>
                <a:ea typeface="+mn-ea"/>
                <a:cs typeface="+mn-cs"/>
              </a:rPr>
              <a:t>The process can't continue until the page is available.</a:t>
            </a:r>
          </a:p>
          <a:p>
            <a:pPr fontAlgn="base"/>
            <a:r>
              <a:rPr lang="en-US" sz="1200" b="0" i="0" kern="1200">
                <a:solidFill>
                  <a:schemeClr val="tx1"/>
                </a:solidFill>
                <a:effectLst/>
                <a:latin typeface="+mn-lt"/>
                <a:ea typeface="+mn-ea"/>
                <a:cs typeface="+mn-cs"/>
              </a:rPr>
              <a:t>The process/task cannot be interrupted in this state, because it can't handle any signals; if it did, another page fault would happen and it would be back where it was.</a:t>
            </a:r>
          </a:p>
          <a:p>
            <a:pPr fontAlgn="base"/>
            <a:endParaRPr lang="en-US" sz="1200" b="0" i="0" kern="1200">
              <a:solidFill>
                <a:schemeClr val="tx1"/>
              </a:solidFill>
              <a:effectLst/>
              <a:latin typeface="+mn-lt"/>
              <a:ea typeface="+mn-ea"/>
              <a:cs typeface="+mn-cs"/>
            </a:endParaRPr>
          </a:p>
          <a:p>
            <a:pPr algn="r" rtl="1"/>
            <a:endParaRPr lang="he-IL"/>
          </a:p>
          <a:p>
            <a:pPr algn="r" rtl="1"/>
            <a:endParaRPr lang="he-IL"/>
          </a:p>
          <a:p>
            <a:pPr algn="r" rtl="1"/>
            <a:r>
              <a:rPr lang="he-IL"/>
              <a:t>קריאה</a:t>
            </a:r>
            <a:r>
              <a:rPr lang="he-IL" baseline="0"/>
              <a:t> למתקדמים:</a:t>
            </a:r>
            <a:br>
              <a:rPr lang="en-US" baseline="0"/>
            </a:br>
            <a:r>
              <a:rPr lang="en-US">
                <a:hlinkClick r:id="rId3"/>
              </a:rPr>
              <a:t>https://stackoverflow.com/questions/223644/what-is-an-uninterruptable-process</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43</a:t>
            </a:fld>
            <a:endParaRPr lang="en-US"/>
          </a:p>
        </p:txBody>
      </p:sp>
    </p:spTree>
    <p:extLst>
      <p:ext uri="{BB962C8B-B14F-4D97-AF65-F5344CB8AC3E}">
        <p14:creationId xmlns:p14="http://schemas.microsoft.com/office/powerpoint/2010/main" val="1578432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0" dirty="0"/>
              <a:t>תשובה: מערכת ההפעלה בוחרת את התהליך הבא לריצה על המעבד מתוך תור הריצה של אותו מעבד.</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0" dirty="0"/>
              <a:t>אם תהליך מסוים היה נמצא בשני תורי ריצה של שני מעבדים שונים באותו רגע, הוא היה עלול להיקרא לריצה על שני המעבדים בו-זמנית, וזה כמובן אסור.</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0" dirty="0"/>
              <a:t>(שימו לב: ניתן להריץ את אותה תוכנית בו-זמנית על שני מעבדים שונים בשני תהליכים שונים. אבל תהליך אחד יכול לרוץ רק על מעבד אחד בכל רגע נתון.)</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t>The accurate definition of </a:t>
            </a:r>
            <a:r>
              <a:rPr lang="en-US" altLang="en-US" b="0" dirty="0" err="1"/>
              <a:t>runqueues</a:t>
            </a:r>
            <a:r>
              <a:rPr lang="en-US" altLang="en-US" b="0" dirty="0"/>
              <a:t> can be found in kernel/sched/</a:t>
            </a:r>
            <a:r>
              <a:rPr lang="en-US" altLang="en-US" b="0" dirty="0" err="1"/>
              <a:t>sched.h</a:t>
            </a:r>
            <a:r>
              <a:rPr lang="en-US" altLang="en-US" b="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t>DECLARE_PER_CPU_SHARED_ALIGNED(struct </a:t>
            </a:r>
            <a:r>
              <a:rPr lang="en-US" altLang="en-US" b="0" dirty="0" err="1"/>
              <a:t>rq</a:t>
            </a:r>
            <a:r>
              <a:rPr lang="en-US" altLang="en-US" b="0" dirty="0"/>
              <a:t>, </a:t>
            </a:r>
            <a:r>
              <a:rPr lang="en-US" altLang="en-US" b="0" dirty="0" err="1"/>
              <a:t>runqueues</a:t>
            </a:r>
            <a:r>
              <a:rPr lang="en-US" altLang="en-US" b="0" dirty="0"/>
              <a:t>);</a:t>
            </a:r>
          </a:p>
        </p:txBody>
      </p:sp>
      <p:sp>
        <p:nvSpPr>
          <p:cNvPr id="4" name="Slide Number Placeholder 3"/>
          <p:cNvSpPr>
            <a:spLocks noGrp="1"/>
          </p:cNvSpPr>
          <p:nvPr>
            <p:ph type="sldNum" sz="quarter" idx="10"/>
          </p:nvPr>
        </p:nvSpPr>
        <p:spPr/>
        <p:txBody>
          <a:bodyPr/>
          <a:lstStyle/>
          <a:p>
            <a:fld id="{94525A9A-2399-4ACF-975E-77FD324B061A}" type="slidenum">
              <a:rPr lang="en-US" smtClean="0"/>
              <a:pPr/>
              <a:t>44</a:t>
            </a:fld>
            <a:endParaRPr lang="en-US"/>
          </a:p>
        </p:txBody>
      </p:sp>
    </p:spTree>
    <p:extLst>
      <p:ext uri="{BB962C8B-B14F-4D97-AF65-F5344CB8AC3E}">
        <p14:creationId xmlns:p14="http://schemas.microsoft.com/office/powerpoint/2010/main" val="259959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45</a:t>
            </a:fld>
            <a:endParaRPr lang="en-US"/>
          </a:p>
        </p:txBody>
      </p:sp>
    </p:spTree>
    <p:extLst>
      <p:ext uri="{BB962C8B-B14F-4D97-AF65-F5344CB8AC3E}">
        <p14:creationId xmlns:p14="http://schemas.microsoft.com/office/powerpoint/2010/main" val="3570306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altLang="en-US" sz="2400" dirty="0"/>
              <a:t>תור ההמתנה שבו תהליך נמצא ומחכה לסיום הבנים שלו נשמר בשדה:</a:t>
            </a:r>
          </a:p>
          <a:p>
            <a:pPr marL="0" marR="0" lvl="1" indent="0" algn="r" defTabSz="914400" rtl="1" eaLnBrk="1" fontAlgn="auto" latinLnBrk="0" hangingPunct="1">
              <a:lnSpc>
                <a:spcPct val="100000"/>
              </a:lnSpc>
              <a:spcBef>
                <a:spcPts val="0"/>
              </a:spcBef>
              <a:spcAft>
                <a:spcPts val="0"/>
              </a:spcAft>
              <a:buClrTx/>
              <a:buSzTx/>
              <a:buFontTx/>
              <a:buNone/>
              <a:tabLst/>
              <a:defRPr/>
            </a:pPr>
            <a:r>
              <a:rPr lang="en-US" sz="2400" dirty="0" err="1"/>
              <a:t>wait_queue_head_t</a:t>
            </a:r>
            <a:r>
              <a:rPr lang="en-US" sz="2400" dirty="0"/>
              <a:t> </a:t>
            </a:r>
            <a:r>
              <a:rPr lang="en-US" sz="2400" dirty="0" err="1"/>
              <a:t>wait_chldexit</a:t>
            </a:r>
            <a:r>
              <a:rPr lang="en-US" sz="2400" dirty="0"/>
              <a:t>;</a:t>
            </a:r>
            <a:endParaRPr lang="he-IL" sz="2400" dirty="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a:t>של </a:t>
            </a:r>
            <a:r>
              <a:rPr lang="en-US" dirty="0" err="1"/>
              <a:t>task_struct</a:t>
            </a:r>
            <a:r>
              <a:rPr lang="he-IL" dirty="0"/>
              <a:t> של אותו תהליך (כלומר, תהליך האב).</a:t>
            </a:r>
            <a:endParaRPr lang="en-US" dirty="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a:t>שימו לב שזה "תור" מאוד מנוון, מפני שהוא יכיל לכל היותר תהליך אחד בכל רגע נתון.</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46</a:t>
            </a:fld>
            <a:endParaRPr lang="en-US"/>
          </a:p>
        </p:txBody>
      </p:sp>
    </p:spTree>
    <p:extLst>
      <p:ext uri="{BB962C8B-B14F-4D97-AF65-F5344CB8AC3E}">
        <p14:creationId xmlns:p14="http://schemas.microsoft.com/office/powerpoint/2010/main" val="3371042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7</a:t>
            </a:fld>
            <a:endParaRPr lang="en-US"/>
          </a:p>
        </p:txBody>
      </p:sp>
    </p:spTree>
    <p:extLst>
      <p:ext uri="{BB962C8B-B14F-4D97-AF65-F5344CB8AC3E}">
        <p14:creationId xmlns:p14="http://schemas.microsoft.com/office/powerpoint/2010/main" val="393134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במקרה של הצלחה תמיד יוחזרו ערכים שונים לאב ולבן, כי ה-</a:t>
            </a:r>
            <a:r>
              <a:rPr lang="en-US"/>
              <a:t>PID</a:t>
            </a:r>
            <a:r>
              <a:rPr lang="he-IL"/>
              <a:t> של הבן שונה מ-0 (המזהה הזה תפוס ע"י </a:t>
            </a:r>
            <a:r>
              <a:rPr lang="en-US"/>
              <a:t>idle</a:t>
            </a:r>
            <a:r>
              <a:rPr lang="he-IL"/>
              <a:t>).</a:t>
            </a:r>
            <a:endParaRPr lang="en-US"/>
          </a:p>
        </p:txBody>
      </p:sp>
      <p:sp>
        <p:nvSpPr>
          <p:cNvPr id="4" name="Slide Number Placeholder 3"/>
          <p:cNvSpPr>
            <a:spLocks noGrp="1"/>
          </p:cNvSpPr>
          <p:nvPr>
            <p:ph type="sldNum" sz="quarter" idx="10"/>
          </p:nvPr>
        </p:nvSpPr>
        <p:spPr/>
        <p:txBody>
          <a:bodyPr/>
          <a:lstStyle/>
          <a:p>
            <a:fld id="{6D30C751-40F2-4005-87DC-CB865DCC51F4}" type="slidenum">
              <a:rPr lang="he-IL" altLang="en-US" smtClean="0"/>
              <a:pPr/>
              <a:t>8</a:t>
            </a:fld>
            <a:endParaRPr lang="en-US" altLang="en-US"/>
          </a:p>
        </p:txBody>
      </p:sp>
    </p:spTree>
    <p:extLst>
      <p:ext uri="{BB962C8B-B14F-4D97-AF65-F5344CB8AC3E}">
        <p14:creationId xmlns:p14="http://schemas.microsoft.com/office/powerpoint/2010/main" val="303284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525A9A-2399-4ACF-975E-77FD324B061A}" type="slidenum">
              <a:rPr lang="en-US" smtClean="0"/>
              <a:pPr/>
              <a:t>9</a:t>
            </a:fld>
            <a:endParaRPr lang="en-US"/>
          </a:p>
        </p:txBody>
      </p:sp>
    </p:spTree>
    <p:extLst>
      <p:ext uri="{BB962C8B-B14F-4D97-AF65-F5344CB8AC3E}">
        <p14:creationId xmlns:p14="http://schemas.microsoft.com/office/powerpoint/2010/main" val="12214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תשובה: השאלה נועדה לבלבל, כי שתי התשובות נכונות.</a:t>
            </a:r>
          </a:p>
          <a:p>
            <a:pPr algn="r" rtl="1"/>
            <a:r>
              <a:rPr lang="he-IL"/>
              <a:t>לכל אחד מהתהליכים עותק נפרד של </a:t>
            </a:r>
            <a:r>
              <a:rPr lang="en-US"/>
              <a:t>x</a:t>
            </a:r>
            <a:r>
              <a:rPr lang="he-IL"/>
              <a:t>, ולכן ערך אחר של </a:t>
            </a:r>
            <a:r>
              <a:rPr lang="en-US"/>
              <a:t>x</a:t>
            </a:r>
            <a:r>
              <a:rPr lang="he-IL"/>
              <a:t>.</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11</a:t>
            </a:fld>
            <a:endParaRPr lang="en-US"/>
          </a:p>
        </p:txBody>
      </p:sp>
    </p:spTree>
    <p:extLst>
      <p:ext uri="{BB962C8B-B14F-4D97-AF65-F5344CB8AC3E}">
        <p14:creationId xmlns:p14="http://schemas.microsoft.com/office/powerpoint/2010/main" val="397683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a:p>
        </p:txBody>
      </p:sp>
      <p:sp>
        <p:nvSpPr>
          <p:cNvPr id="4" name="Slide Number Placeholder 3"/>
          <p:cNvSpPr>
            <a:spLocks noGrp="1"/>
          </p:cNvSpPr>
          <p:nvPr>
            <p:ph type="sldNum" sz="quarter" idx="10"/>
          </p:nvPr>
        </p:nvSpPr>
        <p:spPr/>
        <p:txBody>
          <a:bodyPr/>
          <a:lstStyle/>
          <a:p>
            <a:fld id="{94525A9A-2399-4ACF-975E-77FD324B061A}" type="slidenum">
              <a:rPr lang="en-US" smtClean="0"/>
              <a:pPr/>
              <a:t>12</a:t>
            </a:fld>
            <a:endParaRPr lang="en-US"/>
          </a:p>
        </p:txBody>
      </p:sp>
    </p:spTree>
    <p:extLst>
      <p:ext uri="{BB962C8B-B14F-4D97-AF65-F5344CB8AC3E}">
        <p14:creationId xmlns:p14="http://schemas.microsoft.com/office/powerpoint/2010/main" val="174082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Advanced</a:t>
            </a:r>
            <a:r>
              <a:rPr lang="en-US" b="0" baseline="0"/>
              <a:t> Note: today, </a:t>
            </a:r>
            <a:r>
              <a:rPr lang="en-US" b="0" baseline="0" err="1"/>
              <a:t>printf</a:t>
            </a:r>
            <a:r>
              <a:rPr lang="en-US" b="0" baseline="0"/>
              <a:t>() is thread safe, i.e., a lock protects the internal STDOUT from corruption and promises that no thread/process interrupts another when it is pushing strings to the buffer. Therefore, only </a:t>
            </a:r>
            <a:r>
              <a:rPr lang="en-US" b="0" baseline="0" err="1"/>
              <a:t>hellohello</a:t>
            </a:r>
            <a:r>
              <a:rPr lang="en-US" b="0" baseline="0"/>
              <a:t> is a possible outcome. </a:t>
            </a:r>
            <a:endParaRPr lang="en-US" b="0"/>
          </a:p>
        </p:txBody>
      </p:sp>
      <p:sp>
        <p:nvSpPr>
          <p:cNvPr id="4" name="Slide Number Placeholder 3"/>
          <p:cNvSpPr>
            <a:spLocks noGrp="1"/>
          </p:cNvSpPr>
          <p:nvPr>
            <p:ph type="sldNum" sz="quarter" idx="10"/>
          </p:nvPr>
        </p:nvSpPr>
        <p:spPr/>
        <p:txBody>
          <a:bodyPr/>
          <a:lstStyle/>
          <a:p>
            <a:fld id="{94525A9A-2399-4ACF-975E-77FD324B061A}" type="slidenum">
              <a:rPr lang="en-US" smtClean="0"/>
              <a:pPr/>
              <a:t>13</a:t>
            </a:fld>
            <a:endParaRPr lang="en-US"/>
          </a:p>
        </p:txBody>
      </p:sp>
    </p:spTree>
    <p:extLst>
      <p:ext uri="{BB962C8B-B14F-4D97-AF65-F5344CB8AC3E}">
        <p14:creationId xmlns:p14="http://schemas.microsoft.com/office/powerpoint/2010/main" val="324817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483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238200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41736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05800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2</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760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459814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2</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64468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52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893434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568133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001677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2</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263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2</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2</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latin typeface="Lucida Sans Unicode" panose="020B0602030504020204" pitchFamily="34" charset="0"/>
                <a:cs typeface="Lucida Sans Unicode" panose="020B0602030504020204" pitchFamily="34" charset="0"/>
              </a:defRPr>
            </a:lvl1pPr>
          </a:lstStyle>
          <a:p>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latin typeface="Lucida Sans Unicode" panose="020B0602030504020204" pitchFamily="34" charset="0"/>
                <a:cs typeface="Lucida Sans Unicode" panose="020B0602030504020204" pitchFamily="34" charset="0"/>
              </a:defRPr>
            </a:lvl1pPr>
          </a:lstStyle>
          <a:p>
            <a:r>
              <a:rPr lang="he-IL" dirty="0"/>
              <a:t>מערכות הפעלה - תרגול 2</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latin typeface="Lucida Sans Unicode" panose="020B0602030504020204" pitchFamily="34" charset="0"/>
                <a:cs typeface="Lucida Sans Unicode" panose="020B0602030504020204" pitchFamily="34" charset="0"/>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r" defTabSz="914400" rtl="1" eaLnBrk="1" latinLnBrk="0" hangingPunct="1">
        <a:spcBef>
          <a:spcPct val="0"/>
        </a:spcBef>
        <a:buNone/>
        <a:defRPr sz="4000" kern="1200" spc="-100" baseline="0">
          <a:solidFill>
            <a:schemeClr val="tx2"/>
          </a:solidFill>
          <a:latin typeface="Lucida Sans Unicode" panose="020B0602030504020204" pitchFamily="34" charset="0"/>
          <a:ea typeface="+mj-ea"/>
          <a:cs typeface="Lucida Sans Unicode" panose="020B0602030504020204" pitchFamily="34" charset="0"/>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Lucida Sans Unicode" panose="020B0602030504020204" pitchFamily="34" charset="0"/>
          <a:ea typeface="+mn-ea"/>
          <a:cs typeface="Lucida Sans Unicode" panose="020B0602030504020204" pitchFamily="34" charset="0"/>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Lucida Sans Unicode" panose="020B0602030504020204" pitchFamily="34" charset="0"/>
          <a:ea typeface="+mn-ea"/>
          <a:cs typeface="Lucida Sans Unicode" panose="020B0602030504020204" pitchFamily="34" charset="0"/>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Lucida Sans Unicode" panose="020B0602030504020204" pitchFamily="34" charset="0"/>
          <a:ea typeface="+mn-ea"/>
          <a:cs typeface="Lucida Sans Unicode" panose="020B0602030504020204" pitchFamily="34" charset="0"/>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Lucida Sans Unicode" panose="020B0602030504020204" pitchFamily="34" charset="0"/>
          <a:ea typeface="+mn-ea"/>
          <a:cs typeface="Lucida Sans Unicode" panose="020B0602030504020204" pitchFamily="34" charset="0"/>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Lucida Sans Unicode" panose="020B0602030504020204" pitchFamily="34" charset="0"/>
          <a:ea typeface="+mn-ea"/>
          <a:cs typeface="Lucida Sans Unicode" panose="020B060203050402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2</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82958613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unix_terminal_online.ph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a:t>תרגול 2</a:t>
            </a:r>
            <a:endParaRPr lang="en-US"/>
          </a:p>
        </p:txBody>
      </p:sp>
      <p:sp>
        <p:nvSpPr>
          <p:cNvPr id="3" name="Subtitle 2"/>
          <p:cNvSpPr>
            <a:spLocks noGrp="1"/>
          </p:cNvSpPr>
          <p:nvPr>
            <p:ph type="subTitle" idx="1"/>
          </p:nvPr>
        </p:nvSpPr>
        <p:spPr/>
        <p:txBody>
          <a:bodyPr>
            <a:normAutofit/>
          </a:bodyPr>
          <a:lstStyle/>
          <a:p>
            <a:r>
              <a:rPr lang="he-IL"/>
              <a:t>קריאות מערכת לעבודה עם תהליכים</a:t>
            </a:r>
          </a:p>
          <a:p>
            <a:r>
              <a:rPr lang="he-IL"/>
              <a:t>ניהול תהליכים בגרעין לינוקס</a:t>
            </a:r>
          </a:p>
          <a:p>
            <a:r>
              <a:rPr lang="he-IL"/>
              <a:t>תורי תהליכים</a:t>
            </a:r>
            <a:endParaRPr lang="he-IL" altLang="en-US"/>
          </a:p>
        </p:txBody>
      </p:sp>
      <p:sp>
        <p:nvSpPr>
          <p:cNvPr id="8" name="Footer Placeholder 7"/>
          <p:cNvSpPr>
            <a:spLocks noGrp="1"/>
          </p:cNvSpPr>
          <p:nvPr>
            <p:ph type="ftr" sz="quarter" idx="11"/>
          </p:nvPr>
        </p:nvSpPr>
        <p:spPr/>
        <p:txBody>
          <a:bodyPr/>
          <a:lstStyle/>
          <a:p>
            <a:r>
              <a:rPr lang="he-IL"/>
              <a:t>מערכות הפעלה - תרגול 2</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254288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1476E16-A581-4A59-A9AB-36BC26B23F7B}"/>
              </a:ext>
            </a:extLst>
          </p:cNvPr>
          <p:cNvSpPr>
            <a:spLocks noGrp="1"/>
          </p:cNvSpPr>
          <p:nvPr>
            <p:ph type="title"/>
          </p:nvPr>
        </p:nvSpPr>
        <p:spPr/>
        <p:txBody>
          <a:bodyPr/>
          <a:lstStyle/>
          <a:p>
            <a:r>
              <a:rPr lang="he-IL" altLang="en-US"/>
              <a:t>אחרי </a:t>
            </a:r>
            <a:r>
              <a:rPr lang="en-US" altLang="en-US"/>
              <a:t>fork()</a:t>
            </a:r>
          </a:p>
        </p:txBody>
      </p:sp>
      <p:sp>
        <p:nvSpPr>
          <p:cNvPr id="6" name="Text Placeholder 5">
            <a:extLst>
              <a:ext uri="{FF2B5EF4-FFF2-40B4-BE49-F238E27FC236}">
                <a16:creationId xmlns:a16="http://schemas.microsoft.com/office/drawing/2014/main" id="{8C979C06-3267-45A7-BEB0-B573B555FCC1}"/>
              </a:ext>
            </a:extLst>
          </p:cNvPr>
          <p:cNvSpPr>
            <a:spLocks noGrp="1"/>
          </p:cNvSpPr>
          <p:nvPr>
            <p:ph type="body" idx="1"/>
          </p:nvPr>
        </p:nvSpPr>
        <p:spPr/>
        <p:txBody>
          <a:bodyPr/>
          <a:lstStyle/>
          <a:p>
            <a:r>
              <a:rPr lang="en-US"/>
              <a:t>parent</a:t>
            </a:r>
          </a:p>
        </p:txBody>
      </p:sp>
      <p:sp>
        <p:nvSpPr>
          <p:cNvPr id="31747" name="Content Placeholder 2">
            <a:extLst>
              <a:ext uri="{FF2B5EF4-FFF2-40B4-BE49-F238E27FC236}">
                <a16:creationId xmlns:a16="http://schemas.microsoft.com/office/drawing/2014/main" id="{1F6349F7-A565-4219-8BCC-8907C51B7C3A}"/>
              </a:ext>
            </a:extLst>
          </p:cNvPr>
          <p:cNvSpPr>
            <a:spLocks noGrp="1"/>
          </p:cNvSpPr>
          <p:nvPr>
            <p:ph sz="half" idx="2"/>
          </p:nvPr>
        </p:nvSpPr>
        <p:spPr/>
        <p:txBody>
          <a:bodyPr>
            <a:normAutofit lnSpcReduction="10000"/>
          </a:bodyPr>
          <a:lstStyle/>
          <a:p>
            <a:pPr marL="0" indent="0" algn="l" rtl="0">
              <a:buFont typeface="Wingdings" panose="05000000000000000000" pitchFamily="2" charset="2"/>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main()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x = 0;</a:t>
            </a:r>
          </a:p>
          <a:p>
            <a:pPr marL="0" indent="0" algn="l" rtl="0">
              <a:buFont typeface="Wingdings" panose="05000000000000000000" pitchFamily="2" charset="2"/>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pid_t</a:t>
            </a:r>
            <a:r>
              <a:rPr lang="en-US">
                <a:latin typeface="Courier New" panose="02070309020205020404" pitchFamily="49" charset="0"/>
                <a:cs typeface="Courier New" panose="02070309020205020404" pitchFamily="49" charset="0"/>
              </a:rPr>
              <a:t> p </a:t>
            </a:r>
            <a:r>
              <a:rPr lang="en-US" altLang="en-US">
                <a:latin typeface="Courier New" panose="02070309020205020404" pitchFamily="49" charset="0"/>
                <a:cs typeface="Courier New" panose="02070309020205020404" pitchFamily="49" charset="0"/>
              </a:rPr>
              <a:t>= fork();</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if (p == 0)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1;</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 else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2;</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p:txBody>
      </p:sp>
      <p:sp>
        <p:nvSpPr>
          <p:cNvPr id="7" name="Text Placeholder 6">
            <a:extLst>
              <a:ext uri="{FF2B5EF4-FFF2-40B4-BE49-F238E27FC236}">
                <a16:creationId xmlns:a16="http://schemas.microsoft.com/office/drawing/2014/main" id="{F2C60740-11C4-4329-B0E9-D612FA887024}"/>
              </a:ext>
            </a:extLst>
          </p:cNvPr>
          <p:cNvSpPr>
            <a:spLocks noGrp="1"/>
          </p:cNvSpPr>
          <p:nvPr>
            <p:ph type="body" sz="quarter" idx="3"/>
          </p:nvPr>
        </p:nvSpPr>
        <p:spPr/>
        <p:txBody>
          <a:bodyPr/>
          <a:lstStyle/>
          <a:p>
            <a:r>
              <a:rPr lang="en-US"/>
              <a:t>son</a:t>
            </a:r>
          </a:p>
        </p:txBody>
      </p:sp>
      <p:sp>
        <p:nvSpPr>
          <p:cNvPr id="4" name="Content Placeholder 3">
            <a:extLst>
              <a:ext uri="{FF2B5EF4-FFF2-40B4-BE49-F238E27FC236}">
                <a16:creationId xmlns:a16="http://schemas.microsoft.com/office/drawing/2014/main" id="{9D6B9CB4-DA7C-4F09-A025-3929A6042011}"/>
              </a:ext>
            </a:extLst>
          </p:cNvPr>
          <p:cNvSpPr>
            <a:spLocks noGrp="1"/>
          </p:cNvSpPr>
          <p:nvPr>
            <p:ph sz="quarter" idx="4"/>
          </p:nvPr>
        </p:nvSpPr>
        <p:spPr/>
        <p:txBody>
          <a:bodyPr>
            <a:normAutofit lnSpcReduction="10000"/>
          </a:bodyPr>
          <a:lstStyle/>
          <a:p>
            <a:pPr marL="0" indent="0" algn="l" rtl="0">
              <a:buFont typeface="Wingdings" panose="05000000000000000000" pitchFamily="2" charset="2"/>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main()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x = 0;</a:t>
            </a:r>
          </a:p>
          <a:p>
            <a:pPr marL="0" indent="0" algn="l" rtl="0">
              <a:buFont typeface="Wingdings" panose="05000000000000000000" pitchFamily="2" charset="2"/>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pid_t</a:t>
            </a:r>
            <a:r>
              <a:rPr lang="en-US">
                <a:latin typeface="Courier New" panose="02070309020205020404" pitchFamily="49" charset="0"/>
                <a:cs typeface="Courier New" panose="02070309020205020404" pitchFamily="49" charset="0"/>
              </a:rPr>
              <a:t> p </a:t>
            </a:r>
            <a:r>
              <a:rPr lang="en-US" altLang="en-US">
                <a:latin typeface="Courier New" panose="02070309020205020404" pitchFamily="49" charset="0"/>
                <a:cs typeface="Courier New" panose="02070309020205020404" pitchFamily="49" charset="0"/>
              </a:rPr>
              <a:t>= fork();</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if (p == 0)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1;</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 else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2;</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p:txBody>
      </p:sp>
      <p:grpSp>
        <p:nvGrpSpPr>
          <p:cNvPr id="2" name="Group 1">
            <a:extLst>
              <a:ext uri="{FF2B5EF4-FFF2-40B4-BE49-F238E27FC236}">
                <a16:creationId xmlns:a16="http://schemas.microsoft.com/office/drawing/2014/main" id="{F0717FD1-33BD-4498-A7C9-A38F805E51F4}"/>
              </a:ext>
            </a:extLst>
          </p:cNvPr>
          <p:cNvGrpSpPr/>
          <p:nvPr/>
        </p:nvGrpSpPr>
        <p:grpSpPr>
          <a:xfrm>
            <a:off x="328773" y="3742025"/>
            <a:ext cx="4814297" cy="215758"/>
            <a:chOff x="328773" y="3742025"/>
            <a:chExt cx="4814297" cy="215758"/>
          </a:xfrm>
        </p:grpSpPr>
        <p:sp>
          <p:nvSpPr>
            <p:cNvPr id="9" name="Arrow: Right 8">
              <a:extLst>
                <a:ext uri="{FF2B5EF4-FFF2-40B4-BE49-F238E27FC236}">
                  <a16:creationId xmlns:a16="http://schemas.microsoft.com/office/drawing/2014/main" id="{E5CC651C-C49E-4539-842E-167AA43078AA}"/>
                </a:ext>
              </a:extLst>
            </p:cNvPr>
            <p:cNvSpPr/>
            <p:nvPr/>
          </p:nvSpPr>
          <p:spPr>
            <a:xfrm>
              <a:off x="4629362" y="3742025"/>
              <a:ext cx="513708" cy="21575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698238-0F28-4ADA-A008-6ED9B55B2F2E}"/>
                </a:ext>
              </a:extLst>
            </p:cNvPr>
            <p:cNvSpPr/>
            <p:nvPr/>
          </p:nvSpPr>
          <p:spPr>
            <a:xfrm>
              <a:off x="328773" y="3742025"/>
              <a:ext cx="513708" cy="21575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3" name="מציין מיקום של כותרת תחתונה 2">
            <a:extLst>
              <a:ext uri="{FF2B5EF4-FFF2-40B4-BE49-F238E27FC236}">
                <a16:creationId xmlns:a16="http://schemas.microsoft.com/office/drawing/2014/main" id="{3629F7C5-99AB-4095-BAB4-0DA2199ECA0D}"/>
              </a:ext>
            </a:extLst>
          </p:cNvPr>
          <p:cNvSpPr>
            <a:spLocks noGrp="1"/>
          </p:cNvSpPr>
          <p:nvPr>
            <p:ph type="ftr" sz="quarter" idx="11"/>
          </p:nvPr>
        </p:nvSpPr>
        <p:spPr/>
        <p:txBody>
          <a:bodyPr/>
          <a:lstStyle/>
          <a:p>
            <a:pPr algn="r"/>
            <a:r>
              <a:rPr lang="he-IL"/>
              <a:t>מערכות הפעלה - תרגול 2</a:t>
            </a:r>
            <a:endParaRPr lang="en-US"/>
          </a:p>
        </p:txBody>
      </p:sp>
      <p:sp>
        <p:nvSpPr>
          <p:cNvPr id="5" name="מציין מיקום של מספר שקופית 4">
            <a:extLst>
              <a:ext uri="{FF2B5EF4-FFF2-40B4-BE49-F238E27FC236}">
                <a16:creationId xmlns:a16="http://schemas.microsoft.com/office/drawing/2014/main" id="{1212A9BB-8357-493F-A783-ABC4C90204CF}"/>
              </a:ext>
            </a:extLst>
          </p:cNvPr>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78434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1476E16-A581-4A59-A9AB-36BC26B23F7B}"/>
              </a:ext>
            </a:extLst>
          </p:cNvPr>
          <p:cNvSpPr>
            <a:spLocks noGrp="1"/>
          </p:cNvSpPr>
          <p:nvPr>
            <p:ph type="title"/>
          </p:nvPr>
        </p:nvSpPr>
        <p:spPr/>
        <p:txBody>
          <a:bodyPr/>
          <a:lstStyle/>
          <a:p>
            <a:r>
              <a:rPr lang="he-IL" altLang="en-US"/>
              <a:t>קוד האב וקוד הבן מסתעפים</a:t>
            </a:r>
            <a:endParaRPr lang="en-US" altLang="en-US"/>
          </a:p>
        </p:txBody>
      </p:sp>
      <p:sp>
        <p:nvSpPr>
          <p:cNvPr id="6" name="Text Placeholder 5">
            <a:extLst>
              <a:ext uri="{FF2B5EF4-FFF2-40B4-BE49-F238E27FC236}">
                <a16:creationId xmlns:a16="http://schemas.microsoft.com/office/drawing/2014/main" id="{8C979C06-3267-45A7-BEB0-B573B555FCC1}"/>
              </a:ext>
            </a:extLst>
          </p:cNvPr>
          <p:cNvSpPr>
            <a:spLocks noGrp="1"/>
          </p:cNvSpPr>
          <p:nvPr>
            <p:ph type="body" idx="1"/>
          </p:nvPr>
        </p:nvSpPr>
        <p:spPr/>
        <p:txBody>
          <a:bodyPr/>
          <a:lstStyle/>
          <a:p>
            <a:r>
              <a:rPr lang="en-US"/>
              <a:t>parent</a:t>
            </a:r>
          </a:p>
        </p:txBody>
      </p:sp>
      <p:sp>
        <p:nvSpPr>
          <p:cNvPr id="31747" name="Content Placeholder 2">
            <a:extLst>
              <a:ext uri="{FF2B5EF4-FFF2-40B4-BE49-F238E27FC236}">
                <a16:creationId xmlns:a16="http://schemas.microsoft.com/office/drawing/2014/main" id="{1F6349F7-A565-4219-8BCC-8907C51B7C3A}"/>
              </a:ext>
            </a:extLst>
          </p:cNvPr>
          <p:cNvSpPr>
            <a:spLocks noGrp="1"/>
          </p:cNvSpPr>
          <p:nvPr>
            <p:ph sz="half" idx="2"/>
          </p:nvPr>
        </p:nvSpPr>
        <p:spPr/>
        <p:txBody>
          <a:bodyPr>
            <a:normAutofit lnSpcReduction="10000"/>
          </a:bodyPr>
          <a:lstStyle/>
          <a:p>
            <a:pPr marL="0" indent="0" algn="l" rtl="0">
              <a:buFont typeface="Wingdings" panose="05000000000000000000" pitchFamily="2" charset="2"/>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main()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x = 0;</a:t>
            </a:r>
          </a:p>
          <a:p>
            <a:pPr marL="0" indent="0" algn="l" rtl="0">
              <a:buFont typeface="Wingdings" panose="05000000000000000000" pitchFamily="2" charset="2"/>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pid_t</a:t>
            </a:r>
            <a:r>
              <a:rPr lang="en-US">
                <a:latin typeface="Courier New" panose="02070309020205020404" pitchFamily="49" charset="0"/>
                <a:cs typeface="Courier New" panose="02070309020205020404" pitchFamily="49" charset="0"/>
              </a:rPr>
              <a:t> p </a:t>
            </a:r>
            <a:r>
              <a:rPr lang="en-US" altLang="en-US">
                <a:latin typeface="Courier New" panose="02070309020205020404" pitchFamily="49" charset="0"/>
                <a:cs typeface="Courier New" panose="02070309020205020404" pitchFamily="49" charset="0"/>
              </a:rPr>
              <a:t>= fork();</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if (p == 0)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1;</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 else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2;</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p:txBody>
      </p:sp>
      <p:sp>
        <p:nvSpPr>
          <p:cNvPr id="7" name="Text Placeholder 6">
            <a:extLst>
              <a:ext uri="{FF2B5EF4-FFF2-40B4-BE49-F238E27FC236}">
                <a16:creationId xmlns:a16="http://schemas.microsoft.com/office/drawing/2014/main" id="{F2C60740-11C4-4329-B0E9-D612FA887024}"/>
              </a:ext>
            </a:extLst>
          </p:cNvPr>
          <p:cNvSpPr>
            <a:spLocks noGrp="1"/>
          </p:cNvSpPr>
          <p:nvPr>
            <p:ph type="body" sz="quarter" idx="3"/>
          </p:nvPr>
        </p:nvSpPr>
        <p:spPr/>
        <p:txBody>
          <a:bodyPr/>
          <a:lstStyle/>
          <a:p>
            <a:r>
              <a:rPr lang="en-US"/>
              <a:t>son</a:t>
            </a:r>
          </a:p>
        </p:txBody>
      </p:sp>
      <p:sp>
        <p:nvSpPr>
          <p:cNvPr id="4" name="Content Placeholder 3">
            <a:extLst>
              <a:ext uri="{FF2B5EF4-FFF2-40B4-BE49-F238E27FC236}">
                <a16:creationId xmlns:a16="http://schemas.microsoft.com/office/drawing/2014/main" id="{9D6B9CB4-DA7C-4F09-A025-3929A6042011}"/>
              </a:ext>
            </a:extLst>
          </p:cNvPr>
          <p:cNvSpPr>
            <a:spLocks noGrp="1"/>
          </p:cNvSpPr>
          <p:nvPr>
            <p:ph sz="quarter" idx="4"/>
          </p:nvPr>
        </p:nvSpPr>
        <p:spPr/>
        <p:txBody>
          <a:bodyPr>
            <a:normAutofit lnSpcReduction="10000"/>
          </a:bodyPr>
          <a:lstStyle/>
          <a:p>
            <a:pPr marL="0" indent="0" algn="l" rtl="0">
              <a:buFont typeface="Wingdings" panose="05000000000000000000" pitchFamily="2" charset="2"/>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main()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x = 0;</a:t>
            </a:r>
          </a:p>
          <a:p>
            <a:pPr marL="0" indent="0" algn="l" rtl="0">
              <a:buFont typeface="Wingdings" panose="05000000000000000000" pitchFamily="2" charset="2"/>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pid_t</a:t>
            </a:r>
            <a:r>
              <a:rPr lang="en-US">
                <a:latin typeface="Courier New" panose="02070309020205020404" pitchFamily="49" charset="0"/>
                <a:cs typeface="Courier New" panose="02070309020205020404" pitchFamily="49" charset="0"/>
              </a:rPr>
              <a:t> p </a:t>
            </a:r>
            <a:r>
              <a:rPr lang="en-US" altLang="en-US">
                <a:latin typeface="Courier New" panose="02070309020205020404" pitchFamily="49" charset="0"/>
                <a:cs typeface="Courier New" panose="02070309020205020404" pitchFamily="49" charset="0"/>
              </a:rPr>
              <a:t>= fork();</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if (p == 0)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1;</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 else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2;</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p:txBody>
      </p:sp>
      <p:sp>
        <p:nvSpPr>
          <p:cNvPr id="5" name="Arrow: Right 4">
            <a:extLst>
              <a:ext uri="{FF2B5EF4-FFF2-40B4-BE49-F238E27FC236}">
                <a16:creationId xmlns:a16="http://schemas.microsoft.com/office/drawing/2014/main" id="{7798B284-16B9-429C-AD78-9E25E88D5CD2}"/>
              </a:ext>
            </a:extLst>
          </p:cNvPr>
          <p:cNvSpPr/>
          <p:nvPr/>
        </p:nvSpPr>
        <p:spPr>
          <a:xfrm>
            <a:off x="647270" y="4952131"/>
            <a:ext cx="513708" cy="21575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E5CC651C-C49E-4539-842E-167AA43078AA}"/>
              </a:ext>
            </a:extLst>
          </p:cNvPr>
          <p:cNvSpPr/>
          <p:nvPr/>
        </p:nvSpPr>
        <p:spPr>
          <a:xfrm>
            <a:off x="4937587" y="4157190"/>
            <a:ext cx="513708" cy="21575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4A7796-8D1F-4C16-A48A-000B7DB156FF}"/>
              </a:ext>
            </a:extLst>
          </p:cNvPr>
          <p:cNvGrpSpPr/>
          <p:nvPr/>
        </p:nvGrpSpPr>
        <p:grpSpPr>
          <a:xfrm>
            <a:off x="6577781" y="5475288"/>
            <a:ext cx="2109019" cy="914400"/>
            <a:chOff x="6577781" y="5475288"/>
            <a:chExt cx="2109019" cy="914400"/>
          </a:xfrm>
        </p:grpSpPr>
        <p:sp>
          <p:nvSpPr>
            <p:cNvPr id="12" name="Rounded Rectangular Callout 5">
              <a:extLst>
                <a:ext uri="{FF2B5EF4-FFF2-40B4-BE49-F238E27FC236}">
                  <a16:creationId xmlns:a16="http://schemas.microsoft.com/office/drawing/2014/main" id="{EEDCBFEF-8164-4CC5-8536-954ED142671C}"/>
                </a:ext>
              </a:extLst>
            </p:cNvPr>
            <p:cNvSpPr/>
            <p:nvPr/>
          </p:nvSpPr>
          <p:spPr>
            <a:xfrm>
              <a:off x="6577781" y="5475288"/>
              <a:ext cx="2109019" cy="914400"/>
            </a:xfrm>
            <a:prstGeom prst="wedgeRoundRectCallout">
              <a:avLst>
                <a:gd name="adj1" fmla="val -245950"/>
                <a:gd name="adj2" fmla="val -9166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endParaRPr lang="en-US"/>
            </a:p>
          </p:txBody>
        </p:sp>
        <p:sp>
          <p:nvSpPr>
            <p:cNvPr id="10" name="Rounded Rectangular Callout 5">
              <a:extLst>
                <a:ext uri="{FF2B5EF4-FFF2-40B4-BE49-F238E27FC236}">
                  <a16:creationId xmlns:a16="http://schemas.microsoft.com/office/drawing/2014/main" id="{87454218-07F7-406C-BD2A-1D7F0CDE8650}"/>
                </a:ext>
              </a:extLst>
            </p:cNvPr>
            <p:cNvSpPr/>
            <p:nvPr/>
          </p:nvSpPr>
          <p:spPr>
            <a:xfrm>
              <a:off x="6577781" y="5475288"/>
              <a:ext cx="2109019" cy="914400"/>
            </a:xfrm>
            <a:prstGeom prst="wedgeRoundRectCallout">
              <a:avLst>
                <a:gd name="adj1" fmla="val -45243"/>
                <a:gd name="adj2" fmla="val -16694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a:t>מה יהיה ערכו של </a:t>
              </a:r>
              <a:r>
                <a:rPr lang="en-US"/>
                <a:t>x</a:t>
              </a:r>
              <a:r>
                <a:rPr lang="he-IL"/>
                <a:t> בסופו של דבר?</a:t>
              </a:r>
            </a:p>
            <a:p>
              <a:pPr algn="ctr" rtl="1"/>
              <a:r>
                <a:rPr lang="he-IL"/>
                <a:t>1 או 2?</a:t>
              </a:r>
              <a:endParaRPr lang="en-US"/>
            </a:p>
          </p:txBody>
        </p:sp>
      </p:grpSp>
      <p:sp>
        <p:nvSpPr>
          <p:cNvPr id="3" name="מציין מיקום של כותרת תחתונה 2">
            <a:extLst>
              <a:ext uri="{FF2B5EF4-FFF2-40B4-BE49-F238E27FC236}">
                <a16:creationId xmlns:a16="http://schemas.microsoft.com/office/drawing/2014/main" id="{00217576-7216-441A-A602-6B5524593A6E}"/>
              </a:ext>
            </a:extLst>
          </p:cNvPr>
          <p:cNvSpPr>
            <a:spLocks noGrp="1"/>
          </p:cNvSpPr>
          <p:nvPr>
            <p:ph type="ftr" sz="quarter" idx="11"/>
          </p:nvPr>
        </p:nvSpPr>
        <p:spPr/>
        <p:txBody>
          <a:bodyPr/>
          <a:lstStyle/>
          <a:p>
            <a:pPr algn="r"/>
            <a:r>
              <a:rPr lang="he-IL"/>
              <a:t>מערכות הפעלה - תרגול 2</a:t>
            </a:r>
            <a:endParaRPr lang="en-US"/>
          </a:p>
        </p:txBody>
      </p:sp>
      <p:sp>
        <p:nvSpPr>
          <p:cNvPr id="8" name="מציין מיקום של מספר שקופית 7">
            <a:extLst>
              <a:ext uri="{FF2B5EF4-FFF2-40B4-BE49-F238E27FC236}">
                <a16:creationId xmlns:a16="http://schemas.microsoft.com/office/drawing/2014/main" id="{AD353806-541E-4E01-96A8-94F17310207E}"/>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82286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he-IL"/>
              <a:t>שכפול מרחב הזיכרון ע"י </a:t>
            </a:r>
            <a:r>
              <a:rPr lang="en-US"/>
              <a:t>fork()</a:t>
            </a:r>
          </a:p>
        </p:txBody>
      </p:sp>
      <p:sp>
        <p:nvSpPr>
          <p:cNvPr id="17" name="Content Placeholder 16"/>
          <p:cNvSpPr>
            <a:spLocks noGrp="1"/>
          </p:cNvSpPr>
          <p:nvPr>
            <p:ph idx="1"/>
          </p:nvPr>
        </p:nvSpPr>
        <p:spPr/>
        <p:txBody>
          <a:bodyPr/>
          <a:lstStyle/>
          <a:p>
            <a:r>
              <a:rPr lang="he-IL" altLang="en-US"/>
              <a:t>לאחר פעולת </a:t>
            </a:r>
            <a:r>
              <a:rPr lang="en-US" altLang="en-US"/>
              <a:t>fork()</a:t>
            </a:r>
            <a:r>
              <a:rPr lang="he-IL" altLang="en-US"/>
              <a:t> מוצלחת, אמנם יש לאב ולבן את אותם משתנים בזיכרון, אך </a:t>
            </a:r>
            <a:r>
              <a:rPr lang="he-IL" altLang="en-US" b="1">
                <a:solidFill>
                  <a:srgbClr val="0000FF"/>
                </a:solidFill>
              </a:rPr>
              <a:t>בעותקים</a:t>
            </a:r>
            <a:r>
              <a:rPr lang="he-IL" altLang="en-US" b="1"/>
              <a:t> </a:t>
            </a:r>
            <a:r>
              <a:rPr lang="he-IL" altLang="en-US" b="1">
                <a:solidFill>
                  <a:srgbClr val="0000FF"/>
                </a:solidFill>
              </a:rPr>
              <a:t>נפרדים</a:t>
            </a:r>
            <a:r>
              <a:rPr lang="he-IL" altLang="en-US"/>
              <a:t>.</a:t>
            </a:r>
          </a:p>
          <a:p>
            <a:pPr lvl="1"/>
            <a:r>
              <a:rPr lang="he-IL" altLang="en-US"/>
              <a:t>כלומר, שינוי ערכי המשתנים אצל האב לא ייראה אצל הבן, וההיפך.</a:t>
            </a:r>
            <a:endParaRPr lang="en-US" altLang="en-US"/>
          </a:p>
          <a:p>
            <a:endParaRPr lang="he-IL"/>
          </a:p>
          <a:p>
            <a:endParaRPr lang="he-IL"/>
          </a:p>
          <a:p>
            <a:endParaRPr lang="he-IL"/>
          </a:p>
        </p:txBody>
      </p:sp>
      <p:sp>
        <p:nvSpPr>
          <p:cNvPr id="7" name="Footer Placeholder 6"/>
          <p:cNvSpPr>
            <a:spLocks noGrp="1"/>
          </p:cNvSpPr>
          <p:nvPr>
            <p:ph type="ftr" sz="quarter" idx="11"/>
          </p:nvPr>
        </p:nvSpPr>
        <p:spPr/>
        <p:txBody>
          <a:bodyPr/>
          <a:lstStyle/>
          <a:p>
            <a:r>
              <a:rPr lang="he-IL"/>
              <a:t>מערכות הפעלה - תרגול 2</a:t>
            </a:r>
            <a:endParaRPr lang="en-US"/>
          </a:p>
        </p:txBody>
      </p:sp>
      <p:sp>
        <p:nvSpPr>
          <p:cNvPr id="8" name="Slide Number Placeholder 7"/>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147870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he-IL" altLang="en-US"/>
              <a:t>הדפסה לא מתואמת למסך</a:t>
            </a:r>
            <a:endParaRPr lang="en-US" altLang="en-US"/>
          </a:p>
        </p:txBody>
      </p:sp>
      <p:sp>
        <p:nvSpPr>
          <p:cNvPr id="28676" name="Rectangle 3"/>
          <p:cNvSpPr>
            <a:spLocks noGrp="1" noChangeArrowheads="1"/>
          </p:cNvSpPr>
          <p:nvPr>
            <p:ph sz="half" idx="1"/>
          </p:nvPr>
        </p:nvSpPr>
        <p:spPr/>
        <p:txBody>
          <a:bodyPr>
            <a:normAutofit fontScale="92500" lnSpcReduction="10000"/>
          </a:bodyPr>
          <a:lstStyle/>
          <a:p>
            <a:r>
              <a:rPr lang="he-IL" dirty="0"/>
              <a:t>אם </a:t>
            </a:r>
            <a:r>
              <a:rPr lang="en-US" dirty="0"/>
              <a:t>fork()</a:t>
            </a:r>
            <a:r>
              <a:rPr lang="he-IL" dirty="0"/>
              <a:t> </a:t>
            </a:r>
            <a:r>
              <a:rPr lang="he-IL" b="1" dirty="0"/>
              <a:t>נכשלה</a:t>
            </a:r>
            <a:r>
              <a:rPr lang="he-IL" dirty="0"/>
              <a:t>:</a:t>
            </a:r>
          </a:p>
          <a:p>
            <a:pPr marL="0" indent="0" algn="l" rtl="0">
              <a:buNone/>
            </a:pPr>
            <a:r>
              <a:rPr lang="en-US" altLang="en-US" dirty="0">
                <a:latin typeface="Courier New" panose="02070309020205020404" pitchFamily="49" charset="0"/>
                <a:cs typeface="Courier New" panose="02070309020205020404" pitchFamily="49" charset="0"/>
              </a:rPr>
              <a:t>hello</a:t>
            </a:r>
            <a:endParaRPr lang="en-US" dirty="0"/>
          </a:p>
          <a:p>
            <a:pPr lvl="1"/>
            <a:endParaRPr lang="en-US" altLang="en-US" dirty="0"/>
          </a:p>
          <a:p>
            <a:r>
              <a:rPr lang="he-IL" altLang="en-US" dirty="0"/>
              <a:t>ואם </a:t>
            </a:r>
            <a:r>
              <a:rPr lang="en-US" altLang="en-US" dirty="0"/>
              <a:t>fork()</a:t>
            </a:r>
            <a:r>
              <a:rPr lang="he-IL" altLang="en-US" dirty="0"/>
              <a:t> </a:t>
            </a:r>
            <a:r>
              <a:rPr lang="he-IL" altLang="en-US" b="1" dirty="0"/>
              <a:t>הצליחה</a:t>
            </a:r>
            <a:r>
              <a:rPr lang="he-IL" altLang="en-US" dirty="0"/>
              <a:t>?</a:t>
            </a:r>
          </a:p>
          <a:p>
            <a:r>
              <a:rPr lang="he-IL" altLang="en-US" dirty="0"/>
              <a:t> יש הרבה תשובות אפשריות, למשל:</a:t>
            </a:r>
          </a:p>
          <a:p>
            <a:pPr algn="l" rtl="0">
              <a:buNone/>
            </a:pPr>
            <a:r>
              <a:rPr lang="en-US" altLang="en-US" dirty="0" err="1">
                <a:latin typeface="Courier New" panose="02070309020205020404" pitchFamily="49" charset="0"/>
                <a:cs typeface="Courier New" panose="02070309020205020404" pitchFamily="49" charset="0"/>
              </a:rPr>
              <a:t>hellohello</a:t>
            </a:r>
            <a:endParaRPr lang="en-US" altLang="en-US" dirty="0">
              <a:latin typeface="Courier New" panose="02070309020205020404" pitchFamily="49" charset="0"/>
              <a:cs typeface="Courier New" panose="02070309020205020404" pitchFamily="49" charset="0"/>
            </a:endParaRPr>
          </a:p>
          <a:p>
            <a:pPr algn="l" rtl="0">
              <a:buNone/>
            </a:pPr>
            <a:r>
              <a:rPr lang="en-US" altLang="en-US" dirty="0" err="1">
                <a:latin typeface="Courier New" panose="02070309020205020404" pitchFamily="49" charset="0"/>
                <a:cs typeface="Courier New" panose="02070309020205020404" pitchFamily="49" charset="0"/>
              </a:rPr>
              <a:t>hheellollo</a:t>
            </a:r>
            <a:endParaRPr lang="en-US" altLang="en-US" dirty="0">
              <a:latin typeface="Courier New" panose="02070309020205020404" pitchFamily="49" charset="0"/>
              <a:cs typeface="Courier New" panose="02070309020205020404" pitchFamily="49" charset="0"/>
            </a:endParaRPr>
          </a:p>
          <a:p>
            <a:pPr algn="l" rtl="0">
              <a:buNone/>
            </a:pPr>
            <a:r>
              <a:rPr lang="en-US" altLang="en-US" dirty="0" err="1">
                <a:latin typeface="Courier New" panose="02070309020205020404" pitchFamily="49" charset="0"/>
                <a:cs typeface="Courier New" panose="02070309020205020404" pitchFamily="49" charset="0"/>
              </a:rPr>
              <a:t>helhellolo</a:t>
            </a:r>
            <a:endParaRPr lang="en-US" altLang="en-US" dirty="0">
              <a:latin typeface="Courier New" panose="02070309020205020404" pitchFamily="49" charset="0"/>
              <a:cs typeface="Courier New" panose="02070309020205020404" pitchFamily="49" charset="0"/>
            </a:endParaRPr>
          </a:p>
          <a:p>
            <a:endParaRPr lang="en-US" altLang="en-US" dirty="0"/>
          </a:p>
          <a:p>
            <a:r>
              <a:rPr lang="he-IL" altLang="en-US" dirty="0"/>
              <a:t>הסיבה: שני התהליכים ניגשים בצורה לא מתואמת </a:t>
            </a:r>
            <a:r>
              <a:rPr lang="he-IL" altLang="en-US" b="1" dirty="0">
                <a:solidFill>
                  <a:srgbClr val="0000FF"/>
                </a:solidFill>
              </a:rPr>
              <a:t>למשאב משותף</a:t>
            </a:r>
            <a:r>
              <a:rPr lang="he-IL" altLang="en-US" dirty="0"/>
              <a:t> - המסך.</a:t>
            </a:r>
            <a:endParaRPr lang="en-US" altLang="en-US" dirty="0"/>
          </a:p>
        </p:txBody>
      </p:sp>
      <p:sp>
        <p:nvSpPr>
          <p:cNvPr id="2" name="Content Placeholder 1">
            <a:extLst>
              <a:ext uri="{FF2B5EF4-FFF2-40B4-BE49-F238E27FC236}">
                <a16:creationId xmlns:a16="http://schemas.microsoft.com/office/drawing/2014/main" id="{1FF9341B-5AAA-4E27-8953-BA86C843D925}"/>
              </a:ext>
            </a:extLst>
          </p:cNvPr>
          <p:cNvSpPr>
            <a:spLocks noGrp="1"/>
          </p:cNvSpPr>
          <p:nvPr>
            <p:ph sz="half" idx="2"/>
          </p:nvPr>
        </p:nvSpPr>
        <p:spPr/>
        <p:txBody>
          <a:bodyPr>
            <a:normAutofit fontScale="92500" lnSpcReduction="10000"/>
          </a:bodyPr>
          <a:lstStyle/>
          <a:p>
            <a:r>
              <a:rPr lang="he-IL" altLang="en-US" dirty="0"/>
              <a:t>שאלה:</a:t>
            </a:r>
            <a:r>
              <a:rPr lang="en-US" altLang="en-US" dirty="0"/>
              <a:t> </a:t>
            </a:r>
            <a:r>
              <a:rPr lang="he-IL" altLang="en-US" dirty="0"/>
              <a:t>מה מדפיס הקוד הבא אם </a:t>
            </a:r>
            <a:r>
              <a:rPr lang="en-US" altLang="en-US" dirty="0"/>
              <a:t>fork</a:t>
            </a:r>
            <a:r>
              <a:rPr lang="he-IL" altLang="en-US" dirty="0"/>
              <a:t> נכשלת? ואם היא מצליחה?</a:t>
            </a:r>
          </a:p>
          <a:p>
            <a:pPr marL="0" indent="0" algn="l" rtl="0">
              <a:buNone/>
            </a:pPr>
            <a:endParaRPr lang="en-US" altLang="en-US" dirty="0">
              <a:latin typeface="Courier New" panose="02070309020205020404" pitchFamily="49" charset="0"/>
              <a:cs typeface="Courier New" panose="02070309020205020404" pitchFamily="49" charset="0"/>
            </a:endParaRPr>
          </a:p>
          <a:p>
            <a:pPr marL="0" indent="0" algn="l" rtl="0">
              <a:buNone/>
            </a:pPr>
            <a:r>
              <a:rPr lang="en-US" altLang="en-US" dirty="0">
                <a:latin typeface="Courier New" panose="02070309020205020404" pitchFamily="49" charset="0"/>
                <a:cs typeface="Courier New" panose="02070309020205020404" pitchFamily="49" charset="0"/>
              </a:rPr>
              <a:t>int main() {</a:t>
            </a:r>
          </a:p>
          <a:p>
            <a:pPr marL="0" indent="0" algn="l" rtl="0">
              <a:buNone/>
            </a:pPr>
            <a:r>
              <a:rPr lang="en-US" altLang="en-US" dirty="0">
                <a:latin typeface="Courier New" panose="02070309020205020404" pitchFamily="49" charset="0"/>
                <a:cs typeface="Courier New" panose="02070309020205020404" pitchFamily="49" charset="0"/>
              </a:rPr>
              <a:t>   fork();</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printf</a:t>
            </a:r>
            <a:r>
              <a:rPr lang="en-US" altLang="en-US" dirty="0">
                <a:latin typeface="Courier New" panose="02070309020205020404" pitchFamily="49" charset="0"/>
                <a:cs typeface="Courier New" panose="02070309020205020404" pitchFamily="49" charset="0"/>
              </a:rPr>
              <a:t>(“hello”);</a:t>
            </a:r>
          </a:p>
          <a:p>
            <a:pPr marL="0" indent="0" algn="l" rtl="0">
              <a:buNone/>
            </a:pPr>
            <a:r>
              <a:rPr lang="en-US" altLang="en-US" dirty="0">
                <a:latin typeface="Courier New" panose="02070309020205020404" pitchFamily="49" charset="0"/>
                <a:cs typeface="Courier New" panose="02070309020205020404" pitchFamily="49" charset="0"/>
              </a:rPr>
              <a:t>   return 0;</a:t>
            </a:r>
          </a:p>
          <a:p>
            <a:pPr marL="0" indent="0" algn="l" rtl="0">
              <a:buNone/>
            </a:pPr>
            <a:r>
              <a:rPr lang="en-US" altLang="en-US" dirty="0">
                <a:latin typeface="Courier New" panose="02070309020205020404" pitchFamily="49" charset="0"/>
                <a:cs typeface="Courier New" panose="02070309020205020404" pitchFamily="49" charset="0"/>
              </a:rPr>
              <a:t>}</a:t>
            </a:r>
          </a:p>
          <a:p>
            <a:endParaRPr lang="en-US" dirty="0"/>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336449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he-IL" altLang="en-US"/>
              <a:t>קריאת המערכת </a:t>
            </a:r>
            <a:r>
              <a:rPr lang="en-US" altLang="en-US"/>
              <a:t>wait()</a:t>
            </a:r>
            <a:endParaRPr lang="he-IL" altLang="en-US"/>
          </a:p>
        </p:txBody>
      </p:sp>
      <p:sp>
        <p:nvSpPr>
          <p:cNvPr id="34820" name="Rectangle 3"/>
          <p:cNvSpPr>
            <a:spLocks noGrp="1" noChangeArrowheads="1"/>
          </p:cNvSpPr>
          <p:nvPr>
            <p:ph idx="1"/>
          </p:nvPr>
        </p:nvSpPr>
        <p:spPr/>
        <p:txBody>
          <a:bodyPr>
            <a:normAutofit fontScale="92500" lnSpcReduction="10000"/>
          </a:bodyPr>
          <a:lstStyle/>
          <a:p>
            <a:pPr marL="0" indent="0" algn="l" rtl="0">
              <a:buNone/>
            </a:pPr>
            <a:r>
              <a:rPr lang="en-US" altLang="en-US" dirty="0" err="1">
                <a:latin typeface="Courier New" panose="02070309020205020404" pitchFamily="49" charset="0"/>
                <a:cs typeface="Courier New" panose="02070309020205020404" pitchFamily="49" charset="0"/>
              </a:rPr>
              <a:t>pid_t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wait</a:t>
            </a:r>
            <a:r>
              <a:rPr lang="en-US" altLang="en-US" dirty="0">
                <a:latin typeface="Courier New" panose="02070309020205020404" pitchFamily="49" charset="0"/>
                <a:cs typeface="Courier New" panose="02070309020205020404" pitchFamily="49" charset="0"/>
              </a:rPr>
              <a:t>(int *</a:t>
            </a:r>
            <a:r>
              <a:rPr lang="en-US" altLang="en-US" dirty="0" err="1">
                <a:latin typeface="Courier New" panose="02070309020205020404" pitchFamily="49" charset="0"/>
                <a:cs typeface="Courier New" panose="02070309020205020404" pitchFamily="49" charset="0"/>
              </a:rPr>
              <a:t>wstatus</a:t>
            </a:r>
            <a:r>
              <a:rPr lang="en-US" altLang="en-US" dirty="0">
                <a:latin typeface="Courier New" panose="02070309020205020404" pitchFamily="49" charset="0"/>
                <a:cs typeface="Courier New" panose="02070309020205020404" pitchFamily="49" charset="0"/>
              </a:rPr>
              <a:t>);</a:t>
            </a:r>
            <a:endParaRPr lang="he-IL" altLang="en-US" dirty="0"/>
          </a:p>
          <a:p>
            <a:r>
              <a:rPr lang="he-IL" altLang="en-US" u="sng" dirty="0"/>
              <a:t>פעולה:</a:t>
            </a:r>
            <a:r>
              <a:rPr lang="he-IL" altLang="en-US" dirty="0"/>
              <a:t> ממתינה עד אשר </a:t>
            </a:r>
            <a:r>
              <a:rPr lang="he-IL" altLang="en-US" b="1" dirty="0"/>
              <a:t>אחד</a:t>
            </a:r>
            <a:r>
              <a:rPr lang="he-IL" altLang="en-US" dirty="0"/>
              <a:t> מתהליכי הבן יסיים.</a:t>
            </a:r>
          </a:p>
          <a:p>
            <a:r>
              <a:rPr lang="he-IL" altLang="en-US" u="sng" dirty="0"/>
              <a:t>פרמטרים:</a:t>
            </a:r>
          </a:p>
          <a:p>
            <a:pPr lvl="1"/>
            <a:r>
              <a:rPr lang="en-US" altLang="en-US" dirty="0" err="1"/>
              <a:t>wstatus</a:t>
            </a:r>
            <a:r>
              <a:rPr lang="he-IL" altLang="en-US" dirty="0"/>
              <a:t> – מצביע למשתנה בו יאוחסנו </a:t>
            </a:r>
            <a:r>
              <a:rPr lang="he-IL" dirty="0"/>
              <a:t>פרטים על תהליך הבן שהסתיים</a:t>
            </a:r>
            <a:r>
              <a:rPr lang="he-IL" altLang="en-US" dirty="0"/>
              <a:t>.</a:t>
            </a:r>
          </a:p>
          <a:p>
            <a:pPr lvl="2"/>
            <a:r>
              <a:rPr lang="he-IL" dirty="0"/>
              <a:t>למשל, </a:t>
            </a:r>
            <a:r>
              <a:rPr lang="en-US" altLang="en-US" dirty="0" err="1"/>
              <a:t>wstatus</a:t>
            </a:r>
            <a:r>
              <a:rPr lang="he-IL" dirty="0"/>
              <a:t> יכיל את ערך הסיום של הבן </a:t>
            </a:r>
            <a:r>
              <a:rPr lang="he-IL" altLang="en-US" dirty="0"/>
              <a:t>(הערך שהעביר כארגומנט ל-</a:t>
            </a:r>
            <a:r>
              <a:rPr lang="en-US" altLang="en-US" dirty="0"/>
              <a:t>exit()</a:t>
            </a:r>
            <a:r>
              <a:rPr lang="he-IL" altLang="en-US" dirty="0"/>
              <a:t>).</a:t>
            </a:r>
            <a:r>
              <a:rPr lang="he-IL" dirty="0"/>
              <a:t> ערך הסיום מופיע בבית השני מתוך ארבעת בתי ה-</a:t>
            </a:r>
            <a:r>
              <a:rPr lang="en-US" altLang="en-US" dirty="0"/>
              <a:t> </a:t>
            </a:r>
            <a:r>
              <a:rPr lang="en-US" altLang="en-US" dirty="0" err="1"/>
              <a:t>wstatus</a:t>
            </a:r>
            <a:r>
              <a:rPr lang="he-IL" dirty="0"/>
              <a:t>. כדי לחלץ אותו יש לנצל את המאקרו </a:t>
            </a:r>
            <a:r>
              <a:rPr lang="en-US" dirty="0"/>
              <a:t>WEXITSTATUS(*</a:t>
            </a:r>
            <a:r>
              <a:rPr lang="en-US" altLang="en-US" dirty="0" err="1"/>
              <a:t>wstatus</a:t>
            </a:r>
            <a:r>
              <a:rPr lang="en-US" dirty="0"/>
              <a:t>)</a:t>
            </a:r>
            <a:r>
              <a:rPr lang="he-IL" dirty="0"/>
              <a:t>, המחזיר </a:t>
            </a:r>
            <a:r>
              <a:rPr lang="en-US" b="1" dirty="0"/>
              <a:t>(*</a:t>
            </a:r>
            <a:r>
              <a:rPr lang="en-US" b="1" dirty="0" err="1"/>
              <a:t>wstatus</a:t>
            </a:r>
            <a:r>
              <a:rPr lang="en-US" b="1" dirty="0"/>
              <a:t>&gt;&gt;8) &amp; 0xff</a:t>
            </a:r>
            <a:r>
              <a:rPr lang="he-IL" dirty="0"/>
              <a:t>. </a:t>
            </a:r>
          </a:p>
          <a:p>
            <a:pPr lvl="1"/>
            <a:r>
              <a:rPr lang="he-IL" altLang="en-US" dirty="0"/>
              <a:t>במידה ולא מעוניינים בסטטוס הבן שסיים, אפשר להעביר </a:t>
            </a:r>
            <a:r>
              <a:rPr lang="en-US" altLang="en-US" dirty="0"/>
              <a:t>NULL</a:t>
            </a:r>
            <a:r>
              <a:rPr lang="he-IL" altLang="en-US" dirty="0"/>
              <a:t>.</a:t>
            </a:r>
            <a:endParaRPr lang="he-IL" dirty="0"/>
          </a:p>
          <a:p>
            <a:r>
              <a:rPr lang="he-IL" altLang="en-US" u="sng" dirty="0"/>
              <a:t>ערך מוחזר:</a:t>
            </a:r>
          </a:p>
          <a:p>
            <a:pPr lvl="1"/>
            <a:r>
              <a:rPr lang="he-IL" altLang="en-US" dirty="0"/>
              <a:t>אם אין בנים או שכל הבנים כבר סיימו ובוצע להם </a:t>
            </a:r>
            <a:r>
              <a:rPr lang="en-US" altLang="en-US" dirty="0"/>
              <a:t>wait()</a:t>
            </a:r>
            <a:r>
              <a:rPr lang="he-IL" altLang="en-US" dirty="0"/>
              <a:t> – יוחזר מיד הערך </a:t>
            </a:r>
            <a:r>
              <a:rPr lang="en-US" altLang="en-US" dirty="0"/>
              <a:t>-1</a:t>
            </a:r>
            <a:r>
              <a:rPr lang="he-IL" altLang="en-US" dirty="0"/>
              <a:t>.</a:t>
            </a:r>
          </a:p>
          <a:p>
            <a:pPr lvl="1"/>
            <a:r>
              <a:rPr lang="he-IL" altLang="en-US" dirty="0"/>
              <a:t>אם יש בנים שסיימו ועדיין לא בוצע עבורם </a:t>
            </a:r>
            <a:r>
              <a:rPr lang="en-US" altLang="en-US" dirty="0"/>
              <a:t>wait()</a:t>
            </a:r>
            <a:r>
              <a:rPr lang="he-IL" altLang="en-US" dirty="0"/>
              <a:t> (כלומר הם במצב </a:t>
            </a:r>
            <a:r>
              <a:rPr lang="en-US" altLang="en-US" b="1" dirty="0">
                <a:solidFill>
                  <a:srgbClr val="0000FF"/>
                </a:solidFill>
              </a:rPr>
              <a:t>zombie</a:t>
            </a:r>
            <a:r>
              <a:rPr lang="he-IL" altLang="en-US" b="1" dirty="0">
                <a:solidFill>
                  <a:srgbClr val="0000FF"/>
                </a:solidFill>
              </a:rPr>
              <a:t> </a:t>
            </a:r>
            <a:r>
              <a:rPr lang="he-IL" altLang="en-US" dirty="0"/>
              <a:t>–</a:t>
            </a:r>
            <a:r>
              <a:rPr lang="he-IL" altLang="en-US" b="1" dirty="0">
                <a:solidFill>
                  <a:srgbClr val="0000FF"/>
                </a:solidFill>
              </a:rPr>
              <a:t> </a:t>
            </a:r>
            <a:r>
              <a:rPr lang="he-IL" altLang="en-US" dirty="0"/>
              <a:t>יפורט בשקופיות הבאות) – יוחזר מיד ה-</a:t>
            </a:r>
            <a:r>
              <a:rPr lang="en-US" altLang="en-US" dirty="0" err="1"/>
              <a:t>pid</a:t>
            </a:r>
            <a:r>
              <a:rPr lang="he-IL" altLang="en-US" dirty="0"/>
              <a:t> של אחד הבנים הנ"ל.</a:t>
            </a:r>
          </a:p>
          <a:p>
            <a:pPr lvl="1"/>
            <a:r>
              <a:rPr lang="he-IL" altLang="en-US" dirty="0"/>
              <a:t>אחרת – </a:t>
            </a:r>
            <a:r>
              <a:rPr lang="he-IL" altLang="en-US" b="1" dirty="0"/>
              <a:t>המתנה</a:t>
            </a:r>
            <a:r>
              <a:rPr lang="he-IL" altLang="en-US" b="1" dirty="0">
                <a:solidFill>
                  <a:srgbClr val="0000FF"/>
                </a:solidFill>
              </a:rPr>
              <a:t> </a:t>
            </a:r>
            <a:r>
              <a:rPr lang="he-IL" altLang="en-US" dirty="0"/>
              <a:t>עד שבן כלשהו יסיים.</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14</a:t>
            </a:fld>
            <a:endParaRPr lang="en-US"/>
          </a:p>
        </p:txBody>
      </p:sp>
      <p:sp>
        <p:nvSpPr>
          <p:cNvPr id="7" name="Rounded Rectangular Callout 6">
            <a:extLst>
              <a:ext uri="{FF2B5EF4-FFF2-40B4-BE49-F238E27FC236}">
                <a16:creationId xmlns:a16="http://schemas.microsoft.com/office/drawing/2014/main" id="{2632B9DA-AA06-4527-B64E-5CA430ABF4D9}"/>
              </a:ext>
            </a:extLst>
          </p:cNvPr>
          <p:cNvSpPr/>
          <p:nvPr/>
        </p:nvSpPr>
        <p:spPr>
          <a:xfrm>
            <a:off x="251460" y="6043205"/>
            <a:ext cx="2775858" cy="696686"/>
          </a:xfrm>
          <a:prstGeom prst="wedgeRoundRectCallout">
            <a:avLst>
              <a:gd name="adj1" fmla="val 84933"/>
              <a:gd name="adj2" fmla="val -4473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איך תהליך אב יכול לחכות לסיום כל תהליכי הבן?</a:t>
            </a:r>
          </a:p>
        </p:txBody>
      </p:sp>
      <p:sp>
        <p:nvSpPr>
          <p:cNvPr id="8" name="Rounded Rectangular Callout 7">
            <a:extLst>
              <a:ext uri="{FF2B5EF4-FFF2-40B4-BE49-F238E27FC236}">
                <a16:creationId xmlns:a16="http://schemas.microsoft.com/office/drawing/2014/main" id="{2632B9DA-AA06-4527-B64E-5CA430ABF4D9}"/>
              </a:ext>
            </a:extLst>
          </p:cNvPr>
          <p:cNvSpPr/>
          <p:nvPr/>
        </p:nvSpPr>
        <p:spPr>
          <a:xfrm>
            <a:off x="251460" y="4562648"/>
            <a:ext cx="2351314" cy="445151"/>
          </a:xfrm>
          <a:prstGeom prst="wedgeRoundRectCallout">
            <a:avLst>
              <a:gd name="adj1" fmla="val -10420"/>
              <a:gd name="adj2" fmla="val -11831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sz="2000" dirty="0"/>
              <a:t>מבינים את החישוב?</a:t>
            </a:r>
            <a:endParaRPr lang="en-US" sz="2000" dirty="0"/>
          </a:p>
        </p:txBody>
      </p:sp>
    </p:spTree>
    <p:extLst>
      <p:ext uri="{BB962C8B-B14F-4D97-AF65-F5344CB8AC3E}">
        <p14:creationId xmlns:p14="http://schemas.microsoft.com/office/powerpoint/2010/main" val="3235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he-IL" altLang="en-US"/>
              <a:t>הדפסה מתואמת למסך</a:t>
            </a:r>
            <a:endParaRPr lang="en-US" altLang="en-US"/>
          </a:p>
        </p:txBody>
      </p:sp>
      <p:sp>
        <p:nvSpPr>
          <p:cNvPr id="2" name="Content Placeholder 1">
            <a:extLst>
              <a:ext uri="{FF2B5EF4-FFF2-40B4-BE49-F238E27FC236}">
                <a16:creationId xmlns:a16="http://schemas.microsoft.com/office/drawing/2014/main" id="{1FF9341B-5AAA-4E27-8953-BA86C843D925}"/>
              </a:ext>
            </a:extLst>
          </p:cNvPr>
          <p:cNvSpPr>
            <a:spLocks noGrp="1"/>
          </p:cNvSpPr>
          <p:nvPr>
            <p:ph idx="1"/>
          </p:nvPr>
        </p:nvSpPr>
        <p:spPr/>
        <p:txBody>
          <a:bodyPr>
            <a:normAutofit/>
          </a:bodyPr>
          <a:lstStyle/>
          <a:p>
            <a:r>
              <a:rPr lang="he-IL" altLang="en-US" dirty="0"/>
              <a:t>שימוש ב-</a:t>
            </a:r>
            <a:r>
              <a:rPr lang="en-US" altLang="en-US" dirty="0"/>
              <a:t>wait()</a:t>
            </a:r>
            <a:r>
              <a:rPr lang="he-IL" altLang="en-US" dirty="0"/>
              <a:t> יכול לפתור את הבעיה שראינו קודם כאשר מדפיסים למסך במקביל משני תהליכים:</a:t>
            </a:r>
            <a:endParaRPr lang="en-US" dirty="0">
              <a:latin typeface="Courier New" panose="02070309020205020404" pitchFamily="49" charset="0"/>
              <a:cs typeface="Courier New" panose="02070309020205020404" pitchFamily="49" charset="0"/>
            </a:endParaRPr>
          </a:p>
          <a:p>
            <a:pPr marL="0" indent="0" algn="l" rtl="0">
              <a:buNone/>
            </a:pPr>
            <a:r>
              <a:rPr lang="en-US" altLang="en-US" dirty="0">
                <a:latin typeface="Courier New" panose="02070309020205020404" pitchFamily="49" charset="0"/>
                <a:cs typeface="Courier New" panose="02070309020205020404" pitchFamily="49" charset="0"/>
              </a:rPr>
              <a:t>int main() {</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pid_t</a:t>
            </a:r>
            <a:r>
              <a:rPr lang="en-US" dirty="0">
                <a:latin typeface="Courier New" panose="02070309020205020404" pitchFamily="49" charset="0"/>
                <a:cs typeface="Courier New" panose="02070309020205020404" pitchFamily="49" charset="0"/>
              </a:rPr>
              <a:t> p = fork();</a:t>
            </a:r>
          </a:p>
          <a:p>
            <a:pPr marL="0" indent="0" algn="l" rtl="0">
              <a:buNone/>
            </a:pPr>
            <a:r>
              <a:rPr lang="en-US" dirty="0">
                <a:latin typeface="Courier New" panose="02070309020205020404" pitchFamily="49" charset="0"/>
                <a:cs typeface="Courier New" panose="02070309020205020404" pitchFamily="49" charset="0"/>
              </a:rPr>
              <a:t>	if (p &gt; 0) {</a:t>
            </a:r>
          </a:p>
          <a:p>
            <a:pPr marL="0" indent="0" algn="l" rtl="0">
              <a:buNone/>
            </a:pPr>
            <a:r>
              <a:rPr lang="en-US" dirty="0">
                <a:latin typeface="Courier New" panose="02070309020205020404" pitchFamily="49" charset="0"/>
                <a:cs typeface="Courier New" panose="02070309020205020404" pitchFamily="49" charset="0"/>
              </a:rPr>
              <a:t>		// parent waits for child</a:t>
            </a:r>
          </a:p>
          <a:p>
            <a:pPr marL="0" indent="0" algn="l" rtl="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wait(NULL);</a:t>
            </a:r>
          </a:p>
          <a:p>
            <a:pPr marL="0" indent="0" algn="l" rtl="0">
              <a:buNone/>
            </a:pPr>
            <a:r>
              <a:rPr lang="en-US" dirty="0">
                <a:latin typeface="Courier New" panose="02070309020205020404" pitchFamily="49" charset="0"/>
                <a:cs typeface="Courier New" panose="02070309020205020404" pitchFamily="49" charset="0"/>
              </a:rPr>
              <a:t>	}</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hello</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return 0;</a:t>
            </a:r>
          </a:p>
          <a:p>
            <a:pPr marL="0" indent="0" algn="l" rtl="0">
              <a:buNone/>
            </a:pPr>
            <a:r>
              <a:rPr lang="en-US"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3879253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he-IL" altLang="en-US"/>
              <a:t>קריאת המערכת </a:t>
            </a:r>
            <a:r>
              <a:rPr lang="en-US" altLang="en-US" err="1"/>
              <a:t>waitpid</a:t>
            </a:r>
            <a:r>
              <a:rPr lang="en-US" altLang="en-US"/>
              <a:t>()</a:t>
            </a:r>
          </a:p>
        </p:txBody>
      </p:sp>
      <p:sp>
        <p:nvSpPr>
          <p:cNvPr id="35844" name="Rectangle 3"/>
          <p:cNvSpPr>
            <a:spLocks noGrp="1" noChangeArrowheads="1"/>
          </p:cNvSpPr>
          <p:nvPr>
            <p:ph idx="1"/>
          </p:nvPr>
        </p:nvSpPr>
        <p:spPr/>
        <p:txBody>
          <a:bodyPr/>
          <a:lstStyle/>
          <a:p>
            <a:pPr marL="0" indent="0" algn="l" rtl="0">
              <a:buNone/>
            </a:pPr>
            <a:r>
              <a:rPr lang="en-US" altLang="en-US" err="1">
                <a:latin typeface="Courier New" panose="02070309020205020404" pitchFamily="49" charset="0"/>
                <a:cs typeface="Courier New" panose="02070309020205020404" pitchFamily="49" charset="0"/>
              </a:rPr>
              <a:t>pid_t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waitpid</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pid_t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pid</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wstatus</a:t>
            </a:r>
            <a:r>
              <a:rPr lang="en-US" altLang="en-US">
                <a:latin typeface="Courier New" panose="02070309020205020404" pitchFamily="49" charset="0"/>
                <a:cs typeface="Courier New" panose="02070309020205020404" pitchFamily="49" charset="0"/>
              </a:rPr>
              <a:t>,</a:t>
            </a:r>
          </a:p>
          <a:p>
            <a:pPr marL="0" indent="0" algn="l" rtl="0">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options);</a:t>
            </a:r>
            <a:endParaRPr lang="he-IL" altLang="en-US">
              <a:latin typeface="Courier New" panose="02070309020205020404" pitchFamily="49" charset="0"/>
              <a:cs typeface="Courier New" panose="02070309020205020404" pitchFamily="49" charset="0"/>
            </a:endParaRPr>
          </a:p>
          <a:p>
            <a:endParaRPr lang="he-IL" altLang="en-US"/>
          </a:p>
          <a:p>
            <a:r>
              <a:rPr lang="he-IL" altLang="en-US" u="sng"/>
              <a:t>פעולה:</a:t>
            </a:r>
            <a:r>
              <a:rPr lang="he-IL" altLang="en-US"/>
              <a:t> המתנה לסיום בן </a:t>
            </a:r>
            <a:r>
              <a:rPr lang="he-IL" altLang="en-US" b="1"/>
              <a:t>ספציפי</a:t>
            </a:r>
            <a:r>
              <a:rPr lang="he-IL" altLang="en-US"/>
              <a:t> שמספרו </a:t>
            </a:r>
            <a:r>
              <a:rPr lang="en-US" altLang="en-US" err="1"/>
              <a:t>pid</a:t>
            </a:r>
            <a:r>
              <a:rPr lang="he-IL" altLang="en-US"/>
              <a:t>.</a:t>
            </a:r>
          </a:p>
          <a:p>
            <a:r>
              <a:rPr lang="en-US" altLang="en-US"/>
              <a:t>wait(), </a:t>
            </a:r>
            <a:r>
              <a:rPr lang="en-US" altLang="en-US" err="1"/>
              <a:t>waitpid</a:t>
            </a:r>
            <a:r>
              <a:rPr lang="en-US" altLang="en-US"/>
              <a:t>()</a:t>
            </a:r>
            <a:r>
              <a:rPr lang="he-IL" altLang="en-US"/>
              <a:t> הן קריאות מערכת חוסמות.</a:t>
            </a:r>
          </a:p>
          <a:p>
            <a:pPr lvl="1"/>
            <a:r>
              <a:rPr lang="he-IL" altLang="en-US"/>
              <a:t>כלומר חוסמות את התקדמות התהליך עד להתרחשות תנאי מסוים.</a:t>
            </a:r>
          </a:p>
          <a:p>
            <a:pPr lvl="1"/>
            <a:r>
              <a:rPr lang="he-IL" altLang="en-US"/>
              <a:t>באנגלית: </a:t>
            </a:r>
            <a:r>
              <a:rPr lang="en-US" altLang="en-US" b="1">
                <a:solidFill>
                  <a:srgbClr val="0000FF"/>
                </a:solidFill>
              </a:rPr>
              <a:t>blocking system calls</a:t>
            </a:r>
            <a:r>
              <a:rPr lang="he-IL" altLang="en-US"/>
              <a:t>.</a:t>
            </a:r>
          </a:p>
          <a:p>
            <a:r>
              <a:rPr lang="he-IL" altLang="en-US"/>
              <a:t>הארגומנט </a:t>
            </a:r>
            <a:r>
              <a:rPr lang="en-US" altLang="en-US"/>
              <a:t>options</a:t>
            </a:r>
            <a:r>
              <a:rPr lang="he-IL" altLang="en-US"/>
              <a:t> מאפשר לשנות את ההתנהגות של </a:t>
            </a:r>
            <a:r>
              <a:rPr lang="en-US" altLang="en-US" err="1"/>
              <a:t>waitpid</a:t>
            </a:r>
            <a:r>
              <a:rPr lang="en-US" altLang="en-US"/>
              <a:t>()</a:t>
            </a:r>
            <a:r>
              <a:rPr lang="he-IL" altLang="en-US"/>
              <a:t> לקריאת מערכת לא חוסמת.</a:t>
            </a:r>
          </a:p>
          <a:p>
            <a:pPr lvl="1"/>
            <a:r>
              <a:rPr lang="he-IL" altLang="en-US"/>
              <a:t>אם </a:t>
            </a:r>
            <a:r>
              <a:rPr lang="en-US" altLang="en-US"/>
              <a:t>options==WNOHANG</a:t>
            </a:r>
            <a:r>
              <a:rPr lang="he-IL" altLang="en-US"/>
              <a:t> קריאת המערכת תחזור מיד, כאשר ערך חזרה 0 משמעותו שאף תהליך בן עוד לא סיים, ואילו ערך חזרה חיובי הוא ה-</a:t>
            </a:r>
            <a:r>
              <a:rPr lang="en-US" altLang="en-US" err="1"/>
              <a:t>pid</a:t>
            </a:r>
            <a:r>
              <a:rPr lang="he-IL" altLang="en-US"/>
              <a:t> של תהליך בן שסיים ונמצא עדיין במצב </a:t>
            </a:r>
            <a:r>
              <a:rPr lang="en-US" altLang="en-US"/>
              <a:t>zombie</a:t>
            </a:r>
            <a:r>
              <a:rPr lang="he-IL" altLang="en-US"/>
              <a:t>.</a:t>
            </a:r>
            <a:endParaRPr lang="en-US" altLang="en-US"/>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3491989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he-IL" altLang="en-US"/>
              <a:t>קריאת המערכת </a:t>
            </a:r>
            <a:r>
              <a:rPr lang="en-US" altLang="en-US"/>
              <a:t>exit()</a:t>
            </a:r>
            <a:endParaRPr lang="he-IL" altLang="en-US"/>
          </a:p>
        </p:txBody>
      </p:sp>
      <p:sp>
        <p:nvSpPr>
          <p:cNvPr id="33796" name="Rectangle 3"/>
          <p:cNvSpPr>
            <a:spLocks noGrp="1" noChangeArrowheads="1"/>
          </p:cNvSpPr>
          <p:nvPr>
            <p:ph idx="1"/>
          </p:nvPr>
        </p:nvSpPr>
        <p:spPr/>
        <p:txBody>
          <a:bodyPr/>
          <a:lstStyle/>
          <a:p>
            <a:pPr marL="0" indent="0" algn="l" rtl="0">
              <a:buNone/>
            </a:pPr>
            <a:r>
              <a:rPr lang="en-US" altLang="en-US" dirty="0">
                <a:latin typeface="Courier New" panose="02070309020205020404" pitchFamily="49" charset="0"/>
                <a:cs typeface="Courier New" panose="02070309020205020404" pitchFamily="49" charset="0"/>
              </a:rPr>
              <a:t>void </a:t>
            </a:r>
            <a:r>
              <a:rPr lang="en-US" altLang="en-US" b="1" dirty="0">
                <a:latin typeface="Courier New" panose="02070309020205020404" pitchFamily="49" charset="0"/>
                <a:cs typeface="Courier New" panose="02070309020205020404" pitchFamily="49" charset="0"/>
              </a:rPr>
              <a:t>exit</a:t>
            </a:r>
            <a:r>
              <a:rPr lang="en-US" altLang="en-US" dirty="0">
                <a:latin typeface="Courier New" panose="02070309020205020404" pitchFamily="49" charset="0"/>
                <a:cs typeface="Courier New" panose="02070309020205020404" pitchFamily="49" charset="0"/>
              </a:rPr>
              <a:t>(int status);</a:t>
            </a:r>
          </a:p>
          <a:p>
            <a:endParaRPr lang="he-IL" altLang="en-US" dirty="0"/>
          </a:p>
          <a:p>
            <a:r>
              <a:rPr lang="he-IL" altLang="en-US" u="sng" dirty="0"/>
              <a:t>פעולה:</a:t>
            </a:r>
            <a:r>
              <a:rPr lang="he-IL" altLang="en-US" dirty="0"/>
              <a:t> מסיימת את ביצוע התהליך הקורא ומשחררת את כל המשאבים שברשותו. התהליך עובר למצב </a:t>
            </a:r>
            <a:r>
              <a:rPr lang="en-US" altLang="en-US" b="1" dirty="0">
                <a:solidFill>
                  <a:srgbClr val="0000FF"/>
                </a:solidFill>
              </a:rPr>
              <a:t>zombie</a:t>
            </a:r>
            <a:r>
              <a:rPr lang="he-IL" altLang="en-US" dirty="0"/>
              <a:t> עד שתהליך האב יבקש לבדוק את סיומו ואז יפונה לחלוטין.</a:t>
            </a:r>
            <a:endParaRPr lang="en-US" altLang="en-US" dirty="0"/>
          </a:p>
          <a:p>
            <a:endParaRPr lang="he-IL" altLang="en-US" b="1" u="sng" dirty="0"/>
          </a:p>
          <a:p>
            <a:r>
              <a:rPr lang="he-IL" altLang="en-US" u="sng" dirty="0"/>
              <a:t>פרמטרים:</a:t>
            </a:r>
            <a:r>
              <a:rPr lang="he-IL" altLang="en-US" dirty="0"/>
              <a:t> </a:t>
            </a:r>
          </a:p>
          <a:p>
            <a:pPr lvl="1"/>
            <a:r>
              <a:rPr lang="en-US" altLang="en-US" dirty="0"/>
              <a:t>status</a:t>
            </a:r>
            <a:r>
              <a:rPr lang="he-IL" altLang="en-US" dirty="0"/>
              <a:t> – ערך סיום המוחזר לאב אם יבדוק את סיום התהליך.</a:t>
            </a:r>
          </a:p>
          <a:p>
            <a:pPr lvl="1"/>
            <a:r>
              <a:rPr lang="he-IL" altLang="en-US" dirty="0"/>
              <a:t>בפועל ניתן להעביר להורה רק 8 ביטים בתור ערך סיום, ולכן קריאת המערכת תעביר (</a:t>
            </a:r>
            <a:r>
              <a:rPr lang="en-US" altLang="en-US" dirty="0"/>
              <a:t>status &amp; 0xff</a:t>
            </a:r>
            <a:r>
              <a:rPr lang="he-IL" altLang="en-US" dirty="0"/>
              <a:t>).</a:t>
            </a:r>
          </a:p>
          <a:p>
            <a:r>
              <a:rPr lang="he-IL" altLang="en-US" u="sng" dirty="0"/>
              <a:t>ערך מוחזר:</a:t>
            </a:r>
            <a:r>
              <a:rPr lang="he-IL" altLang="en-US" dirty="0"/>
              <a:t> הקריאה אינה חוזרת.</a:t>
            </a:r>
          </a:p>
          <a:p>
            <a:pPr lvl="1"/>
            <a:r>
              <a:rPr lang="he-IL" altLang="en-US" dirty="0"/>
              <a:t>לפי ה-</a:t>
            </a:r>
            <a:r>
              <a:rPr lang="en-US" altLang="en-US" dirty="0"/>
              <a:t>man</a:t>
            </a:r>
            <a:r>
              <a:rPr lang="he-IL" altLang="en-US" dirty="0"/>
              <a:t>, קריאת המערכת </a:t>
            </a:r>
            <a:r>
              <a:rPr lang="en-US" altLang="en-US" dirty="0"/>
              <a:t>exit</a:t>
            </a:r>
            <a:r>
              <a:rPr lang="he-IL" altLang="en-US" dirty="0"/>
              <a:t> </a:t>
            </a:r>
            <a:r>
              <a:rPr lang="he-IL" altLang="en-US" b="1" u="sng" dirty="0"/>
              <a:t>לא יכולה</a:t>
            </a:r>
            <a:r>
              <a:rPr lang="he-IL" altLang="en-US" b="1" dirty="0"/>
              <a:t> </a:t>
            </a:r>
            <a:r>
              <a:rPr lang="he-IL" altLang="en-US" dirty="0"/>
              <a:t>להיכשל.</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17</a:t>
            </a:fld>
            <a:endParaRPr lang="en-US"/>
          </a:p>
        </p:txBody>
      </p:sp>
      <p:sp>
        <p:nvSpPr>
          <p:cNvPr id="6" name="Rounded Rectangular Callout 7">
            <a:extLst>
              <a:ext uri="{FF2B5EF4-FFF2-40B4-BE49-F238E27FC236}">
                <a16:creationId xmlns:a16="http://schemas.microsoft.com/office/drawing/2014/main" id="{18E944E5-951B-4F22-A896-23BF9D8E462D}"/>
              </a:ext>
            </a:extLst>
          </p:cNvPr>
          <p:cNvSpPr/>
          <p:nvPr/>
        </p:nvSpPr>
        <p:spPr>
          <a:xfrm>
            <a:off x="457200" y="3714600"/>
            <a:ext cx="1908000" cy="648000"/>
          </a:xfrm>
          <a:prstGeom prst="wedgeRoundRectCallout">
            <a:avLst>
              <a:gd name="adj1" fmla="val 87825"/>
              <a:gd name="adj2" fmla="val -10949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מה המטרה של מצב זה?</a:t>
            </a:r>
            <a:endParaRPr lang="he-IL" altLang="en-US" sz="2000" b="1" u="sng" dirty="0"/>
          </a:p>
        </p:txBody>
      </p:sp>
    </p:spTree>
    <p:extLst>
      <p:ext uri="{BB962C8B-B14F-4D97-AF65-F5344CB8AC3E}">
        <p14:creationId xmlns:p14="http://schemas.microsoft.com/office/powerpoint/2010/main" val="187332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he-IL" altLang="en-US"/>
              <a:t>קריאת המערכת </a:t>
            </a:r>
            <a:r>
              <a:rPr lang="en-US" altLang="en-US"/>
              <a:t>exit()</a:t>
            </a:r>
          </a:p>
        </p:txBody>
      </p:sp>
      <p:sp>
        <p:nvSpPr>
          <p:cNvPr id="33796" name="Rectangle 3"/>
          <p:cNvSpPr>
            <a:spLocks noGrp="1" noChangeArrowheads="1"/>
          </p:cNvSpPr>
          <p:nvPr>
            <p:ph idx="1"/>
          </p:nvPr>
        </p:nvSpPr>
        <p:spPr/>
        <p:txBody>
          <a:bodyPr>
            <a:normAutofit fontScale="92500" lnSpcReduction="20000"/>
          </a:bodyPr>
          <a:lstStyle/>
          <a:p>
            <a:pPr eaLnBrk="1" hangingPunct="1"/>
            <a:r>
              <a:rPr lang="he-IL" altLang="en-US" sz="2800" u="sng" dirty="0"/>
              <a:t>שאלה:</a:t>
            </a:r>
            <a:r>
              <a:rPr lang="he-IL" altLang="en-US" sz="2800" dirty="0"/>
              <a:t> למה בכלל לקרוא ל-</a:t>
            </a:r>
            <a:r>
              <a:rPr lang="en-US" altLang="en-US" sz="2800" dirty="0"/>
              <a:t>exit(status)</a:t>
            </a:r>
            <a:r>
              <a:rPr lang="he-IL" altLang="en-US" sz="2800" dirty="0"/>
              <a:t> , אם אפשר פשוט לרשום </a:t>
            </a:r>
            <a:r>
              <a:rPr lang="en-US" altLang="en-US" sz="2800" dirty="0"/>
              <a:t>return status</a:t>
            </a:r>
            <a:r>
              <a:rPr lang="he-IL" altLang="en-US" sz="2800" dirty="0"/>
              <a:t> בסוף פונקציית ה-</a:t>
            </a:r>
            <a:r>
              <a:rPr lang="en-US" altLang="en-US" sz="2800" dirty="0"/>
              <a:t>main</a:t>
            </a:r>
            <a:r>
              <a:rPr lang="he-IL" altLang="en-US" sz="2800" dirty="0"/>
              <a:t>?</a:t>
            </a:r>
          </a:p>
          <a:p>
            <a:pPr eaLnBrk="1" hangingPunct="1"/>
            <a:r>
              <a:rPr lang="he-IL" altLang="en-US" sz="2800" u="sng" dirty="0"/>
              <a:t>תשובה:</a:t>
            </a:r>
            <a:r>
              <a:rPr lang="he-IL" altLang="en-US" sz="2800" dirty="0"/>
              <a:t> </a:t>
            </a:r>
            <a:r>
              <a:rPr lang="en-US" altLang="en-US" sz="2800" dirty="0"/>
              <a:t>main</a:t>
            </a:r>
            <a:r>
              <a:rPr lang="he-IL" altLang="en-US" sz="2800" dirty="0"/>
              <a:t> היא לא באמת הפונקציה הראשית של </a:t>
            </a:r>
            <a:r>
              <a:rPr lang="he-IL" altLang="en-US" sz="2800" dirty="0" err="1"/>
              <a:t>התכנית</a:t>
            </a:r>
            <a:r>
              <a:rPr lang="he-IL" altLang="en-US" sz="2800" dirty="0"/>
              <a:t>...</a:t>
            </a:r>
          </a:p>
          <a:p>
            <a:pPr lvl="1" eaLnBrk="1" hangingPunct="1"/>
            <a:r>
              <a:rPr lang="en-US" altLang="en-US" sz="2400" dirty="0"/>
              <a:t>main()</a:t>
            </a:r>
            <a:r>
              <a:rPr lang="he-IL" altLang="en-US" sz="2400" dirty="0"/>
              <a:t> נקראת ע"י </a:t>
            </a:r>
            <a:r>
              <a:rPr lang="en-US" altLang="en-US" sz="2400" dirty="0"/>
              <a:t>__</a:t>
            </a:r>
            <a:r>
              <a:rPr lang="en-US" altLang="en-US" sz="2400" dirty="0" err="1"/>
              <a:t>libc_start_main</a:t>
            </a:r>
            <a:r>
              <a:rPr lang="en-US" altLang="en-US" sz="2400" dirty="0"/>
              <a:t>()</a:t>
            </a:r>
            <a:r>
              <a:rPr lang="he-IL" altLang="en-US" sz="2400" dirty="0"/>
              <a:t> שאוספת את ערך החזרה של </a:t>
            </a:r>
            <a:r>
              <a:rPr lang="en-US" altLang="en-US" sz="2400" dirty="0"/>
              <a:t>main()</a:t>
            </a:r>
            <a:r>
              <a:rPr lang="he-IL" altLang="en-US" sz="2400" dirty="0"/>
              <a:t> וקוראת ל-</a:t>
            </a:r>
            <a:r>
              <a:rPr lang="en-US" altLang="en-US" sz="2400" dirty="0"/>
              <a:t>exit()</a:t>
            </a:r>
            <a:r>
              <a:rPr lang="he-IL" altLang="en-US" sz="2400" dirty="0"/>
              <a:t>.</a:t>
            </a:r>
            <a:endParaRPr lang="en-US" altLang="en-US" sz="2400" dirty="0"/>
          </a:p>
          <a:p>
            <a:pPr marL="457200" lvl="1" indent="0" algn="l" rtl="0" eaLnBrk="1" hangingPunct="1">
              <a:buNone/>
            </a:pPr>
            <a:r>
              <a:rPr lang="en-US" altLang="en-US" sz="2400" dirty="0">
                <a:latin typeface="Courier New" panose="02070309020205020404" pitchFamily="49" charset="0"/>
                <a:cs typeface="Courier New" panose="02070309020205020404" pitchFamily="49" charset="0"/>
              </a:rPr>
              <a:t>int __</a:t>
            </a:r>
            <a:r>
              <a:rPr lang="en-US" altLang="en-US" sz="2400" dirty="0" err="1">
                <a:latin typeface="Courier New" panose="02070309020205020404" pitchFamily="49" charset="0"/>
                <a:cs typeface="Courier New" panose="02070309020205020404" pitchFamily="49" charset="0"/>
              </a:rPr>
              <a:t>libc_start_main</a:t>
            </a:r>
            <a:r>
              <a:rPr lang="en-US" altLang="en-US" sz="2400" dirty="0">
                <a:latin typeface="Courier New" panose="02070309020205020404" pitchFamily="49" charset="0"/>
                <a:cs typeface="Courier New" panose="02070309020205020404" pitchFamily="49" charset="0"/>
              </a:rPr>
              <a:t>(…) {</a:t>
            </a:r>
          </a:p>
          <a:p>
            <a:pPr marL="457200" lvl="1" indent="0" algn="l" rtl="0" eaLnBrk="1" hangingPunct="1">
              <a:buNone/>
            </a:pPr>
            <a:r>
              <a:rPr lang="en-US" altLang="en-US" sz="2400" dirty="0">
                <a:latin typeface="Courier New" panose="02070309020205020404" pitchFamily="49" charset="0"/>
                <a:cs typeface="Courier New" panose="02070309020205020404" pitchFamily="49" charset="0"/>
              </a:rPr>
              <a:t>	……</a:t>
            </a:r>
          </a:p>
          <a:p>
            <a:pPr marL="457200" lvl="1" indent="0" algn="l" rtl="0" eaLnBrk="1" hangingPunct="1">
              <a:buNone/>
            </a:pPr>
            <a:r>
              <a:rPr lang="en-US" altLang="en-US" sz="2400" dirty="0">
                <a:latin typeface="Courier New" panose="02070309020205020404" pitchFamily="49" charset="0"/>
                <a:cs typeface="Courier New" panose="02070309020205020404" pitchFamily="49" charset="0"/>
              </a:rPr>
              <a:t>	exit(main(…));</a:t>
            </a:r>
          </a:p>
          <a:p>
            <a:pPr marL="457200" lvl="1" indent="0" algn="l" rtl="0" eaLnBrk="1" hangingPunct="1">
              <a:buNone/>
            </a:pPr>
            <a:r>
              <a:rPr lang="en-US" altLang="en-US" sz="2400" dirty="0">
                <a:latin typeface="Courier New" panose="02070309020205020404" pitchFamily="49" charset="0"/>
                <a:cs typeface="Courier New" panose="02070309020205020404" pitchFamily="49" charset="0"/>
              </a:rPr>
              <a:t>}</a:t>
            </a:r>
            <a:endParaRPr lang="he-IL" altLang="en-US" sz="2400" dirty="0">
              <a:latin typeface="Courier New" panose="02070309020205020404" pitchFamily="49" charset="0"/>
              <a:cs typeface="Courier New" panose="02070309020205020404" pitchFamily="49" charset="0"/>
            </a:endParaRPr>
          </a:p>
          <a:p>
            <a:endParaRPr lang="he-IL" altLang="en-US" sz="2800" dirty="0"/>
          </a:p>
          <a:p>
            <a:r>
              <a:rPr lang="he-IL" altLang="en-US" sz="2800" u="sng" dirty="0"/>
              <a:t>מסקנה:</a:t>
            </a:r>
            <a:r>
              <a:rPr lang="he-IL" altLang="en-US" sz="2800" dirty="0"/>
              <a:t> הפונקציה </a:t>
            </a:r>
            <a:r>
              <a:rPr lang="en-US" altLang="en-US" sz="2800" dirty="0"/>
              <a:t>exit</a:t>
            </a:r>
            <a:r>
              <a:rPr lang="he-IL" altLang="en-US" sz="2800" dirty="0"/>
              <a:t> תמיד נקראת לסיום סטנדרטי של התוכנית</a:t>
            </a:r>
            <a:r>
              <a:rPr lang="he-IL" altLang="en-US" dirty="0">
                <a:latin typeface="Courier New" panose="02070309020205020404" pitchFamily="49" charset="0"/>
                <a:cs typeface="Courier New" panose="02070309020205020404" pitchFamily="49" charset="0"/>
              </a:rPr>
              <a:t>.</a:t>
            </a:r>
            <a:endParaRPr lang="en-US" altLang="en-US" sz="2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1878590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he-IL" altLang="en-US"/>
              <a:t>סיום תהליכים</a:t>
            </a:r>
            <a:endParaRPr lang="en-US" altLang="en-US"/>
          </a:p>
        </p:txBody>
      </p:sp>
      <p:sp>
        <p:nvSpPr>
          <p:cNvPr id="26628" name="Rectangle 3"/>
          <p:cNvSpPr>
            <a:spLocks noGrp="1" noChangeArrowheads="1"/>
          </p:cNvSpPr>
          <p:nvPr>
            <p:ph idx="1"/>
          </p:nvPr>
        </p:nvSpPr>
        <p:spPr/>
        <p:txBody>
          <a:bodyPr>
            <a:normAutofit/>
          </a:bodyPr>
          <a:lstStyle/>
          <a:p>
            <a:r>
              <a:rPr lang="he-IL" altLang="en-US"/>
              <a:t>כדי לאפשר לאב לקבל מידע על סיום הבן, לאחר שתהליך מסיים את פעולתו הוא עובר למצב מיוחד – </a:t>
            </a:r>
            <a:r>
              <a:rPr lang="en-US" altLang="en-US" b="1">
                <a:solidFill>
                  <a:srgbClr val="0000FF"/>
                </a:solidFill>
              </a:rPr>
              <a:t>zombie</a:t>
            </a:r>
            <a:r>
              <a:rPr lang="he-IL" altLang="en-US"/>
              <a:t> – שבו התהליך קיים כרשומת נתונים בלבד ללא שום ביצוע משימה.</a:t>
            </a:r>
          </a:p>
          <a:p>
            <a:pPr lvl="1"/>
            <a:r>
              <a:rPr lang="he-IL" altLang="en-US"/>
              <a:t>הרשומה </a:t>
            </a:r>
            <a:r>
              <a:rPr lang="he-IL" altLang="en-US" b="1" u="sng"/>
              <a:t>נמחקת</a:t>
            </a:r>
            <a:r>
              <a:rPr lang="he-IL" altLang="en-US"/>
              <a:t> לאחר שהאב קיבל את המידע על סיום הבן באמצעות </a:t>
            </a:r>
            <a:r>
              <a:rPr lang="en-US" altLang="en-US"/>
              <a:t>wait()</a:t>
            </a:r>
            <a:r>
              <a:rPr lang="he-IL" altLang="en-US"/>
              <a:t>.</a:t>
            </a:r>
          </a:p>
          <a:p>
            <a:pPr lvl="1"/>
            <a:endParaRPr lang="he-IL" altLang="en-US"/>
          </a:p>
          <a:p>
            <a:r>
              <a:rPr lang="he-IL" altLang="en-US" b="1" u="sng"/>
              <a:t>שאלה:</a:t>
            </a:r>
            <a:r>
              <a:rPr lang="he-IL" altLang="en-US" b="1"/>
              <a:t> </a:t>
            </a:r>
            <a:r>
              <a:rPr lang="he-IL" altLang="en-US"/>
              <a:t>מה קורה לתהליך "יתום" (</a:t>
            </a:r>
            <a:r>
              <a:rPr lang="en-US" altLang="en-US"/>
              <a:t>orphan</a:t>
            </a:r>
            <a:r>
              <a:rPr lang="he-IL" altLang="en-US"/>
              <a:t>), כלומר תהליך שסיים לאחר שאביו כבר סיים בלי לקרוא ל-</a:t>
            </a:r>
            <a:r>
              <a:rPr lang="en-US" altLang="en-US"/>
              <a:t>wait()</a:t>
            </a:r>
            <a:r>
              <a:rPr lang="he-IL" altLang="en-US"/>
              <a:t> ?</a:t>
            </a:r>
          </a:p>
          <a:p>
            <a:pPr lvl="1"/>
            <a:r>
              <a:rPr lang="he-IL" altLang="en-US"/>
              <a:t>התהליך הופך להיות בן של </a:t>
            </a:r>
            <a:r>
              <a:rPr lang="en-US" altLang="en-US" err="1"/>
              <a:t>init</a:t>
            </a:r>
            <a:r>
              <a:rPr lang="he-IL" altLang="en-US"/>
              <a:t>.</a:t>
            </a:r>
          </a:p>
          <a:p>
            <a:pPr lvl="1"/>
            <a:endParaRPr lang="en-US" altLang="en-US"/>
          </a:p>
          <a:p>
            <a:r>
              <a:rPr lang="he-IL" altLang="en-US"/>
              <a:t>התהליך </a:t>
            </a:r>
            <a:r>
              <a:rPr lang="en-US" altLang="en-US" err="1"/>
              <a:t>init</a:t>
            </a:r>
            <a:r>
              <a:rPr lang="he-IL" altLang="en-US"/>
              <a:t> ממשיך להתקיים לאורך כל פעולת המערכת.</a:t>
            </a:r>
          </a:p>
          <a:p>
            <a:pPr lvl="1"/>
            <a:r>
              <a:rPr lang="he-IL" altLang="en-US"/>
              <a:t>אחד מתפקידיו העיקריים – המתנה לכל בניו כדי לפנות את נתוניהם לאחר סיומם.</a:t>
            </a:r>
            <a:endParaRPr lang="en-US" altLang="en-US"/>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394587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TL;DR</a:t>
            </a:r>
          </a:p>
        </p:txBody>
      </p:sp>
      <p:sp>
        <p:nvSpPr>
          <p:cNvPr id="17" name="Content Placeholder 16"/>
          <p:cNvSpPr>
            <a:spLocks noGrp="1"/>
          </p:cNvSpPr>
          <p:nvPr>
            <p:ph idx="1"/>
          </p:nvPr>
        </p:nvSpPr>
        <p:spPr/>
        <p:txBody>
          <a:bodyPr>
            <a:normAutofit lnSpcReduction="10000"/>
          </a:bodyPr>
          <a:lstStyle/>
          <a:p>
            <a:r>
              <a:rPr lang="he-IL" dirty="0"/>
              <a:t>תכנית היא אוסף פקודות; תהליך הוא ביצוע של אותן פקודות.</a:t>
            </a:r>
          </a:p>
          <a:p>
            <a:r>
              <a:rPr lang="he-IL" dirty="0"/>
              <a:t>נלמד איך </a:t>
            </a:r>
            <a:r>
              <a:rPr lang="he-IL" b="1" dirty="0"/>
              <a:t>קוד משתמש </a:t>
            </a:r>
            <a:r>
              <a:rPr lang="he-IL" dirty="0"/>
              <a:t>יכול ליצור תהליכים חדשים, לברר מה מצבם, ולהמתין לסיום שלהם.</a:t>
            </a:r>
          </a:p>
          <a:p>
            <a:pPr lvl="1"/>
            <a:r>
              <a:rPr lang="he-IL" dirty="0"/>
              <a:t>באמצעות קריאות המערכת: </a:t>
            </a:r>
            <a:r>
              <a:rPr lang="en-US" b="1" dirty="0">
                <a:solidFill>
                  <a:srgbClr val="0000FF"/>
                </a:solidFill>
              </a:rPr>
              <a:t>fork</a:t>
            </a:r>
            <a:r>
              <a:rPr lang="en-US" dirty="0"/>
              <a:t>, </a:t>
            </a:r>
            <a:r>
              <a:rPr lang="en-US" b="1" dirty="0" err="1">
                <a:solidFill>
                  <a:srgbClr val="0000FF"/>
                </a:solidFill>
              </a:rPr>
              <a:t>execv</a:t>
            </a:r>
            <a:r>
              <a:rPr lang="en-US" dirty="0"/>
              <a:t>, </a:t>
            </a:r>
            <a:r>
              <a:rPr lang="en-US" b="1" dirty="0">
                <a:solidFill>
                  <a:srgbClr val="0000FF"/>
                </a:solidFill>
              </a:rPr>
              <a:t>exit</a:t>
            </a:r>
            <a:r>
              <a:rPr lang="en-US" dirty="0"/>
              <a:t>, </a:t>
            </a:r>
            <a:r>
              <a:rPr lang="en-US" b="1" dirty="0">
                <a:solidFill>
                  <a:srgbClr val="0000FF"/>
                </a:solidFill>
              </a:rPr>
              <a:t>wait</a:t>
            </a:r>
            <a:r>
              <a:rPr lang="he-IL" dirty="0"/>
              <a:t> (ועוד כמה). </a:t>
            </a:r>
          </a:p>
          <a:p>
            <a:pPr lvl="1"/>
            <a:r>
              <a:rPr lang="he-IL" dirty="0"/>
              <a:t>הממשק לא אינטואיטיבי במבט ראשון.</a:t>
            </a:r>
          </a:p>
          <a:p>
            <a:endParaRPr lang="he-IL" dirty="0"/>
          </a:p>
          <a:p>
            <a:endParaRPr lang="he-IL" dirty="0"/>
          </a:p>
          <a:p>
            <a:endParaRPr lang="he-IL" dirty="0"/>
          </a:p>
          <a:p>
            <a:endParaRPr lang="he-IL" dirty="0"/>
          </a:p>
          <a:p>
            <a:pPr marL="0" indent="0">
              <a:buNone/>
            </a:pPr>
            <a:endParaRPr lang="he-IL" dirty="0"/>
          </a:p>
          <a:p>
            <a:r>
              <a:rPr lang="he-IL" dirty="0"/>
              <a:t>נלמד איך </a:t>
            </a:r>
            <a:r>
              <a:rPr lang="he-IL" b="1" dirty="0"/>
              <a:t>הגרעין </a:t>
            </a:r>
            <a:r>
              <a:rPr lang="he-IL" dirty="0"/>
              <a:t>מממש את קריאות המערכת הללו.</a:t>
            </a:r>
            <a:endParaRPr lang="en-US" altLang="en-US" dirty="0"/>
          </a:p>
          <a:p>
            <a:endParaRPr lang="en-US" dirty="0"/>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a:t>
            </a:fld>
            <a:endParaRPr lang="en-US"/>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132" y="3828370"/>
            <a:ext cx="7645222" cy="1889924"/>
          </a:xfrm>
          <a:prstGeom prst="rect">
            <a:avLst/>
          </a:prstGeom>
        </p:spPr>
      </p:pic>
    </p:spTree>
    <p:extLst>
      <p:ext uri="{BB962C8B-B14F-4D97-AF65-F5344CB8AC3E}">
        <p14:creationId xmlns:p14="http://schemas.microsoft.com/office/powerpoint/2010/main" val="328459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he-IL" altLang="en-US"/>
              <a:t>קריאת המערכת </a:t>
            </a:r>
            <a:r>
              <a:rPr lang="en-US" altLang="en-US" err="1"/>
              <a:t>execv</a:t>
            </a:r>
            <a:r>
              <a:rPr lang="en-US" altLang="en-US"/>
              <a:t>()</a:t>
            </a:r>
            <a:endParaRPr lang="he-IL" altLang="en-US"/>
          </a:p>
        </p:txBody>
      </p:sp>
      <p:sp>
        <p:nvSpPr>
          <p:cNvPr id="30724" name="Rectangle 3"/>
          <p:cNvSpPr>
            <a:spLocks noGrp="1" noChangeArrowheads="1"/>
          </p:cNvSpPr>
          <p:nvPr>
            <p:ph idx="1"/>
          </p:nvPr>
        </p:nvSpPr>
        <p:spPr/>
        <p:txBody>
          <a:bodyPr vert="horz" lIns="91440" tIns="45720" rIns="91440" bIns="45720" rtlCol="0" anchor="t">
            <a:normAutofit fontScale="92500" lnSpcReduction="10000"/>
          </a:bodyPr>
          <a:lstStyle/>
          <a:p>
            <a:pPr marL="0" indent="0" algn="l" rtl="0">
              <a:buNone/>
            </a:pPr>
            <a:r>
              <a:rPr lang="en-US" altLang="en-US" dirty="0">
                <a:latin typeface="Courier New" panose="02070309020205020404" pitchFamily="49" charset="0"/>
                <a:cs typeface="Courier New" panose="02070309020205020404" pitchFamily="49" charset="0"/>
              </a:rPr>
              <a:t>int </a:t>
            </a:r>
            <a:r>
              <a:rPr lang="en-US" altLang="en-US" b="1" dirty="0" err="1">
                <a:latin typeface="Courier New" panose="02070309020205020404" pitchFamily="49" charset="0"/>
                <a:cs typeface="Courier New" panose="02070309020205020404" pitchFamily="49" charset="0"/>
              </a:rPr>
              <a:t>execv</a:t>
            </a:r>
            <a:r>
              <a:rPr lang="en-US" altLang="en-US" dirty="0">
                <a:latin typeface="Courier New" panose="02070309020205020404" pitchFamily="49" charset="0"/>
                <a:cs typeface="Courier New" panose="02070309020205020404" pitchFamily="49" charset="0"/>
              </a:rPr>
              <a:t>(const char *filename,</a:t>
            </a:r>
          </a:p>
          <a:p>
            <a:pPr marL="0" indent="0" algn="l" rtl="0">
              <a:buNone/>
            </a:pPr>
            <a:r>
              <a:rPr lang="en-US" altLang="en-US" dirty="0">
                <a:latin typeface="Courier New" panose="02070309020205020404" pitchFamily="49" charset="0"/>
                <a:cs typeface="Courier New" panose="02070309020205020404" pitchFamily="49" charset="0"/>
              </a:rPr>
              <a:t>	char *const </a:t>
            </a:r>
            <a:r>
              <a:rPr lang="en-US" altLang="en-US" dirty="0" err="1">
                <a:latin typeface="Courier New" panose="02070309020205020404" pitchFamily="49" charset="0"/>
                <a:cs typeface="Courier New" panose="02070309020205020404" pitchFamily="49" charset="0"/>
              </a:rPr>
              <a:t>argv</a:t>
            </a:r>
            <a:r>
              <a:rPr lang="en-US" altLang="en-US" dirty="0">
                <a:latin typeface="Courier New" panose="02070309020205020404" pitchFamily="49" charset="0"/>
                <a:cs typeface="Courier New" panose="02070309020205020404" pitchFamily="49" charset="0"/>
              </a:rPr>
              <a:t>[]);</a:t>
            </a:r>
          </a:p>
          <a:p>
            <a:endParaRPr lang="he-IL" altLang="en-US" dirty="0"/>
          </a:p>
          <a:p>
            <a:r>
              <a:rPr lang="he-IL" altLang="en-US" u="sng" dirty="0"/>
              <a:t>פעולה:</a:t>
            </a:r>
            <a:r>
              <a:rPr lang="he-IL" altLang="en-US" dirty="0"/>
              <a:t> טוענת תכנית חדשה לביצוע במקום התהליך הקורא.</a:t>
            </a:r>
            <a:endParaRPr lang="he-IL" altLang="en-US" dirty="0">
              <a:cs typeface="Arial"/>
            </a:endParaRPr>
          </a:p>
          <a:p>
            <a:r>
              <a:rPr lang="he-IL" altLang="en-US" u="sng" dirty="0"/>
              <a:t>פרמטרים:</a:t>
            </a:r>
            <a:r>
              <a:rPr lang="he-IL" altLang="en-US" dirty="0"/>
              <a:t> </a:t>
            </a:r>
            <a:endParaRPr lang="he-IL" altLang="en-US" dirty="0">
              <a:cs typeface="Arial"/>
            </a:endParaRPr>
          </a:p>
          <a:p>
            <a:pPr lvl="1"/>
            <a:r>
              <a:rPr lang="en-US" altLang="en-US" dirty="0"/>
              <a:t>filename</a:t>
            </a:r>
            <a:r>
              <a:rPr lang="he-IL" altLang="en-US" dirty="0"/>
              <a:t> – מסלול אל הקובץ המכיל את </a:t>
            </a:r>
            <a:r>
              <a:rPr lang="he-IL" altLang="en-US" dirty="0" err="1"/>
              <a:t>התכנית</a:t>
            </a:r>
            <a:r>
              <a:rPr lang="he-IL" altLang="en-US" dirty="0"/>
              <a:t> לטעינה</a:t>
            </a:r>
            <a:r>
              <a:rPr lang="he-IL" altLang="en-US" dirty="0">
                <a:cs typeface="Arial"/>
              </a:rPr>
              <a:t>.</a:t>
            </a:r>
          </a:p>
          <a:p>
            <a:pPr lvl="1"/>
            <a:r>
              <a:rPr lang="en-US" altLang="en-US" dirty="0" err="1"/>
              <a:t>argv</a:t>
            </a:r>
            <a:r>
              <a:rPr lang="he-IL" altLang="en-US" dirty="0"/>
              <a:t> – מערך מצביעים למחרוזות המכיל את הפרמטרים עבור </a:t>
            </a:r>
            <a:r>
              <a:rPr lang="he-IL" altLang="en-US" dirty="0" err="1"/>
              <a:t>התכנית</a:t>
            </a:r>
            <a:r>
              <a:rPr lang="he-IL" altLang="en-US" dirty="0"/>
              <a:t>. האיבר הראשון מקיים </a:t>
            </a:r>
            <a:r>
              <a:rPr lang="en-US" altLang="en-US" dirty="0" err="1"/>
              <a:t>argv</a:t>
            </a:r>
            <a:r>
              <a:rPr lang="en-US" altLang="en-US" dirty="0"/>
              <a:t>[0] == filename</a:t>
            </a:r>
            <a:r>
              <a:rPr lang="he-IL" altLang="en-US" dirty="0"/>
              <a:t>, דהיינו מכיל את שם קובץ </a:t>
            </a:r>
            <a:r>
              <a:rPr lang="he-IL" altLang="en-US" dirty="0" err="1"/>
              <a:t>התכנית</a:t>
            </a:r>
            <a:r>
              <a:rPr lang="he-IL" altLang="en-US" dirty="0"/>
              <a:t>. האיבר שאחרי הפרמטר האחרון מכיל </a:t>
            </a:r>
            <a:r>
              <a:rPr lang="en-US" altLang="en-US" dirty="0"/>
              <a:t>NULL</a:t>
            </a:r>
            <a:r>
              <a:rPr lang="he-IL" altLang="en-US" dirty="0"/>
              <a:t>.</a:t>
            </a:r>
          </a:p>
          <a:p>
            <a:r>
              <a:rPr lang="he-IL" altLang="en-US" u="sng" dirty="0"/>
              <a:t>ערך מוחזר: </a:t>
            </a:r>
          </a:p>
          <a:p>
            <a:pPr lvl="1"/>
            <a:r>
              <a:rPr lang="he-IL" altLang="en-US" dirty="0"/>
              <a:t>במקרה של כישלון: </a:t>
            </a:r>
            <a:r>
              <a:rPr lang="en-US" altLang="en-US" dirty="0"/>
              <a:t>-1</a:t>
            </a:r>
            <a:r>
              <a:rPr lang="he-IL" altLang="en-US" dirty="0"/>
              <a:t> .</a:t>
            </a:r>
            <a:endParaRPr lang="he-IL" altLang="en-US" dirty="0">
              <a:cs typeface="Arial"/>
            </a:endParaRPr>
          </a:p>
          <a:p>
            <a:pPr lvl="1"/>
            <a:r>
              <a:rPr lang="he-IL" altLang="en-US" dirty="0"/>
              <a:t>במקרה של הצלחה: הקריאה </a:t>
            </a:r>
            <a:r>
              <a:rPr lang="he-IL" altLang="en-US" b="1" dirty="0"/>
              <a:t>אינה חוזרת</a:t>
            </a:r>
            <a:r>
              <a:rPr lang="he-IL" altLang="en-US" dirty="0"/>
              <a:t>. </a:t>
            </a:r>
            <a:r>
              <a:rPr lang="he-IL" altLang="en-US" dirty="0" err="1"/>
              <a:t>איזורי</a:t>
            </a:r>
            <a:r>
              <a:rPr lang="he-IL" altLang="en-US" dirty="0"/>
              <a:t> הזיכרון (קוד, מחסנית, ...) של התהליך מאותחלים עבור </a:t>
            </a:r>
            <a:r>
              <a:rPr lang="he-IL" altLang="en-US" dirty="0" err="1"/>
              <a:t>התכנית</a:t>
            </a:r>
            <a:r>
              <a:rPr lang="he-IL" altLang="en-US" dirty="0"/>
              <a:t> החדשה שמתחילה להתבצע מההתחלה.</a:t>
            </a:r>
            <a:endParaRPr lang="en-US" altLang="en-US" dirty="0"/>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20</a:t>
            </a:fld>
            <a:endParaRPr lang="en-US"/>
          </a:p>
        </p:txBody>
      </p:sp>
      <p:sp>
        <p:nvSpPr>
          <p:cNvPr id="6" name="Rounded Rectangular Callout 5">
            <a:extLst>
              <a:ext uri="{FF2B5EF4-FFF2-40B4-BE49-F238E27FC236}">
                <a16:creationId xmlns:a16="http://schemas.microsoft.com/office/drawing/2014/main" id="{1FFC0445-64A0-4F7B-851F-F32BD5749F70}"/>
              </a:ext>
            </a:extLst>
          </p:cNvPr>
          <p:cNvSpPr/>
          <p:nvPr/>
        </p:nvSpPr>
        <p:spPr>
          <a:xfrm>
            <a:off x="450157" y="5035224"/>
            <a:ext cx="2351314" cy="445151"/>
          </a:xfrm>
          <a:prstGeom prst="wedgeRoundRectCallout">
            <a:avLst>
              <a:gd name="adj1" fmla="val 91215"/>
              <a:gd name="adj2" fmla="val -1208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sz="2000"/>
              <a:t>למה צריך </a:t>
            </a:r>
            <a:r>
              <a:rPr lang="en-US" sz="2000"/>
              <a:t>NULL</a:t>
            </a:r>
            <a:r>
              <a:rPr lang="he-IL" sz="2000"/>
              <a:t>?</a:t>
            </a:r>
            <a:endParaRPr lang="en-US" sz="2000"/>
          </a:p>
        </p:txBody>
      </p:sp>
    </p:spTree>
    <p:extLst>
      <p:ext uri="{BB962C8B-B14F-4D97-AF65-F5344CB8AC3E}">
        <p14:creationId xmlns:p14="http://schemas.microsoft.com/office/powerpoint/2010/main" val="108601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he-IL" altLang="en-US"/>
              <a:t>קריאת המערכת </a:t>
            </a:r>
            <a:r>
              <a:rPr lang="en-US" altLang="en-US" err="1"/>
              <a:t>execv</a:t>
            </a:r>
            <a:r>
              <a:rPr lang="en-US" altLang="en-US"/>
              <a:t>()</a:t>
            </a:r>
          </a:p>
        </p:txBody>
      </p:sp>
      <p:sp>
        <p:nvSpPr>
          <p:cNvPr id="82947" name="Rectangle 3"/>
          <p:cNvSpPr>
            <a:spLocks noGrp="1" noChangeArrowheads="1"/>
          </p:cNvSpPr>
          <p:nvPr>
            <p:ph idx="1"/>
          </p:nvPr>
        </p:nvSpPr>
        <p:spPr/>
        <p:txBody>
          <a:bodyPr/>
          <a:lstStyle/>
          <a:p>
            <a:pPr eaLnBrk="1" hangingPunct="1">
              <a:lnSpc>
                <a:spcPct val="90000"/>
              </a:lnSpc>
            </a:pPr>
            <a:r>
              <a:rPr lang="he-IL" altLang="en-US" sz="2800"/>
              <a:t>מה ידפיס הקוד הבא?</a:t>
            </a:r>
          </a:p>
          <a:p>
            <a:pPr algn="l" rtl="0" eaLnBrk="1" hangingPunct="1">
              <a:lnSpc>
                <a:spcPct val="90000"/>
              </a:lnSpc>
              <a:buFont typeface="Wingdings" panose="05000000000000000000" pitchFamily="2" charset="2"/>
              <a:buNone/>
            </a:pPr>
            <a:r>
              <a:rPr lang="en-US" altLang="en-US" sz="2400" err="1">
                <a:latin typeface="Courier New" panose="02070309020205020404" pitchFamily="49" charset="0"/>
                <a:cs typeface="Courier New" panose="02070309020205020404" pitchFamily="49" charset="0"/>
              </a:rPr>
              <a:t>int</a:t>
            </a:r>
            <a:r>
              <a:rPr lang="en-US" altLang="en-US" sz="2400">
                <a:latin typeface="Courier New" panose="02070309020205020404" pitchFamily="49" charset="0"/>
                <a:cs typeface="Courier New" panose="02070309020205020404" pitchFamily="49" charset="0"/>
              </a:rPr>
              <a:t> main() {</a:t>
            </a:r>
          </a:p>
          <a:p>
            <a:pPr algn="l" rtl="0"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 	 char *</a:t>
            </a:r>
            <a:r>
              <a:rPr lang="en-US" altLang="en-US" sz="2400" err="1">
                <a:latin typeface="Courier New" panose="02070309020205020404" pitchFamily="49" charset="0"/>
                <a:cs typeface="Courier New" panose="02070309020205020404" pitchFamily="49" charset="0"/>
              </a:rPr>
              <a:t>argv</a:t>
            </a:r>
            <a:r>
              <a:rPr lang="en-US" altLang="en-US" sz="2400">
                <a:latin typeface="Courier New" panose="02070309020205020404" pitchFamily="49" charset="0"/>
                <a:cs typeface="Courier New" panose="02070309020205020404" pitchFamily="49" charset="0"/>
              </a:rPr>
              <a:t>[] = {“date”, NULL};</a:t>
            </a:r>
          </a:p>
          <a:p>
            <a:pPr algn="l" rtl="0"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	 </a:t>
            </a:r>
            <a:r>
              <a:rPr lang="en-US" altLang="en-US" sz="2400" b="1" err="1">
                <a:latin typeface="Courier New" panose="02070309020205020404" pitchFamily="49" charset="0"/>
                <a:cs typeface="Courier New" panose="02070309020205020404" pitchFamily="49" charset="0"/>
              </a:rPr>
              <a:t>execv</a:t>
            </a:r>
            <a:r>
              <a:rPr lang="en-US" altLang="en-US" sz="2400">
                <a:latin typeface="Courier New" panose="02070309020205020404" pitchFamily="49" charset="0"/>
                <a:cs typeface="Courier New" panose="02070309020205020404" pitchFamily="49" charset="0"/>
              </a:rPr>
              <a:t>(“/bin/date”, </a:t>
            </a:r>
            <a:r>
              <a:rPr lang="en-US" altLang="en-US" sz="2400" err="1">
                <a:latin typeface="Courier New" panose="02070309020205020404" pitchFamily="49" charset="0"/>
                <a:cs typeface="Courier New" panose="02070309020205020404" pitchFamily="49" charset="0"/>
              </a:rPr>
              <a:t>argv</a:t>
            </a:r>
            <a:r>
              <a:rPr lang="en-US" altLang="en-US" sz="2400">
                <a:latin typeface="Courier New" panose="02070309020205020404" pitchFamily="49" charset="0"/>
                <a:cs typeface="Courier New" panose="02070309020205020404" pitchFamily="49" charset="0"/>
              </a:rPr>
              <a:t>);</a:t>
            </a:r>
          </a:p>
          <a:p>
            <a:pPr algn="l" rtl="0"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	 </a:t>
            </a:r>
            <a:r>
              <a:rPr lang="en-US" altLang="en-US" sz="2400" err="1">
                <a:latin typeface="Courier New" panose="02070309020205020404" pitchFamily="49" charset="0"/>
                <a:cs typeface="Courier New" panose="02070309020205020404" pitchFamily="49" charset="0"/>
              </a:rPr>
              <a:t>printf</a:t>
            </a:r>
            <a:r>
              <a:rPr lang="en-US" altLang="en-US" sz="2400">
                <a:latin typeface="Courier New" panose="02070309020205020404" pitchFamily="49" charset="0"/>
                <a:cs typeface="Courier New" panose="02070309020205020404" pitchFamily="49" charset="0"/>
              </a:rPr>
              <a:t>(“hello”);</a:t>
            </a:r>
          </a:p>
          <a:p>
            <a:pPr algn="l" rtl="0" eaLnBrk="1" hangingPunct="1">
              <a:lnSpc>
                <a:spcPct val="9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  return 0;</a:t>
            </a:r>
            <a:endParaRPr lang="en-US" altLang="en-US" sz="2400">
              <a:latin typeface="Courier New" panose="02070309020205020404" pitchFamily="49" charset="0"/>
              <a:cs typeface="Courier New" panose="02070309020205020404" pitchFamily="49" charset="0"/>
            </a:endParaRPr>
          </a:p>
          <a:p>
            <a:pPr algn="l" rtl="0"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a:t>
            </a:r>
          </a:p>
          <a:p>
            <a:pPr eaLnBrk="1" hangingPunct="1">
              <a:lnSpc>
                <a:spcPct val="90000"/>
              </a:lnSpc>
            </a:pPr>
            <a:r>
              <a:rPr lang="he-IL" altLang="en-US" sz="2800"/>
              <a:t>התשובה:</a:t>
            </a:r>
          </a:p>
          <a:p>
            <a:pPr lvl="1" eaLnBrk="1" hangingPunct="1">
              <a:lnSpc>
                <a:spcPct val="90000"/>
              </a:lnSpc>
            </a:pPr>
            <a:r>
              <a:rPr lang="he-IL" altLang="en-US" sz="2400"/>
              <a:t>אם </a:t>
            </a:r>
            <a:r>
              <a:rPr lang="en-US" altLang="en-US" sz="2400" err="1"/>
              <a:t>execv</a:t>
            </a:r>
            <a:r>
              <a:rPr lang="en-US" altLang="en-US" sz="2400"/>
              <a:t>()</a:t>
            </a:r>
            <a:r>
              <a:rPr lang="he-IL" altLang="en-US" sz="2400"/>
              <a:t> מצליחה: את התאריך והשעה.</a:t>
            </a:r>
          </a:p>
          <a:p>
            <a:pPr lvl="1" eaLnBrk="1" hangingPunct="1">
              <a:lnSpc>
                <a:spcPct val="90000"/>
              </a:lnSpc>
            </a:pPr>
            <a:r>
              <a:rPr lang="he-IL" altLang="en-US" sz="2400"/>
              <a:t>אם </a:t>
            </a:r>
            <a:r>
              <a:rPr lang="en-US" altLang="en-US" sz="2400" err="1"/>
              <a:t>execv</a:t>
            </a:r>
            <a:r>
              <a:rPr lang="en-US" altLang="en-US" sz="2400"/>
              <a:t>()</a:t>
            </a:r>
            <a:r>
              <a:rPr lang="he-IL" altLang="en-US" sz="2400"/>
              <a:t> נכשלת: </a:t>
            </a:r>
            <a:r>
              <a:rPr lang="en-US" altLang="en-US" sz="2400"/>
              <a:t>hello</a:t>
            </a:r>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2632213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xEl>
                                              <p:pRg st="7" end="7"/>
                                            </p:txEl>
                                          </p:spTgt>
                                        </p:tgtEl>
                                        <p:attrNameLst>
                                          <p:attrName>style.visibility</p:attrName>
                                        </p:attrNameLst>
                                      </p:cBhvr>
                                      <p:to>
                                        <p:strVal val="visible"/>
                                      </p:to>
                                    </p:set>
                                    <p:animEffect transition="in" filter="blinds(horizontal)">
                                      <p:cBhvr>
                                        <p:cTn id="7" dur="500"/>
                                        <p:tgtEl>
                                          <p:spTgt spid="82947">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2947">
                                            <p:txEl>
                                              <p:pRg st="8" end="8"/>
                                            </p:txEl>
                                          </p:spTgt>
                                        </p:tgtEl>
                                        <p:attrNameLst>
                                          <p:attrName>style.visibility</p:attrName>
                                        </p:attrNameLst>
                                      </p:cBhvr>
                                      <p:to>
                                        <p:strVal val="visible"/>
                                      </p:to>
                                    </p:set>
                                    <p:animEffect transition="in" filter="blinds(horizontal)">
                                      <p:cBhvr>
                                        <p:cTn id="10" dur="500"/>
                                        <p:tgtEl>
                                          <p:spTgt spid="82947">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2947">
                                            <p:txEl>
                                              <p:pRg st="9" end="9"/>
                                            </p:txEl>
                                          </p:spTgt>
                                        </p:tgtEl>
                                        <p:attrNameLst>
                                          <p:attrName>style.visibility</p:attrName>
                                        </p:attrNameLst>
                                      </p:cBhvr>
                                      <p:to>
                                        <p:strVal val="visible"/>
                                      </p:to>
                                    </p:set>
                                    <p:animEffect transition="in" filter="blinds(horizontal)">
                                      <p:cBhvr>
                                        <p:cTn id="13" dur="500"/>
                                        <p:tgtEl>
                                          <p:spTgt spid="82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normAutofit/>
          </a:bodyPr>
          <a:lstStyle/>
          <a:p>
            <a:r>
              <a:rPr lang="he-IL" altLang="en-US"/>
              <a:t>קריאות המערכת </a:t>
            </a:r>
            <a:r>
              <a:rPr lang="en-US" altLang="en-US" err="1"/>
              <a:t>getpid</a:t>
            </a:r>
            <a:r>
              <a:rPr lang="en-US" altLang="en-US"/>
              <a:t>(), </a:t>
            </a:r>
            <a:r>
              <a:rPr lang="en-US" altLang="en-US" err="1"/>
              <a:t>getppid</a:t>
            </a:r>
            <a:r>
              <a:rPr lang="en-US" altLang="en-US"/>
              <a:t>()</a:t>
            </a:r>
            <a:endParaRPr lang="he-IL" altLang="en-US"/>
          </a:p>
        </p:txBody>
      </p:sp>
      <p:sp>
        <p:nvSpPr>
          <p:cNvPr id="90115" name="Rectangle 3"/>
          <p:cNvSpPr>
            <a:spLocks noGrp="1" noChangeArrowheads="1"/>
          </p:cNvSpPr>
          <p:nvPr>
            <p:ph idx="1"/>
          </p:nvPr>
        </p:nvSpPr>
        <p:spPr/>
        <p:txBody>
          <a:bodyPr/>
          <a:lstStyle/>
          <a:p>
            <a:pPr marL="0" indent="0" algn="l" rtl="0">
              <a:buNone/>
            </a:pPr>
            <a:r>
              <a:rPr lang="en-US" altLang="en-US" err="1">
                <a:latin typeface="Courier New" panose="02070309020205020404" pitchFamily="49" charset="0"/>
                <a:cs typeface="Courier New" panose="02070309020205020404" pitchFamily="49" charset="0"/>
              </a:rPr>
              <a:t>pid_t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getpid</a:t>
            </a:r>
            <a:r>
              <a:rPr lang="en-US" altLang="en-US">
                <a:latin typeface="Courier New" panose="02070309020205020404" pitchFamily="49" charset="0"/>
                <a:cs typeface="Courier New" panose="02070309020205020404" pitchFamily="49" charset="0"/>
              </a:rPr>
              <a:t>();</a:t>
            </a:r>
            <a:endParaRPr lang="he-IL" altLang="en-US"/>
          </a:p>
          <a:p>
            <a:r>
              <a:rPr lang="he-IL" altLang="en-US"/>
              <a:t>קריאת מערכת המחזירה לתהליך הקורא את ה-</a:t>
            </a:r>
            <a:r>
              <a:rPr lang="en-US" altLang="en-US" err="1"/>
              <a:t>pid</a:t>
            </a:r>
            <a:r>
              <a:rPr lang="he-IL" altLang="en-US"/>
              <a:t> של עצמו.</a:t>
            </a:r>
          </a:p>
          <a:p>
            <a:pPr lvl="1"/>
            <a:endParaRPr lang="he-IL" altLang="en-US"/>
          </a:p>
          <a:p>
            <a:pPr marL="0" indent="0" algn="l" rtl="0">
              <a:buNone/>
            </a:pPr>
            <a:r>
              <a:rPr lang="en-US" altLang="en-US" err="1">
                <a:latin typeface="Courier New" panose="02070309020205020404" pitchFamily="49" charset="0"/>
                <a:cs typeface="Courier New" panose="02070309020205020404" pitchFamily="49" charset="0"/>
              </a:rPr>
              <a:t>pid_t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getppid</a:t>
            </a:r>
            <a:r>
              <a:rPr lang="en-US" altLang="en-US">
                <a:latin typeface="Courier New" panose="02070309020205020404" pitchFamily="49" charset="0"/>
                <a:cs typeface="Courier New" panose="02070309020205020404" pitchFamily="49" charset="0"/>
              </a:rPr>
              <a:t>();</a:t>
            </a:r>
            <a:endParaRPr lang="he-IL" altLang="en-US"/>
          </a:p>
          <a:p>
            <a:r>
              <a:rPr lang="he-IL" altLang="en-US"/>
              <a:t>קריאת מערכת המחזירה את ה-</a:t>
            </a:r>
            <a:r>
              <a:rPr lang="en-US" altLang="en-US"/>
              <a:t>PID</a:t>
            </a:r>
            <a:r>
              <a:rPr lang="he-IL" altLang="en-US"/>
              <a:t> של תהליך האב של התהליך הקורא.</a:t>
            </a:r>
          </a:p>
          <a:p>
            <a:pPr lvl="1"/>
            <a:endParaRPr lang="he-IL" altLang="en-US"/>
          </a:p>
          <a:p>
            <a:r>
              <a:rPr lang="he-IL" altLang="en-US" b="1" u="sng"/>
              <a:t>שאלה</a:t>
            </a:r>
            <a:r>
              <a:rPr lang="he-IL" altLang="en-US"/>
              <a:t>: מה המשמעות של </a:t>
            </a:r>
            <a:r>
              <a:rPr lang="en-US" altLang="en-US" err="1"/>
              <a:t>getppid</a:t>
            </a:r>
            <a:r>
              <a:rPr lang="en-US" altLang="en-US"/>
              <a:t>() == 1</a:t>
            </a:r>
            <a:r>
              <a:rPr lang="he-IL" altLang="en-US"/>
              <a:t> עבור תהליך משתמש טיפוסי?</a:t>
            </a:r>
          </a:p>
          <a:p>
            <a:pPr lvl="1"/>
            <a:r>
              <a:rPr lang="he-IL" altLang="en-US" b="1" u="sng"/>
              <a:t>תשובה</a:t>
            </a:r>
            <a:r>
              <a:rPr lang="he-IL" altLang="en-US"/>
              <a:t>: תהליך האב הוא </a:t>
            </a:r>
            <a:r>
              <a:rPr lang="en-US" altLang="en-US" err="1"/>
              <a:t>init</a:t>
            </a:r>
            <a:r>
              <a:rPr lang="he-IL" altLang="en-US"/>
              <a:t>. קורה למשל אם תהליך הבן יתום.</a:t>
            </a:r>
          </a:p>
        </p:txBody>
      </p:sp>
      <p:sp>
        <p:nvSpPr>
          <p:cNvPr id="5" name="Footer Placeholder 4"/>
          <p:cNvSpPr>
            <a:spLocks noGrp="1"/>
          </p:cNvSpPr>
          <p:nvPr>
            <p:ph type="ftr" sz="quarter" idx="11"/>
          </p:nvPr>
        </p:nvSpPr>
        <p:spPr/>
        <p:txBody>
          <a:body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332967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סיכום: עבודה עם תהליכים בלינוקס</a:t>
            </a:r>
            <a:endParaRPr lang="en-US"/>
          </a:p>
        </p:txBody>
      </p:sp>
      <p:sp>
        <p:nvSpPr>
          <p:cNvPr id="3" name="Content Placeholder 2"/>
          <p:cNvSpPr>
            <a:spLocks noGrp="1"/>
          </p:cNvSpPr>
          <p:nvPr>
            <p:ph idx="1"/>
          </p:nvPr>
        </p:nvSpPr>
        <p:spPr/>
        <p:txBody>
          <a:bodyPr>
            <a:normAutofit fontScale="92500" lnSpcReduction="10000"/>
          </a:bodyPr>
          <a:lstStyle/>
          <a:p>
            <a:r>
              <a:rPr lang="he-IL" altLang="en-US" dirty="0"/>
              <a:t>תהליך חדש יכול להיווצר אך ורק ע"י </a:t>
            </a:r>
            <a:r>
              <a:rPr lang="he-IL" altLang="en-US" b="1" u="sng" dirty="0"/>
              <a:t>העתקה</a:t>
            </a:r>
            <a:r>
              <a:rPr lang="he-IL" altLang="en-US" dirty="0"/>
              <a:t> של תהליך קיים, באמצעות קריאת המערכת </a:t>
            </a:r>
            <a:r>
              <a:rPr lang="en-US" altLang="en-US" b="1" dirty="0"/>
              <a:t>fork</a:t>
            </a:r>
            <a:r>
              <a:rPr lang="en-US" altLang="en-US" dirty="0"/>
              <a:t>()</a:t>
            </a:r>
            <a:r>
              <a:rPr lang="he-IL" altLang="en-US" dirty="0"/>
              <a:t>.</a:t>
            </a:r>
          </a:p>
          <a:p>
            <a:pPr lvl="1"/>
            <a:r>
              <a:rPr lang="he-IL" altLang="en-US" dirty="0"/>
              <a:t>התהליך המקורי נקרא תהליך אב (או הורה), התהליך החדש נקרא תהליך בן.</a:t>
            </a:r>
          </a:p>
          <a:p>
            <a:pPr lvl="1"/>
            <a:r>
              <a:rPr lang="he-IL" altLang="en-US" dirty="0"/>
              <a:t>העותק של תהליך הבן זהה לגמרי </a:t>
            </a:r>
            <a:r>
              <a:rPr lang="he-IL" altLang="en-US" b="1" u="sng" dirty="0"/>
              <a:t>פרט למזהה התהליך (</a:t>
            </a:r>
            <a:r>
              <a:rPr lang="en-US" altLang="en-US" b="1" u="sng" dirty="0"/>
              <a:t>PID</a:t>
            </a:r>
            <a:r>
              <a:rPr lang="he-IL" altLang="en-US" b="1" u="sng" dirty="0"/>
              <a:t>)</a:t>
            </a:r>
            <a:r>
              <a:rPr lang="he-IL" altLang="en-US" b="1" dirty="0"/>
              <a:t>.</a:t>
            </a:r>
          </a:p>
          <a:p>
            <a:pPr lvl="1"/>
            <a:r>
              <a:rPr lang="he-IL" altLang="en-US" dirty="0"/>
              <a:t>תהליך אב יכול ליצור יותר מתהליך בן אחד.</a:t>
            </a:r>
          </a:p>
          <a:p>
            <a:pPr lvl="1"/>
            <a:endParaRPr lang="he-IL" altLang="en-US" dirty="0"/>
          </a:p>
          <a:p>
            <a:r>
              <a:rPr lang="he-IL" altLang="en-US" dirty="0"/>
              <a:t>לאחר היווצרו, תהליך הבן יכול לבצע משימה שונה מאביו על-ידי הסתעפות בקוד התכנית בהתאם לערך החזרה של </a:t>
            </a:r>
            <a:r>
              <a:rPr lang="en-US" altLang="en-US" dirty="0"/>
              <a:t>fork()</a:t>
            </a:r>
            <a:r>
              <a:rPr lang="he-IL" altLang="en-US" dirty="0"/>
              <a:t>.</a:t>
            </a:r>
          </a:p>
          <a:p>
            <a:pPr lvl="1"/>
            <a:r>
              <a:rPr lang="he-IL" altLang="en-US" dirty="0"/>
              <a:t>תהליך הבן יכול לטעון תכנית חדשה לביצוע על-ידי קריאת המערכת </a:t>
            </a:r>
            <a:r>
              <a:rPr lang="en-US" altLang="en-US" b="1" dirty="0" err="1"/>
              <a:t>execv</a:t>
            </a:r>
            <a:r>
              <a:rPr lang="en-US" altLang="en-US" dirty="0"/>
              <a:t>()</a:t>
            </a:r>
            <a:r>
              <a:rPr lang="he-IL" altLang="en-US" dirty="0"/>
              <a:t>.</a:t>
            </a:r>
          </a:p>
          <a:p>
            <a:pPr lvl="1"/>
            <a:endParaRPr lang="he-IL" altLang="en-US" dirty="0"/>
          </a:p>
          <a:p>
            <a:r>
              <a:rPr lang="he-IL" altLang="en-US" dirty="0"/>
              <a:t>תהליך אב יכול לבדוק או להמתין לסיום תהליך בן שלו על-ידי קריאת המערכת </a:t>
            </a:r>
            <a:r>
              <a:rPr lang="en-US" altLang="en-US" b="1" dirty="0"/>
              <a:t>wait</a:t>
            </a:r>
            <a:r>
              <a:rPr lang="en-US" altLang="en-US" dirty="0"/>
              <a:t>()</a:t>
            </a:r>
            <a:r>
              <a:rPr lang="he-IL" altLang="en-US" dirty="0"/>
              <a:t>.</a:t>
            </a:r>
          </a:p>
          <a:p>
            <a:pPr lvl="1"/>
            <a:r>
              <a:rPr lang="he-IL" altLang="en-US" dirty="0"/>
              <a:t>אב יכול לבדוק סיום של בנים שלו, </a:t>
            </a:r>
            <a:r>
              <a:rPr lang="he-IL" altLang="en-US" b="1" u="sng" dirty="0"/>
              <a:t>אך לא של "נכדים", "אחים" וכדומה</a:t>
            </a:r>
            <a:r>
              <a:rPr lang="he-IL" altLang="en-US" dirty="0"/>
              <a:t>.</a:t>
            </a:r>
            <a:endParaRPr lang="en-US" altLang="en-US" dirty="0"/>
          </a:p>
          <a:p>
            <a:endParaRPr lang="en-US" dirty="0"/>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330273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ECEA77-A1B8-4AEF-9D5D-AB67BF9DD6CB}"/>
              </a:ext>
            </a:extLst>
          </p:cNvPr>
          <p:cNvSpPr>
            <a:spLocks noGrp="1"/>
          </p:cNvSpPr>
          <p:nvPr>
            <p:ph type="title"/>
          </p:nvPr>
        </p:nvSpPr>
        <p:spPr/>
        <p:txBody>
          <a:bodyPr/>
          <a:lstStyle/>
          <a:p>
            <a:r>
              <a:rPr lang="he-IL"/>
              <a:t>דוגמת קוד</a:t>
            </a:r>
            <a:br>
              <a:rPr lang="en-US"/>
            </a:br>
            <a:r>
              <a:rPr lang="he-IL"/>
              <a:t>מסכמת</a:t>
            </a:r>
            <a:endParaRPr lang="en-US"/>
          </a:p>
        </p:txBody>
      </p:sp>
      <p:sp>
        <p:nvSpPr>
          <p:cNvPr id="3" name="Content Placeholder 2">
            <a:extLst>
              <a:ext uri="{FF2B5EF4-FFF2-40B4-BE49-F238E27FC236}">
                <a16:creationId xmlns:a16="http://schemas.microsoft.com/office/drawing/2014/main" id="{09E2A398-66CC-456C-8434-B216B96CA099}"/>
              </a:ext>
            </a:extLst>
          </p:cNvPr>
          <p:cNvSpPr>
            <a:spLocks noGrp="1"/>
          </p:cNvSpPr>
          <p:nvPr>
            <p:ph idx="1"/>
          </p:nvPr>
        </p:nvSpPr>
        <p:spPr>
          <a:xfrm>
            <a:off x="2971800" y="792080"/>
            <a:ext cx="5943600" cy="5577840"/>
          </a:xfrm>
        </p:spPr>
        <p:txBody>
          <a:bodyPr>
            <a:noAutofit/>
          </a:bodyPr>
          <a:lstStyle/>
          <a:p>
            <a:pPr marL="0" indent="0" algn="l" rtl="0">
              <a:buNone/>
            </a:pPr>
            <a:r>
              <a:rPr lang="en-US" sz="1800" err="1">
                <a:latin typeface="Courier New" panose="02070309020205020404" pitchFamily="49" charset="0"/>
                <a:cs typeface="Courier New" panose="02070309020205020404" pitchFamily="49" charset="0"/>
              </a:rPr>
              <a:t>printf</a:t>
            </a:r>
            <a:r>
              <a:rPr lang="en-US" sz="1800">
                <a:latin typeface="Courier New" panose="02070309020205020404" pitchFamily="49" charset="0"/>
                <a:cs typeface="Courier New" panose="02070309020205020404" pitchFamily="49" charset="0"/>
              </a:rPr>
              <a:t>("</a:t>
            </a:r>
            <a:r>
              <a:rPr lang="en-US" sz="1800" err="1">
                <a:latin typeface="Courier New" panose="02070309020205020404" pitchFamily="49" charset="0"/>
                <a:cs typeface="Courier New" panose="02070309020205020404" pitchFamily="49" charset="0"/>
              </a:rPr>
              <a:t>pid</a:t>
            </a:r>
            <a:r>
              <a:rPr lang="en-US" sz="1800">
                <a:latin typeface="Courier New" panose="02070309020205020404" pitchFamily="49" charset="0"/>
                <a:cs typeface="Courier New" panose="02070309020205020404" pitchFamily="49" charset="0"/>
              </a:rPr>
              <a:t> = %d\n", </a:t>
            </a:r>
            <a:r>
              <a:rPr lang="en-US" sz="1800" b="1" err="1">
                <a:latin typeface="Courier New" panose="02070309020205020404" pitchFamily="49" charset="0"/>
                <a:cs typeface="Courier New" panose="02070309020205020404" pitchFamily="49" charset="0"/>
              </a:rPr>
              <a:t>getpid</a:t>
            </a:r>
            <a:r>
              <a:rPr lang="en-US" sz="1800">
                <a:latin typeface="Courier New" panose="02070309020205020404" pitchFamily="49" charset="0"/>
                <a:cs typeface="Courier New" panose="02070309020205020404" pitchFamily="49" charset="0"/>
              </a:rPr>
              <a:t>());</a:t>
            </a:r>
          </a:p>
          <a:p>
            <a:pPr marL="0" indent="0" algn="l" rtl="0">
              <a:buNone/>
            </a:pPr>
            <a:endParaRPr lang="en-US" sz="1800">
              <a:latin typeface="Courier New" panose="02070309020205020404" pitchFamily="49" charset="0"/>
              <a:cs typeface="Courier New" panose="02070309020205020404" pitchFamily="49" charset="0"/>
            </a:endParaRPr>
          </a:p>
          <a:p>
            <a:pPr marL="0" indent="0" algn="l" rtl="0">
              <a:buNone/>
            </a:pPr>
            <a:r>
              <a:rPr lang="en-US" sz="1800" err="1">
                <a:latin typeface="Courier New" panose="02070309020205020404" pitchFamily="49" charset="0"/>
                <a:cs typeface="Courier New" panose="02070309020205020404" pitchFamily="49" charset="0"/>
              </a:rPr>
              <a:t>pid_t</a:t>
            </a: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pid</a:t>
            </a:r>
            <a:r>
              <a:rPr lang="en-US" sz="1800">
                <a:latin typeface="Courier New" panose="02070309020205020404" pitchFamily="49" charset="0"/>
                <a:cs typeface="Courier New" panose="02070309020205020404" pitchFamily="49" charset="0"/>
              </a:rPr>
              <a:t> = </a:t>
            </a:r>
            <a:r>
              <a:rPr lang="en-US" sz="1800" b="1">
                <a:latin typeface="Courier New" panose="02070309020205020404" pitchFamily="49" charset="0"/>
                <a:cs typeface="Courier New" panose="02070309020205020404" pitchFamily="49" charset="0"/>
              </a:rPr>
              <a:t>fork</a:t>
            </a:r>
            <a:r>
              <a:rPr lang="en-US" sz="1800">
                <a:latin typeface="Courier New" panose="02070309020205020404" pitchFamily="49" charset="0"/>
                <a:cs typeface="Courier New" panose="02070309020205020404" pitchFamily="49" charset="0"/>
              </a:rPr>
              <a:t>();</a:t>
            </a:r>
          </a:p>
          <a:p>
            <a:pPr marL="0" indent="0" algn="l" rtl="0">
              <a:buNone/>
            </a:pPr>
            <a:r>
              <a:rPr lang="en-US" sz="1800">
                <a:latin typeface="Courier New" panose="02070309020205020404" pitchFamily="49" charset="0"/>
                <a:cs typeface="Courier New" panose="02070309020205020404" pitchFamily="49" charset="0"/>
              </a:rPr>
              <a:t>if (</a:t>
            </a:r>
            <a:r>
              <a:rPr lang="en-US" sz="1800" err="1">
                <a:latin typeface="Courier New" panose="02070309020205020404" pitchFamily="49" charset="0"/>
                <a:cs typeface="Courier New" panose="02070309020205020404" pitchFamily="49" charset="0"/>
              </a:rPr>
              <a:t>pid</a:t>
            </a:r>
            <a:r>
              <a:rPr lang="en-US" sz="1800">
                <a:latin typeface="Courier New" panose="02070309020205020404" pitchFamily="49" charset="0"/>
                <a:cs typeface="Courier New" panose="02070309020205020404" pitchFamily="49" charset="0"/>
              </a:rPr>
              <a:t> == 0) {</a:t>
            </a:r>
          </a:p>
          <a:p>
            <a:pPr marL="0" indent="0" algn="l" rtl="0">
              <a:buNone/>
            </a:pP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printf</a:t>
            </a:r>
            <a:r>
              <a:rPr lang="en-US" sz="1800">
                <a:latin typeface="Courier New" panose="02070309020205020404" pitchFamily="49" charset="0"/>
                <a:cs typeface="Courier New" panose="02070309020205020404" pitchFamily="49" charset="0"/>
              </a:rPr>
              <a:t>("child </a:t>
            </a:r>
            <a:r>
              <a:rPr lang="en-US" sz="1800" err="1">
                <a:latin typeface="Courier New" panose="02070309020205020404" pitchFamily="49" charset="0"/>
                <a:cs typeface="Courier New" panose="02070309020205020404" pitchFamily="49" charset="0"/>
              </a:rPr>
              <a:t>pid</a:t>
            </a:r>
            <a:r>
              <a:rPr lang="en-US" sz="1800">
                <a:latin typeface="Courier New" panose="02070309020205020404" pitchFamily="49" charset="0"/>
                <a:cs typeface="Courier New" panose="02070309020205020404" pitchFamily="49" charset="0"/>
              </a:rPr>
              <a:t> = %d\n", </a:t>
            </a:r>
            <a:r>
              <a:rPr lang="en-US" sz="1800" b="1" err="1">
                <a:latin typeface="Courier New" panose="02070309020205020404" pitchFamily="49" charset="0"/>
                <a:cs typeface="Courier New" panose="02070309020205020404" pitchFamily="49" charset="0"/>
              </a:rPr>
              <a:t>getpid</a:t>
            </a:r>
            <a:r>
              <a:rPr lang="en-US" sz="1800">
                <a:latin typeface="Courier New" panose="02070309020205020404" pitchFamily="49" charset="0"/>
                <a:cs typeface="Courier New" panose="02070309020205020404" pitchFamily="49" charset="0"/>
              </a:rPr>
              <a:t>());</a:t>
            </a:r>
          </a:p>
          <a:p>
            <a:pPr marL="0" indent="0" algn="l" rtl="0">
              <a:buNone/>
            </a:pPr>
            <a:r>
              <a:rPr lang="en-US" sz="1800">
                <a:latin typeface="Courier New" panose="02070309020205020404" pitchFamily="49" charset="0"/>
                <a:cs typeface="Courier New" panose="02070309020205020404" pitchFamily="49" charset="0"/>
              </a:rPr>
              <a:t>   char* </a:t>
            </a:r>
            <a:r>
              <a:rPr lang="en-US" sz="1800" err="1">
                <a:latin typeface="Courier New" panose="02070309020205020404" pitchFamily="49" charset="0"/>
                <a:cs typeface="Courier New" panose="02070309020205020404" pitchFamily="49" charset="0"/>
              </a:rPr>
              <a:t>args</a:t>
            </a:r>
            <a:r>
              <a:rPr lang="en-US" sz="1800">
                <a:latin typeface="Courier New" panose="02070309020205020404" pitchFamily="49" charset="0"/>
                <a:cs typeface="Courier New" panose="02070309020205020404" pitchFamily="49" charset="0"/>
              </a:rPr>
              <a:t>[] = {"/bin/date", NULL};</a:t>
            </a:r>
          </a:p>
          <a:p>
            <a:pPr marL="0" indent="0" algn="l" rtl="0">
              <a:buNone/>
            </a:pPr>
            <a:r>
              <a:rPr lang="en-US" sz="1800">
                <a:latin typeface="Courier New" panose="02070309020205020404" pitchFamily="49" charset="0"/>
                <a:cs typeface="Courier New" panose="02070309020205020404" pitchFamily="49" charset="0"/>
              </a:rPr>
              <a:t>   </a:t>
            </a:r>
            <a:r>
              <a:rPr lang="en-US" sz="1800" b="1" err="1">
                <a:latin typeface="Courier New" panose="02070309020205020404" pitchFamily="49" charset="0"/>
                <a:cs typeface="Courier New" panose="02070309020205020404" pitchFamily="49" charset="0"/>
              </a:rPr>
              <a:t>execv</a:t>
            </a:r>
            <a:r>
              <a:rPr lang="en-US" sz="1800">
                <a:latin typeface="Courier New" panose="02070309020205020404" pitchFamily="49" charset="0"/>
                <a:cs typeface="Courier New" panose="02070309020205020404" pitchFamily="49" charset="0"/>
              </a:rPr>
              <a:t>(</a:t>
            </a:r>
            <a:r>
              <a:rPr lang="en-US" sz="1800" err="1">
                <a:latin typeface="Courier New" panose="02070309020205020404" pitchFamily="49" charset="0"/>
                <a:cs typeface="Courier New" panose="02070309020205020404" pitchFamily="49" charset="0"/>
              </a:rPr>
              <a:t>args</a:t>
            </a:r>
            <a:r>
              <a:rPr lang="en-US" sz="1800">
                <a:latin typeface="Courier New" panose="02070309020205020404" pitchFamily="49" charset="0"/>
                <a:cs typeface="Courier New" panose="02070309020205020404" pitchFamily="49" charset="0"/>
              </a:rPr>
              <a:t>[0], </a:t>
            </a:r>
            <a:r>
              <a:rPr lang="en-US" sz="1800" err="1">
                <a:latin typeface="Courier New" panose="02070309020205020404" pitchFamily="49" charset="0"/>
                <a:cs typeface="Courier New" panose="02070309020205020404" pitchFamily="49" charset="0"/>
              </a:rPr>
              <a:t>args</a:t>
            </a:r>
            <a:r>
              <a:rPr lang="en-US" sz="1800">
                <a:latin typeface="Courier New" panose="02070309020205020404" pitchFamily="49" charset="0"/>
                <a:cs typeface="Courier New" panose="02070309020205020404" pitchFamily="49" charset="0"/>
              </a:rPr>
              <a:t>);</a:t>
            </a:r>
          </a:p>
          <a:p>
            <a:pPr marL="0" indent="0" algn="l" rtl="0">
              <a:buNone/>
            </a:pP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printf</a:t>
            </a:r>
            <a:r>
              <a:rPr lang="en-US" sz="1800">
                <a:latin typeface="Courier New" panose="02070309020205020404" pitchFamily="49" charset="0"/>
                <a:cs typeface="Courier New" panose="02070309020205020404" pitchFamily="49" charset="0"/>
              </a:rPr>
              <a:t>("This should not be printed\n");</a:t>
            </a:r>
          </a:p>
          <a:p>
            <a:pPr marL="0" indent="0" algn="l" rtl="0">
              <a:buNone/>
            </a:pPr>
            <a:r>
              <a:rPr lang="en-US" sz="1800">
                <a:latin typeface="Courier New" panose="02070309020205020404" pitchFamily="49" charset="0"/>
                <a:cs typeface="Courier New" panose="02070309020205020404" pitchFamily="49" charset="0"/>
              </a:rPr>
              <a:t>} else {</a:t>
            </a:r>
          </a:p>
          <a:p>
            <a:pPr marL="0" indent="0" algn="l" rtl="0">
              <a:buNone/>
            </a:pPr>
            <a:r>
              <a:rPr lang="en-US" sz="1800">
                <a:latin typeface="Courier New" panose="02070309020205020404" pitchFamily="49" charset="0"/>
                <a:cs typeface="Courier New" panose="02070309020205020404" pitchFamily="49" charset="0"/>
              </a:rPr>
              <a:t>   </a:t>
            </a:r>
            <a:r>
              <a:rPr lang="en-US" sz="1800" b="1">
                <a:latin typeface="Courier New" panose="02070309020205020404" pitchFamily="49" charset="0"/>
                <a:cs typeface="Courier New" panose="02070309020205020404" pitchFamily="49" charset="0"/>
              </a:rPr>
              <a:t>wait</a:t>
            </a:r>
            <a:r>
              <a:rPr lang="en-US" sz="1800">
                <a:latin typeface="Courier New" panose="02070309020205020404" pitchFamily="49" charset="0"/>
                <a:cs typeface="Courier New" panose="02070309020205020404" pitchFamily="49" charset="0"/>
              </a:rPr>
              <a:t>(NULL);</a:t>
            </a:r>
          </a:p>
          <a:p>
            <a:pPr marL="0" indent="0" algn="l" rtl="0">
              <a:buNone/>
            </a:pP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printf</a:t>
            </a:r>
            <a:r>
              <a:rPr lang="en-US" sz="1800">
                <a:latin typeface="Courier New" panose="02070309020205020404" pitchFamily="49" charset="0"/>
                <a:cs typeface="Courier New" panose="02070309020205020404" pitchFamily="49" charset="0"/>
              </a:rPr>
              <a:t>("parent </a:t>
            </a:r>
            <a:r>
              <a:rPr lang="en-US" sz="1800" err="1">
                <a:latin typeface="Courier New" panose="02070309020205020404" pitchFamily="49" charset="0"/>
                <a:cs typeface="Courier New" panose="02070309020205020404" pitchFamily="49" charset="0"/>
              </a:rPr>
              <a:t>pid</a:t>
            </a:r>
            <a:r>
              <a:rPr lang="en-US" sz="1800">
                <a:latin typeface="Courier New" panose="02070309020205020404" pitchFamily="49" charset="0"/>
                <a:cs typeface="Courier New" panose="02070309020205020404" pitchFamily="49" charset="0"/>
              </a:rPr>
              <a:t> = %d\n", </a:t>
            </a:r>
            <a:r>
              <a:rPr lang="en-US" sz="1800" b="1" err="1">
                <a:latin typeface="Courier New" panose="02070309020205020404" pitchFamily="49" charset="0"/>
                <a:cs typeface="Courier New" panose="02070309020205020404" pitchFamily="49" charset="0"/>
              </a:rPr>
              <a:t>getpid</a:t>
            </a:r>
            <a:r>
              <a:rPr lang="en-US" sz="1800">
                <a:latin typeface="Courier New" panose="02070309020205020404" pitchFamily="49" charset="0"/>
                <a:cs typeface="Courier New" panose="02070309020205020404" pitchFamily="49" charset="0"/>
              </a:rPr>
              <a:t>());</a:t>
            </a:r>
          </a:p>
          <a:p>
            <a:pPr marL="0" indent="0" algn="l" rtl="0">
              <a:buNone/>
            </a:pPr>
            <a:r>
              <a:rPr lang="en-US" sz="180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1D851079-BEE5-46B3-AC44-8A6BEA5BC27F}"/>
              </a:ext>
            </a:extLst>
          </p:cNvPr>
          <p:cNvSpPr>
            <a:spLocks noGrp="1"/>
          </p:cNvSpPr>
          <p:nvPr>
            <p:ph type="body" sz="half" idx="2"/>
          </p:nvPr>
        </p:nvSpPr>
        <p:spPr>
          <a:xfrm>
            <a:off x="457200" y="2130552"/>
            <a:ext cx="2286000" cy="4243615"/>
          </a:xfrm>
        </p:spPr>
        <p:txBody>
          <a:bodyPr>
            <a:normAutofit/>
          </a:bodyPr>
          <a:lstStyle/>
          <a:p>
            <a:pPr algn="r"/>
            <a:endParaRPr lang="en-US" sz="2000"/>
          </a:p>
          <a:p>
            <a:pPr algn="r"/>
            <a:endParaRPr lang="en-US" sz="2000"/>
          </a:p>
          <a:p>
            <a:pPr algn="r"/>
            <a:r>
              <a:rPr lang="he-IL" sz="2000"/>
              <a:t>פלט לדוגמה:</a:t>
            </a:r>
            <a:endParaRPr lang="en-US" sz="2000"/>
          </a:p>
          <a:p>
            <a:pPr algn="l" rtl="0"/>
            <a:endParaRPr lang="en-US">
              <a:latin typeface="Courier New" panose="02070309020205020404" pitchFamily="49" charset="0"/>
              <a:cs typeface="Courier New" panose="02070309020205020404" pitchFamily="49" charset="0"/>
            </a:endParaRPr>
          </a:p>
          <a:p>
            <a:pPr algn="l" rtl="0"/>
            <a:r>
              <a:rPr lang="en-US" sz="1600" b="1" err="1">
                <a:latin typeface="Courier New" panose="02070309020205020404" pitchFamily="49" charset="0"/>
                <a:cs typeface="Courier New" panose="02070309020205020404" pitchFamily="49" charset="0"/>
              </a:rPr>
              <a:t>pid</a:t>
            </a:r>
            <a:r>
              <a:rPr lang="en-US" sz="1600" b="1">
                <a:latin typeface="Courier New" panose="02070309020205020404" pitchFamily="49" charset="0"/>
                <a:cs typeface="Courier New" panose="02070309020205020404" pitchFamily="49" charset="0"/>
              </a:rPr>
              <a:t> = 8919</a:t>
            </a:r>
          </a:p>
          <a:p>
            <a:pPr algn="l" rtl="0"/>
            <a:r>
              <a:rPr lang="en-US" sz="1600" b="1">
                <a:latin typeface="Courier New" panose="02070309020205020404" pitchFamily="49" charset="0"/>
                <a:cs typeface="Courier New" panose="02070309020205020404" pitchFamily="49" charset="0"/>
              </a:rPr>
              <a:t>child </a:t>
            </a:r>
            <a:r>
              <a:rPr lang="en-US" sz="1600" b="1" err="1">
                <a:latin typeface="Courier New" panose="02070309020205020404" pitchFamily="49" charset="0"/>
                <a:cs typeface="Courier New" panose="02070309020205020404" pitchFamily="49" charset="0"/>
              </a:rPr>
              <a:t>pid</a:t>
            </a:r>
            <a:r>
              <a:rPr lang="en-US" sz="1600" b="1">
                <a:latin typeface="Courier New" panose="02070309020205020404" pitchFamily="49" charset="0"/>
                <a:cs typeface="Courier New" panose="02070309020205020404" pitchFamily="49" charset="0"/>
              </a:rPr>
              <a:t> = 8920</a:t>
            </a:r>
          </a:p>
          <a:p>
            <a:pPr algn="l" rtl="0"/>
            <a:r>
              <a:rPr lang="en-US" sz="1600" b="1">
                <a:latin typeface="Courier New" panose="02070309020205020404" pitchFamily="49" charset="0"/>
                <a:cs typeface="Courier New" panose="02070309020205020404" pitchFamily="49" charset="0"/>
              </a:rPr>
              <a:t>Sun Oct 29 00:31:32 IDT 2017</a:t>
            </a:r>
          </a:p>
          <a:p>
            <a:pPr algn="l" rtl="0"/>
            <a:r>
              <a:rPr lang="en-US" sz="1600" b="1">
                <a:latin typeface="Courier New" panose="02070309020205020404" pitchFamily="49" charset="0"/>
                <a:cs typeface="Courier New" panose="02070309020205020404" pitchFamily="49" charset="0"/>
              </a:rPr>
              <a:t>parent </a:t>
            </a:r>
            <a:r>
              <a:rPr lang="en-US" sz="1600" b="1" err="1">
                <a:latin typeface="Courier New" panose="02070309020205020404" pitchFamily="49" charset="0"/>
                <a:cs typeface="Courier New" panose="02070309020205020404" pitchFamily="49" charset="0"/>
              </a:rPr>
              <a:t>pid</a:t>
            </a:r>
            <a:r>
              <a:rPr lang="en-US" sz="1600" b="1">
                <a:latin typeface="Courier New" panose="02070309020205020404" pitchFamily="49" charset="0"/>
                <a:cs typeface="Courier New" panose="02070309020205020404" pitchFamily="49" charset="0"/>
              </a:rPr>
              <a:t> = 8919</a:t>
            </a:r>
          </a:p>
        </p:txBody>
      </p:sp>
      <p:sp>
        <p:nvSpPr>
          <p:cNvPr id="5" name="Footer Placeholder 4">
            <a:extLst>
              <a:ext uri="{FF2B5EF4-FFF2-40B4-BE49-F238E27FC236}">
                <a16:creationId xmlns:a16="http://schemas.microsoft.com/office/drawing/2014/main" id="{9699B615-0430-4355-9E05-E9E13910AF15}"/>
              </a:ext>
            </a:extLst>
          </p:cNvPr>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a:extLst>
              <a:ext uri="{FF2B5EF4-FFF2-40B4-BE49-F238E27FC236}">
                <a16:creationId xmlns:a16="http://schemas.microsoft.com/office/drawing/2014/main" id="{6D3CA5CB-8169-4A90-A515-0B72E628ACE5}"/>
              </a:ext>
            </a:extLst>
          </p:cNvPr>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val="377386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anim calcmode="lin" valueType="num">
                                      <p:cBhvr additive="base">
                                        <p:cTn id="1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 calcmode="lin" valueType="num">
                                      <p:cBhvr additive="base">
                                        <p:cTn id="1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הפסקה</a:t>
            </a:r>
            <a:endParaRPr lang="en-US"/>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25</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050" y="1600200"/>
            <a:ext cx="4787900" cy="4876800"/>
          </a:xfrm>
          <a:prstGeom prst="rect">
            <a:avLst/>
          </a:prstGeom>
        </p:spPr>
      </p:pic>
    </p:spTree>
    <p:extLst>
      <p:ext uri="{BB962C8B-B14F-4D97-AF65-F5344CB8AC3E}">
        <p14:creationId xmlns:p14="http://schemas.microsoft.com/office/powerpoint/2010/main" val="4273714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he-IL" altLang="en-US"/>
              <a:t>אתחול תהליכים בלינוקס</a:t>
            </a:r>
            <a:endParaRPr lang="en-US" altLang="en-US"/>
          </a:p>
        </p:txBody>
      </p:sp>
      <p:sp>
        <p:nvSpPr>
          <p:cNvPr id="37892" name="Rectangle 3"/>
          <p:cNvSpPr>
            <a:spLocks noGrp="1" noChangeArrowheads="1"/>
          </p:cNvSpPr>
          <p:nvPr>
            <p:ph idx="1"/>
          </p:nvPr>
        </p:nvSpPr>
        <p:spPr/>
        <p:txBody>
          <a:bodyPr/>
          <a:lstStyle/>
          <a:p>
            <a:r>
              <a:rPr lang="he-IL" altLang="en-US"/>
              <a:t>משתמשים מתחברים לעבודה בלינוקס דרך מסופים (</a:t>
            </a:r>
            <a:r>
              <a:rPr lang="en-US" altLang="en-US"/>
              <a:t>terminal</a:t>
            </a:r>
            <a:r>
              <a:rPr lang="he-IL" altLang="en-US"/>
              <a:t>).</a:t>
            </a:r>
          </a:p>
          <a:p>
            <a:pPr lvl="1"/>
            <a:r>
              <a:rPr lang="he-IL" altLang="en-US"/>
              <a:t>מסוף = מסך + מקלדת (מקומי או מרוחק).</a:t>
            </a:r>
          </a:p>
          <a:p>
            <a:pPr lvl="1"/>
            <a:endParaRPr lang="he-IL" altLang="en-US"/>
          </a:p>
          <a:p>
            <a:r>
              <a:rPr lang="he-IL" altLang="en-US"/>
              <a:t>התהליך </a:t>
            </a:r>
            <a:r>
              <a:rPr lang="en-US" altLang="en-US"/>
              <a:t>init</a:t>
            </a:r>
            <a:r>
              <a:rPr lang="he-IL" altLang="en-US"/>
              <a:t> יוצר תהליך בן עבור כל מסוף, אשר טוען ומבצע את המשימות הבאות לפי הסדר:</a:t>
            </a:r>
          </a:p>
          <a:p>
            <a:pPr marL="457200" indent="-457200">
              <a:buFont typeface="+mj-lt"/>
              <a:buAutoNum type="arabicPeriod"/>
            </a:pPr>
            <a:r>
              <a:rPr lang="he-IL" altLang="en-US"/>
              <a:t>איתחול של המסוף.</a:t>
            </a:r>
          </a:p>
          <a:p>
            <a:pPr marL="457200" indent="-457200">
              <a:buFont typeface="+mj-lt"/>
              <a:buAutoNum type="arabicPeriod"/>
            </a:pPr>
            <a:r>
              <a:rPr lang="he-IL" altLang="en-US"/>
              <a:t>התחברות של המשתמש עם שם משתמש וסיסמא באמצעות תכנית </a:t>
            </a:r>
            <a:r>
              <a:rPr lang="en-US" altLang="en-US"/>
              <a:t>login</a:t>
            </a:r>
            <a:r>
              <a:rPr lang="he-IL" altLang="en-US"/>
              <a:t>.</a:t>
            </a:r>
          </a:p>
          <a:p>
            <a:pPr marL="457200" indent="-457200">
              <a:buFont typeface="+mj-lt"/>
              <a:buAutoNum type="arabicPeriod"/>
            </a:pPr>
            <a:r>
              <a:rPr lang="he-IL" altLang="en-US"/>
              <a:t>אם אושרה כניסת המשתמש: קריאה לתוכנית </a:t>
            </a:r>
            <a:r>
              <a:rPr lang="en-US" altLang="en-US"/>
              <a:t> </a:t>
            </a:r>
            <a:r>
              <a:rPr lang="en-US" altLang="en-US" b="1">
                <a:solidFill>
                  <a:srgbClr val="0000FF"/>
                </a:solidFill>
              </a:rPr>
              <a:t>shell</a:t>
            </a:r>
            <a:r>
              <a:rPr lang="he-IL" altLang="en-US"/>
              <a:t>(כמו </a:t>
            </a:r>
            <a:r>
              <a:rPr lang="en-US" altLang="en-US"/>
              <a:t>tcsh</a:t>
            </a:r>
            <a:r>
              <a:rPr lang="he-IL" altLang="en-US"/>
              <a:t> או </a:t>
            </a:r>
            <a:r>
              <a:rPr lang="en-US" altLang="en-US"/>
              <a:t>bash</a:t>
            </a:r>
            <a:r>
              <a:rPr lang="he-IL" altLang="en-US"/>
              <a:t>) המאפשרת למשתמש להעביר פקודות למערכת ההפעלה.</a:t>
            </a:r>
            <a:endParaRPr lang="he-IL" altLang="en-US" dirty="0"/>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993071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דוגמה לשימוש בתהליכים - </a:t>
            </a:r>
            <a:r>
              <a:rPr lang="en-US" dirty="0"/>
              <a:t>shell</a:t>
            </a:r>
          </a:p>
        </p:txBody>
      </p:sp>
      <p:sp>
        <p:nvSpPr>
          <p:cNvPr id="3" name="Content Placeholder 2"/>
          <p:cNvSpPr>
            <a:spLocks noGrp="1"/>
          </p:cNvSpPr>
          <p:nvPr>
            <p:ph idx="1"/>
          </p:nvPr>
        </p:nvSpPr>
        <p:spPr/>
        <p:txBody>
          <a:bodyPr/>
          <a:lstStyle/>
          <a:p>
            <a:r>
              <a:rPr lang="he-IL" altLang="en-US" dirty="0"/>
              <a:t>ממשק שורת פקודה (</a:t>
            </a:r>
            <a:r>
              <a:rPr lang="en-US" altLang="en-US" dirty="0"/>
              <a:t>command line</a:t>
            </a:r>
            <a:r>
              <a:rPr lang="he-IL" altLang="en-US" dirty="0"/>
              <a:t>).</a:t>
            </a:r>
          </a:p>
          <a:p>
            <a:r>
              <a:rPr lang="he-IL" altLang="en-US" dirty="0"/>
              <a:t>ייעוד עיקרי: לקבל פקודות ולבצע אותן באופן סדרתי.</a:t>
            </a:r>
          </a:p>
          <a:p>
            <a:pPr lvl="1"/>
            <a:r>
              <a:rPr lang="he-IL" altLang="en-US" dirty="0"/>
              <a:t>ה-</a:t>
            </a:r>
            <a:r>
              <a:rPr lang="en-US" altLang="en-US" dirty="0"/>
              <a:t>shell</a:t>
            </a:r>
            <a:r>
              <a:rPr lang="he-IL" altLang="en-US" dirty="0"/>
              <a:t> מייצר </a:t>
            </a:r>
            <a:r>
              <a:rPr lang="he-IL" altLang="en-US" b="1" dirty="0"/>
              <a:t>תהליך בן עבור כל פקודה </a:t>
            </a:r>
            <a:r>
              <a:rPr lang="he-IL" altLang="en-US" dirty="0"/>
              <a:t>על-מנת לבצע אותה.</a:t>
            </a:r>
          </a:p>
          <a:p>
            <a:r>
              <a:rPr lang="he-IL" altLang="en-US" dirty="0"/>
              <a:t>כל פקודה ניתן להריץ בחזית (</a:t>
            </a:r>
            <a:r>
              <a:rPr lang="en-US" altLang="en-US" dirty="0">
                <a:solidFill>
                  <a:srgbClr val="0000FF"/>
                </a:solidFill>
              </a:rPr>
              <a:t>foreground</a:t>
            </a:r>
            <a:r>
              <a:rPr lang="he-IL" altLang="en-US" dirty="0"/>
              <a:t>) או ברקע (</a:t>
            </a:r>
            <a:r>
              <a:rPr lang="en-US" altLang="en-US" dirty="0">
                <a:solidFill>
                  <a:srgbClr val="0000FF"/>
                </a:solidFill>
              </a:rPr>
              <a:t>background</a:t>
            </a:r>
            <a:r>
              <a:rPr lang="he-IL" altLang="en-US" dirty="0"/>
              <a:t>).</a:t>
            </a:r>
          </a:p>
          <a:p>
            <a:pPr lvl="1"/>
            <a:r>
              <a:rPr lang="he-IL" altLang="en-US" dirty="0"/>
              <a:t>הרצה בחזית: האב (</a:t>
            </a:r>
            <a:r>
              <a:rPr lang="en-US" altLang="en-US" dirty="0"/>
              <a:t>shell</a:t>
            </a:r>
            <a:r>
              <a:rPr lang="he-IL" altLang="en-US" dirty="0"/>
              <a:t>) ממתין לסיום הבן לפני קריאת הפקודה הבאה.</a:t>
            </a:r>
          </a:p>
          <a:p>
            <a:pPr lvl="1"/>
            <a:r>
              <a:rPr lang="he-IL" altLang="en-US" dirty="0"/>
              <a:t>הרצה ברקע: האב (</a:t>
            </a:r>
            <a:r>
              <a:rPr lang="en-US" altLang="en-US" dirty="0"/>
              <a:t>shell</a:t>
            </a:r>
            <a:r>
              <a:rPr lang="he-IL" altLang="en-US" dirty="0"/>
              <a:t>) עובר מיד לקריאת הפקודה הבאה.</a:t>
            </a:r>
          </a:p>
          <a:p>
            <a:r>
              <a:rPr lang="he-IL" dirty="0"/>
              <a:t>ייעוד נוסף: להציג קבצים ותיקיות על-מנת לסייר במערכת.</a:t>
            </a:r>
          </a:p>
          <a:p>
            <a:endParaRPr lang="he-IL" dirty="0"/>
          </a:p>
          <a:p>
            <a:r>
              <a:rPr lang="he-IL" dirty="0"/>
              <a:t>דוגמה חיה:</a:t>
            </a:r>
          </a:p>
          <a:p>
            <a:pPr lvl="1"/>
            <a:r>
              <a:rPr lang="en-US" dirty="0">
                <a:hlinkClick r:id="rId3"/>
              </a:rPr>
              <a:t>https://www.tutorialspoint.com/unix_terminal_online.php</a:t>
            </a:r>
            <a:endParaRPr lang="he-IL" dirty="0"/>
          </a:p>
          <a:p>
            <a:pPr lvl="1"/>
            <a:endParaRPr lang="en-US" dirty="0"/>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2206206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he-IL" altLang="en-US"/>
              <a:t>אופן פעולת </a:t>
            </a:r>
            <a:r>
              <a:rPr lang="en-US" altLang="en-US"/>
              <a:t>shell</a:t>
            </a:r>
            <a:r>
              <a:rPr lang="he-IL" altLang="en-US"/>
              <a:t> בלינוקס</a:t>
            </a:r>
            <a:endParaRPr lang="en-US" altLang="en-US"/>
          </a:p>
        </p:txBody>
      </p:sp>
      <p:sp>
        <p:nvSpPr>
          <p:cNvPr id="6" name="Content Placeholder 5">
            <a:extLst>
              <a:ext uri="{FF2B5EF4-FFF2-40B4-BE49-F238E27FC236}">
                <a16:creationId xmlns:a16="http://schemas.microsoft.com/office/drawing/2014/main" id="{98CFE560-A08F-422B-8BC3-DEB2EE81B8A1}"/>
              </a:ext>
            </a:extLst>
          </p:cNvPr>
          <p:cNvSpPr>
            <a:spLocks noGrp="1"/>
          </p:cNvSpPr>
          <p:nvPr>
            <p:ph idx="1"/>
          </p:nvPr>
        </p:nvSpPr>
        <p:spPr/>
        <p:txBody>
          <a:bodyPr/>
          <a:lstStyle/>
          <a:p>
            <a:r>
              <a:rPr lang="he-IL"/>
              <a:t>הרצה בחזית:</a:t>
            </a:r>
          </a:p>
          <a:p>
            <a:endParaRPr lang="he-IL"/>
          </a:p>
          <a:p>
            <a:endParaRPr lang="he-IL"/>
          </a:p>
          <a:p>
            <a:endParaRPr lang="he-IL"/>
          </a:p>
          <a:p>
            <a:endParaRPr lang="he-IL"/>
          </a:p>
          <a:p>
            <a:endParaRPr lang="he-IL"/>
          </a:p>
          <a:p>
            <a:endParaRPr lang="he-IL"/>
          </a:p>
          <a:p>
            <a:r>
              <a:rPr lang="he-IL"/>
              <a:t>הרצה ברקע:</a:t>
            </a:r>
            <a:endParaRPr lang="en-US"/>
          </a:p>
        </p:txBody>
      </p:sp>
      <p:sp>
        <p:nvSpPr>
          <p:cNvPr id="2" name="Footer Placeholder 1"/>
          <p:cNvSpPr>
            <a:spLocks noGrp="1"/>
          </p:cNvSpPr>
          <p:nvPr>
            <p:ph type="ftr" sz="quarter" idx="11"/>
          </p:nvPr>
        </p:nvSpPr>
        <p:spPr/>
        <p:txBody>
          <a:bodyPr/>
          <a:lstStyle/>
          <a:p>
            <a:pPr algn="r"/>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28</a:t>
            </a:fld>
            <a:endParaRPr lang="en-US"/>
          </a:p>
        </p:txBody>
      </p:sp>
      <p:grpSp>
        <p:nvGrpSpPr>
          <p:cNvPr id="7" name="קבוצה 6">
            <a:extLst>
              <a:ext uri="{FF2B5EF4-FFF2-40B4-BE49-F238E27FC236}">
                <a16:creationId xmlns:a16="http://schemas.microsoft.com/office/drawing/2014/main" id="{CDCB69FE-215C-4EBE-A8FC-64C9BA6C4D82}"/>
              </a:ext>
            </a:extLst>
          </p:cNvPr>
          <p:cNvGrpSpPr/>
          <p:nvPr/>
        </p:nvGrpSpPr>
        <p:grpSpPr>
          <a:xfrm>
            <a:off x="457200" y="4711342"/>
            <a:ext cx="7367685" cy="1729822"/>
            <a:chOff x="457200" y="4711342"/>
            <a:chExt cx="7367685" cy="1729822"/>
          </a:xfrm>
        </p:grpSpPr>
        <p:sp>
          <p:nvSpPr>
            <p:cNvPr id="55" name="Oval 35">
              <a:extLst>
                <a:ext uri="{FF2B5EF4-FFF2-40B4-BE49-F238E27FC236}">
                  <a16:creationId xmlns:a16="http://schemas.microsoft.com/office/drawing/2014/main" id="{FBCD7783-2F74-4BAA-80C8-B06CA86E3E20}"/>
                </a:ext>
              </a:extLst>
            </p:cNvPr>
            <p:cNvSpPr>
              <a:spLocks noChangeArrowheads="1"/>
            </p:cNvSpPr>
            <p:nvPr/>
          </p:nvSpPr>
          <p:spPr bwMode="auto">
            <a:xfrm>
              <a:off x="3472300" y="4869021"/>
              <a:ext cx="1371600"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fork()</a:t>
              </a:r>
            </a:p>
          </p:txBody>
        </p:sp>
        <p:sp>
          <p:nvSpPr>
            <p:cNvPr id="56" name="Rectangle 36">
              <a:extLst>
                <a:ext uri="{FF2B5EF4-FFF2-40B4-BE49-F238E27FC236}">
                  <a16:creationId xmlns:a16="http://schemas.microsoft.com/office/drawing/2014/main" id="{78C9CC80-D649-4F8F-8572-5D7A33C593DD}"/>
                </a:ext>
              </a:extLst>
            </p:cNvPr>
            <p:cNvSpPr>
              <a:spLocks noChangeArrowheads="1"/>
            </p:cNvSpPr>
            <p:nvPr/>
          </p:nvSpPr>
          <p:spPr bwMode="auto">
            <a:xfrm>
              <a:off x="457200" y="4869021"/>
              <a:ext cx="2380754" cy="5486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en-US" altLang="en-US" sz="2000" err="1"/>
                <a:t>cmd</a:t>
              </a:r>
              <a:r>
                <a:rPr lang="en-US" altLang="en-US" sz="2000"/>
                <a:t> = </a:t>
              </a:r>
              <a:r>
                <a:rPr lang="en-US" altLang="en-US" sz="2000" err="1"/>
                <a:t>read_next</a:t>
              </a:r>
              <a:r>
                <a:rPr lang="en-US" altLang="en-US" sz="2000"/>
                <a:t>();</a:t>
              </a:r>
            </a:p>
          </p:txBody>
        </p:sp>
        <p:sp>
          <p:nvSpPr>
            <p:cNvPr id="57" name="TextBox 56">
              <a:extLst>
                <a:ext uri="{FF2B5EF4-FFF2-40B4-BE49-F238E27FC236}">
                  <a16:creationId xmlns:a16="http://schemas.microsoft.com/office/drawing/2014/main" id="{4C20B296-79E0-4144-A3E3-4ED0400B1770}"/>
                </a:ext>
              </a:extLst>
            </p:cNvPr>
            <p:cNvSpPr txBox="1"/>
            <p:nvPr/>
          </p:nvSpPr>
          <p:spPr>
            <a:xfrm>
              <a:off x="5463568" y="4711342"/>
              <a:ext cx="883920" cy="369332"/>
            </a:xfrm>
            <a:prstGeom prst="rect">
              <a:avLst/>
            </a:prstGeom>
            <a:noFill/>
          </p:spPr>
          <p:txBody>
            <a:bodyPr wrap="square" rtlCol="0">
              <a:spAutoFit/>
            </a:bodyPr>
            <a:lstStyle/>
            <a:p>
              <a:r>
                <a:rPr lang="en-US"/>
                <a:t>father</a:t>
              </a:r>
            </a:p>
          </p:txBody>
        </p:sp>
        <p:sp>
          <p:nvSpPr>
            <p:cNvPr id="58" name="TextBox 57">
              <a:extLst>
                <a:ext uri="{FF2B5EF4-FFF2-40B4-BE49-F238E27FC236}">
                  <a16:creationId xmlns:a16="http://schemas.microsoft.com/office/drawing/2014/main" id="{49745DA1-8B19-4A29-AB92-069C6368A7BE}"/>
                </a:ext>
              </a:extLst>
            </p:cNvPr>
            <p:cNvSpPr txBox="1"/>
            <p:nvPr/>
          </p:nvSpPr>
          <p:spPr>
            <a:xfrm>
              <a:off x="4449621" y="5414977"/>
              <a:ext cx="628818" cy="369332"/>
            </a:xfrm>
            <a:prstGeom prst="rect">
              <a:avLst/>
            </a:prstGeom>
            <a:noFill/>
          </p:spPr>
          <p:txBody>
            <a:bodyPr wrap="square" rtlCol="0">
              <a:spAutoFit/>
            </a:bodyPr>
            <a:lstStyle/>
            <a:p>
              <a:r>
                <a:rPr lang="en-US"/>
                <a:t>son</a:t>
              </a:r>
            </a:p>
          </p:txBody>
        </p:sp>
        <p:sp>
          <p:nvSpPr>
            <p:cNvPr id="61" name="Oval 35">
              <a:extLst>
                <a:ext uri="{FF2B5EF4-FFF2-40B4-BE49-F238E27FC236}">
                  <a16:creationId xmlns:a16="http://schemas.microsoft.com/office/drawing/2014/main" id="{8118C772-CC54-46A8-A8FB-A5410E3FE7AC}"/>
                </a:ext>
              </a:extLst>
            </p:cNvPr>
            <p:cNvSpPr>
              <a:spLocks noChangeArrowheads="1"/>
            </p:cNvSpPr>
            <p:nvPr/>
          </p:nvSpPr>
          <p:spPr bwMode="auto">
            <a:xfrm>
              <a:off x="6453285" y="5892524"/>
              <a:ext cx="1371600"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exit()</a:t>
              </a:r>
            </a:p>
          </p:txBody>
        </p:sp>
        <p:sp>
          <p:nvSpPr>
            <p:cNvPr id="62" name="Oval 35">
              <a:extLst>
                <a:ext uri="{FF2B5EF4-FFF2-40B4-BE49-F238E27FC236}">
                  <a16:creationId xmlns:a16="http://schemas.microsoft.com/office/drawing/2014/main" id="{D81F1D38-6993-460E-AA5B-4427B1A62A55}"/>
                </a:ext>
              </a:extLst>
            </p:cNvPr>
            <p:cNvSpPr>
              <a:spLocks noChangeArrowheads="1"/>
            </p:cNvSpPr>
            <p:nvPr/>
          </p:nvSpPr>
          <p:spPr bwMode="auto">
            <a:xfrm>
              <a:off x="3580811" y="5892524"/>
              <a:ext cx="2112571"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err="1"/>
                <a:t>execv</a:t>
              </a:r>
              <a:r>
                <a:rPr lang="en-US" altLang="en-US" sz="2000"/>
                <a:t>(</a:t>
              </a:r>
              <a:r>
                <a:rPr lang="en-US" altLang="en-US" sz="2000" err="1"/>
                <a:t>cmd</a:t>
              </a:r>
              <a:r>
                <a:rPr lang="en-US" altLang="en-US" sz="2000"/>
                <a:t>)</a:t>
              </a:r>
            </a:p>
          </p:txBody>
        </p:sp>
        <p:cxnSp>
          <p:nvCxnSpPr>
            <p:cNvPr id="63" name="Straight Arrow Connector 62">
              <a:extLst>
                <a:ext uri="{FF2B5EF4-FFF2-40B4-BE49-F238E27FC236}">
                  <a16:creationId xmlns:a16="http://schemas.microsoft.com/office/drawing/2014/main" id="{2ED46383-31A4-4118-AAC4-2DDCA5182C2F}"/>
                </a:ext>
              </a:extLst>
            </p:cNvPr>
            <p:cNvCxnSpPr>
              <a:stCxn id="56" idx="3"/>
              <a:endCxn id="55" idx="2"/>
            </p:cNvCxnSpPr>
            <p:nvPr/>
          </p:nvCxnSpPr>
          <p:spPr>
            <a:xfrm>
              <a:off x="2837954" y="5143341"/>
              <a:ext cx="634346"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51710583-13D6-415C-B211-45D0715C44AB}"/>
                </a:ext>
              </a:extLst>
            </p:cNvPr>
            <p:cNvCxnSpPr>
              <a:cxnSpLocks/>
              <a:stCxn id="55" idx="4"/>
              <a:endCxn id="62" idx="0"/>
            </p:cNvCxnSpPr>
            <p:nvPr/>
          </p:nvCxnSpPr>
          <p:spPr>
            <a:xfrm>
              <a:off x="4158100" y="5417661"/>
              <a:ext cx="478997" cy="47486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36DDC279-A010-4734-88F5-4063AEA03994}"/>
                </a:ext>
              </a:extLst>
            </p:cNvPr>
            <p:cNvCxnSpPr>
              <a:cxnSpLocks/>
              <a:stCxn id="62" idx="6"/>
              <a:endCxn id="61" idx="2"/>
            </p:cNvCxnSpPr>
            <p:nvPr/>
          </p:nvCxnSpPr>
          <p:spPr>
            <a:xfrm>
              <a:off x="5693382" y="6166844"/>
              <a:ext cx="759903"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46">
              <a:extLst>
                <a:ext uri="{FF2B5EF4-FFF2-40B4-BE49-F238E27FC236}">
                  <a16:creationId xmlns:a16="http://schemas.microsoft.com/office/drawing/2014/main" id="{7197A515-F349-40B6-8C66-5C5E556E73FB}"/>
                </a:ext>
              </a:extLst>
            </p:cNvPr>
            <p:cNvCxnSpPr>
              <a:cxnSpLocks/>
              <a:stCxn id="55" idx="6"/>
              <a:endCxn id="56" idx="0"/>
            </p:cNvCxnSpPr>
            <p:nvPr/>
          </p:nvCxnSpPr>
          <p:spPr>
            <a:xfrm flipH="1" flipV="1">
              <a:off x="1647577" y="4869021"/>
              <a:ext cx="3196323" cy="274320"/>
            </a:xfrm>
            <a:prstGeom prst="bentConnector4">
              <a:avLst>
                <a:gd name="adj1" fmla="val -17275"/>
                <a:gd name="adj2" fmla="val 183333"/>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grpSp>
        <p:nvGrpSpPr>
          <p:cNvPr id="5" name="קבוצה 4">
            <a:extLst>
              <a:ext uri="{FF2B5EF4-FFF2-40B4-BE49-F238E27FC236}">
                <a16:creationId xmlns:a16="http://schemas.microsoft.com/office/drawing/2014/main" id="{694DA1BE-B23F-4734-BE35-20BE1EBC07F3}"/>
              </a:ext>
            </a:extLst>
          </p:cNvPr>
          <p:cNvGrpSpPr/>
          <p:nvPr/>
        </p:nvGrpSpPr>
        <p:grpSpPr>
          <a:xfrm>
            <a:off x="457200" y="2254136"/>
            <a:ext cx="7691328" cy="1687589"/>
            <a:chOff x="457200" y="2254136"/>
            <a:chExt cx="7691328" cy="1687589"/>
          </a:xfrm>
        </p:grpSpPr>
        <p:sp>
          <p:nvSpPr>
            <p:cNvPr id="38938" name="Oval 35"/>
            <p:cNvSpPr>
              <a:spLocks noChangeArrowheads="1"/>
            </p:cNvSpPr>
            <p:nvPr/>
          </p:nvSpPr>
          <p:spPr bwMode="auto">
            <a:xfrm>
              <a:off x="3472300" y="2369582"/>
              <a:ext cx="1371600"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fork()</a:t>
              </a:r>
            </a:p>
          </p:txBody>
        </p:sp>
        <p:sp>
          <p:nvSpPr>
            <p:cNvPr id="38939" name="Rectangle 36"/>
            <p:cNvSpPr>
              <a:spLocks noChangeArrowheads="1"/>
            </p:cNvSpPr>
            <p:nvPr/>
          </p:nvSpPr>
          <p:spPr bwMode="auto">
            <a:xfrm>
              <a:off x="457200" y="2369582"/>
              <a:ext cx="2380754" cy="5486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en-US" altLang="en-US" sz="2000" err="1"/>
                <a:t>cmd</a:t>
              </a:r>
              <a:r>
                <a:rPr lang="en-US" altLang="en-US" sz="2000"/>
                <a:t> = </a:t>
              </a:r>
              <a:r>
                <a:rPr lang="en-US" altLang="en-US" sz="2000" err="1"/>
                <a:t>read_next</a:t>
              </a:r>
              <a:r>
                <a:rPr lang="en-US" altLang="en-US" sz="2000"/>
                <a:t>();</a:t>
              </a:r>
            </a:p>
          </p:txBody>
        </p:sp>
        <p:sp>
          <p:nvSpPr>
            <p:cNvPr id="33" name="TextBox 32"/>
            <p:cNvSpPr txBox="1"/>
            <p:nvPr/>
          </p:nvSpPr>
          <p:spPr>
            <a:xfrm>
              <a:off x="5463568" y="2254136"/>
              <a:ext cx="883920" cy="369332"/>
            </a:xfrm>
            <a:prstGeom prst="rect">
              <a:avLst/>
            </a:prstGeom>
            <a:noFill/>
          </p:spPr>
          <p:txBody>
            <a:bodyPr wrap="square" rtlCol="0">
              <a:spAutoFit/>
            </a:bodyPr>
            <a:lstStyle/>
            <a:p>
              <a:r>
                <a:rPr lang="en-US"/>
                <a:t>father</a:t>
              </a:r>
            </a:p>
          </p:txBody>
        </p:sp>
        <p:sp>
          <p:nvSpPr>
            <p:cNvPr id="23" name="Oval 35">
              <a:extLst>
                <a:ext uri="{FF2B5EF4-FFF2-40B4-BE49-F238E27FC236}">
                  <a16:creationId xmlns:a16="http://schemas.microsoft.com/office/drawing/2014/main" id="{181BB6A8-7722-4034-AF4E-4D406332F904}"/>
                </a:ext>
              </a:extLst>
            </p:cNvPr>
            <p:cNvSpPr>
              <a:spLocks noChangeArrowheads="1"/>
            </p:cNvSpPr>
            <p:nvPr/>
          </p:nvSpPr>
          <p:spPr bwMode="auto">
            <a:xfrm>
              <a:off x="6776928" y="2366898"/>
              <a:ext cx="1371600"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wait()</a:t>
              </a:r>
            </a:p>
          </p:txBody>
        </p:sp>
        <p:sp>
          <p:nvSpPr>
            <p:cNvPr id="24" name="Oval 35">
              <a:extLst>
                <a:ext uri="{FF2B5EF4-FFF2-40B4-BE49-F238E27FC236}">
                  <a16:creationId xmlns:a16="http://schemas.microsoft.com/office/drawing/2014/main" id="{2519A51B-0A68-4EED-89E7-CD460307AE81}"/>
                </a:ext>
              </a:extLst>
            </p:cNvPr>
            <p:cNvSpPr>
              <a:spLocks noChangeArrowheads="1"/>
            </p:cNvSpPr>
            <p:nvPr/>
          </p:nvSpPr>
          <p:spPr bwMode="auto">
            <a:xfrm>
              <a:off x="6453285" y="3393085"/>
              <a:ext cx="1371600"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exit()</a:t>
              </a:r>
            </a:p>
          </p:txBody>
        </p:sp>
        <p:sp>
          <p:nvSpPr>
            <p:cNvPr id="31" name="Oval 35">
              <a:extLst>
                <a:ext uri="{FF2B5EF4-FFF2-40B4-BE49-F238E27FC236}">
                  <a16:creationId xmlns:a16="http://schemas.microsoft.com/office/drawing/2014/main" id="{A9619DE8-E496-4BD2-BC73-90F4DCA8FFD3}"/>
                </a:ext>
              </a:extLst>
            </p:cNvPr>
            <p:cNvSpPr>
              <a:spLocks noChangeArrowheads="1"/>
            </p:cNvSpPr>
            <p:nvPr/>
          </p:nvSpPr>
          <p:spPr bwMode="auto">
            <a:xfrm>
              <a:off x="3580811" y="3393085"/>
              <a:ext cx="2112571"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err="1"/>
                <a:t>execv</a:t>
              </a:r>
              <a:r>
                <a:rPr lang="en-US" altLang="en-US" sz="2000"/>
                <a:t>(</a:t>
              </a:r>
              <a:r>
                <a:rPr lang="en-US" altLang="en-US" sz="2000" err="1"/>
                <a:t>cmd</a:t>
              </a:r>
              <a:r>
                <a:rPr lang="en-US" altLang="en-US" sz="2000"/>
                <a:t>)</a:t>
              </a:r>
            </a:p>
          </p:txBody>
        </p:sp>
        <p:cxnSp>
          <p:nvCxnSpPr>
            <p:cNvPr id="20" name="Straight Arrow Connector 19">
              <a:extLst>
                <a:ext uri="{FF2B5EF4-FFF2-40B4-BE49-F238E27FC236}">
                  <a16:creationId xmlns:a16="http://schemas.microsoft.com/office/drawing/2014/main" id="{BCC86364-35CC-4FF8-9D97-5F487E87E6BC}"/>
                </a:ext>
              </a:extLst>
            </p:cNvPr>
            <p:cNvCxnSpPr>
              <a:stCxn id="38939" idx="3"/>
              <a:endCxn id="38938" idx="2"/>
            </p:cNvCxnSpPr>
            <p:nvPr/>
          </p:nvCxnSpPr>
          <p:spPr>
            <a:xfrm>
              <a:off x="2837954" y="2643902"/>
              <a:ext cx="634346"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44A39F83-9545-4C96-B0F3-808CAC2D8B6F}"/>
                </a:ext>
              </a:extLst>
            </p:cNvPr>
            <p:cNvCxnSpPr>
              <a:cxnSpLocks/>
              <a:stCxn id="38938" idx="6"/>
              <a:endCxn id="23" idx="2"/>
            </p:cNvCxnSpPr>
            <p:nvPr/>
          </p:nvCxnSpPr>
          <p:spPr>
            <a:xfrm flipV="1">
              <a:off x="4843900" y="2641218"/>
              <a:ext cx="1933028" cy="268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B9195AB8-11B1-45E7-9527-F8C12D857B94}"/>
                </a:ext>
              </a:extLst>
            </p:cNvPr>
            <p:cNvCxnSpPr>
              <a:cxnSpLocks/>
              <a:stCxn id="38938" idx="4"/>
              <a:endCxn id="31" idx="0"/>
            </p:cNvCxnSpPr>
            <p:nvPr/>
          </p:nvCxnSpPr>
          <p:spPr>
            <a:xfrm>
              <a:off x="4158100" y="2918222"/>
              <a:ext cx="478997" cy="47486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F32C79EC-F31E-4FEB-9FC8-FDAAD87B78B8}"/>
                </a:ext>
              </a:extLst>
            </p:cNvPr>
            <p:cNvCxnSpPr>
              <a:cxnSpLocks/>
              <a:stCxn id="31" idx="6"/>
              <a:endCxn id="24" idx="2"/>
            </p:cNvCxnSpPr>
            <p:nvPr/>
          </p:nvCxnSpPr>
          <p:spPr>
            <a:xfrm>
              <a:off x="5693382" y="3667405"/>
              <a:ext cx="759903"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D4A80AC6-1099-466C-99E9-A980D3C8D407}"/>
                </a:ext>
              </a:extLst>
            </p:cNvPr>
            <p:cNvCxnSpPr>
              <a:cxnSpLocks/>
              <a:stCxn id="24" idx="0"/>
              <a:endCxn id="23" idx="4"/>
            </p:cNvCxnSpPr>
            <p:nvPr/>
          </p:nvCxnSpPr>
          <p:spPr>
            <a:xfrm flipV="1">
              <a:off x="7139085" y="2915538"/>
              <a:ext cx="323643" cy="477547"/>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EE02E400-1DC6-4935-A734-E96B87EFCCA7}"/>
                </a:ext>
              </a:extLst>
            </p:cNvPr>
            <p:cNvCxnSpPr>
              <a:cxnSpLocks/>
              <a:stCxn id="23" idx="6"/>
              <a:endCxn id="38939" idx="0"/>
            </p:cNvCxnSpPr>
            <p:nvPr/>
          </p:nvCxnSpPr>
          <p:spPr>
            <a:xfrm flipH="1" flipV="1">
              <a:off x="1647577" y="2369582"/>
              <a:ext cx="6500951" cy="271636"/>
            </a:xfrm>
            <a:prstGeom prst="bentConnector4">
              <a:avLst>
                <a:gd name="adj1" fmla="val -3516"/>
                <a:gd name="adj2" fmla="val 185145"/>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9" name="TextBox 68">
              <a:extLst>
                <a:ext uri="{FF2B5EF4-FFF2-40B4-BE49-F238E27FC236}">
                  <a16:creationId xmlns:a16="http://schemas.microsoft.com/office/drawing/2014/main" id="{DBA4BB4F-E8FD-49D2-AF24-29C38AC3C42F}"/>
                </a:ext>
              </a:extLst>
            </p:cNvPr>
            <p:cNvSpPr txBox="1"/>
            <p:nvPr/>
          </p:nvSpPr>
          <p:spPr>
            <a:xfrm>
              <a:off x="4446788" y="2907263"/>
              <a:ext cx="628818" cy="369332"/>
            </a:xfrm>
            <a:prstGeom prst="rect">
              <a:avLst/>
            </a:prstGeom>
            <a:noFill/>
          </p:spPr>
          <p:txBody>
            <a:bodyPr wrap="square" rtlCol="0">
              <a:spAutoFit/>
            </a:bodyPr>
            <a:lstStyle/>
            <a:p>
              <a:r>
                <a:rPr lang="en-US"/>
                <a:t>son</a:t>
              </a:r>
            </a:p>
          </p:txBody>
        </p:sp>
      </p:grpSp>
    </p:spTree>
    <p:extLst>
      <p:ext uri="{BB962C8B-B14F-4D97-AF65-F5344CB8AC3E}">
        <p14:creationId xmlns:p14="http://schemas.microsoft.com/office/powerpoint/2010/main" val="3246532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29</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en-US" sz="7200">
                <a:solidFill>
                  <a:schemeClr val="tx1"/>
                </a:solidFill>
                <a:latin typeface="Walter Turncoat"/>
                <a:cs typeface="Courier New" panose="02070309020205020404" pitchFamily="49" charset="0"/>
              </a:rPr>
              <a:t>1</a:t>
            </a: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a:solidFill>
                  <a:schemeClr val="tx1"/>
                </a:solidFill>
                <a:latin typeface="Calibri" panose="020F0502020204030204" pitchFamily="34" charset="0"/>
                <a:cs typeface="Calibri" panose="020F0502020204030204" pitchFamily="34" charset="0"/>
              </a:rPr>
              <a:t>שאלה ממבחן</a:t>
            </a:r>
          </a:p>
        </p:txBody>
      </p:sp>
    </p:spTree>
    <p:extLst>
      <p:ext uri="{BB962C8B-B14F-4D97-AF65-F5344CB8AC3E}">
        <p14:creationId xmlns:p14="http://schemas.microsoft.com/office/powerpoint/2010/main" val="345222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קריאות מערכת</a:t>
            </a:r>
            <a:br>
              <a:rPr lang="he-IL"/>
            </a:br>
            <a:r>
              <a:rPr lang="he-IL"/>
              <a:t>לעבודה עם תהליכים</a:t>
            </a:r>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749316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898644E1-526D-4A20-9257-393A8B92E0BB}"/>
              </a:ext>
            </a:extLst>
          </p:cNvPr>
          <p:cNvGraphicFramePr>
            <a:graphicFrameLocks noGrp="1"/>
          </p:cNvGraphicFramePr>
          <p:nvPr>
            <p:extLst>
              <p:ext uri="{D42A27DB-BD31-4B8C-83A1-F6EECF244321}">
                <p14:modId xmlns:p14="http://schemas.microsoft.com/office/powerpoint/2010/main" val="1848907695"/>
              </p:ext>
            </p:extLst>
          </p:nvPr>
        </p:nvGraphicFramePr>
        <p:xfrm>
          <a:off x="232755" y="1020749"/>
          <a:ext cx="8695114" cy="2286000"/>
        </p:xfrm>
        <a:graphic>
          <a:graphicData uri="http://schemas.openxmlformats.org/drawingml/2006/table">
            <a:tbl>
              <a:tblPr>
                <a:tableStyleId>{5C22544A-7EE6-4342-B048-85BDC9FD1C3A}</a:tableStyleId>
              </a:tblPr>
              <a:tblGrid>
                <a:gridCol w="4347557">
                  <a:extLst>
                    <a:ext uri="{9D8B030D-6E8A-4147-A177-3AD203B41FA5}">
                      <a16:colId xmlns:a16="http://schemas.microsoft.com/office/drawing/2014/main" val="896212551"/>
                    </a:ext>
                  </a:extLst>
                </a:gridCol>
                <a:gridCol w="4347557">
                  <a:extLst>
                    <a:ext uri="{9D8B030D-6E8A-4147-A177-3AD203B41FA5}">
                      <a16:colId xmlns:a16="http://schemas.microsoft.com/office/drawing/2014/main" val="3028389007"/>
                    </a:ext>
                  </a:extLst>
                </a:gridCol>
              </a:tblGrid>
              <a:tr h="370840">
                <a:tc>
                  <a:txBody>
                    <a:bodyPr/>
                    <a:lstStyle/>
                    <a:p>
                      <a:pPr marL="0" indent="0" algn="l" rtl="0">
                        <a:buNone/>
                      </a:pPr>
                      <a:r>
                        <a:rPr lang="en-US" altLang="en-US">
                          <a:latin typeface="Courier New" panose="02070309020205020404" pitchFamily="49" charset="0"/>
                          <a:cs typeface="Courier New" panose="02070309020205020404" pitchFamily="49" charset="0"/>
                        </a:rPr>
                        <a:t>int main() {</a:t>
                      </a:r>
                    </a:p>
                    <a:p>
                      <a:pPr marL="0" indent="0" algn="l" rtl="0">
                        <a:buNone/>
                      </a:pPr>
                      <a:r>
                        <a:rPr lang="en-US">
                          <a:latin typeface="Courier New" panose="02070309020205020404" pitchFamily="49" charset="0"/>
                          <a:cs typeface="Courier New" panose="02070309020205020404" pitchFamily="49" charset="0"/>
                        </a:rPr>
                        <a:t>  if (fork() &gt; 0) {</a:t>
                      </a:r>
                    </a:p>
                    <a:p>
                      <a:pPr marL="0" indent="0" algn="l" rtl="0">
                        <a:buNone/>
                      </a:pPr>
                      <a:r>
                        <a:rPr lang="en-US" b="1">
                          <a:latin typeface="Courier New" panose="02070309020205020404" pitchFamily="49" charset="0"/>
                          <a:cs typeface="Courier New" panose="02070309020205020404" pitchFamily="49" charset="0"/>
                        </a:rPr>
                        <a:t>    wait(NULL);</a:t>
                      </a:r>
                    </a:p>
                    <a:p>
                      <a:pPr marL="0" indent="0" algn="l" rtl="0">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else {</a:t>
                      </a:r>
                    </a:p>
                    <a:p>
                      <a:pPr marL="0" indent="0" algn="l" rtl="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printf</a:t>
                      </a:r>
                      <a:r>
                        <a:rPr lang="en-US">
                          <a:latin typeface="Courier New" panose="02070309020205020404" pitchFamily="49" charset="0"/>
                          <a:cs typeface="Courier New" panose="02070309020205020404" pitchFamily="49" charset="0"/>
                        </a:rPr>
                        <a:t>(“I’m Pickle Rick”);</a:t>
                      </a:r>
                    </a:p>
                    <a:p>
                      <a:pPr marL="0" indent="0" algn="l" rtl="0">
                        <a:buNone/>
                      </a:pPr>
                      <a:r>
                        <a:rPr lang="en-US">
                          <a:latin typeface="Courier New" panose="02070309020205020404" pitchFamily="49" charset="0"/>
                          <a:cs typeface="Courier New" panose="02070309020205020404" pitchFamily="49" charset="0"/>
                        </a:rPr>
                        <a:t>  }</a:t>
                      </a:r>
                    </a:p>
                    <a:p>
                      <a:pPr marL="0" indent="0" algn="l" rtl="0">
                        <a:buNone/>
                      </a:pPr>
                      <a:r>
                        <a:rPr lang="en-US">
                          <a:latin typeface="Courier New" panose="02070309020205020404" pitchFamily="49" charset="0"/>
                          <a:cs typeface="Courier New" panose="02070309020205020404" pitchFamily="49" charset="0"/>
                        </a:rPr>
                        <a:t>  return 0;</a:t>
                      </a:r>
                    </a:p>
                    <a:p>
                      <a:pPr marL="0" indent="0" algn="l" rtl="0">
                        <a:buNone/>
                      </a:pPr>
                      <a:r>
                        <a:rPr lang="en-US">
                          <a:latin typeface="Courier New" panose="02070309020205020404" pitchFamily="49" charset="0"/>
                          <a:cs typeface="Courier New" panose="02070309020205020404" pitchFamily="49" charset="0"/>
                        </a:rPr>
                        <a:t>}</a:t>
                      </a:r>
                    </a:p>
                  </a:txBody>
                  <a:tcPr/>
                </a:tc>
                <a:tc>
                  <a:txBody>
                    <a:bodyPr/>
                    <a:lstStyle/>
                    <a:p>
                      <a:pPr marL="0" indent="0" algn="l" rtl="0">
                        <a:buNone/>
                      </a:pPr>
                      <a:r>
                        <a:rPr lang="en-US" altLang="en-US" dirty="0">
                          <a:latin typeface="Courier New" panose="02070309020205020404" pitchFamily="49" charset="0"/>
                          <a:cs typeface="Courier New" panose="02070309020205020404" pitchFamily="49" charset="0"/>
                        </a:rPr>
                        <a:t>int main() {</a:t>
                      </a:r>
                    </a:p>
                    <a:p>
                      <a:pPr marL="0" indent="0" algn="l" rtl="0">
                        <a:buNone/>
                      </a:pPr>
                      <a:r>
                        <a:rPr lang="en-US" dirty="0">
                          <a:latin typeface="Courier New" panose="02070309020205020404" pitchFamily="49" charset="0"/>
                          <a:cs typeface="Courier New" panose="02070309020205020404" pitchFamily="49" charset="0"/>
                        </a:rPr>
                        <a:t>  if (fork() &gt; 0) {</a:t>
                      </a:r>
                    </a:p>
                    <a:p>
                      <a:pPr marL="0" indent="0" algn="l" rtl="0">
                        <a:buNone/>
                      </a:pPr>
                      <a:r>
                        <a:rPr lang="en-US" b="1" dirty="0">
                          <a:latin typeface="Courier New" panose="02070309020205020404" pitchFamily="49" charset="0"/>
                          <a:cs typeface="Courier New" panose="02070309020205020404" pitchFamily="49" charset="0"/>
                        </a:rPr>
                        <a:t>    // do nothing</a:t>
                      </a:r>
                    </a:p>
                    <a:p>
                      <a:pPr marL="0" indent="0" algn="l" rtl="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else {</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(“I’m Pickle Rick”);</a:t>
                      </a:r>
                    </a:p>
                    <a:p>
                      <a:pPr marL="0" indent="0" algn="l" rtl="0">
                        <a:buNone/>
                      </a:pPr>
                      <a:r>
                        <a:rPr lang="en-US" dirty="0">
                          <a:latin typeface="Courier New" panose="02070309020205020404" pitchFamily="49" charset="0"/>
                          <a:cs typeface="Courier New" panose="02070309020205020404" pitchFamily="49" charset="0"/>
                        </a:rPr>
                        <a:t>  }</a:t>
                      </a:r>
                    </a:p>
                    <a:p>
                      <a:pPr marL="0" indent="0" algn="l" rtl="0">
                        <a:buNone/>
                      </a:pPr>
                      <a:r>
                        <a:rPr lang="en-US" dirty="0">
                          <a:latin typeface="Courier New" panose="02070309020205020404" pitchFamily="49" charset="0"/>
                          <a:cs typeface="Courier New" panose="02070309020205020404" pitchFamily="49" charset="0"/>
                        </a:rPr>
                        <a:t>  return 0;</a:t>
                      </a:r>
                    </a:p>
                    <a:p>
                      <a:pPr marL="0" indent="0" algn="l" rtl="0">
                        <a:buNone/>
                      </a:pPr>
                      <a:r>
                        <a:rPr lang="en-US"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3668887850"/>
                  </a:ext>
                </a:extLst>
              </a:tr>
            </a:tbl>
          </a:graphicData>
        </a:graphic>
      </p:graphicFrame>
      <p:sp>
        <p:nvSpPr>
          <p:cNvPr id="8" name="Content Placeholder 7">
            <a:extLst>
              <a:ext uri="{FF2B5EF4-FFF2-40B4-BE49-F238E27FC236}">
                <a16:creationId xmlns:a16="http://schemas.microsoft.com/office/drawing/2014/main" id="{3894DD3D-AFCA-4A45-9FED-060855C5F484}"/>
              </a:ext>
            </a:extLst>
          </p:cNvPr>
          <p:cNvSpPr>
            <a:spLocks noGrp="1"/>
          </p:cNvSpPr>
          <p:nvPr>
            <p:ph idx="1"/>
          </p:nvPr>
        </p:nvSpPr>
        <p:spPr>
          <a:xfrm>
            <a:off x="457200" y="661182"/>
            <a:ext cx="8229600" cy="5815818"/>
          </a:xfrm>
        </p:spPr>
        <p:txBody>
          <a:bodyPr>
            <a:normAutofit lnSpcReduction="10000"/>
          </a:bodyPr>
          <a:lstStyle/>
          <a:p>
            <a:pPr marL="457200" indent="-457200">
              <a:buFont typeface="+mj-lt"/>
              <a:buAutoNum type="arabicPeriod"/>
            </a:pPr>
            <a:r>
              <a:rPr lang="he-IL" sz="2000" dirty="0"/>
              <a:t>נתונות שתי תוכניות:</a:t>
            </a:r>
            <a:endParaRPr lang="en-US" sz="2000" dirty="0"/>
          </a:p>
          <a:p>
            <a:endParaRPr lang="he-IL" sz="2000" b="1" u="sng" dirty="0"/>
          </a:p>
          <a:p>
            <a:endParaRPr lang="he-IL" sz="2000" b="1" u="sng" dirty="0"/>
          </a:p>
          <a:p>
            <a:endParaRPr lang="he-IL" sz="2000" b="1" u="sng" dirty="0"/>
          </a:p>
          <a:p>
            <a:endParaRPr lang="he-IL" sz="2000" b="1" u="sng" dirty="0"/>
          </a:p>
          <a:p>
            <a:endParaRPr lang="he-IL" sz="2000" dirty="0"/>
          </a:p>
          <a:p>
            <a:endParaRPr lang="he-IL" sz="2000" dirty="0"/>
          </a:p>
          <a:p>
            <a:endParaRPr lang="he-IL" sz="2000" dirty="0"/>
          </a:p>
          <a:p>
            <a:r>
              <a:rPr lang="he-IL" sz="2000" dirty="0"/>
              <a:t>מריצים את תוכנית </a:t>
            </a:r>
            <a:r>
              <a:rPr lang="en-US" sz="2000" dirty="0"/>
              <a:t>A</a:t>
            </a:r>
            <a:r>
              <a:rPr lang="he-IL" sz="2000" dirty="0"/>
              <a:t> בלולאה בעזרת הפקודה הבאה ב-</a:t>
            </a:r>
            <a:r>
              <a:rPr lang="en-US" sz="2000" dirty="0"/>
              <a:t>shell</a:t>
            </a:r>
            <a:r>
              <a:rPr lang="he-IL" sz="2000" dirty="0"/>
              <a:t> : </a:t>
            </a:r>
            <a:endParaRPr lang="en-US" sz="2000" dirty="0"/>
          </a:p>
          <a:p>
            <a:pPr marL="0" indent="0" algn="l" rtl="0">
              <a:buNone/>
            </a:pPr>
            <a:r>
              <a:rPr lang="en-US" altLang="en-US" sz="2000" dirty="0">
                <a:solidFill>
                  <a:srgbClr val="AA22FF"/>
                </a:solidFill>
                <a:latin typeface="Courier New" panose="02070309020205020404" pitchFamily="49" charset="0"/>
                <a:cs typeface="Courier New" panose="02070309020205020404" pitchFamily="49" charset="0"/>
              </a:rPr>
              <a:t>for </a:t>
            </a:r>
            <a:r>
              <a:rPr lang="en-US" altLang="en-US" sz="2000" dirty="0" err="1">
                <a:solidFill>
                  <a:srgbClr val="333333"/>
                </a:solidFill>
                <a:latin typeface="Courier New" panose="02070309020205020404" pitchFamily="49" charset="0"/>
                <a:cs typeface="Courier New" panose="02070309020205020404" pitchFamily="49" charset="0"/>
              </a:rPr>
              <a:t>i</a:t>
            </a:r>
            <a:r>
              <a:rPr lang="en-US" altLang="en-US" sz="2000" dirty="0">
                <a:solidFill>
                  <a:srgbClr val="333333"/>
                </a:solidFill>
                <a:latin typeface="Courier New" panose="02070309020205020404" pitchFamily="49" charset="0"/>
                <a:cs typeface="Courier New" panose="02070309020205020404" pitchFamily="49" charset="0"/>
              </a:rPr>
              <a:t> in </a:t>
            </a:r>
            <a:r>
              <a:rPr lang="en-US" altLang="en-US" sz="2000" dirty="0">
                <a:solidFill>
                  <a:srgbClr val="666666"/>
                </a:solidFill>
                <a:latin typeface="Courier New" panose="02070309020205020404" pitchFamily="49" charset="0"/>
                <a:cs typeface="Courier New" panose="02070309020205020404" pitchFamily="49" charset="0"/>
              </a:rPr>
              <a:t>{</a:t>
            </a:r>
            <a:r>
              <a:rPr lang="en-US" altLang="en-US" sz="2000" dirty="0">
                <a:solidFill>
                  <a:srgbClr val="0000FF"/>
                </a:solidFill>
                <a:latin typeface="Courier New" panose="02070309020205020404" pitchFamily="49" charset="0"/>
                <a:cs typeface="Courier New" panose="02070309020205020404" pitchFamily="49" charset="0"/>
              </a:rPr>
              <a:t>1..N</a:t>
            </a:r>
            <a:r>
              <a:rPr lang="en-US" altLang="en-US" sz="2000" dirty="0">
                <a:solidFill>
                  <a:srgbClr val="666666"/>
                </a:solidFill>
                <a:latin typeface="Courier New" panose="02070309020205020404" pitchFamily="49" charset="0"/>
                <a:cs typeface="Courier New" panose="02070309020205020404" pitchFamily="49" charset="0"/>
              </a:rPr>
              <a:t>}</a:t>
            </a:r>
            <a:r>
              <a:rPr lang="en-US" altLang="en-US" sz="2000" dirty="0">
                <a:solidFill>
                  <a:srgbClr val="333333"/>
                </a:solidFill>
                <a:latin typeface="Courier New" panose="02070309020205020404" pitchFamily="49" charset="0"/>
                <a:cs typeface="Courier New" panose="02070309020205020404" pitchFamily="49" charset="0"/>
              </a:rPr>
              <a:t>; </a:t>
            </a:r>
            <a:r>
              <a:rPr lang="en-US" altLang="en-US" sz="2000" dirty="0">
                <a:solidFill>
                  <a:srgbClr val="AA22FF"/>
                </a:solidFill>
                <a:latin typeface="Courier New" panose="02070309020205020404" pitchFamily="49" charset="0"/>
                <a:cs typeface="Courier New" panose="02070309020205020404" pitchFamily="49" charset="0"/>
              </a:rPr>
              <a:t>do</a:t>
            </a:r>
            <a:r>
              <a:rPr lang="en-US" altLang="en-US" sz="2000" dirty="0">
                <a:solidFill>
                  <a:srgbClr val="333333"/>
                </a:solidFill>
                <a:latin typeface="Courier New" panose="02070309020205020404" pitchFamily="49" charset="0"/>
                <a:cs typeface="Courier New" panose="02070309020205020404" pitchFamily="49" charset="0"/>
              </a:rPr>
              <a:t> ./prog; </a:t>
            </a:r>
            <a:r>
              <a:rPr lang="en-US" altLang="en-US" sz="2000" dirty="0">
                <a:solidFill>
                  <a:srgbClr val="AA22FF"/>
                </a:solidFill>
                <a:latin typeface="Courier New" panose="02070309020205020404" pitchFamily="49" charset="0"/>
                <a:cs typeface="Courier New" panose="02070309020205020404" pitchFamily="49" charset="0"/>
              </a:rPr>
              <a:t>done</a:t>
            </a:r>
            <a:r>
              <a:rPr lang="en-US" altLang="en-US" sz="1200" dirty="0">
                <a:latin typeface="Courier New" panose="02070309020205020404" pitchFamily="49" charset="0"/>
                <a:cs typeface="Courier New" panose="02070309020205020404" pitchFamily="49" charset="0"/>
              </a:rPr>
              <a:t> </a:t>
            </a:r>
            <a:endParaRPr lang="he-IL" sz="2000" b="1" u="sng" dirty="0"/>
          </a:p>
          <a:p>
            <a:r>
              <a:rPr lang="he-IL" sz="2000" u="sng" dirty="0"/>
              <a:t>שאלה:</a:t>
            </a:r>
            <a:r>
              <a:rPr lang="he-IL" sz="2000" dirty="0"/>
              <a:t> כמה תהליכים </a:t>
            </a:r>
            <a:r>
              <a:rPr lang="he-IL" sz="2000" b="1" dirty="0"/>
              <a:t>לכל היותר </a:t>
            </a:r>
            <a:r>
              <a:rPr lang="he-IL" sz="2000" dirty="0"/>
              <a:t>יכולים להתקיים במערכת ברגע כלשהו?</a:t>
            </a:r>
          </a:p>
          <a:p>
            <a:pPr lvl="1"/>
            <a:r>
              <a:rPr lang="he-IL" sz="1800" dirty="0"/>
              <a:t>ללא התחשבות בתהליך ה-</a:t>
            </a:r>
            <a:r>
              <a:rPr lang="en-US" sz="1800" dirty="0"/>
              <a:t>shell</a:t>
            </a:r>
            <a:r>
              <a:rPr lang="he-IL" sz="1800" dirty="0"/>
              <a:t> עצמו או תהליכים אחרים שאינם נתונים בשאלה.</a:t>
            </a:r>
            <a:endParaRPr lang="en-US" sz="1800" dirty="0"/>
          </a:p>
          <a:p>
            <a:endParaRPr lang="he-IL" sz="2000" dirty="0"/>
          </a:p>
          <a:p>
            <a:endParaRPr lang="he-IL" sz="2000" dirty="0"/>
          </a:p>
          <a:p>
            <a:r>
              <a:rPr lang="he-IL" sz="2000" dirty="0"/>
              <a:t>ומה התשובה אם מריצים את תוכנית </a:t>
            </a:r>
            <a:r>
              <a:rPr lang="en-US" sz="2000" dirty="0"/>
              <a:t>B</a:t>
            </a:r>
            <a:r>
              <a:rPr lang="he-IL" sz="2000" dirty="0"/>
              <a:t> בלולאה?</a:t>
            </a:r>
            <a:endParaRPr lang="en-US" sz="2000" dirty="0"/>
          </a:p>
        </p:txBody>
      </p:sp>
      <p:sp>
        <p:nvSpPr>
          <p:cNvPr id="2" name="Footer Placeholder 1"/>
          <p:cNvSpPr>
            <a:spLocks noGrp="1"/>
          </p:cNvSpPr>
          <p:nvPr>
            <p:ph type="ftr" sz="quarter" idx="11"/>
          </p:nvPr>
        </p:nvSpPr>
        <p:spPr/>
        <p:txBody>
          <a:bodyPr/>
          <a:lstStyle/>
          <a:p>
            <a:pPr algn="r"/>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30</a:t>
            </a:fld>
            <a:endParaRPr lang="en-US"/>
          </a:p>
        </p:txBody>
      </p:sp>
      <p:sp>
        <p:nvSpPr>
          <p:cNvPr id="19" name="Rectangle 18"/>
          <p:cNvSpPr/>
          <p:nvPr/>
        </p:nvSpPr>
        <p:spPr>
          <a:xfrm>
            <a:off x="8319556" y="1209498"/>
            <a:ext cx="423514"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800"/>
              <a:t>B</a:t>
            </a:r>
          </a:p>
        </p:txBody>
      </p:sp>
      <p:sp>
        <p:nvSpPr>
          <p:cNvPr id="20" name="Rectangle 19"/>
          <p:cNvSpPr/>
          <p:nvPr/>
        </p:nvSpPr>
        <p:spPr>
          <a:xfrm>
            <a:off x="3957985" y="1204301"/>
            <a:ext cx="423514"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spAutoFit/>
          </a:bodyPr>
          <a:lstStyle/>
          <a:p>
            <a:r>
              <a:rPr lang="en-US" sz="2800"/>
              <a:t>A</a:t>
            </a:r>
          </a:p>
        </p:txBody>
      </p:sp>
      <p:graphicFrame>
        <p:nvGraphicFramePr>
          <p:cNvPr id="12" name="Table 11">
            <a:extLst>
              <a:ext uri="{FF2B5EF4-FFF2-40B4-BE49-F238E27FC236}">
                <a16:creationId xmlns:a16="http://schemas.microsoft.com/office/drawing/2014/main" id="{3807B774-67EB-4498-B17C-C3F163DFDF95}"/>
              </a:ext>
            </a:extLst>
          </p:cNvPr>
          <p:cNvGraphicFramePr>
            <a:graphicFrameLocks noGrp="1"/>
          </p:cNvGraphicFramePr>
          <p:nvPr>
            <p:extLst>
              <p:ext uri="{D42A27DB-BD31-4B8C-83A1-F6EECF244321}">
                <p14:modId xmlns:p14="http://schemas.microsoft.com/office/powerpoint/2010/main" val="1707447377"/>
              </p:ext>
            </p:extLst>
          </p:nvPr>
        </p:nvGraphicFramePr>
        <p:xfrm>
          <a:off x="457200" y="5153074"/>
          <a:ext cx="7862358" cy="370840"/>
        </p:xfrm>
        <a:graphic>
          <a:graphicData uri="http://schemas.openxmlformats.org/drawingml/2006/table">
            <a:tbl>
              <a:tblPr bandRow="1">
                <a:tableStyleId>{5C22544A-7EE6-4342-B048-85BDC9FD1C3A}</a:tableStyleId>
              </a:tblPr>
              <a:tblGrid>
                <a:gridCol w="1310393">
                  <a:extLst>
                    <a:ext uri="{9D8B030D-6E8A-4147-A177-3AD203B41FA5}">
                      <a16:colId xmlns:a16="http://schemas.microsoft.com/office/drawing/2014/main" val="2079696895"/>
                    </a:ext>
                  </a:extLst>
                </a:gridCol>
                <a:gridCol w="1310393">
                  <a:extLst>
                    <a:ext uri="{9D8B030D-6E8A-4147-A177-3AD203B41FA5}">
                      <a16:colId xmlns:a16="http://schemas.microsoft.com/office/drawing/2014/main" val="3661933110"/>
                    </a:ext>
                  </a:extLst>
                </a:gridCol>
                <a:gridCol w="1310393">
                  <a:extLst>
                    <a:ext uri="{9D8B030D-6E8A-4147-A177-3AD203B41FA5}">
                      <a16:colId xmlns:a16="http://schemas.microsoft.com/office/drawing/2014/main" val="4260072700"/>
                    </a:ext>
                  </a:extLst>
                </a:gridCol>
                <a:gridCol w="1310393">
                  <a:extLst>
                    <a:ext uri="{9D8B030D-6E8A-4147-A177-3AD203B41FA5}">
                      <a16:colId xmlns:a16="http://schemas.microsoft.com/office/drawing/2014/main" val="265399922"/>
                    </a:ext>
                  </a:extLst>
                </a:gridCol>
                <a:gridCol w="1310393">
                  <a:extLst>
                    <a:ext uri="{9D8B030D-6E8A-4147-A177-3AD203B41FA5}">
                      <a16:colId xmlns:a16="http://schemas.microsoft.com/office/drawing/2014/main" val="2781848362"/>
                    </a:ext>
                  </a:extLst>
                </a:gridCol>
                <a:gridCol w="1310393">
                  <a:extLst>
                    <a:ext uri="{9D8B030D-6E8A-4147-A177-3AD203B41FA5}">
                      <a16:colId xmlns:a16="http://schemas.microsoft.com/office/drawing/2014/main" val="1738038135"/>
                    </a:ext>
                  </a:extLst>
                </a:gridCol>
              </a:tblGrid>
              <a:tr h="370840">
                <a:tc>
                  <a:txBody>
                    <a:bodyPr/>
                    <a:lstStyle/>
                    <a:p>
                      <a:pPr marL="0" indent="0" algn="r" rtl="1">
                        <a:buNone/>
                      </a:pPr>
                      <a:r>
                        <a:rPr lang="he-IL"/>
                        <a:t>ו.   </a:t>
                      </a:r>
                      <a:r>
                        <a:rPr lang="en-US" b="1"/>
                        <a:t>2N</a:t>
                      </a:r>
                    </a:p>
                  </a:txBody>
                  <a:tcPr/>
                </a:tc>
                <a:tc>
                  <a:txBody>
                    <a:bodyPr/>
                    <a:lstStyle/>
                    <a:p>
                      <a:pPr algn="r" rtl="1"/>
                      <a:r>
                        <a:rPr lang="he-IL"/>
                        <a:t>ה.   </a:t>
                      </a:r>
                      <a:r>
                        <a:rPr lang="en-US" b="1"/>
                        <a:t>N+2</a:t>
                      </a:r>
                    </a:p>
                  </a:txBody>
                  <a:tcPr/>
                </a:tc>
                <a:tc>
                  <a:txBody>
                    <a:bodyPr/>
                    <a:lstStyle/>
                    <a:p>
                      <a:pPr algn="r" rtl="1"/>
                      <a:r>
                        <a:rPr lang="he-IL"/>
                        <a:t>ד.   </a:t>
                      </a:r>
                      <a:r>
                        <a:rPr lang="en-US" b="1"/>
                        <a:t>N+1</a:t>
                      </a:r>
                    </a:p>
                  </a:txBody>
                  <a:tcPr/>
                </a:tc>
                <a:tc>
                  <a:txBody>
                    <a:bodyPr/>
                    <a:lstStyle/>
                    <a:p>
                      <a:pPr algn="r" rtl="1"/>
                      <a:r>
                        <a:rPr lang="he-IL"/>
                        <a:t>ג.   </a:t>
                      </a:r>
                      <a:r>
                        <a:rPr lang="en-US" b="1"/>
                        <a:t>N</a:t>
                      </a:r>
                    </a:p>
                  </a:txBody>
                  <a:tcPr/>
                </a:tc>
                <a:tc>
                  <a:txBody>
                    <a:bodyPr/>
                    <a:lstStyle/>
                    <a:p>
                      <a:pPr algn="r" rtl="1"/>
                      <a:r>
                        <a:rPr lang="he-IL"/>
                        <a:t>ב.   </a:t>
                      </a:r>
                      <a:r>
                        <a:rPr lang="he-IL" b="1"/>
                        <a:t>2</a:t>
                      </a:r>
                      <a:endParaRPr lang="en-US" b="1"/>
                    </a:p>
                  </a:txBody>
                  <a:tcPr/>
                </a:tc>
                <a:tc>
                  <a:txBody>
                    <a:bodyPr/>
                    <a:lstStyle/>
                    <a:p>
                      <a:pPr algn="r" rtl="1"/>
                      <a:r>
                        <a:rPr lang="he-IL"/>
                        <a:t>א.   </a:t>
                      </a:r>
                      <a:r>
                        <a:rPr lang="he-IL" b="1"/>
                        <a:t>1</a:t>
                      </a:r>
                      <a:endParaRPr lang="en-US" b="1"/>
                    </a:p>
                  </a:txBody>
                  <a:tcPr/>
                </a:tc>
                <a:extLst>
                  <a:ext uri="{0D108BD9-81ED-4DB2-BD59-A6C34878D82A}">
                    <a16:rowId xmlns:a16="http://schemas.microsoft.com/office/drawing/2014/main" val="2753363400"/>
                  </a:ext>
                </a:extLst>
              </a:tr>
            </a:tbl>
          </a:graphicData>
        </a:graphic>
      </p:graphicFrame>
    </p:spTree>
    <p:extLst>
      <p:ext uri="{BB962C8B-B14F-4D97-AF65-F5344CB8AC3E}">
        <p14:creationId xmlns:p14="http://schemas.microsoft.com/office/powerpoint/2010/main" val="2534035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894DD3D-AFCA-4A45-9FED-060855C5F484}"/>
              </a:ext>
            </a:extLst>
          </p:cNvPr>
          <p:cNvSpPr>
            <a:spLocks noGrp="1"/>
          </p:cNvSpPr>
          <p:nvPr>
            <p:ph idx="1"/>
          </p:nvPr>
        </p:nvSpPr>
        <p:spPr>
          <a:xfrm>
            <a:off x="457200" y="661182"/>
            <a:ext cx="8229600" cy="5815818"/>
          </a:xfrm>
        </p:spPr>
        <p:txBody>
          <a:bodyPr>
            <a:normAutofit lnSpcReduction="10000"/>
          </a:bodyPr>
          <a:lstStyle/>
          <a:p>
            <a:pPr marL="457200" indent="-457200">
              <a:buFont typeface="+mj-lt"/>
              <a:buAutoNum type="arabicPeriod" startAt="2"/>
            </a:pPr>
            <a:r>
              <a:rPr lang="he-IL" sz="2000" dirty="0"/>
              <a:t>נתונות אותן שתי תוכניות:</a:t>
            </a:r>
            <a:endParaRPr lang="en-US" sz="2000" dirty="0"/>
          </a:p>
          <a:p>
            <a:endParaRPr lang="he-IL" sz="2000" b="1" u="sng" dirty="0"/>
          </a:p>
          <a:p>
            <a:endParaRPr lang="he-IL" sz="2000" b="1" u="sng" dirty="0"/>
          </a:p>
          <a:p>
            <a:endParaRPr lang="he-IL" sz="2000" b="1" u="sng" dirty="0"/>
          </a:p>
          <a:p>
            <a:endParaRPr lang="he-IL" sz="2000" b="1" u="sng" dirty="0"/>
          </a:p>
          <a:p>
            <a:endParaRPr lang="he-IL" sz="2000" b="1" u="sng" dirty="0"/>
          </a:p>
          <a:p>
            <a:pPr marL="0" indent="0">
              <a:buNone/>
            </a:pPr>
            <a:endParaRPr lang="he-IL" sz="2000" b="1" u="sng" dirty="0"/>
          </a:p>
          <a:p>
            <a:pPr marL="0" indent="0">
              <a:buNone/>
            </a:pPr>
            <a:endParaRPr lang="he-IL" sz="2000" b="1" u="sng" dirty="0"/>
          </a:p>
          <a:p>
            <a:r>
              <a:rPr lang="he-IL" sz="2000" dirty="0"/>
              <a:t>כעת מריצים כל </a:t>
            </a:r>
            <a:r>
              <a:rPr lang="he-IL" sz="2000" dirty="0" err="1"/>
              <a:t>איטרציה</a:t>
            </a:r>
            <a:r>
              <a:rPr lang="he-IL" sz="2000" dirty="0"/>
              <a:t> של הלולאה ברקע : </a:t>
            </a:r>
            <a:endParaRPr lang="en-US" sz="2000" dirty="0"/>
          </a:p>
          <a:p>
            <a:pPr marL="0" indent="0" algn="l" rtl="0">
              <a:buNone/>
            </a:pPr>
            <a:r>
              <a:rPr lang="en-US" altLang="en-US" sz="2000" dirty="0">
                <a:solidFill>
                  <a:srgbClr val="AA22FF"/>
                </a:solidFill>
                <a:latin typeface="Courier New" panose="02070309020205020404" pitchFamily="49" charset="0"/>
                <a:cs typeface="Courier New" panose="02070309020205020404" pitchFamily="49" charset="0"/>
              </a:rPr>
              <a:t>for </a:t>
            </a:r>
            <a:r>
              <a:rPr lang="en-US" altLang="en-US" sz="2000" dirty="0" err="1">
                <a:solidFill>
                  <a:srgbClr val="333333"/>
                </a:solidFill>
                <a:latin typeface="Courier New" panose="02070309020205020404" pitchFamily="49" charset="0"/>
                <a:cs typeface="Courier New" panose="02070309020205020404" pitchFamily="49" charset="0"/>
              </a:rPr>
              <a:t>i</a:t>
            </a:r>
            <a:r>
              <a:rPr lang="en-US" altLang="en-US" sz="2000" dirty="0">
                <a:solidFill>
                  <a:srgbClr val="333333"/>
                </a:solidFill>
                <a:latin typeface="Courier New" panose="02070309020205020404" pitchFamily="49" charset="0"/>
                <a:cs typeface="Courier New" panose="02070309020205020404" pitchFamily="49" charset="0"/>
              </a:rPr>
              <a:t> in </a:t>
            </a:r>
            <a:r>
              <a:rPr lang="en-US" altLang="en-US" sz="2000" dirty="0">
                <a:solidFill>
                  <a:srgbClr val="666666"/>
                </a:solidFill>
                <a:latin typeface="Courier New" panose="02070309020205020404" pitchFamily="49" charset="0"/>
                <a:cs typeface="Courier New" panose="02070309020205020404" pitchFamily="49" charset="0"/>
              </a:rPr>
              <a:t>{</a:t>
            </a:r>
            <a:r>
              <a:rPr lang="en-US" altLang="en-US" sz="2000" dirty="0">
                <a:solidFill>
                  <a:srgbClr val="0000FF"/>
                </a:solidFill>
                <a:latin typeface="Courier New" panose="02070309020205020404" pitchFamily="49" charset="0"/>
                <a:cs typeface="Courier New" panose="02070309020205020404" pitchFamily="49" charset="0"/>
              </a:rPr>
              <a:t>1..N</a:t>
            </a:r>
            <a:r>
              <a:rPr lang="en-US" altLang="en-US" sz="2000" dirty="0">
                <a:solidFill>
                  <a:srgbClr val="666666"/>
                </a:solidFill>
                <a:latin typeface="Courier New" panose="02070309020205020404" pitchFamily="49" charset="0"/>
                <a:cs typeface="Courier New" panose="02070309020205020404" pitchFamily="49" charset="0"/>
              </a:rPr>
              <a:t>}</a:t>
            </a:r>
            <a:r>
              <a:rPr lang="en-US" altLang="en-US" sz="2000" dirty="0">
                <a:solidFill>
                  <a:srgbClr val="333333"/>
                </a:solidFill>
                <a:latin typeface="Courier New" panose="02070309020205020404" pitchFamily="49" charset="0"/>
                <a:cs typeface="Courier New" panose="02070309020205020404" pitchFamily="49" charset="0"/>
              </a:rPr>
              <a:t>; </a:t>
            </a:r>
            <a:r>
              <a:rPr lang="en-US" altLang="en-US" sz="2000" dirty="0">
                <a:solidFill>
                  <a:srgbClr val="AA22FF"/>
                </a:solidFill>
                <a:latin typeface="Courier New" panose="02070309020205020404" pitchFamily="49" charset="0"/>
                <a:cs typeface="Courier New" panose="02070309020205020404" pitchFamily="49" charset="0"/>
              </a:rPr>
              <a:t>do</a:t>
            </a:r>
            <a:r>
              <a:rPr lang="en-US" altLang="en-US" sz="2000" dirty="0">
                <a:solidFill>
                  <a:srgbClr val="333333"/>
                </a:solidFill>
                <a:latin typeface="Courier New" panose="02070309020205020404" pitchFamily="49" charset="0"/>
                <a:cs typeface="Courier New" panose="02070309020205020404" pitchFamily="49" charset="0"/>
              </a:rPr>
              <a:t> ./prog </a:t>
            </a:r>
            <a:r>
              <a:rPr lang="en-US" altLang="en-US" b="1" dirty="0">
                <a:solidFill>
                  <a:srgbClr val="FF0000"/>
                </a:solidFill>
                <a:latin typeface="Courier New" panose="02070309020205020404" pitchFamily="49" charset="0"/>
                <a:cs typeface="Courier New" panose="02070309020205020404" pitchFamily="49" charset="0"/>
              </a:rPr>
              <a:t>&amp;</a:t>
            </a:r>
            <a:r>
              <a:rPr lang="en-US" altLang="en-US" sz="2000" dirty="0">
                <a:solidFill>
                  <a:srgbClr val="333333"/>
                </a:solidFill>
                <a:latin typeface="Courier New" panose="02070309020205020404" pitchFamily="49" charset="0"/>
                <a:cs typeface="Courier New" panose="02070309020205020404" pitchFamily="49" charset="0"/>
              </a:rPr>
              <a:t>; </a:t>
            </a:r>
            <a:r>
              <a:rPr lang="en-US" altLang="en-US" sz="2000" dirty="0">
                <a:solidFill>
                  <a:srgbClr val="AA22FF"/>
                </a:solidFill>
                <a:latin typeface="Courier New" panose="02070309020205020404" pitchFamily="49" charset="0"/>
                <a:cs typeface="Courier New" panose="02070309020205020404" pitchFamily="49" charset="0"/>
              </a:rPr>
              <a:t>done</a:t>
            </a:r>
            <a:r>
              <a:rPr lang="en-US" altLang="en-US" sz="1200" dirty="0">
                <a:latin typeface="Courier New" panose="02070309020205020404" pitchFamily="49" charset="0"/>
                <a:cs typeface="Courier New" panose="02070309020205020404" pitchFamily="49" charset="0"/>
              </a:rPr>
              <a:t> </a:t>
            </a:r>
            <a:endParaRPr lang="he-IL" sz="2000" b="1" u="sng" dirty="0"/>
          </a:p>
          <a:p>
            <a:r>
              <a:rPr lang="he-IL" sz="2000" u="sng" dirty="0"/>
              <a:t>שאלה:</a:t>
            </a:r>
            <a:r>
              <a:rPr lang="he-IL" sz="2000" dirty="0"/>
              <a:t> כמה תהליכים </a:t>
            </a:r>
            <a:r>
              <a:rPr lang="he-IL" sz="2000" b="1" dirty="0"/>
              <a:t>לכל היותר </a:t>
            </a:r>
            <a:r>
              <a:rPr lang="he-IL" sz="2000"/>
              <a:t>יכולים להתקיים </a:t>
            </a:r>
            <a:r>
              <a:rPr lang="he-IL" sz="2000" dirty="0"/>
              <a:t>במערכת ברגע כלשהו?</a:t>
            </a:r>
          </a:p>
          <a:p>
            <a:pPr lvl="1"/>
            <a:r>
              <a:rPr lang="he-IL" sz="1800" dirty="0"/>
              <a:t>ללא התחשבות בתהליך ה-</a:t>
            </a:r>
            <a:r>
              <a:rPr lang="en-US" sz="1800" dirty="0"/>
              <a:t>shell</a:t>
            </a:r>
            <a:r>
              <a:rPr lang="he-IL" sz="1800" dirty="0"/>
              <a:t> עצמו או תהליכים אחרים שאינם נתונים בשאלה.</a:t>
            </a:r>
            <a:endParaRPr lang="en-US" sz="1800" dirty="0"/>
          </a:p>
          <a:p>
            <a:endParaRPr lang="he-IL" sz="2000" dirty="0"/>
          </a:p>
          <a:p>
            <a:endParaRPr lang="he-IL" sz="2000" dirty="0"/>
          </a:p>
          <a:p>
            <a:r>
              <a:rPr lang="he-IL" sz="2000" dirty="0"/>
              <a:t>ומה התשובה אם מריצים את תוכנית </a:t>
            </a:r>
            <a:r>
              <a:rPr lang="en-US" sz="2000" dirty="0"/>
              <a:t>B</a:t>
            </a:r>
            <a:r>
              <a:rPr lang="he-IL" sz="2000" dirty="0"/>
              <a:t> בלולאה?</a:t>
            </a:r>
            <a:endParaRPr lang="en-US" sz="2000" dirty="0"/>
          </a:p>
        </p:txBody>
      </p:sp>
      <p:sp>
        <p:nvSpPr>
          <p:cNvPr id="2" name="Footer Placeholder 1"/>
          <p:cNvSpPr>
            <a:spLocks noGrp="1"/>
          </p:cNvSpPr>
          <p:nvPr>
            <p:ph type="ftr" sz="quarter" idx="11"/>
          </p:nvPr>
        </p:nvSpPr>
        <p:spPr/>
        <p:txBody>
          <a:bodyPr/>
          <a:lstStyle/>
          <a:p>
            <a:pPr algn="r"/>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31</a:t>
            </a:fld>
            <a:endParaRPr lang="en-US"/>
          </a:p>
        </p:txBody>
      </p:sp>
      <p:graphicFrame>
        <p:nvGraphicFramePr>
          <p:cNvPr id="12" name="Table 11">
            <a:extLst>
              <a:ext uri="{FF2B5EF4-FFF2-40B4-BE49-F238E27FC236}">
                <a16:creationId xmlns:a16="http://schemas.microsoft.com/office/drawing/2014/main" id="{3807B774-67EB-4498-B17C-C3F163DFDF95}"/>
              </a:ext>
            </a:extLst>
          </p:cNvPr>
          <p:cNvGraphicFramePr>
            <a:graphicFrameLocks noGrp="1"/>
          </p:cNvGraphicFramePr>
          <p:nvPr/>
        </p:nvGraphicFramePr>
        <p:xfrm>
          <a:off x="457200" y="5153074"/>
          <a:ext cx="7862358" cy="370840"/>
        </p:xfrm>
        <a:graphic>
          <a:graphicData uri="http://schemas.openxmlformats.org/drawingml/2006/table">
            <a:tbl>
              <a:tblPr bandRow="1">
                <a:tableStyleId>{5C22544A-7EE6-4342-B048-85BDC9FD1C3A}</a:tableStyleId>
              </a:tblPr>
              <a:tblGrid>
                <a:gridCol w="1310393">
                  <a:extLst>
                    <a:ext uri="{9D8B030D-6E8A-4147-A177-3AD203B41FA5}">
                      <a16:colId xmlns:a16="http://schemas.microsoft.com/office/drawing/2014/main" val="2079696895"/>
                    </a:ext>
                  </a:extLst>
                </a:gridCol>
                <a:gridCol w="1310393">
                  <a:extLst>
                    <a:ext uri="{9D8B030D-6E8A-4147-A177-3AD203B41FA5}">
                      <a16:colId xmlns:a16="http://schemas.microsoft.com/office/drawing/2014/main" val="3661933110"/>
                    </a:ext>
                  </a:extLst>
                </a:gridCol>
                <a:gridCol w="1310393">
                  <a:extLst>
                    <a:ext uri="{9D8B030D-6E8A-4147-A177-3AD203B41FA5}">
                      <a16:colId xmlns:a16="http://schemas.microsoft.com/office/drawing/2014/main" val="4260072700"/>
                    </a:ext>
                  </a:extLst>
                </a:gridCol>
                <a:gridCol w="1310393">
                  <a:extLst>
                    <a:ext uri="{9D8B030D-6E8A-4147-A177-3AD203B41FA5}">
                      <a16:colId xmlns:a16="http://schemas.microsoft.com/office/drawing/2014/main" val="265399922"/>
                    </a:ext>
                  </a:extLst>
                </a:gridCol>
                <a:gridCol w="1310393">
                  <a:extLst>
                    <a:ext uri="{9D8B030D-6E8A-4147-A177-3AD203B41FA5}">
                      <a16:colId xmlns:a16="http://schemas.microsoft.com/office/drawing/2014/main" val="2781848362"/>
                    </a:ext>
                  </a:extLst>
                </a:gridCol>
                <a:gridCol w="1310393">
                  <a:extLst>
                    <a:ext uri="{9D8B030D-6E8A-4147-A177-3AD203B41FA5}">
                      <a16:colId xmlns:a16="http://schemas.microsoft.com/office/drawing/2014/main" val="1738038135"/>
                    </a:ext>
                  </a:extLst>
                </a:gridCol>
              </a:tblGrid>
              <a:tr h="370840">
                <a:tc>
                  <a:txBody>
                    <a:bodyPr/>
                    <a:lstStyle/>
                    <a:p>
                      <a:pPr marL="0" indent="0" algn="r" rtl="1">
                        <a:buNone/>
                      </a:pPr>
                      <a:r>
                        <a:rPr lang="he-IL"/>
                        <a:t>ו.   </a:t>
                      </a:r>
                      <a:r>
                        <a:rPr lang="en-US" b="1"/>
                        <a:t>2N</a:t>
                      </a:r>
                    </a:p>
                  </a:txBody>
                  <a:tcPr/>
                </a:tc>
                <a:tc>
                  <a:txBody>
                    <a:bodyPr/>
                    <a:lstStyle/>
                    <a:p>
                      <a:pPr algn="r" rtl="1"/>
                      <a:r>
                        <a:rPr lang="he-IL"/>
                        <a:t>ה.   </a:t>
                      </a:r>
                      <a:r>
                        <a:rPr lang="en-US" b="1"/>
                        <a:t>N+2</a:t>
                      </a:r>
                    </a:p>
                  </a:txBody>
                  <a:tcPr/>
                </a:tc>
                <a:tc>
                  <a:txBody>
                    <a:bodyPr/>
                    <a:lstStyle/>
                    <a:p>
                      <a:pPr algn="r" rtl="1"/>
                      <a:r>
                        <a:rPr lang="he-IL"/>
                        <a:t>ד.   </a:t>
                      </a:r>
                      <a:r>
                        <a:rPr lang="en-US" b="1"/>
                        <a:t>N+1</a:t>
                      </a:r>
                    </a:p>
                  </a:txBody>
                  <a:tcPr/>
                </a:tc>
                <a:tc>
                  <a:txBody>
                    <a:bodyPr/>
                    <a:lstStyle/>
                    <a:p>
                      <a:pPr algn="r" rtl="1"/>
                      <a:r>
                        <a:rPr lang="he-IL"/>
                        <a:t>ג.   </a:t>
                      </a:r>
                      <a:r>
                        <a:rPr lang="en-US" b="1"/>
                        <a:t>N</a:t>
                      </a:r>
                    </a:p>
                  </a:txBody>
                  <a:tcPr/>
                </a:tc>
                <a:tc>
                  <a:txBody>
                    <a:bodyPr/>
                    <a:lstStyle/>
                    <a:p>
                      <a:pPr algn="r" rtl="1"/>
                      <a:r>
                        <a:rPr lang="he-IL"/>
                        <a:t>ב.   </a:t>
                      </a:r>
                      <a:r>
                        <a:rPr lang="he-IL" b="1"/>
                        <a:t>2</a:t>
                      </a:r>
                      <a:endParaRPr lang="en-US" b="1"/>
                    </a:p>
                  </a:txBody>
                  <a:tcPr/>
                </a:tc>
                <a:tc>
                  <a:txBody>
                    <a:bodyPr/>
                    <a:lstStyle/>
                    <a:p>
                      <a:pPr algn="r" rtl="1"/>
                      <a:r>
                        <a:rPr lang="he-IL"/>
                        <a:t>א.   </a:t>
                      </a:r>
                      <a:r>
                        <a:rPr lang="he-IL" b="1"/>
                        <a:t>1</a:t>
                      </a:r>
                      <a:endParaRPr lang="en-US" b="1"/>
                    </a:p>
                  </a:txBody>
                  <a:tcPr/>
                </a:tc>
                <a:extLst>
                  <a:ext uri="{0D108BD9-81ED-4DB2-BD59-A6C34878D82A}">
                    <a16:rowId xmlns:a16="http://schemas.microsoft.com/office/drawing/2014/main" val="2753363400"/>
                  </a:ext>
                </a:extLst>
              </a:tr>
            </a:tbl>
          </a:graphicData>
        </a:graphic>
      </p:graphicFrame>
      <p:graphicFrame>
        <p:nvGraphicFramePr>
          <p:cNvPr id="10" name="Table 9">
            <a:extLst>
              <a:ext uri="{FF2B5EF4-FFF2-40B4-BE49-F238E27FC236}">
                <a16:creationId xmlns:a16="http://schemas.microsoft.com/office/drawing/2014/main" id="{FC0A7CED-25C0-430E-885F-64F7948CC5BB}"/>
              </a:ext>
            </a:extLst>
          </p:cNvPr>
          <p:cNvGraphicFramePr>
            <a:graphicFrameLocks noGrp="1"/>
          </p:cNvGraphicFramePr>
          <p:nvPr>
            <p:extLst>
              <p:ext uri="{D42A27DB-BD31-4B8C-83A1-F6EECF244321}">
                <p14:modId xmlns:p14="http://schemas.microsoft.com/office/powerpoint/2010/main" val="2257648216"/>
              </p:ext>
            </p:extLst>
          </p:nvPr>
        </p:nvGraphicFramePr>
        <p:xfrm>
          <a:off x="232755" y="1141776"/>
          <a:ext cx="8695114" cy="2286000"/>
        </p:xfrm>
        <a:graphic>
          <a:graphicData uri="http://schemas.openxmlformats.org/drawingml/2006/table">
            <a:tbl>
              <a:tblPr>
                <a:tableStyleId>{5C22544A-7EE6-4342-B048-85BDC9FD1C3A}</a:tableStyleId>
              </a:tblPr>
              <a:tblGrid>
                <a:gridCol w="4347557">
                  <a:extLst>
                    <a:ext uri="{9D8B030D-6E8A-4147-A177-3AD203B41FA5}">
                      <a16:colId xmlns:a16="http://schemas.microsoft.com/office/drawing/2014/main" val="896212551"/>
                    </a:ext>
                  </a:extLst>
                </a:gridCol>
                <a:gridCol w="4347557">
                  <a:extLst>
                    <a:ext uri="{9D8B030D-6E8A-4147-A177-3AD203B41FA5}">
                      <a16:colId xmlns:a16="http://schemas.microsoft.com/office/drawing/2014/main" val="3028389007"/>
                    </a:ext>
                  </a:extLst>
                </a:gridCol>
              </a:tblGrid>
              <a:tr h="370840">
                <a:tc>
                  <a:txBody>
                    <a:bodyPr/>
                    <a:lstStyle/>
                    <a:p>
                      <a:pPr marL="0" indent="0" algn="l" rtl="0">
                        <a:buNone/>
                      </a:pPr>
                      <a:r>
                        <a:rPr lang="en-US" altLang="en-US">
                          <a:latin typeface="Courier New" panose="02070309020205020404" pitchFamily="49" charset="0"/>
                          <a:cs typeface="Courier New" panose="02070309020205020404" pitchFamily="49" charset="0"/>
                        </a:rPr>
                        <a:t>int main() {</a:t>
                      </a:r>
                    </a:p>
                    <a:p>
                      <a:pPr marL="0" indent="0" algn="l" rtl="0">
                        <a:buNone/>
                      </a:pPr>
                      <a:r>
                        <a:rPr lang="en-US">
                          <a:latin typeface="Courier New" panose="02070309020205020404" pitchFamily="49" charset="0"/>
                          <a:cs typeface="Courier New" panose="02070309020205020404" pitchFamily="49" charset="0"/>
                        </a:rPr>
                        <a:t>  if (fork() &gt; 0) {</a:t>
                      </a:r>
                    </a:p>
                    <a:p>
                      <a:pPr marL="0" indent="0" algn="l" rtl="0">
                        <a:buNone/>
                      </a:pPr>
                      <a:r>
                        <a:rPr lang="en-US" b="1">
                          <a:latin typeface="Courier New" panose="02070309020205020404" pitchFamily="49" charset="0"/>
                          <a:cs typeface="Courier New" panose="02070309020205020404" pitchFamily="49" charset="0"/>
                        </a:rPr>
                        <a:t>    wait(NULL);</a:t>
                      </a:r>
                    </a:p>
                    <a:p>
                      <a:pPr marL="0" indent="0" algn="l" rtl="0">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else {</a:t>
                      </a:r>
                    </a:p>
                    <a:p>
                      <a:pPr marL="0" indent="0" algn="l" rtl="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printf</a:t>
                      </a:r>
                      <a:r>
                        <a:rPr lang="en-US">
                          <a:latin typeface="Courier New" panose="02070309020205020404" pitchFamily="49" charset="0"/>
                          <a:cs typeface="Courier New" panose="02070309020205020404" pitchFamily="49" charset="0"/>
                        </a:rPr>
                        <a:t>(“I’m Pickle Rick”);</a:t>
                      </a:r>
                    </a:p>
                    <a:p>
                      <a:pPr marL="0" indent="0" algn="l" rtl="0">
                        <a:buNone/>
                      </a:pPr>
                      <a:r>
                        <a:rPr lang="en-US">
                          <a:latin typeface="Courier New" panose="02070309020205020404" pitchFamily="49" charset="0"/>
                          <a:cs typeface="Courier New" panose="02070309020205020404" pitchFamily="49" charset="0"/>
                        </a:rPr>
                        <a:t>  }</a:t>
                      </a:r>
                    </a:p>
                    <a:p>
                      <a:pPr marL="0" indent="0" algn="l" rtl="0">
                        <a:buNone/>
                      </a:pPr>
                      <a:r>
                        <a:rPr lang="en-US">
                          <a:latin typeface="Courier New" panose="02070309020205020404" pitchFamily="49" charset="0"/>
                          <a:cs typeface="Courier New" panose="02070309020205020404" pitchFamily="49" charset="0"/>
                        </a:rPr>
                        <a:t>  return 0;</a:t>
                      </a:r>
                    </a:p>
                    <a:p>
                      <a:pPr marL="0" indent="0" algn="l" rtl="0">
                        <a:buNone/>
                      </a:pPr>
                      <a:r>
                        <a:rPr lang="en-US">
                          <a:latin typeface="Courier New" panose="02070309020205020404" pitchFamily="49" charset="0"/>
                          <a:cs typeface="Courier New" panose="02070309020205020404" pitchFamily="49" charset="0"/>
                        </a:rPr>
                        <a:t>}</a:t>
                      </a:r>
                    </a:p>
                  </a:txBody>
                  <a:tcPr/>
                </a:tc>
                <a:tc>
                  <a:txBody>
                    <a:bodyPr/>
                    <a:lstStyle/>
                    <a:p>
                      <a:pPr marL="0" indent="0" algn="l" rtl="0">
                        <a:buNone/>
                      </a:pPr>
                      <a:r>
                        <a:rPr lang="en-US" altLang="en-US">
                          <a:latin typeface="Courier New" panose="02070309020205020404" pitchFamily="49" charset="0"/>
                          <a:cs typeface="Courier New" panose="02070309020205020404" pitchFamily="49" charset="0"/>
                        </a:rPr>
                        <a:t>int main() {</a:t>
                      </a:r>
                    </a:p>
                    <a:p>
                      <a:pPr marL="0" indent="0" algn="l" rtl="0">
                        <a:buNone/>
                      </a:pPr>
                      <a:r>
                        <a:rPr lang="en-US">
                          <a:latin typeface="Courier New" panose="02070309020205020404" pitchFamily="49" charset="0"/>
                          <a:cs typeface="Courier New" panose="02070309020205020404" pitchFamily="49" charset="0"/>
                        </a:rPr>
                        <a:t>  if (fork() &gt; 0) {</a:t>
                      </a:r>
                    </a:p>
                    <a:p>
                      <a:pPr marL="0" indent="0" algn="l" rtl="0">
                        <a:buNone/>
                      </a:pPr>
                      <a:r>
                        <a:rPr lang="en-US" b="1">
                          <a:latin typeface="Courier New" panose="02070309020205020404" pitchFamily="49" charset="0"/>
                          <a:cs typeface="Courier New" panose="02070309020205020404" pitchFamily="49" charset="0"/>
                        </a:rPr>
                        <a:t>    // do nothing</a:t>
                      </a:r>
                    </a:p>
                    <a:p>
                      <a:pPr marL="0" indent="0" algn="l" rtl="0">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else {</a:t>
                      </a:r>
                    </a:p>
                    <a:p>
                      <a:pPr marL="0" indent="0" algn="l" rtl="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printf</a:t>
                      </a:r>
                      <a:r>
                        <a:rPr lang="en-US">
                          <a:latin typeface="Courier New" panose="02070309020205020404" pitchFamily="49" charset="0"/>
                          <a:cs typeface="Courier New" panose="02070309020205020404" pitchFamily="49" charset="0"/>
                        </a:rPr>
                        <a:t>(“I’m Pickle Rick”);</a:t>
                      </a:r>
                    </a:p>
                    <a:p>
                      <a:pPr marL="0" indent="0" algn="l" rtl="0">
                        <a:buNone/>
                      </a:pPr>
                      <a:r>
                        <a:rPr lang="en-US">
                          <a:latin typeface="Courier New" panose="02070309020205020404" pitchFamily="49" charset="0"/>
                          <a:cs typeface="Courier New" panose="02070309020205020404" pitchFamily="49" charset="0"/>
                        </a:rPr>
                        <a:t>  }</a:t>
                      </a:r>
                    </a:p>
                    <a:p>
                      <a:pPr marL="0" indent="0" algn="l" rtl="0">
                        <a:buNone/>
                      </a:pPr>
                      <a:r>
                        <a:rPr lang="en-US">
                          <a:latin typeface="Courier New" panose="02070309020205020404" pitchFamily="49" charset="0"/>
                          <a:cs typeface="Courier New" panose="02070309020205020404" pitchFamily="49" charset="0"/>
                        </a:rPr>
                        <a:t>  return 0;</a:t>
                      </a:r>
                    </a:p>
                    <a:p>
                      <a:pPr marL="0" indent="0" algn="l" rtl="0">
                        <a:buNone/>
                      </a:pPr>
                      <a:r>
                        <a:rPr lang="en-US">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3668887850"/>
                  </a:ext>
                </a:extLst>
              </a:tr>
            </a:tbl>
          </a:graphicData>
        </a:graphic>
      </p:graphicFrame>
      <p:sp>
        <p:nvSpPr>
          <p:cNvPr id="11" name="Rectangle 10">
            <a:extLst>
              <a:ext uri="{FF2B5EF4-FFF2-40B4-BE49-F238E27FC236}">
                <a16:creationId xmlns:a16="http://schemas.microsoft.com/office/drawing/2014/main" id="{4119E08E-D965-40BB-A818-7BB177E3B182}"/>
              </a:ext>
            </a:extLst>
          </p:cNvPr>
          <p:cNvSpPr/>
          <p:nvPr/>
        </p:nvSpPr>
        <p:spPr>
          <a:xfrm>
            <a:off x="8319556" y="1209498"/>
            <a:ext cx="423514"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800"/>
              <a:t>B</a:t>
            </a:r>
          </a:p>
        </p:txBody>
      </p:sp>
      <p:sp>
        <p:nvSpPr>
          <p:cNvPr id="13" name="Rectangle 12">
            <a:extLst>
              <a:ext uri="{FF2B5EF4-FFF2-40B4-BE49-F238E27FC236}">
                <a16:creationId xmlns:a16="http://schemas.microsoft.com/office/drawing/2014/main" id="{13CA648C-5D87-4E0C-A9C2-03296AFD3082}"/>
              </a:ext>
            </a:extLst>
          </p:cNvPr>
          <p:cNvSpPr/>
          <p:nvPr/>
        </p:nvSpPr>
        <p:spPr>
          <a:xfrm>
            <a:off x="3957985" y="1204301"/>
            <a:ext cx="423514"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spAutoFit/>
          </a:bodyPr>
          <a:lstStyle/>
          <a:p>
            <a:r>
              <a:rPr lang="en-US" sz="2800"/>
              <a:t>A</a:t>
            </a:r>
          </a:p>
        </p:txBody>
      </p:sp>
    </p:spTree>
    <p:extLst>
      <p:ext uri="{BB962C8B-B14F-4D97-AF65-F5344CB8AC3E}">
        <p14:creationId xmlns:p14="http://schemas.microsoft.com/office/powerpoint/2010/main" val="658158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ניהול תהליכים בגרעין לינוקס</a:t>
            </a:r>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32</a:t>
            </a:fld>
            <a:endParaRPr lang="en-US"/>
          </a:p>
        </p:txBody>
      </p:sp>
    </p:spTree>
    <p:extLst>
      <p:ext uri="{BB962C8B-B14F-4D97-AF65-F5344CB8AC3E}">
        <p14:creationId xmlns:p14="http://schemas.microsoft.com/office/powerpoint/2010/main" val="342967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מבני הנתונים לניהול תהליכים</a:t>
            </a:r>
            <a:endParaRPr lang="en-US"/>
          </a:p>
        </p:txBody>
      </p:sp>
      <p:sp>
        <p:nvSpPr>
          <p:cNvPr id="3" name="Content Placeholder 2"/>
          <p:cNvSpPr>
            <a:spLocks noGrp="1"/>
          </p:cNvSpPr>
          <p:nvPr>
            <p:ph idx="1"/>
          </p:nvPr>
        </p:nvSpPr>
        <p:spPr/>
        <p:txBody>
          <a:bodyPr/>
          <a:lstStyle/>
          <a:p>
            <a:r>
              <a:rPr lang="he-IL" dirty="0"/>
              <a:t>גרעין לינוקס מממש את קריאות המערכת שראינו (</a:t>
            </a:r>
            <a:r>
              <a:rPr lang="en-US" dirty="0"/>
              <a:t>fork, wait, …</a:t>
            </a:r>
            <a:r>
              <a:rPr lang="he-IL" dirty="0"/>
              <a:t>) באמצעות מבני הנתונים הבאים:</a:t>
            </a:r>
          </a:p>
          <a:p>
            <a:pPr marL="457200" indent="-457200">
              <a:buFont typeface="+mj-lt"/>
              <a:buAutoNum type="arabicPeriod"/>
            </a:pPr>
            <a:r>
              <a:rPr lang="he-IL" altLang="en-US" b="1" dirty="0">
                <a:solidFill>
                  <a:srgbClr val="0000FF"/>
                </a:solidFill>
              </a:rPr>
              <a:t>מתאר התהליך </a:t>
            </a:r>
            <a:r>
              <a:rPr lang="he-IL" altLang="en-US" dirty="0"/>
              <a:t>(</a:t>
            </a:r>
            <a:r>
              <a:rPr lang="en-US" altLang="en-US" dirty="0"/>
              <a:t>Process Descriptor</a:t>
            </a:r>
            <a:r>
              <a:rPr lang="he-IL" altLang="en-US" dirty="0"/>
              <a:t>).</a:t>
            </a:r>
          </a:p>
          <a:p>
            <a:pPr lvl="1"/>
            <a:r>
              <a:rPr lang="he-IL" altLang="en-US" dirty="0"/>
              <a:t>במערכות הפעלה אחרות נקרא </a:t>
            </a:r>
            <a:r>
              <a:rPr lang="en-US" altLang="en-US" b="1" dirty="0">
                <a:solidFill>
                  <a:srgbClr val="0000FF"/>
                </a:solidFill>
              </a:rPr>
              <a:t>PCB</a:t>
            </a:r>
            <a:r>
              <a:rPr lang="en-US" altLang="en-US" dirty="0"/>
              <a:t> = Process Control Block</a:t>
            </a:r>
            <a:r>
              <a:rPr lang="he-IL" altLang="en-US" dirty="0"/>
              <a:t>.</a:t>
            </a:r>
          </a:p>
          <a:p>
            <a:pPr lvl="1"/>
            <a:r>
              <a:rPr lang="he-IL" altLang="en-US" dirty="0">
                <a:sym typeface="Wingdings" pitchFamily="2" charset="2"/>
              </a:rPr>
              <a:t>שומר בתוכו גם </a:t>
            </a:r>
            <a:r>
              <a:rPr lang="he-IL" altLang="en-US" b="1" u="sng" dirty="0">
                <a:sym typeface="Wingdings" pitchFamily="2" charset="2"/>
              </a:rPr>
              <a:t>קשרי משפחה</a:t>
            </a:r>
            <a:r>
              <a:rPr lang="he-IL" altLang="en-US" dirty="0">
                <a:sym typeface="Wingdings" pitchFamily="2" charset="2"/>
              </a:rPr>
              <a:t>.</a:t>
            </a:r>
            <a:endParaRPr lang="he-IL" altLang="en-US" dirty="0"/>
          </a:p>
          <a:p>
            <a:pPr marL="457200" indent="-457200">
              <a:buFont typeface="+mj-lt"/>
              <a:buAutoNum type="arabicPeriod"/>
            </a:pPr>
            <a:r>
              <a:rPr lang="he-IL" altLang="en-US" b="1" dirty="0">
                <a:solidFill>
                  <a:srgbClr val="0000FF"/>
                </a:solidFill>
              </a:rPr>
              <a:t>רשימת התהליכים </a:t>
            </a:r>
            <a:r>
              <a:rPr lang="he-IL" altLang="en-US" dirty="0"/>
              <a:t>(</a:t>
            </a:r>
            <a:r>
              <a:rPr lang="en-US" altLang="en-US" dirty="0"/>
              <a:t>Process list</a:t>
            </a:r>
            <a:r>
              <a:rPr lang="he-IL" altLang="en-US" dirty="0"/>
              <a:t>).</a:t>
            </a:r>
          </a:p>
          <a:p>
            <a:pPr marL="457200" indent="-457200">
              <a:buFont typeface="+mj-lt"/>
              <a:buAutoNum type="arabicPeriod"/>
            </a:pPr>
            <a:r>
              <a:rPr lang="he-IL" altLang="en-US" b="1" dirty="0">
                <a:solidFill>
                  <a:srgbClr val="0000FF"/>
                </a:solidFill>
              </a:rPr>
              <a:t>טבלת ערבול </a:t>
            </a:r>
            <a:r>
              <a:rPr lang="en-US" altLang="en-US" b="1" dirty="0">
                <a:solidFill>
                  <a:srgbClr val="0000FF"/>
                </a:solidFill>
              </a:rPr>
              <a:t>PID </a:t>
            </a:r>
            <a:r>
              <a:rPr lang="en-US" altLang="en-US" b="1" dirty="0">
                <a:solidFill>
                  <a:srgbClr val="0000FF"/>
                </a:solidFill>
                <a:sym typeface="Wingdings" panose="05000000000000000000" pitchFamily="2" charset="2"/>
              </a:rPr>
              <a:t> PCB</a:t>
            </a:r>
            <a:r>
              <a:rPr lang="he-IL" altLang="en-US" b="1" dirty="0">
                <a:solidFill>
                  <a:srgbClr val="0000FF"/>
                </a:solidFill>
              </a:rPr>
              <a:t> </a:t>
            </a:r>
            <a:r>
              <a:rPr lang="he-IL" altLang="en-US" dirty="0"/>
              <a:t>.</a:t>
            </a:r>
            <a:endParaRPr lang="he-IL" altLang="en-US" b="1" dirty="0">
              <a:solidFill>
                <a:srgbClr val="0000FF"/>
              </a:solidFill>
              <a:sym typeface="Wingdings" panose="05000000000000000000" pitchFamily="2" charset="2"/>
            </a:endParaRPr>
          </a:p>
          <a:p>
            <a:pPr marL="457200" indent="-457200">
              <a:buFont typeface="+mj-lt"/>
              <a:buAutoNum type="arabicPeriod"/>
            </a:pPr>
            <a:r>
              <a:rPr lang="he-IL" altLang="en-US" dirty="0"/>
              <a:t>תורי ריצה ("הטווח הקצר") – </a:t>
            </a:r>
            <a:r>
              <a:rPr lang="en-US" altLang="en-US" b="1" dirty="0">
                <a:solidFill>
                  <a:srgbClr val="0000FF"/>
                </a:solidFill>
              </a:rPr>
              <a:t>Run Queue</a:t>
            </a:r>
            <a:r>
              <a:rPr lang="he-IL" altLang="en-US" b="1" dirty="0">
                <a:solidFill>
                  <a:srgbClr val="0000FF"/>
                </a:solidFill>
              </a:rPr>
              <a:t> </a:t>
            </a:r>
            <a:r>
              <a:rPr lang="he-IL" altLang="en-US" dirty="0"/>
              <a:t>.</a:t>
            </a:r>
            <a:endParaRPr lang="he-IL" altLang="en-US" b="1" dirty="0">
              <a:solidFill>
                <a:srgbClr val="0000FF"/>
              </a:solidFill>
            </a:endParaRPr>
          </a:p>
          <a:p>
            <a:pPr marL="457200" indent="-457200">
              <a:buFont typeface="+mj-lt"/>
              <a:buAutoNum type="arabicPeriod"/>
            </a:pPr>
            <a:r>
              <a:rPr lang="he-IL" altLang="en-US" dirty="0"/>
              <a:t>תורי המתנה ("הטווח הבינוני / ארוך")</a:t>
            </a:r>
            <a:r>
              <a:rPr lang="en-US" altLang="en-US" dirty="0"/>
              <a:t> </a:t>
            </a:r>
            <a:r>
              <a:rPr lang="he-IL" altLang="en-US" dirty="0"/>
              <a:t> - </a:t>
            </a:r>
            <a:r>
              <a:rPr lang="en-US" altLang="en-US" b="1" dirty="0">
                <a:solidFill>
                  <a:srgbClr val="0000FF"/>
                </a:solidFill>
              </a:rPr>
              <a:t>Waiting Queue</a:t>
            </a:r>
            <a:r>
              <a:rPr lang="he-IL" altLang="en-US" dirty="0"/>
              <a:t> .</a:t>
            </a:r>
            <a:endParaRPr lang="en-US" altLang="en-US" b="1" dirty="0">
              <a:solidFill>
                <a:srgbClr val="0000FF"/>
              </a:solidFill>
            </a:endParaRP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33</a:t>
            </a:fld>
            <a:endParaRPr lang="en-US"/>
          </a:p>
        </p:txBody>
      </p:sp>
    </p:spTree>
    <p:extLst>
      <p:ext uri="{BB962C8B-B14F-4D97-AF65-F5344CB8AC3E}">
        <p14:creationId xmlns:p14="http://schemas.microsoft.com/office/powerpoint/2010/main" val="3045724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he-IL" altLang="en-US" dirty="0"/>
              <a:t>מתאר התהליך</a:t>
            </a:r>
            <a:endParaRPr lang="en-US" altLang="en-US" dirty="0"/>
          </a:p>
        </p:txBody>
      </p:sp>
      <p:sp>
        <p:nvSpPr>
          <p:cNvPr id="39940" name="Rectangle 3"/>
          <p:cNvSpPr>
            <a:spLocks noGrp="1" noChangeArrowheads="1"/>
          </p:cNvSpPr>
          <p:nvPr>
            <p:ph idx="1"/>
          </p:nvPr>
        </p:nvSpPr>
        <p:spPr/>
        <p:txBody>
          <a:bodyPr/>
          <a:lstStyle/>
          <a:p>
            <a:r>
              <a:rPr lang="he-IL" altLang="en-US"/>
              <a:t>לכל תהליך בלינוקס קיים בגרעין מתאר תהליך (</a:t>
            </a:r>
            <a:r>
              <a:rPr lang="en-US" altLang="en-US"/>
              <a:t>process descriptor</a:t>
            </a:r>
            <a:r>
              <a:rPr lang="he-IL" altLang="en-US"/>
              <a:t>), שהוא אובייקט מטיפוס </a:t>
            </a:r>
            <a:r>
              <a:rPr lang="en-US" altLang="en-US" err="1"/>
              <a:t>task_struct</a:t>
            </a:r>
            <a:r>
              <a:rPr lang="he-IL" altLang="en-US"/>
              <a:t> המכיל את:</a:t>
            </a:r>
          </a:p>
          <a:p>
            <a:pPr lvl="1"/>
            <a:r>
              <a:rPr lang="he-IL" altLang="en-US"/>
              <a:t>מזהה התהליך (</a:t>
            </a:r>
            <a:r>
              <a:rPr lang="en-US" altLang="en-US"/>
              <a:t>PID</a:t>
            </a:r>
            <a:r>
              <a:rPr lang="he-IL" altLang="en-US"/>
              <a:t>).</a:t>
            </a:r>
          </a:p>
          <a:p>
            <a:pPr lvl="1"/>
            <a:r>
              <a:rPr lang="he-IL" altLang="en-US"/>
              <a:t>מצב הריצה של התהליך.</a:t>
            </a:r>
          </a:p>
          <a:p>
            <a:pPr lvl="1"/>
            <a:r>
              <a:rPr lang="he-IL" altLang="en-US"/>
              <a:t>עדיפות התהליך.</a:t>
            </a:r>
          </a:p>
          <a:p>
            <a:pPr lvl="1"/>
            <a:r>
              <a:rPr lang="he-IL" altLang="en-US"/>
              <a:t>מצביעים למתאר תהליך האב ו"קרובי משפחה" נוספים.</a:t>
            </a:r>
          </a:p>
          <a:p>
            <a:pPr lvl="1"/>
            <a:r>
              <a:rPr lang="he-IL" altLang="en-US"/>
              <a:t>מצביע לטבלת אזורי הזיכרון של התהליך.</a:t>
            </a:r>
          </a:p>
          <a:p>
            <a:pPr lvl="1"/>
            <a:r>
              <a:rPr lang="he-IL" altLang="en-US"/>
              <a:t>מצביע לטבלת הקבצים הפתוחים של התהליך.</a:t>
            </a:r>
          </a:p>
          <a:p>
            <a:pPr lvl="1"/>
            <a:r>
              <a:rPr lang="he-IL" altLang="en-US"/>
              <a:t>מצביעים למתארי תהליכים נוספים (רשימה מקושרת).</a:t>
            </a:r>
          </a:p>
          <a:p>
            <a:pPr lvl="1"/>
            <a:r>
              <a:rPr lang="he-IL" altLang="en-US"/>
              <a:t>מסוף איתו התהליך מתקשר.</a:t>
            </a:r>
          </a:p>
          <a:p>
            <a:pPr lvl="1"/>
            <a:r>
              <a:rPr lang="he-IL" altLang="en-US"/>
              <a:t>ועוד...</a:t>
            </a:r>
            <a:endParaRPr lang="en-US" altLang="en-US"/>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1330556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B0AA-C5F1-4A61-9CE5-1D059FEB42D7}"/>
              </a:ext>
            </a:extLst>
          </p:cNvPr>
          <p:cNvSpPr>
            <a:spLocks noGrp="1"/>
          </p:cNvSpPr>
          <p:nvPr>
            <p:ph type="title"/>
          </p:nvPr>
        </p:nvSpPr>
        <p:spPr/>
        <p:txBody>
          <a:bodyPr/>
          <a:lstStyle/>
          <a:p>
            <a:r>
              <a:rPr lang="he-IL"/>
              <a:t>מימוש קריאת המערכת </a:t>
            </a:r>
            <a:r>
              <a:rPr lang="en-US" err="1"/>
              <a:t>getpid</a:t>
            </a:r>
            <a:r>
              <a:rPr lang="en-US"/>
              <a:t>()</a:t>
            </a:r>
          </a:p>
        </p:txBody>
      </p:sp>
      <p:sp>
        <p:nvSpPr>
          <p:cNvPr id="3" name="Content Placeholder 2">
            <a:extLst>
              <a:ext uri="{FF2B5EF4-FFF2-40B4-BE49-F238E27FC236}">
                <a16:creationId xmlns:a16="http://schemas.microsoft.com/office/drawing/2014/main" id="{3F6EA269-0059-4F37-807E-DB71FC34FD66}"/>
              </a:ext>
            </a:extLst>
          </p:cNvPr>
          <p:cNvSpPr>
            <a:spLocks noGrp="1"/>
          </p:cNvSpPr>
          <p:nvPr>
            <p:ph idx="1"/>
          </p:nvPr>
        </p:nvSpPr>
        <p:spPr/>
        <p:txBody>
          <a:bodyPr/>
          <a:lstStyle/>
          <a:p>
            <a:r>
              <a:rPr lang="he-IL"/>
              <a:t>מוגדרת בקובץ </a:t>
            </a:r>
            <a:r>
              <a:rPr lang="en-US"/>
              <a:t>kernel/</a:t>
            </a:r>
            <a:r>
              <a:rPr lang="en-US" err="1"/>
              <a:t>timer.c</a:t>
            </a:r>
            <a:r>
              <a:rPr lang="he-IL"/>
              <a:t> .</a:t>
            </a:r>
          </a:p>
          <a:p>
            <a:endParaRPr lang="he-IL"/>
          </a:p>
          <a:p>
            <a:pPr marL="0" indent="0" algn="l" rtl="0">
              <a:buNone/>
            </a:pPr>
            <a:r>
              <a:rPr lang="en-US">
                <a:latin typeface="Courier New" panose="02070309020205020404" pitchFamily="49" charset="0"/>
                <a:cs typeface="Courier New" panose="02070309020205020404" pitchFamily="49" charset="0"/>
              </a:rPr>
              <a:t>long </a:t>
            </a:r>
            <a:r>
              <a:rPr lang="en-US" b="1" err="1">
                <a:latin typeface="Courier New" panose="02070309020205020404" pitchFamily="49" charset="0"/>
                <a:cs typeface="Courier New" panose="02070309020205020404" pitchFamily="49" charset="0"/>
              </a:rPr>
              <a:t>sys_getpid</a:t>
            </a:r>
            <a:r>
              <a:rPr lang="en-US">
                <a:latin typeface="Courier New" panose="02070309020205020404" pitchFamily="49" charset="0"/>
                <a:cs typeface="Courier New" panose="02070309020205020404" pitchFamily="49" charset="0"/>
              </a:rPr>
              <a:t>(void) {</a:t>
            </a:r>
          </a:p>
          <a:p>
            <a:pPr marL="0" indent="0" algn="l" rtl="0">
              <a:buNone/>
            </a:pPr>
            <a:r>
              <a:rPr lang="en-US">
                <a:latin typeface="Courier New" panose="02070309020205020404" pitchFamily="49" charset="0"/>
                <a:cs typeface="Courier New" panose="02070309020205020404" pitchFamily="49" charset="0"/>
              </a:rPr>
              <a:t>	return current-&gt;</a:t>
            </a:r>
            <a:r>
              <a:rPr lang="en-US" err="1">
                <a:latin typeface="Courier New" panose="02070309020205020404" pitchFamily="49" charset="0"/>
                <a:cs typeface="Courier New" panose="02070309020205020404" pitchFamily="49" charset="0"/>
              </a:rPr>
              <a:t>pid</a:t>
            </a:r>
            <a:r>
              <a:rPr lang="en-US">
                <a:latin typeface="Courier New" panose="02070309020205020404" pitchFamily="49" charset="0"/>
                <a:cs typeface="Courier New" panose="02070309020205020404" pitchFamily="49" charset="0"/>
              </a:rPr>
              <a:t>;</a:t>
            </a:r>
          </a:p>
          <a:p>
            <a:pPr marL="0" indent="0" algn="l" rtl="0">
              <a:buNone/>
            </a:pPr>
            <a:r>
              <a:rPr lang="en-US">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45FE6AFD-D434-4A64-B755-5E82F068A10B}"/>
              </a:ext>
            </a:extLst>
          </p:cNvPr>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a:extLst>
              <a:ext uri="{FF2B5EF4-FFF2-40B4-BE49-F238E27FC236}">
                <a16:creationId xmlns:a16="http://schemas.microsoft.com/office/drawing/2014/main" id="{6DB30E7E-4A84-44BD-BB10-EEDD497E2708}"/>
              </a:ext>
            </a:extLst>
          </p:cNvPr>
          <p:cNvSpPr>
            <a:spLocks noGrp="1"/>
          </p:cNvSpPr>
          <p:nvPr>
            <p:ph type="sldNum" sz="quarter" idx="12"/>
          </p:nvPr>
        </p:nvSpPr>
        <p:spPr/>
        <p:txBody>
          <a:bodyPr/>
          <a:lstStyle/>
          <a:p>
            <a:fld id="{0CFEC368-1D7A-4F81-ABF6-AE0E36BAF64C}" type="slidenum">
              <a:rPr lang="en-US" smtClean="0"/>
              <a:pPr/>
              <a:t>35</a:t>
            </a:fld>
            <a:endParaRPr lang="en-US"/>
          </a:p>
        </p:txBody>
      </p:sp>
      <p:sp>
        <p:nvSpPr>
          <p:cNvPr id="6" name="Rounded Rectangular Callout 5">
            <a:extLst>
              <a:ext uri="{FF2B5EF4-FFF2-40B4-BE49-F238E27FC236}">
                <a16:creationId xmlns:a16="http://schemas.microsoft.com/office/drawing/2014/main" id="{ACD61F09-781E-4F07-BF8B-A6B7DF799BF0}"/>
              </a:ext>
            </a:extLst>
          </p:cNvPr>
          <p:cNvSpPr/>
          <p:nvPr/>
        </p:nvSpPr>
        <p:spPr>
          <a:xfrm>
            <a:off x="4572000" y="4479710"/>
            <a:ext cx="3240000" cy="828000"/>
          </a:xfrm>
          <a:prstGeom prst="wedgeRoundRectCallout">
            <a:avLst>
              <a:gd name="adj1" fmla="val -81000"/>
              <a:gd name="adj2" fmla="val -19030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en-US" sz="2400" dirty="0"/>
              <a:t>current</a:t>
            </a:r>
            <a:r>
              <a:rPr lang="he-IL" sz="2400" dirty="0"/>
              <a:t> הוא מצביע למתאר התהליך הנוכחי.</a:t>
            </a:r>
          </a:p>
        </p:txBody>
      </p:sp>
    </p:spTree>
    <p:extLst>
      <p:ext uri="{BB962C8B-B14F-4D97-AF65-F5344CB8AC3E}">
        <p14:creationId xmlns:p14="http://schemas.microsoft.com/office/powerpoint/2010/main" val="332321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he-IL" altLang="en-US"/>
              <a:t>ניהול קשרי משפחה בגרעין</a:t>
            </a:r>
            <a:endParaRPr lang="en-US" altLang="en-US"/>
          </a:p>
        </p:txBody>
      </p:sp>
      <p:sp>
        <p:nvSpPr>
          <p:cNvPr id="12" name="Content Placeholder 11">
            <a:extLst>
              <a:ext uri="{FF2B5EF4-FFF2-40B4-BE49-F238E27FC236}">
                <a16:creationId xmlns:a16="http://schemas.microsoft.com/office/drawing/2014/main" id="{FFE1FC12-3F9A-49B3-A0AC-883787B6603C}"/>
              </a:ext>
            </a:extLst>
          </p:cNvPr>
          <p:cNvSpPr>
            <a:spLocks noGrp="1"/>
          </p:cNvSpPr>
          <p:nvPr>
            <p:ph idx="1"/>
          </p:nvPr>
        </p:nvSpPr>
        <p:spPr/>
        <p:txBody>
          <a:bodyPr>
            <a:normAutofit/>
          </a:bodyPr>
          <a:lstStyle/>
          <a:p>
            <a:r>
              <a:rPr lang="he-IL" altLang="en-US" dirty="0"/>
              <a:t>"קשרי המשפחה" בין תהליכים </a:t>
            </a:r>
            <a:br>
              <a:rPr lang="en-US" altLang="en-US" dirty="0"/>
            </a:br>
            <a:r>
              <a:rPr lang="he-IL" altLang="en-US" dirty="0"/>
              <a:t>נשמרים באמצעות מצביעים </a:t>
            </a:r>
            <a:br>
              <a:rPr lang="en-US" altLang="en-US" dirty="0"/>
            </a:br>
            <a:r>
              <a:rPr lang="he-IL" altLang="en-US" dirty="0"/>
              <a:t>הנשמרים ב-</a:t>
            </a:r>
            <a:r>
              <a:rPr lang="en-US" altLang="en-US" dirty="0"/>
              <a:t>PCB</a:t>
            </a:r>
            <a:r>
              <a:rPr lang="he-IL" altLang="en-US" dirty="0"/>
              <a:t>.</a:t>
            </a:r>
          </a:p>
          <a:p>
            <a:pPr marL="457200" indent="-457200">
              <a:buFont typeface="+mj-lt"/>
              <a:buAutoNum type="arabicPeriod"/>
            </a:pPr>
            <a:r>
              <a:rPr lang="en-US" altLang="en-US" dirty="0" err="1">
                <a:latin typeface="Courier New" panose="02070309020205020404" pitchFamily="49" charset="0"/>
                <a:cs typeface="Courier New" panose="02070309020205020404" pitchFamily="49" charset="0"/>
              </a:rPr>
              <a:t>real_parent</a:t>
            </a:r>
            <a:r>
              <a:rPr lang="he-IL" altLang="en-US" dirty="0"/>
              <a:t>: </a:t>
            </a:r>
            <a:br>
              <a:rPr lang="en-US" altLang="en-US" dirty="0"/>
            </a:br>
            <a:r>
              <a:rPr lang="he-IL" altLang="en-US" dirty="0"/>
              <a:t>מצביע לאב </a:t>
            </a:r>
            <a:r>
              <a:rPr lang="he-IL" altLang="en-US" b="1" dirty="0"/>
              <a:t>המקורי</a:t>
            </a:r>
            <a:r>
              <a:rPr lang="he-IL" altLang="en-US" dirty="0"/>
              <a:t>.</a:t>
            </a:r>
          </a:p>
          <a:p>
            <a:pPr marL="457200" indent="-457200">
              <a:buFont typeface="+mj-lt"/>
              <a:buAutoNum type="arabicPeriod"/>
            </a:pPr>
            <a:r>
              <a:rPr lang="en-US" altLang="en-US" dirty="0">
                <a:latin typeface="Courier New" panose="02070309020205020404" pitchFamily="49" charset="0"/>
                <a:cs typeface="Courier New" panose="02070309020205020404" pitchFamily="49" charset="0"/>
              </a:rPr>
              <a:t>parent</a:t>
            </a:r>
            <a:r>
              <a:rPr lang="he-IL" altLang="en-US" dirty="0"/>
              <a:t>: מצביע לאב </a:t>
            </a:r>
            <a:r>
              <a:rPr lang="he-IL" altLang="en-US" b="1" dirty="0"/>
              <a:t>בפועל</a:t>
            </a:r>
            <a:r>
              <a:rPr lang="he-IL" altLang="en-US" dirty="0"/>
              <a:t>.</a:t>
            </a:r>
          </a:p>
          <a:p>
            <a:pPr lvl="1"/>
            <a:r>
              <a:rPr lang="he-IL" altLang="en-US" dirty="0"/>
              <a:t>האב בפועל שונה מהאב המקורי </a:t>
            </a:r>
            <a:br>
              <a:rPr lang="en-US" altLang="en-US" dirty="0"/>
            </a:br>
            <a:r>
              <a:rPr lang="he-IL" altLang="en-US" dirty="0"/>
              <a:t>כאשר התהליך נמצא בריצה מבוקרת, </a:t>
            </a:r>
            <a:br>
              <a:rPr lang="en-US" altLang="en-US" dirty="0"/>
            </a:br>
            <a:r>
              <a:rPr lang="he-IL" altLang="en-US" dirty="0"/>
              <a:t>למשל תחת </a:t>
            </a:r>
            <a:r>
              <a:rPr lang="en-US" altLang="en-US" dirty="0"/>
              <a:t>debugger</a:t>
            </a:r>
            <a:r>
              <a:rPr lang="he-IL" altLang="en-US" dirty="0"/>
              <a:t>.</a:t>
            </a:r>
          </a:p>
          <a:p>
            <a:pPr lvl="1"/>
            <a:r>
              <a:rPr lang="he-IL" altLang="en-US" dirty="0"/>
              <a:t>כך תהליך יכול לאתר את אביו, </a:t>
            </a:r>
            <a:br>
              <a:rPr lang="en-US" altLang="en-US" dirty="0"/>
            </a:br>
            <a:r>
              <a:rPr lang="he-IL" altLang="en-US" dirty="0"/>
              <a:t>למשל עבור קריאת המערכת </a:t>
            </a:r>
            <a:r>
              <a:rPr lang="en-US" altLang="en-US" dirty="0" err="1"/>
              <a:t>getppid</a:t>
            </a:r>
            <a:r>
              <a:rPr lang="en-US" altLang="en-US" dirty="0"/>
              <a:t>()</a:t>
            </a:r>
            <a:r>
              <a:rPr lang="he-IL" altLang="en-US" dirty="0"/>
              <a:t>.</a:t>
            </a:r>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36</a:t>
            </a:fld>
            <a:endParaRPr lang="en-US"/>
          </a:p>
        </p:txBody>
      </p:sp>
      <p:grpSp>
        <p:nvGrpSpPr>
          <p:cNvPr id="27" name="Group 26">
            <a:extLst>
              <a:ext uri="{FF2B5EF4-FFF2-40B4-BE49-F238E27FC236}">
                <a16:creationId xmlns:a16="http://schemas.microsoft.com/office/drawing/2014/main" id="{8C2A5F7A-C0A2-4D4D-90CA-F7F1EDE03430}"/>
              </a:ext>
            </a:extLst>
          </p:cNvPr>
          <p:cNvGrpSpPr/>
          <p:nvPr/>
        </p:nvGrpSpPr>
        <p:grpSpPr>
          <a:xfrm>
            <a:off x="678683" y="1639778"/>
            <a:ext cx="3095625" cy="4387976"/>
            <a:chOff x="1476375" y="3644900"/>
            <a:chExt cx="3095625" cy="4271998"/>
          </a:xfrm>
        </p:grpSpPr>
        <p:sp>
          <p:nvSpPr>
            <p:cNvPr id="28" name="Oval 4">
              <a:extLst>
                <a:ext uri="{FF2B5EF4-FFF2-40B4-BE49-F238E27FC236}">
                  <a16:creationId xmlns:a16="http://schemas.microsoft.com/office/drawing/2014/main" id="{1E1E1FA0-FF82-44B9-BF16-29398C0F52C4}"/>
                </a:ext>
              </a:extLst>
            </p:cNvPr>
            <p:cNvSpPr>
              <a:spLocks noChangeArrowheads="1"/>
            </p:cNvSpPr>
            <p:nvPr/>
          </p:nvSpPr>
          <p:spPr bwMode="auto">
            <a:xfrm>
              <a:off x="2700338" y="3644900"/>
              <a:ext cx="574675" cy="5746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b="1" baseline="-25000"/>
                <a:t>0</a:t>
              </a:r>
            </a:p>
          </p:txBody>
        </p:sp>
        <p:sp>
          <p:nvSpPr>
            <p:cNvPr id="29" name="Oval 5">
              <a:extLst>
                <a:ext uri="{FF2B5EF4-FFF2-40B4-BE49-F238E27FC236}">
                  <a16:creationId xmlns:a16="http://schemas.microsoft.com/office/drawing/2014/main" id="{F16409A4-2576-4709-B429-5792611EE811}"/>
                </a:ext>
              </a:extLst>
            </p:cNvPr>
            <p:cNvSpPr>
              <a:spLocks noChangeArrowheads="1"/>
            </p:cNvSpPr>
            <p:nvPr/>
          </p:nvSpPr>
          <p:spPr bwMode="auto">
            <a:xfrm>
              <a:off x="385127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b="1" baseline="-22000"/>
                <a:t>3</a:t>
              </a:r>
            </a:p>
          </p:txBody>
        </p:sp>
        <p:sp>
          <p:nvSpPr>
            <p:cNvPr id="30" name="Oval 6">
              <a:extLst>
                <a:ext uri="{FF2B5EF4-FFF2-40B4-BE49-F238E27FC236}">
                  <a16:creationId xmlns:a16="http://schemas.microsoft.com/office/drawing/2014/main" id="{3289E065-EC5B-44FF-9048-1261C52478ED}"/>
                </a:ext>
              </a:extLst>
            </p:cNvPr>
            <p:cNvSpPr>
              <a:spLocks noChangeArrowheads="1"/>
            </p:cNvSpPr>
            <p:nvPr/>
          </p:nvSpPr>
          <p:spPr bwMode="auto">
            <a:xfrm>
              <a:off x="266382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dirty="0"/>
                <a:t>P</a:t>
              </a:r>
              <a:r>
                <a:rPr lang="en-US" altLang="en-US" sz="2000" b="1" baseline="-22000" dirty="0"/>
                <a:t>2</a:t>
              </a:r>
            </a:p>
          </p:txBody>
        </p:sp>
        <p:sp>
          <p:nvSpPr>
            <p:cNvPr id="31" name="Oval 7">
              <a:extLst>
                <a:ext uri="{FF2B5EF4-FFF2-40B4-BE49-F238E27FC236}">
                  <a16:creationId xmlns:a16="http://schemas.microsoft.com/office/drawing/2014/main" id="{28C0F1E2-6E35-4DEA-98B5-A4812E8F9EAB}"/>
                </a:ext>
              </a:extLst>
            </p:cNvPr>
            <p:cNvSpPr>
              <a:spLocks noChangeArrowheads="1"/>
            </p:cNvSpPr>
            <p:nvPr/>
          </p:nvSpPr>
          <p:spPr bwMode="auto">
            <a:xfrm>
              <a:off x="147637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sz="2000" b="1" baseline="-22000"/>
                <a:t>1</a:t>
              </a:r>
            </a:p>
          </p:txBody>
        </p:sp>
        <p:sp>
          <p:nvSpPr>
            <p:cNvPr id="32" name="Oval 8">
              <a:extLst>
                <a:ext uri="{FF2B5EF4-FFF2-40B4-BE49-F238E27FC236}">
                  <a16:creationId xmlns:a16="http://schemas.microsoft.com/office/drawing/2014/main" id="{8F383C69-B1EB-4330-BD70-0049737474D7}"/>
                </a:ext>
              </a:extLst>
            </p:cNvPr>
            <p:cNvSpPr>
              <a:spLocks noChangeArrowheads="1"/>
            </p:cNvSpPr>
            <p:nvPr/>
          </p:nvSpPr>
          <p:spPr bwMode="auto">
            <a:xfrm>
              <a:off x="3851275" y="5589588"/>
              <a:ext cx="574675" cy="5746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sz="2000" b="1" baseline="-22000"/>
                <a:t>4</a:t>
              </a:r>
            </a:p>
          </p:txBody>
        </p:sp>
        <p:sp>
          <p:nvSpPr>
            <p:cNvPr id="33" name="Line 9">
              <a:extLst>
                <a:ext uri="{FF2B5EF4-FFF2-40B4-BE49-F238E27FC236}">
                  <a16:creationId xmlns:a16="http://schemas.microsoft.com/office/drawing/2014/main" id="{2CCF625C-FF48-406E-B3B4-F6F1F8750528}"/>
                </a:ext>
              </a:extLst>
            </p:cNvPr>
            <p:cNvSpPr>
              <a:spLocks noChangeShapeType="1"/>
            </p:cNvSpPr>
            <p:nvPr/>
          </p:nvSpPr>
          <p:spPr bwMode="auto">
            <a:xfrm flipH="1" flipV="1">
              <a:off x="3203575" y="4076700"/>
              <a:ext cx="863600" cy="5032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34" name="Line 10">
              <a:extLst>
                <a:ext uri="{FF2B5EF4-FFF2-40B4-BE49-F238E27FC236}">
                  <a16:creationId xmlns:a16="http://schemas.microsoft.com/office/drawing/2014/main" id="{A5A7E14E-EBBB-45B4-B3FD-D958D2BF5E1E}"/>
                </a:ext>
              </a:extLst>
            </p:cNvPr>
            <p:cNvSpPr>
              <a:spLocks noChangeShapeType="1"/>
            </p:cNvSpPr>
            <p:nvPr/>
          </p:nvSpPr>
          <p:spPr bwMode="auto">
            <a:xfrm flipV="1">
              <a:off x="2987675" y="4221163"/>
              <a:ext cx="0" cy="3619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35" name="Line 11">
              <a:extLst>
                <a:ext uri="{FF2B5EF4-FFF2-40B4-BE49-F238E27FC236}">
                  <a16:creationId xmlns:a16="http://schemas.microsoft.com/office/drawing/2014/main" id="{0DFD83C2-A3B7-4A8A-9BEB-2D3826191E8F}"/>
                </a:ext>
              </a:extLst>
            </p:cNvPr>
            <p:cNvSpPr>
              <a:spLocks noChangeShapeType="1"/>
            </p:cNvSpPr>
            <p:nvPr/>
          </p:nvSpPr>
          <p:spPr bwMode="auto">
            <a:xfrm flipV="1">
              <a:off x="1979613" y="4076700"/>
              <a:ext cx="792162" cy="5762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57" name="Line 12">
              <a:extLst>
                <a:ext uri="{FF2B5EF4-FFF2-40B4-BE49-F238E27FC236}">
                  <a16:creationId xmlns:a16="http://schemas.microsoft.com/office/drawing/2014/main" id="{23B94893-09C6-4025-BC09-00A591F584AD}"/>
                </a:ext>
              </a:extLst>
            </p:cNvPr>
            <p:cNvSpPr>
              <a:spLocks noChangeShapeType="1"/>
            </p:cNvSpPr>
            <p:nvPr/>
          </p:nvSpPr>
          <p:spPr bwMode="auto">
            <a:xfrm flipV="1">
              <a:off x="4140200" y="5157788"/>
              <a:ext cx="0" cy="431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58" name="Line 13">
              <a:extLst>
                <a:ext uri="{FF2B5EF4-FFF2-40B4-BE49-F238E27FC236}">
                  <a16:creationId xmlns:a16="http://schemas.microsoft.com/office/drawing/2014/main" id="{E6A42EFC-D9F6-401C-A47C-9FC1E81760D6}"/>
                </a:ext>
              </a:extLst>
            </p:cNvPr>
            <p:cNvSpPr>
              <a:spLocks noChangeShapeType="1"/>
            </p:cNvSpPr>
            <p:nvPr/>
          </p:nvSpPr>
          <p:spPr bwMode="auto">
            <a:xfrm flipH="1">
              <a:off x="3203575" y="5013325"/>
              <a:ext cx="647700" cy="1588"/>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59" name="Line 14">
              <a:extLst>
                <a:ext uri="{FF2B5EF4-FFF2-40B4-BE49-F238E27FC236}">
                  <a16:creationId xmlns:a16="http://schemas.microsoft.com/office/drawing/2014/main" id="{5DB0F194-B259-4DC6-9644-842D5FFA02F3}"/>
                </a:ext>
              </a:extLst>
            </p:cNvPr>
            <p:cNvSpPr>
              <a:spLocks noChangeShapeType="1"/>
            </p:cNvSpPr>
            <p:nvPr/>
          </p:nvSpPr>
          <p:spPr bwMode="auto">
            <a:xfrm flipH="1">
              <a:off x="1979613" y="5013325"/>
              <a:ext cx="720725"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60" name="Line 15">
              <a:extLst>
                <a:ext uri="{FF2B5EF4-FFF2-40B4-BE49-F238E27FC236}">
                  <a16:creationId xmlns:a16="http://schemas.microsoft.com/office/drawing/2014/main" id="{DAB62949-B1DD-47F7-AFA7-AAF0FCD6B333}"/>
                </a:ext>
              </a:extLst>
            </p:cNvPr>
            <p:cNvSpPr>
              <a:spLocks noChangeShapeType="1"/>
            </p:cNvSpPr>
            <p:nvPr/>
          </p:nvSpPr>
          <p:spPr bwMode="auto">
            <a:xfrm>
              <a:off x="2051050" y="4797425"/>
              <a:ext cx="649288"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61" name="Line 16">
              <a:extLst>
                <a:ext uri="{FF2B5EF4-FFF2-40B4-BE49-F238E27FC236}">
                  <a16:creationId xmlns:a16="http://schemas.microsoft.com/office/drawing/2014/main" id="{F41845A6-3E09-4517-9CB5-384D8C2314E9}"/>
                </a:ext>
              </a:extLst>
            </p:cNvPr>
            <p:cNvSpPr>
              <a:spLocks noChangeShapeType="1"/>
            </p:cNvSpPr>
            <p:nvPr/>
          </p:nvSpPr>
          <p:spPr bwMode="auto">
            <a:xfrm>
              <a:off x="3276600" y="4797425"/>
              <a:ext cx="574675"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62" name="Freeform 17">
              <a:extLst>
                <a:ext uri="{FF2B5EF4-FFF2-40B4-BE49-F238E27FC236}">
                  <a16:creationId xmlns:a16="http://schemas.microsoft.com/office/drawing/2014/main" id="{6FF2EC38-ABC8-499C-9908-7D866C6D5A7C}"/>
                </a:ext>
              </a:extLst>
            </p:cNvPr>
            <p:cNvSpPr>
              <a:spLocks/>
            </p:cNvSpPr>
            <p:nvPr/>
          </p:nvSpPr>
          <p:spPr bwMode="auto">
            <a:xfrm>
              <a:off x="3276600" y="3860800"/>
              <a:ext cx="1008063" cy="792163"/>
            </a:xfrm>
            <a:custGeom>
              <a:avLst/>
              <a:gdLst>
                <a:gd name="T0" fmla="*/ 0 w 1316"/>
                <a:gd name="T1" fmla="*/ 0 h 862"/>
                <a:gd name="T2" fmla="*/ 2147483647 w 1316"/>
                <a:gd name="T3" fmla="*/ 2147483647 h 862"/>
                <a:gd name="T4" fmla="*/ 2147483647 w 1316"/>
                <a:gd name="T5" fmla="*/ 2147483647 h 862"/>
                <a:gd name="T6" fmla="*/ 0 60000 65536"/>
                <a:gd name="T7" fmla="*/ 0 60000 65536"/>
                <a:gd name="T8" fmla="*/ 0 60000 65536"/>
                <a:gd name="T9" fmla="*/ 0 w 1316"/>
                <a:gd name="T10" fmla="*/ 0 h 862"/>
                <a:gd name="T11" fmla="*/ 1316 w 1316"/>
                <a:gd name="T12" fmla="*/ 862 h 862"/>
              </a:gdLst>
              <a:ahLst/>
              <a:cxnLst>
                <a:cxn ang="T6">
                  <a:pos x="T0" y="T1"/>
                </a:cxn>
                <a:cxn ang="T7">
                  <a:pos x="T2" y="T3"/>
                </a:cxn>
                <a:cxn ang="T8">
                  <a:pos x="T4" y="T5"/>
                </a:cxn>
              </a:cxnLst>
              <a:rect l="T9" t="T10" r="T11" b="T12"/>
              <a:pathLst>
                <a:path w="1316" h="862">
                  <a:moveTo>
                    <a:pt x="0" y="0"/>
                  </a:moveTo>
                  <a:cubicBezTo>
                    <a:pt x="276" y="19"/>
                    <a:pt x="552" y="38"/>
                    <a:pt x="771" y="182"/>
                  </a:cubicBezTo>
                  <a:cubicBezTo>
                    <a:pt x="990" y="326"/>
                    <a:pt x="1225" y="749"/>
                    <a:pt x="1316" y="862"/>
                  </a:cubicBezTo>
                </a:path>
              </a:pathLst>
            </a:custGeom>
            <a:noFill/>
            <a:ln w="19050" cap="flat" cmpd="sng">
              <a:solidFill>
                <a:schemeClr val="tx1"/>
              </a:solidFill>
              <a:prstDash val="lg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63" name="Freeform 18">
              <a:extLst>
                <a:ext uri="{FF2B5EF4-FFF2-40B4-BE49-F238E27FC236}">
                  <a16:creationId xmlns:a16="http://schemas.microsoft.com/office/drawing/2014/main" id="{D42F1BC4-415D-4250-A7CD-13F2CBECA738}"/>
                </a:ext>
              </a:extLst>
            </p:cNvPr>
            <p:cNvSpPr>
              <a:spLocks/>
            </p:cNvSpPr>
            <p:nvPr/>
          </p:nvSpPr>
          <p:spPr bwMode="auto">
            <a:xfrm>
              <a:off x="4356100" y="5013325"/>
              <a:ext cx="215900" cy="647700"/>
            </a:xfrm>
            <a:custGeom>
              <a:avLst/>
              <a:gdLst>
                <a:gd name="T0" fmla="*/ 2147483647 w 514"/>
                <a:gd name="T1" fmla="*/ 0 h 861"/>
                <a:gd name="T2" fmla="*/ 2147483647 w 514"/>
                <a:gd name="T3" fmla="*/ 2147483647 h 861"/>
                <a:gd name="T4" fmla="*/ 0 w 514"/>
                <a:gd name="T5" fmla="*/ 2147483647 h 861"/>
                <a:gd name="T6" fmla="*/ 0 60000 65536"/>
                <a:gd name="T7" fmla="*/ 0 60000 65536"/>
                <a:gd name="T8" fmla="*/ 0 60000 65536"/>
                <a:gd name="T9" fmla="*/ 0 w 514"/>
                <a:gd name="T10" fmla="*/ 0 h 861"/>
                <a:gd name="T11" fmla="*/ 514 w 514"/>
                <a:gd name="T12" fmla="*/ 861 h 861"/>
              </a:gdLst>
              <a:ahLst/>
              <a:cxnLst>
                <a:cxn ang="T6">
                  <a:pos x="T0" y="T1"/>
                </a:cxn>
                <a:cxn ang="T7">
                  <a:pos x="T2" y="T3"/>
                </a:cxn>
                <a:cxn ang="T8">
                  <a:pos x="T4" y="T5"/>
                </a:cxn>
              </a:cxnLst>
              <a:rect l="T9" t="T10" r="T11" b="T12"/>
              <a:pathLst>
                <a:path w="514" h="861">
                  <a:moveTo>
                    <a:pt x="91" y="0"/>
                  </a:moveTo>
                  <a:cubicBezTo>
                    <a:pt x="302" y="109"/>
                    <a:pt x="514" y="219"/>
                    <a:pt x="499" y="362"/>
                  </a:cubicBezTo>
                  <a:cubicBezTo>
                    <a:pt x="484" y="505"/>
                    <a:pt x="242" y="683"/>
                    <a:pt x="0" y="861"/>
                  </a:cubicBezTo>
                </a:path>
              </a:pathLst>
            </a:custGeom>
            <a:noFill/>
            <a:ln w="19050" cap="flat" cmpd="sng">
              <a:solidFill>
                <a:schemeClr val="tx1"/>
              </a:solidFill>
              <a:prstDash val="lg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64" name="Text Box 20">
              <a:extLst>
                <a:ext uri="{FF2B5EF4-FFF2-40B4-BE49-F238E27FC236}">
                  <a16:creationId xmlns:a16="http://schemas.microsoft.com/office/drawing/2014/main" id="{53D69495-123C-4C82-BEE5-1C4DDC423A82}"/>
                </a:ext>
              </a:extLst>
            </p:cNvPr>
            <p:cNvSpPr txBox="1">
              <a:spLocks noChangeArrowheads="1"/>
            </p:cNvSpPr>
            <p:nvPr/>
          </p:nvSpPr>
          <p:spPr bwMode="auto">
            <a:xfrm>
              <a:off x="2856100" y="6624236"/>
              <a:ext cx="17159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1" hangingPunct="1">
                <a:spcBef>
                  <a:spcPct val="50000"/>
                </a:spcBef>
              </a:pPr>
              <a:r>
                <a:rPr lang="en-US" altLang="en-US" dirty="0"/>
                <a:t>(real_)parent</a:t>
              </a:r>
            </a:p>
            <a:p>
              <a:pPr rtl="0" eaLnBrk="1" hangingPunct="1">
                <a:spcBef>
                  <a:spcPct val="50000"/>
                </a:spcBef>
              </a:pPr>
              <a:r>
                <a:rPr lang="en-US" altLang="en-US" sz="2000" dirty="0"/>
                <a:t>siblings</a:t>
              </a:r>
            </a:p>
            <a:p>
              <a:pPr rtl="0" eaLnBrk="1" hangingPunct="1">
                <a:spcBef>
                  <a:spcPct val="50000"/>
                </a:spcBef>
              </a:pPr>
              <a:r>
                <a:rPr lang="en-US" altLang="en-US" sz="2000" dirty="0"/>
                <a:t>children  </a:t>
              </a:r>
            </a:p>
          </p:txBody>
        </p:sp>
        <p:sp>
          <p:nvSpPr>
            <p:cNvPr id="65" name="Line 21">
              <a:extLst>
                <a:ext uri="{FF2B5EF4-FFF2-40B4-BE49-F238E27FC236}">
                  <a16:creationId xmlns:a16="http://schemas.microsoft.com/office/drawing/2014/main" id="{50E40FD5-65A8-4413-AEB4-FDE626D80460}"/>
                </a:ext>
              </a:extLst>
            </p:cNvPr>
            <p:cNvSpPr>
              <a:spLocks noChangeShapeType="1"/>
            </p:cNvSpPr>
            <p:nvPr/>
          </p:nvSpPr>
          <p:spPr bwMode="auto">
            <a:xfrm>
              <a:off x="1533357" y="6838455"/>
              <a:ext cx="10795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66" name="Line 22">
              <a:extLst>
                <a:ext uri="{FF2B5EF4-FFF2-40B4-BE49-F238E27FC236}">
                  <a16:creationId xmlns:a16="http://schemas.microsoft.com/office/drawing/2014/main" id="{FB4B5684-2041-40DF-8683-DD02841FFA22}"/>
                </a:ext>
              </a:extLst>
            </p:cNvPr>
            <p:cNvSpPr>
              <a:spLocks noChangeShapeType="1"/>
            </p:cNvSpPr>
            <p:nvPr/>
          </p:nvSpPr>
          <p:spPr bwMode="auto">
            <a:xfrm>
              <a:off x="1533357" y="7293741"/>
              <a:ext cx="1079500" cy="158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67" name="Line 24">
              <a:extLst>
                <a:ext uri="{FF2B5EF4-FFF2-40B4-BE49-F238E27FC236}">
                  <a16:creationId xmlns:a16="http://schemas.microsoft.com/office/drawing/2014/main" id="{A6650356-5492-443D-8DB5-84326AD77E07}"/>
                </a:ext>
              </a:extLst>
            </p:cNvPr>
            <p:cNvSpPr>
              <a:spLocks noChangeShapeType="1"/>
            </p:cNvSpPr>
            <p:nvPr/>
          </p:nvSpPr>
          <p:spPr bwMode="auto">
            <a:xfrm>
              <a:off x="1511300" y="7747439"/>
              <a:ext cx="1079500" cy="1587"/>
            </a:xfrm>
            <a:prstGeom prst="line">
              <a:avLst/>
            </a:prstGeom>
            <a:noFill/>
            <a:ln w="9525">
              <a:solidFill>
                <a:schemeClr val="tx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grpSp>
    </p:spTree>
    <p:extLst>
      <p:ext uri="{BB962C8B-B14F-4D97-AF65-F5344CB8AC3E}">
        <p14:creationId xmlns:p14="http://schemas.microsoft.com/office/powerpoint/2010/main" val="2811637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he-IL" altLang="en-US" dirty="0"/>
              <a:t>ניהול קשרי משפחה בגרעין</a:t>
            </a:r>
            <a:endParaRPr lang="en-US" altLang="en-US" dirty="0"/>
          </a:p>
        </p:txBody>
      </p:sp>
      <p:sp>
        <p:nvSpPr>
          <p:cNvPr id="12" name="Content Placeholder 11">
            <a:extLst>
              <a:ext uri="{FF2B5EF4-FFF2-40B4-BE49-F238E27FC236}">
                <a16:creationId xmlns:a16="http://schemas.microsoft.com/office/drawing/2014/main" id="{FFE1FC12-3F9A-49B3-A0AC-883787B6603C}"/>
              </a:ext>
            </a:extLst>
          </p:cNvPr>
          <p:cNvSpPr>
            <a:spLocks noGrp="1"/>
          </p:cNvSpPr>
          <p:nvPr>
            <p:ph idx="1"/>
          </p:nvPr>
        </p:nvSpPr>
        <p:spPr/>
        <p:txBody>
          <a:bodyPr>
            <a:normAutofit/>
          </a:bodyPr>
          <a:lstStyle/>
          <a:p>
            <a:pPr marL="457200" indent="-457200">
              <a:buFont typeface="+mj-lt"/>
              <a:buAutoNum type="arabicPeriod" startAt="3"/>
            </a:pPr>
            <a:r>
              <a:rPr lang="en-US" altLang="en-US" dirty="0">
                <a:latin typeface="Courier New" panose="02070309020205020404" pitchFamily="49" charset="0"/>
                <a:cs typeface="Courier New" panose="02070309020205020404" pitchFamily="49" charset="0"/>
              </a:rPr>
              <a:t>children</a:t>
            </a:r>
            <a:r>
              <a:rPr lang="he-IL" altLang="en-US" dirty="0"/>
              <a:t>: מצביע לרשימה</a:t>
            </a:r>
            <a:br>
              <a:rPr lang="en-US" altLang="en-US" dirty="0"/>
            </a:br>
            <a:r>
              <a:rPr lang="he-IL" altLang="en-US" dirty="0"/>
              <a:t>מקושרת של בנים.</a:t>
            </a:r>
          </a:p>
          <a:p>
            <a:pPr marL="457200" indent="-457200">
              <a:buFont typeface="+mj-lt"/>
              <a:buAutoNum type="arabicPeriod" startAt="3"/>
            </a:pPr>
            <a:r>
              <a:rPr lang="en-US" altLang="en-US" dirty="0">
                <a:latin typeface="Courier New" panose="02070309020205020404" pitchFamily="49" charset="0"/>
                <a:cs typeface="Courier New" panose="02070309020205020404" pitchFamily="49" charset="0"/>
              </a:rPr>
              <a:t>siblings</a:t>
            </a:r>
            <a:r>
              <a:rPr lang="he-IL" altLang="en-US" dirty="0"/>
              <a:t>: מצביע לרשימה</a:t>
            </a:r>
            <a:br>
              <a:rPr lang="en-US" altLang="en-US" dirty="0"/>
            </a:br>
            <a:r>
              <a:rPr lang="he-IL" altLang="en-US" dirty="0"/>
              <a:t>מקושרת של אחים, (תהליכים</a:t>
            </a:r>
            <a:br>
              <a:rPr lang="en-US" altLang="en-US"/>
            </a:br>
            <a:r>
              <a:rPr lang="he-IL" altLang="en-US"/>
              <a:t>הנוצרים </a:t>
            </a:r>
            <a:r>
              <a:rPr lang="he-IL" altLang="en-US" dirty="0"/>
              <a:t>ע"י אותו תהליך אב).</a:t>
            </a:r>
          </a:p>
          <a:p>
            <a:endParaRPr lang="he-IL" altLang="en-US" dirty="0"/>
          </a:p>
          <a:p>
            <a:endParaRPr lang="he-IL" altLang="en-US" dirty="0"/>
          </a:p>
          <a:p>
            <a:r>
              <a:rPr lang="he-IL" altLang="en-US" dirty="0"/>
              <a:t>כך תהליך יכול לאתר את בניו </a:t>
            </a:r>
            <a:br>
              <a:rPr lang="en-US" altLang="en-US" dirty="0"/>
            </a:br>
            <a:r>
              <a:rPr lang="he-IL" altLang="en-US" dirty="0"/>
              <a:t>לפי סדר יצירתם, למשל עבור </a:t>
            </a:r>
            <a:br>
              <a:rPr lang="en-US" altLang="en-US" dirty="0"/>
            </a:br>
            <a:r>
              <a:rPr lang="he-IL" altLang="en-US" dirty="0"/>
              <a:t>קריאת המערכת </a:t>
            </a:r>
            <a:r>
              <a:rPr lang="en-US" altLang="en-US" dirty="0"/>
              <a:t>wait()</a:t>
            </a:r>
            <a:r>
              <a:rPr lang="he-IL" altLang="en-US" dirty="0"/>
              <a:t>.</a:t>
            </a:r>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37</a:t>
            </a:fld>
            <a:endParaRPr lang="en-US"/>
          </a:p>
        </p:txBody>
      </p:sp>
      <p:grpSp>
        <p:nvGrpSpPr>
          <p:cNvPr id="36" name="Group 35">
            <a:extLst>
              <a:ext uri="{FF2B5EF4-FFF2-40B4-BE49-F238E27FC236}">
                <a16:creationId xmlns:a16="http://schemas.microsoft.com/office/drawing/2014/main" id="{846609EC-C7F2-45D3-B288-4530337BB08A}"/>
              </a:ext>
            </a:extLst>
          </p:cNvPr>
          <p:cNvGrpSpPr/>
          <p:nvPr/>
        </p:nvGrpSpPr>
        <p:grpSpPr>
          <a:xfrm>
            <a:off x="678683" y="1639778"/>
            <a:ext cx="3095625" cy="4387976"/>
            <a:chOff x="1476375" y="3644900"/>
            <a:chExt cx="3095625" cy="4271998"/>
          </a:xfrm>
        </p:grpSpPr>
        <p:sp>
          <p:nvSpPr>
            <p:cNvPr id="37" name="Oval 4">
              <a:extLst>
                <a:ext uri="{FF2B5EF4-FFF2-40B4-BE49-F238E27FC236}">
                  <a16:creationId xmlns:a16="http://schemas.microsoft.com/office/drawing/2014/main" id="{D9BFE3FF-413E-4E58-9726-0767FD964D76}"/>
                </a:ext>
              </a:extLst>
            </p:cNvPr>
            <p:cNvSpPr>
              <a:spLocks noChangeArrowheads="1"/>
            </p:cNvSpPr>
            <p:nvPr/>
          </p:nvSpPr>
          <p:spPr bwMode="auto">
            <a:xfrm>
              <a:off x="2700338" y="3644900"/>
              <a:ext cx="574675" cy="5746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b="1" baseline="-25000"/>
                <a:t>0</a:t>
              </a:r>
            </a:p>
          </p:txBody>
        </p:sp>
        <p:sp>
          <p:nvSpPr>
            <p:cNvPr id="38" name="Oval 5">
              <a:extLst>
                <a:ext uri="{FF2B5EF4-FFF2-40B4-BE49-F238E27FC236}">
                  <a16:creationId xmlns:a16="http://schemas.microsoft.com/office/drawing/2014/main" id="{1F5335D4-1607-42FE-8C3C-A11B9E1F9048}"/>
                </a:ext>
              </a:extLst>
            </p:cNvPr>
            <p:cNvSpPr>
              <a:spLocks noChangeArrowheads="1"/>
            </p:cNvSpPr>
            <p:nvPr/>
          </p:nvSpPr>
          <p:spPr bwMode="auto">
            <a:xfrm>
              <a:off x="385127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b="1" baseline="-22000"/>
                <a:t>3</a:t>
              </a:r>
            </a:p>
          </p:txBody>
        </p:sp>
        <p:sp>
          <p:nvSpPr>
            <p:cNvPr id="39" name="Oval 6">
              <a:extLst>
                <a:ext uri="{FF2B5EF4-FFF2-40B4-BE49-F238E27FC236}">
                  <a16:creationId xmlns:a16="http://schemas.microsoft.com/office/drawing/2014/main" id="{A1329C08-0156-4E91-AFCE-3170BC530CD9}"/>
                </a:ext>
              </a:extLst>
            </p:cNvPr>
            <p:cNvSpPr>
              <a:spLocks noChangeArrowheads="1"/>
            </p:cNvSpPr>
            <p:nvPr/>
          </p:nvSpPr>
          <p:spPr bwMode="auto">
            <a:xfrm>
              <a:off x="266382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dirty="0"/>
                <a:t>P</a:t>
              </a:r>
              <a:r>
                <a:rPr lang="en-US" altLang="en-US" sz="2000" b="1" baseline="-22000" dirty="0"/>
                <a:t>2</a:t>
              </a:r>
            </a:p>
          </p:txBody>
        </p:sp>
        <p:sp>
          <p:nvSpPr>
            <p:cNvPr id="40" name="Oval 7">
              <a:extLst>
                <a:ext uri="{FF2B5EF4-FFF2-40B4-BE49-F238E27FC236}">
                  <a16:creationId xmlns:a16="http://schemas.microsoft.com/office/drawing/2014/main" id="{1E5AC74C-0553-4622-9AAC-C31A323F5E6F}"/>
                </a:ext>
              </a:extLst>
            </p:cNvPr>
            <p:cNvSpPr>
              <a:spLocks noChangeArrowheads="1"/>
            </p:cNvSpPr>
            <p:nvPr/>
          </p:nvSpPr>
          <p:spPr bwMode="auto">
            <a:xfrm>
              <a:off x="147637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sz="2000" b="1" baseline="-22000"/>
                <a:t>1</a:t>
              </a:r>
            </a:p>
          </p:txBody>
        </p:sp>
        <p:sp>
          <p:nvSpPr>
            <p:cNvPr id="41" name="Oval 8">
              <a:extLst>
                <a:ext uri="{FF2B5EF4-FFF2-40B4-BE49-F238E27FC236}">
                  <a16:creationId xmlns:a16="http://schemas.microsoft.com/office/drawing/2014/main" id="{5334B8E9-78FF-46D4-A4A7-10102D05D63A}"/>
                </a:ext>
              </a:extLst>
            </p:cNvPr>
            <p:cNvSpPr>
              <a:spLocks noChangeArrowheads="1"/>
            </p:cNvSpPr>
            <p:nvPr/>
          </p:nvSpPr>
          <p:spPr bwMode="auto">
            <a:xfrm>
              <a:off x="3851275" y="5589588"/>
              <a:ext cx="574675" cy="5746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sz="2000" b="1" baseline="-22000"/>
                <a:t>4</a:t>
              </a:r>
            </a:p>
          </p:txBody>
        </p:sp>
        <p:sp>
          <p:nvSpPr>
            <p:cNvPr id="42" name="Line 9">
              <a:extLst>
                <a:ext uri="{FF2B5EF4-FFF2-40B4-BE49-F238E27FC236}">
                  <a16:creationId xmlns:a16="http://schemas.microsoft.com/office/drawing/2014/main" id="{4BF7D316-9689-482C-B090-D832CC6B2E3A}"/>
                </a:ext>
              </a:extLst>
            </p:cNvPr>
            <p:cNvSpPr>
              <a:spLocks noChangeShapeType="1"/>
            </p:cNvSpPr>
            <p:nvPr/>
          </p:nvSpPr>
          <p:spPr bwMode="auto">
            <a:xfrm flipH="1" flipV="1">
              <a:off x="3203575" y="4076700"/>
              <a:ext cx="863600" cy="5032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3" name="Line 10">
              <a:extLst>
                <a:ext uri="{FF2B5EF4-FFF2-40B4-BE49-F238E27FC236}">
                  <a16:creationId xmlns:a16="http://schemas.microsoft.com/office/drawing/2014/main" id="{DAD3031F-92DD-4F23-8A82-239690645B75}"/>
                </a:ext>
              </a:extLst>
            </p:cNvPr>
            <p:cNvSpPr>
              <a:spLocks noChangeShapeType="1"/>
            </p:cNvSpPr>
            <p:nvPr/>
          </p:nvSpPr>
          <p:spPr bwMode="auto">
            <a:xfrm flipV="1">
              <a:off x="2987675" y="4221163"/>
              <a:ext cx="0" cy="3619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4" name="Line 11">
              <a:extLst>
                <a:ext uri="{FF2B5EF4-FFF2-40B4-BE49-F238E27FC236}">
                  <a16:creationId xmlns:a16="http://schemas.microsoft.com/office/drawing/2014/main" id="{D973E732-AD08-4589-8C53-0EFF309C45A8}"/>
                </a:ext>
              </a:extLst>
            </p:cNvPr>
            <p:cNvSpPr>
              <a:spLocks noChangeShapeType="1"/>
            </p:cNvSpPr>
            <p:nvPr/>
          </p:nvSpPr>
          <p:spPr bwMode="auto">
            <a:xfrm flipV="1">
              <a:off x="1979613" y="4076700"/>
              <a:ext cx="792162" cy="5762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5" name="Line 12">
              <a:extLst>
                <a:ext uri="{FF2B5EF4-FFF2-40B4-BE49-F238E27FC236}">
                  <a16:creationId xmlns:a16="http://schemas.microsoft.com/office/drawing/2014/main" id="{C6DC78F6-A580-470B-A4B7-035D159CF186}"/>
                </a:ext>
              </a:extLst>
            </p:cNvPr>
            <p:cNvSpPr>
              <a:spLocks noChangeShapeType="1"/>
            </p:cNvSpPr>
            <p:nvPr/>
          </p:nvSpPr>
          <p:spPr bwMode="auto">
            <a:xfrm flipV="1">
              <a:off x="4140200" y="5157788"/>
              <a:ext cx="0" cy="431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6" name="Line 13">
              <a:extLst>
                <a:ext uri="{FF2B5EF4-FFF2-40B4-BE49-F238E27FC236}">
                  <a16:creationId xmlns:a16="http://schemas.microsoft.com/office/drawing/2014/main" id="{33F279DB-256E-434A-8E72-5DFE55BF51C2}"/>
                </a:ext>
              </a:extLst>
            </p:cNvPr>
            <p:cNvSpPr>
              <a:spLocks noChangeShapeType="1"/>
            </p:cNvSpPr>
            <p:nvPr/>
          </p:nvSpPr>
          <p:spPr bwMode="auto">
            <a:xfrm flipH="1">
              <a:off x="3203575" y="5013325"/>
              <a:ext cx="647700" cy="1588"/>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7" name="Line 14">
              <a:extLst>
                <a:ext uri="{FF2B5EF4-FFF2-40B4-BE49-F238E27FC236}">
                  <a16:creationId xmlns:a16="http://schemas.microsoft.com/office/drawing/2014/main" id="{75E7D445-524D-4B27-9613-13D0C76D1A84}"/>
                </a:ext>
              </a:extLst>
            </p:cNvPr>
            <p:cNvSpPr>
              <a:spLocks noChangeShapeType="1"/>
            </p:cNvSpPr>
            <p:nvPr/>
          </p:nvSpPr>
          <p:spPr bwMode="auto">
            <a:xfrm flipH="1">
              <a:off x="1979613" y="5013325"/>
              <a:ext cx="720725"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8" name="Line 15">
              <a:extLst>
                <a:ext uri="{FF2B5EF4-FFF2-40B4-BE49-F238E27FC236}">
                  <a16:creationId xmlns:a16="http://schemas.microsoft.com/office/drawing/2014/main" id="{F27FB34F-825E-4C91-BFF1-A00768D9FA83}"/>
                </a:ext>
              </a:extLst>
            </p:cNvPr>
            <p:cNvSpPr>
              <a:spLocks noChangeShapeType="1"/>
            </p:cNvSpPr>
            <p:nvPr/>
          </p:nvSpPr>
          <p:spPr bwMode="auto">
            <a:xfrm>
              <a:off x="2051050" y="4797425"/>
              <a:ext cx="649288"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9" name="Line 16">
              <a:extLst>
                <a:ext uri="{FF2B5EF4-FFF2-40B4-BE49-F238E27FC236}">
                  <a16:creationId xmlns:a16="http://schemas.microsoft.com/office/drawing/2014/main" id="{5CAF7497-C920-47D2-8F46-5F958A355698}"/>
                </a:ext>
              </a:extLst>
            </p:cNvPr>
            <p:cNvSpPr>
              <a:spLocks noChangeShapeType="1"/>
            </p:cNvSpPr>
            <p:nvPr/>
          </p:nvSpPr>
          <p:spPr bwMode="auto">
            <a:xfrm>
              <a:off x="3276600" y="4797425"/>
              <a:ext cx="574675"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50" name="Freeform 17">
              <a:extLst>
                <a:ext uri="{FF2B5EF4-FFF2-40B4-BE49-F238E27FC236}">
                  <a16:creationId xmlns:a16="http://schemas.microsoft.com/office/drawing/2014/main" id="{BE64279F-AC90-4482-B112-6535C7301453}"/>
                </a:ext>
              </a:extLst>
            </p:cNvPr>
            <p:cNvSpPr>
              <a:spLocks/>
            </p:cNvSpPr>
            <p:nvPr/>
          </p:nvSpPr>
          <p:spPr bwMode="auto">
            <a:xfrm>
              <a:off x="3276600" y="3860800"/>
              <a:ext cx="1008063" cy="792163"/>
            </a:xfrm>
            <a:custGeom>
              <a:avLst/>
              <a:gdLst>
                <a:gd name="T0" fmla="*/ 0 w 1316"/>
                <a:gd name="T1" fmla="*/ 0 h 862"/>
                <a:gd name="T2" fmla="*/ 2147483647 w 1316"/>
                <a:gd name="T3" fmla="*/ 2147483647 h 862"/>
                <a:gd name="T4" fmla="*/ 2147483647 w 1316"/>
                <a:gd name="T5" fmla="*/ 2147483647 h 862"/>
                <a:gd name="T6" fmla="*/ 0 60000 65536"/>
                <a:gd name="T7" fmla="*/ 0 60000 65536"/>
                <a:gd name="T8" fmla="*/ 0 60000 65536"/>
                <a:gd name="T9" fmla="*/ 0 w 1316"/>
                <a:gd name="T10" fmla="*/ 0 h 862"/>
                <a:gd name="T11" fmla="*/ 1316 w 1316"/>
                <a:gd name="T12" fmla="*/ 862 h 862"/>
              </a:gdLst>
              <a:ahLst/>
              <a:cxnLst>
                <a:cxn ang="T6">
                  <a:pos x="T0" y="T1"/>
                </a:cxn>
                <a:cxn ang="T7">
                  <a:pos x="T2" y="T3"/>
                </a:cxn>
                <a:cxn ang="T8">
                  <a:pos x="T4" y="T5"/>
                </a:cxn>
              </a:cxnLst>
              <a:rect l="T9" t="T10" r="T11" b="T12"/>
              <a:pathLst>
                <a:path w="1316" h="862">
                  <a:moveTo>
                    <a:pt x="0" y="0"/>
                  </a:moveTo>
                  <a:cubicBezTo>
                    <a:pt x="276" y="19"/>
                    <a:pt x="552" y="38"/>
                    <a:pt x="771" y="182"/>
                  </a:cubicBezTo>
                  <a:cubicBezTo>
                    <a:pt x="990" y="326"/>
                    <a:pt x="1225" y="749"/>
                    <a:pt x="1316" y="862"/>
                  </a:cubicBezTo>
                </a:path>
              </a:pathLst>
            </a:custGeom>
            <a:noFill/>
            <a:ln w="19050" cap="flat" cmpd="sng">
              <a:solidFill>
                <a:schemeClr val="tx1"/>
              </a:solidFill>
              <a:prstDash val="lg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51" name="Freeform 18">
              <a:extLst>
                <a:ext uri="{FF2B5EF4-FFF2-40B4-BE49-F238E27FC236}">
                  <a16:creationId xmlns:a16="http://schemas.microsoft.com/office/drawing/2014/main" id="{AE7FFE90-E324-4E81-9080-B3001A8518D7}"/>
                </a:ext>
              </a:extLst>
            </p:cNvPr>
            <p:cNvSpPr>
              <a:spLocks/>
            </p:cNvSpPr>
            <p:nvPr/>
          </p:nvSpPr>
          <p:spPr bwMode="auto">
            <a:xfrm>
              <a:off x="4356100" y="5013325"/>
              <a:ext cx="215900" cy="647700"/>
            </a:xfrm>
            <a:custGeom>
              <a:avLst/>
              <a:gdLst>
                <a:gd name="T0" fmla="*/ 2147483647 w 514"/>
                <a:gd name="T1" fmla="*/ 0 h 861"/>
                <a:gd name="T2" fmla="*/ 2147483647 w 514"/>
                <a:gd name="T3" fmla="*/ 2147483647 h 861"/>
                <a:gd name="T4" fmla="*/ 0 w 514"/>
                <a:gd name="T5" fmla="*/ 2147483647 h 861"/>
                <a:gd name="T6" fmla="*/ 0 60000 65536"/>
                <a:gd name="T7" fmla="*/ 0 60000 65536"/>
                <a:gd name="T8" fmla="*/ 0 60000 65536"/>
                <a:gd name="T9" fmla="*/ 0 w 514"/>
                <a:gd name="T10" fmla="*/ 0 h 861"/>
                <a:gd name="T11" fmla="*/ 514 w 514"/>
                <a:gd name="T12" fmla="*/ 861 h 861"/>
              </a:gdLst>
              <a:ahLst/>
              <a:cxnLst>
                <a:cxn ang="T6">
                  <a:pos x="T0" y="T1"/>
                </a:cxn>
                <a:cxn ang="T7">
                  <a:pos x="T2" y="T3"/>
                </a:cxn>
                <a:cxn ang="T8">
                  <a:pos x="T4" y="T5"/>
                </a:cxn>
              </a:cxnLst>
              <a:rect l="T9" t="T10" r="T11" b="T12"/>
              <a:pathLst>
                <a:path w="514" h="861">
                  <a:moveTo>
                    <a:pt x="91" y="0"/>
                  </a:moveTo>
                  <a:cubicBezTo>
                    <a:pt x="302" y="109"/>
                    <a:pt x="514" y="219"/>
                    <a:pt x="499" y="362"/>
                  </a:cubicBezTo>
                  <a:cubicBezTo>
                    <a:pt x="484" y="505"/>
                    <a:pt x="242" y="683"/>
                    <a:pt x="0" y="861"/>
                  </a:cubicBezTo>
                </a:path>
              </a:pathLst>
            </a:custGeom>
            <a:noFill/>
            <a:ln w="19050" cap="flat" cmpd="sng">
              <a:solidFill>
                <a:schemeClr val="tx1"/>
              </a:solidFill>
              <a:prstDash val="lg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52" name="Text Box 20">
              <a:extLst>
                <a:ext uri="{FF2B5EF4-FFF2-40B4-BE49-F238E27FC236}">
                  <a16:creationId xmlns:a16="http://schemas.microsoft.com/office/drawing/2014/main" id="{0BD973C0-DF24-4819-B0E8-FFAF325D6653}"/>
                </a:ext>
              </a:extLst>
            </p:cNvPr>
            <p:cNvSpPr txBox="1">
              <a:spLocks noChangeArrowheads="1"/>
            </p:cNvSpPr>
            <p:nvPr/>
          </p:nvSpPr>
          <p:spPr bwMode="auto">
            <a:xfrm>
              <a:off x="2856100" y="6624236"/>
              <a:ext cx="17159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1" hangingPunct="1">
                <a:spcBef>
                  <a:spcPct val="50000"/>
                </a:spcBef>
              </a:pPr>
              <a:r>
                <a:rPr lang="en-US" altLang="en-US" dirty="0"/>
                <a:t>(real_)parent</a:t>
              </a:r>
            </a:p>
            <a:p>
              <a:pPr rtl="0" eaLnBrk="1" hangingPunct="1">
                <a:spcBef>
                  <a:spcPct val="50000"/>
                </a:spcBef>
              </a:pPr>
              <a:r>
                <a:rPr lang="en-US" altLang="en-US" sz="2000" dirty="0"/>
                <a:t>siblings</a:t>
              </a:r>
            </a:p>
            <a:p>
              <a:pPr rtl="0" eaLnBrk="1" hangingPunct="1">
                <a:spcBef>
                  <a:spcPct val="50000"/>
                </a:spcBef>
              </a:pPr>
              <a:r>
                <a:rPr lang="en-US" altLang="en-US" sz="2000" dirty="0"/>
                <a:t>children  </a:t>
              </a:r>
            </a:p>
          </p:txBody>
        </p:sp>
        <p:sp>
          <p:nvSpPr>
            <p:cNvPr id="53" name="Line 21">
              <a:extLst>
                <a:ext uri="{FF2B5EF4-FFF2-40B4-BE49-F238E27FC236}">
                  <a16:creationId xmlns:a16="http://schemas.microsoft.com/office/drawing/2014/main" id="{89A080CE-6FFE-4570-BF5C-1C4A3ECE73A4}"/>
                </a:ext>
              </a:extLst>
            </p:cNvPr>
            <p:cNvSpPr>
              <a:spLocks noChangeShapeType="1"/>
            </p:cNvSpPr>
            <p:nvPr/>
          </p:nvSpPr>
          <p:spPr bwMode="auto">
            <a:xfrm>
              <a:off x="1533357" y="6838455"/>
              <a:ext cx="10795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54" name="Line 22">
              <a:extLst>
                <a:ext uri="{FF2B5EF4-FFF2-40B4-BE49-F238E27FC236}">
                  <a16:creationId xmlns:a16="http://schemas.microsoft.com/office/drawing/2014/main" id="{F3B97B1A-DF79-4DA5-B1C6-E911189FF9E6}"/>
                </a:ext>
              </a:extLst>
            </p:cNvPr>
            <p:cNvSpPr>
              <a:spLocks noChangeShapeType="1"/>
            </p:cNvSpPr>
            <p:nvPr/>
          </p:nvSpPr>
          <p:spPr bwMode="auto">
            <a:xfrm>
              <a:off x="1533357" y="7293741"/>
              <a:ext cx="1079500" cy="158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56" name="Line 24">
              <a:extLst>
                <a:ext uri="{FF2B5EF4-FFF2-40B4-BE49-F238E27FC236}">
                  <a16:creationId xmlns:a16="http://schemas.microsoft.com/office/drawing/2014/main" id="{58098C35-9D10-4207-8275-B8C1E7997098}"/>
                </a:ext>
              </a:extLst>
            </p:cNvPr>
            <p:cNvSpPr>
              <a:spLocks noChangeShapeType="1"/>
            </p:cNvSpPr>
            <p:nvPr/>
          </p:nvSpPr>
          <p:spPr bwMode="auto">
            <a:xfrm>
              <a:off x="1511300" y="7747439"/>
              <a:ext cx="1079500" cy="1587"/>
            </a:xfrm>
            <a:prstGeom prst="line">
              <a:avLst/>
            </a:prstGeom>
            <a:noFill/>
            <a:ln w="9525">
              <a:solidFill>
                <a:schemeClr val="tx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grpSp>
    </p:spTree>
    <p:extLst>
      <p:ext uri="{BB962C8B-B14F-4D97-AF65-F5344CB8AC3E}">
        <p14:creationId xmlns:p14="http://schemas.microsoft.com/office/powerpoint/2010/main" val="4223609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he-IL" altLang="en-US" dirty="0"/>
              <a:t>רשימת התהליכים</a:t>
            </a:r>
            <a:endParaRPr lang="en-US" altLang="en-US" dirty="0"/>
          </a:p>
        </p:txBody>
      </p:sp>
      <p:sp>
        <p:nvSpPr>
          <p:cNvPr id="46084" name="Rectangle 3"/>
          <p:cNvSpPr>
            <a:spLocks noGrp="1" noChangeArrowheads="1"/>
          </p:cNvSpPr>
          <p:nvPr>
            <p:ph idx="1"/>
          </p:nvPr>
        </p:nvSpPr>
        <p:spPr/>
        <p:txBody>
          <a:bodyPr/>
          <a:lstStyle/>
          <a:p>
            <a:r>
              <a:rPr lang="he-IL" altLang="en-US"/>
              <a:t>מתארי כל התהליכים מחוברים ברשימה </a:t>
            </a:r>
            <a:r>
              <a:rPr lang="he-IL" altLang="en-US" b="1">
                <a:solidFill>
                  <a:srgbClr val="0000FF"/>
                </a:solidFill>
              </a:rPr>
              <a:t>מקושרת כפולה מעגלית </a:t>
            </a:r>
            <a:r>
              <a:rPr lang="he-IL" altLang="en-US"/>
              <a:t>הקרויה </a:t>
            </a:r>
            <a:r>
              <a:rPr lang="he-IL" altLang="en-US" b="1"/>
              <a:t>רשימת התהליכים </a:t>
            </a:r>
            <a:r>
              <a:rPr lang="he-IL" altLang="en-US"/>
              <a:t>(</a:t>
            </a:r>
            <a:r>
              <a:rPr lang="en-US" altLang="en-US"/>
              <a:t>Process List</a:t>
            </a:r>
            <a:r>
              <a:rPr lang="he-IL" altLang="en-US"/>
              <a:t>) באמצעות השדות </a:t>
            </a:r>
            <a:r>
              <a:rPr lang="en-US" altLang="en-US" err="1"/>
              <a:t>prev_task</a:t>
            </a:r>
            <a:r>
              <a:rPr lang="he-IL" altLang="en-US"/>
              <a:t> ו-</a:t>
            </a:r>
            <a:r>
              <a:rPr lang="en-US" altLang="en-US" err="1"/>
              <a:t>next_task</a:t>
            </a:r>
            <a:r>
              <a:rPr lang="he-IL" altLang="en-US"/>
              <a:t> .</a:t>
            </a:r>
          </a:p>
          <a:p>
            <a:pPr lvl="1"/>
            <a:r>
              <a:rPr lang="he-IL" altLang="en-US"/>
              <a:t>ראש הרשימה הוא המתאר של התהליך </a:t>
            </a:r>
            <a:r>
              <a:rPr lang="en-US" altLang="en-US"/>
              <a:t>idle</a:t>
            </a:r>
            <a:r>
              <a:rPr lang="he-IL" altLang="en-US"/>
              <a:t> (</a:t>
            </a:r>
            <a:r>
              <a:rPr lang="he-IL" altLang="en-US" err="1"/>
              <a:t>מוצבע</a:t>
            </a:r>
            <a:r>
              <a:rPr lang="he-IL" altLang="en-US"/>
              <a:t> ע"י </a:t>
            </a:r>
            <a:r>
              <a:rPr lang="en-US" altLang="en-US" err="1"/>
              <a:t>init_task</a:t>
            </a:r>
            <a:r>
              <a:rPr lang="he-IL" altLang="en-US"/>
              <a:t>).</a:t>
            </a:r>
          </a:p>
          <a:p>
            <a:pPr lvl="1"/>
            <a:r>
              <a:rPr lang="he-IL" altLang="en-US" b="1" u="sng"/>
              <a:t>שאלה</a:t>
            </a:r>
            <a:r>
              <a:rPr lang="he-IL" altLang="en-US"/>
              <a:t>: למה הגיוני לעשות רשימה זו </a:t>
            </a:r>
            <a:r>
              <a:rPr lang="he-IL" altLang="en-US" err="1"/>
              <a:t>מקשורת</a:t>
            </a:r>
            <a:r>
              <a:rPr lang="he-IL" altLang="en-US"/>
              <a:t> </a:t>
            </a:r>
            <a:r>
              <a:rPr lang="he-IL" altLang="en-US" b="1" u="sng"/>
              <a:t>כפולה</a:t>
            </a:r>
            <a:r>
              <a:rPr lang="he-IL" altLang="en-US"/>
              <a:t>? </a:t>
            </a:r>
          </a:p>
          <a:p>
            <a:pPr lvl="1"/>
            <a:endParaRPr lang="en-US" altLang="en-US"/>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38</a:t>
            </a:fld>
            <a:endParaRPr lang="en-US"/>
          </a:p>
        </p:txBody>
      </p:sp>
      <p:grpSp>
        <p:nvGrpSpPr>
          <p:cNvPr id="46085" name="Group 15"/>
          <p:cNvGrpSpPr>
            <a:grpSpLocks/>
          </p:cNvGrpSpPr>
          <p:nvPr/>
        </p:nvGrpSpPr>
        <p:grpSpPr bwMode="auto">
          <a:xfrm>
            <a:off x="179388" y="5084763"/>
            <a:ext cx="2305050" cy="719137"/>
            <a:chOff x="567" y="1570"/>
            <a:chExt cx="1723" cy="363"/>
          </a:xfrm>
        </p:grpSpPr>
        <p:grpSp>
          <p:nvGrpSpPr>
            <p:cNvPr id="46122" name="Group 16"/>
            <p:cNvGrpSpPr>
              <a:grpSpLocks/>
            </p:cNvGrpSpPr>
            <p:nvPr/>
          </p:nvGrpSpPr>
          <p:grpSpPr bwMode="auto">
            <a:xfrm>
              <a:off x="567" y="1570"/>
              <a:ext cx="1315" cy="363"/>
              <a:chOff x="567" y="1570"/>
              <a:chExt cx="1315" cy="363"/>
            </a:xfrm>
          </p:grpSpPr>
          <p:sp>
            <p:nvSpPr>
              <p:cNvPr id="46124" name="Rectangle 17"/>
              <p:cNvSpPr>
                <a:spLocks noChangeArrowheads="1"/>
              </p:cNvSpPr>
              <p:nvPr/>
            </p:nvSpPr>
            <p:spPr bwMode="auto">
              <a:xfrm>
                <a:off x="567" y="1570"/>
                <a:ext cx="408" cy="363"/>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125" name="Rectangle 18"/>
              <p:cNvSpPr>
                <a:spLocks noChangeArrowheads="1"/>
              </p:cNvSpPr>
              <p:nvPr/>
            </p:nvSpPr>
            <p:spPr bwMode="auto">
              <a:xfrm>
                <a:off x="975" y="1570"/>
                <a:ext cx="907" cy="363"/>
              </a:xfrm>
              <a:prstGeom prst="rect">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46123" name="Rectangle 19"/>
            <p:cNvSpPr>
              <a:spLocks noChangeArrowheads="1"/>
            </p:cNvSpPr>
            <p:nvPr/>
          </p:nvSpPr>
          <p:spPr bwMode="auto">
            <a:xfrm>
              <a:off x="1882" y="1570"/>
              <a:ext cx="408" cy="363"/>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6086" name="Group 20"/>
          <p:cNvGrpSpPr>
            <a:grpSpLocks/>
          </p:cNvGrpSpPr>
          <p:nvPr/>
        </p:nvGrpSpPr>
        <p:grpSpPr bwMode="auto">
          <a:xfrm>
            <a:off x="3419475" y="5084763"/>
            <a:ext cx="2305050" cy="792162"/>
            <a:chOff x="567" y="1570"/>
            <a:chExt cx="1723" cy="363"/>
          </a:xfrm>
        </p:grpSpPr>
        <p:grpSp>
          <p:nvGrpSpPr>
            <p:cNvPr id="46118" name="Group 21"/>
            <p:cNvGrpSpPr>
              <a:grpSpLocks/>
            </p:cNvGrpSpPr>
            <p:nvPr/>
          </p:nvGrpSpPr>
          <p:grpSpPr bwMode="auto">
            <a:xfrm>
              <a:off x="567" y="1570"/>
              <a:ext cx="1315" cy="363"/>
              <a:chOff x="567" y="1570"/>
              <a:chExt cx="1315" cy="363"/>
            </a:xfrm>
          </p:grpSpPr>
          <p:sp>
            <p:nvSpPr>
              <p:cNvPr id="46120" name="Rectangle 22"/>
              <p:cNvSpPr>
                <a:spLocks noChangeArrowheads="1"/>
              </p:cNvSpPr>
              <p:nvPr/>
            </p:nvSpPr>
            <p:spPr bwMode="auto">
              <a:xfrm>
                <a:off x="567" y="1570"/>
                <a:ext cx="408" cy="363"/>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121" name="Rectangle 23"/>
              <p:cNvSpPr>
                <a:spLocks noChangeArrowheads="1"/>
              </p:cNvSpPr>
              <p:nvPr/>
            </p:nvSpPr>
            <p:spPr bwMode="auto">
              <a:xfrm>
                <a:off x="975" y="1570"/>
                <a:ext cx="907" cy="363"/>
              </a:xfrm>
              <a:prstGeom prst="rect">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46119" name="Rectangle 24"/>
            <p:cNvSpPr>
              <a:spLocks noChangeArrowheads="1"/>
            </p:cNvSpPr>
            <p:nvPr/>
          </p:nvSpPr>
          <p:spPr bwMode="auto">
            <a:xfrm>
              <a:off x="1882" y="1570"/>
              <a:ext cx="408" cy="363"/>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6087" name="Group 25"/>
          <p:cNvGrpSpPr>
            <a:grpSpLocks/>
          </p:cNvGrpSpPr>
          <p:nvPr/>
        </p:nvGrpSpPr>
        <p:grpSpPr bwMode="auto">
          <a:xfrm>
            <a:off x="6838950" y="5084763"/>
            <a:ext cx="2054225" cy="792162"/>
            <a:chOff x="567" y="1570"/>
            <a:chExt cx="1723" cy="363"/>
          </a:xfrm>
        </p:grpSpPr>
        <p:grpSp>
          <p:nvGrpSpPr>
            <p:cNvPr id="46114" name="Group 26"/>
            <p:cNvGrpSpPr>
              <a:grpSpLocks/>
            </p:cNvGrpSpPr>
            <p:nvPr/>
          </p:nvGrpSpPr>
          <p:grpSpPr bwMode="auto">
            <a:xfrm>
              <a:off x="567" y="1570"/>
              <a:ext cx="1315" cy="363"/>
              <a:chOff x="567" y="1570"/>
              <a:chExt cx="1315" cy="363"/>
            </a:xfrm>
          </p:grpSpPr>
          <p:sp>
            <p:nvSpPr>
              <p:cNvPr id="46116" name="Rectangle 27"/>
              <p:cNvSpPr>
                <a:spLocks noChangeArrowheads="1"/>
              </p:cNvSpPr>
              <p:nvPr/>
            </p:nvSpPr>
            <p:spPr bwMode="auto">
              <a:xfrm>
                <a:off x="567" y="1570"/>
                <a:ext cx="408" cy="363"/>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117" name="Rectangle 28"/>
              <p:cNvSpPr>
                <a:spLocks noChangeArrowheads="1"/>
              </p:cNvSpPr>
              <p:nvPr/>
            </p:nvSpPr>
            <p:spPr bwMode="auto">
              <a:xfrm>
                <a:off x="975" y="1570"/>
                <a:ext cx="907" cy="363"/>
              </a:xfrm>
              <a:prstGeom prst="rect">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46115" name="Rectangle 29"/>
            <p:cNvSpPr>
              <a:spLocks noChangeArrowheads="1"/>
            </p:cNvSpPr>
            <p:nvPr/>
          </p:nvSpPr>
          <p:spPr bwMode="auto">
            <a:xfrm>
              <a:off x="1882" y="1570"/>
              <a:ext cx="408" cy="363"/>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46088" name="Line 30"/>
          <p:cNvSpPr>
            <a:spLocks noChangeShapeType="1"/>
          </p:cNvSpPr>
          <p:nvPr/>
        </p:nvSpPr>
        <p:spPr bwMode="auto">
          <a:xfrm>
            <a:off x="2268538" y="5300663"/>
            <a:ext cx="1150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9" name="Line 31"/>
          <p:cNvSpPr>
            <a:spLocks noChangeShapeType="1"/>
          </p:cNvSpPr>
          <p:nvPr/>
        </p:nvSpPr>
        <p:spPr bwMode="auto">
          <a:xfrm flipH="1">
            <a:off x="2484438" y="5732463"/>
            <a:ext cx="1150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0" name="Line 32"/>
          <p:cNvSpPr>
            <a:spLocks noChangeShapeType="1"/>
          </p:cNvSpPr>
          <p:nvPr/>
        </p:nvSpPr>
        <p:spPr bwMode="auto">
          <a:xfrm>
            <a:off x="5724525" y="5300663"/>
            <a:ext cx="431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1" name="Line 33"/>
          <p:cNvSpPr>
            <a:spLocks noChangeShapeType="1"/>
          </p:cNvSpPr>
          <p:nvPr/>
        </p:nvSpPr>
        <p:spPr bwMode="auto">
          <a:xfrm>
            <a:off x="6443663" y="5300663"/>
            <a:ext cx="431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2" name="Line 34"/>
          <p:cNvSpPr>
            <a:spLocks noChangeShapeType="1"/>
          </p:cNvSpPr>
          <p:nvPr/>
        </p:nvSpPr>
        <p:spPr bwMode="auto">
          <a:xfrm flipH="1">
            <a:off x="6372225" y="5732463"/>
            <a:ext cx="576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3" name="Line 35"/>
          <p:cNvSpPr>
            <a:spLocks noChangeShapeType="1"/>
          </p:cNvSpPr>
          <p:nvPr/>
        </p:nvSpPr>
        <p:spPr bwMode="auto">
          <a:xfrm flipH="1">
            <a:off x="5724525" y="5732463"/>
            <a:ext cx="3603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4" name="Oval 36"/>
          <p:cNvSpPr>
            <a:spLocks noChangeArrowheads="1"/>
          </p:cNvSpPr>
          <p:nvPr/>
        </p:nvSpPr>
        <p:spPr bwMode="auto">
          <a:xfrm>
            <a:off x="6011863" y="5445125"/>
            <a:ext cx="144462" cy="142875"/>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095" name="Oval 37"/>
          <p:cNvSpPr>
            <a:spLocks noChangeArrowheads="1"/>
          </p:cNvSpPr>
          <p:nvPr/>
        </p:nvSpPr>
        <p:spPr bwMode="auto">
          <a:xfrm>
            <a:off x="6227763" y="5445125"/>
            <a:ext cx="144462" cy="142875"/>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096" name="Oval 38"/>
          <p:cNvSpPr>
            <a:spLocks noChangeArrowheads="1"/>
          </p:cNvSpPr>
          <p:nvPr/>
        </p:nvSpPr>
        <p:spPr bwMode="auto">
          <a:xfrm>
            <a:off x="6443663" y="5445125"/>
            <a:ext cx="144462" cy="142875"/>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6097" name="AutoShape 40"/>
          <p:cNvCxnSpPr>
            <a:cxnSpLocks noChangeShapeType="1"/>
            <a:endCxn id="46117" idx="2"/>
          </p:cNvCxnSpPr>
          <p:nvPr/>
        </p:nvCxnSpPr>
        <p:spPr bwMode="auto">
          <a:xfrm>
            <a:off x="395288" y="5805488"/>
            <a:ext cx="7472362" cy="71437"/>
          </a:xfrm>
          <a:prstGeom prst="bentConnector4">
            <a:avLst>
              <a:gd name="adj1" fmla="val 0"/>
              <a:gd name="adj2" fmla="val 846667"/>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6098" name="AutoShape 42"/>
          <p:cNvCxnSpPr>
            <a:cxnSpLocks noChangeShapeType="1"/>
          </p:cNvCxnSpPr>
          <p:nvPr/>
        </p:nvCxnSpPr>
        <p:spPr bwMode="auto">
          <a:xfrm rot="-5400000" flipH="1" flipV="1">
            <a:off x="4990307" y="1426369"/>
            <a:ext cx="1587" cy="7318375"/>
          </a:xfrm>
          <a:prstGeom prst="bentConnector3">
            <a:avLst>
              <a:gd name="adj1" fmla="val -32000009"/>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6099" name="Text Box 43"/>
          <p:cNvSpPr txBox="1">
            <a:spLocks noChangeArrowheads="1"/>
          </p:cNvSpPr>
          <p:nvPr/>
        </p:nvSpPr>
        <p:spPr bwMode="auto">
          <a:xfrm>
            <a:off x="0" y="4508500"/>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endParaRPr lang="en-US" altLang="en-US"/>
          </a:p>
        </p:txBody>
      </p:sp>
      <p:sp>
        <p:nvSpPr>
          <p:cNvPr id="46100" name="Text Box 44"/>
          <p:cNvSpPr txBox="1">
            <a:spLocks noChangeArrowheads="1"/>
          </p:cNvSpPr>
          <p:nvPr/>
        </p:nvSpPr>
        <p:spPr bwMode="auto">
          <a:xfrm>
            <a:off x="0" y="4779963"/>
            <a:ext cx="1116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prev_task</a:t>
            </a:r>
          </a:p>
        </p:txBody>
      </p:sp>
      <p:sp>
        <p:nvSpPr>
          <p:cNvPr id="46101" name="Text Box 45"/>
          <p:cNvSpPr txBox="1">
            <a:spLocks noChangeArrowheads="1"/>
          </p:cNvSpPr>
          <p:nvPr/>
        </p:nvSpPr>
        <p:spPr bwMode="auto">
          <a:xfrm>
            <a:off x="900113" y="5300663"/>
            <a:ext cx="1008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endParaRPr lang="en-US" altLang="en-US"/>
          </a:p>
        </p:txBody>
      </p:sp>
      <p:sp>
        <p:nvSpPr>
          <p:cNvPr id="46102" name="Text Box 46"/>
          <p:cNvSpPr txBox="1">
            <a:spLocks noChangeArrowheads="1"/>
          </p:cNvSpPr>
          <p:nvPr/>
        </p:nvSpPr>
        <p:spPr bwMode="auto">
          <a:xfrm>
            <a:off x="755650" y="5281613"/>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spcBef>
                <a:spcPct val="50000"/>
              </a:spcBef>
            </a:pPr>
            <a:r>
              <a:rPr lang="en-US" altLang="en-US" sz="1400"/>
              <a:t>idle</a:t>
            </a:r>
          </a:p>
        </p:txBody>
      </p:sp>
      <p:sp>
        <p:nvSpPr>
          <p:cNvPr id="46103" name="Text Box 47"/>
          <p:cNvSpPr txBox="1">
            <a:spLocks noChangeArrowheads="1"/>
          </p:cNvSpPr>
          <p:nvPr/>
        </p:nvSpPr>
        <p:spPr bwMode="auto">
          <a:xfrm>
            <a:off x="1763713" y="4779963"/>
            <a:ext cx="1008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next_task</a:t>
            </a:r>
          </a:p>
        </p:txBody>
      </p:sp>
      <p:sp>
        <p:nvSpPr>
          <p:cNvPr id="46104" name="Text Box 48"/>
          <p:cNvSpPr txBox="1">
            <a:spLocks noChangeArrowheads="1"/>
          </p:cNvSpPr>
          <p:nvPr/>
        </p:nvSpPr>
        <p:spPr bwMode="auto">
          <a:xfrm>
            <a:off x="3276600" y="4779963"/>
            <a:ext cx="1116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prev_task</a:t>
            </a:r>
          </a:p>
        </p:txBody>
      </p:sp>
      <p:sp>
        <p:nvSpPr>
          <p:cNvPr id="46105" name="Text Box 49"/>
          <p:cNvSpPr txBox="1">
            <a:spLocks noChangeArrowheads="1"/>
          </p:cNvSpPr>
          <p:nvPr/>
        </p:nvSpPr>
        <p:spPr bwMode="auto">
          <a:xfrm>
            <a:off x="6659563" y="4779963"/>
            <a:ext cx="1116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prev_task</a:t>
            </a:r>
          </a:p>
        </p:txBody>
      </p:sp>
      <p:sp>
        <p:nvSpPr>
          <p:cNvPr id="46106" name="Text Box 50"/>
          <p:cNvSpPr txBox="1">
            <a:spLocks noChangeArrowheads="1"/>
          </p:cNvSpPr>
          <p:nvPr/>
        </p:nvSpPr>
        <p:spPr bwMode="auto">
          <a:xfrm>
            <a:off x="5003800" y="4779963"/>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next_task</a:t>
            </a:r>
          </a:p>
        </p:txBody>
      </p:sp>
      <p:sp>
        <p:nvSpPr>
          <p:cNvPr id="46108" name="Text Box 52"/>
          <p:cNvSpPr txBox="1">
            <a:spLocks noChangeArrowheads="1"/>
          </p:cNvSpPr>
          <p:nvPr/>
        </p:nvSpPr>
        <p:spPr bwMode="auto">
          <a:xfrm>
            <a:off x="8172450" y="4779963"/>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next_task</a:t>
            </a:r>
          </a:p>
        </p:txBody>
      </p:sp>
      <p:sp>
        <p:nvSpPr>
          <p:cNvPr id="46111" name="Text Box 46"/>
          <p:cNvSpPr txBox="1">
            <a:spLocks noChangeArrowheads="1"/>
          </p:cNvSpPr>
          <p:nvPr/>
        </p:nvSpPr>
        <p:spPr bwMode="auto">
          <a:xfrm>
            <a:off x="3995738" y="5300663"/>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a:t>init</a:t>
            </a:r>
          </a:p>
        </p:txBody>
      </p:sp>
      <p:sp>
        <p:nvSpPr>
          <p:cNvPr id="46112" name="Text Box 46"/>
          <p:cNvSpPr txBox="1">
            <a:spLocks noChangeArrowheads="1"/>
          </p:cNvSpPr>
          <p:nvPr/>
        </p:nvSpPr>
        <p:spPr bwMode="auto">
          <a:xfrm>
            <a:off x="250825" y="4076700"/>
            <a:ext cx="865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spcBef>
                <a:spcPct val="50000"/>
              </a:spcBef>
            </a:pPr>
            <a:r>
              <a:rPr lang="en-US" altLang="en-US" sz="1400"/>
              <a:t>init_task</a:t>
            </a:r>
          </a:p>
        </p:txBody>
      </p:sp>
      <p:cxnSp>
        <p:nvCxnSpPr>
          <p:cNvPr id="46113" name="Straight Arrow Connector 45"/>
          <p:cNvCxnSpPr>
            <a:cxnSpLocks noChangeShapeType="1"/>
            <a:stCxn id="46112" idx="2"/>
            <a:endCxn id="46125" idx="0"/>
          </p:cNvCxnSpPr>
          <p:nvPr/>
        </p:nvCxnSpPr>
        <p:spPr bwMode="auto">
          <a:xfrm>
            <a:off x="684213" y="4384675"/>
            <a:ext cx="647700" cy="7000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94077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he-IL" altLang="en-US"/>
              <a:t>פעולת על רשימת התהליכים</a:t>
            </a:r>
            <a:endParaRPr lang="en-US" altLang="en-US"/>
          </a:p>
        </p:txBody>
      </p:sp>
      <p:sp>
        <p:nvSpPr>
          <p:cNvPr id="47108" name="Rectangle 4"/>
          <p:cNvSpPr>
            <a:spLocks noGrp="1" noChangeArrowheads="1"/>
          </p:cNvSpPr>
          <p:nvPr>
            <p:ph idx="1"/>
          </p:nvPr>
        </p:nvSpPr>
        <p:spPr/>
        <p:txBody>
          <a:bodyPr>
            <a:normAutofit/>
          </a:bodyPr>
          <a:lstStyle/>
          <a:p>
            <a:r>
              <a:rPr lang="he-IL" altLang="en-US" dirty="0"/>
              <a:t>איזו קריאת מערכת מוסיפה איבר (</a:t>
            </a:r>
            <a:r>
              <a:rPr lang="en-US" altLang="en-US" dirty="0"/>
              <a:t>PCB</a:t>
            </a:r>
            <a:r>
              <a:rPr lang="he-IL" altLang="en-US" dirty="0"/>
              <a:t>) לרשימת התהליכים?</a:t>
            </a:r>
          </a:p>
          <a:p>
            <a:pPr lvl="1"/>
            <a:r>
              <a:rPr lang="en-US" dirty="0"/>
              <a:t>fork()</a:t>
            </a:r>
            <a:r>
              <a:rPr lang="he-IL" dirty="0"/>
              <a:t>, כי היא יוצרת תהליך חדש.</a:t>
            </a:r>
          </a:p>
          <a:p>
            <a:pPr lvl="1"/>
            <a:r>
              <a:rPr lang="he-IL" altLang="en-US" dirty="0"/>
              <a:t>שימו לב: </a:t>
            </a:r>
            <a:r>
              <a:rPr lang="en-US" altLang="en-US" dirty="0" err="1"/>
              <a:t>execv</a:t>
            </a:r>
            <a:r>
              <a:rPr lang="en-US" altLang="en-US" dirty="0"/>
              <a:t>()</a:t>
            </a:r>
            <a:r>
              <a:rPr lang="he-IL" altLang="en-US" dirty="0"/>
              <a:t> אינה יוצרת תהליך חדש ולכן אינה מוסיפה איבר לרשימה.</a:t>
            </a:r>
          </a:p>
          <a:p>
            <a:endParaRPr lang="he-IL" altLang="en-US" dirty="0"/>
          </a:p>
          <a:p>
            <a:r>
              <a:rPr lang="he-IL" altLang="en-US" dirty="0"/>
              <a:t>איזו קריאת מערכת מוחקת איבר (</a:t>
            </a:r>
            <a:r>
              <a:rPr lang="en-US" altLang="en-US" dirty="0"/>
              <a:t>PCB</a:t>
            </a:r>
            <a:r>
              <a:rPr lang="he-IL" altLang="en-US" dirty="0"/>
              <a:t>) מרשימת התהליכים?</a:t>
            </a:r>
          </a:p>
          <a:p>
            <a:pPr lvl="1"/>
            <a:r>
              <a:rPr lang="en-US" dirty="0"/>
              <a:t>wait()</a:t>
            </a:r>
            <a:r>
              <a:rPr lang="he-IL" dirty="0"/>
              <a:t>, כי היא מוחקת תהליך שהסתיים.</a:t>
            </a:r>
          </a:p>
          <a:p>
            <a:pPr lvl="1"/>
            <a:r>
              <a:rPr lang="he-IL" altLang="en-US" dirty="0"/>
              <a:t>שימו לב: </a:t>
            </a:r>
            <a:r>
              <a:rPr lang="en-US" altLang="en-US" dirty="0"/>
              <a:t>exit()</a:t>
            </a:r>
            <a:r>
              <a:rPr lang="he-IL" altLang="en-US" dirty="0"/>
              <a:t> אמנם מסיימת תהליך אבל אינה מוחקת אותו לגמרי (התהליך עובר למצב זומבי).</a:t>
            </a:r>
            <a:endParaRPr lang="en-US" altLang="en-US" dirty="0">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369533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he-IL" altLang="en-US"/>
              <a:t>מהו תהליך?</a:t>
            </a:r>
            <a:endParaRPr lang="en-US" altLang="en-US"/>
          </a:p>
        </p:txBody>
      </p:sp>
      <p:sp>
        <p:nvSpPr>
          <p:cNvPr id="23556" name="Rectangle 3"/>
          <p:cNvSpPr>
            <a:spLocks noGrp="1" noChangeArrowheads="1"/>
          </p:cNvSpPr>
          <p:nvPr>
            <p:ph idx="1"/>
          </p:nvPr>
        </p:nvSpPr>
        <p:spPr/>
        <p:txBody>
          <a:bodyPr>
            <a:normAutofit fontScale="92500" lnSpcReduction="10000"/>
          </a:bodyPr>
          <a:lstStyle/>
          <a:p>
            <a:r>
              <a:rPr lang="he-IL" altLang="en-US" dirty="0"/>
              <a:t>תהליך (</a:t>
            </a:r>
            <a:r>
              <a:rPr lang="en-US" altLang="en-US" b="1" dirty="0">
                <a:solidFill>
                  <a:srgbClr val="0000FF"/>
                </a:solidFill>
              </a:rPr>
              <a:t>process</a:t>
            </a:r>
            <a:r>
              <a:rPr lang="he-IL" altLang="en-US" dirty="0"/>
              <a:t>) הוא ביצוע סדרתי של תכנית (</a:t>
            </a:r>
            <a:r>
              <a:rPr lang="en-US" altLang="en-US" b="1" dirty="0">
                <a:solidFill>
                  <a:srgbClr val="0000FF"/>
                </a:solidFill>
              </a:rPr>
              <a:t>program</a:t>
            </a:r>
            <a:r>
              <a:rPr lang="he-IL" altLang="en-US" dirty="0"/>
              <a:t>).</a:t>
            </a:r>
          </a:p>
          <a:p>
            <a:pPr lvl="1"/>
            <a:r>
              <a:rPr lang="he-IL" altLang="en-US" dirty="0"/>
              <a:t>תהליך = מופע (</a:t>
            </a:r>
            <a:r>
              <a:rPr lang="en-US" altLang="en-US" dirty="0"/>
              <a:t>instance</a:t>
            </a:r>
            <a:r>
              <a:rPr lang="he-IL" altLang="en-US" dirty="0"/>
              <a:t>) של ביצוע תכנית.</a:t>
            </a:r>
          </a:p>
          <a:p>
            <a:pPr lvl="2"/>
            <a:endParaRPr lang="he-IL" altLang="en-US" dirty="0"/>
          </a:p>
          <a:p>
            <a:r>
              <a:rPr lang="he-IL" dirty="0"/>
              <a:t>מערכת ההפעלה נותנת לכל תהליך </a:t>
            </a:r>
            <a:r>
              <a:rPr lang="he-IL" b="1" dirty="0"/>
              <a:t>אשליה</a:t>
            </a:r>
            <a:r>
              <a:rPr lang="he-IL" dirty="0"/>
              <a:t> שהוא לבד במערכת </a:t>
            </a:r>
            <a:r>
              <a:rPr lang="he-IL" altLang="en-US" dirty="0"/>
              <a:t>כדי להקל על פיתוח אפליקציות וכדי לספק לתהליכים הגנה זה מזה.</a:t>
            </a:r>
          </a:p>
          <a:p>
            <a:pPr lvl="1"/>
            <a:r>
              <a:rPr lang="he-IL" altLang="en-US" dirty="0"/>
              <a:t>אבל תהליכים יכולים גם </a:t>
            </a:r>
            <a:r>
              <a:rPr lang="he-IL" altLang="en-US" b="1" dirty="0"/>
              <a:t>לתקשר</a:t>
            </a:r>
            <a:r>
              <a:rPr lang="he-IL" altLang="en-US" dirty="0"/>
              <a:t> ביניהם – נלמד בהמשך הקורס.</a:t>
            </a:r>
          </a:p>
          <a:p>
            <a:pPr lvl="2"/>
            <a:endParaRPr lang="he-IL" altLang="en-US" dirty="0"/>
          </a:p>
          <a:p>
            <a:r>
              <a:rPr lang="he-IL" altLang="en-US" dirty="0"/>
              <a:t>מספר תהליכים רצים "</a:t>
            </a:r>
            <a:r>
              <a:rPr lang="he-IL" altLang="en-US" b="1" dirty="0"/>
              <a:t>בו-זמנית</a:t>
            </a:r>
            <a:r>
              <a:rPr lang="he-IL" altLang="en-US" dirty="0"/>
              <a:t>" על המעבד: מערכת ההפעלה מחליפה בין התהליכים במהירות ויוצרת אשליה שהם רצים יחד.</a:t>
            </a:r>
          </a:p>
          <a:p>
            <a:pPr lvl="1"/>
            <a:r>
              <a:rPr lang="he-IL" altLang="en-US" dirty="0"/>
              <a:t>בהמשך הקורס נלמד איך לינוקס מממשת את ההחלפה בין התהליכים.</a:t>
            </a:r>
          </a:p>
          <a:p>
            <a:pPr lvl="2"/>
            <a:endParaRPr lang="he-IL" altLang="en-US" dirty="0"/>
          </a:p>
          <a:p>
            <a:r>
              <a:rPr lang="he-IL" altLang="en-US" dirty="0"/>
              <a:t>כל תהליך </a:t>
            </a:r>
            <a:r>
              <a:rPr lang="he-IL" altLang="en-US" b="1" dirty="0"/>
              <a:t>צורך משאבים</a:t>
            </a:r>
            <a:r>
              <a:rPr lang="he-IL" altLang="en-US" dirty="0"/>
              <a:t>, למשל: זמן מעבד, זיכרון, ...</a:t>
            </a:r>
          </a:p>
          <a:p>
            <a:pPr lvl="1"/>
            <a:r>
              <a:rPr lang="he-IL" altLang="en-US" dirty="0"/>
              <a:t>בהמשך הקורס נלמד איך לינוקס מחלקת את זמן המעבד בין התהליכים.</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1667606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r>
              <a:rPr lang="he-IL" dirty="0"/>
              <a:t>טבלת ערבול </a:t>
            </a:r>
            <a:r>
              <a:rPr lang="en-US" dirty="0"/>
              <a:t>PID </a:t>
            </a:r>
            <a:r>
              <a:rPr lang="en-US" dirty="0">
                <a:sym typeface="Wingdings" panose="05000000000000000000" pitchFamily="2" charset="2"/>
              </a:rPr>
              <a:t> PCB</a:t>
            </a:r>
            <a:endParaRPr lang="en-US" altLang="en-US" dirty="0"/>
          </a:p>
        </p:txBody>
      </p:sp>
      <p:graphicFrame>
        <p:nvGraphicFramePr>
          <p:cNvPr id="5" name="טבלה 5">
            <a:extLst>
              <a:ext uri="{FF2B5EF4-FFF2-40B4-BE49-F238E27FC236}">
                <a16:creationId xmlns:a16="http://schemas.microsoft.com/office/drawing/2014/main" id="{7A38C64B-FFD8-4AFE-953C-44C88FBF00E3}"/>
              </a:ext>
            </a:extLst>
          </p:cNvPr>
          <p:cNvGraphicFramePr>
            <a:graphicFrameLocks noGrp="1"/>
          </p:cNvGraphicFramePr>
          <p:nvPr>
            <p:ph sz="half" idx="1"/>
            <p:extLst>
              <p:ext uri="{D42A27DB-BD31-4B8C-83A1-F6EECF244321}">
                <p14:modId xmlns:p14="http://schemas.microsoft.com/office/powerpoint/2010/main" val="1474712744"/>
              </p:ext>
            </p:extLst>
          </p:nvPr>
        </p:nvGraphicFramePr>
        <p:xfrm>
          <a:off x="65464" y="2142504"/>
          <a:ext cx="1476000" cy="3780000"/>
        </p:xfrm>
        <a:graphic>
          <a:graphicData uri="http://schemas.openxmlformats.org/drawingml/2006/table">
            <a:tbl>
              <a:tblPr rtl="1">
                <a:tableStyleId>{5940675A-B579-460E-94D1-54222C63F5DA}</a:tableStyleId>
              </a:tblPr>
              <a:tblGrid>
                <a:gridCol w="684284">
                  <a:extLst>
                    <a:ext uri="{9D8B030D-6E8A-4147-A177-3AD203B41FA5}">
                      <a16:colId xmlns:a16="http://schemas.microsoft.com/office/drawing/2014/main" val="896047679"/>
                    </a:ext>
                  </a:extLst>
                </a:gridCol>
                <a:gridCol w="791716">
                  <a:extLst>
                    <a:ext uri="{9D8B030D-6E8A-4147-A177-3AD203B41FA5}">
                      <a16:colId xmlns:a16="http://schemas.microsoft.com/office/drawing/2014/main" val="1769305515"/>
                    </a:ext>
                  </a:extLst>
                </a:gridCol>
              </a:tblGrid>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0</a:t>
                      </a:r>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2775606"/>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1</a:t>
                      </a:r>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98075020"/>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2</a:t>
                      </a:r>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4121485"/>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5410777"/>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3914757"/>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3533438"/>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6159603"/>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1023</a:t>
                      </a:r>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9848242"/>
                  </a:ext>
                </a:extLst>
              </a:tr>
            </a:tbl>
          </a:graphicData>
        </a:graphic>
      </p:graphicFrame>
      <p:sp>
        <p:nvSpPr>
          <p:cNvPr id="4" name="מציין מיקום תוכן 3">
            <a:extLst>
              <a:ext uri="{FF2B5EF4-FFF2-40B4-BE49-F238E27FC236}">
                <a16:creationId xmlns:a16="http://schemas.microsoft.com/office/drawing/2014/main" id="{B7EABDE8-EFC7-4E00-A4FD-44F8A21A228D}"/>
              </a:ext>
            </a:extLst>
          </p:cNvPr>
          <p:cNvSpPr>
            <a:spLocks noGrp="1"/>
          </p:cNvSpPr>
          <p:nvPr>
            <p:ph sz="half" idx="2"/>
          </p:nvPr>
        </p:nvSpPr>
        <p:spPr/>
        <p:txBody>
          <a:bodyPr>
            <a:normAutofit fontScale="92500" lnSpcReduction="10000"/>
          </a:bodyPr>
          <a:lstStyle/>
          <a:p>
            <a:r>
              <a:rPr lang="he-IL" altLang="en-US" dirty="0"/>
              <a:t>חלק מקריאות המערכת, למשל </a:t>
            </a:r>
            <a:r>
              <a:rPr lang="en-US" altLang="en-US" dirty="0" err="1"/>
              <a:t>waitpid</a:t>
            </a:r>
            <a:r>
              <a:rPr lang="en-US" altLang="en-US" dirty="0"/>
              <a:t>()</a:t>
            </a:r>
            <a:r>
              <a:rPr lang="he-IL" altLang="en-US" dirty="0"/>
              <a:t>, מתייחסות לתהליכים ע"פ ה-</a:t>
            </a:r>
            <a:r>
              <a:rPr lang="en-US" altLang="en-US" dirty="0" err="1"/>
              <a:t>pid</a:t>
            </a:r>
            <a:r>
              <a:rPr lang="he-IL" altLang="en-US" dirty="0"/>
              <a:t> שלהם.</a:t>
            </a:r>
          </a:p>
          <a:p>
            <a:endParaRPr lang="he-IL" altLang="en-US" dirty="0"/>
          </a:p>
          <a:p>
            <a:r>
              <a:rPr lang="he-IL" altLang="en-US" b="1" u="sng" dirty="0"/>
              <a:t>בעיה</a:t>
            </a:r>
            <a:r>
              <a:rPr lang="he-IL" altLang="en-US" u="sng" dirty="0"/>
              <a:t>:</a:t>
            </a:r>
            <a:r>
              <a:rPr lang="he-IL" altLang="en-US" dirty="0"/>
              <a:t> חיפוש תהליך לפי </a:t>
            </a:r>
            <a:r>
              <a:rPr lang="en-US" altLang="en-US" dirty="0" err="1"/>
              <a:t>pid</a:t>
            </a:r>
            <a:r>
              <a:rPr lang="he-IL" altLang="en-US" dirty="0"/>
              <a:t> ברשימה המקושרת של כל התהליכים הוא בסיבוכיות </a:t>
            </a:r>
            <a:r>
              <a:rPr lang="en-US" altLang="en-US" dirty="0"/>
              <a:t>O(n)</a:t>
            </a:r>
            <a:r>
              <a:rPr lang="he-IL" altLang="en-US" dirty="0"/>
              <a:t> כאשר </a:t>
            </a:r>
            <a:r>
              <a:rPr lang="en-US" altLang="en-US" dirty="0"/>
              <a:t>n</a:t>
            </a:r>
            <a:r>
              <a:rPr lang="he-IL" altLang="en-US" dirty="0"/>
              <a:t> הוא מספר התהליכים במערכת.</a:t>
            </a:r>
          </a:p>
          <a:p>
            <a:endParaRPr lang="he-IL" altLang="en-US" dirty="0"/>
          </a:p>
          <a:p>
            <a:r>
              <a:rPr lang="he-IL" altLang="en-US" b="1" u="sng" dirty="0"/>
              <a:t>פתרון</a:t>
            </a:r>
            <a:r>
              <a:rPr lang="he-IL" altLang="en-US" u="sng" dirty="0"/>
              <a:t>:</a:t>
            </a:r>
            <a:r>
              <a:rPr lang="he-IL" altLang="en-US" dirty="0"/>
              <a:t> הגרעין שומר טבלת ערבול (</a:t>
            </a:r>
            <a:r>
              <a:rPr lang="en-US" altLang="en-US" dirty="0"/>
              <a:t>hash table</a:t>
            </a:r>
            <a:r>
              <a:rPr lang="he-IL" altLang="en-US" dirty="0"/>
              <a:t>) המאפשר לאתר תהליך לפי ה-</a:t>
            </a:r>
            <a:r>
              <a:rPr lang="en-US" altLang="en-US" dirty="0" err="1"/>
              <a:t>pid</a:t>
            </a:r>
            <a:r>
              <a:rPr lang="he-IL" altLang="en-US" dirty="0"/>
              <a:t> שלו בסיבוכיות </a:t>
            </a:r>
            <a:r>
              <a:rPr lang="en-US" altLang="en-US" dirty="0"/>
              <a:t>O(1)</a:t>
            </a:r>
            <a:r>
              <a:rPr lang="he-IL" altLang="en-US" dirty="0"/>
              <a:t> בממוצע.</a:t>
            </a:r>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40</a:t>
            </a:fld>
            <a:endParaRPr lang="en-US"/>
          </a:p>
        </p:txBody>
      </p:sp>
      <p:sp>
        <p:nvSpPr>
          <p:cNvPr id="20" name="AutoShape 18">
            <a:extLst>
              <a:ext uri="{FF2B5EF4-FFF2-40B4-BE49-F238E27FC236}">
                <a16:creationId xmlns:a16="http://schemas.microsoft.com/office/drawing/2014/main" id="{B7007779-51B3-4838-92E7-F190DC9E826B}"/>
              </a:ext>
            </a:extLst>
          </p:cNvPr>
          <p:cNvSpPr>
            <a:spLocks noChangeArrowheads="1"/>
          </p:cNvSpPr>
          <p:nvPr/>
        </p:nvSpPr>
        <p:spPr bwMode="auto">
          <a:xfrm>
            <a:off x="2020670" y="3018283"/>
            <a:ext cx="647700" cy="647700"/>
          </a:xfrm>
          <a:prstGeom prst="roundRect">
            <a:avLst>
              <a:gd name="adj" fmla="val 16667"/>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PID</a:t>
            </a:r>
          </a:p>
          <a:p>
            <a:pPr algn="ctr" eaLnBrk="1" hangingPunct="1"/>
            <a:r>
              <a:rPr lang="he-IL" altLang="en-US" sz="1600"/>
              <a:t>57</a:t>
            </a:r>
            <a:endParaRPr lang="en-US" altLang="en-US" sz="1600"/>
          </a:p>
        </p:txBody>
      </p:sp>
      <p:sp>
        <p:nvSpPr>
          <p:cNvPr id="21" name="AutoShape 20">
            <a:extLst>
              <a:ext uri="{FF2B5EF4-FFF2-40B4-BE49-F238E27FC236}">
                <a16:creationId xmlns:a16="http://schemas.microsoft.com/office/drawing/2014/main" id="{94002804-B847-43EF-BCE5-F3F9CF74674E}"/>
              </a:ext>
            </a:extLst>
          </p:cNvPr>
          <p:cNvSpPr>
            <a:spLocks noChangeArrowheads="1"/>
          </p:cNvSpPr>
          <p:nvPr/>
        </p:nvSpPr>
        <p:spPr bwMode="auto">
          <a:xfrm>
            <a:off x="3352500" y="3002726"/>
            <a:ext cx="647700" cy="647700"/>
          </a:xfrm>
          <a:prstGeom prst="roundRect">
            <a:avLst>
              <a:gd name="adj" fmla="val 16667"/>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PID</a:t>
            </a:r>
          </a:p>
          <a:p>
            <a:pPr algn="ctr" eaLnBrk="1" hangingPunct="1"/>
            <a:r>
              <a:rPr lang="he-IL" altLang="en-US" sz="1600"/>
              <a:t>20777</a:t>
            </a:r>
            <a:endParaRPr lang="en-US" altLang="en-US" sz="1600"/>
          </a:p>
        </p:txBody>
      </p:sp>
      <p:sp>
        <p:nvSpPr>
          <p:cNvPr id="23" name="Line 24">
            <a:extLst>
              <a:ext uri="{FF2B5EF4-FFF2-40B4-BE49-F238E27FC236}">
                <a16:creationId xmlns:a16="http://schemas.microsoft.com/office/drawing/2014/main" id="{DF1062D1-626E-4846-AD1A-3CBFEBE7C34E}"/>
              </a:ext>
            </a:extLst>
          </p:cNvPr>
          <p:cNvSpPr>
            <a:spLocks noChangeShapeType="1"/>
          </p:cNvSpPr>
          <p:nvPr/>
        </p:nvSpPr>
        <p:spPr bwMode="auto">
          <a:xfrm>
            <a:off x="1345436" y="3219450"/>
            <a:ext cx="648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25">
            <a:extLst>
              <a:ext uri="{FF2B5EF4-FFF2-40B4-BE49-F238E27FC236}">
                <a16:creationId xmlns:a16="http://schemas.microsoft.com/office/drawing/2014/main" id="{1ABBB829-DE51-4667-BBB7-43669195D67D}"/>
              </a:ext>
            </a:extLst>
          </p:cNvPr>
          <p:cNvSpPr>
            <a:spLocks noChangeShapeType="1"/>
          </p:cNvSpPr>
          <p:nvPr/>
        </p:nvSpPr>
        <p:spPr bwMode="auto">
          <a:xfrm flipH="1">
            <a:off x="1345436" y="3431857"/>
            <a:ext cx="648000"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24">
            <a:extLst>
              <a:ext uri="{FF2B5EF4-FFF2-40B4-BE49-F238E27FC236}">
                <a16:creationId xmlns:a16="http://schemas.microsoft.com/office/drawing/2014/main" id="{9BEB4CEA-13E3-4529-9348-1392A8F54B13}"/>
              </a:ext>
            </a:extLst>
          </p:cNvPr>
          <p:cNvSpPr>
            <a:spLocks noChangeShapeType="1"/>
          </p:cNvSpPr>
          <p:nvPr/>
        </p:nvSpPr>
        <p:spPr bwMode="auto">
          <a:xfrm>
            <a:off x="2668370" y="3216593"/>
            <a:ext cx="648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Line 25">
            <a:extLst>
              <a:ext uri="{FF2B5EF4-FFF2-40B4-BE49-F238E27FC236}">
                <a16:creationId xmlns:a16="http://schemas.microsoft.com/office/drawing/2014/main" id="{F76DEFCC-0711-43AE-87FB-06D014FACE1A}"/>
              </a:ext>
            </a:extLst>
          </p:cNvPr>
          <p:cNvSpPr>
            <a:spLocks noChangeShapeType="1"/>
          </p:cNvSpPr>
          <p:nvPr/>
        </p:nvSpPr>
        <p:spPr bwMode="auto">
          <a:xfrm flipH="1">
            <a:off x="2668370" y="3429000"/>
            <a:ext cx="648000"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AutoShape 18">
            <a:extLst>
              <a:ext uri="{FF2B5EF4-FFF2-40B4-BE49-F238E27FC236}">
                <a16:creationId xmlns:a16="http://schemas.microsoft.com/office/drawing/2014/main" id="{8297B8EF-4F87-499A-BB79-15ACADE952AA}"/>
              </a:ext>
            </a:extLst>
          </p:cNvPr>
          <p:cNvSpPr>
            <a:spLocks noChangeArrowheads="1"/>
          </p:cNvSpPr>
          <p:nvPr/>
        </p:nvSpPr>
        <p:spPr bwMode="auto">
          <a:xfrm>
            <a:off x="2020670" y="4393693"/>
            <a:ext cx="647700" cy="647700"/>
          </a:xfrm>
          <a:prstGeom prst="roundRect">
            <a:avLst>
              <a:gd name="adj" fmla="val 16667"/>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t>PID</a:t>
            </a:r>
          </a:p>
          <a:p>
            <a:pPr algn="ctr" eaLnBrk="1" hangingPunct="1"/>
            <a:r>
              <a:rPr lang="he-IL" altLang="en-US" sz="1600" dirty="0"/>
              <a:t>22100</a:t>
            </a:r>
            <a:endParaRPr lang="en-US" altLang="en-US" sz="1600" dirty="0"/>
          </a:p>
        </p:txBody>
      </p:sp>
      <p:sp>
        <p:nvSpPr>
          <p:cNvPr id="35" name="AutoShape 20">
            <a:extLst>
              <a:ext uri="{FF2B5EF4-FFF2-40B4-BE49-F238E27FC236}">
                <a16:creationId xmlns:a16="http://schemas.microsoft.com/office/drawing/2014/main" id="{4E9CC129-F8C0-45F1-AC33-A5F7ACFC280A}"/>
              </a:ext>
            </a:extLst>
          </p:cNvPr>
          <p:cNvSpPr>
            <a:spLocks noChangeArrowheads="1"/>
          </p:cNvSpPr>
          <p:nvPr/>
        </p:nvSpPr>
        <p:spPr bwMode="auto">
          <a:xfrm>
            <a:off x="3352500" y="4378136"/>
            <a:ext cx="647700" cy="647700"/>
          </a:xfrm>
          <a:prstGeom prst="roundRect">
            <a:avLst>
              <a:gd name="adj" fmla="val 16667"/>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t>PID</a:t>
            </a:r>
          </a:p>
          <a:p>
            <a:pPr algn="ctr" eaLnBrk="1" hangingPunct="1"/>
            <a:r>
              <a:rPr lang="he-IL" altLang="en-US" sz="1600" dirty="0"/>
              <a:t>18044</a:t>
            </a:r>
            <a:endParaRPr lang="en-US" altLang="en-US" sz="1600" dirty="0"/>
          </a:p>
        </p:txBody>
      </p:sp>
      <p:sp>
        <p:nvSpPr>
          <p:cNvPr id="36" name="Line 24">
            <a:extLst>
              <a:ext uri="{FF2B5EF4-FFF2-40B4-BE49-F238E27FC236}">
                <a16:creationId xmlns:a16="http://schemas.microsoft.com/office/drawing/2014/main" id="{E378B764-3DC9-47C9-8C2C-BFA6848638BF}"/>
              </a:ext>
            </a:extLst>
          </p:cNvPr>
          <p:cNvSpPr>
            <a:spLocks noChangeShapeType="1"/>
          </p:cNvSpPr>
          <p:nvPr/>
        </p:nvSpPr>
        <p:spPr bwMode="auto">
          <a:xfrm>
            <a:off x="1345436" y="4594860"/>
            <a:ext cx="648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Line 25">
            <a:extLst>
              <a:ext uri="{FF2B5EF4-FFF2-40B4-BE49-F238E27FC236}">
                <a16:creationId xmlns:a16="http://schemas.microsoft.com/office/drawing/2014/main" id="{A7C9FDB8-EE8D-4434-BCA4-991C0409A564}"/>
              </a:ext>
            </a:extLst>
          </p:cNvPr>
          <p:cNvSpPr>
            <a:spLocks noChangeShapeType="1"/>
          </p:cNvSpPr>
          <p:nvPr/>
        </p:nvSpPr>
        <p:spPr bwMode="auto">
          <a:xfrm flipH="1">
            <a:off x="1345436" y="4807267"/>
            <a:ext cx="648000"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24">
            <a:extLst>
              <a:ext uri="{FF2B5EF4-FFF2-40B4-BE49-F238E27FC236}">
                <a16:creationId xmlns:a16="http://schemas.microsoft.com/office/drawing/2014/main" id="{F4FA7AEA-2561-4F99-8F89-5D921F60B626}"/>
              </a:ext>
            </a:extLst>
          </p:cNvPr>
          <p:cNvSpPr>
            <a:spLocks noChangeShapeType="1"/>
          </p:cNvSpPr>
          <p:nvPr/>
        </p:nvSpPr>
        <p:spPr bwMode="auto">
          <a:xfrm>
            <a:off x="2668370" y="4592003"/>
            <a:ext cx="648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25">
            <a:extLst>
              <a:ext uri="{FF2B5EF4-FFF2-40B4-BE49-F238E27FC236}">
                <a16:creationId xmlns:a16="http://schemas.microsoft.com/office/drawing/2014/main" id="{39DE542A-6CE7-467E-9E77-84A319A2C326}"/>
              </a:ext>
            </a:extLst>
          </p:cNvPr>
          <p:cNvSpPr>
            <a:spLocks noChangeShapeType="1"/>
          </p:cNvSpPr>
          <p:nvPr/>
        </p:nvSpPr>
        <p:spPr bwMode="auto">
          <a:xfrm flipH="1">
            <a:off x="2668370" y="4804410"/>
            <a:ext cx="648000"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32021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תורי תהליכים</a:t>
            </a:r>
            <a:endParaRPr lang="en-US"/>
          </a:p>
        </p:txBody>
      </p:sp>
      <p:sp>
        <p:nvSpPr>
          <p:cNvPr id="3" name="Text Placeholder 2"/>
          <p:cNvSpPr>
            <a:spLocks noGrp="1"/>
          </p:cNvSpPr>
          <p:nvPr>
            <p:ph type="body" idx="1"/>
          </p:nvPr>
        </p:nvSpPr>
        <p:spPr/>
        <p:txBody>
          <a:bodyPr/>
          <a:lstStyle/>
          <a:p>
            <a:r>
              <a:rPr lang="he-IL" dirty="0"/>
              <a:t>תור ריצה לכל מעבד</a:t>
            </a:r>
          </a:p>
          <a:p>
            <a:r>
              <a:rPr lang="he-IL" dirty="0"/>
              <a:t>תור המתנה לכל אירוע המתנה</a:t>
            </a:r>
          </a:p>
        </p:txBody>
      </p:sp>
      <p:sp>
        <p:nvSpPr>
          <p:cNvPr id="7" name="Footer Placeholder 6"/>
          <p:cNvSpPr>
            <a:spLocks noGrp="1"/>
          </p:cNvSpPr>
          <p:nvPr>
            <p:ph type="ftr" sz="quarter" idx="11"/>
          </p:nvPr>
        </p:nvSpPr>
        <p:spPr/>
        <p:txBody>
          <a:bodyPr/>
          <a:lstStyle/>
          <a:p>
            <a:pPr algn="r"/>
            <a:r>
              <a:rPr lang="he-IL"/>
              <a:t>מערכות הפעלה - תרגול 2</a:t>
            </a:r>
            <a:endParaRPr lang="en-US"/>
          </a:p>
        </p:txBody>
      </p:sp>
      <p:sp>
        <p:nvSpPr>
          <p:cNvPr id="8" name="Slide Number Placeholder 7"/>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val="1284553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he-IL" altLang="en-US"/>
              <a:t>מצב התהליך</a:t>
            </a:r>
            <a:endParaRPr lang="en-US" altLang="en-US"/>
          </a:p>
        </p:txBody>
      </p:sp>
      <p:sp>
        <p:nvSpPr>
          <p:cNvPr id="40964" name="Rectangle 3"/>
          <p:cNvSpPr>
            <a:spLocks noGrp="1" noChangeArrowheads="1"/>
          </p:cNvSpPr>
          <p:nvPr>
            <p:ph idx="1"/>
          </p:nvPr>
        </p:nvSpPr>
        <p:spPr/>
        <p:txBody>
          <a:bodyPr/>
          <a:lstStyle/>
          <a:p>
            <a:r>
              <a:rPr lang="he-IL" altLang="en-US"/>
              <a:t>מצב התהליך נשמר בשדה </a:t>
            </a:r>
            <a:r>
              <a:rPr lang="en-US" altLang="en-US" b="1">
                <a:solidFill>
                  <a:srgbClr val="0000FF"/>
                </a:solidFill>
              </a:rPr>
              <a:t>state</a:t>
            </a:r>
            <a:r>
              <a:rPr lang="he-IL" altLang="en-US"/>
              <a:t> במתאר התהליך.</a:t>
            </a:r>
          </a:p>
          <a:p>
            <a:pPr lvl="1"/>
            <a:r>
              <a:rPr lang="he-IL" altLang="en-US"/>
              <a:t>משתנה בגודל 32 ביט המתפקד כמערך ביטים: בכל רגע נתון, </a:t>
            </a:r>
            <a:r>
              <a:rPr lang="he-IL" altLang="en-US" b="1"/>
              <a:t>בדיוק אחד מהביטים </a:t>
            </a:r>
            <a:r>
              <a:rPr lang="he-IL" altLang="en-US"/>
              <a:t>ב-</a:t>
            </a:r>
            <a:r>
              <a:rPr lang="en-US" altLang="en-US"/>
              <a:t>state</a:t>
            </a:r>
            <a:r>
              <a:rPr lang="he-IL" altLang="en-US"/>
              <a:t> דלוק בהתאם למצב התהליך באותו זמן.</a:t>
            </a:r>
          </a:p>
          <a:p>
            <a:pPr marL="274320" lvl="1" indent="0">
              <a:buNone/>
            </a:pPr>
            <a:endParaRPr lang="en-US" altLang="en-US"/>
          </a:p>
          <a:p>
            <a:pPr marL="274320" lvl="1" indent="0">
              <a:buNone/>
            </a:pPr>
            <a:endParaRPr lang="he-IL" altLang="en-US"/>
          </a:p>
          <a:p>
            <a:r>
              <a:rPr lang="he-IL" altLang="en-US"/>
              <a:t>המצבים האפשריים לתהליך בלינוקס הם:</a:t>
            </a:r>
          </a:p>
          <a:p>
            <a:pPr marL="731520" lvl="1" indent="-457200">
              <a:buFont typeface="+mj-lt"/>
              <a:buAutoNum type="arabicPeriod"/>
            </a:pPr>
            <a:r>
              <a:rPr lang="en-US" altLang="en-US" b="1">
                <a:solidFill>
                  <a:srgbClr val="0000FF"/>
                </a:solidFill>
              </a:rPr>
              <a:t>TASK_RUNNING</a:t>
            </a:r>
            <a:r>
              <a:rPr lang="he-IL" altLang="en-US" b="1">
                <a:solidFill>
                  <a:srgbClr val="0000FF"/>
                </a:solidFill>
              </a:rPr>
              <a:t> </a:t>
            </a:r>
            <a:r>
              <a:rPr lang="he-IL" altLang="en-US"/>
              <a:t>– התהליך רץ או מוכן לריצה.</a:t>
            </a:r>
          </a:p>
          <a:p>
            <a:pPr lvl="2"/>
            <a:r>
              <a:rPr lang="he-IL" altLang="en-US"/>
              <a:t>נאמר כי התהליך יזומן לריצה "בטווח הקצר".</a:t>
            </a:r>
          </a:p>
          <a:p>
            <a:pPr marL="731520" lvl="1" indent="-457200">
              <a:buFont typeface="+mj-lt"/>
              <a:buAutoNum type="arabicPeriod"/>
            </a:pPr>
            <a:r>
              <a:rPr lang="en-US" altLang="en-US" b="1">
                <a:solidFill>
                  <a:srgbClr val="0000FF"/>
                </a:solidFill>
              </a:rPr>
              <a:t>TASK_ZOMBIE</a:t>
            </a:r>
            <a:r>
              <a:rPr lang="he-IL" altLang="en-US" b="1">
                <a:solidFill>
                  <a:srgbClr val="0000FF"/>
                </a:solidFill>
              </a:rPr>
              <a:t> </a:t>
            </a:r>
            <a:r>
              <a:rPr lang="he-IL" altLang="en-US"/>
              <a:t>– ריצת התהליך הסתיימה, אך תהליך האב של התהליך עדיין לא ביקש מידע על סיום התהליך באמצעות קריאה כדוגמת </a:t>
            </a:r>
            <a:r>
              <a:rPr lang="en-US" altLang="en-US"/>
              <a:t>wait()</a:t>
            </a:r>
            <a:r>
              <a:rPr lang="he-IL" altLang="en-US"/>
              <a:t>.</a:t>
            </a:r>
          </a:p>
          <a:p>
            <a:pPr lvl="2"/>
            <a:r>
              <a:rPr lang="he-IL" altLang="en-US"/>
              <a:t>מתאר התהליך הוא הדבר היחיד שנותר ממנו.</a:t>
            </a:r>
          </a:p>
          <a:p>
            <a:pPr lvl="2"/>
            <a:endParaRPr lang="he-IL" altLang="en-US"/>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42</a:t>
            </a:fld>
            <a:endParaRPr lang="en-US"/>
          </a:p>
        </p:txBody>
      </p:sp>
      <p:pic>
        <p:nvPicPr>
          <p:cNvPr id="4" name="Picture 3"/>
          <p:cNvPicPr>
            <a:picLocks noChangeAspect="1"/>
          </p:cNvPicPr>
          <p:nvPr/>
        </p:nvPicPr>
        <p:blipFill>
          <a:blip r:embed="rId4"/>
          <a:stretch>
            <a:fillRect/>
          </a:stretch>
        </p:blipFill>
        <p:spPr>
          <a:xfrm>
            <a:off x="2586037" y="2747962"/>
            <a:ext cx="3971925" cy="447675"/>
          </a:xfrm>
          <a:prstGeom prst="rect">
            <a:avLst/>
          </a:prstGeom>
        </p:spPr>
      </p:pic>
    </p:spTree>
    <p:extLst>
      <p:ext uri="{BB962C8B-B14F-4D97-AF65-F5344CB8AC3E}">
        <p14:creationId xmlns:p14="http://schemas.microsoft.com/office/powerpoint/2010/main" val="4109671044"/>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he-IL" altLang="en-US"/>
              <a:t>מצב התהליך</a:t>
            </a:r>
            <a:endParaRPr lang="en-US" altLang="en-US"/>
          </a:p>
        </p:txBody>
      </p:sp>
      <p:sp>
        <p:nvSpPr>
          <p:cNvPr id="41988" name="Rectangle 3"/>
          <p:cNvSpPr>
            <a:spLocks noGrp="1" noChangeArrowheads="1"/>
          </p:cNvSpPr>
          <p:nvPr>
            <p:ph idx="1"/>
          </p:nvPr>
        </p:nvSpPr>
        <p:spPr/>
        <p:txBody>
          <a:bodyPr>
            <a:normAutofit/>
          </a:bodyPr>
          <a:lstStyle/>
          <a:p>
            <a:pPr marL="731520" lvl="1" indent="-457200">
              <a:lnSpc>
                <a:spcPct val="90000"/>
              </a:lnSpc>
              <a:buFont typeface="+mj-lt"/>
              <a:buAutoNum type="arabicPeriod" startAt="3"/>
            </a:pPr>
            <a:r>
              <a:rPr lang="en-US" altLang="en-US" b="1" dirty="0">
                <a:solidFill>
                  <a:srgbClr val="0000FF"/>
                </a:solidFill>
              </a:rPr>
              <a:t>TASK_INTERRUPTIBLE</a:t>
            </a:r>
            <a:r>
              <a:rPr lang="he-IL" altLang="en-US" dirty="0"/>
              <a:t> – המתנה "רדודה"</a:t>
            </a:r>
          </a:p>
          <a:p>
            <a:pPr lvl="2">
              <a:lnSpc>
                <a:spcPct val="90000"/>
              </a:lnSpc>
            </a:pPr>
            <a:r>
              <a:rPr lang="he-IL" altLang="en-US" dirty="0"/>
              <a:t>התהליך </a:t>
            </a:r>
            <a:r>
              <a:rPr lang="he-IL" altLang="en-US" b="1" u="sng" dirty="0"/>
              <a:t>ממתין</a:t>
            </a:r>
            <a:r>
              <a:rPr lang="he-IL" altLang="en-US" b="1" dirty="0"/>
              <a:t> </a:t>
            </a:r>
            <a:r>
              <a:rPr lang="he-IL" altLang="en-US" dirty="0"/>
              <a:t>לאירוע</a:t>
            </a:r>
            <a:r>
              <a:rPr lang="he-IL" altLang="en-US" b="1" dirty="0"/>
              <a:t> </a:t>
            </a:r>
            <a:r>
              <a:rPr lang="he-IL" altLang="en-US" dirty="0"/>
              <a:t>כלשהו אך ניתן להפסיק את המתנת התהליך ולהחזירו למצב </a:t>
            </a:r>
            <a:r>
              <a:rPr lang="en-US" altLang="en-US" dirty="0"/>
              <a:t>TASK_RUNNING</a:t>
            </a:r>
            <a:r>
              <a:rPr lang="he-IL" altLang="en-US" dirty="0"/>
              <a:t> באמצעות שליחת </a:t>
            </a:r>
            <a:r>
              <a:rPr lang="he-IL" altLang="en-US" b="1" dirty="0">
                <a:solidFill>
                  <a:srgbClr val="0000FF"/>
                </a:solidFill>
              </a:rPr>
              <a:t>סיגנל</a:t>
            </a:r>
            <a:r>
              <a:rPr lang="he-IL" altLang="en-US" dirty="0"/>
              <a:t> כלשהו לתהליך.</a:t>
            </a:r>
          </a:p>
          <a:p>
            <a:pPr lvl="2">
              <a:lnSpc>
                <a:spcPct val="90000"/>
              </a:lnSpc>
            </a:pPr>
            <a:r>
              <a:rPr lang="he-IL" altLang="en-US" dirty="0"/>
              <a:t>זהו מצב ההמתנה הנפוץ. </a:t>
            </a:r>
            <a:r>
              <a:rPr lang="he-IL" altLang="en-US" b="1" dirty="0"/>
              <a:t>מתי נמצא תהליכים במצב זה? </a:t>
            </a:r>
          </a:p>
          <a:p>
            <a:pPr lvl="2">
              <a:lnSpc>
                <a:spcPct val="90000"/>
              </a:lnSpc>
            </a:pPr>
            <a:r>
              <a:rPr lang="he-IL" altLang="en-US" dirty="0">
                <a:latin typeface="Arial" panose="020B0604020202020204" pitchFamily="34" charset="0"/>
              </a:rPr>
              <a:t>דוגמה 1: תהליך אב הממתין לסיום הבן (קריאת מערכת </a:t>
            </a:r>
            <a:r>
              <a:rPr lang="en-US" altLang="en-US" dirty="0">
                <a:latin typeface="Arial" panose="020B0604020202020204" pitchFamily="34" charset="0"/>
              </a:rPr>
              <a:t>wait</a:t>
            </a:r>
            <a:r>
              <a:rPr lang="he-IL" altLang="en-US" dirty="0">
                <a:latin typeface="Arial" panose="020B0604020202020204" pitchFamily="34" charset="0"/>
              </a:rPr>
              <a:t>).</a:t>
            </a:r>
          </a:p>
          <a:p>
            <a:pPr lvl="2">
              <a:lnSpc>
                <a:spcPct val="90000"/>
              </a:lnSpc>
            </a:pPr>
            <a:r>
              <a:rPr lang="he-IL" altLang="en-US" dirty="0">
                <a:latin typeface="Arial" panose="020B0604020202020204" pitchFamily="34" charset="0"/>
              </a:rPr>
              <a:t>דוגמה 2: דפדפן </a:t>
            </a:r>
            <a:r>
              <a:rPr lang="en-US" altLang="en-US" dirty="0">
                <a:latin typeface="Arial" panose="020B0604020202020204" pitchFamily="34" charset="0"/>
                <a:cs typeface="Arial" panose="020B0604020202020204" pitchFamily="34" charset="0"/>
              </a:rPr>
              <a:t>web browser)</a:t>
            </a:r>
            <a:r>
              <a:rPr lang="he-IL" altLang="en-US" dirty="0">
                <a:latin typeface="Arial" panose="020B0604020202020204" pitchFamily="34" charset="0"/>
              </a:rPr>
              <a:t>) מחכה לקבלת נתונים מהרשת (דף </a:t>
            </a:r>
            <a:r>
              <a:rPr lang="en-US" altLang="en-US" dirty="0">
                <a:latin typeface="Arial" panose="020B0604020202020204" pitchFamily="34" charset="0"/>
                <a:cs typeface="Arial" panose="020B0604020202020204" pitchFamily="34" charset="0"/>
              </a:rPr>
              <a:t>web</a:t>
            </a:r>
            <a:r>
              <a:rPr lang="he-IL" altLang="en-US" dirty="0">
                <a:latin typeface="Arial" panose="020B0604020202020204" pitchFamily="34" charset="0"/>
              </a:rPr>
              <a:t>) אבל אפשר לקטוע את המתנתו על-ידי סגירת חלון היישום, שגורמת לשליחת אות לסיום התהליך.</a:t>
            </a:r>
          </a:p>
          <a:p>
            <a:pPr marL="731520" lvl="1" indent="-457200">
              <a:lnSpc>
                <a:spcPct val="90000"/>
              </a:lnSpc>
              <a:buFont typeface="+mj-lt"/>
              <a:buAutoNum type="arabicPeriod" startAt="3"/>
            </a:pPr>
            <a:r>
              <a:rPr lang="en-US" altLang="en-US" b="1" dirty="0">
                <a:solidFill>
                  <a:srgbClr val="0000FF"/>
                </a:solidFill>
              </a:rPr>
              <a:t>TASK_UNINTERRUPTIBLE</a:t>
            </a:r>
            <a:r>
              <a:rPr lang="he-IL" altLang="en-US" dirty="0"/>
              <a:t> – המתנה "עמוקה"</a:t>
            </a:r>
          </a:p>
          <a:p>
            <a:pPr lvl="2">
              <a:lnSpc>
                <a:spcPct val="90000"/>
              </a:lnSpc>
            </a:pPr>
            <a:r>
              <a:rPr lang="he-IL" altLang="en-US" dirty="0"/>
              <a:t>התהליך ממתין לאירוע כלשהו אך לא ניתן להפסיק את המתנת התהליך באמצעות שליחת סיגנל לתהליך.</a:t>
            </a:r>
          </a:p>
          <a:p>
            <a:pPr lvl="2">
              <a:lnSpc>
                <a:spcPct val="90000"/>
              </a:lnSpc>
            </a:pPr>
            <a:r>
              <a:rPr lang="he-IL" altLang="en-US" dirty="0"/>
              <a:t>מצב המתנה נדיר.</a:t>
            </a:r>
          </a:p>
          <a:p>
            <a:pPr lvl="2">
              <a:lnSpc>
                <a:spcPct val="90000"/>
              </a:lnSpc>
            </a:pPr>
            <a:r>
              <a:rPr lang="he-IL" altLang="en-US" dirty="0"/>
              <a:t>דוגמאות:</a:t>
            </a:r>
            <a:r>
              <a:rPr lang="en-US" altLang="en-US" dirty="0"/>
              <a:t> </a:t>
            </a:r>
            <a:r>
              <a:rPr lang="he-IL" altLang="en-US" dirty="0"/>
              <a:t>בשולי השקופית – דורשות חומר מתקדם בקורס. </a:t>
            </a:r>
          </a:p>
          <a:p>
            <a:pPr marL="617220" lvl="1" indent="-342900">
              <a:lnSpc>
                <a:spcPct val="90000"/>
              </a:lnSpc>
              <a:buFont typeface="+mj-lt"/>
              <a:buAutoNum type="arabicPeriod" startAt="3"/>
            </a:pPr>
            <a:r>
              <a:rPr lang="en-US" altLang="en-US" b="1" dirty="0">
                <a:solidFill>
                  <a:srgbClr val="0000FF"/>
                </a:solidFill>
              </a:rPr>
              <a:t>TASK_STOPPED</a:t>
            </a:r>
            <a:r>
              <a:rPr lang="he-IL" altLang="en-US" dirty="0"/>
              <a:t> – ריצת התהליך נעצרה בצורה מבוקרת על-ידי תהליך אחר (בדרך-כלל </a:t>
            </a:r>
            <a:r>
              <a:rPr lang="en-US" altLang="en-US" dirty="0"/>
              <a:t>debugger</a:t>
            </a:r>
            <a:r>
              <a:rPr lang="he-IL" altLang="en-US" dirty="0"/>
              <a:t> או </a:t>
            </a:r>
            <a:r>
              <a:rPr lang="en-US" altLang="en-US" dirty="0"/>
              <a:t>tracer</a:t>
            </a:r>
            <a:r>
              <a:rPr lang="he-IL" altLang="en-US" dirty="0"/>
              <a:t>).</a:t>
            </a:r>
          </a:p>
        </p:txBody>
      </p:sp>
      <p:sp>
        <p:nvSpPr>
          <p:cNvPr id="2" name="Footer Placeholder 1"/>
          <p:cNvSpPr>
            <a:spLocks noGrp="1"/>
          </p:cNvSpPr>
          <p:nvPr>
            <p:ph type="ftr" sz="quarter" idx="11"/>
          </p:nvPr>
        </p:nvSpPr>
        <p:spPr/>
        <p:txBody>
          <a:bodyPr/>
          <a:lstStyle/>
          <a:p>
            <a:pPr algn="r"/>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43</a:t>
            </a:fld>
            <a:endParaRPr lang="en-US"/>
          </a:p>
        </p:txBody>
      </p:sp>
    </p:spTree>
    <p:extLst>
      <p:ext uri="{BB962C8B-B14F-4D97-AF65-F5344CB8AC3E}">
        <p14:creationId xmlns:p14="http://schemas.microsoft.com/office/powerpoint/2010/main" val="1949735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he-IL" altLang="en-US" dirty="0"/>
              <a:t>תור ריצה (</a:t>
            </a:r>
            <a:r>
              <a:rPr lang="en-US" altLang="en-US" dirty="0" err="1"/>
              <a:t>runqueue</a:t>
            </a:r>
            <a:r>
              <a:rPr lang="he-IL" altLang="en-US" dirty="0"/>
              <a:t>)</a:t>
            </a:r>
            <a:endParaRPr lang="en-US" altLang="en-US" dirty="0"/>
          </a:p>
        </p:txBody>
      </p:sp>
      <p:sp>
        <p:nvSpPr>
          <p:cNvPr id="2" name="Content Placeholder 1">
            <a:extLst>
              <a:ext uri="{FF2B5EF4-FFF2-40B4-BE49-F238E27FC236}">
                <a16:creationId xmlns:a16="http://schemas.microsoft.com/office/drawing/2014/main" id="{90F12F4E-C03A-4872-8C28-8335ACA03C11}"/>
              </a:ext>
            </a:extLst>
          </p:cNvPr>
          <p:cNvSpPr>
            <a:spLocks noGrp="1"/>
          </p:cNvSpPr>
          <p:nvPr>
            <p:ph idx="1"/>
          </p:nvPr>
        </p:nvSpPr>
        <p:spPr/>
        <p:txBody>
          <a:bodyPr>
            <a:normAutofit lnSpcReduction="10000"/>
          </a:bodyPr>
          <a:lstStyle/>
          <a:p>
            <a:r>
              <a:rPr lang="he-IL" altLang="en-US" dirty="0"/>
              <a:t>התהליכים המוכנים לריצה (מצב </a:t>
            </a:r>
            <a:r>
              <a:rPr lang="en-US" altLang="en-US" dirty="0"/>
              <a:t>TASK_RUNNING</a:t>
            </a:r>
            <a:r>
              <a:rPr lang="he-IL" altLang="en-US" dirty="0"/>
              <a:t>) נשמרים במבנה נתונים הקרוי </a:t>
            </a:r>
            <a:r>
              <a:rPr lang="en-US" altLang="en-US" b="1" dirty="0" err="1">
                <a:solidFill>
                  <a:srgbClr val="0000FF"/>
                </a:solidFill>
              </a:rPr>
              <a:t>runqueue</a:t>
            </a:r>
            <a:r>
              <a:rPr lang="he-IL" altLang="en-US" dirty="0"/>
              <a:t> (תור ריצה).</a:t>
            </a:r>
          </a:p>
          <a:p>
            <a:pPr lvl="1"/>
            <a:endParaRPr lang="he-IL" altLang="en-US" dirty="0"/>
          </a:p>
          <a:p>
            <a:r>
              <a:rPr lang="he-IL" altLang="en-US" dirty="0"/>
              <a:t>לכל ליבת מעבד יש תור ריצה (מבנה </a:t>
            </a:r>
            <a:r>
              <a:rPr lang="en-US" altLang="en-US" dirty="0" err="1"/>
              <a:t>runqueue</a:t>
            </a:r>
            <a:r>
              <a:rPr lang="he-IL" altLang="en-US" dirty="0"/>
              <a:t>) משלה:</a:t>
            </a:r>
          </a:p>
          <a:p>
            <a:pPr marL="0" indent="0" algn="l" rtl="0">
              <a:buNone/>
            </a:pPr>
            <a:r>
              <a:rPr lang="en-US" altLang="en-US" dirty="0">
                <a:latin typeface="Courier New" panose="02070309020205020404" pitchFamily="49" charset="0"/>
                <a:cs typeface="Courier New" panose="02070309020205020404" pitchFamily="49" charset="0"/>
              </a:rPr>
              <a:t>struct </a:t>
            </a:r>
            <a:r>
              <a:rPr lang="en-US" altLang="en-US" dirty="0" err="1">
                <a:latin typeface="Courier New" panose="02070309020205020404" pitchFamily="49" charset="0"/>
                <a:cs typeface="Courier New" panose="02070309020205020404" pitchFamily="49" charset="0"/>
              </a:rPr>
              <a:t>rq</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runqueues</a:t>
            </a:r>
            <a:r>
              <a:rPr lang="en-US" altLang="en-US" dirty="0">
                <a:latin typeface="Courier New" panose="02070309020205020404" pitchFamily="49" charset="0"/>
                <a:cs typeface="Courier New" panose="02070309020205020404" pitchFamily="49" charset="0"/>
              </a:rPr>
              <a:t>[NR_CPUS];</a:t>
            </a:r>
            <a:endParaRPr lang="he-IL" altLang="en-US" dirty="0"/>
          </a:p>
          <a:p>
            <a:r>
              <a:rPr lang="he-IL" altLang="en-US" dirty="0"/>
              <a:t>בכל רגע נתון, תהליך יכול להימצא בתור ריצה אחד לכל היותר.</a:t>
            </a:r>
          </a:p>
          <a:p>
            <a:pPr lvl="1"/>
            <a:endParaRPr lang="he-IL" altLang="en-US" dirty="0"/>
          </a:p>
          <a:p>
            <a:r>
              <a:rPr lang="he-IL" altLang="en-US" dirty="0"/>
              <a:t>מבנה הנתונים של תור ריצה מורכב מ:</a:t>
            </a:r>
          </a:p>
          <a:p>
            <a:pPr marL="457200" indent="-457200">
              <a:buFont typeface="+mj-lt"/>
              <a:buAutoNum type="arabicPeriod"/>
            </a:pPr>
            <a:r>
              <a:rPr lang="he-IL" altLang="en-US" dirty="0"/>
              <a:t>מערך של תורים לתהליכי זמן-אמת.</a:t>
            </a:r>
          </a:p>
          <a:p>
            <a:pPr marL="457200" indent="-457200">
              <a:buFont typeface="+mj-lt"/>
              <a:buAutoNum type="arabicPeriod"/>
            </a:pPr>
            <a:r>
              <a:rPr lang="he-IL" altLang="en-US" dirty="0"/>
              <a:t>עץ אדום-שחור לתהליכים רגילים.</a:t>
            </a:r>
          </a:p>
          <a:p>
            <a:pPr lvl="1"/>
            <a:r>
              <a:rPr lang="he-IL" altLang="en-US" dirty="0"/>
              <a:t>פרטים נוספים בתרגול על זימון התהליכים.</a:t>
            </a:r>
          </a:p>
        </p:txBody>
      </p:sp>
      <p:sp>
        <p:nvSpPr>
          <p:cNvPr id="5" name="Footer Placeholder 4"/>
          <p:cNvSpPr>
            <a:spLocks noGrp="1"/>
          </p:cNvSpPr>
          <p:nvPr>
            <p:ph type="ftr" sz="quarter" idx="11"/>
          </p:nvPr>
        </p:nvSpPr>
        <p:spPr/>
        <p:txBody>
          <a:body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44</a:t>
            </a:fld>
            <a:endParaRPr lang="en-US"/>
          </a:p>
        </p:txBody>
      </p:sp>
      <p:sp>
        <p:nvSpPr>
          <p:cNvPr id="7" name="Rounded Rectangular Callout 5">
            <a:extLst>
              <a:ext uri="{FF2B5EF4-FFF2-40B4-BE49-F238E27FC236}">
                <a16:creationId xmlns:a16="http://schemas.microsoft.com/office/drawing/2014/main" id="{E7B4F2B3-83AB-4F68-A5A8-382B2D427E09}"/>
              </a:ext>
            </a:extLst>
          </p:cNvPr>
          <p:cNvSpPr/>
          <p:nvPr/>
        </p:nvSpPr>
        <p:spPr>
          <a:xfrm>
            <a:off x="457200" y="4693093"/>
            <a:ext cx="1371600" cy="548640"/>
          </a:xfrm>
          <a:prstGeom prst="wedgeRoundRectCallout">
            <a:avLst>
              <a:gd name="adj1" fmla="val 95543"/>
              <a:gd name="adj2" fmla="val -15943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sz="2400" dirty="0"/>
              <a:t>מדוע?</a:t>
            </a:r>
          </a:p>
        </p:txBody>
      </p:sp>
    </p:spTree>
    <p:extLst>
      <p:ext uri="{BB962C8B-B14F-4D97-AF65-F5344CB8AC3E}">
        <p14:creationId xmlns:p14="http://schemas.microsoft.com/office/powerpoint/2010/main" val="121321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he-IL" altLang="en-US" dirty="0"/>
              <a:t>פעולות על תור ריצה</a:t>
            </a:r>
            <a:endParaRPr lang="en-US" altLang="en-US" dirty="0"/>
          </a:p>
        </p:txBody>
      </p:sp>
      <p:sp>
        <p:nvSpPr>
          <p:cNvPr id="2" name="Content Placeholder 1">
            <a:extLst>
              <a:ext uri="{FF2B5EF4-FFF2-40B4-BE49-F238E27FC236}">
                <a16:creationId xmlns:a16="http://schemas.microsoft.com/office/drawing/2014/main" id="{90F12F4E-C03A-4872-8C28-8335ACA03C11}"/>
              </a:ext>
            </a:extLst>
          </p:cNvPr>
          <p:cNvSpPr>
            <a:spLocks noGrp="1"/>
          </p:cNvSpPr>
          <p:nvPr>
            <p:ph idx="1"/>
          </p:nvPr>
        </p:nvSpPr>
        <p:spPr/>
        <p:txBody>
          <a:bodyPr>
            <a:normAutofit/>
          </a:bodyPr>
          <a:lstStyle/>
          <a:p>
            <a:r>
              <a:rPr lang="he-IL" altLang="en-US" dirty="0"/>
              <a:t>הפונקציות </a:t>
            </a:r>
            <a:r>
              <a:rPr lang="en-US" altLang="en-US" dirty="0" err="1"/>
              <a:t>activate_task</a:t>
            </a:r>
            <a:r>
              <a:rPr lang="en-US" altLang="en-US" dirty="0"/>
              <a:t>(), </a:t>
            </a:r>
            <a:r>
              <a:rPr lang="en-US" altLang="en-US" dirty="0" err="1"/>
              <a:t>deactivate_task</a:t>
            </a:r>
            <a:r>
              <a:rPr lang="en-US" altLang="en-US" dirty="0"/>
              <a:t>()</a:t>
            </a:r>
            <a:r>
              <a:rPr lang="he-IL" altLang="en-US" dirty="0"/>
              <a:t> מכניסות ומוציאות תהליך מתור ריצה, בהתאמה.</a:t>
            </a:r>
            <a:endParaRPr lang="en-US" altLang="en-US" dirty="0"/>
          </a:p>
          <a:p>
            <a:endParaRPr lang="he-IL" altLang="en-US" dirty="0"/>
          </a:p>
          <a:p>
            <a:r>
              <a:rPr lang="he-IL" altLang="en-US" dirty="0"/>
              <a:t>שימוש אפשרי לדוגמה: הפונקציה </a:t>
            </a:r>
            <a:r>
              <a:rPr lang="en-US" altLang="en-US" dirty="0" err="1"/>
              <a:t>wake_up_process</a:t>
            </a:r>
            <a:r>
              <a:rPr lang="en-US" altLang="en-US" dirty="0"/>
              <a:t>()</a:t>
            </a:r>
            <a:r>
              <a:rPr lang="he-IL" altLang="en-US" dirty="0"/>
              <a:t> הופכת תהליך ממתין (למשל במצב </a:t>
            </a:r>
            <a:r>
              <a:rPr lang="en-US" altLang="en-US" dirty="0"/>
              <a:t>TASK_INTERRUPTIBLE</a:t>
            </a:r>
            <a:r>
              <a:rPr lang="he-IL" altLang="en-US" dirty="0"/>
              <a:t>) למוכן לריצה (מצב </a:t>
            </a:r>
            <a:r>
              <a:rPr lang="en-US" altLang="en-US" dirty="0"/>
              <a:t>TASK_RUNNING</a:t>
            </a:r>
            <a:r>
              <a:rPr lang="he-IL" altLang="en-US" dirty="0"/>
              <a:t>):</a:t>
            </a:r>
          </a:p>
          <a:p>
            <a:pPr marL="457200" indent="-457200">
              <a:buFont typeface="+mj-lt"/>
              <a:buAutoNum type="arabicPeriod"/>
            </a:pPr>
            <a:r>
              <a:rPr lang="he-IL" altLang="en-US" dirty="0"/>
              <a:t>מוצאת את תור הריצה של המעבד הנוכחי.</a:t>
            </a:r>
          </a:p>
          <a:p>
            <a:pPr marL="457200" indent="-457200">
              <a:buFont typeface="+mj-lt"/>
              <a:buAutoNum type="arabicPeriod"/>
            </a:pPr>
            <a:r>
              <a:rPr lang="he-IL" altLang="en-US" dirty="0"/>
              <a:t>מוסיפה את התהליך לתור הריצה הזה באמצעות </a:t>
            </a:r>
            <a:r>
              <a:rPr lang="en-US" altLang="en-US" dirty="0" err="1"/>
              <a:t>activate_task</a:t>
            </a:r>
            <a:r>
              <a:rPr lang="en-US" altLang="en-US" dirty="0"/>
              <a:t>()</a:t>
            </a:r>
            <a:r>
              <a:rPr lang="he-IL" altLang="en-US" dirty="0"/>
              <a:t>.</a:t>
            </a:r>
          </a:p>
          <a:p>
            <a:pPr marL="457200" indent="-457200">
              <a:buFont typeface="+mj-lt"/>
              <a:buAutoNum type="arabicPeriod"/>
            </a:pPr>
            <a:r>
              <a:rPr lang="he-IL" altLang="en-US" dirty="0"/>
              <a:t>מסמנת צורך בהחלפת הקשר אם התהליך החדש בעדיפות גבוהה יותר מהתהליך שרץ כרגע על המעבד.</a:t>
            </a:r>
            <a:endParaRPr lang="en-US" altLang="en-US" dirty="0"/>
          </a:p>
          <a:p>
            <a:endParaRPr lang="he-IL" altLang="en-US" dirty="0"/>
          </a:p>
          <a:p>
            <a:endParaRPr lang="en-US" dirty="0"/>
          </a:p>
        </p:txBody>
      </p:sp>
      <p:sp>
        <p:nvSpPr>
          <p:cNvPr id="5" name="Footer Placeholder 4"/>
          <p:cNvSpPr>
            <a:spLocks noGrp="1"/>
          </p:cNvSpPr>
          <p:nvPr>
            <p:ph type="ftr" sz="quarter" idx="11"/>
          </p:nvPr>
        </p:nvSpPr>
        <p:spPr/>
        <p:txBody>
          <a:body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3273174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he-IL" altLang="en-US" dirty="0"/>
              <a:t>תור המתנה (</a:t>
            </a:r>
            <a:r>
              <a:rPr lang="en-US" altLang="en-US" dirty="0"/>
              <a:t>wait queue</a:t>
            </a:r>
            <a:r>
              <a:rPr lang="he-IL" altLang="en-US" dirty="0"/>
              <a:t>)</a:t>
            </a:r>
            <a:endParaRPr lang="en-US" altLang="en-US" dirty="0"/>
          </a:p>
        </p:txBody>
      </p:sp>
      <p:sp>
        <p:nvSpPr>
          <p:cNvPr id="56324" name="Rectangle 3"/>
          <p:cNvSpPr>
            <a:spLocks noGrp="1" noChangeArrowheads="1"/>
          </p:cNvSpPr>
          <p:nvPr>
            <p:ph idx="1"/>
          </p:nvPr>
        </p:nvSpPr>
        <p:spPr/>
        <p:txBody>
          <a:bodyPr>
            <a:normAutofit lnSpcReduction="10000"/>
          </a:bodyPr>
          <a:lstStyle/>
          <a:p>
            <a:r>
              <a:rPr lang="he-IL" altLang="en-US" dirty="0"/>
              <a:t>תהליך שממתין לאירוע כלשהו (מצבים </a:t>
            </a:r>
            <a:r>
              <a:rPr lang="en-US" altLang="en-US" dirty="0"/>
              <a:t>TASK_INTERRUPTIBLE</a:t>
            </a:r>
            <a:r>
              <a:rPr lang="he-IL" altLang="en-US" dirty="0"/>
              <a:t> או </a:t>
            </a:r>
            <a:r>
              <a:rPr lang="en-US" altLang="en-US" dirty="0"/>
              <a:t>TASK_UNINTERRUPTIBLE</a:t>
            </a:r>
            <a:r>
              <a:rPr lang="he-IL" altLang="en-US" dirty="0"/>
              <a:t>) נמצא </a:t>
            </a:r>
            <a:r>
              <a:rPr lang="he-IL" altLang="en-US" b="1" dirty="0"/>
              <a:t>בתור המתנה</a:t>
            </a:r>
            <a:r>
              <a:rPr lang="he-IL" altLang="en-US" dirty="0"/>
              <a:t> (ואינו נמצא באף תור ריצה).</a:t>
            </a:r>
          </a:p>
          <a:p>
            <a:pPr lvl="1"/>
            <a:endParaRPr lang="he-IL" altLang="en-US" dirty="0"/>
          </a:p>
          <a:p>
            <a:r>
              <a:rPr lang="he-IL" altLang="en-US" dirty="0"/>
              <a:t>לכל סוג אירוע יש תור המתנה נפרד, לדוגמה:</a:t>
            </a:r>
          </a:p>
          <a:p>
            <a:pPr lvl="1"/>
            <a:r>
              <a:rPr lang="he-IL" altLang="en-US" dirty="0"/>
              <a:t>תור המתנה לכל סוג של פסיקת חומרה, למשל דיסק או שעון.</a:t>
            </a:r>
          </a:p>
          <a:p>
            <a:pPr lvl="1"/>
            <a:r>
              <a:rPr lang="he-IL" altLang="en-US" dirty="0"/>
              <a:t>תור המתנה לכל משאב מערכת שיתפנה לשימוש. לדוגמה: ערוץ תקשורת שיתפנה כדי לשלוח דרכו נתונים.</a:t>
            </a:r>
          </a:p>
          <a:p>
            <a:pPr lvl="1"/>
            <a:r>
              <a:rPr lang="he-IL" altLang="en-US" dirty="0"/>
              <a:t>תור המתנה לכל תהליך עבור סיום אחד הבנים שלו.</a:t>
            </a:r>
          </a:p>
          <a:p>
            <a:pPr lvl="1"/>
            <a:endParaRPr lang="he-IL" altLang="en-US" dirty="0"/>
          </a:p>
          <a:p>
            <a:r>
              <a:rPr lang="he-IL" altLang="en-US" dirty="0"/>
              <a:t>תהליך יכול לעבור לתור המתנה רק באמצעות קריאת מערכת חוסמת (למשל </a:t>
            </a:r>
            <a:r>
              <a:rPr lang="en-US" altLang="en-US" dirty="0"/>
              <a:t>read, wait, …</a:t>
            </a:r>
            <a:r>
              <a:rPr lang="he-IL" altLang="en-US" dirty="0"/>
              <a:t>) אשר מוותרת (</a:t>
            </a:r>
            <a:r>
              <a:rPr lang="en-US" altLang="en-US" dirty="0"/>
              <a:t>yield</a:t>
            </a:r>
            <a:r>
              <a:rPr lang="he-IL" altLang="en-US" dirty="0"/>
              <a:t>) על המעבד.</a:t>
            </a:r>
          </a:p>
        </p:txBody>
      </p:sp>
      <p:sp>
        <p:nvSpPr>
          <p:cNvPr id="5" name="Footer Placeholder 4"/>
          <p:cNvSpPr>
            <a:spLocks noGrp="1"/>
          </p:cNvSpPr>
          <p:nvPr>
            <p:ph type="ftr" sz="quarter" idx="11"/>
          </p:nvPr>
        </p:nvSpPr>
        <p:spPr/>
        <p:txBody>
          <a:body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46</a:t>
            </a:fld>
            <a:endParaRPr lang="en-US"/>
          </a:p>
        </p:txBody>
      </p:sp>
    </p:spTree>
    <p:extLst>
      <p:ext uri="{BB962C8B-B14F-4D97-AF65-F5344CB8AC3E}">
        <p14:creationId xmlns:p14="http://schemas.microsoft.com/office/powerpoint/2010/main" val="363629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תהליכים בסביבת </a:t>
            </a:r>
            <a:r>
              <a:rPr lang="en-US"/>
              <a:t>Windows</a:t>
            </a:r>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5</a:t>
            </a:fld>
            <a:endParaRPr lang="en-US"/>
          </a:p>
        </p:txBody>
      </p:sp>
      <p:pic>
        <p:nvPicPr>
          <p:cNvPr id="11" name="מציין מיקום תוכן 10">
            <a:extLst>
              <a:ext uri="{FF2B5EF4-FFF2-40B4-BE49-F238E27FC236}">
                <a16:creationId xmlns:a16="http://schemas.microsoft.com/office/drawing/2014/main" id="{5B94B346-0D85-4709-A396-7D7CD5376706}"/>
              </a:ext>
            </a:extLst>
          </p:cNvPr>
          <p:cNvPicPr>
            <a:picLocks noGrp="1" noChangeAspect="1"/>
          </p:cNvPicPr>
          <p:nvPr>
            <p:ph idx="1"/>
          </p:nvPr>
        </p:nvPicPr>
        <p:blipFill>
          <a:blip r:embed="rId2"/>
          <a:stretch>
            <a:fillRect/>
          </a:stretch>
        </p:blipFill>
        <p:spPr>
          <a:xfrm>
            <a:off x="1228836" y="1600200"/>
            <a:ext cx="6686328" cy="4876800"/>
          </a:xfrm>
          <a:prstGeom prst="rect">
            <a:avLst/>
          </a:prstGeom>
        </p:spPr>
      </p:pic>
    </p:spTree>
    <p:extLst>
      <p:ext uri="{BB962C8B-B14F-4D97-AF65-F5344CB8AC3E}">
        <p14:creationId xmlns:p14="http://schemas.microsoft.com/office/powerpoint/2010/main" val="46606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he-IL" altLang="en-US"/>
              <a:t>תהליכים בלינוקס</a:t>
            </a:r>
            <a:endParaRPr lang="en-US" altLang="en-US"/>
          </a:p>
        </p:txBody>
      </p:sp>
      <p:sp>
        <p:nvSpPr>
          <p:cNvPr id="24582" name="Rectangle 3"/>
          <p:cNvSpPr>
            <a:spLocks noGrp="1" noChangeArrowheads="1"/>
          </p:cNvSpPr>
          <p:nvPr>
            <p:ph idx="1"/>
          </p:nvPr>
        </p:nvSpPr>
        <p:spPr/>
        <p:txBody>
          <a:bodyPr>
            <a:normAutofit fontScale="92500"/>
          </a:bodyPr>
          <a:lstStyle/>
          <a:p>
            <a:r>
              <a:rPr lang="he-IL" altLang="en-US" dirty="0"/>
              <a:t>לכל תהליך בלינוקס יש מזהה הקרוי </a:t>
            </a:r>
            <a:r>
              <a:rPr lang="en-US" altLang="en-US" b="1" dirty="0">
                <a:solidFill>
                  <a:srgbClr val="0000FF"/>
                </a:solidFill>
              </a:rPr>
              <a:t>PID</a:t>
            </a:r>
            <a:r>
              <a:rPr lang="en-US" altLang="en-US" dirty="0"/>
              <a:t> – Process </a:t>
            </a:r>
            <a:r>
              <a:rPr lang="en-US" altLang="en-US" dirty="0" err="1"/>
              <a:t>IDentifier</a:t>
            </a:r>
            <a:r>
              <a:rPr lang="he-IL" altLang="en-US" dirty="0"/>
              <a:t> .</a:t>
            </a:r>
            <a:endParaRPr lang="en-US" altLang="en-US" dirty="0"/>
          </a:p>
          <a:p>
            <a:pPr lvl="1"/>
            <a:r>
              <a:rPr lang="he-IL" altLang="en-US" dirty="0"/>
              <a:t>מספר שלם בן 32 ביט, ייחודי לתהליך.</a:t>
            </a:r>
          </a:p>
          <a:p>
            <a:pPr lvl="1"/>
            <a:r>
              <a:rPr lang="he-IL" altLang="en-US" dirty="0"/>
              <a:t>ברוב מערכות לינוקס משתמשים רק ב-15 הביטים התחתונים, ולכן ניתן ליצור עד </a:t>
            </a:r>
            <a:r>
              <a:rPr lang="en-US" altLang="en-US" dirty="0"/>
              <a:t>32K</a:t>
            </a:r>
            <a:r>
              <a:rPr lang="he-IL" altLang="en-US" dirty="0"/>
              <a:t> תהליכים. מנהל המערכת יכול להגדיר מספר גבוה יותר של תהליכים.</a:t>
            </a:r>
          </a:p>
          <a:p>
            <a:pPr lvl="1"/>
            <a:r>
              <a:rPr lang="he-IL" altLang="en-US" dirty="0"/>
              <a:t>שימו לב: ערכי ה-</a:t>
            </a:r>
            <a:r>
              <a:rPr lang="en-US" altLang="en-US" dirty="0" err="1"/>
              <a:t>pid</a:t>
            </a:r>
            <a:r>
              <a:rPr lang="he-IL" altLang="en-US" dirty="0"/>
              <a:t> ממוחזרים מתהליכים שסיימו לתהליכים חדשים.</a:t>
            </a:r>
          </a:p>
          <a:p>
            <a:pPr lvl="1"/>
            <a:endParaRPr lang="en-US" altLang="en-US" dirty="0"/>
          </a:p>
          <a:p>
            <a:r>
              <a:rPr lang="he-IL" altLang="en-US" dirty="0"/>
              <a:t>עם עליית המערכת, הגרעין יוצר את התהליך </a:t>
            </a:r>
            <a:r>
              <a:rPr lang="en-US" altLang="en-US" b="1" dirty="0">
                <a:solidFill>
                  <a:srgbClr val="0000FF"/>
                </a:solidFill>
              </a:rPr>
              <a:t>idle</a:t>
            </a:r>
            <a:r>
              <a:rPr lang="he-IL" altLang="en-US" dirty="0"/>
              <a:t> שמספרו </a:t>
            </a:r>
            <a:r>
              <a:rPr lang="en-US" altLang="en-US" dirty="0" err="1"/>
              <a:t>pid</a:t>
            </a:r>
            <a:r>
              <a:rPr lang="en-US" altLang="en-US" dirty="0"/>
              <a:t>=0</a:t>
            </a:r>
            <a:r>
              <a:rPr lang="he-IL" altLang="en-US" dirty="0"/>
              <a:t>.</a:t>
            </a:r>
          </a:p>
          <a:p>
            <a:pPr lvl="1"/>
            <a:r>
              <a:rPr lang="he-IL" altLang="en-US" dirty="0"/>
              <a:t>נקרא לריצה כאשר אין תהליכים מוכנים לריצה ומבצע פקודת מכונה </a:t>
            </a:r>
            <a:r>
              <a:rPr lang="en-US" altLang="en-US" dirty="0" err="1"/>
              <a:t>hlt</a:t>
            </a:r>
            <a:r>
              <a:rPr lang="he-IL" altLang="en-US" dirty="0"/>
              <a:t>, המכניסה את המעבד למצב שינה.</a:t>
            </a:r>
          </a:p>
          <a:p>
            <a:pPr lvl="1"/>
            <a:endParaRPr lang="he-IL" altLang="en-US" dirty="0"/>
          </a:p>
          <a:p>
            <a:r>
              <a:rPr lang="he-IL" altLang="en-US" dirty="0"/>
              <a:t>התהליך </a:t>
            </a:r>
            <a:r>
              <a:rPr lang="en-US" altLang="en-US" dirty="0"/>
              <a:t>idle</a:t>
            </a:r>
            <a:r>
              <a:rPr lang="he-IL" altLang="en-US" dirty="0"/>
              <a:t> יוצר את התהליך </a:t>
            </a:r>
            <a:r>
              <a:rPr lang="en-US" altLang="en-US" b="1" dirty="0" err="1">
                <a:solidFill>
                  <a:srgbClr val="0000FF"/>
                </a:solidFill>
              </a:rPr>
              <a:t>init</a:t>
            </a:r>
            <a:r>
              <a:rPr lang="he-IL" altLang="en-US" dirty="0"/>
              <a:t> שמספרו </a:t>
            </a:r>
            <a:r>
              <a:rPr lang="en-US" altLang="en-US" dirty="0" err="1"/>
              <a:t>pid</a:t>
            </a:r>
            <a:r>
              <a:rPr lang="en-US" altLang="en-US" dirty="0"/>
              <a:t>=1</a:t>
            </a:r>
            <a:r>
              <a:rPr lang="he-IL" altLang="en-US" dirty="0"/>
              <a:t>.</a:t>
            </a:r>
          </a:p>
          <a:p>
            <a:pPr lvl="1"/>
            <a:r>
              <a:rPr lang="he-IL" altLang="en-US" b="1" dirty="0"/>
              <a:t>התהליך </a:t>
            </a:r>
            <a:r>
              <a:rPr lang="en-US" altLang="en-US" b="1" dirty="0" err="1"/>
              <a:t>init</a:t>
            </a:r>
            <a:r>
              <a:rPr lang="he-IL" altLang="en-US" b="1" dirty="0"/>
              <a:t> ייצור את כל שאר התהליכים.</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6</a:t>
            </a:fld>
            <a:endParaRPr lang="en-US"/>
          </a:p>
        </p:txBody>
      </p:sp>
      <p:sp>
        <p:nvSpPr>
          <p:cNvPr id="6" name="Rounded Rectangular Callout 5">
            <a:extLst>
              <a:ext uri="{FF2B5EF4-FFF2-40B4-BE49-F238E27FC236}">
                <a16:creationId xmlns:a16="http://schemas.microsoft.com/office/drawing/2014/main" id="{6190E982-6735-4024-BEFD-84B5D2AF7A62}"/>
              </a:ext>
            </a:extLst>
          </p:cNvPr>
          <p:cNvSpPr/>
          <p:nvPr/>
        </p:nvSpPr>
        <p:spPr>
          <a:xfrm>
            <a:off x="1778000" y="4709160"/>
            <a:ext cx="1828800" cy="548640"/>
          </a:xfrm>
          <a:prstGeom prst="wedgeRoundRectCallout">
            <a:avLst>
              <a:gd name="adj1" fmla="val 114444"/>
              <a:gd name="adj2" fmla="val -4265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dirty="0"/>
              <a:t>למה זה כדאי?</a:t>
            </a:r>
            <a:endParaRPr lang="en-US" dirty="0"/>
          </a:p>
        </p:txBody>
      </p:sp>
    </p:spTree>
    <p:extLst>
      <p:ext uri="{BB962C8B-B14F-4D97-AF65-F5344CB8AC3E}">
        <p14:creationId xmlns:p14="http://schemas.microsoft.com/office/powerpoint/2010/main" val="107286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Idle</a:t>
            </a:r>
            <a:r>
              <a:rPr lang="he-IL"/>
              <a:t> בסביבת </a:t>
            </a:r>
            <a:r>
              <a:rPr lang="en-US"/>
              <a:t>Windows</a:t>
            </a:r>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7</a:t>
            </a:fld>
            <a:endParaRPr lang="en-US"/>
          </a:p>
        </p:txBody>
      </p:sp>
      <p:pic>
        <p:nvPicPr>
          <p:cNvPr id="10" name="Picture 2" descr="Image result for windows system idle process">
            <a:extLst>
              <a:ext uri="{FF2B5EF4-FFF2-40B4-BE49-F238E27FC236}">
                <a16:creationId xmlns:a16="http://schemas.microsoft.com/office/drawing/2014/main" id="{65A2DE57-06A7-479B-9229-CF193640351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066" t="2079" r="2452" b="2703"/>
          <a:stretch/>
        </p:blipFill>
        <p:spPr bwMode="auto">
          <a:xfrm>
            <a:off x="1940915" y="1581150"/>
            <a:ext cx="5262170" cy="487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1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he-IL" altLang="en-US"/>
              <a:t>קריאת המערכת </a:t>
            </a:r>
            <a:r>
              <a:rPr lang="en-US" altLang="en-US"/>
              <a:t>fork()</a:t>
            </a:r>
            <a:endParaRPr lang="he-IL" altLang="en-US"/>
          </a:p>
        </p:txBody>
      </p:sp>
      <p:sp>
        <p:nvSpPr>
          <p:cNvPr id="27652" name="Rectangle 3"/>
          <p:cNvSpPr>
            <a:spLocks noGrp="1" noChangeArrowheads="1"/>
          </p:cNvSpPr>
          <p:nvPr>
            <p:ph idx="1"/>
          </p:nvPr>
        </p:nvSpPr>
        <p:spPr/>
        <p:txBody>
          <a:bodyPr>
            <a:normAutofit/>
          </a:bodyPr>
          <a:lstStyle/>
          <a:p>
            <a:pPr marL="0" indent="0" algn="l" rtl="0">
              <a:buNone/>
            </a:pPr>
            <a:r>
              <a:rPr lang="en-US" altLang="en-US" err="1">
                <a:latin typeface="Courier New" panose="02070309020205020404" pitchFamily="49" charset="0"/>
                <a:cs typeface="Courier New" panose="02070309020205020404" pitchFamily="49" charset="0"/>
              </a:rPr>
              <a:t>pid_t</a:t>
            </a:r>
            <a:r>
              <a:rPr lang="en-US" altLang="en-US">
                <a:latin typeface="Courier New" panose="02070309020205020404" pitchFamily="49" charset="0"/>
                <a:cs typeface="Courier New" panose="02070309020205020404" pitchFamily="49" charset="0"/>
              </a:rPr>
              <a:t> </a:t>
            </a:r>
            <a:r>
              <a:rPr lang="en-US" altLang="en-US" b="1">
                <a:latin typeface="Courier New" panose="02070309020205020404" pitchFamily="49" charset="0"/>
                <a:cs typeface="Courier New" panose="02070309020205020404" pitchFamily="49" charset="0"/>
              </a:rPr>
              <a:t>fork</a:t>
            </a:r>
            <a:r>
              <a:rPr lang="en-US" altLang="en-US">
                <a:latin typeface="Courier New" panose="02070309020205020404" pitchFamily="49" charset="0"/>
                <a:cs typeface="Courier New" panose="02070309020205020404" pitchFamily="49" charset="0"/>
              </a:rPr>
              <a:t>();</a:t>
            </a:r>
          </a:p>
          <a:p>
            <a:endParaRPr lang="he-IL" altLang="en-US"/>
          </a:p>
          <a:p>
            <a:r>
              <a:rPr lang="he-IL" altLang="en-US" u="sng"/>
              <a:t>פעולה:</a:t>
            </a:r>
            <a:r>
              <a:rPr lang="he-IL" altLang="en-US"/>
              <a:t> מעתיקה את תהליך האב לתהליך הבן וחוזרת בשני התהליכים.</a:t>
            </a:r>
          </a:p>
          <a:p>
            <a:pPr lvl="1"/>
            <a:r>
              <a:rPr lang="he-IL" altLang="en-US" b="1"/>
              <a:t>קוד זהה </a:t>
            </a:r>
            <a:r>
              <a:rPr lang="he-IL" altLang="en-US"/>
              <a:t>(ומיקום בקוד).</a:t>
            </a:r>
          </a:p>
          <a:p>
            <a:pPr lvl="1"/>
            <a:r>
              <a:rPr lang="he-IL" altLang="en-US" b="1"/>
              <a:t>זיכרון זהה </a:t>
            </a:r>
            <a:r>
              <a:rPr lang="he-IL" altLang="en-US"/>
              <a:t>(משתנים וערכיהם, גם במחסנית וגם בערימה).</a:t>
            </a:r>
          </a:p>
          <a:p>
            <a:pPr lvl="1"/>
            <a:r>
              <a:rPr lang="he-IL" altLang="en-US" b="1"/>
              <a:t>סביבה זהה </a:t>
            </a:r>
            <a:r>
              <a:rPr lang="he-IL" altLang="en-US"/>
              <a:t>(קבצים פתוחים, ספריית עבודה נוכחית).</a:t>
            </a:r>
          </a:p>
          <a:p>
            <a:pPr lvl="1"/>
            <a:r>
              <a:rPr lang="he-IL" altLang="en-US"/>
              <a:t>אבל, תהליך הבן הוא תהליך נפרד מתהליך האב, לכן יש לו </a:t>
            </a:r>
            <a:r>
              <a:rPr lang="en-US" altLang="en-US" b="1"/>
              <a:t>PID</a:t>
            </a:r>
            <a:r>
              <a:rPr lang="he-IL" altLang="en-US" b="1"/>
              <a:t> משלו</a:t>
            </a:r>
            <a:r>
              <a:rPr lang="he-IL" altLang="en-US"/>
              <a:t>.</a:t>
            </a:r>
          </a:p>
          <a:p>
            <a:r>
              <a:rPr lang="he-IL" altLang="en-US" u="sng"/>
              <a:t>פרמטרים:</a:t>
            </a:r>
            <a:r>
              <a:rPr lang="he-IL" altLang="en-US"/>
              <a:t> אין.</a:t>
            </a:r>
          </a:p>
          <a:p>
            <a:r>
              <a:rPr lang="he-IL" altLang="en-US" u="sng"/>
              <a:t>ערך מוחזר:</a:t>
            </a:r>
          </a:p>
          <a:p>
            <a:pPr lvl="1"/>
            <a:r>
              <a:rPr lang="he-IL" altLang="en-US"/>
              <a:t>במקרה של כישלון: </a:t>
            </a:r>
            <a:r>
              <a:rPr lang="en-US" altLang="en-US"/>
              <a:t>-1</a:t>
            </a:r>
            <a:r>
              <a:rPr lang="he-IL" altLang="en-US"/>
              <a:t> לאב (אין בן).</a:t>
            </a:r>
          </a:p>
          <a:p>
            <a:pPr lvl="1"/>
            <a:r>
              <a:rPr lang="he-IL" altLang="en-US"/>
              <a:t>במקרה של הצלחה: לבן מוחזר </a:t>
            </a:r>
            <a:r>
              <a:rPr lang="he-IL" altLang="en-US" b="1"/>
              <a:t>0</a:t>
            </a:r>
            <a:r>
              <a:rPr lang="he-IL" altLang="en-US"/>
              <a:t> ולאב מוחזר ה-</a:t>
            </a:r>
            <a:r>
              <a:rPr lang="en-US" altLang="en-US" b="1" err="1"/>
              <a:t>pid</a:t>
            </a:r>
            <a:r>
              <a:rPr lang="he-IL" altLang="en-US" b="1"/>
              <a:t> של הבן</a:t>
            </a:r>
            <a:r>
              <a:rPr lang="he-IL" altLang="en-US"/>
              <a:t>.</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8</a:t>
            </a:fld>
            <a:endParaRPr lang="en-US"/>
          </a:p>
        </p:txBody>
      </p:sp>
      <p:sp>
        <p:nvSpPr>
          <p:cNvPr id="6" name="Rounded Rectangular Callout 5">
            <a:extLst>
              <a:ext uri="{FF2B5EF4-FFF2-40B4-BE49-F238E27FC236}">
                <a16:creationId xmlns:a16="http://schemas.microsoft.com/office/drawing/2014/main" id="{34709024-D9B9-49EB-B844-4BEF377B8881}"/>
              </a:ext>
            </a:extLst>
          </p:cNvPr>
          <p:cNvSpPr/>
          <p:nvPr/>
        </p:nvSpPr>
        <p:spPr>
          <a:xfrm>
            <a:off x="457200" y="4921132"/>
            <a:ext cx="2332300" cy="914400"/>
          </a:xfrm>
          <a:prstGeom prst="wedgeRoundRectCallout">
            <a:avLst>
              <a:gd name="adj1" fmla="val 126481"/>
              <a:gd name="adj2" fmla="val 7154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dirty="0"/>
              <a:t>איך נוכל להבדיל בין אב לבן אם ה-</a:t>
            </a:r>
            <a:r>
              <a:rPr lang="en-US" dirty="0" err="1"/>
              <a:t>pid</a:t>
            </a:r>
            <a:r>
              <a:rPr lang="he-IL" dirty="0"/>
              <a:t> של הבן יוצא במקרה 0?</a:t>
            </a:r>
            <a:endParaRPr lang="en-US" dirty="0"/>
          </a:p>
        </p:txBody>
      </p:sp>
    </p:spTree>
    <p:extLst>
      <p:ext uri="{BB962C8B-B14F-4D97-AF65-F5344CB8AC3E}">
        <p14:creationId xmlns:p14="http://schemas.microsoft.com/office/powerpoint/2010/main" val="262944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1476E16-A581-4A59-A9AB-36BC26B23F7B}"/>
              </a:ext>
            </a:extLst>
          </p:cNvPr>
          <p:cNvSpPr>
            <a:spLocks noGrp="1"/>
          </p:cNvSpPr>
          <p:nvPr>
            <p:ph type="title"/>
          </p:nvPr>
        </p:nvSpPr>
        <p:spPr/>
        <p:txBody>
          <a:bodyPr/>
          <a:lstStyle/>
          <a:p>
            <a:r>
              <a:rPr lang="he-IL" altLang="en-US"/>
              <a:t>לפני </a:t>
            </a:r>
            <a:r>
              <a:rPr lang="en-US" altLang="en-US"/>
              <a:t>fork()</a:t>
            </a:r>
          </a:p>
        </p:txBody>
      </p:sp>
      <p:sp>
        <p:nvSpPr>
          <p:cNvPr id="6" name="Text Placeholder 5">
            <a:extLst>
              <a:ext uri="{FF2B5EF4-FFF2-40B4-BE49-F238E27FC236}">
                <a16:creationId xmlns:a16="http://schemas.microsoft.com/office/drawing/2014/main" id="{8C979C06-3267-45A7-BEB0-B573B555FCC1}"/>
              </a:ext>
            </a:extLst>
          </p:cNvPr>
          <p:cNvSpPr>
            <a:spLocks noGrp="1"/>
          </p:cNvSpPr>
          <p:nvPr>
            <p:ph type="body" idx="1"/>
          </p:nvPr>
        </p:nvSpPr>
        <p:spPr/>
        <p:txBody>
          <a:bodyPr/>
          <a:lstStyle/>
          <a:p>
            <a:r>
              <a:rPr lang="en-US"/>
              <a:t>parent</a:t>
            </a:r>
          </a:p>
        </p:txBody>
      </p:sp>
      <p:sp>
        <p:nvSpPr>
          <p:cNvPr id="31747" name="Content Placeholder 2">
            <a:extLst>
              <a:ext uri="{FF2B5EF4-FFF2-40B4-BE49-F238E27FC236}">
                <a16:creationId xmlns:a16="http://schemas.microsoft.com/office/drawing/2014/main" id="{1F6349F7-A565-4219-8BCC-8907C51B7C3A}"/>
              </a:ext>
            </a:extLst>
          </p:cNvPr>
          <p:cNvSpPr>
            <a:spLocks noGrp="1"/>
          </p:cNvSpPr>
          <p:nvPr>
            <p:ph sz="half" idx="2"/>
          </p:nvPr>
        </p:nvSpPr>
        <p:spPr/>
        <p:txBody>
          <a:bodyPr>
            <a:normAutofit lnSpcReduction="10000"/>
          </a:bodyPr>
          <a:lstStyle/>
          <a:p>
            <a:pPr marL="0" indent="0" algn="l" rtl="0">
              <a:buFont typeface="Wingdings" panose="05000000000000000000" pitchFamily="2" charset="2"/>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main()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x = 0;</a:t>
            </a:r>
          </a:p>
          <a:p>
            <a:pPr marL="0" indent="0" algn="l" rtl="0">
              <a:buFont typeface="Wingdings" panose="05000000000000000000" pitchFamily="2" charset="2"/>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pid_t</a:t>
            </a:r>
            <a:r>
              <a:rPr lang="en-US">
                <a:latin typeface="Courier New" panose="02070309020205020404" pitchFamily="49" charset="0"/>
                <a:cs typeface="Courier New" panose="02070309020205020404" pitchFamily="49" charset="0"/>
              </a:rPr>
              <a:t> p </a:t>
            </a:r>
            <a:r>
              <a:rPr lang="en-US" altLang="en-US">
                <a:latin typeface="Courier New" panose="02070309020205020404" pitchFamily="49" charset="0"/>
                <a:cs typeface="Courier New" panose="02070309020205020404" pitchFamily="49" charset="0"/>
              </a:rPr>
              <a:t>= fork();</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if (p == 0)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1;</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 else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2;</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p:txBody>
      </p:sp>
      <p:sp>
        <p:nvSpPr>
          <p:cNvPr id="7" name="Text Placeholder 6">
            <a:extLst>
              <a:ext uri="{FF2B5EF4-FFF2-40B4-BE49-F238E27FC236}">
                <a16:creationId xmlns:a16="http://schemas.microsoft.com/office/drawing/2014/main" id="{F2C60740-11C4-4329-B0E9-D612FA887024}"/>
              </a:ext>
            </a:extLst>
          </p:cNvPr>
          <p:cNvSpPr>
            <a:spLocks noGrp="1"/>
          </p:cNvSpPr>
          <p:nvPr>
            <p:ph type="body" sz="quarter" idx="3"/>
          </p:nvPr>
        </p:nvSpPr>
        <p:spPr/>
        <p:txBody>
          <a:bodyPr/>
          <a:lstStyle/>
          <a:p>
            <a:endParaRPr lang="en-US"/>
          </a:p>
        </p:txBody>
      </p:sp>
      <p:sp>
        <p:nvSpPr>
          <p:cNvPr id="4" name="Content Placeholder 3">
            <a:extLst>
              <a:ext uri="{FF2B5EF4-FFF2-40B4-BE49-F238E27FC236}">
                <a16:creationId xmlns:a16="http://schemas.microsoft.com/office/drawing/2014/main" id="{9D6B9CB4-DA7C-4F09-A025-3929A6042011}"/>
              </a:ext>
            </a:extLst>
          </p:cNvPr>
          <p:cNvSpPr>
            <a:spLocks noGrp="1"/>
          </p:cNvSpPr>
          <p:nvPr>
            <p:ph sz="quarter" idx="4"/>
          </p:nvPr>
        </p:nvSpPr>
        <p:spPr/>
        <p:txBody>
          <a:bodyPr>
            <a:normAutofit/>
          </a:bodyPr>
          <a:lstStyle/>
          <a:p>
            <a:pPr marL="0" indent="0" algn="l" rtl="0">
              <a:buFont typeface="Wingdings" panose="05000000000000000000" pitchFamily="2" charset="2"/>
              <a:buNone/>
            </a:pPr>
            <a:endParaRPr lang="en-US" altLang="en-US">
              <a:latin typeface="Courier New" panose="02070309020205020404" pitchFamily="49" charset="0"/>
              <a:cs typeface="Courier New" panose="02070309020205020404" pitchFamily="49" charset="0"/>
            </a:endParaRPr>
          </a:p>
        </p:txBody>
      </p:sp>
      <p:sp>
        <p:nvSpPr>
          <p:cNvPr id="5" name="Arrow: Right 4">
            <a:extLst>
              <a:ext uri="{FF2B5EF4-FFF2-40B4-BE49-F238E27FC236}">
                <a16:creationId xmlns:a16="http://schemas.microsoft.com/office/drawing/2014/main" id="{7798B284-16B9-429C-AD78-9E25E88D5CD2}"/>
              </a:ext>
            </a:extLst>
          </p:cNvPr>
          <p:cNvSpPr/>
          <p:nvPr/>
        </p:nvSpPr>
        <p:spPr>
          <a:xfrm>
            <a:off x="328773" y="3359644"/>
            <a:ext cx="513708" cy="21575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מציין מיקום של כותרת תחתונה 1">
            <a:extLst>
              <a:ext uri="{FF2B5EF4-FFF2-40B4-BE49-F238E27FC236}">
                <a16:creationId xmlns:a16="http://schemas.microsoft.com/office/drawing/2014/main" id="{822106AD-A948-4368-A094-F9A027D01D17}"/>
              </a:ext>
            </a:extLst>
          </p:cNvPr>
          <p:cNvSpPr>
            <a:spLocks noGrp="1"/>
          </p:cNvSpPr>
          <p:nvPr>
            <p:ph type="ftr" sz="quarter" idx="11"/>
          </p:nvPr>
        </p:nvSpPr>
        <p:spPr/>
        <p:txBody>
          <a:bodyPr/>
          <a:lstStyle/>
          <a:p>
            <a:pPr algn="r"/>
            <a:r>
              <a:rPr lang="he-IL"/>
              <a:t>מערכות הפעלה - תרגול 2</a:t>
            </a:r>
            <a:endParaRPr lang="en-US"/>
          </a:p>
        </p:txBody>
      </p:sp>
      <p:sp>
        <p:nvSpPr>
          <p:cNvPr id="3" name="מציין מיקום של מספר שקופית 2">
            <a:extLst>
              <a:ext uri="{FF2B5EF4-FFF2-40B4-BE49-F238E27FC236}">
                <a16:creationId xmlns:a16="http://schemas.microsoft.com/office/drawing/2014/main" id="{EB295C24-E183-49D6-B893-618FE8E35B3F}"/>
              </a:ext>
            </a:extLst>
          </p:cNvPr>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1693142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1258</TotalTime>
  <Words>5759</Words>
  <Application>Microsoft Office PowerPoint</Application>
  <PresentationFormat>On-screen Show (4:3)</PresentationFormat>
  <Paragraphs>755</Paragraphs>
  <Slides>46</Slides>
  <Notes>36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Wingdings</vt:lpstr>
      <vt:lpstr>Arial</vt:lpstr>
      <vt:lpstr>Lucida Sans Unicode</vt:lpstr>
      <vt:lpstr>Courier New</vt:lpstr>
      <vt:lpstr>Calibri</vt:lpstr>
      <vt:lpstr>Walter Turncoat</vt:lpstr>
      <vt:lpstr>Clarity</vt:lpstr>
      <vt:lpstr>1_Clarity</vt:lpstr>
      <vt:lpstr>תרגול 2</vt:lpstr>
      <vt:lpstr>TL;DR</vt:lpstr>
      <vt:lpstr>קריאות מערכת לעבודה עם תהליכים</vt:lpstr>
      <vt:lpstr>מהו תהליך?</vt:lpstr>
      <vt:lpstr>תהליכים בסביבת Windows</vt:lpstr>
      <vt:lpstr>תהליכים בלינוקס</vt:lpstr>
      <vt:lpstr>Idle בסביבת Windows</vt:lpstr>
      <vt:lpstr>קריאת המערכת fork()</vt:lpstr>
      <vt:lpstr>לפני fork()</vt:lpstr>
      <vt:lpstr>אחרי fork()</vt:lpstr>
      <vt:lpstr>קוד האב וקוד הבן מסתעפים</vt:lpstr>
      <vt:lpstr>שכפול מרחב הזיכרון ע"י fork()</vt:lpstr>
      <vt:lpstr>הדפסה לא מתואמת למסך</vt:lpstr>
      <vt:lpstr>קריאת המערכת wait()</vt:lpstr>
      <vt:lpstr>הדפסה מתואמת למסך</vt:lpstr>
      <vt:lpstr>קריאת המערכת waitpid()</vt:lpstr>
      <vt:lpstr>קריאת המערכת exit()</vt:lpstr>
      <vt:lpstr>קריאת המערכת exit()</vt:lpstr>
      <vt:lpstr>סיום תהליכים</vt:lpstr>
      <vt:lpstr>קריאת המערכת execv()</vt:lpstr>
      <vt:lpstr>קריאת המערכת execv()</vt:lpstr>
      <vt:lpstr>קריאות המערכת getpid(), getppid()</vt:lpstr>
      <vt:lpstr>סיכום: עבודה עם תהליכים בלינוקס</vt:lpstr>
      <vt:lpstr>דוגמת קוד מסכמת</vt:lpstr>
      <vt:lpstr>הפסקה</vt:lpstr>
      <vt:lpstr>אתחול תהליכים בלינוקס</vt:lpstr>
      <vt:lpstr>דוגמה לשימוש בתהליכים - shell</vt:lpstr>
      <vt:lpstr>אופן פעולת shell בלינוקס</vt:lpstr>
      <vt:lpstr>PowerPoint Presentation</vt:lpstr>
      <vt:lpstr>PowerPoint Presentation</vt:lpstr>
      <vt:lpstr>PowerPoint Presentation</vt:lpstr>
      <vt:lpstr>ניהול תהליכים בגרעין לינוקס</vt:lpstr>
      <vt:lpstr>מבני הנתונים לניהול תהליכים</vt:lpstr>
      <vt:lpstr>מתאר התהליך</vt:lpstr>
      <vt:lpstr>מימוש קריאת המערכת getpid()</vt:lpstr>
      <vt:lpstr>ניהול קשרי משפחה בגרעין</vt:lpstr>
      <vt:lpstr>ניהול קשרי משפחה בגרעין</vt:lpstr>
      <vt:lpstr>רשימת התהליכים</vt:lpstr>
      <vt:lpstr>פעולת על רשימת התהליכים</vt:lpstr>
      <vt:lpstr>טבלת ערבול PID  PCB</vt:lpstr>
      <vt:lpstr>תורי תהליכים</vt:lpstr>
      <vt:lpstr>מצב התהליך</vt:lpstr>
      <vt:lpstr>מצב התהליך</vt:lpstr>
      <vt:lpstr>תור ריצה (runqueue)</vt:lpstr>
      <vt:lpstr>פעולות על תור ריצה</vt:lpstr>
      <vt:lpstr>תור המתנה (wait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barv2</cp:lastModifiedBy>
  <cp:revision>38</cp:revision>
  <dcterms:created xsi:type="dcterms:W3CDTF">2014-09-16T21:32:26Z</dcterms:created>
  <dcterms:modified xsi:type="dcterms:W3CDTF">2024-03-14T15:34:20Z</dcterms:modified>
</cp:coreProperties>
</file>