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2" r:id="rId2"/>
  </p:sldMasterIdLst>
  <p:notesMasterIdLst>
    <p:notesMasterId r:id="rId58"/>
  </p:notesMasterIdLst>
  <p:sldIdLst>
    <p:sldId id="256" r:id="rId3"/>
    <p:sldId id="296" r:id="rId4"/>
    <p:sldId id="294" r:id="rId5"/>
    <p:sldId id="307" r:id="rId6"/>
    <p:sldId id="319" r:id="rId7"/>
    <p:sldId id="352" r:id="rId8"/>
    <p:sldId id="353" r:id="rId9"/>
    <p:sldId id="388" r:id="rId10"/>
    <p:sldId id="387" r:id="rId11"/>
    <p:sldId id="386" r:id="rId12"/>
    <p:sldId id="258" r:id="rId13"/>
    <p:sldId id="379" r:id="rId14"/>
    <p:sldId id="297" r:id="rId15"/>
    <p:sldId id="298" r:id="rId16"/>
    <p:sldId id="259" r:id="rId17"/>
    <p:sldId id="377" r:id="rId18"/>
    <p:sldId id="346" r:id="rId19"/>
    <p:sldId id="364" r:id="rId20"/>
    <p:sldId id="363" r:id="rId21"/>
    <p:sldId id="345" r:id="rId22"/>
    <p:sldId id="263" r:id="rId23"/>
    <p:sldId id="378" r:id="rId24"/>
    <p:sldId id="302" r:id="rId25"/>
    <p:sldId id="361" r:id="rId26"/>
    <p:sldId id="375" r:id="rId27"/>
    <p:sldId id="264" r:id="rId28"/>
    <p:sldId id="266" r:id="rId29"/>
    <p:sldId id="273" r:id="rId30"/>
    <p:sldId id="372" r:id="rId31"/>
    <p:sldId id="268" r:id="rId32"/>
    <p:sldId id="380" r:id="rId33"/>
    <p:sldId id="381" r:id="rId34"/>
    <p:sldId id="269" r:id="rId35"/>
    <p:sldId id="382" r:id="rId36"/>
    <p:sldId id="312" r:id="rId37"/>
    <p:sldId id="270" r:id="rId38"/>
    <p:sldId id="383" r:id="rId39"/>
    <p:sldId id="392" r:id="rId40"/>
    <p:sldId id="384" r:id="rId41"/>
    <p:sldId id="271" r:id="rId42"/>
    <p:sldId id="300" r:id="rId43"/>
    <p:sldId id="277" r:id="rId44"/>
    <p:sldId id="278" r:id="rId45"/>
    <p:sldId id="390" r:id="rId46"/>
    <p:sldId id="385" r:id="rId47"/>
    <p:sldId id="389" r:id="rId48"/>
    <p:sldId id="305" r:id="rId49"/>
    <p:sldId id="391" r:id="rId50"/>
    <p:sldId id="306" r:id="rId51"/>
    <p:sldId id="373" r:id="rId52"/>
    <p:sldId id="281" r:id="rId53"/>
    <p:sldId id="301" r:id="rId54"/>
    <p:sldId id="283" r:id="rId55"/>
    <p:sldId id="284" r:id="rId56"/>
    <p:sldId id="28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375FE-6C79-4717-8E02-279E8CC6B2CA}" v="983" dt="2019-03-31T09:30:44.971"/>
    <p1510:client id="{B0446D80-458C-4246-98E5-9DE8BC09EF5A}" v="149" dt="2019-03-30T18:24:5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11" autoAdjust="0"/>
  </p:normalViewPr>
  <p:slideViewPr>
    <p:cSldViewPr snapToGrid="0">
      <p:cViewPr varScale="1">
        <p:scale>
          <a:sx n="59" d="100"/>
          <a:sy n="59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728AD-B52B-4638-826E-F5D70AA48787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DC1A4E-C9B0-4DE3-A510-DC1C6D541465}">
      <dgm:prSet phldrT="[Text]"/>
      <dgm:spPr/>
      <dgm:t>
        <a:bodyPr/>
        <a:lstStyle/>
        <a:p>
          <a:pPr rtl="1"/>
          <a:r>
            <a:rPr lang="en-US" altLang="en-US" b="1" dirty="0">
              <a:solidFill>
                <a:srgbClr val="0000FF"/>
              </a:solidFill>
            </a:rPr>
            <a:t>__</a:t>
          </a:r>
          <a:r>
            <a:rPr lang="en-US" altLang="en-US" b="1" dirty="0" err="1">
              <a:solidFill>
                <a:srgbClr val="0000FF"/>
              </a:solidFill>
            </a:rPr>
            <a:t>switch_to_asm</a:t>
          </a:r>
          <a:r>
            <a:rPr lang="en-US" altLang="en-US" b="1" dirty="0">
              <a:solidFill>
                <a:srgbClr val="0000FF"/>
              </a:solidFill>
            </a:rPr>
            <a:t>()</a:t>
          </a:r>
          <a:r>
            <a:rPr lang="he-IL" altLang="en-US" dirty="0"/>
            <a:t> – פונקציה ספציפית לארכיטקטורה,</a:t>
          </a:r>
          <a:r>
            <a:rPr lang="en-US" altLang="en-US" dirty="0"/>
            <a:t> </a:t>
          </a:r>
          <a:r>
            <a:rPr lang="he-IL" altLang="en-US" dirty="0"/>
            <a:t>כתובה </a:t>
          </a:r>
          <a:r>
            <a:rPr lang="he-IL" altLang="en-US" dirty="0" err="1"/>
            <a:t>באסמבלי</a:t>
          </a:r>
          <a:r>
            <a:rPr lang="he-IL" altLang="en-US" dirty="0"/>
            <a:t> כי קוראים/כותבים לרגיסטרים.</a:t>
          </a:r>
          <a:endParaRPr lang="en-US" dirty="0"/>
        </a:p>
      </dgm:t>
    </dgm:pt>
    <dgm:pt modelId="{3BDF6560-6393-4D3A-9C43-2D6457229D94}" type="parTrans" cxnId="{848EAE30-0FA5-4DCC-B4DB-1B772EB30E24}">
      <dgm:prSet/>
      <dgm:spPr/>
      <dgm:t>
        <a:bodyPr/>
        <a:lstStyle/>
        <a:p>
          <a:pPr rtl="1"/>
          <a:endParaRPr lang="en-US"/>
        </a:p>
      </dgm:t>
    </dgm:pt>
    <dgm:pt modelId="{F97D0575-909E-48B0-A7BE-E68E98D9A889}" type="sibTrans" cxnId="{848EAE30-0FA5-4DCC-B4DB-1B772EB30E24}">
      <dgm:prSet/>
      <dgm:spPr/>
      <dgm:t>
        <a:bodyPr/>
        <a:lstStyle/>
        <a:p>
          <a:pPr rtl="1"/>
          <a:endParaRPr lang="en-US"/>
        </a:p>
      </dgm:t>
    </dgm:pt>
    <dgm:pt modelId="{36FC28C7-A3CF-490F-B6E3-1276C8A5C130}">
      <dgm:prSet phldrT="[Text]"/>
      <dgm:spPr/>
      <dgm:t>
        <a:bodyPr/>
        <a:lstStyle/>
        <a:p>
          <a:pPr rtl="1"/>
          <a:r>
            <a:rPr lang="en-US" altLang="en-US" b="1" dirty="0">
              <a:solidFill>
                <a:srgbClr val="0000FF"/>
              </a:solidFill>
            </a:rPr>
            <a:t>__</a:t>
          </a:r>
          <a:r>
            <a:rPr lang="en-US" altLang="en-US" b="1" dirty="0" err="1">
              <a:solidFill>
                <a:srgbClr val="0000FF"/>
              </a:solidFill>
            </a:rPr>
            <a:t>switch_to</a:t>
          </a:r>
          <a:r>
            <a:rPr lang="en-US" altLang="en-US" b="1" dirty="0">
              <a:solidFill>
                <a:srgbClr val="0000FF"/>
              </a:solidFill>
            </a:rPr>
            <a:t>()</a:t>
          </a:r>
          <a:r>
            <a:rPr lang="he-IL" altLang="en-US" dirty="0"/>
            <a:t> – </a:t>
          </a:r>
          <a:r>
            <a:rPr lang="he-IL" altLang="en-US" dirty="0" err="1"/>
            <a:t>פונקצית</a:t>
          </a:r>
          <a:r>
            <a:rPr lang="he-IL" altLang="en-US" dirty="0"/>
            <a:t> </a:t>
          </a:r>
          <a:r>
            <a:rPr lang="en-US" altLang="en-US" dirty="0"/>
            <a:t>C</a:t>
          </a:r>
          <a:r>
            <a:rPr lang="he-IL" altLang="en-US" dirty="0"/>
            <a:t>, ספציפית לארכיטקטורה כי ניגשים למבנה </a:t>
          </a:r>
          <a:r>
            <a:rPr lang="en-US" altLang="en-US" dirty="0"/>
            <a:t>TSS</a:t>
          </a:r>
          <a:r>
            <a:rPr lang="he-IL" altLang="en-US" dirty="0"/>
            <a:t>.</a:t>
          </a:r>
          <a:endParaRPr lang="en-US" dirty="0"/>
        </a:p>
      </dgm:t>
    </dgm:pt>
    <dgm:pt modelId="{56EB9368-844B-4A79-9B93-7AE9E80EAABC}" type="parTrans" cxnId="{AD8DBA51-D92F-408A-978A-3B00A4A4D2BA}">
      <dgm:prSet/>
      <dgm:spPr/>
      <dgm:t>
        <a:bodyPr/>
        <a:lstStyle/>
        <a:p>
          <a:pPr rtl="1"/>
          <a:endParaRPr lang="en-US"/>
        </a:p>
      </dgm:t>
    </dgm:pt>
    <dgm:pt modelId="{1793F226-0507-4D69-BC98-B2E525E23702}" type="sibTrans" cxnId="{AD8DBA51-D92F-408A-978A-3B00A4A4D2BA}">
      <dgm:prSet/>
      <dgm:spPr/>
      <dgm:t>
        <a:bodyPr/>
        <a:lstStyle/>
        <a:p>
          <a:pPr rtl="1"/>
          <a:endParaRPr lang="en-US"/>
        </a:p>
      </dgm:t>
    </dgm:pt>
    <dgm:pt modelId="{05D3A164-E1E4-4252-818A-38D9EEE4370F}">
      <dgm:prSet phldrT="[Text]"/>
      <dgm:spPr/>
      <dgm:t>
        <a:bodyPr/>
        <a:lstStyle/>
        <a:p>
          <a:pPr rtl="1"/>
          <a:r>
            <a:rPr lang="en-US" altLang="en-US" b="1" err="1">
              <a:solidFill>
                <a:srgbClr val="0000FF"/>
              </a:solidFill>
            </a:rPr>
            <a:t>context_switch</a:t>
          </a:r>
          <a:r>
            <a:rPr lang="en-US" altLang="en-US" b="1">
              <a:solidFill>
                <a:srgbClr val="0000FF"/>
              </a:solidFill>
            </a:rPr>
            <a:t>()</a:t>
          </a:r>
          <a:r>
            <a:rPr lang="he-IL" altLang="en-US" b="1">
              <a:solidFill>
                <a:srgbClr val="0000FF"/>
              </a:solidFill>
            </a:rPr>
            <a:t> </a:t>
          </a:r>
          <a:r>
            <a:rPr lang="he-IL" altLang="en-US"/>
            <a:t>– פונקצית </a:t>
          </a:r>
          <a:r>
            <a:rPr lang="en-US" altLang="en-US"/>
            <a:t>C</a:t>
          </a:r>
          <a:r>
            <a:rPr lang="he-IL" altLang="en-US"/>
            <a:t> כללית, לא תלוית ארכיטקטורה.</a:t>
          </a:r>
          <a:endParaRPr lang="en-US"/>
        </a:p>
      </dgm:t>
    </dgm:pt>
    <dgm:pt modelId="{19D16935-AF57-46F5-95B1-8E0B3C812F79}" type="sibTrans" cxnId="{22494BCC-F731-4FCF-A625-19E203B1EDDE}">
      <dgm:prSet/>
      <dgm:spPr/>
      <dgm:t>
        <a:bodyPr/>
        <a:lstStyle/>
        <a:p>
          <a:pPr rtl="1"/>
          <a:endParaRPr lang="en-US"/>
        </a:p>
      </dgm:t>
    </dgm:pt>
    <dgm:pt modelId="{C84A615D-4E58-4D58-A0EA-E61A38C4AFBB}" type="parTrans" cxnId="{22494BCC-F731-4FCF-A625-19E203B1EDDE}">
      <dgm:prSet/>
      <dgm:spPr/>
      <dgm:t>
        <a:bodyPr/>
        <a:lstStyle/>
        <a:p>
          <a:pPr rtl="1"/>
          <a:endParaRPr lang="en-US"/>
        </a:p>
      </dgm:t>
    </dgm:pt>
    <dgm:pt modelId="{AB460D8E-4953-4654-958F-18BC7AC9F150}" type="pres">
      <dgm:prSet presAssocID="{3EF728AD-B52B-4638-826E-F5D70AA48787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73C9019C-6593-4E29-9F24-61CA31574E7D}" type="pres">
      <dgm:prSet presAssocID="{3EF728AD-B52B-4638-826E-F5D70AA48787}" presName="dummyMaxCanvas" presStyleCnt="0">
        <dgm:presLayoutVars/>
      </dgm:prSet>
      <dgm:spPr/>
    </dgm:pt>
    <dgm:pt modelId="{3567B6E8-9041-4870-875B-C204F4BECDB2}" type="pres">
      <dgm:prSet presAssocID="{3EF728AD-B52B-4638-826E-F5D70AA48787}" presName="ThreeNodes_1" presStyleLbl="node1" presStyleIdx="0" presStyleCnt="3" custScaleX="90909" custScaleY="68750" custLinFactNeighborX="4087">
        <dgm:presLayoutVars>
          <dgm:bulletEnabled val="1"/>
        </dgm:presLayoutVars>
      </dgm:prSet>
      <dgm:spPr/>
    </dgm:pt>
    <dgm:pt modelId="{4326F6B0-9BF9-4A15-9CAB-49C445153F2A}" type="pres">
      <dgm:prSet presAssocID="{3EF728AD-B52B-4638-826E-F5D70AA48787}" presName="ThreeNodes_2" presStyleLbl="node1" presStyleIdx="1" presStyleCnt="3" custScaleX="110000" custScaleY="113487">
        <dgm:presLayoutVars>
          <dgm:bulletEnabled val="1"/>
        </dgm:presLayoutVars>
      </dgm:prSet>
      <dgm:spPr/>
    </dgm:pt>
    <dgm:pt modelId="{077BC975-FEB7-4B58-B634-6932EEBC8478}" type="pres">
      <dgm:prSet presAssocID="{3EF728AD-B52B-4638-826E-F5D70AA48787}" presName="ThreeNodes_3" presStyleLbl="node1" presStyleIdx="2" presStyleCnt="3" custScaleX="100000" custScaleY="74890">
        <dgm:presLayoutVars>
          <dgm:bulletEnabled val="1"/>
        </dgm:presLayoutVars>
      </dgm:prSet>
      <dgm:spPr/>
    </dgm:pt>
    <dgm:pt modelId="{03A95667-5528-440E-B545-769AF3F4A034}" type="pres">
      <dgm:prSet presAssocID="{3EF728AD-B52B-4638-826E-F5D70AA48787}" presName="ThreeConn_1-2" presStyleLbl="fgAccFollowNode1" presStyleIdx="0" presStyleCnt="2">
        <dgm:presLayoutVars>
          <dgm:bulletEnabled val="1"/>
        </dgm:presLayoutVars>
      </dgm:prSet>
      <dgm:spPr/>
    </dgm:pt>
    <dgm:pt modelId="{FA8DB12B-C9B0-490C-8436-2AF20D311BBA}" type="pres">
      <dgm:prSet presAssocID="{3EF728AD-B52B-4638-826E-F5D70AA48787}" presName="ThreeConn_2-3" presStyleLbl="fgAccFollowNode1" presStyleIdx="1" presStyleCnt="2">
        <dgm:presLayoutVars>
          <dgm:bulletEnabled val="1"/>
        </dgm:presLayoutVars>
      </dgm:prSet>
      <dgm:spPr/>
    </dgm:pt>
    <dgm:pt modelId="{95C0831C-4D83-4CA6-9848-78D344B11DA6}" type="pres">
      <dgm:prSet presAssocID="{3EF728AD-B52B-4638-826E-F5D70AA48787}" presName="ThreeNodes_1_text" presStyleLbl="node1" presStyleIdx="2" presStyleCnt="3">
        <dgm:presLayoutVars>
          <dgm:bulletEnabled val="1"/>
        </dgm:presLayoutVars>
      </dgm:prSet>
      <dgm:spPr/>
    </dgm:pt>
    <dgm:pt modelId="{A9DDEB46-ABFD-465E-B3F2-E7AEC77D2C15}" type="pres">
      <dgm:prSet presAssocID="{3EF728AD-B52B-4638-826E-F5D70AA48787}" presName="ThreeNodes_2_text" presStyleLbl="node1" presStyleIdx="2" presStyleCnt="3">
        <dgm:presLayoutVars>
          <dgm:bulletEnabled val="1"/>
        </dgm:presLayoutVars>
      </dgm:prSet>
      <dgm:spPr/>
    </dgm:pt>
    <dgm:pt modelId="{96B9B431-EDAA-4815-97E1-879069D7D272}" type="pres">
      <dgm:prSet presAssocID="{3EF728AD-B52B-4638-826E-F5D70AA487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48EAE30-0FA5-4DCC-B4DB-1B772EB30E24}" srcId="{3EF728AD-B52B-4638-826E-F5D70AA48787}" destId="{51DC1A4E-C9B0-4DE3-A510-DC1C6D541465}" srcOrd="1" destOrd="0" parTransId="{3BDF6560-6393-4D3A-9C43-2D6457229D94}" sibTransId="{F97D0575-909E-48B0-A7BE-E68E98D9A889}"/>
    <dgm:cxn modelId="{17C6C33B-2D39-4B1F-857E-EFE6451C3A01}" type="presOf" srcId="{51DC1A4E-C9B0-4DE3-A510-DC1C6D541465}" destId="{4326F6B0-9BF9-4A15-9CAB-49C445153F2A}" srcOrd="0" destOrd="0" presId="urn:microsoft.com/office/officeart/2005/8/layout/vProcess5"/>
    <dgm:cxn modelId="{935AD96B-FC4D-403A-8A4E-3860491982D7}" type="presOf" srcId="{36FC28C7-A3CF-490F-B6E3-1276C8A5C130}" destId="{077BC975-FEB7-4B58-B634-6932EEBC8478}" srcOrd="0" destOrd="0" presId="urn:microsoft.com/office/officeart/2005/8/layout/vProcess5"/>
    <dgm:cxn modelId="{AD8DBA51-D92F-408A-978A-3B00A4A4D2BA}" srcId="{3EF728AD-B52B-4638-826E-F5D70AA48787}" destId="{36FC28C7-A3CF-490F-B6E3-1276C8A5C130}" srcOrd="2" destOrd="0" parTransId="{56EB9368-844B-4A79-9B93-7AE9E80EAABC}" sibTransId="{1793F226-0507-4D69-BC98-B2E525E23702}"/>
    <dgm:cxn modelId="{7C54D07E-6E31-4B3D-8BFE-99A821BC7063}" type="presOf" srcId="{05D3A164-E1E4-4252-818A-38D9EEE4370F}" destId="{95C0831C-4D83-4CA6-9848-78D344B11DA6}" srcOrd="1" destOrd="0" presId="urn:microsoft.com/office/officeart/2005/8/layout/vProcess5"/>
    <dgm:cxn modelId="{33197D88-BF87-46FF-A3B8-30D6C354F11E}" type="presOf" srcId="{F97D0575-909E-48B0-A7BE-E68E98D9A889}" destId="{FA8DB12B-C9B0-490C-8436-2AF20D311BBA}" srcOrd="0" destOrd="0" presId="urn:microsoft.com/office/officeart/2005/8/layout/vProcess5"/>
    <dgm:cxn modelId="{23A1B990-8607-40C4-9D0A-CD8CD361A32D}" type="presOf" srcId="{19D16935-AF57-46F5-95B1-8E0B3C812F79}" destId="{03A95667-5528-440E-B545-769AF3F4A034}" srcOrd="0" destOrd="0" presId="urn:microsoft.com/office/officeart/2005/8/layout/vProcess5"/>
    <dgm:cxn modelId="{6CD28C97-2CBE-4E94-A269-052F5170E428}" type="presOf" srcId="{3EF728AD-B52B-4638-826E-F5D70AA48787}" destId="{AB460D8E-4953-4654-958F-18BC7AC9F150}" srcOrd="0" destOrd="0" presId="urn:microsoft.com/office/officeart/2005/8/layout/vProcess5"/>
    <dgm:cxn modelId="{0C7F7899-990E-4EDF-B89D-FEE4C7984624}" type="presOf" srcId="{36FC28C7-A3CF-490F-B6E3-1276C8A5C130}" destId="{96B9B431-EDAA-4815-97E1-879069D7D272}" srcOrd="1" destOrd="0" presId="urn:microsoft.com/office/officeart/2005/8/layout/vProcess5"/>
    <dgm:cxn modelId="{1C0A9FAA-A82E-483A-A5BD-62EEF4C4AA99}" type="presOf" srcId="{05D3A164-E1E4-4252-818A-38D9EEE4370F}" destId="{3567B6E8-9041-4870-875B-C204F4BECDB2}" srcOrd="0" destOrd="0" presId="urn:microsoft.com/office/officeart/2005/8/layout/vProcess5"/>
    <dgm:cxn modelId="{22494BCC-F731-4FCF-A625-19E203B1EDDE}" srcId="{3EF728AD-B52B-4638-826E-F5D70AA48787}" destId="{05D3A164-E1E4-4252-818A-38D9EEE4370F}" srcOrd="0" destOrd="0" parTransId="{C84A615D-4E58-4D58-A0EA-E61A38C4AFBB}" sibTransId="{19D16935-AF57-46F5-95B1-8E0B3C812F79}"/>
    <dgm:cxn modelId="{62679FE4-58E9-428E-A1AA-F4297366A8B7}" type="presOf" srcId="{51DC1A4E-C9B0-4DE3-A510-DC1C6D541465}" destId="{A9DDEB46-ABFD-465E-B3F2-E7AEC77D2C15}" srcOrd="1" destOrd="0" presId="urn:microsoft.com/office/officeart/2005/8/layout/vProcess5"/>
    <dgm:cxn modelId="{A99C6924-E449-44AC-A78E-23FE10C5BB09}" type="presParOf" srcId="{AB460D8E-4953-4654-958F-18BC7AC9F150}" destId="{73C9019C-6593-4E29-9F24-61CA31574E7D}" srcOrd="0" destOrd="0" presId="urn:microsoft.com/office/officeart/2005/8/layout/vProcess5"/>
    <dgm:cxn modelId="{37452AEA-E978-4BC4-AB28-E73112CF2567}" type="presParOf" srcId="{AB460D8E-4953-4654-958F-18BC7AC9F150}" destId="{3567B6E8-9041-4870-875B-C204F4BECDB2}" srcOrd="1" destOrd="0" presId="urn:microsoft.com/office/officeart/2005/8/layout/vProcess5"/>
    <dgm:cxn modelId="{073C1B52-B6E7-43DD-8D90-F378DEE8504F}" type="presParOf" srcId="{AB460D8E-4953-4654-958F-18BC7AC9F150}" destId="{4326F6B0-9BF9-4A15-9CAB-49C445153F2A}" srcOrd="2" destOrd="0" presId="urn:microsoft.com/office/officeart/2005/8/layout/vProcess5"/>
    <dgm:cxn modelId="{6142A46E-CFEB-4418-A103-790DCD54803D}" type="presParOf" srcId="{AB460D8E-4953-4654-958F-18BC7AC9F150}" destId="{077BC975-FEB7-4B58-B634-6932EEBC8478}" srcOrd="3" destOrd="0" presId="urn:microsoft.com/office/officeart/2005/8/layout/vProcess5"/>
    <dgm:cxn modelId="{CADB7757-4ABE-45EB-BDE1-2EE07166044C}" type="presParOf" srcId="{AB460D8E-4953-4654-958F-18BC7AC9F150}" destId="{03A95667-5528-440E-B545-769AF3F4A034}" srcOrd="4" destOrd="0" presId="urn:microsoft.com/office/officeart/2005/8/layout/vProcess5"/>
    <dgm:cxn modelId="{28C11773-D9FF-4173-B4A4-DDD033A3E077}" type="presParOf" srcId="{AB460D8E-4953-4654-958F-18BC7AC9F150}" destId="{FA8DB12B-C9B0-490C-8436-2AF20D311BBA}" srcOrd="5" destOrd="0" presId="urn:microsoft.com/office/officeart/2005/8/layout/vProcess5"/>
    <dgm:cxn modelId="{4849D6B8-9B18-465E-AD7E-1B76AC05E404}" type="presParOf" srcId="{AB460D8E-4953-4654-958F-18BC7AC9F150}" destId="{95C0831C-4D83-4CA6-9848-78D344B11DA6}" srcOrd="6" destOrd="0" presId="urn:microsoft.com/office/officeart/2005/8/layout/vProcess5"/>
    <dgm:cxn modelId="{5270F20D-7B06-43D2-9883-F36F93F9D892}" type="presParOf" srcId="{AB460D8E-4953-4654-958F-18BC7AC9F150}" destId="{A9DDEB46-ABFD-465E-B3F2-E7AEC77D2C15}" srcOrd="7" destOrd="0" presId="urn:microsoft.com/office/officeart/2005/8/layout/vProcess5"/>
    <dgm:cxn modelId="{B89FE76C-058D-4D6F-A1F1-909B50A89BCD}" type="presParOf" srcId="{AB460D8E-4953-4654-958F-18BC7AC9F150}" destId="{96B9B431-EDAA-4815-97E1-879069D7D2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B6E8-9041-4870-875B-C204F4BECDB2}">
      <dsp:nvSpPr>
        <dsp:cNvPr id="0" name=""/>
        <dsp:cNvSpPr/>
      </dsp:nvSpPr>
      <dsp:spPr>
        <a:xfrm>
          <a:off x="1838297" y="228600"/>
          <a:ext cx="6359230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b="1" kern="1200" err="1">
              <a:solidFill>
                <a:srgbClr val="0000FF"/>
              </a:solidFill>
            </a:rPr>
            <a:t>context_switch</a:t>
          </a:r>
          <a:r>
            <a:rPr lang="en-US" altLang="en-US" sz="2600" b="1" kern="1200">
              <a:solidFill>
                <a:srgbClr val="0000FF"/>
              </a:solidFill>
            </a:rPr>
            <a:t>()</a:t>
          </a:r>
          <a:r>
            <a:rPr lang="he-IL" altLang="en-US" sz="2600" b="1" kern="1200">
              <a:solidFill>
                <a:srgbClr val="0000FF"/>
              </a:solidFill>
            </a:rPr>
            <a:t> </a:t>
          </a:r>
          <a:r>
            <a:rPr lang="he-IL" altLang="en-US" sz="2600" kern="1200"/>
            <a:t>– פונקצית </a:t>
          </a:r>
          <a:r>
            <a:rPr lang="en-US" altLang="en-US" sz="2600" kern="1200"/>
            <a:t>C</a:t>
          </a:r>
          <a:r>
            <a:rPr lang="he-IL" altLang="en-US" sz="2600" kern="1200"/>
            <a:t> כללית, לא תלוית ארכיטקטורה.</a:t>
          </a:r>
          <a:endParaRPr lang="en-US" sz="2600" kern="1200"/>
        </a:p>
      </dsp:txBody>
      <dsp:txXfrm>
        <a:off x="3207767" y="258060"/>
        <a:ext cx="4960299" cy="946920"/>
      </dsp:txXfrm>
    </dsp:sp>
    <dsp:sp modelId="{4326F6B0-9BF9-4A15-9CAB-49C445153F2A}">
      <dsp:nvSpPr>
        <dsp:cNvPr id="0" name=""/>
        <dsp:cNvSpPr/>
      </dsp:nvSpPr>
      <dsp:spPr>
        <a:xfrm>
          <a:off x="267461" y="1608219"/>
          <a:ext cx="7694676" cy="1660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2340759"/>
                <a:satOff val="-2919"/>
                <a:lumOff val="686"/>
                <a:alphaOff val="0"/>
                <a:tint val="48000"/>
                <a:satMod val="15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b="1" kern="1200" dirty="0">
              <a:solidFill>
                <a:srgbClr val="0000FF"/>
              </a:solidFill>
            </a:rPr>
            <a:t>__</a:t>
          </a:r>
          <a:r>
            <a:rPr lang="en-US" altLang="en-US" sz="2600" b="1" kern="1200" dirty="0" err="1">
              <a:solidFill>
                <a:srgbClr val="0000FF"/>
              </a:solidFill>
            </a:rPr>
            <a:t>switch_to_asm</a:t>
          </a:r>
          <a:r>
            <a:rPr lang="en-US" altLang="en-US" sz="2600" b="1" kern="1200" dirty="0">
              <a:solidFill>
                <a:srgbClr val="0000FF"/>
              </a:solidFill>
            </a:rPr>
            <a:t>()</a:t>
          </a:r>
          <a:r>
            <a:rPr lang="he-IL" altLang="en-US" sz="2600" kern="1200" dirty="0"/>
            <a:t> – פונקציה ספציפית לארכיטקטורה,</a:t>
          </a:r>
          <a:r>
            <a:rPr lang="en-US" altLang="en-US" sz="2600" kern="1200" dirty="0"/>
            <a:t> </a:t>
          </a:r>
          <a:r>
            <a:rPr lang="he-IL" altLang="en-US" sz="2600" kern="1200" dirty="0"/>
            <a:t>כתובה </a:t>
          </a:r>
          <a:r>
            <a:rPr lang="he-IL" altLang="en-US" sz="2600" kern="1200" dirty="0" err="1"/>
            <a:t>באסמבלי</a:t>
          </a:r>
          <a:r>
            <a:rPr lang="he-IL" altLang="en-US" sz="2600" kern="1200" dirty="0"/>
            <a:t> כי קוראים/כותבים לרגיסטרים.</a:t>
          </a:r>
          <a:endParaRPr lang="en-US" sz="2600" kern="1200" dirty="0"/>
        </a:p>
      </dsp:txBody>
      <dsp:txXfrm>
        <a:off x="2041107" y="1656849"/>
        <a:ext cx="5872400" cy="1563100"/>
      </dsp:txXfrm>
    </dsp:sp>
    <dsp:sp modelId="{077BC975-FEB7-4B58-B634-6932EEBC8478}">
      <dsp:nvSpPr>
        <dsp:cNvPr id="0" name=""/>
        <dsp:cNvSpPr/>
      </dsp:nvSpPr>
      <dsp:spPr>
        <a:xfrm>
          <a:off x="0" y="3597444"/>
          <a:ext cx="6995160" cy="109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hade val="86000"/>
                <a:satMod val="140000"/>
              </a:schemeClr>
            </a:gs>
            <a:gs pos="45000">
              <a:schemeClr val="accent2">
                <a:hueOff val="4681519"/>
                <a:satOff val="-5839"/>
                <a:lumOff val="1373"/>
                <a:alphaOff val="0"/>
                <a:tint val="48000"/>
                <a:satMod val="15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b="1" kern="1200" dirty="0">
              <a:solidFill>
                <a:srgbClr val="0000FF"/>
              </a:solidFill>
            </a:rPr>
            <a:t>__</a:t>
          </a:r>
          <a:r>
            <a:rPr lang="en-US" altLang="en-US" sz="2600" b="1" kern="1200" dirty="0" err="1">
              <a:solidFill>
                <a:srgbClr val="0000FF"/>
              </a:solidFill>
            </a:rPr>
            <a:t>switch_to</a:t>
          </a:r>
          <a:r>
            <a:rPr lang="en-US" altLang="en-US" sz="2600" b="1" kern="1200" dirty="0">
              <a:solidFill>
                <a:srgbClr val="0000FF"/>
              </a:solidFill>
            </a:rPr>
            <a:t>()</a:t>
          </a:r>
          <a:r>
            <a:rPr lang="he-IL" altLang="en-US" sz="2600" kern="1200" dirty="0"/>
            <a:t> – </a:t>
          </a:r>
          <a:r>
            <a:rPr lang="he-IL" altLang="en-US" sz="2600" kern="1200" dirty="0" err="1"/>
            <a:t>פונקצית</a:t>
          </a:r>
          <a:r>
            <a:rPr lang="he-IL" altLang="en-US" sz="2600" kern="1200" dirty="0"/>
            <a:t> </a:t>
          </a:r>
          <a:r>
            <a:rPr lang="en-US" altLang="en-US" sz="2600" kern="1200" dirty="0"/>
            <a:t>C</a:t>
          </a:r>
          <a:r>
            <a:rPr lang="he-IL" altLang="en-US" sz="2600" kern="1200" dirty="0"/>
            <a:t>, ספציפית לארכיטקטורה כי ניגשים למבנה </a:t>
          </a:r>
          <a:r>
            <a:rPr lang="en-US" altLang="en-US" sz="2600" kern="1200" dirty="0"/>
            <a:t>TSS</a:t>
          </a:r>
          <a:r>
            <a:rPr lang="he-IL" altLang="en-US" sz="2600" kern="1200" dirty="0"/>
            <a:t>.</a:t>
          </a:r>
          <a:endParaRPr lang="en-US" sz="2600" kern="1200" dirty="0"/>
        </a:p>
      </dsp:txBody>
      <dsp:txXfrm>
        <a:off x="1600287" y="3629535"/>
        <a:ext cx="5362782" cy="1031488"/>
      </dsp:txXfrm>
    </dsp:sp>
    <dsp:sp modelId="{03A95667-5528-440E-B545-769AF3F4A034}">
      <dsp:nvSpPr>
        <dsp:cNvPr id="0" name=""/>
        <dsp:cNvSpPr/>
      </dsp:nvSpPr>
      <dsp:spPr>
        <a:xfrm>
          <a:off x="1234439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448409" y="1109472"/>
        <a:ext cx="523036" cy="715609"/>
      </dsp:txXfrm>
    </dsp:sp>
    <dsp:sp modelId="{FA8DB12B-C9B0-490C-8436-2AF20D311BBA}">
      <dsp:nvSpPr>
        <dsp:cNvPr id="0" name=""/>
        <dsp:cNvSpPr/>
      </dsp:nvSpPr>
      <dsp:spPr>
        <a:xfrm>
          <a:off x="617219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1189" y="2806598"/>
        <a:ext cx="523036" cy="715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  <a:p>
            <a:r>
              <a:rPr lang="en-US" dirty="0"/>
              <a:t>https://www.maizure.org/projects/evolution_x86_context_switch_linux/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OSTEP:</a:t>
            </a:r>
          </a:p>
          <a:p>
            <a:r>
              <a:rPr lang="en-US" dirty="0"/>
              <a:t>“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cost of context switching does not arise solely from the OS actions of saving and restoring a few registers. When programs run, they build up a great deal of state in CPU caches, TLBs, branch predictors, and other on-chip hardware. Switching to another job causes this state to be flushed and new state relevant to the currently-running job to be brought in, which may exact a noticeable performance cost.”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החלפת הקשר יזומה נגרמת גם בעקבות פעולות יזומות של התהליך שגורמות לשגיאה וסיום התהליך, למשל:</a:t>
            </a:r>
            <a:br>
              <a:rPr lang="en-US" dirty="0"/>
            </a:br>
            <a:r>
              <a:rPr lang="he-IL" dirty="0"/>
              <a:t>גישה לכתובת לא חוקית בזיכרון (כמו </a:t>
            </a:r>
            <a:r>
              <a:rPr lang="en-US" dirty="0"/>
              <a:t>NULL</a:t>
            </a:r>
            <a:r>
              <a:rPr lang="he-IL" dirty="0"/>
              <a:t>), חלוקה באפס, ביצוע פקודת מכונה לא חוקית, וכולי.</a:t>
            </a:r>
          </a:p>
          <a:p>
            <a:pPr algn="r" rtl="1"/>
            <a:r>
              <a:rPr lang="he-IL" dirty="0"/>
              <a:t>פעולות כאלה אינן מסווגות כהפקעה מפני שהתהליך היה יכול להימנע מהן, בניגוד למשל לפסיקות שעון שגורמות להחלפת הקשר כפויה.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25416D-0CC9-4EB1-9F32-4D02E3872A24}" type="slidenum">
              <a:rPr lang="ar-SA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27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25416D-0CC9-4EB1-9F32-4D02E3872A24}" type="slidenum">
              <a:rPr lang="ar-SA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sz="1200" dirty="0"/>
              <a:t>לקריאה נוספת: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https://en.wikipedia.org/wiki/Kernel_preemption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https://kernelnewbies.org/FAQ/Preemption</a:t>
            </a:r>
          </a:p>
        </p:txBody>
      </p:sp>
    </p:spTree>
    <p:extLst>
      <p:ext uri="{BB962C8B-B14F-4D97-AF65-F5344CB8AC3E}">
        <p14:creationId xmlns:p14="http://schemas.microsoft.com/office/powerpoint/2010/main" val="17728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72B252-E263-475F-89A5-DBF517FC8F57}" type="slidenum">
              <a:rPr lang="ar-SA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/>
            <a:r>
              <a:rPr lang="he-IL" altLang="en-US" dirty="0"/>
              <a:t>הפונקציה </a:t>
            </a:r>
            <a:r>
              <a:rPr lang="en-US" altLang="en-US" dirty="0"/>
              <a:t>schedule()</a:t>
            </a:r>
            <a:r>
              <a:rPr lang="he-IL" altLang="en-US" dirty="0"/>
              <a:t> רצה במצב של </a:t>
            </a:r>
            <a:r>
              <a:rPr lang="he-IL" altLang="en-US" b="0" u="none" dirty="0"/>
              <a:t>פסיקות מנוטרלות</a:t>
            </a:r>
            <a:r>
              <a:rPr lang="he-IL" altLang="en-US" b="1" dirty="0"/>
              <a:t> </a:t>
            </a:r>
            <a:r>
              <a:rPr lang="he-IL" altLang="en-US" dirty="0"/>
              <a:t>על-מנת למנוע גישה לא מתואמת לתור הריצה (</a:t>
            </a:r>
            <a:r>
              <a:rPr lang="en-US" altLang="en-US" dirty="0" err="1"/>
              <a:t>runqueue</a:t>
            </a:r>
            <a:r>
              <a:rPr lang="he-IL" altLang="en-US" dirty="0"/>
              <a:t>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altLang="en-US" dirty="0"/>
              <a:t>מנטרלים קבלה של פסיקות מעבד לפני הקריאה ל-</a:t>
            </a:r>
            <a:r>
              <a:rPr lang="en-US" altLang="en-US" dirty="0"/>
              <a:t>schedule()</a:t>
            </a:r>
            <a:r>
              <a:rPr lang="he-IL" altLang="en-US" dirty="0"/>
              <a:t> ומאפשרים שוב את קבלתן לאחר סיום הפונקציה.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altLang="en-US" dirty="0"/>
              <a:t>זה מנגנון סנכרון שנועד להגן על מבני הנתונים הנגישים לפונקציה </a:t>
            </a:r>
            <a:r>
              <a:rPr lang="en-US" altLang="en-US" dirty="0"/>
              <a:t>schedule()</a:t>
            </a:r>
            <a:r>
              <a:rPr lang="he-IL" altLang="en-US" dirty="0"/>
              <a:t> – פרטים נוספים בתרגול בנושא סנכרון.</a:t>
            </a:r>
          </a:p>
        </p:txBody>
      </p:sp>
    </p:spTree>
    <p:extLst>
      <p:ext uri="{BB962C8B-B14F-4D97-AF65-F5344CB8AC3E}">
        <p14:creationId xmlns:p14="http://schemas.microsoft.com/office/powerpoint/2010/main" val="2171620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26E009-32AB-4381-8435-3A06CDE4D018}" type="slidenum">
              <a:rPr lang="he-IL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תשובה: כי </a:t>
            </a:r>
            <a:r>
              <a:rPr lang="he-IL" altLang="en-US" b="0" baseline="0" dirty="0">
                <a:latin typeface="Arial" panose="020B0604020202020204" pitchFamily="34" charset="0"/>
                <a:cs typeface="+mn-cs"/>
              </a:rPr>
              <a:t>מוציאים את המשתנה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wq_entry</a:t>
            </a:r>
            <a:r>
              <a:rPr lang="he-IL" altLang="en-US" b="0" baseline="0" dirty="0">
                <a:latin typeface="Arial" panose="020B0604020202020204" pitchFamily="34" charset="0"/>
                <a:cs typeface="+mn-cs"/>
              </a:rPr>
              <a:t> מתור ההמתנה בסוף הפונקציה, כלומר לפני שהוא נמחק.</a:t>
            </a:r>
          </a:p>
          <a:p>
            <a:pPr algn="r" rtl="1" eaLnBrk="1" hangingPunct="1"/>
            <a:r>
              <a:rPr lang="he-IL" alt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המשתנה</a:t>
            </a:r>
            <a:r>
              <a:rPr lang="he-IL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he-IL" alt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אומנם חי רק בתוך המאקרו, אבל כאשר קוראים ל- </a:t>
            </a:r>
            <a:r>
              <a:rPr lang="en-US" alt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schedule()</a:t>
            </a:r>
            <a:endParaRPr lang="he-IL" altLang="en-US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alt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התהליך מוקפא והזיכרון שלו נותר ללא שינוי ולכן ניתן עדיין לגשת לאיבר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wq_entry</a:t>
            </a:r>
            <a:r>
              <a:rPr lang="he-IL" alt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 מהקשרי ביצוע אחרים.</a:t>
            </a:r>
          </a:p>
          <a:p>
            <a:pPr algn="r" rtl="1" eaLnBrk="1" hangingPunct="1"/>
            <a:endParaRPr lang="he-IL" altLang="en-US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b="0" baseline="0" dirty="0">
                <a:latin typeface="Arial" panose="020B0604020202020204" pitchFamily="34" charset="0"/>
                <a:cs typeface="+mn-cs"/>
              </a:rPr>
              <a:t>שימו לב: </a:t>
            </a:r>
            <a:r>
              <a:rPr lang="he-IL" altLang="en-US" dirty="0"/>
              <a:t>בשקף מופיעה גרסת קוד מפושטת כי הקוד האמיתי מסורבל למדי.</a:t>
            </a:r>
            <a:endParaRPr lang="he-IL" altLang="en-US" b="0" baseline="0" dirty="0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906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787C79-2857-4B19-AD5F-3416C91714DF}" type="slidenum">
              <a:rPr lang="ar-SA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13.2 from the OSTEP book.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altLang="en-US" b="0" dirty="0"/>
          </a:p>
          <a:p>
            <a:pPr algn="r" rtl="1"/>
            <a:r>
              <a:rPr lang="he-IL" altLang="en-US" b="0" dirty="0"/>
              <a:t>לכאורה יש כאן בעיית אבטחה כי כל התהליכים חולקים ביניהם את הזיכרון.</a:t>
            </a:r>
          </a:p>
          <a:p>
            <a:pPr algn="r" rtl="1"/>
            <a:r>
              <a:rPr lang="he-IL" altLang="en-US" b="0" dirty="0"/>
              <a:t>בפועל, מנגנון הזיכרון הווירטואלי מספק בידוד והגנה בין התהליכים.</a:t>
            </a:r>
          </a:p>
        </p:txBody>
      </p:sp>
    </p:spTree>
    <p:extLst>
      <p:ext uri="{BB962C8B-B14F-4D97-AF65-F5344CB8AC3E}">
        <p14:creationId xmlns:p14="http://schemas.microsoft.com/office/powerpoint/2010/main" val="301240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787C79-2857-4B19-AD5F-3416C91714DF}" type="slidenum">
              <a:rPr lang="ar-SA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/>
            <a:endParaRPr lang="he-IL" altLang="en-US" b="0" dirty="0"/>
          </a:p>
        </p:txBody>
      </p:sp>
    </p:spTree>
    <p:extLst>
      <p:ext uri="{BB962C8B-B14F-4D97-AF65-F5344CB8AC3E}">
        <p14:creationId xmlns:p14="http://schemas.microsoft.com/office/powerpoint/2010/main" val="177275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need a separate TSS struct for each CPU?</a:t>
            </a:r>
          </a:p>
          <a:p>
            <a:r>
              <a:rPr lang="en-US" dirty="0"/>
              <a:t>The TSS.sp0 serves as a “register” that points to the base of the current kernel stack. Since all registers are per-CPU, so is the TSS 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8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9E3D64-9302-42DB-9AD4-EE950ED86BB6}" type="slidenum">
              <a:rPr lang="ar-SA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מעבדי </a:t>
            </a:r>
            <a:r>
              <a:rPr lang="en-US" altLang="en-US" dirty="0"/>
              <a:t>x64</a:t>
            </a:r>
            <a:r>
              <a:rPr lang="he-IL" altLang="en-US" dirty="0"/>
              <a:t> משתמשים במבנה </a:t>
            </a:r>
            <a:r>
              <a:rPr lang="en-US" altLang="en-US" dirty="0"/>
              <a:t>TSS</a:t>
            </a:r>
            <a:r>
              <a:rPr lang="he-IL" altLang="en-US" dirty="0"/>
              <a:t> לצורך פעולות נוספות, למשל (לא בחומר הקורס) בקרת גישה לפורטים בפעולות </a:t>
            </a:r>
            <a:r>
              <a:rPr lang="en-US" altLang="en-US" dirty="0"/>
              <a:t>I/O</a:t>
            </a:r>
            <a:r>
              <a:rPr lang="he-IL" altLang="en-US" dirty="0"/>
              <a:t>.</a:t>
            </a:r>
          </a:p>
          <a:p>
            <a:pPr algn="r" rt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7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342CD8-B4A2-4D6C-A960-EC25321D12CF}" type="slidenum">
              <a:rPr lang="ar-SA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מוגדר בקובץ הגרעין </a:t>
            </a:r>
            <a:r>
              <a:rPr lang="en-US" altLang="en-US" dirty="0"/>
              <a:t>include/</a:t>
            </a:r>
            <a:r>
              <a:rPr lang="en-US" altLang="en-US" dirty="0" err="1"/>
              <a:t>asm</a:t>
            </a:r>
            <a:r>
              <a:rPr lang="en-US" altLang="en-US" dirty="0"/>
              <a:t>/</a:t>
            </a:r>
            <a:r>
              <a:rPr lang="en-US" altLang="en-US" dirty="0" err="1"/>
              <a:t>processor.h</a:t>
            </a:r>
            <a:r>
              <a:rPr lang="he-IL" altLang="en-US" dirty="0"/>
              <a:t> .</a:t>
            </a:r>
          </a:p>
          <a:p>
            <a:pPr algn="r" rt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61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E316D-A322-40F1-B8DA-B680541F6DA9}" type="slidenum">
              <a:rPr lang="ar-SA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60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80FD21-35B4-4079-B27C-159D8DEFE9C6}" type="slidenum">
              <a:rPr lang="ar-SA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Code from: kernel/sched/</a:t>
            </a:r>
            <a:r>
              <a:rPr lang="en-US" altLang="en-US" dirty="0" err="1"/>
              <a:t>core.c</a:t>
            </a: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https://elixir.bootlin.com/linux/v4.15.18/source/kernel/sched/core.c#L2757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720535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52B505-DC12-4996-A0A1-DE32FB2DADB2}" type="slidenum">
              <a:rPr lang="ar-SA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/>
              <a:t>Code from: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/>
              <a:t>arch/x86/include/</a:t>
            </a:r>
            <a:r>
              <a:rPr lang="en-US" altLang="en-US" dirty="0" err="1"/>
              <a:t>asm</a:t>
            </a:r>
            <a:r>
              <a:rPr lang="en-US" altLang="en-US" dirty="0"/>
              <a:t>/</a:t>
            </a:r>
            <a:r>
              <a:rPr lang="en-US" altLang="en-US" dirty="0" err="1"/>
              <a:t>switch_to.h</a:t>
            </a:r>
            <a:endParaRPr lang="en-US" altLang="en-US" dirty="0"/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/>
              <a:t>arch/x86/entry/entry_64.S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493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9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5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B81306-CDF0-4889-8BE1-B87F40099567}" type="slidenum">
              <a:rPr lang="ar-SA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 rtl="1" eaLnBrk="1" hangingPunct="1"/>
            <a:r>
              <a:rPr lang="he-IL" altLang="en-US">
                <a:latin typeface="Arial" panose="020B0604020202020204" pitchFamily="34" charset="0"/>
                <a:cs typeface="+mn-cs"/>
              </a:rPr>
              <a:t>אנחנו למעשה נוכיח באינדוקציה שהקוד מבצע החלפת הקשר תקינה מ-</a:t>
            </a:r>
            <a:r>
              <a:rPr lang="en-US" altLang="en-US" err="1">
                <a:latin typeface="Arial" panose="020B0604020202020204" pitchFamily="34" charset="0"/>
                <a:cs typeface="+mn-cs"/>
              </a:rPr>
              <a:t>prev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 ל-</a:t>
            </a:r>
            <a:r>
              <a:rPr lang="en-US" altLang="en-US">
                <a:latin typeface="Arial" panose="020B0604020202020204" pitchFamily="34" charset="0"/>
                <a:cs typeface="+mn-cs"/>
              </a:rPr>
              <a:t>next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. האינדוקציה היא על מספר הפעמים </a:t>
            </a:r>
            <a:r>
              <a:rPr lang="en-US" altLang="en-US">
                <a:latin typeface="Arial" panose="020B0604020202020204" pitchFamily="34" charset="0"/>
                <a:cs typeface="+mn-cs"/>
              </a:rPr>
              <a:t>N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 שהתהליך </a:t>
            </a:r>
            <a:r>
              <a:rPr lang="en-US" altLang="en-US">
                <a:latin typeface="Arial" panose="020B0604020202020204" pitchFamily="34" charset="0"/>
                <a:cs typeface="+mn-cs"/>
              </a:rPr>
              <a:t>next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 רץ בעבר</a:t>
            </a: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>
              <a:latin typeface="Arial" panose="020B0604020202020204" pitchFamily="34" charset="0"/>
              <a:cs typeface="+mn-cs"/>
            </a:endParaRPr>
          </a:p>
          <a:p>
            <a:pPr algn="r" rtl="1" eaLnBrk="1" hangingPunct="1"/>
            <a:r>
              <a:rPr lang="he-IL" altLang="en-US">
                <a:latin typeface="Arial" panose="020B0604020202020204" pitchFamily="34" charset="0"/>
                <a:cs typeface="+mn-cs"/>
              </a:rPr>
              <a:t>צעד הבסיס (</a:t>
            </a:r>
            <a:r>
              <a:rPr lang="en-US" altLang="en-US">
                <a:latin typeface="Arial" panose="020B0604020202020204" pitchFamily="34" charset="0"/>
                <a:cs typeface="+mn-cs"/>
              </a:rPr>
              <a:t>N=0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) הוא מקרה האתחול, שבו נראה כי החלפת הקשר פועלת כשורה כאשר התהליך </a:t>
            </a:r>
            <a:r>
              <a:rPr lang="en-US" altLang="en-US">
                <a:latin typeface="Arial" panose="020B0604020202020204" pitchFamily="34" charset="0"/>
                <a:cs typeface="+mn-cs"/>
              </a:rPr>
              <a:t>next</a:t>
            </a: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עוד לא רץ אף פעם.</a:t>
            </a:r>
          </a:p>
          <a:p>
            <a:pPr algn="r" rtl="1" eaLnBrk="1" hangingPunct="1"/>
            <a:r>
              <a:rPr lang="he-IL" altLang="en-US">
                <a:latin typeface="Arial" panose="020B0604020202020204" pitchFamily="34" charset="0"/>
                <a:cs typeface="+mn-cs"/>
              </a:rPr>
              <a:t>בצעד האינדוקציה נניח ש-</a:t>
            </a:r>
            <a:r>
              <a:rPr lang="en-US" altLang="en-US">
                <a:latin typeface="Arial" panose="020B0604020202020204" pitchFamily="34" charset="0"/>
                <a:cs typeface="+mn-cs"/>
              </a:rPr>
              <a:t>next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 כבר רץ בעבר </a:t>
            </a:r>
            <a:r>
              <a:rPr lang="en-US" altLang="en-US">
                <a:latin typeface="Arial" panose="020B0604020202020204" pitchFamily="34" charset="0"/>
                <a:cs typeface="+mn-cs"/>
              </a:rPr>
              <a:t>K</a:t>
            </a: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פעמים ואז נראה שניתן לעבור אליו שוב כדי שירוץ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en-US">
                <a:latin typeface="Arial" panose="020B0604020202020204" pitchFamily="34" charset="0"/>
                <a:cs typeface="+mn-cs"/>
              </a:rPr>
              <a:t>פעמים.</a:t>
            </a:r>
            <a:endParaRPr lang="he-I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94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the </a:t>
            </a:r>
            <a:r>
              <a:rPr lang="en-US" b="1" dirty="0"/>
              <a:t>standard</a:t>
            </a:r>
            <a:r>
              <a:rPr lang="en-US" b="1" baseline="0" dirty="0"/>
              <a:t> </a:t>
            </a:r>
            <a:r>
              <a:rPr lang="en-US" dirty="0"/>
              <a:t>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8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B81306-CDF0-4889-8BE1-B87F40099567}" type="slidenum">
              <a:rPr lang="ar-SA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algn="r" rtl="1" eaLnBrk="1" hangingPunct="1">
              <a:buFont typeface="Arial" panose="020B0604020202020204" pitchFamily="34" charset="0"/>
              <a:buNone/>
            </a:pPr>
            <a:endParaRPr lang="he-IL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40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B1B4A6-DA8F-4B45-AB0F-282E7731718E}" type="slidenum">
              <a:rPr lang="ar-SA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3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from: https://www.amd.com/system/files/TechDocs/24592.pdf</a:t>
            </a:r>
          </a:p>
          <a:p>
            <a:endParaRPr lang="en-US" dirty="0"/>
          </a:p>
          <a:p>
            <a:r>
              <a:rPr lang="en-US" dirty="0"/>
              <a:t>In white: legacy x86 registers, supported in all modes.</a:t>
            </a:r>
          </a:p>
          <a:p>
            <a:r>
              <a:rPr lang="en-US" dirty="0"/>
              <a:t>In gray: register extensions, supported in 64-bit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9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the </a:t>
            </a:r>
            <a:r>
              <a:rPr lang="en-US" b="1" dirty="0"/>
              <a:t>standard</a:t>
            </a:r>
            <a:r>
              <a:rPr lang="en-US" b="1" baseline="0" dirty="0"/>
              <a:t> </a:t>
            </a:r>
            <a:r>
              <a:rPr lang="en-US" dirty="0"/>
              <a:t>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1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the </a:t>
            </a:r>
            <a:r>
              <a:rPr lang="en-US" b="1" dirty="0"/>
              <a:t>standard</a:t>
            </a:r>
            <a:r>
              <a:rPr lang="en-US" b="1" baseline="0" dirty="0"/>
              <a:t> </a:t>
            </a:r>
            <a:r>
              <a:rPr lang="en-US" dirty="0"/>
              <a:t>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3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the </a:t>
            </a:r>
            <a:r>
              <a:rPr lang="en-US" b="1" dirty="0"/>
              <a:t>standard</a:t>
            </a:r>
            <a:r>
              <a:rPr lang="en-US" b="1" baseline="0" dirty="0"/>
              <a:t> </a:t>
            </a:r>
            <a:r>
              <a:rPr lang="en-US" dirty="0"/>
              <a:t>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5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BCAC07-A988-4DA7-9832-F4EB4F7B18DC}" type="slidenum">
              <a:rPr lang="ar-SA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49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/>
              <a:t>דיון</a:t>
            </a:r>
            <a:r>
              <a:rPr lang="he-IL" b="0" baseline="0"/>
              <a:t> בכיתה – איך הייתם ממשים את </a:t>
            </a:r>
            <a:r>
              <a:rPr lang="en-US" b="0" baseline="0"/>
              <a:t>fork</a:t>
            </a:r>
            <a:r>
              <a:rPr lang="he-IL" b="0" baseline="0"/>
              <a:t> – מה עליה לעשות?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1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B3B327-83F1-4C79-8A36-24AA23B940A0}" type="slidenum">
              <a:rPr lang="ar-SA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ממומשת בקובץ גרעין </a:t>
            </a:r>
            <a:r>
              <a:rPr lang="en-US" altLang="en-US"/>
              <a:t>kernel/</a:t>
            </a:r>
            <a:r>
              <a:rPr lang="en-US" altLang="en-US" err="1"/>
              <a:t>fork.c</a:t>
            </a:r>
            <a:r>
              <a:rPr lang="he-IL" altLang="en-US"/>
              <a:t>.</a:t>
            </a:r>
          </a:p>
          <a:p>
            <a:pPr algn="r" rtl="1"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78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DA79E0-08F4-4DB5-ADAE-64ED2C41E3D4}" type="slidenum">
              <a:rPr lang="ar-SA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10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2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B81306-CDF0-4889-8BE1-B87F40099567}" type="slidenum">
              <a:rPr lang="ar-SA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algn="r" rtl="1" eaLnBrk="1" hangingPunct="1">
              <a:buFont typeface="Arial" panose="020B0604020202020204" pitchFamily="34" charset="0"/>
              <a:buNone/>
            </a:pPr>
            <a:endParaRPr lang="he-IL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090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registers are missing in the figure: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r10, r11,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rbx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rbp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r12, r13, r14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AMD64 Architecture Programmer’s Manual Volume 2: System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50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CE1DB1-9BE2-40E5-9BF0-3D974154B58E}" type="slidenum">
              <a:rPr lang="ar-SA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struct </a:t>
            </a:r>
            <a:r>
              <a:rPr lang="en-US" altLang="en-US" dirty="0" err="1"/>
              <a:t>pt_regs</a:t>
            </a:r>
            <a:r>
              <a:rPr lang="he-IL" altLang="en-US" dirty="0"/>
              <a:t> הוא טיפוס רשומה המכילה את ערכי הרגיסטרים בדיוק בסדר בו הם מאוחסנים במחסנית לאחר קריאת מערכת/קבלת פסיקה + ביצוע המאקרו </a:t>
            </a:r>
            <a:r>
              <a:rPr lang="en-US" altLang="en-US" dirty="0"/>
              <a:t>PUSH_REGS</a:t>
            </a:r>
            <a:r>
              <a:rPr lang="he-IL" altLang="en-US" dirty="0"/>
              <a:t>.</a:t>
            </a:r>
          </a:p>
          <a:p>
            <a:pPr algn="r" rt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Code from:</a:t>
            </a:r>
          </a:p>
          <a:p>
            <a:pPr algn="l" rtl="0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https://elixir.bootlin.com/linux/v4.15.18/source/arch/x86/include/asm/ptrace.h#L54</a:t>
            </a:r>
          </a:p>
        </p:txBody>
      </p:sp>
    </p:spTree>
    <p:extLst>
      <p:ext uri="{BB962C8B-B14F-4D97-AF65-F5344CB8AC3E}">
        <p14:creationId xmlns:p14="http://schemas.microsoft.com/office/powerpoint/2010/main" val="30384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CE1DB1-9BE2-40E5-9BF0-3D974154B58E}" type="slidenum">
              <a:rPr lang="ar-SA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inactive_task_frame</a:t>
            </a:r>
            <a:r>
              <a:rPr 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הוא טיפוס רשומה המכילה את ערכי הרגיסטרים בדיוק בסדר בו הם מאוחסנים במחסנית לאחר קריאת לפונקציה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r>
              <a:rPr lang="en-US" altLang="en-US" dirty="0"/>
              <a:t>()</a:t>
            </a:r>
            <a:r>
              <a:rPr lang="he-IL" altLang="en-US" dirty="0"/>
              <a:t> .</a:t>
            </a:r>
          </a:p>
          <a:p>
            <a:pPr algn="r" rt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Code from:</a:t>
            </a:r>
          </a:p>
          <a:p>
            <a:pPr algn="l" rtl="0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https://elixir.bootlin.com/linux/v4.15.18/source/arch/x86/include/asm/switch_to.h#L45</a:t>
            </a:r>
          </a:p>
        </p:txBody>
      </p:sp>
    </p:spTree>
    <p:extLst>
      <p:ext uri="{BB962C8B-B14F-4D97-AF65-F5344CB8AC3E}">
        <p14:creationId xmlns:p14="http://schemas.microsoft.com/office/powerpoint/2010/main" val="3609555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CE1DB1-9BE2-40E5-9BF0-3D974154B58E}" type="slidenum">
              <a:rPr lang="ar-SA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Code from: arch/x86/kernel/process_64.c</a:t>
            </a:r>
            <a:endParaRPr lang="he-IL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https://elixir.bootlin.com/linux/v4.15.18/source/arch/x86/kernel/process_64.c#L267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pt_regs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task_pt_regs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(p)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unsigned long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stack_top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p-&gt;task;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unsigned long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stack_bottom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((unsigned long)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stack_top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+ THREAD_SIZE;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return ((struct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pt_regs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*)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stack_bottom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- 1;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77300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B2DFB5-2357-449C-8B59-CA14229E859E}" type="slidenum">
              <a:rPr lang="ar-SA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Answer: remember that fork() returns different values to the parent and the child; specifically, fork() return 0 to the child.</a:t>
            </a:r>
            <a:endParaRPr lang="he-IL" altLang="en-US" baseline="0" dirty="0">
              <a:latin typeface="Arial" panose="020B0604020202020204" pitchFamily="34" charset="0"/>
              <a:cs typeface="+mn-cs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843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FF5E50-1731-4675-9AEC-74AFCF2C7ED1}" type="slidenum">
              <a:rPr lang="ar-SA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84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/>
              <a:t>דיון</a:t>
            </a:r>
            <a:r>
              <a:rPr lang="he-IL" b="0" baseline="0"/>
              <a:t> בכיתה – איך הייתם ממשים את </a:t>
            </a:r>
            <a:r>
              <a:rPr lang="en-US" b="0" baseline="0"/>
              <a:t>exit</a:t>
            </a:r>
            <a:r>
              <a:rPr lang="he-IL" b="0" baseline="0"/>
              <a:t> – מה עליה לעשות?</a:t>
            </a:r>
            <a:r>
              <a:rPr lang="en-US" b="0" baseline="0"/>
              <a:t> </a:t>
            </a:r>
            <a:endParaRPr lang="en-US" b="0"/>
          </a:p>
          <a:p>
            <a:pPr algn="r" rtl="1"/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01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37BC0B-E219-40B8-8D13-1CA54F110149}" type="slidenum">
              <a:rPr lang="ar-SA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51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6552D9-C634-4909-98E4-E66A230CF275}" type="slidenum">
              <a:rPr lang="ar-SA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קובץ גרעין </a:t>
            </a:r>
            <a:r>
              <a:rPr lang="en-US" altLang="en-US"/>
              <a:t>kernel/</a:t>
            </a:r>
            <a:r>
              <a:rPr lang="en-US" altLang="en-US" err="1"/>
              <a:t>exit.c</a:t>
            </a:r>
            <a:r>
              <a:rPr lang="he-IL" altLang="en-US"/>
              <a:t>.</a:t>
            </a:r>
          </a:p>
          <a:p>
            <a:pPr algn="r" rtl="1"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80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414DC6-9ECA-4118-BA12-53C48D2D6857}" type="slidenum">
              <a:rPr lang="ar-SA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b="1" dirty="0"/>
              <a:t>תשובה:</a:t>
            </a:r>
            <a:r>
              <a:rPr lang="he-IL" altLang="en-US" b="1" baseline="0" dirty="0"/>
              <a:t> </a:t>
            </a:r>
            <a:r>
              <a:rPr lang="he-IL" altLang="en-US" b="0" baseline="0" dirty="0"/>
              <a:t>התהליך </a:t>
            </a:r>
            <a:r>
              <a:rPr lang="en-US" altLang="en-US" b="0" baseline="0" dirty="0" err="1"/>
              <a:t>init</a:t>
            </a:r>
            <a:r>
              <a:rPr lang="he-IL" altLang="en-US" b="0" baseline="0" dirty="0"/>
              <a:t> (מוגדר ב</a:t>
            </a:r>
            <a:r>
              <a:rPr lang="he-IL" altLang="en-US" dirty="0"/>
              <a:t>קובץ גרעין </a:t>
            </a:r>
            <a:r>
              <a:rPr lang="en-US" altLang="en-US" dirty="0"/>
              <a:t>kernel/</a:t>
            </a:r>
            <a:r>
              <a:rPr lang="en-US" altLang="en-US" dirty="0" err="1"/>
              <a:t>exit.c</a:t>
            </a:r>
            <a:r>
              <a:rPr lang="he-IL" altLang="en-US" dirty="0"/>
              <a:t>).</a:t>
            </a:r>
          </a:p>
          <a:p>
            <a:pPr algn="r" rt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0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registers are missing in the figure: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r10, r11,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rbx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rbp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r12, r13, r14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real name of “</a:t>
            </a:r>
            <a:r>
              <a:rPr lang="en-US" dirty="0">
                <a:latin typeface="Arial" charset="0"/>
                <a:cs typeface="Arial" charset="0"/>
              </a:rPr>
              <a:t>PUSH_REGS” is “PUSH_AND_CLEAR_REGS”.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C5BBE7-3381-4C2E-A77A-8BB2AFCF6697}" type="slidenum">
              <a:rPr lang="ar-SA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0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2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0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4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7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1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8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תרגול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/>
              <a:t>מהי החלפת הקשר (</a:t>
            </a:r>
            <a:r>
              <a:rPr lang="en-US" altLang="en-US"/>
              <a:t>context switch</a:t>
            </a:r>
            <a:r>
              <a:rPr lang="he-IL" altLang="en-US"/>
              <a:t>)?</a:t>
            </a:r>
          </a:p>
          <a:p>
            <a:r>
              <a:rPr lang="he-IL"/>
              <a:t>מימוש החלפת הקשר בלינוקס</a:t>
            </a:r>
          </a:p>
          <a:p>
            <a:r>
              <a:rPr lang="he-IL" altLang="en-US"/>
              <a:t>יצירת תהליך חדש בלינוקס</a:t>
            </a:r>
          </a:p>
          <a:p>
            <a:r>
              <a:rPr lang="he-IL" altLang="en-US"/>
              <a:t>סיום תהליך בלינוקס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מהי החלפת הקשר?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מהי החלפת הקשר?</a:t>
            </a:r>
            <a:endParaRPr lang="en-US" alt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D72B698-E643-494E-BCA1-0FC4AFB3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לכל תהליך יש </a:t>
            </a:r>
            <a:r>
              <a:rPr lang="he-IL" altLang="en-US" b="1" dirty="0">
                <a:solidFill>
                  <a:srgbClr val="0000FF"/>
                </a:solidFill>
              </a:rPr>
              <a:t>"הקשר ביצוע" </a:t>
            </a:r>
            <a:r>
              <a:rPr lang="he-IL" altLang="en-US" dirty="0"/>
              <a:t>(</a:t>
            </a:r>
            <a:r>
              <a:rPr lang="en-US" altLang="en-US" dirty="0"/>
              <a:t>execution context</a:t>
            </a:r>
            <a:r>
              <a:rPr lang="he-IL" altLang="en-US" dirty="0"/>
              <a:t>) המכיל את כל המידע הדרוש לביצוע התהליך.</a:t>
            </a:r>
          </a:p>
          <a:p>
            <a:pPr lvl="1"/>
            <a:r>
              <a:rPr lang="he-IL" altLang="en-US" dirty="0"/>
              <a:t>מחסניות, רגיסטרים, תכולת זיכרון, קבצים פתוחים, ...</a:t>
            </a:r>
            <a:endParaRPr lang="en-US" altLang="en-US" dirty="0"/>
          </a:p>
          <a:p>
            <a:endParaRPr lang="he-IL" dirty="0"/>
          </a:p>
          <a:p>
            <a:r>
              <a:rPr lang="he-IL" dirty="0"/>
              <a:t>"החלפת הקשר" = 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עצירת הביצוע של התהליך הנוכחי ושמירת ההקשר שלו.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טעינת ההקשר של התהליך הבא לביצוע.</a:t>
            </a:r>
            <a:endParaRPr 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הקשר התהליך הנוכחי מתחלף – מכאן שם הפעולה "החלפת הקשר".</a:t>
            </a:r>
          </a:p>
          <a:p>
            <a:endParaRPr lang="he-I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FF6F4C-A9F1-4604-A2B5-3A54623E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יתרונות וחסרונות של החלפות הקשר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37DA5D-ED31-475B-B67D-24A035C5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>
                <a:solidFill>
                  <a:schemeClr val="accent3">
                    <a:lumMod val="75000"/>
                  </a:schemeClr>
                </a:solidFill>
              </a:rPr>
              <a:t>ניצול טוב יותר של משאבי המערכת.</a:t>
            </a:r>
          </a:p>
          <a:p>
            <a:pPr lvl="1"/>
            <a:r>
              <a:rPr lang="he-IL" dirty="0"/>
              <a:t>לדוגמה: כאשר תהליך </a:t>
            </a:r>
            <a:r>
              <a:rPr lang="en-US" dirty="0"/>
              <a:t>A</a:t>
            </a:r>
            <a:r>
              <a:rPr lang="he-IL" dirty="0"/>
              <a:t> ממתין לנתונים מהדיסק, מערכת ההחלפה תגרום לו לפנות את המעבד ותקרא לתהליך אחר </a:t>
            </a:r>
            <a:r>
              <a:rPr lang="en-US" dirty="0"/>
              <a:t>B</a:t>
            </a:r>
            <a:r>
              <a:rPr lang="he-IL" dirty="0"/>
              <a:t> במקומו.</a:t>
            </a:r>
          </a:p>
          <a:p>
            <a:pPr lvl="1"/>
            <a:endParaRPr lang="he-IL" dirty="0"/>
          </a:p>
          <a:p>
            <a:r>
              <a:rPr lang="he-IL" b="1" dirty="0">
                <a:solidFill>
                  <a:schemeClr val="accent3">
                    <a:lumMod val="75000"/>
                  </a:schemeClr>
                </a:solidFill>
              </a:rPr>
              <a:t>הקטנת זמן התגובה של תהליכים אינטראקטיביים.</a:t>
            </a:r>
          </a:p>
          <a:p>
            <a:pPr lvl="1"/>
            <a:r>
              <a:rPr lang="he-IL" dirty="0"/>
              <a:t>לדוגמה: תהליך </a:t>
            </a:r>
            <a:r>
              <a:rPr lang="en-US" dirty="0"/>
              <a:t>A</a:t>
            </a:r>
            <a:r>
              <a:rPr lang="he-IL" dirty="0"/>
              <a:t> רץ על המעבד, תהליך </a:t>
            </a:r>
            <a:r>
              <a:rPr lang="en-US" dirty="0"/>
              <a:t>B</a:t>
            </a:r>
            <a:r>
              <a:rPr lang="he-IL" dirty="0"/>
              <a:t> ממתין לתווים מהמקלדת.</a:t>
            </a:r>
          </a:p>
          <a:p>
            <a:pPr lvl="1"/>
            <a:r>
              <a:rPr lang="he-IL" dirty="0"/>
              <a:t>ברגע שתגיע פסיקת מקלדת, היא תטופל בהקשר של תהליך </a:t>
            </a:r>
            <a:r>
              <a:rPr lang="en-US" dirty="0"/>
              <a:t>A</a:t>
            </a:r>
            <a:r>
              <a:rPr lang="he-IL" dirty="0"/>
              <a:t>, ותעיר את תהליך </a:t>
            </a:r>
            <a:r>
              <a:rPr lang="en-US" dirty="0"/>
              <a:t>B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מערכת ההפעלה תפקיע את המעבד מתהליך </a:t>
            </a:r>
            <a:r>
              <a:rPr lang="en-US" dirty="0"/>
              <a:t>A</a:t>
            </a:r>
            <a:r>
              <a:rPr lang="he-IL" dirty="0"/>
              <a:t> ותזמן לריצה את תהליך </a:t>
            </a:r>
            <a:r>
              <a:rPr lang="en-US" dirty="0"/>
              <a:t>B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b="1" dirty="0">
                <a:solidFill>
                  <a:srgbClr val="C00000"/>
                </a:solidFill>
              </a:rPr>
              <a:t>פגיעה בנצילות המעבד </a:t>
            </a:r>
            <a:r>
              <a:rPr lang="he-IL" dirty="0"/>
              <a:t>(</a:t>
            </a:r>
            <a:r>
              <a:rPr lang="en-US" dirty="0"/>
              <a:t>CPU utilization</a:t>
            </a:r>
            <a:r>
              <a:rPr lang="he-IL" dirty="0"/>
              <a:t>).</a:t>
            </a:r>
          </a:p>
          <a:p>
            <a:pPr lvl="1"/>
            <a:r>
              <a:rPr lang="he-IL" dirty="0"/>
              <a:t>מערכת ההפעלה מבזבזת זמן על שמירת ההקשר הנוכחי וטעינת ההקשר החדש.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9D52F46-A4D8-412D-8950-13167240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C41EE0-A8DD-45A9-872D-4D26A592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5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שני סוגים של החלפת הקשר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34A5B-126F-4EE3-A166-DBAD7913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95167"/>
            <a:ext cx="3931920" cy="920995"/>
          </a:xfrm>
        </p:spPr>
        <p:txBody>
          <a:bodyPr>
            <a:normAutofit/>
          </a:bodyPr>
          <a:lstStyle/>
          <a:p>
            <a:r>
              <a:rPr lang="he-IL" sz="2400" dirty="0"/>
              <a:t>החלפת הקשר </a:t>
            </a:r>
            <a:r>
              <a:rPr lang="he-IL" sz="2400" b="1" u="sng" dirty="0"/>
              <a:t>כפויה</a:t>
            </a:r>
            <a:br>
              <a:rPr lang="en-US" sz="2400" dirty="0"/>
            </a:br>
            <a:r>
              <a:rPr lang="he-IL" sz="2400" dirty="0"/>
              <a:t>(== הפקעה)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073526"/>
          </a:xfrm>
        </p:spPr>
        <p:txBody>
          <a:bodyPr>
            <a:normAutofit/>
          </a:bodyPr>
          <a:lstStyle/>
          <a:p>
            <a:r>
              <a:rPr lang="he-IL" altLang="en-US" b="1" dirty="0"/>
              <a:t>הגרעין מפקיע (כלומר, לוקח בכוח) את המעבד מהתהליך</a:t>
            </a:r>
            <a:r>
              <a:rPr lang="he-IL" altLang="en-US" dirty="0"/>
              <a:t>, למשל בעקבות: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פסיקת שעון (מטופלת בשגרה </a:t>
            </a:r>
            <a:r>
              <a:rPr lang="en-US" altLang="en-US" dirty="0" err="1"/>
              <a:t>scheduler_tick</a:t>
            </a:r>
            <a:r>
              <a:rPr lang="he-IL" altLang="en-US" dirty="0"/>
              <a:t>) אשר מגלה כי הזמן שהוקצב לתהליך הנוכחי אזל.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אירוע אסינכרוני אשר מעיר תהליך בעל עדיפות טובה יותר מהתהליך הרץ כרגע.</a:t>
            </a:r>
          </a:p>
          <a:p>
            <a:pPr lvl="2"/>
            <a:r>
              <a:rPr lang="he-IL" altLang="en-US" dirty="0"/>
              <a:t>לדוגמה: פסיקת דיסק או שחרור מנעול שתהליך המתין לו.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A242D1-AB78-48F7-BAC0-BF6364851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95167"/>
            <a:ext cx="3931920" cy="920995"/>
          </a:xfrm>
        </p:spPr>
        <p:txBody>
          <a:bodyPr>
            <a:normAutofit/>
          </a:bodyPr>
          <a:lstStyle/>
          <a:p>
            <a:r>
              <a:rPr lang="he-IL" altLang="en-US" sz="2400" dirty="0"/>
              <a:t>החלפת הקשר </a:t>
            </a:r>
            <a:r>
              <a:rPr lang="he-IL" altLang="en-US" sz="2400" b="1" u="sng" dirty="0"/>
              <a:t>יזומה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C04531-AA3D-422D-AC4E-898270774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r>
              <a:rPr lang="he-IL" altLang="en-US" b="1" dirty="0"/>
              <a:t>התהליך מוותר מרצונו על המעבד</a:t>
            </a:r>
            <a:r>
              <a:rPr lang="he-IL" altLang="en-US" dirty="0"/>
              <a:t>, למשל באמצעות: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קריאת מערכת חוסמת (כמו </a:t>
            </a:r>
            <a:r>
              <a:rPr lang="en-US" altLang="en-US" dirty="0"/>
              <a:t>wait(), read(), …</a:t>
            </a:r>
            <a:r>
              <a:rPr lang="he-IL" altLang="en-US" dirty="0"/>
              <a:t>) אשר מוציאה את התהליך להמתנה.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קריאת מערכת </a:t>
            </a:r>
            <a:r>
              <a:rPr lang="en-US" altLang="en-US" dirty="0"/>
              <a:t>exit()</a:t>
            </a:r>
            <a:r>
              <a:rPr lang="he-IL" altLang="en-US" dirty="0"/>
              <a:t> אשר מסיימת את התהליך.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קריאת מערכת </a:t>
            </a:r>
            <a:r>
              <a:rPr lang="en-US" altLang="en-US" dirty="0" err="1"/>
              <a:t>sched_yield</a:t>
            </a:r>
            <a:r>
              <a:rPr lang="en-US" altLang="en-US" dirty="0"/>
              <a:t>()</a:t>
            </a:r>
            <a:r>
              <a:rPr lang="he-IL" altLang="en-US" dirty="0"/>
              <a:t> – קריאת מערכת ייעודית לוויתור על המעבד.</a:t>
            </a:r>
          </a:p>
          <a:p>
            <a:endParaRPr lang="he-IL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הפקעה (</a:t>
            </a:r>
            <a:r>
              <a:rPr lang="en-US" altLang="en-US" dirty="0"/>
              <a:t>preemption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b="1" u="sng" dirty="0"/>
              <a:t>בעיה</a:t>
            </a:r>
            <a:r>
              <a:rPr lang="he-IL" altLang="en-US" dirty="0"/>
              <a:t>: תהליך משתמש עלול לרוץ לנצח (למשל, לולאה אינסופית) ולמנוע את המעבד משאר התהליכים.</a:t>
            </a:r>
          </a:p>
          <a:p>
            <a:pPr lvl="1"/>
            <a:r>
              <a:rPr lang="he-IL" altLang="en-US" dirty="0"/>
              <a:t>פגיעה בהוגנות (</a:t>
            </a:r>
            <a:r>
              <a:rPr lang="en-US" altLang="en-US" b="1" dirty="0">
                <a:solidFill>
                  <a:srgbClr val="0000FF"/>
                </a:solidFill>
              </a:rPr>
              <a:t>fairness</a:t>
            </a:r>
            <a:r>
              <a:rPr lang="he-IL" altLang="en-US" dirty="0"/>
              <a:t>) ותגובתיות (</a:t>
            </a:r>
            <a:r>
              <a:rPr lang="en-US" altLang="en-US" b="1" dirty="0" err="1">
                <a:solidFill>
                  <a:srgbClr val="0000FF"/>
                </a:solidFill>
              </a:rPr>
              <a:t>rrsponsiveness</a:t>
            </a:r>
            <a:r>
              <a:rPr lang="he-IL" altLang="en-US" dirty="0"/>
              <a:t>).</a:t>
            </a:r>
          </a:p>
          <a:p>
            <a:endParaRPr lang="he-IL" altLang="en-US" dirty="0"/>
          </a:p>
          <a:p>
            <a:r>
              <a:rPr lang="he-IL" altLang="en-US" b="1" u="sng" dirty="0"/>
              <a:t>פתרון</a:t>
            </a:r>
            <a:r>
              <a:rPr lang="he-IL" altLang="en-US" dirty="0"/>
              <a:t>: לינוקס מפקיעה (</a:t>
            </a:r>
            <a:r>
              <a:rPr lang="en-US" altLang="en-US" dirty="0"/>
              <a:t>preempt</a:t>
            </a:r>
            <a:r>
              <a:rPr lang="he-IL" altLang="en-US" dirty="0"/>
              <a:t>) את המעבד מתהליך אחד לטובת תהליך אחר, בעזרת התקן חומרה מיוחד – </a:t>
            </a:r>
            <a:r>
              <a:rPr lang="he-IL" altLang="en-US" b="1" dirty="0">
                <a:solidFill>
                  <a:srgbClr val="0000FF"/>
                </a:solidFill>
              </a:rPr>
              <a:t>השעון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מערכת ההפעלה מבקשת מהשעון לשלוח פסיקה במרווחי זמן קבועים כדי להעביר את השליטה למערכת ההפעלה.</a:t>
            </a:r>
          </a:p>
          <a:p>
            <a:pPr lvl="1"/>
            <a:r>
              <a:rPr lang="he-IL" altLang="en-US" dirty="0"/>
              <a:t>כל הפסיקות, בפרט פסיקת שעון, </a:t>
            </a:r>
            <a:r>
              <a:rPr lang="he-IL" altLang="en-US" b="1" u="sng" dirty="0"/>
              <a:t>מטופלות במצב גרעין</a:t>
            </a:r>
            <a:r>
              <a:rPr lang="he-IL" altLang="en-US" dirty="0"/>
              <a:t>, ואז הגרעין מחליף הקשר אם יש צורך.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הפקעה במצב גרעין</a:t>
            </a:r>
            <a:endParaRPr lang="en-US" alt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הפקעה של תהליך שרץ במצב גרעין היא מסובכת יותר בגלל בעיות סנכרון (נלמד בתרגולים בנושא סנכרון).</a:t>
            </a:r>
          </a:p>
          <a:p>
            <a:endParaRPr lang="he-IL" altLang="en-US" dirty="0"/>
          </a:p>
          <a:p>
            <a:r>
              <a:rPr lang="he-IL" altLang="en-US" dirty="0"/>
              <a:t>בגרסאות ישנות של לינוקס, הגרעין לא היה מאפשר להפקיע את המעבד מתהליך שנמצא במצב גרעין.</a:t>
            </a:r>
          </a:p>
          <a:p>
            <a:endParaRPr lang="he-IL" altLang="en-US" dirty="0"/>
          </a:p>
          <a:p>
            <a:r>
              <a:rPr lang="he-IL" altLang="en-US" dirty="0"/>
              <a:t>אבל החל מגרסה 2.6, גרעין לינוקס מסוגל להפקיע את המעבד גם מתהליך שנמצא במצב גרעין.</a:t>
            </a:r>
          </a:p>
          <a:p>
            <a:pPr lvl="1"/>
            <a:r>
              <a:rPr lang="he-IL" altLang="en-US" dirty="0"/>
              <a:t>לדוגמה, הגרעין יכול להפקיע את המעבד מתהליך שנמצא באמצע הביצוע של 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 במצב גרעין.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החלפת הקשר מתרחשת במצב גרעין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החלפת הקשר דורשת את התערבות מערכת ההפעלה, ולכן היא מתרחשת במצב גרעין.</a:t>
            </a:r>
          </a:p>
          <a:p>
            <a:pPr lvl="1"/>
            <a:r>
              <a:rPr lang="he-IL" dirty="0"/>
              <a:t>כפי שמראה התרשים, המעבר ממצב משתמש למצב גרעין מתרחש רק בעקבות קריאת מערכת או פסיקה (חומרה/תוכנה).</a:t>
            </a:r>
          </a:p>
          <a:p>
            <a:endParaRPr lang="he-IL" dirty="0"/>
          </a:p>
          <a:p>
            <a:r>
              <a:rPr lang="he-IL" dirty="0"/>
              <a:t>לב העניין הוא ההחלפה בין מחסניות הגרעין של שני</a:t>
            </a:r>
            <a:br>
              <a:rPr lang="en-US" dirty="0"/>
            </a:br>
            <a:r>
              <a:rPr lang="he-IL" dirty="0"/>
              <a:t>התהליכים המעורבים.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57200" y="1676524"/>
            <a:ext cx="3980850" cy="4811384"/>
            <a:chOff x="457200" y="1435894"/>
            <a:chExt cx="3980850" cy="4811384"/>
          </a:xfrm>
        </p:grpSpPr>
        <p:sp>
          <p:nvSpPr>
            <p:cNvPr id="8" name="Rectangle 7"/>
            <p:cNvSpPr/>
            <p:nvPr/>
          </p:nvSpPr>
          <p:spPr>
            <a:xfrm>
              <a:off x="583931" y="4347651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0347" y="4347651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5753822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 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6450" y="5781735"/>
              <a:ext cx="1371600" cy="4655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 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931" y="143589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0347" y="143589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772651" y="1705436"/>
              <a:ext cx="1407696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1772651" y="2531606"/>
              <a:ext cx="1407696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72651" y="1772498"/>
              <a:ext cx="14076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/>
                <a:t>context switch</a:t>
              </a:r>
            </a:p>
          </p:txBody>
        </p: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V="1">
              <a:off x="992603" y="276738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1271017" y="276738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5400000">
              <a:off x="346079" y="3049690"/>
              <a:ext cx="15802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iret</a:t>
              </a:r>
              <a:r>
                <a:rPr lang="en-US" sz="2000" dirty="0"/>
                <a:t> / </a:t>
              </a:r>
              <a:r>
                <a:rPr lang="en-US" sz="2000" dirty="0" err="1"/>
                <a:t>sysret</a:t>
              </a:r>
              <a:endParaRPr lang="en-US" sz="2000" dirty="0"/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int / </a:t>
              </a:r>
              <a:r>
                <a:rPr lang="en-US" sz="2000" dirty="0" err="1"/>
                <a:t>syscall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 flipV="1">
              <a:off x="3615490" y="275936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3893904" y="275936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32">
            <a:extLst>
              <a:ext uri="{FF2B5EF4-FFF2-40B4-BE49-F238E27FC236}">
                <a16:creationId xmlns:a16="http://schemas.microsoft.com/office/drawing/2014/main" id="{DA15ECA8-6590-4FA2-B7D5-AC535253BA6C}"/>
              </a:ext>
            </a:extLst>
          </p:cNvPr>
          <p:cNvSpPr txBox="1"/>
          <p:nvPr/>
        </p:nvSpPr>
        <p:spPr>
          <a:xfrm rot="5400000">
            <a:off x="2962118" y="3290319"/>
            <a:ext cx="158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iret</a:t>
            </a:r>
            <a:r>
              <a:rPr lang="en-US" sz="2000" dirty="0"/>
              <a:t> / </a:t>
            </a:r>
            <a:r>
              <a:rPr lang="en-US" sz="2000" dirty="0" err="1"/>
              <a:t>sysret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int / </a:t>
            </a:r>
            <a:r>
              <a:rPr lang="en-US" sz="2000" dirty="0" err="1"/>
              <a:t>syscall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218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איך הגרעין מפעיל החלפת הקשר?</a:t>
            </a:r>
            <a:endParaRPr lang="en-US" altLang="en-US"/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e-IL" altLang="en-US" dirty="0"/>
          </a:p>
          <a:p>
            <a:r>
              <a:rPr lang="he-IL" altLang="en-US" dirty="0"/>
              <a:t>ע"י קריאה לפונקציה </a:t>
            </a:r>
            <a:r>
              <a:rPr lang="en-US" altLang="en-US" b="1" dirty="0">
                <a:solidFill>
                  <a:srgbClr val="0000FF"/>
                </a:solidFill>
              </a:rPr>
              <a:t>schedule()</a:t>
            </a:r>
            <a:r>
              <a:rPr lang="he-IL" altLang="en-US" b="1" dirty="0">
                <a:solidFill>
                  <a:srgbClr val="0000FF"/>
                </a:solidFill>
              </a:rPr>
              <a:t> </a:t>
            </a:r>
            <a:r>
              <a:rPr lang="he-IL" altLang="en-US" dirty="0"/>
              <a:t>אשר: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בוחרת מי יהיה התהליך הבא לריצה.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מבצעת את החלפת ההקשר ע"י קריאה לפונקציה </a:t>
            </a:r>
            <a:r>
              <a:rPr lang="en-US" altLang="en-US" b="1" dirty="0" err="1">
                <a:solidFill>
                  <a:srgbClr val="0000FF"/>
                </a:solidFill>
              </a:rPr>
              <a:t>context_switch</a:t>
            </a:r>
            <a:r>
              <a:rPr lang="en-US" altLang="en-US" b="1" dirty="0">
                <a:solidFill>
                  <a:srgbClr val="0000FF"/>
                </a:solidFill>
                <a:cs typeface="Arial"/>
              </a:rPr>
              <a:t>()</a:t>
            </a:r>
            <a:r>
              <a:rPr lang="he-IL" altLang="en-US" dirty="0">
                <a:cs typeface="Arial"/>
              </a:rPr>
              <a:t>.</a:t>
            </a:r>
          </a:p>
          <a:p>
            <a:endParaRPr lang="he-IL" altLang="en-US" b="1" dirty="0">
              <a:cs typeface="Arial"/>
            </a:endParaRPr>
          </a:p>
          <a:p>
            <a:r>
              <a:rPr lang="en-US" altLang="en-US" b="1" dirty="0"/>
              <a:t>schedule()</a:t>
            </a:r>
            <a:r>
              <a:rPr lang="he-IL" altLang="en-US" b="1" dirty="0"/>
              <a:t> היא שער הכניסה היחיד להחלפת הקשר בלינוקס.</a:t>
            </a:r>
          </a:p>
          <a:p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934F617-8724-48C7-AA99-83117807CE93}"/>
              </a:ext>
            </a:extLst>
          </p:cNvPr>
          <p:cNvSpPr/>
          <p:nvPr/>
        </p:nvSpPr>
        <p:spPr>
          <a:xfrm>
            <a:off x="716280" y="1655955"/>
            <a:ext cx="2340000" cy="1079862"/>
          </a:xfrm>
          <a:prstGeom prst="wedgeRoundRectCallout">
            <a:avLst>
              <a:gd name="adj1" fmla="val 102073"/>
              <a:gd name="adj2" fmla="val 452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altLang="en-US" sz="2000" dirty="0"/>
              <a:t>כפי שנלמד בתרגול על זַמָּן התהליכים (</a:t>
            </a:r>
            <a:r>
              <a:rPr lang="ru-RU" altLang="en-US" sz="2000" dirty="0"/>
              <a:t>(</a:t>
            </a:r>
            <a:r>
              <a:rPr lang="en-US" altLang="en-US" sz="2000" dirty="0"/>
              <a:t>scheduler</a:t>
            </a:r>
            <a:endParaRPr lang="he-IL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276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דוגמת קוד מתוך הגרעין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815509-251D-4062-A7E1-CE053B2C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altLang="en-US" sz="2000" dirty="0"/>
              <a:t>המאקרו </a:t>
            </a:r>
            <a:r>
              <a:rPr lang="en-US" altLang="en-US" sz="2000" dirty="0" err="1"/>
              <a:t>wait_event_interruptible</a:t>
            </a:r>
            <a:r>
              <a:rPr lang="en-US" altLang="en-US" sz="2000" dirty="0"/>
              <a:t>()</a:t>
            </a:r>
            <a:r>
              <a:rPr lang="he-IL" altLang="en-US" sz="2000" dirty="0"/>
              <a:t> מכניס את התהליך הנוכחי להמתנה בתור </a:t>
            </a:r>
            <a:r>
              <a:rPr lang="en-US" altLang="en-US" sz="2000" dirty="0" err="1"/>
              <a:t>wq_head</a:t>
            </a:r>
            <a:r>
              <a:rPr lang="he-IL" altLang="en-US" sz="2000" dirty="0"/>
              <a:t> עד אשר התנאי </a:t>
            </a:r>
            <a:r>
              <a:rPr lang="en-US" altLang="en-US" sz="2000" dirty="0"/>
              <a:t>condition</a:t>
            </a:r>
            <a:r>
              <a:rPr lang="he-IL" altLang="en-US" sz="2000" dirty="0"/>
              <a:t> מתקיים.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wait_event_interruptible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wq_head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 {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wait_queue_entry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wq_entry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wq_entry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-&gt;task = current;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current-&gt;state = TASK_INTERRUPTIBLE;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(;;) { // infinite loop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(condition) break;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add_wait_queue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wq_head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wq_entry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schedule();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remove_wait_queue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wq_head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wq_entry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6627" y="5228124"/>
            <a:ext cx="2354595" cy="576000"/>
          </a:xfrm>
          <a:prstGeom prst="wedgeRoundRectCallout">
            <a:avLst>
              <a:gd name="adj1" fmla="val -77497"/>
              <a:gd name="adj2" fmla="val -65672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dirty="0"/>
              <a:t>מדוע מותר להעביר מצביע למשתנה לוקלי?</a:t>
            </a:r>
            <a:endParaRPr lang="en-US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259443" y="2825194"/>
            <a:ext cx="1421779" cy="576000"/>
          </a:xfrm>
          <a:prstGeom prst="wedgeRoundRectCallout">
            <a:avLst>
              <a:gd name="adj1" fmla="val -129464"/>
              <a:gd name="adj2" fmla="val 12568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/>
              <a:t>איבר חדש שנוסיף לתור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8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הפסקה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4" y="571404"/>
            <a:ext cx="4212265" cy="590559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מערכות הפעלה מריצות מספר תהליכים "בו-זמנית" כדי (1)</a:t>
            </a:r>
            <a:r>
              <a:rPr lang="en-US" altLang="en-US" dirty="0"/>
              <a:t> </a:t>
            </a:r>
            <a:r>
              <a:rPr lang="he-IL" altLang="en-US" dirty="0"/>
              <a:t>להגדיל את נצילות המעבד ו-(2)</a:t>
            </a:r>
            <a:r>
              <a:rPr lang="en-US" altLang="en-US" dirty="0"/>
              <a:t> </a:t>
            </a:r>
            <a:r>
              <a:rPr lang="he-IL" altLang="en-US" dirty="0"/>
              <a:t>להקטין את זמני התגובה שחווה המשתמש.</a:t>
            </a:r>
          </a:p>
          <a:p>
            <a:endParaRPr lang="he-IL" altLang="en-US" dirty="0"/>
          </a:p>
          <a:p>
            <a:r>
              <a:rPr lang="he-IL" altLang="en-US" dirty="0"/>
              <a:t>האשליה הזו מושגת באמצעות </a:t>
            </a:r>
            <a:r>
              <a:rPr lang="he-IL" altLang="en-US" b="1" dirty="0">
                <a:solidFill>
                  <a:srgbClr val="0000FF"/>
                </a:solidFill>
              </a:rPr>
              <a:t>החלפות הקשר </a:t>
            </a:r>
            <a:r>
              <a:rPr lang="he-IL" altLang="en-US" dirty="0"/>
              <a:t>(</a:t>
            </a:r>
            <a:r>
              <a:rPr lang="en-US" altLang="en-US" dirty="0"/>
              <a:t>context switch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הגרעין מחליף במהירות בין התהליכים: מריץ תהליך אחד לפרק זמן קצר (כמה מילי-שניות) ואז משהה את ביצועו ועובר להריץ תהליך אחר, וכן הלאה.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r>
              <a:rPr lang="he-IL" dirty="0"/>
              <a:t>היום נלמד איך קורה הקסם של החלפות הקשר בלינוקס!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FF1B1383-E88E-4A8D-8123-66713ED97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52492"/>
              </p:ext>
            </p:extLst>
          </p:nvPr>
        </p:nvGraphicFramePr>
        <p:xfrm>
          <a:off x="457200" y="4240350"/>
          <a:ext cx="82296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36171">
                  <a:extLst>
                    <a:ext uri="{9D8B030D-6E8A-4147-A177-3AD203B41FA5}">
                      <a16:colId xmlns:a16="http://schemas.microsoft.com/office/drawing/2014/main" val="110968769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395473483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385412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15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12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237176">
                <a:tc rowSpan="2"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time</a:t>
                      </a:r>
                      <a:endParaRPr lang="he-IL" sz="20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915162"/>
                  </a:ext>
                </a:extLst>
              </a:tr>
              <a:tr h="385412">
                <a:tc vMerge="1"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P3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1C58540B-761A-43D3-A76E-099B98FF8C9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457200" y="4758510"/>
            <a:ext cx="8229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2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C1CC-14A2-4B0F-A73E-05B8A858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מימוש החלפת הקשר בלינוקס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9BEC-7DD2-4973-B795-7F9D2D670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479EB-246C-4A97-8098-03A5E22E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0F29-5B16-4651-9B76-D6F899BE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היכן נשמר הזיכרון של התהליך?</a:t>
            </a:r>
            <a:endParaRPr lang="en-US" altLang="en-US" dirty="0"/>
          </a:p>
        </p:txBody>
      </p:sp>
      <p:pic>
        <p:nvPicPr>
          <p:cNvPr id="8" name="מציין מיקום תוכן 4">
            <a:extLst>
              <a:ext uri="{FF2B5EF4-FFF2-40B4-BE49-F238E27FC236}">
                <a16:creationId xmlns:a16="http://schemas.microsoft.com/office/drawing/2014/main" id="{7F64C70F-382B-4EF7-931B-6A7573ABCE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1663" y="1673225"/>
            <a:ext cx="2749673" cy="4718050"/>
          </a:xfr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ED3647-7401-4F9C-8F4D-86493D6E3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altLang="en-US" dirty="0"/>
              <a:t>אזורי הזיכרון של כל התהליכים (וגם של מערכת ההפעלה) חיים זה לצד זה.</a:t>
            </a:r>
          </a:p>
          <a:p>
            <a:endParaRPr lang="he-IL" altLang="en-US" dirty="0"/>
          </a:p>
          <a:p>
            <a:r>
              <a:rPr lang="he-IL" altLang="en-US" dirty="0"/>
              <a:t>החלפת הקשר אינה דורשת "שמירה" או "טעינה"</a:t>
            </a:r>
            <a:r>
              <a:rPr lang="en-US" altLang="en-US" dirty="0"/>
              <a:t> </a:t>
            </a:r>
            <a:r>
              <a:rPr lang="he-IL" altLang="en-US" dirty="0"/>
              <a:t>של אזורי זיכרון, אלא רק החלפת מרחבי הזיכרון.</a:t>
            </a:r>
          </a:p>
          <a:p>
            <a:pPr lvl="1"/>
            <a:r>
              <a:rPr lang="he-IL" altLang="en-US" dirty="0"/>
              <a:t>במעבדי </a:t>
            </a:r>
            <a:r>
              <a:rPr lang="en-US" altLang="en-US" dirty="0"/>
              <a:t>x64</a:t>
            </a:r>
            <a:r>
              <a:rPr lang="he-IL" altLang="en-US" dirty="0"/>
              <a:t>, מערכת ההפעלה מחליפה את מרחב הזיכרון ע"י טעינת ערך חדש לרגיסטר </a:t>
            </a:r>
            <a:r>
              <a:rPr lang="en-US" altLang="en-US" dirty="0"/>
              <a:t>CR3</a:t>
            </a:r>
            <a:r>
              <a:rPr lang="he-IL" alt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היכן נשמר הקשר התהליך?</a:t>
            </a:r>
            <a:endParaRPr lang="en-US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he-IL" altLang="en-US" dirty="0"/>
              <a:t>המחסנית, הערימה, הקוד נמצאים בזיכרון.</a:t>
            </a:r>
          </a:p>
          <a:p>
            <a:pPr lvl="1"/>
            <a:r>
              <a:rPr lang="he-IL" altLang="en-US" dirty="0"/>
              <a:t>כאמור, אין צורך "לשמור" ו"לטעון" אותם מחדש בכל החלפת הקשר.</a:t>
            </a:r>
          </a:p>
          <a:p>
            <a:pPr marL="457200" indent="-457200">
              <a:buAutoNum type="arabicPeriod"/>
            </a:pPr>
            <a:endParaRPr lang="he-IL" altLang="en-US" dirty="0"/>
          </a:p>
          <a:p>
            <a:pPr marL="457200" indent="-457200">
              <a:buAutoNum type="arabicPeriod"/>
            </a:pPr>
            <a:r>
              <a:rPr lang="he-IL" altLang="en-US" dirty="0"/>
              <a:t>נתונים אחרים, למשל הקבצים הפתוחים (</a:t>
            </a:r>
            <a:r>
              <a:rPr lang="en-US" altLang="en-US" dirty="0"/>
              <a:t>file descriptors</a:t>
            </a:r>
            <a:r>
              <a:rPr lang="he-IL" altLang="en-US" dirty="0"/>
              <a:t>), נשמרים </a:t>
            </a:r>
            <a:r>
              <a:rPr lang="he-IL" altLang="en-US" b="1" dirty="0"/>
              <a:t>במתאר התהליך (ה-</a:t>
            </a:r>
            <a:r>
              <a:rPr lang="en-US" altLang="en-US" b="1" dirty="0"/>
              <a:t>PCB</a:t>
            </a:r>
            <a:r>
              <a:rPr lang="he-IL" altLang="en-US" b="1" dirty="0"/>
              <a:t>) </a:t>
            </a:r>
            <a:r>
              <a:rPr lang="he-IL" altLang="en-US" dirty="0"/>
              <a:t>אשר גם נמצא בזיכרון.</a:t>
            </a:r>
          </a:p>
          <a:p>
            <a:pPr marL="457200" indent="-457200">
              <a:buFont typeface="+mj-lt"/>
              <a:buAutoNum type="arabicPeriod"/>
            </a:pP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את </a:t>
            </a:r>
            <a:r>
              <a:rPr lang="he-IL" altLang="en-US" b="1" dirty="0"/>
              <a:t>הרגיסטרים והדגלים </a:t>
            </a:r>
            <a:r>
              <a:rPr lang="he-IL" altLang="en-US" dirty="0"/>
              <a:t>(מצב המעבד) יש לשמור ולטעון מחדש לאחר מכן. השמירה והטעינה מתבצעת </a:t>
            </a:r>
            <a:r>
              <a:rPr lang="he-IL" altLang="en-US" b="1" dirty="0"/>
              <a:t>במחסנית הגרעין</a:t>
            </a:r>
            <a:r>
              <a:rPr lang="he-IL" altLang="en-US" dirty="0"/>
              <a:t> ובשדה </a:t>
            </a:r>
            <a:r>
              <a:rPr lang="en-US" altLang="en-US" b="1" dirty="0">
                <a:solidFill>
                  <a:srgbClr val="0000FF"/>
                </a:solidFill>
              </a:rPr>
              <a:t>thread</a:t>
            </a:r>
            <a:r>
              <a:rPr lang="he-IL" altLang="en-US" dirty="0"/>
              <a:t> ב-</a:t>
            </a:r>
            <a:r>
              <a:rPr lang="en-US" altLang="en-US" dirty="0"/>
              <a:t>PCB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בנוסף, יש לשמור פריט מידע נוסף שעד עכשיו התעלמנו ממנו – את </a:t>
            </a:r>
            <a:r>
              <a:rPr lang="he-IL" altLang="en-US" b="1" dirty="0">
                <a:solidFill>
                  <a:srgbClr val="0000FF"/>
                </a:solidFill>
              </a:rPr>
              <a:t>בסיס מחסנית הגרעין </a:t>
            </a:r>
            <a:r>
              <a:rPr lang="he-IL" altLang="en-US" dirty="0"/>
              <a:t>של התהליך הנוכחי.</a:t>
            </a:r>
          </a:p>
          <a:p>
            <a:pPr marL="0" indent="0">
              <a:buNone/>
            </a:pPr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תזכורת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/>
              <a:t>כאשר תהליך רץ במצב משתמש ואז מתקבלת פסיקה, המעבד מחליף מחסניות ושומר את ההקשר של המשתמש על מחסנית הגרעין.</a:t>
            </a:r>
          </a:p>
          <a:p>
            <a:r>
              <a:rPr lang="he-IL" sz="2400" b="1" dirty="0"/>
              <a:t>לכל תהליך יש מחסנית גרעין משלו.</a:t>
            </a:r>
          </a:p>
          <a:p>
            <a:endParaRPr lang="he-IL" sz="2400" dirty="0"/>
          </a:p>
          <a:p>
            <a:r>
              <a:rPr lang="he-IL" sz="2400" b="1" u="sng" dirty="0"/>
              <a:t>שאלה:</a:t>
            </a:r>
            <a:r>
              <a:rPr lang="he-IL" dirty="0"/>
              <a:t> </a:t>
            </a:r>
            <a:r>
              <a:rPr lang="he-IL" sz="2400" dirty="0"/>
              <a:t>איך המעבד יודע איפה נמצאת מחסנית הגרעין של התהליך הנוכחי?</a:t>
            </a:r>
          </a:p>
          <a:p>
            <a:r>
              <a:rPr lang="he-IL" sz="2400" b="1" u="sng" dirty="0"/>
              <a:t>תשובה:</a:t>
            </a:r>
            <a:r>
              <a:rPr lang="he-IL" dirty="0"/>
              <a:t> </a:t>
            </a:r>
            <a:r>
              <a:rPr lang="he-IL" sz="2400" dirty="0"/>
              <a:t>באמצעות מבנה מיוחד הנקרא </a:t>
            </a:r>
            <a:r>
              <a:rPr lang="en-US" sz="2400" b="1" dirty="0">
                <a:solidFill>
                  <a:srgbClr val="0000FF"/>
                </a:solidFill>
              </a:rPr>
              <a:t>TSS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A278-53FB-45E6-A599-1F57D99BDF50}" type="slidenum">
              <a:rPr lang="ar-SA" smtClean="0"/>
              <a:pPr/>
              <a:t>23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F52BED-C99D-4CCF-81F9-DEF10E065CEE}"/>
              </a:ext>
            </a:extLst>
          </p:cNvPr>
          <p:cNvGrpSpPr/>
          <p:nvPr/>
        </p:nvGrpSpPr>
        <p:grpSpPr>
          <a:xfrm>
            <a:off x="457200" y="1676524"/>
            <a:ext cx="1371600" cy="4811384"/>
            <a:chOff x="457200" y="1676524"/>
            <a:chExt cx="1371600" cy="481138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AC92881-368E-424D-A6C8-F3BEE01528B2}"/>
                </a:ext>
              </a:extLst>
            </p:cNvPr>
            <p:cNvSpPr/>
            <p:nvPr/>
          </p:nvSpPr>
          <p:spPr>
            <a:xfrm>
              <a:off x="583931" y="4588281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6C580F3-8935-4BFB-A8CD-4BDAFCFA6E6F}"/>
                </a:ext>
              </a:extLst>
            </p:cNvPr>
            <p:cNvSpPr/>
            <p:nvPr/>
          </p:nvSpPr>
          <p:spPr>
            <a:xfrm>
              <a:off x="457200" y="5994452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 A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15B1C1-239C-4E55-8220-27175BAE498C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10066F8-B684-49A8-A097-03ECCC2FA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3F73B58-6A46-4065-8B45-E3B0973A5F0D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F70B47-FB58-564D-B42C-23981F0ADB57}"/>
              </a:ext>
            </a:extLst>
          </p:cNvPr>
          <p:cNvGrpSpPr/>
          <p:nvPr/>
        </p:nvGrpSpPr>
        <p:grpSpPr>
          <a:xfrm>
            <a:off x="3050440" y="1676524"/>
            <a:ext cx="1371600" cy="4811384"/>
            <a:chOff x="457200" y="1676524"/>
            <a:chExt cx="1371600" cy="48113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7A0193-41EB-094A-9F4A-B78076A70234}"/>
                </a:ext>
              </a:extLst>
            </p:cNvPr>
            <p:cNvSpPr/>
            <p:nvPr/>
          </p:nvSpPr>
          <p:spPr>
            <a:xfrm>
              <a:off x="583931" y="4588281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06D29D-50E8-F44E-9CC7-FBC413C67A4A}"/>
                </a:ext>
              </a:extLst>
            </p:cNvPr>
            <p:cNvSpPr/>
            <p:nvPr/>
          </p:nvSpPr>
          <p:spPr>
            <a:xfrm>
              <a:off x="457200" y="5994452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 </a:t>
              </a:r>
              <a:r>
                <a:rPr lang="he-IL" sz="2000" err="1"/>
                <a:t>B</a:t>
              </a:r>
              <a:endParaRPr lang="en-US" sz="2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E037B1-30CB-3647-9DC7-359B65955FC9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1ECBD97-F95C-0444-9AF8-9AAF79D65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EE97784-C064-F443-AA6A-67ECF451E88E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32">
            <a:extLst>
              <a:ext uri="{FF2B5EF4-FFF2-40B4-BE49-F238E27FC236}">
                <a16:creationId xmlns:a16="http://schemas.microsoft.com/office/drawing/2014/main" id="{06FA5EF1-1AF8-4634-85E9-227674E0D323}"/>
              </a:ext>
            </a:extLst>
          </p:cNvPr>
          <p:cNvSpPr txBox="1"/>
          <p:nvPr/>
        </p:nvSpPr>
        <p:spPr>
          <a:xfrm rot="5400000">
            <a:off x="346079" y="3290320"/>
            <a:ext cx="158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iret</a:t>
            </a:r>
            <a:r>
              <a:rPr lang="en-US" sz="2000" dirty="0"/>
              <a:t> / </a:t>
            </a:r>
            <a:r>
              <a:rPr lang="en-US" sz="2000" dirty="0" err="1"/>
              <a:t>sysret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int / </a:t>
            </a:r>
            <a:r>
              <a:rPr lang="en-US" sz="2000" dirty="0" err="1"/>
              <a:t>syscall</a:t>
            </a:r>
            <a:endParaRPr lang="en-US" sz="2000" dirty="0"/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692122BA-FED4-474A-9D87-97B8C9DC3020}"/>
              </a:ext>
            </a:extLst>
          </p:cNvPr>
          <p:cNvSpPr txBox="1"/>
          <p:nvPr/>
        </p:nvSpPr>
        <p:spPr>
          <a:xfrm rot="5400000">
            <a:off x="2946108" y="3290319"/>
            <a:ext cx="158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iret</a:t>
            </a:r>
            <a:r>
              <a:rPr lang="en-US" sz="2000" dirty="0"/>
              <a:t> / </a:t>
            </a:r>
            <a:r>
              <a:rPr lang="en-US" sz="2000" dirty="0" err="1"/>
              <a:t>sysret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int / </a:t>
            </a:r>
            <a:r>
              <a:rPr lang="en-US" sz="2000" dirty="0" err="1"/>
              <a:t>syscall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32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TSS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sz="2400" dirty="0"/>
              <a:t>במעבר בין רמות הרשאה (</a:t>
            </a:r>
            <a:r>
              <a:rPr lang="en-US" altLang="en-US" sz="2400" dirty="0"/>
              <a:t>user </a:t>
            </a:r>
            <a:r>
              <a:rPr lang="en-US" altLang="en-US" sz="2400" dirty="0" err="1"/>
              <a:t>mode</a:t>
            </a:r>
            <a:r>
              <a:rPr lang="en-US" altLang="en-US" sz="2400" dirty="0" err="1">
                <a:sym typeface="Wingdings" pitchFamily="2" charset="2"/>
              </a:rPr>
              <a:t>kernel</a:t>
            </a:r>
            <a:r>
              <a:rPr lang="en-US" altLang="en-US" sz="2400" dirty="0">
                <a:sym typeface="Wingdings" pitchFamily="2" charset="2"/>
              </a:rPr>
              <a:t> mode</a:t>
            </a:r>
            <a:r>
              <a:rPr lang="he-IL" altLang="en-US" sz="2400" dirty="0"/>
              <a:t>) מעבדי </a:t>
            </a:r>
            <a:r>
              <a:rPr lang="en-US" altLang="en-US" sz="2400" dirty="0"/>
              <a:t>IA-32</a:t>
            </a:r>
            <a:r>
              <a:rPr lang="he-IL" altLang="en-US" sz="2400" dirty="0"/>
              <a:t> קוראים את השדה </a:t>
            </a:r>
            <a:r>
              <a:rPr lang="en-US" altLang="en-US" sz="2400" b="1" dirty="0">
                <a:solidFill>
                  <a:srgbClr val="0000FF"/>
                </a:solidFill>
              </a:rPr>
              <a:t>TSS.sp0</a:t>
            </a:r>
            <a:r>
              <a:rPr lang="he-IL" altLang="en-US" sz="2400" dirty="0"/>
              <a:t> כדי למצוא את בסיס מחסנית הגרעין.</a:t>
            </a:r>
          </a:p>
          <a:p>
            <a:endParaRPr lang="he-IL" altLang="en-US" sz="2400" dirty="0"/>
          </a:p>
          <a:p>
            <a:r>
              <a:rPr lang="he-IL" altLang="en-US" sz="2400" dirty="0"/>
              <a:t>החלפת הקשר צריכה אם כן לעדכן את השדה </a:t>
            </a:r>
            <a:r>
              <a:rPr lang="en-US" altLang="en-US" sz="2400" dirty="0"/>
              <a:t>TSS.sp0</a:t>
            </a:r>
            <a:r>
              <a:rPr lang="he-IL" altLang="en-US" sz="2400" dirty="0"/>
              <a:t> כך שיצביע למחסנית הגרעין של התהליך הבא לביצוע.</a:t>
            </a:r>
            <a:endParaRPr lang="he-IL" sz="24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A278-53FB-45E6-A599-1F57D99BDF50}" type="slidenum">
              <a:rPr lang="ar-SA" smtClean="0"/>
              <a:pPr/>
              <a:t>24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204D85-892C-49C4-BD51-B7E9F39B9EF4}"/>
              </a:ext>
            </a:extLst>
          </p:cNvPr>
          <p:cNvSpPr/>
          <p:nvPr/>
        </p:nvSpPr>
        <p:spPr>
          <a:xfrm>
            <a:off x="1772651" y="673769"/>
            <a:ext cx="1407696" cy="4973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TSS.sp0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AD2430A-3EE4-45DB-BA1F-0717192CB0E8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1178291" y="922422"/>
            <a:ext cx="594360" cy="754102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6FA37EC4-1420-46EE-BE0B-6B787AB4EFA3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180347" y="922422"/>
            <a:ext cx="591184" cy="754102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3">
            <a:extLst>
              <a:ext uri="{FF2B5EF4-FFF2-40B4-BE49-F238E27FC236}">
                <a16:creationId xmlns:a16="http://schemas.microsoft.com/office/drawing/2014/main" id="{23A33087-5C3E-40F0-A566-6B36477E6BFE}"/>
              </a:ext>
            </a:extLst>
          </p:cNvPr>
          <p:cNvGrpSpPr/>
          <p:nvPr/>
        </p:nvGrpSpPr>
        <p:grpSpPr>
          <a:xfrm>
            <a:off x="457200" y="1676524"/>
            <a:ext cx="1371600" cy="4811384"/>
            <a:chOff x="457200" y="1676524"/>
            <a:chExt cx="1371600" cy="4811384"/>
          </a:xfrm>
        </p:grpSpPr>
        <p:sp>
          <p:nvSpPr>
            <p:cNvPr id="26" name="Rectangle 71">
              <a:extLst>
                <a:ext uri="{FF2B5EF4-FFF2-40B4-BE49-F238E27FC236}">
                  <a16:creationId xmlns:a16="http://schemas.microsoft.com/office/drawing/2014/main" id="{1062D8D8-4EED-432C-AA33-C92397B0A3FE}"/>
                </a:ext>
              </a:extLst>
            </p:cNvPr>
            <p:cNvSpPr/>
            <p:nvPr/>
          </p:nvSpPr>
          <p:spPr>
            <a:xfrm>
              <a:off x="583931" y="4588281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27" name="Rectangle 73">
              <a:extLst>
                <a:ext uri="{FF2B5EF4-FFF2-40B4-BE49-F238E27FC236}">
                  <a16:creationId xmlns:a16="http://schemas.microsoft.com/office/drawing/2014/main" id="{93F064ED-C98F-4C65-864D-B03FCAD7B845}"/>
                </a:ext>
              </a:extLst>
            </p:cNvPr>
            <p:cNvSpPr/>
            <p:nvPr/>
          </p:nvSpPr>
          <p:spPr>
            <a:xfrm>
              <a:off x="457200" y="5994452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 A</a:t>
              </a:r>
            </a:p>
          </p:txBody>
        </p:sp>
        <p:sp>
          <p:nvSpPr>
            <p:cNvPr id="28" name="Rectangle 75">
              <a:extLst>
                <a:ext uri="{FF2B5EF4-FFF2-40B4-BE49-F238E27FC236}">
                  <a16:creationId xmlns:a16="http://schemas.microsoft.com/office/drawing/2014/main" id="{0D8272E5-F819-4EA0-BF1F-DC5B066667DE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29" name="Straight Arrow Connector 80">
              <a:extLst>
                <a:ext uri="{FF2B5EF4-FFF2-40B4-BE49-F238E27FC236}">
                  <a16:creationId xmlns:a16="http://schemas.microsoft.com/office/drawing/2014/main" id="{F4BDBDE6-3D90-4EDB-9BD8-918C4087D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81">
              <a:extLst>
                <a:ext uri="{FF2B5EF4-FFF2-40B4-BE49-F238E27FC236}">
                  <a16:creationId xmlns:a16="http://schemas.microsoft.com/office/drawing/2014/main" id="{2E5E4677-7CD2-4F1E-B564-86571FD09EA2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21">
            <a:extLst>
              <a:ext uri="{FF2B5EF4-FFF2-40B4-BE49-F238E27FC236}">
                <a16:creationId xmlns:a16="http://schemas.microsoft.com/office/drawing/2014/main" id="{0BD60F4B-823D-48FA-8D1E-36A6F2DAAD5C}"/>
              </a:ext>
            </a:extLst>
          </p:cNvPr>
          <p:cNvGrpSpPr/>
          <p:nvPr/>
        </p:nvGrpSpPr>
        <p:grpSpPr>
          <a:xfrm>
            <a:off x="3050440" y="1676524"/>
            <a:ext cx="1371600" cy="4811384"/>
            <a:chOff x="457200" y="1676524"/>
            <a:chExt cx="1371600" cy="4811384"/>
          </a:xfrm>
        </p:grpSpPr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0705D48F-0C4B-4F5F-A1DA-4C667F37E245}"/>
                </a:ext>
              </a:extLst>
            </p:cNvPr>
            <p:cNvSpPr/>
            <p:nvPr/>
          </p:nvSpPr>
          <p:spPr>
            <a:xfrm>
              <a:off x="583931" y="4588281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0F8AA92C-45E3-47C1-8A56-47A39AC89E09}"/>
                </a:ext>
              </a:extLst>
            </p:cNvPr>
            <p:cNvSpPr/>
            <p:nvPr/>
          </p:nvSpPr>
          <p:spPr>
            <a:xfrm>
              <a:off x="457200" y="5994452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 </a:t>
              </a:r>
              <a:r>
                <a:rPr lang="he-IL" sz="2000" err="1"/>
                <a:t>B</a:t>
              </a:r>
              <a:endParaRPr lang="en-US" sz="2000"/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FE66DF33-3737-4508-9084-4BFEB4846B15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42" name="Straight Arrow Connector 27">
              <a:extLst>
                <a:ext uri="{FF2B5EF4-FFF2-40B4-BE49-F238E27FC236}">
                  <a16:creationId xmlns:a16="http://schemas.microsoft.com/office/drawing/2014/main" id="{99BD19A3-66D6-4BAD-B7F2-8D9DE283D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28">
              <a:extLst>
                <a:ext uri="{FF2B5EF4-FFF2-40B4-BE49-F238E27FC236}">
                  <a16:creationId xmlns:a16="http://schemas.microsoft.com/office/drawing/2014/main" id="{7D01FAF2-D6CB-47A4-B49B-B6CEF6D033DE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58026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32">
            <a:extLst>
              <a:ext uri="{FF2B5EF4-FFF2-40B4-BE49-F238E27FC236}">
                <a16:creationId xmlns:a16="http://schemas.microsoft.com/office/drawing/2014/main" id="{EEF383AB-949E-4F9F-A81C-E36293340A0A}"/>
              </a:ext>
            </a:extLst>
          </p:cNvPr>
          <p:cNvSpPr txBox="1"/>
          <p:nvPr/>
        </p:nvSpPr>
        <p:spPr>
          <a:xfrm rot="5400000">
            <a:off x="346079" y="3290320"/>
            <a:ext cx="158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iret</a:t>
            </a:r>
            <a:r>
              <a:rPr lang="en-US" sz="2000" dirty="0"/>
              <a:t> / </a:t>
            </a:r>
            <a:r>
              <a:rPr lang="en-US" sz="2000" dirty="0" err="1"/>
              <a:t>sysret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int / </a:t>
            </a:r>
            <a:r>
              <a:rPr lang="en-US" sz="2000" dirty="0" err="1"/>
              <a:t>syscall</a:t>
            </a:r>
            <a:endParaRPr lang="en-US" sz="2000" dirty="0"/>
          </a:p>
        </p:txBody>
      </p:sp>
      <p:sp>
        <p:nvSpPr>
          <p:cNvPr id="45" name="TextBox 32">
            <a:extLst>
              <a:ext uri="{FF2B5EF4-FFF2-40B4-BE49-F238E27FC236}">
                <a16:creationId xmlns:a16="http://schemas.microsoft.com/office/drawing/2014/main" id="{B0902485-1F36-4780-B68E-BEAD42EB1529}"/>
              </a:ext>
            </a:extLst>
          </p:cNvPr>
          <p:cNvSpPr txBox="1"/>
          <p:nvPr/>
        </p:nvSpPr>
        <p:spPr>
          <a:xfrm rot="5400000">
            <a:off x="2946108" y="3290319"/>
            <a:ext cx="158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iret</a:t>
            </a:r>
            <a:r>
              <a:rPr lang="en-US" sz="2000" dirty="0"/>
              <a:t> / </a:t>
            </a:r>
            <a:r>
              <a:rPr lang="en-US" sz="2000" dirty="0" err="1"/>
              <a:t>sysret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int / </a:t>
            </a:r>
            <a:r>
              <a:rPr lang="en-US" sz="2000" dirty="0" err="1"/>
              <a:t>syscall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5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לכל מעבד </a:t>
            </a:r>
            <a:r>
              <a:rPr lang="en-US"/>
              <a:t>TSS</a:t>
            </a:r>
            <a:r>
              <a:rPr lang="he-IL"/>
              <a:t> נפרד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A278-53FB-45E6-A599-1F57D99BDF50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204D85-892C-49C4-BD51-B7E9F39B9EF4}"/>
              </a:ext>
            </a:extLst>
          </p:cNvPr>
          <p:cNvSpPr/>
          <p:nvPr/>
        </p:nvSpPr>
        <p:spPr>
          <a:xfrm>
            <a:off x="1832790" y="1578011"/>
            <a:ext cx="1407696" cy="9630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CPU0</a:t>
            </a:r>
          </a:p>
          <a:p>
            <a:pPr algn="ctr"/>
            <a:r>
              <a:rPr lang="en-US" sz="2000" dirty="0"/>
              <a:t>TSS.sp0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AD2430A-3EE4-45DB-BA1F-0717192CB0E8}"/>
              </a:ext>
            </a:extLst>
          </p:cNvPr>
          <p:cNvCxnSpPr>
            <a:cxnSpLocks/>
            <a:stCxn id="65" idx="1"/>
            <a:endCxn id="49" idx="0"/>
          </p:cNvCxnSpPr>
          <p:nvPr/>
        </p:nvCxnSpPr>
        <p:spPr>
          <a:xfrm rot="10800000" flipV="1">
            <a:off x="4579723" y="2059519"/>
            <a:ext cx="1130225" cy="1100897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6FA37EC4-1420-46EE-BE0B-6B787AB4EFA3}"/>
              </a:ext>
            </a:extLst>
          </p:cNvPr>
          <p:cNvCxnSpPr>
            <a:cxnSpLocks/>
            <a:stCxn id="70" idx="1"/>
            <a:endCxn id="36" idx="0"/>
          </p:cNvCxnSpPr>
          <p:nvPr/>
        </p:nvCxnSpPr>
        <p:spPr>
          <a:xfrm rot="10800000" flipV="1">
            <a:off x="1066620" y="2059520"/>
            <a:ext cx="766170" cy="1100898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8E0F51-7D66-FC49-9CDE-E908675DEEE6}"/>
              </a:ext>
            </a:extLst>
          </p:cNvPr>
          <p:cNvGrpSpPr/>
          <p:nvPr/>
        </p:nvGrpSpPr>
        <p:grpSpPr>
          <a:xfrm>
            <a:off x="364395" y="3160418"/>
            <a:ext cx="1371600" cy="3342631"/>
            <a:chOff x="476066" y="1676524"/>
            <a:chExt cx="1371600" cy="462160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7F85A6-0A91-9742-B90E-9046D24FA9FE}"/>
                </a:ext>
              </a:extLst>
            </p:cNvPr>
            <p:cNvSpPr/>
            <p:nvPr/>
          </p:nvSpPr>
          <p:spPr>
            <a:xfrm>
              <a:off x="583931" y="4414189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678F6D-4F42-6343-AD05-821923BED007}"/>
                </a:ext>
              </a:extLst>
            </p:cNvPr>
            <p:cNvSpPr/>
            <p:nvPr/>
          </p:nvSpPr>
          <p:spPr>
            <a:xfrm>
              <a:off x="476066" y="5804675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83B9A11-AC03-B846-850B-33EA051C9620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C12A92B-05B8-0445-A220-7529B45F7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569BECE-0206-CA40-A803-47474FAA31FE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2F60B7-98AC-41F8-8BF0-AE9D6D036CDC}"/>
              </a:ext>
            </a:extLst>
          </p:cNvPr>
          <p:cNvGrpSpPr/>
          <p:nvPr/>
        </p:nvGrpSpPr>
        <p:grpSpPr>
          <a:xfrm>
            <a:off x="2120946" y="3160417"/>
            <a:ext cx="1371600" cy="3342631"/>
            <a:chOff x="476066" y="1676524"/>
            <a:chExt cx="1371600" cy="462160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0FD6F1-704A-4AC9-BD5F-26EBBF528DBA}"/>
                </a:ext>
              </a:extLst>
            </p:cNvPr>
            <p:cNvSpPr/>
            <p:nvPr/>
          </p:nvSpPr>
          <p:spPr>
            <a:xfrm>
              <a:off x="583931" y="4414189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5077C0-4EA4-4785-97C9-9F7AA3A08BD4}"/>
                </a:ext>
              </a:extLst>
            </p:cNvPr>
            <p:cNvSpPr/>
            <p:nvPr/>
          </p:nvSpPr>
          <p:spPr>
            <a:xfrm>
              <a:off x="476066" y="5804675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104547-29BF-4103-8A9F-14AC9403E962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7D8AE30-AE0C-4DF0-9CC8-5C73C1F40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7BED3BC-24F0-41B0-A5FC-C6C5D57C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620C6-EC17-4B76-AC37-A73D31E0B3C9}"/>
              </a:ext>
            </a:extLst>
          </p:cNvPr>
          <p:cNvGrpSpPr/>
          <p:nvPr/>
        </p:nvGrpSpPr>
        <p:grpSpPr>
          <a:xfrm>
            <a:off x="3877497" y="3160417"/>
            <a:ext cx="1371600" cy="3342631"/>
            <a:chOff x="476066" y="1676524"/>
            <a:chExt cx="1371600" cy="462160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DEC43-4660-4C3E-B872-8C41D7CFD1E3}"/>
                </a:ext>
              </a:extLst>
            </p:cNvPr>
            <p:cNvSpPr/>
            <p:nvPr/>
          </p:nvSpPr>
          <p:spPr>
            <a:xfrm>
              <a:off x="583931" y="4414189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C54D96-E0FC-4F58-8055-3AE062DC3786}"/>
                </a:ext>
              </a:extLst>
            </p:cNvPr>
            <p:cNvSpPr/>
            <p:nvPr/>
          </p:nvSpPr>
          <p:spPr>
            <a:xfrm>
              <a:off x="476066" y="5804675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86EA941-56F8-4194-99D1-631423468383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74AC3F5-664F-4010-BC60-62172BB79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FF66C81-8A59-4AE8-95FB-2A23806AF20F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7CFB4C-32AD-40B5-8FD8-BE036C57661B}"/>
              </a:ext>
            </a:extLst>
          </p:cNvPr>
          <p:cNvGrpSpPr/>
          <p:nvPr/>
        </p:nvGrpSpPr>
        <p:grpSpPr>
          <a:xfrm>
            <a:off x="5634048" y="3160417"/>
            <a:ext cx="1371600" cy="3342631"/>
            <a:chOff x="476066" y="1676524"/>
            <a:chExt cx="1371600" cy="462160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D4BA2D-1B9A-4DD6-B64E-42299CBC099D}"/>
                </a:ext>
              </a:extLst>
            </p:cNvPr>
            <p:cNvSpPr/>
            <p:nvPr/>
          </p:nvSpPr>
          <p:spPr>
            <a:xfrm>
              <a:off x="583931" y="4414189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3006D6-1DAF-4B30-A1D4-3D257F6279A3}"/>
                </a:ext>
              </a:extLst>
            </p:cNvPr>
            <p:cNvSpPr/>
            <p:nvPr/>
          </p:nvSpPr>
          <p:spPr>
            <a:xfrm>
              <a:off x="476066" y="5804675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A88B9C-2E71-49F1-BE43-B2A02FA7080B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AE89345-37B3-43C4-8497-A5400102A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8E89123-90E6-4093-960B-AA7602D47C0D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C491FCB-E9C8-49F5-9306-584CFC618BAB}"/>
              </a:ext>
            </a:extLst>
          </p:cNvPr>
          <p:cNvGrpSpPr/>
          <p:nvPr/>
        </p:nvGrpSpPr>
        <p:grpSpPr>
          <a:xfrm>
            <a:off x="7390601" y="3160417"/>
            <a:ext cx="1371600" cy="3342631"/>
            <a:chOff x="476066" y="1676524"/>
            <a:chExt cx="1371600" cy="462160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A259F0-D764-4F6A-98C5-4662934B7AE5}"/>
                </a:ext>
              </a:extLst>
            </p:cNvPr>
            <p:cNvSpPr/>
            <p:nvPr/>
          </p:nvSpPr>
          <p:spPr>
            <a:xfrm>
              <a:off x="583931" y="4414189"/>
              <a:ext cx="1188720" cy="133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user stack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3F5619-F43B-4AA9-B4F1-0476752C70A8}"/>
                </a:ext>
              </a:extLst>
            </p:cNvPr>
            <p:cNvSpPr/>
            <p:nvPr/>
          </p:nvSpPr>
          <p:spPr>
            <a:xfrm>
              <a:off x="476066" y="5804675"/>
              <a:ext cx="1371600" cy="4934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process4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88089B4-6DFA-42B9-8E4A-DFE6ADA68630}"/>
                </a:ext>
              </a:extLst>
            </p:cNvPr>
            <p:cNvSpPr/>
            <p:nvPr/>
          </p:nvSpPr>
          <p:spPr>
            <a:xfrm>
              <a:off x="583931" y="1676524"/>
              <a:ext cx="1188720" cy="133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kernel stack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C8C177F-0FF0-4AB1-9D65-1FD535BDC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03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B9BB21E-A393-4758-B764-787C07288608}"/>
                </a:ext>
              </a:extLst>
            </p:cNvPr>
            <p:cNvCxnSpPr>
              <a:cxnSpLocks/>
            </p:cNvCxnSpPr>
            <p:nvPr/>
          </p:nvCxnSpPr>
          <p:spPr>
            <a:xfrm>
              <a:off x="1271017" y="3008019"/>
              <a:ext cx="0" cy="1390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15E695D-DC7A-4831-8833-81DC446A87CC}"/>
              </a:ext>
            </a:extLst>
          </p:cNvPr>
          <p:cNvSpPr/>
          <p:nvPr/>
        </p:nvSpPr>
        <p:spPr>
          <a:xfrm>
            <a:off x="5709947" y="1578011"/>
            <a:ext cx="1407696" cy="9630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CPU1</a:t>
            </a:r>
          </a:p>
          <a:p>
            <a:pPr algn="ctr"/>
            <a:r>
              <a:rPr lang="en-US" sz="2000" dirty="0"/>
              <a:t>TSS.sp0</a:t>
            </a:r>
          </a:p>
        </p:txBody>
      </p:sp>
      <p:sp>
        <p:nvSpPr>
          <p:cNvPr id="73" name="Text Box 5">
            <a:extLst>
              <a:ext uri="{FF2B5EF4-FFF2-40B4-BE49-F238E27FC236}">
                <a16:creationId xmlns:a16="http://schemas.microsoft.com/office/drawing/2014/main" id="{E00832E0-C9A0-4051-9AA3-79F6824D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483" y="603823"/>
            <a:ext cx="914400" cy="457200"/>
          </a:xfrm>
          <a:prstGeom prst="wedgeRoundRectCallout">
            <a:avLst>
              <a:gd name="adj1" fmla="val 151397"/>
              <a:gd name="adj2" fmla="val 64761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/>
              <a:t>למה?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747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TSS (Task State Segment)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TSS (Task State Segment)</a:t>
            </a:r>
            <a:r>
              <a:rPr lang="he-IL" altLang="en-US" dirty="0"/>
              <a:t> </a:t>
            </a:r>
            <a:r>
              <a:rPr lang="he-IL" altLang="en-US" sz="2400" dirty="0"/>
              <a:t>הוא מבנה נתונים הנמצא בזיכרון הגרעין, ומכיל מידע על הקשר התהליך הנוכחי המתבצע במעבד.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tss_struct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sp0;</a:t>
            </a:r>
            <a:endParaRPr lang="en-US" dirty="0">
              <a:latin typeface="Arial"/>
              <a:cs typeface="Arial"/>
            </a:endParaRPr>
          </a:p>
          <a:p>
            <a:pPr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>
              <a:lnSpc>
                <a:spcPct val="80000"/>
              </a:lnSpc>
            </a:pPr>
            <a:endParaRPr lang="he-IL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TSS</a:t>
            </a:r>
            <a:r>
              <a:rPr lang="he-IL" altLang="en-US" dirty="0"/>
              <a:t> </a:t>
            </a:r>
            <a:r>
              <a:rPr lang="he-IL" altLang="en-US" dirty="0" err="1"/>
              <a:t>מוצבע</a:t>
            </a:r>
            <a:r>
              <a:rPr lang="he-IL" altLang="en-US" dirty="0"/>
              <a:t> ע"י רגיסטר מיוחד במעבד הנקרא </a:t>
            </a:r>
            <a:r>
              <a:rPr lang="en-US" altLang="en-US" b="1" dirty="0">
                <a:solidFill>
                  <a:srgbClr val="0000FF"/>
                </a:solidFill>
              </a:rPr>
              <a:t>TR</a:t>
            </a:r>
            <a:r>
              <a:rPr lang="he-IL" altLang="en-US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he-IL" altLang="en-US" dirty="0"/>
          </a:p>
          <a:p>
            <a:pPr>
              <a:lnSpc>
                <a:spcPct val="80000"/>
              </a:lnSpc>
            </a:pPr>
            <a:r>
              <a:rPr lang="he-IL" altLang="en-US" dirty="0"/>
              <a:t>במערכת מרובת ליבות מוקצה לכל ליבה מבנה </a:t>
            </a:r>
            <a:r>
              <a:rPr lang="en-US" altLang="en-US" dirty="0"/>
              <a:t>TSS</a:t>
            </a:r>
            <a:r>
              <a:rPr lang="he-IL" altLang="en-US" dirty="0"/>
              <a:t> משלה.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11786" y="2645807"/>
            <a:ext cx="3200400" cy="783193"/>
          </a:xfrm>
          <a:prstGeom prst="wedgeRoundRectCallout">
            <a:avLst>
              <a:gd name="adj1" fmla="val -80363"/>
              <a:gd name="adj2" fmla="val 60126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2000"/>
              <a:t>מצביע לבסיס מחסנית הגרעין של התהליך הנוכחי במעבד </a:t>
            </a:r>
          </a:p>
        </p:txBody>
      </p:sp>
    </p:spTree>
    <p:extLst>
      <p:ext uri="{BB962C8B-B14F-4D97-AF65-F5344CB8AC3E}">
        <p14:creationId xmlns:p14="http://schemas.microsoft.com/office/powerpoint/2010/main" val="186529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/>
              <a:t>שדה </a:t>
            </a:r>
            <a:r>
              <a:rPr lang="en-US" altLang="en-US" dirty="0"/>
              <a:t>thread</a:t>
            </a:r>
            <a:r>
              <a:rPr lang="he-IL" altLang="en-US" dirty="0"/>
              <a:t> במתאר התהליך</a:t>
            </a:r>
            <a:endParaRPr lang="en-US" altLang="en-US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השדה </a:t>
            </a:r>
            <a:r>
              <a:rPr lang="en-US" altLang="en-US" sz="2400" dirty="0"/>
              <a:t>thread</a:t>
            </a:r>
            <a:r>
              <a:rPr lang="he-IL" altLang="en-US" sz="2400" dirty="0"/>
              <a:t> הוא </a:t>
            </a:r>
            <a:r>
              <a:rPr lang="he-IL" altLang="en-US" dirty="0"/>
              <a:t>מבנה מטיפוס </a:t>
            </a:r>
            <a:r>
              <a:rPr lang="en-US" altLang="en-US" dirty="0" err="1"/>
              <a:t>thread_struct</a:t>
            </a:r>
            <a:r>
              <a:rPr lang="he-IL" altLang="en-US" dirty="0"/>
              <a:t> אשר נמצא בתוך ה-</a:t>
            </a:r>
            <a:r>
              <a:rPr lang="en-US" altLang="en-US" dirty="0"/>
              <a:t>PCB</a:t>
            </a:r>
            <a:r>
              <a:rPr lang="he-IL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he-IL" altLang="en-US" dirty="0"/>
          </a:p>
          <a:p>
            <a:pPr>
              <a:lnSpc>
                <a:spcPct val="90000"/>
              </a:lnSpc>
            </a:pPr>
            <a:r>
              <a:rPr lang="he-IL" altLang="en-US" dirty="0"/>
              <a:t>השדה משמש לשמירת חלק מהקשר התהליך.</a:t>
            </a:r>
            <a:endParaRPr lang="he-IL" altLang="en-US" sz="2400" dirty="0"/>
          </a:p>
          <a:p>
            <a:pPr>
              <a:lnSpc>
                <a:spcPct val="90000"/>
              </a:lnSpc>
            </a:pPr>
            <a:r>
              <a:rPr lang="he-IL" altLang="en-US" dirty="0"/>
              <a:t>פריט המידע החשוב מבחינתנו הוא המצביע לראש מחסנית הגרעין שנשמר ונטען בזמן החלפת הקשר:</a:t>
            </a:r>
            <a:endParaRPr lang="he-IL" altLang="en-US" sz="2400" dirty="0"/>
          </a:p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thread_struct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/>
              <a:t>שלבי החלפת ההקשר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5A93C9-C595-4E79-99F3-7B063A76A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71655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55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הפונקציה </a:t>
            </a:r>
            <a:r>
              <a:rPr lang="en-US" altLang="en-US" err="1"/>
              <a:t>context_switch</a:t>
            </a:r>
            <a:r>
              <a:rPr lang="en-US" altLang="en-US"/>
              <a:t>()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context_switch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struct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prev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struct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...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...</a:t>
            </a:r>
            <a:endParaRPr lang="he-I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switch_mm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oldmm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...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__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switch_to_asm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prev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next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he-I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...</a:t>
            </a:r>
            <a:endParaRPr lang="he-IL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343E1-B336-4A8A-88B1-887F999F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357" y="1529928"/>
            <a:ext cx="5220000" cy="360000"/>
          </a:xfrm>
          <a:prstGeom prst="wedgeRoundRectCallout">
            <a:avLst>
              <a:gd name="adj1" fmla="val 33945"/>
              <a:gd name="adj2" fmla="val 104557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מצביע למתאר התהליך הנוכחי, שמוותר על המעבד</a:t>
            </a:r>
            <a:endParaRPr lang="en-US" altLang="en-US" sz="20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89DEFFA-462E-4A7A-8D1C-0CA89378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800" y="3216399"/>
            <a:ext cx="5076000" cy="360000"/>
          </a:xfrm>
          <a:prstGeom prst="wedgeRoundRectCallout">
            <a:avLst>
              <a:gd name="adj1" fmla="val 463"/>
              <a:gd name="adj2" fmla="val -137053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מצביע למתאר התהליך הבא, שמקבל את המעבד</a:t>
            </a:r>
            <a:endParaRPr lang="en-US" altLang="en-US" sz="2000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8BB87DB-CF63-4EC1-8D27-E49B012C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357" y="4408802"/>
            <a:ext cx="2628000" cy="324000"/>
          </a:xfrm>
          <a:prstGeom prst="wedgeRoundRectCallout">
            <a:avLst>
              <a:gd name="adj1" fmla="val -54344"/>
              <a:gd name="adj2" fmla="val -115888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החלפת מרחבי הזיכרון</a:t>
            </a:r>
            <a:endParaRPr lang="en-US" altLang="en-US" sz="20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1EB89C7-FA33-4F5F-A6FB-9F7F95230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357" y="5677614"/>
            <a:ext cx="3600000" cy="646986"/>
          </a:xfrm>
          <a:prstGeom prst="wedgeRoundRectCallout">
            <a:avLst>
              <a:gd name="adj1" fmla="val -66238"/>
              <a:gd name="adj2" fmla="val -134583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המאקרו ששומר את ההקשר הנוכחי וטוען את ההקשר החדש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887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חזרה קצרה על </a:t>
            </a:r>
            <a:r>
              <a:rPr lang="he-IL" altLang="en-US" dirty="0" err="1"/>
              <a:t>את"מ</a:t>
            </a:r>
            <a:endParaRPr lang="he-IL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ארכיטקטורת </a:t>
            </a:r>
            <a:r>
              <a:rPr lang="en-US" dirty="0"/>
              <a:t>x64</a:t>
            </a:r>
            <a:r>
              <a:rPr lang="he-IL" dirty="0"/>
              <a:t>, קונבנציית קריאה לפונקציות,</a:t>
            </a:r>
          </a:p>
          <a:p>
            <a:r>
              <a:rPr lang="he-IL" dirty="0"/>
              <a:t>קריאות מערכת, פסיקות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r>
              <a:rPr lang="he-IL" altLang="en-US" dirty="0"/>
              <a:t> (1)</a:t>
            </a:r>
            <a:endParaRPr lang="en-US" alt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switch_to_asm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dirty="0"/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%r12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%r13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%r14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%r15</a:t>
            </a:r>
          </a:p>
          <a:p>
            <a:pPr algn="l" rtl="0">
              <a:lnSpc>
                <a:spcPct val="90000"/>
              </a:lnSpc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thread.rsp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next-&gt;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thread.rsp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90000"/>
              </a:lnSpc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6391" name="AutoShape 4"/>
          <p:cNvSpPr>
            <a:spLocks/>
          </p:cNvSpPr>
          <p:nvPr/>
        </p:nvSpPr>
        <p:spPr bwMode="auto">
          <a:xfrm>
            <a:off x="3069000" y="2069778"/>
            <a:ext cx="360000" cy="2304000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3600450" y="2069778"/>
            <a:ext cx="4914900" cy="2417683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הפונקציה </a:t>
            </a:r>
            <a:r>
              <a:rPr lang="en-US" altLang="en-US" sz="2000" dirty="0"/>
              <a:t>__</a:t>
            </a:r>
            <a:r>
              <a:rPr lang="en-US" altLang="en-US" sz="2000" dirty="0" err="1"/>
              <a:t>switch_to_asm</a:t>
            </a:r>
            <a:r>
              <a:rPr lang="en-US" altLang="en-US" sz="2000" dirty="0"/>
              <a:t>()</a:t>
            </a:r>
            <a:r>
              <a:rPr lang="he-IL" altLang="en-US" sz="2000" dirty="0"/>
              <a:t> עומדת לבצע החלפת הקשר לתהליך חדש ולכן כל הרגיסטרים במעבד יכולים להשתנות.</a:t>
            </a:r>
          </a:p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אבל הקומפיילר לא יודע את זה!</a:t>
            </a:r>
          </a:p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לכן הפונקציה </a:t>
            </a:r>
            <a:r>
              <a:rPr lang="en-US" altLang="en-US" sz="2000" dirty="0"/>
              <a:t>__</a:t>
            </a:r>
            <a:r>
              <a:rPr lang="en-US" altLang="en-US" sz="2000" dirty="0" err="1"/>
              <a:t>switch_to_asm</a:t>
            </a:r>
            <a:r>
              <a:rPr lang="en-US" altLang="en-US" sz="2000" dirty="0"/>
              <a:t>()</a:t>
            </a:r>
            <a:r>
              <a:rPr lang="he-IL" altLang="en-US" sz="2000" dirty="0"/>
              <a:t> צריכה לשמור בעצמה את הרגיסטרים שהם באחריותה (בתור הפונקציה הנקראת) ולשחזר אותם לפני החזרה מהפונקציה.</a:t>
            </a:r>
            <a:endParaRPr lang="en-US" altLang="en-US" sz="20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AAE18EB-6085-4E1E-BA0D-F8C4881F9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800" y="5064797"/>
            <a:ext cx="2016000" cy="36000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החלפת המחסניות</a:t>
            </a:r>
            <a:endParaRPr lang="en-US" altLang="en-US" sz="2000" dirty="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7E3FB85-7C6F-4484-8FF1-15F99DB6BA34}"/>
              </a:ext>
            </a:extLst>
          </p:cNvPr>
          <p:cNvSpPr>
            <a:spLocks/>
          </p:cNvSpPr>
          <p:nvPr/>
        </p:nvSpPr>
        <p:spPr bwMode="auto">
          <a:xfrm>
            <a:off x="6187624" y="4920797"/>
            <a:ext cx="288000" cy="648000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45AB9E3-FACF-4119-934B-FE7FC123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" y="5840600"/>
            <a:ext cx="7406640" cy="640080"/>
          </a:xfrm>
          <a:prstGeom prst="wedgeRoundRectCallout">
            <a:avLst>
              <a:gd name="adj1" fmla="val -34061"/>
              <a:gd name="adj2" fmla="val -85939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בקוד אסמבלי לא ניתן לרשום משתנים ב-</a:t>
            </a:r>
            <a:r>
              <a:rPr lang="en-US" altLang="en-US" sz="2000" dirty="0"/>
              <a:t>C</a:t>
            </a:r>
            <a:r>
              <a:rPr lang="he-IL" altLang="en-US" sz="2000" dirty="0"/>
              <a:t> אלא צריך להחליף את</a:t>
            </a:r>
            <a:br>
              <a:rPr lang="en-US" altLang="en-US" sz="2000" dirty="0"/>
            </a:br>
            <a:r>
              <a:rPr lang="he-IL" altLang="en-US" sz="2000" dirty="0"/>
              <a:t>הפרמטרים </a:t>
            </a:r>
            <a:r>
              <a:rPr lang="en-US" altLang="en-US" sz="2000" dirty="0" err="1"/>
              <a:t>prev</a:t>
            </a:r>
            <a:r>
              <a:rPr lang="en-US" altLang="en-US" sz="2000" dirty="0"/>
              <a:t>, next</a:t>
            </a:r>
            <a:r>
              <a:rPr lang="he-IL" altLang="en-US" sz="2000" dirty="0"/>
              <a:t> ברגיסטרים בהם הם הועברו (</a:t>
            </a:r>
            <a:r>
              <a:rPr lang="en-US" altLang="en-US" sz="2000" dirty="0" err="1"/>
              <a:t>rdi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rsi</a:t>
            </a:r>
            <a:r>
              <a:rPr lang="he-IL" altLang="en-US" sz="2000" dirty="0"/>
              <a:t> בהתאמה).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169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9A6-5D97-42AF-B6EE-08CBFAB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תמונת מצב לפני החלפת ההקשר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BFF4-15FD-489F-A0C2-FDC8ABD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8737-2456-427B-9D16-F7F88C5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DDF743-99F2-4A45-94F2-79253753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78285"/>
              </p:ext>
            </p:extLst>
          </p:nvPr>
        </p:nvGraphicFramePr>
        <p:xfrm>
          <a:off x="466422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E9084-77AD-468E-AD28-2CB451CEFF05}"/>
              </a:ext>
            </a:extLst>
          </p:cNvPr>
          <p:cNvSpPr/>
          <p:nvPr/>
        </p:nvSpPr>
        <p:spPr>
          <a:xfrm>
            <a:off x="1132422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prev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D84EA9-E411-4F58-BFFF-5F4031FA824E}"/>
              </a:ext>
            </a:extLst>
          </p:cNvPr>
          <p:cNvGrpSpPr/>
          <p:nvPr/>
        </p:nvGrpSpPr>
        <p:grpSpPr>
          <a:xfrm>
            <a:off x="1942422" y="1604212"/>
            <a:ext cx="3244580" cy="1086209"/>
            <a:chOff x="-100329" y="84866"/>
            <a:chExt cx="3244580" cy="108620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A57FD4-19B6-4ECD-AEEA-A8BFE5C8EDA4}"/>
                </a:ext>
              </a:extLst>
            </p:cNvPr>
            <p:cNvSpPr/>
            <p:nvPr/>
          </p:nvSpPr>
          <p:spPr>
            <a:xfrm>
              <a:off x="1772651" y="673769"/>
              <a:ext cx="1371600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/>
                <a:t>TSS.sp0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D7A1682-9AF6-4A8D-BE4B-64A7EBC3498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rot="10800000">
              <a:off x="-100329" y="84866"/>
              <a:ext cx="1872980" cy="837557"/>
            </a:xfrm>
            <a:prstGeom prst="curvedConnector4">
              <a:avLst>
                <a:gd name="adj1" fmla="val 10598"/>
                <a:gd name="adj2" fmla="val 10066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BF57F-F928-4459-83A5-1C4371B0BC5C}"/>
              </a:ext>
            </a:extLst>
          </p:cNvPr>
          <p:cNvGrpSpPr/>
          <p:nvPr/>
        </p:nvGrpSpPr>
        <p:grpSpPr>
          <a:xfrm>
            <a:off x="3418422" y="4004851"/>
            <a:ext cx="1447835" cy="504000"/>
            <a:chOff x="2986710" y="3009656"/>
            <a:chExt cx="1447835" cy="504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5D2AFB-CCE1-4FD3-BA47-23DAA41EFFE8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rsp</a:t>
              </a:r>
              <a:endParaRPr lang="en-US" sz="2000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BDADA6-0168-40B0-9A96-8EEEED9F937A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2986710" y="3261656"/>
              <a:ext cx="65583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1F5E55C2-D2B7-43AB-A9C1-53C12E25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8487"/>
              </p:ext>
            </p:extLst>
          </p:nvPr>
        </p:nvGraphicFramePr>
        <p:xfrm>
          <a:off x="5725578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0000">
                <a:tc rowSpan="1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132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158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1806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288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38" name="Rectangle 9">
            <a:extLst>
              <a:ext uri="{FF2B5EF4-FFF2-40B4-BE49-F238E27FC236}">
                <a16:creationId xmlns:a16="http://schemas.microsoft.com/office/drawing/2014/main" id="{E906825A-D099-4115-88AF-C40F93FFDBDD}"/>
              </a:ext>
            </a:extLst>
          </p:cNvPr>
          <p:cNvSpPr/>
          <p:nvPr/>
        </p:nvSpPr>
        <p:spPr>
          <a:xfrm>
            <a:off x="6391578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747075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9A6-5D97-42AF-B6EE-08CBFAB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תמונת מצב לפני החלפת המחסניות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BFF4-15FD-489F-A0C2-FDC8ABD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8737-2456-427B-9D16-F7F88C5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DDF743-99F2-4A45-94F2-79253753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63712"/>
              </p:ext>
            </p:extLst>
          </p:nvPr>
        </p:nvGraphicFramePr>
        <p:xfrm>
          <a:off x="466422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rbp,rbx,r12,...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</a:t>
                      </a:r>
                      <a:r>
                        <a:rPr lang="en-US" altLang="en-US" sz="1800" dirty="0"/>
                        <a:t>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E9084-77AD-468E-AD28-2CB451CEFF05}"/>
              </a:ext>
            </a:extLst>
          </p:cNvPr>
          <p:cNvSpPr/>
          <p:nvPr/>
        </p:nvSpPr>
        <p:spPr>
          <a:xfrm>
            <a:off x="1132422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prev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D84EA9-E411-4F58-BFFF-5F4031FA824E}"/>
              </a:ext>
            </a:extLst>
          </p:cNvPr>
          <p:cNvGrpSpPr/>
          <p:nvPr/>
        </p:nvGrpSpPr>
        <p:grpSpPr>
          <a:xfrm>
            <a:off x="1942422" y="1604212"/>
            <a:ext cx="3244580" cy="1086209"/>
            <a:chOff x="-100329" y="84866"/>
            <a:chExt cx="3244580" cy="108620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A57FD4-19B6-4ECD-AEEA-A8BFE5C8EDA4}"/>
                </a:ext>
              </a:extLst>
            </p:cNvPr>
            <p:cNvSpPr/>
            <p:nvPr/>
          </p:nvSpPr>
          <p:spPr>
            <a:xfrm>
              <a:off x="1772651" y="673769"/>
              <a:ext cx="1371600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/>
                <a:t>TSS.sp0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D7A1682-9AF6-4A8D-BE4B-64A7EBC3498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rot="10800000">
              <a:off x="-100329" y="84866"/>
              <a:ext cx="1872980" cy="837557"/>
            </a:xfrm>
            <a:prstGeom prst="curvedConnector4">
              <a:avLst>
                <a:gd name="adj1" fmla="val 10598"/>
                <a:gd name="adj2" fmla="val 10066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BF57F-F928-4459-83A5-1C4371B0BC5C}"/>
              </a:ext>
            </a:extLst>
          </p:cNvPr>
          <p:cNvGrpSpPr/>
          <p:nvPr/>
        </p:nvGrpSpPr>
        <p:grpSpPr>
          <a:xfrm>
            <a:off x="3418422" y="5298391"/>
            <a:ext cx="1447835" cy="504000"/>
            <a:chOff x="2986710" y="3009656"/>
            <a:chExt cx="1447835" cy="504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5D2AFB-CCE1-4FD3-BA47-23DAA41EFFE8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rsp</a:t>
              </a:r>
              <a:endParaRPr lang="en-US" sz="2000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BDADA6-0168-40B0-9A96-8EEEED9F937A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2986710" y="3261656"/>
              <a:ext cx="655835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1F5E55C2-D2B7-43AB-A9C1-53C12E254F40}"/>
              </a:ext>
            </a:extLst>
          </p:cNvPr>
          <p:cNvGraphicFramePr>
            <a:graphicFrameLocks noGrp="1"/>
          </p:cNvGraphicFramePr>
          <p:nvPr/>
        </p:nvGraphicFramePr>
        <p:xfrm>
          <a:off x="5725578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0000">
                <a:tc rowSpan="1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8132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158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1806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288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38" name="Rectangle 9">
            <a:extLst>
              <a:ext uri="{FF2B5EF4-FFF2-40B4-BE49-F238E27FC236}">
                <a16:creationId xmlns:a16="http://schemas.microsoft.com/office/drawing/2014/main" id="{E906825A-D099-4115-88AF-C40F93FFDBDD}"/>
              </a:ext>
            </a:extLst>
          </p:cNvPr>
          <p:cNvSpPr/>
          <p:nvPr/>
        </p:nvSpPr>
        <p:spPr>
          <a:xfrm>
            <a:off x="6391578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273588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r>
              <a:rPr lang="he-IL" altLang="en-US" dirty="0"/>
              <a:t> (2)</a:t>
            </a:r>
            <a:endParaRPr lang="en-US" altLang="en-US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השורה הבאה במאקרו </a:t>
            </a:r>
            <a:r>
              <a:rPr lang="he-IL" altLang="en-US" b="1" dirty="0"/>
              <a:t>מחליפה את מחסניות הגרעין</a:t>
            </a:r>
            <a:r>
              <a:rPr lang="he-IL" altLang="en-US" dirty="0"/>
              <a:t>, מזו של </a:t>
            </a:r>
            <a:r>
              <a:rPr lang="en-US" altLang="en-US" dirty="0" err="1"/>
              <a:t>prev</a:t>
            </a:r>
            <a:r>
              <a:rPr lang="he-IL" altLang="en-US" dirty="0"/>
              <a:t> לזו של </a:t>
            </a:r>
            <a:r>
              <a:rPr lang="en-US" altLang="en-US" dirty="0"/>
              <a:t>next</a:t>
            </a:r>
            <a:r>
              <a:rPr lang="he-IL" altLang="en-US" dirty="0"/>
              <a:t> – זו למעשה נקודת החלפת ההקשר:</a:t>
            </a:r>
            <a:endParaRPr lang="en-US" altLang="en-US" dirty="0"/>
          </a:p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next-&gt;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thread.rsp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he-IL" altLang="en-US" dirty="0"/>
          </a:p>
          <a:p>
            <a:r>
              <a:rPr lang="he-IL" altLang="en-US" b="1" u="sng" dirty="0"/>
              <a:t>שאלה:</a:t>
            </a:r>
            <a:r>
              <a:rPr lang="he-IL" altLang="en-US" dirty="0"/>
              <a:t> לאן מצביע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thread.rsp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?</a:t>
            </a:r>
          </a:p>
          <a:p>
            <a:r>
              <a:rPr lang="he-IL" altLang="en-US" b="1" u="sng" dirty="0"/>
              <a:t>תשובה:</a:t>
            </a:r>
            <a:r>
              <a:rPr lang="he-IL" altLang="en-US" dirty="0"/>
              <a:t> תלוי... נפריד לשני מקרים: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b="1" u="sng" dirty="0">
                <a:solidFill>
                  <a:srgbClr val="0000FF"/>
                </a:solidFill>
              </a:rPr>
              <a:t>מקרה אתחול</a:t>
            </a:r>
            <a:r>
              <a:rPr lang="he-IL" altLang="en-US" b="1" dirty="0">
                <a:solidFill>
                  <a:srgbClr val="0000FF"/>
                </a:solidFill>
              </a:rPr>
              <a:t>: </a:t>
            </a:r>
            <a:r>
              <a:rPr lang="he-IL" altLang="en-US" dirty="0"/>
              <a:t>התהליך </a:t>
            </a:r>
            <a:r>
              <a:rPr lang="en-US" altLang="en-US" dirty="0"/>
              <a:t>next</a:t>
            </a:r>
            <a:r>
              <a:rPr lang="he-IL" altLang="en-US" dirty="0"/>
              <a:t> הוא </a:t>
            </a:r>
            <a:r>
              <a:rPr lang="he-IL" altLang="en-US" b="1" dirty="0"/>
              <a:t>תהליך חדש </a:t>
            </a:r>
            <a:r>
              <a:rPr lang="he-IL" altLang="en-US" dirty="0"/>
              <a:t>שנוצר ע"י </a:t>
            </a:r>
            <a:r>
              <a:rPr lang="en-US" altLang="en-US" dirty="0"/>
              <a:t>fork()</a:t>
            </a:r>
            <a:r>
              <a:rPr lang="he-IL" altLang="en-US" dirty="0"/>
              <a:t> ועדיין לא רץ אף פעם. נחזור לדון במצב זה בסוף התרגול.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b="1" u="sng" dirty="0">
                <a:solidFill>
                  <a:srgbClr val="0000FF"/>
                </a:solidFill>
              </a:rPr>
              <a:t>מקרה סטנדרטי:</a:t>
            </a:r>
            <a:r>
              <a:rPr lang="he-IL" altLang="en-US" b="1" dirty="0">
                <a:solidFill>
                  <a:srgbClr val="0000FF"/>
                </a:solidFill>
              </a:rPr>
              <a:t> </a:t>
            </a:r>
            <a:r>
              <a:rPr lang="he-IL" altLang="en-US" dirty="0"/>
              <a:t>התהליך </a:t>
            </a:r>
            <a:r>
              <a:rPr lang="en-US" altLang="en-US" dirty="0"/>
              <a:t>next</a:t>
            </a:r>
            <a:r>
              <a:rPr lang="he-IL" altLang="en-US" dirty="0"/>
              <a:t> </a:t>
            </a:r>
            <a:r>
              <a:rPr lang="he-IL" altLang="en-US" b="1" dirty="0"/>
              <a:t>כבר רץ בעבר ועבר החלפת הקשר</a:t>
            </a:r>
            <a:r>
              <a:rPr lang="he-IL" altLang="en-US" dirty="0"/>
              <a:t>. במקרה זה המחסנית של </a:t>
            </a:r>
            <a:r>
              <a:rPr lang="en-US" altLang="en-US" dirty="0"/>
              <a:t>next</a:t>
            </a:r>
            <a:r>
              <a:rPr lang="he-IL" altLang="en-US" dirty="0"/>
              <a:t> נראית כמו המחסנית של </a:t>
            </a:r>
            <a:r>
              <a:rPr lang="en-US" altLang="en-US" dirty="0" err="1"/>
              <a:t>prev</a:t>
            </a:r>
            <a:r>
              <a:rPr lang="he-IL" altLang="en-US" dirty="0"/>
              <a:t>, כי </a:t>
            </a:r>
            <a:r>
              <a:rPr lang="en-US" altLang="en-US" dirty="0" err="1"/>
              <a:t>prev</a:t>
            </a:r>
            <a:r>
              <a:rPr lang="he-IL" altLang="en-US" dirty="0"/>
              <a:t> הוא תהליך שעובר עכשיו החלפת הקשר!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9A6-5D97-42AF-B6EE-08CBFAB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תמונת מצב במקרה הסטנדרטי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BFF4-15FD-489F-A0C2-FDC8ABD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8737-2456-427B-9D16-F7F88C5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DDF743-99F2-4A45-94F2-79253753292B}"/>
              </a:ext>
            </a:extLst>
          </p:cNvPr>
          <p:cNvGraphicFramePr>
            <a:graphicFrameLocks noGrp="1"/>
          </p:cNvGraphicFramePr>
          <p:nvPr/>
        </p:nvGraphicFramePr>
        <p:xfrm>
          <a:off x="466422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rbp,rbx,r12,...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</a:t>
                      </a:r>
                      <a:r>
                        <a:rPr lang="en-US" altLang="en-US" sz="1800" dirty="0"/>
                        <a:t>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E9084-77AD-468E-AD28-2CB451CEFF05}"/>
              </a:ext>
            </a:extLst>
          </p:cNvPr>
          <p:cNvSpPr/>
          <p:nvPr/>
        </p:nvSpPr>
        <p:spPr>
          <a:xfrm>
            <a:off x="1132422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prev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BF57F-F928-4459-83A5-1C4371B0BC5C}"/>
              </a:ext>
            </a:extLst>
          </p:cNvPr>
          <p:cNvGrpSpPr/>
          <p:nvPr/>
        </p:nvGrpSpPr>
        <p:grpSpPr>
          <a:xfrm>
            <a:off x="4208072" y="5298393"/>
            <a:ext cx="1980000" cy="504000"/>
            <a:chOff x="3642545" y="3009656"/>
            <a:chExt cx="1980000" cy="504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5D2AFB-CCE1-4FD3-BA47-23DAA41EFFE8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rsp</a:t>
              </a:r>
              <a:endParaRPr lang="en-US" sz="2000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BDADA6-0168-40B0-9A96-8EEEED9F937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4434545" y="3258310"/>
              <a:ext cx="1188000" cy="334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1F5E55C2-D2B7-43AB-A9C1-53C12E254F40}"/>
              </a:ext>
            </a:extLst>
          </p:cNvPr>
          <p:cNvGraphicFramePr>
            <a:graphicFrameLocks noGrp="1"/>
          </p:cNvGraphicFramePr>
          <p:nvPr/>
        </p:nvGraphicFramePr>
        <p:xfrm>
          <a:off x="5725578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rbp,rbx,r12,...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</a:t>
                      </a:r>
                      <a:r>
                        <a:rPr lang="en-US" altLang="en-US" sz="1800" dirty="0"/>
                        <a:t>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38" name="Rectangle 9">
            <a:extLst>
              <a:ext uri="{FF2B5EF4-FFF2-40B4-BE49-F238E27FC236}">
                <a16:creationId xmlns:a16="http://schemas.microsoft.com/office/drawing/2014/main" id="{E906825A-D099-4115-88AF-C40F93FFDBDD}"/>
              </a:ext>
            </a:extLst>
          </p:cNvPr>
          <p:cNvSpPr/>
          <p:nvPr/>
        </p:nvSpPr>
        <p:spPr>
          <a:xfrm>
            <a:off x="6391578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next</a:t>
            </a: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id="{464E91D0-0880-4A1B-A428-BBD596E5EBF5}"/>
              </a:ext>
            </a:extLst>
          </p:cNvPr>
          <p:cNvGrpSpPr/>
          <p:nvPr/>
        </p:nvGrpSpPr>
        <p:grpSpPr>
          <a:xfrm>
            <a:off x="1942422" y="1604212"/>
            <a:ext cx="3244580" cy="1086209"/>
            <a:chOff x="-100329" y="84866"/>
            <a:chExt cx="3244580" cy="1086209"/>
          </a:xfrm>
        </p:grpSpPr>
        <p:sp>
          <p:nvSpPr>
            <p:cNvPr id="16" name="Rectangle: Rounded Corners 25">
              <a:extLst>
                <a:ext uri="{FF2B5EF4-FFF2-40B4-BE49-F238E27FC236}">
                  <a16:creationId xmlns:a16="http://schemas.microsoft.com/office/drawing/2014/main" id="{FFAA2142-6A89-4C71-999F-A9BA550116B8}"/>
                </a:ext>
              </a:extLst>
            </p:cNvPr>
            <p:cNvSpPr/>
            <p:nvPr/>
          </p:nvSpPr>
          <p:spPr>
            <a:xfrm>
              <a:off x="1772651" y="673769"/>
              <a:ext cx="1371600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/>
                <a:t>TSS.sp0</a:t>
              </a:r>
            </a:p>
          </p:txBody>
        </p:sp>
        <p:cxnSp>
          <p:nvCxnSpPr>
            <p:cNvPr id="17" name="Connector: Curved 26">
              <a:extLst>
                <a:ext uri="{FF2B5EF4-FFF2-40B4-BE49-F238E27FC236}">
                  <a16:creationId xmlns:a16="http://schemas.microsoft.com/office/drawing/2014/main" id="{8D803767-09AF-4C82-84EC-F4214C0C8D0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-100329" y="84866"/>
              <a:ext cx="1872980" cy="837557"/>
            </a:xfrm>
            <a:prstGeom prst="curvedConnector4">
              <a:avLst>
                <a:gd name="adj1" fmla="val 10598"/>
                <a:gd name="adj2" fmla="val 10066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23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r>
              <a:rPr lang="he-IL" altLang="en-US" dirty="0"/>
              <a:t> (3)</a:t>
            </a:r>
            <a:endParaRPr lang="en-US" altLang="en-US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%r15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%r14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%r13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%r12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452775" y="2307188"/>
            <a:ext cx="4798098" cy="987504"/>
          </a:xfrm>
          <a:prstGeom prst="flowChartAlternate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שחזור הרגיסטרים ממחסנית הגרעין</a:t>
            </a:r>
            <a:r>
              <a:rPr lang="en-US" altLang="en-US" sz="2000" dirty="0"/>
              <a:t> </a:t>
            </a:r>
            <a:r>
              <a:rPr lang="he-IL" altLang="en-US" sz="2000" dirty="0"/>
              <a:t>של </a:t>
            </a:r>
            <a:r>
              <a:rPr lang="en-US" altLang="en-US" sz="2000" dirty="0"/>
              <a:t>next</a:t>
            </a:r>
            <a:r>
              <a:rPr lang="he-IL" altLang="en-US" sz="2000" dirty="0"/>
              <a:t>.</a:t>
            </a:r>
          </a:p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אלו הרגיסטרים ש-</a:t>
            </a:r>
            <a:r>
              <a:rPr lang="en-US" altLang="en-US" sz="2000" dirty="0"/>
              <a:t>next</a:t>
            </a:r>
            <a:r>
              <a:rPr lang="he-IL" altLang="en-US" sz="2000" dirty="0"/>
              <a:t> שמר כאשר הוא קרא להחלפת הקשר בעבר.</a:t>
            </a:r>
            <a:endParaRPr lang="en-US" altLang="en-US" sz="2000" dirty="0"/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3334512" y="5080873"/>
            <a:ext cx="5352288" cy="1055608"/>
          </a:xfrm>
          <a:prstGeom prst="wedgeRoundRectCallout">
            <a:avLst>
              <a:gd name="adj1" fmla="val -86355"/>
              <a:gd name="adj2" fmla="val -85821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קפיצה (</a:t>
            </a:r>
            <a:r>
              <a:rPr lang="en-US" altLang="en-US" sz="2000" dirty="0" err="1"/>
              <a:t>jmp</a:t>
            </a:r>
            <a:r>
              <a:rPr lang="he-IL" altLang="en-US" sz="2000" dirty="0"/>
              <a:t>) במקום קריאה (</a:t>
            </a:r>
            <a:r>
              <a:rPr lang="en-US" altLang="en-US" sz="2000" dirty="0"/>
              <a:t>call</a:t>
            </a:r>
            <a:r>
              <a:rPr lang="he-IL" altLang="en-US" sz="2000" dirty="0"/>
              <a:t>) לפונקציה. למה?</a:t>
            </a:r>
          </a:p>
          <a:p>
            <a:pPr algn="r" rtl="1" eaLnBrk="1" hangingPunct="1"/>
            <a:r>
              <a:rPr lang="he-IL" altLang="en-US" sz="2000" dirty="0"/>
              <a:t>כתובת החזרה מהפונקציה </a:t>
            </a:r>
            <a:r>
              <a:rPr lang="en-US" altLang="en-US" sz="2000" dirty="0"/>
              <a:t>__</a:t>
            </a:r>
            <a:r>
              <a:rPr lang="en-US" altLang="en-US" sz="2000" dirty="0" err="1"/>
              <a:t>switch_to</a:t>
            </a:r>
            <a:r>
              <a:rPr lang="en-US" altLang="en-US" sz="2000" dirty="0"/>
              <a:t>()</a:t>
            </a:r>
            <a:r>
              <a:rPr lang="he-IL" altLang="en-US" sz="2000" dirty="0"/>
              <a:t> כבר שמורה על המחסנית של </a:t>
            </a:r>
            <a:r>
              <a:rPr lang="en-US" altLang="en-US" sz="2000" dirty="0"/>
              <a:t>next</a:t>
            </a:r>
            <a:r>
              <a:rPr lang="he-IL" altLang="en-US" sz="2000" dirty="0"/>
              <a:t>.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6E63E0B-B637-47D8-9E5B-6EAA9A47C1E3}"/>
              </a:ext>
            </a:extLst>
          </p:cNvPr>
          <p:cNvSpPr>
            <a:spLocks/>
          </p:cNvSpPr>
          <p:nvPr/>
        </p:nvSpPr>
        <p:spPr bwMode="auto">
          <a:xfrm>
            <a:off x="2974512" y="1644614"/>
            <a:ext cx="360000" cy="2304000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533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/>
              <a:t>הפונקציה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</a:t>
            </a:r>
            <a:r>
              <a:rPr lang="en-US" altLang="en-US" dirty="0"/>
              <a:t>()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altLang="en-US" sz="2400" dirty="0"/>
              <a:t>פונקציה זו משלימה את רצף הפעולות במסגרת החלפת ההקשר.</a:t>
            </a:r>
          </a:p>
          <a:p>
            <a:pPr eaLnBrk="1" hangingPunct="1">
              <a:lnSpc>
                <a:spcPct val="90000"/>
              </a:lnSpc>
            </a:pPr>
            <a:endParaRPr lang="he-IL" altLang="en-US" sz="2400" dirty="0"/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update_sp0(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15AFDB7-096F-4909-A7BC-782C3984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780" y="5666173"/>
            <a:ext cx="4003020" cy="374571"/>
          </a:xfrm>
          <a:prstGeom prst="wedgeRoundRectCallout">
            <a:avLst>
              <a:gd name="adj1" fmla="val -77623"/>
              <a:gd name="adj2" fmla="val -226215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שליפת כתובת החזרה מראש המחסנית</a:t>
            </a:r>
            <a:endParaRPr lang="en-US" alt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258EE-FCCF-4689-85EC-2DC1D0EF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67" y="3698356"/>
            <a:ext cx="2998733" cy="715089"/>
          </a:xfrm>
          <a:prstGeom prst="wedgeRoundRectCallout">
            <a:avLst>
              <a:gd name="adj1" fmla="val -87171"/>
              <a:gd name="adj2" fmla="val -16722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/>
              <a:t>עדכון מצביע מחסנית הגרעין</a:t>
            </a:r>
          </a:p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/>
              <a:t>של התהליך הנוכחי ב-</a:t>
            </a:r>
            <a:r>
              <a:rPr lang="en-US" altLang="en-US" sz="2000"/>
              <a:t>TSS</a:t>
            </a:r>
          </a:p>
        </p:txBody>
      </p:sp>
    </p:spTree>
    <p:extLst>
      <p:ext uri="{BB962C8B-B14F-4D97-AF65-F5344CB8AC3E}">
        <p14:creationId xmlns:p14="http://schemas.microsoft.com/office/powerpoint/2010/main" val="3391650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9A6-5D97-42AF-B6EE-08CBFAB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תמונת מצב </a:t>
            </a:r>
            <a:r>
              <a:rPr lang="he-IL" altLang="en-US" dirty="0"/>
              <a:t>לפני </a:t>
            </a:r>
            <a:r>
              <a:rPr lang="en-US" altLang="en-US" dirty="0"/>
              <a:t>__</a:t>
            </a:r>
            <a:r>
              <a:rPr lang="en-US" altLang="en-US" dirty="0" err="1"/>
              <a:t>switch_to</a:t>
            </a:r>
            <a:r>
              <a:rPr lang="en-US" altLang="en-US" dirty="0"/>
              <a:t>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BFF4-15FD-489F-A0C2-FDC8ABD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8737-2456-427B-9D16-F7F88C5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DDF743-99F2-4A45-94F2-79253753292B}"/>
              </a:ext>
            </a:extLst>
          </p:cNvPr>
          <p:cNvGraphicFramePr>
            <a:graphicFrameLocks noGrp="1"/>
          </p:cNvGraphicFramePr>
          <p:nvPr/>
        </p:nvGraphicFramePr>
        <p:xfrm>
          <a:off x="466422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rbp,rbx,r12,...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</a:t>
                      </a:r>
                      <a:r>
                        <a:rPr lang="en-US" altLang="en-US" sz="1800" dirty="0"/>
                        <a:t>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E9084-77AD-468E-AD28-2CB451CEFF05}"/>
              </a:ext>
            </a:extLst>
          </p:cNvPr>
          <p:cNvSpPr/>
          <p:nvPr/>
        </p:nvSpPr>
        <p:spPr>
          <a:xfrm>
            <a:off x="1132422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prev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BF57F-F928-4459-83A5-1C4371B0BC5C}"/>
              </a:ext>
            </a:extLst>
          </p:cNvPr>
          <p:cNvGrpSpPr/>
          <p:nvPr/>
        </p:nvGrpSpPr>
        <p:grpSpPr>
          <a:xfrm>
            <a:off x="4208072" y="4662776"/>
            <a:ext cx="1980000" cy="504000"/>
            <a:chOff x="3642545" y="3009656"/>
            <a:chExt cx="1980000" cy="504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5D2AFB-CCE1-4FD3-BA47-23DAA41EFFE8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rsp</a:t>
              </a:r>
              <a:endParaRPr lang="en-US" sz="2000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BDADA6-0168-40B0-9A96-8EEEED9F937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4434545" y="3258310"/>
              <a:ext cx="1188000" cy="334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1F5E55C2-D2B7-43AB-A9C1-53C12E25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70366"/>
              </p:ext>
            </p:extLst>
          </p:nvPr>
        </p:nvGraphicFramePr>
        <p:xfrm>
          <a:off x="5725578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38" name="Rectangle 9">
            <a:extLst>
              <a:ext uri="{FF2B5EF4-FFF2-40B4-BE49-F238E27FC236}">
                <a16:creationId xmlns:a16="http://schemas.microsoft.com/office/drawing/2014/main" id="{E906825A-D099-4115-88AF-C40F93FFDBDD}"/>
              </a:ext>
            </a:extLst>
          </p:cNvPr>
          <p:cNvSpPr/>
          <p:nvPr/>
        </p:nvSpPr>
        <p:spPr>
          <a:xfrm>
            <a:off x="6391578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next</a:t>
            </a: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id="{464E91D0-0880-4A1B-A428-BBD596E5EBF5}"/>
              </a:ext>
            </a:extLst>
          </p:cNvPr>
          <p:cNvGrpSpPr/>
          <p:nvPr/>
        </p:nvGrpSpPr>
        <p:grpSpPr>
          <a:xfrm>
            <a:off x="1942422" y="1604212"/>
            <a:ext cx="3244580" cy="1086209"/>
            <a:chOff x="-100329" y="84866"/>
            <a:chExt cx="3244580" cy="1086209"/>
          </a:xfrm>
        </p:grpSpPr>
        <p:sp>
          <p:nvSpPr>
            <p:cNvPr id="16" name="Rectangle: Rounded Corners 25">
              <a:extLst>
                <a:ext uri="{FF2B5EF4-FFF2-40B4-BE49-F238E27FC236}">
                  <a16:creationId xmlns:a16="http://schemas.microsoft.com/office/drawing/2014/main" id="{FFAA2142-6A89-4C71-999F-A9BA550116B8}"/>
                </a:ext>
              </a:extLst>
            </p:cNvPr>
            <p:cNvSpPr/>
            <p:nvPr/>
          </p:nvSpPr>
          <p:spPr>
            <a:xfrm>
              <a:off x="1772651" y="673769"/>
              <a:ext cx="1371600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/>
                <a:t>TSS.sp0</a:t>
              </a:r>
            </a:p>
          </p:txBody>
        </p:sp>
        <p:cxnSp>
          <p:nvCxnSpPr>
            <p:cNvPr id="17" name="Connector: Curved 26">
              <a:extLst>
                <a:ext uri="{FF2B5EF4-FFF2-40B4-BE49-F238E27FC236}">
                  <a16:creationId xmlns:a16="http://schemas.microsoft.com/office/drawing/2014/main" id="{8D803767-09AF-4C82-84EC-F4214C0C8D0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-100329" y="84866"/>
              <a:ext cx="1872980" cy="837557"/>
            </a:xfrm>
            <a:prstGeom prst="curvedConnector4">
              <a:avLst>
                <a:gd name="adj1" fmla="val 10598"/>
                <a:gd name="adj2" fmla="val 10066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319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9A6-5D97-42AF-B6EE-08CBFAB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תמונת מצב </a:t>
            </a:r>
            <a:r>
              <a:rPr lang="he-IL" altLang="en-US" dirty="0"/>
              <a:t>במהלך </a:t>
            </a:r>
            <a:r>
              <a:rPr lang="en-US" altLang="en-US" dirty="0"/>
              <a:t>__</a:t>
            </a:r>
            <a:r>
              <a:rPr lang="en-US" altLang="en-US" dirty="0" err="1"/>
              <a:t>switch_to</a:t>
            </a:r>
            <a:r>
              <a:rPr lang="en-US" altLang="en-US" dirty="0"/>
              <a:t>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BFF4-15FD-489F-A0C2-FDC8ABD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8737-2456-427B-9D16-F7F88C5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DDF743-99F2-4A45-94F2-79253753292B}"/>
              </a:ext>
            </a:extLst>
          </p:cNvPr>
          <p:cNvGraphicFramePr>
            <a:graphicFrameLocks noGrp="1"/>
          </p:cNvGraphicFramePr>
          <p:nvPr/>
        </p:nvGraphicFramePr>
        <p:xfrm>
          <a:off x="466422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rbp,rbx,r12,...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</a:t>
                      </a:r>
                      <a:r>
                        <a:rPr lang="en-US" altLang="en-US" sz="1800" dirty="0"/>
                        <a:t>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E9084-77AD-468E-AD28-2CB451CEFF05}"/>
              </a:ext>
            </a:extLst>
          </p:cNvPr>
          <p:cNvSpPr/>
          <p:nvPr/>
        </p:nvSpPr>
        <p:spPr>
          <a:xfrm>
            <a:off x="1132422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prev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BF57F-F928-4459-83A5-1C4371B0BC5C}"/>
              </a:ext>
            </a:extLst>
          </p:cNvPr>
          <p:cNvGrpSpPr/>
          <p:nvPr/>
        </p:nvGrpSpPr>
        <p:grpSpPr>
          <a:xfrm>
            <a:off x="4208072" y="5315920"/>
            <a:ext cx="1980000" cy="504000"/>
            <a:chOff x="3642545" y="3009656"/>
            <a:chExt cx="1980000" cy="504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5D2AFB-CCE1-4FD3-BA47-23DAA41EFFE8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rsp</a:t>
              </a:r>
              <a:endParaRPr lang="en-US" sz="2000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BDADA6-0168-40B0-9A96-8EEEED9F937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4434545" y="3258310"/>
              <a:ext cx="1188000" cy="334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1F5E55C2-D2B7-43AB-A9C1-53C12E25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95291"/>
              </p:ext>
            </p:extLst>
          </p:nvPr>
        </p:nvGraphicFramePr>
        <p:xfrm>
          <a:off x="5725578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__</a:t>
                      </a:r>
                      <a:r>
                        <a:rPr lang="en-US" altLang="en-US" dirty="0" err="1"/>
                        <a:t>switch_to</a:t>
                      </a:r>
                      <a:r>
                        <a:rPr lang="en-US" altLang="en-US" dirty="0"/>
                        <a:t>()</a:t>
                      </a:r>
                      <a:br>
                        <a:rPr lang="en-US" altLang="en-US" dirty="0"/>
                      </a:br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38" name="Rectangle 9">
            <a:extLst>
              <a:ext uri="{FF2B5EF4-FFF2-40B4-BE49-F238E27FC236}">
                <a16:creationId xmlns:a16="http://schemas.microsoft.com/office/drawing/2014/main" id="{E906825A-D099-4115-88AF-C40F93FFDBDD}"/>
              </a:ext>
            </a:extLst>
          </p:cNvPr>
          <p:cNvSpPr/>
          <p:nvPr/>
        </p:nvSpPr>
        <p:spPr>
          <a:xfrm>
            <a:off x="6391578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next</a:t>
            </a: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id="{464E91D0-0880-4A1B-A428-BBD596E5EBF5}"/>
              </a:ext>
            </a:extLst>
          </p:cNvPr>
          <p:cNvGrpSpPr/>
          <p:nvPr/>
        </p:nvGrpSpPr>
        <p:grpSpPr>
          <a:xfrm>
            <a:off x="1942422" y="1604212"/>
            <a:ext cx="3244580" cy="1086209"/>
            <a:chOff x="-100329" y="84866"/>
            <a:chExt cx="3244580" cy="1086209"/>
          </a:xfrm>
        </p:grpSpPr>
        <p:sp>
          <p:nvSpPr>
            <p:cNvPr id="16" name="Rectangle: Rounded Corners 25">
              <a:extLst>
                <a:ext uri="{FF2B5EF4-FFF2-40B4-BE49-F238E27FC236}">
                  <a16:creationId xmlns:a16="http://schemas.microsoft.com/office/drawing/2014/main" id="{FFAA2142-6A89-4C71-999F-A9BA550116B8}"/>
                </a:ext>
              </a:extLst>
            </p:cNvPr>
            <p:cNvSpPr/>
            <p:nvPr/>
          </p:nvSpPr>
          <p:spPr>
            <a:xfrm>
              <a:off x="1772651" y="673769"/>
              <a:ext cx="1371600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/>
                <a:t>TSS.sp0</a:t>
              </a:r>
            </a:p>
          </p:txBody>
        </p:sp>
        <p:cxnSp>
          <p:nvCxnSpPr>
            <p:cNvPr id="17" name="Connector: Curved 26">
              <a:extLst>
                <a:ext uri="{FF2B5EF4-FFF2-40B4-BE49-F238E27FC236}">
                  <a16:creationId xmlns:a16="http://schemas.microsoft.com/office/drawing/2014/main" id="{8D803767-09AF-4C82-84EC-F4214C0C8D0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-100329" y="84866"/>
              <a:ext cx="1872980" cy="837557"/>
            </a:xfrm>
            <a:prstGeom prst="curvedConnector4">
              <a:avLst>
                <a:gd name="adj1" fmla="val 10598"/>
                <a:gd name="adj2" fmla="val 100666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615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9A6-5D97-42AF-B6EE-08CBFAB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תמונת מצב </a:t>
            </a:r>
            <a:r>
              <a:rPr lang="he-IL" altLang="en-US" dirty="0"/>
              <a:t>אחרי </a:t>
            </a:r>
            <a:r>
              <a:rPr lang="en-US" altLang="en-US" dirty="0"/>
              <a:t>__</a:t>
            </a:r>
            <a:r>
              <a:rPr lang="en-US" altLang="en-US" dirty="0" err="1"/>
              <a:t>switch_to</a:t>
            </a:r>
            <a:r>
              <a:rPr lang="en-US" altLang="en-US" dirty="0"/>
              <a:t>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BFF4-15FD-489F-A0C2-FDC8ABD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8737-2456-427B-9D16-F7F88C5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DDF743-99F2-4A45-94F2-79253753292B}"/>
              </a:ext>
            </a:extLst>
          </p:cNvPr>
          <p:cNvGraphicFramePr>
            <a:graphicFrameLocks noGrp="1"/>
          </p:cNvGraphicFramePr>
          <p:nvPr/>
        </p:nvGraphicFramePr>
        <p:xfrm>
          <a:off x="466422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rbp,rbx,r12,...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</a:t>
                      </a:r>
                      <a:r>
                        <a:rPr lang="en-US" altLang="en-US" sz="1800" dirty="0"/>
                        <a:t>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E9084-77AD-468E-AD28-2CB451CEFF05}"/>
              </a:ext>
            </a:extLst>
          </p:cNvPr>
          <p:cNvSpPr/>
          <p:nvPr/>
        </p:nvSpPr>
        <p:spPr>
          <a:xfrm>
            <a:off x="1132422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prev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1F5E55C2-D2B7-43AB-A9C1-53C12E254F40}"/>
              </a:ext>
            </a:extLst>
          </p:cNvPr>
          <p:cNvGraphicFramePr>
            <a:graphicFrameLocks noGrp="1"/>
          </p:cNvGraphicFramePr>
          <p:nvPr/>
        </p:nvGraphicFramePr>
        <p:xfrm>
          <a:off x="5725578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rax,rbx,rcx</a:t>
                      </a:r>
                      <a:r>
                        <a:rPr lang="en-US" sz="1800" dirty="0"/>
                        <a:t>,…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schedule()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context_switch</a:t>
                      </a:r>
                      <a:r>
                        <a:rPr lang="en-US" sz="1800" dirty="0"/>
                        <a:t>()</a:t>
                      </a:r>
                    </a:p>
                    <a:p>
                      <a:pPr algn="ctr"/>
                      <a:r>
                        <a:rPr lang="en-US" sz="180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return address from __</a:t>
                      </a:r>
                      <a:r>
                        <a:rPr lang="en-US" altLang="en-US" sz="1800" dirty="0" err="1"/>
                        <a:t>switch_to_asm</a:t>
                      </a:r>
                      <a:r>
                        <a:rPr lang="en-US" altLang="en-US" sz="1800" dirty="0"/>
                        <a:t>()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38" name="Rectangle 9">
            <a:extLst>
              <a:ext uri="{FF2B5EF4-FFF2-40B4-BE49-F238E27FC236}">
                <a16:creationId xmlns:a16="http://schemas.microsoft.com/office/drawing/2014/main" id="{E906825A-D099-4115-88AF-C40F93FFDBDD}"/>
              </a:ext>
            </a:extLst>
          </p:cNvPr>
          <p:cNvSpPr/>
          <p:nvPr/>
        </p:nvSpPr>
        <p:spPr>
          <a:xfrm>
            <a:off x="6391578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next</a:t>
            </a:r>
          </a:p>
        </p:txBody>
      </p:sp>
      <p:grpSp>
        <p:nvGrpSpPr>
          <p:cNvPr id="18" name="Group 39">
            <a:extLst>
              <a:ext uri="{FF2B5EF4-FFF2-40B4-BE49-F238E27FC236}">
                <a16:creationId xmlns:a16="http://schemas.microsoft.com/office/drawing/2014/main" id="{61A68DAC-A00A-406A-8A55-59119C104A10}"/>
              </a:ext>
            </a:extLst>
          </p:cNvPr>
          <p:cNvGrpSpPr/>
          <p:nvPr/>
        </p:nvGrpSpPr>
        <p:grpSpPr>
          <a:xfrm>
            <a:off x="4257003" y="4691537"/>
            <a:ext cx="2134576" cy="919724"/>
            <a:chOff x="3642545" y="2593932"/>
            <a:chExt cx="2134576" cy="919724"/>
          </a:xfrm>
        </p:grpSpPr>
        <p:sp>
          <p:nvSpPr>
            <p:cNvPr id="19" name="Rectangle: Rounded Corners 40">
              <a:extLst>
                <a:ext uri="{FF2B5EF4-FFF2-40B4-BE49-F238E27FC236}">
                  <a16:creationId xmlns:a16="http://schemas.microsoft.com/office/drawing/2014/main" id="{44D9AB88-53F8-4CF9-B17C-33BA8A4450FD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rip</a:t>
              </a:r>
            </a:p>
          </p:txBody>
        </p:sp>
        <p:cxnSp>
          <p:nvCxnSpPr>
            <p:cNvPr id="20" name="Straight Arrow Connector 41">
              <a:extLst>
                <a:ext uri="{FF2B5EF4-FFF2-40B4-BE49-F238E27FC236}">
                  <a16:creationId xmlns:a16="http://schemas.microsoft.com/office/drawing/2014/main" id="{47D901B5-733C-4F44-A981-A10CB91EE36B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4434545" y="2593932"/>
              <a:ext cx="1342576" cy="6677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6BF57F-F928-4459-83A5-1C4371B0BC5C}"/>
              </a:ext>
            </a:extLst>
          </p:cNvPr>
          <p:cNvGrpSpPr/>
          <p:nvPr/>
        </p:nvGrpSpPr>
        <p:grpSpPr>
          <a:xfrm>
            <a:off x="4208072" y="4010831"/>
            <a:ext cx="1980000" cy="504000"/>
            <a:chOff x="3642545" y="3009656"/>
            <a:chExt cx="1980000" cy="504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E5D2AFB-CCE1-4FD3-BA47-23DAA41EFFE8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rsp</a:t>
              </a:r>
              <a:endParaRPr lang="en-US" sz="2000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BDADA6-0168-40B0-9A96-8EEEED9F937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4434545" y="3258310"/>
              <a:ext cx="1188000" cy="334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D72D0607-1B97-4BFD-A30B-912DECE2A24B}"/>
              </a:ext>
            </a:extLst>
          </p:cNvPr>
          <p:cNvGrpSpPr/>
          <p:nvPr/>
        </p:nvGrpSpPr>
        <p:grpSpPr>
          <a:xfrm>
            <a:off x="3815402" y="1604211"/>
            <a:ext cx="3386176" cy="1086210"/>
            <a:chOff x="1772651" y="84865"/>
            <a:chExt cx="3386176" cy="1086210"/>
          </a:xfrm>
        </p:grpSpPr>
        <p:sp>
          <p:nvSpPr>
            <p:cNvPr id="22" name="Rectangle: Rounded Corners 25">
              <a:extLst>
                <a:ext uri="{FF2B5EF4-FFF2-40B4-BE49-F238E27FC236}">
                  <a16:creationId xmlns:a16="http://schemas.microsoft.com/office/drawing/2014/main" id="{4A0AE243-78FE-43E1-B43E-4A5FA5BD6CED}"/>
                </a:ext>
              </a:extLst>
            </p:cNvPr>
            <p:cNvSpPr/>
            <p:nvPr/>
          </p:nvSpPr>
          <p:spPr>
            <a:xfrm>
              <a:off x="1772651" y="673769"/>
              <a:ext cx="1371600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/>
                <a:t>TSS.sp0</a:t>
              </a:r>
            </a:p>
          </p:txBody>
        </p:sp>
        <p:cxnSp>
          <p:nvCxnSpPr>
            <p:cNvPr id="23" name="Connector: Curved 26">
              <a:extLst>
                <a:ext uri="{FF2B5EF4-FFF2-40B4-BE49-F238E27FC236}">
                  <a16:creationId xmlns:a16="http://schemas.microsoft.com/office/drawing/2014/main" id="{84A20DAB-DE4A-4AC8-9D50-2D144EA26EE7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3144251" y="84865"/>
              <a:ext cx="2014576" cy="837557"/>
            </a:xfrm>
            <a:prstGeom prst="curvedConnector4">
              <a:avLst>
                <a:gd name="adj1" fmla="val 13367"/>
                <a:gd name="adj2" fmla="val 99335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1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1"/>
            <a:ext cx="8229600" cy="1496122"/>
          </a:xfrm>
        </p:spPr>
        <p:txBody>
          <a:bodyPr>
            <a:normAutofit/>
          </a:bodyPr>
          <a:lstStyle/>
          <a:p>
            <a:r>
              <a:rPr lang="he-IL" dirty="0"/>
              <a:t>רגיסטרים לשימוש כללי</a:t>
            </a:r>
            <a:br>
              <a:rPr lang="he-IL" dirty="0"/>
            </a:br>
            <a:r>
              <a:rPr lang="he-IL" dirty="0"/>
              <a:t>בארכיטקטורת </a:t>
            </a:r>
            <a:r>
              <a:rPr lang="en-US" dirty="0"/>
              <a:t>x64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F7232-869B-4430-92C7-74B63B0A3885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FB61EEFB-3DAE-4198-92A5-E12134C89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8969"/>
          <a:stretch/>
        </p:blipFill>
        <p:spPr>
          <a:xfrm>
            <a:off x="955565" y="529777"/>
            <a:ext cx="2233683" cy="59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הפונקציה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</a:t>
            </a:r>
            <a:r>
              <a:rPr lang="en-US" altLang="en-US" dirty="0"/>
              <a:t>()</a:t>
            </a:r>
            <a:r>
              <a:rPr lang="he-IL" altLang="en-US" dirty="0"/>
              <a:t> (2)</a:t>
            </a:r>
            <a:endParaRPr lang="en-US" altLang="en-US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b="1" u="sng" dirty="0"/>
              <a:t>שאלה:</a:t>
            </a:r>
            <a:r>
              <a:rPr lang="he-IL" altLang="en-US" dirty="0"/>
              <a:t> מדוע הפונקציה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</a:t>
            </a:r>
            <a:r>
              <a:rPr lang="en-US" altLang="en-US" dirty="0"/>
              <a:t>()</a:t>
            </a:r>
            <a:r>
              <a:rPr lang="he-IL" altLang="en-US" dirty="0"/>
              <a:t> מופעלת באמצעות קפיצה (פקודת </a:t>
            </a:r>
            <a:r>
              <a:rPr lang="en-US" altLang="en-US" dirty="0" err="1"/>
              <a:t>jmp</a:t>
            </a:r>
            <a:r>
              <a:rPr lang="he-IL" altLang="en-US" dirty="0"/>
              <a:t>) ולא באמצעות קריאה רגילה (פקודת </a:t>
            </a:r>
            <a:r>
              <a:rPr lang="en-US" altLang="en-US" dirty="0"/>
              <a:t>call</a:t>
            </a:r>
            <a:r>
              <a:rPr lang="he-IL" altLang="en-US" dirty="0"/>
              <a:t>) ?</a:t>
            </a:r>
          </a:p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switch_to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he-IL" altLang="en-US" dirty="0"/>
          </a:p>
          <a:p>
            <a:r>
              <a:rPr lang="he-IL" altLang="en-US" b="1" u="sng" dirty="0"/>
              <a:t>תשובה:</a:t>
            </a:r>
            <a:r>
              <a:rPr lang="he-IL" altLang="en-US" dirty="0"/>
              <a:t> פקודת </a:t>
            </a:r>
            <a:r>
              <a:rPr lang="en-US" altLang="en-US" dirty="0"/>
              <a:t>call</a:t>
            </a:r>
            <a:r>
              <a:rPr lang="he-IL" altLang="en-US" dirty="0"/>
              <a:t> דוחפת למחסנית את כתובת החזרה של השורה הבאה לביצוע, ואנחנו רוצים כתובת חזרה שונה בהתאם למקרה:</a:t>
            </a:r>
          </a:p>
          <a:p>
            <a:pPr lvl="1"/>
            <a:r>
              <a:rPr lang="he-IL" altLang="en-US" dirty="0"/>
              <a:t>במקרה </a:t>
            </a:r>
            <a:r>
              <a:rPr lang="he-IL" altLang="en-US" b="1" u="sng" dirty="0"/>
              <a:t>האתחול</a:t>
            </a:r>
            <a:r>
              <a:rPr lang="he-IL" altLang="en-US" dirty="0"/>
              <a:t>: הכתובת היא </a:t>
            </a:r>
            <a:r>
              <a:rPr lang="en-US" altLang="en-US" dirty="0" err="1"/>
              <a:t>ret_from_fork</a:t>
            </a:r>
            <a:r>
              <a:rPr lang="he-IL" altLang="en-US" dirty="0"/>
              <a:t> כפי שנראה בהמשך.</a:t>
            </a:r>
            <a:endParaRPr lang="en-US" altLang="en-US" dirty="0"/>
          </a:p>
          <a:p>
            <a:pPr lvl="1"/>
            <a:r>
              <a:rPr lang="he-IL" altLang="en-US" dirty="0"/>
              <a:t>במקרה </a:t>
            </a:r>
            <a:r>
              <a:rPr lang="he-IL" altLang="en-US" b="1" u="sng" dirty="0"/>
              <a:t>הסטנדרטי</a:t>
            </a:r>
            <a:r>
              <a:rPr lang="he-IL" altLang="en-US" dirty="0"/>
              <a:t>: הכתובת היא כתובת החזרה מ-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r>
              <a:rPr lang="en-US" altLang="en-US" dirty="0"/>
              <a:t>()</a:t>
            </a:r>
            <a:r>
              <a:rPr lang="he-IL" altLang="en-US" dirty="0"/>
              <a:t> .</a:t>
            </a:r>
          </a:p>
          <a:p>
            <a:r>
              <a:rPr lang="he-IL" altLang="en-US" dirty="0"/>
              <a:t>בשני המקרים, מכיוון ש-</a:t>
            </a:r>
            <a:r>
              <a:rPr lang="en-US" altLang="en-US" dirty="0"/>
              <a:t>__</a:t>
            </a:r>
            <a:r>
              <a:rPr lang="en-US" altLang="en-US" dirty="0" err="1"/>
              <a:t>switch_to</a:t>
            </a:r>
            <a:r>
              <a:rPr lang="en-US" altLang="en-US" dirty="0"/>
              <a:t>()</a:t>
            </a:r>
            <a:r>
              <a:rPr lang="he-IL" altLang="en-US" dirty="0"/>
              <a:t> מוגדרת כפונקציה לכל דבר, הקוד שלה מסתיים בפקודת </a:t>
            </a:r>
            <a:r>
              <a:rPr lang="en-US" altLang="en-US" dirty="0"/>
              <a:t>ret</a:t>
            </a:r>
            <a:r>
              <a:rPr lang="he-IL" altLang="en-US" dirty="0"/>
              <a:t> ששולפת כתובת חזרה מהמחסנית (של התהליך הבא לביצוע) וקופצת אליה.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יצירת תהליך חדש בלינוקס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או: איך ממומשת קריאת המערכת </a:t>
            </a:r>
            <a:r>
              <a:rPr lang="en-US"/>
              <a:t>fork</a:t>
            </a:r>
            <a:r>
              <a:rPr lang="he-IL"/>
              <a:t>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הפונקציה </a:t>
            </a:r>
            <a:r>
              <a:rPr lang="en-US" altLang="en-US" err="1"/>
              <a:t>do_fork</a:t>
            </a:r>
            <a:r>
              <a:rPr lang="en-US" altLang="en-US"/>
              <a:t>()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 משתמשת בפונקציה פנימית של הגרעין הקרויה </a:t>
            </a:r>
            <a:r>
              <a:rPr lang="en-US" altLang="en-US" b="1" dirty="0" err="1">
                <a:solidFill>
                  <a:srgbClr val="0000FF"/>
                </a:solidFill>
              </a:rPr>
              <a:t>do_fork</a:t>
            </a:r>
            <a:r>
              <a:rPr lang="en-US" altLang="en-US" b="1" dirty="0">
                <a:solidFill>
                  <a:srgbClr val="0000FF"/>
                </a:solidFill>
              </a:rPr>
              <a:t>()</a:t>
            </a:r>
            <a:r>
              <a:rPr lang="he-IL" altLang="en-US" b="1" dirty="0">
                <a:solidFill>
                  <a:srgbClr val="0000FF"/>
                </a:solidFill>
              </a:rPr>
              <a:t> </a:t>
            </a:r>
            <a:r>
              <a:rPr lang="he-IL" altLang="en-US" dirty="0"/>
              <a:t>לבניית ההקשר של התהליך החדש.</a:t>
            </a:r>
          </a:p>
          <a:p>
            <a:pPr lvl="1"/>
            <a:r>
              <a:rPr lang="he-IL" altLang="en-US" dirty="0"/>
              <a:t>גם קריאות מערכת אחרות ליצירת תהליכים (לדוגמה </a:t>
            </a:r>
            <a:r>
              <a:rPr lang="en-US" altLang="en-US" dirty="0"/>
              <a:t>clone()</a:t>
            </a:r>
            <a:r>
              <a:rPr lang="he-IL" altLang="en-US" dirty="0"/>
              <a:t>) קוראות ל-</a:t>
            </a:r>
            <a:r>
              <a:rPr lang="en-US" altLang="en-US" dirty="0" err="1"/>
              <a:t>do_fork</a:t>
            </a:r>
            <a:r>
              <a:rPr lang="en-US" altLang="en-US" dirty="0"/>
              <a:t>()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הפונקציה </a:t>
            </a:r>
            <a:r>
              <a:rPr lang="en-US" altLang="en-US" dirty="0" err="1"/>
              <a:t>do_fork</a:t>
            </a:r>
            <a:r>
              <a:rPr lang="en-US" altLang="en-US" dirty="0"/>
              <a:t>()</a:t>
            </a:r>
            <a:r>
              <a:rPr lang="he-IL" altLang="en-US" dirty="0"/>
              <a:t> מבצעת את השלבים הבאים: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מקצה</a:t>
            </a:r>
            <a:r>
              <a:rPr lang="he-IL" altLang="en-US" b="1" dirty="0"/>
              <a:t> </a:t>
            </a:r>
            <a:r>
              <a:rPr lang="en-US" altLang="en-US" dirty="0"/>
              <a:t>PCB</a:t>
            </a:r>
            <a:r>
              <a:rPr lang="he-IL" altLang="en-US" dirty="0"/>
              <a:t> חדש ומחסנית גרעין חדשה עבור תהליך הבן.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קוראת לפונקציה </a:t>
            </a:r>
            <a:r>
              <a:rPr lang="en-US" altLang="en-US" b="1" dirty="0" err="1">
                <a:solidFill>
                  <a:srgbClr val="0000FF"/>
                </a:solidFill>
              </a:rPr>
              <a:t>copy_thread</a:t>
            </a:r>
            <a:r>
              <a:rPr lang="en-US" altLang="en-US" dirty="0"/>
              <a:t>()</a:t>
            </a:r>
            <a:r>
              <a:rPr lang="he-IL" altLang="en-US" dirty="0"/>
              <a:t>, אשר ממלאת את מחסנית הגרעין של תהליך הבן כך שייראה כאילו הוא קרא לקריאת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 ואז לפונקציה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r>
              <a:rPr lang="en-US" altLang="en-US" dirty="0"/>
              <a:t>()</a:t>
            </a:r>
            <a:r>
              <a:rPr lang="he-IL" altLang="en-US" dirty="0"/>
              <a:t> 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5607" name="Picture 4" descr="j0282216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14398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415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הפונקציה </a:t>
            </a:r>
            <a:r>
              <a:rPr lang="en-US" altLang="en-US" err="1"/>
              <a:t>do_fork</a:t>
            </a:r>
            <a:r>
              <a:rPr lang="en-US" altLang="en-US"/>
              <a:t>()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he-IL" altLang="en-US" dirty="0"/>
              <a:t>מעתיקה לתהליך הבן את מרבית הנתונים מ-</a:t>
            </a:r>
            <a:r>
              <a:rPr lang="en-US" altLang="en-US" dirty="0"/>
              <a:t>PCB</a:t>
            </a:r>
            <a:r>
              <a:rPr lang="he-IL" altLang="en-US" dirty="0"/>
              <a:t> האב.</a:t>
            </a:r>
          </a:p>
          <a:p>
            <a:pPr lvl="1"/>
            <a:r>
              <a:rPr lang="he-IL" altLang="en-US" dirty="0"/>
              <a:t>למשל את טבלת הקבצים הפתוחים (</a:t>
            </a:r>
            <a:r>
              <a:rPr lang="en-US" altLang="en-US" dirty="0"/>
              <a:t>file descriptors</a:t>
            </a:r>
            <a:r>
              <a:rPr lang="he-IL" altLang="en-US" dirty="0"/>
              <a:t>) ואת שגרות הטיפול בסיגנלים.</a:t>
            </a:r>
          </a:p>
          <a:p>
            <a:pPr lvl="1"/>
            <a:r>
              <a:rPr lang="he-IL" altLang="en-US" dirty="0"/>
              <a:t>העתקת תכולת הזיכרון מתבצעת בשיטת 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  <a:endParaRPr lang="en-US" alt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he-IL" altLang="en-US" dirty="0"/>
              <a:t>מקשרת את תהליך הבן ל"בני משפחתו".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he-IL" altLang="en-US" dirty="0"/>
              <a:t>מוסיפה את תהליך הבן לרשימת התהליכים הגלובאלית וגם לטבלת הערבול </a:t>
            </a:r>
            <a:r>
              <a:rPr lang="en-US" altLang="en-US" dirty="0"/>
              <a:t>PID</a:t>
            </a:r>
            <a:r>
              <a:rPr lang="en-US" altLang="en-US" dirty="0">
                <a:sym typeface="Wingdings" panose="05000000000000000000" pitchFamily="2" charset="2"/>
              </a:rPr>
              <a:t>PCB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he-IL" altLang="en-US" dirty="0"/>
              <a:t>מעבירה את תהליך הבן למצב </a:t>
            </a:r>
            <a:r>
              <a:rPr lang="en-US" altLang="en-US" dirty="0"/>
              <a:t>TASK_RUNNING</a:t>
            </a:r>
            <a:r>
              <a:rPr lang="he-IL" altLang="en-US" dirty="0"/>
              <a:t> ומכניסה אותו ל-</a:t>
            </a:r>
            <a:r>
              <a:rPr lang="en-US" altLang="en-US" dirty="0" err="1"/>
              <a:t>runqueue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he-IL" altLang="en-US" dirty="0"/>
              <a:t>לסיום, הפונקציה מחזירה את ה-</a:t>
            </a:r>
            <a:r>
              <a:rPr lang="en-US" altLang="en-US" dirty="0" err="1"/>
              <a:t>pid</a:t>
            </a:r>
            <a:r>
              <a:rPr lang="he-IL" altLang="en-US" dirty="0"/>
              <a:t> של תהליך הבן, וערך זה מוחזר גם מתהליך האב.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6631" name="Picture 4" descr="j0282216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14398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2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E9A6-5D97-42AF-B6EE-08CBFAB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הפונקציה </a:t>
            </a:r>
            <a:r>
              <a:rPr lang="en-US" dirty="0" err="1"/>
              <a:t>copy_thread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BFF4-15FD-489F-A0C2-FDC8ABD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8737-2456-427B-9D16-F7F88C5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DDF743-99F2-4A45-94F2-79253753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47701"/>
              </p:ext>
            </p:extLst>
          </p:nvPr>
        </p:nvGraphicFramePr>
        <p:xfrm>
          <a:off x="466422" y="1604211"/>
          <a:ext cx="2952000" cy="43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367660"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16544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rdi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rsi</a:t>
                      </a:r>
                      <a:r>
                        <a:rPr lang="en-US" dirty="0"/>
                        <a:t>, …</a:t>
                      </a:r>
                      <a:br>
                        <a:rPr lang="en-US" dirty="0"/>
                      </a:br>
                      <a:r>
                        <a:rPr lang="en-US" dirty="0" err="1"/>
                        <a:t>rax</a:t>
                      </a:r>
                      <a:br>
                        <a:rPr lang="en-US" dirty="0"/>
                      </a:br>
                      <a:r>
                        <a:rPr lang="en-US" dirty="0"/>
                        <a:t>…, r14, r15</a:t>
                      </a:r>
                    </a:p>
                    <a:p>
                      <a:pPr algn="ctr"/>
                      <a:br>
                        <a:rPr lang="en-US" dirty="0"/>
                      </a:br>
                      <a:r>
                        <a:rPr lang="en-US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sys_fork</a:t>
                      </a:r>
                      <a:r>
                        <a:rPr lang="en-US" dirty="0"/>
                        <a:t>()</a:t>
                      </a:r>
                    </a:p>
                    <a:p>
                      <a:pPr algn="ctr"/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28124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do_fork</a:t>
                      </a:r>
                      <a:r>
                        <a:rPr lang="en-US" dirty="0"/>
                        <a:t>()</a:t>
                      </a:r>
                    </a:p>
                    <a:p>
                      <a:pPr algn="ctr"/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0786"/>
                  </a:ext>
                </a:extLst>
              </a:tr>
              <a:tr h="643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copy_thread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97794"/>
                  </a:ext>
                </a:extLst>
              </a:tr>
              <a:tr h="367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E9084-77AD-468E-AD28-2CB451CEFF05}"/>
              </a:ext>
            </a:extLst>
          </p:cNvPr>
          <p:cNvSpPr/>
          <p:nvPr/>
        </p:nvSpPr>
        <p:spPr>
          <a:xfrm>
            <a:off x="1132422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</p:txBody>
      </p: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1F5E55C2-D2B7-43AB-A9C1-53C12E25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26173"/>
              </p:ext>
            </p:extLst>
          </p:nvPr>
        </p:nvGraphicFramePr>
        <p:xfrm>
          <a:off x="5725578" y="1604211"/>
          <a:ext cx="2952000" cy="431999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3281">
                  <a:extLst>
                    <a:ext uri="{9D8B030D-6E8A-4147-A177-3AD203B41FA5}">
                      <a16:colId xmlns:a16="http://schemas.microsoft.com/office/drawing/2014/main" val="4139114738"/>
                    </a:ext>
                  </a:extLst>
                </a:gridCol>
                <a:gridCol w="2468719">
                  <a:extLst>
                    <a:ext uri="{9D8B030D-6E8A-4147-A177-3AD203B41FA5}">
                      <a16:colId xmlns:a16="http://schemas.microsoft.com/office/drawing/2014/main" val="405982671"/>
                    </a:ext>
                  </a:extLst>
                </a:gridCol>
              </a:tblGrid>
              <a:tr h="428227"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kernel stack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rsp,rflags,rip</a:t>
                      </a:r>
                      <a:r>
                        <a:rPr lang="en-US" altLang="en-US" sz="1800" dirty="0"/>
                        <a:t>,…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39833"/>
                  </a:ext>
                </a:extLst>
              </a:tr>
              <a:tr h="1665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rdi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rsi</a:t>
                      </a:r>
                      <a:r>
                        <a:rPr lang="en-US" dirty="0"/>
                        <a:t>, …</a:t>
                      </a:r>
                    </a:p>
                    <a:p>
                      <a:pPr algn="ctr"/>
                      <a:r>
                        <a:rPr lang="en-US" b="1" dirty="0" err="1"/>
                        <a:t>rax</a:t>
                      </a:r>
                      <a:r>
                        <a:rPr lang="en-US" b="1" dirty="0"/>
                        <a:t> == 0</a:t>
                      </a:r>
                    </a:p>
                    <a:p>
                      <a:pPr algn="ctr"/>
                      <a:r>
                        <a:rPr lang="en-US" dirty="0"/>
                        <a:t>…, r14, r15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(by PUSH_REGS)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52153"/>
                  </a:ext>
                </a:extLst>
              </a:tr>
              <a:tr h="42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ret_from_fork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3625"/>
                  </a:ext>
                </a:extLst>
              </a:tr>
              <a:tr h="941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rbp,rbx,r12,...</a:t>
                      </a:r>
                      <a:b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(like a call to 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__</a:t>
                      </a:r>
                      <a:r>
                        <a:rPr kumimoji="0" lang="en-US" alt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switch_to_asm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95130"/>
                  </a:ext>
                </a:extLst>
              </a:tr>
              <a:tr h="42822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50478"/>
                  </a:ext>
                </a:extLst>
              </a:tr>
              <a:tr h="428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715"/>
                  </a:ext>
                </a:extLst>
              </a:tr>
            </a:tbl>
          </a:graphicData>
        </a:graphic>
      </p:graphicFrame>
      <p:sp>
        <p:nvSpPr>
          <p:cNvPr id="38" name="Rectangle 9">
            <a:extLst>
              <a:ext uri="{FF2B5EF4-FFF2-40B4-BE49-F238E27FC236}">
                <a16:creationId xmlns:a16="http://schemas.microsoft.com/office/drawing/2014/main" id="{E906825A-D099-4115-88AF-C40F93FFDBDD}"/>
              </a:ext>
            </a:extLst>
          </p:cNvPr>
          <p:cNvSpPr/>
          <p:nvPr/>
        </p:nvSpPr>
        <p:spPr>
          <a:xfrm>
            <a:off x="6391578" y="5993331"/>
            <a:ext cx="1620000" cy="4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child</a:t>
            </a:r>
          </a:p>
        </p:txBody>
      </p:sp>
      <p:grpSp>
        <p:nvGrpSpPr>
          <p:cNvPr id="18" name="Group 39">
            <a:extLst>
              <a:ext uri="{FF2B5EF4-FFF2-40B4-BE49-F238E27FC236}">
                <a16:creationId xmlns:a16="http://schemas.microsoft.com/office/drawing/2014/main" id="{61A68DAC-A00A-406A-8A55-59119C104A10}"/>
              </a:ext>
            </a:extLst>
          </p:cNvPr>
          <p:cNvGrpSpPr/>
          <p:nvPr/>
        </p:nvGrpSpPr>
        <p:grpSpPr>
          <a:xfrm>
            <a:off x="4364929" y="3973418"/>
            <a:ext cx="2134576" cy="919724"/>
            <a:chOff x="3642545" y="2593932"/>
            <a:chExt cx="2134576" cy="919724"/>
          </a:xfrm>
        </p:grpSpPr>
        <p:sp>
          <p:nvSpPr>
            <p:cNvPr id="19" name="Rectangle: Rounded Corners 40">
              <a:extLst>
                <a:ext uri="{FF2B5EF4-FFF2-40B4-BE49-F238E27FC236}">
                  <a16:creationId xmlns:a16="http://schemas.microsoft.com/office/drawing/2014/main" id="{44D9AB88-53F8-4CF9-B17C-33BA8A4450FD}"/>
                </a:ext>
              </a:extLst>
            </p:cNvPr>
            <p:cNvSpPr/>
            <p:nvPr/>
          </p:nvSpPr>
          <p:spPr>
            <a:xfrm>
              <a:off x="3642545" y="3009656"/>
              <a:ext cx="792000" cy="50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rip</a:t>
              </a:r>
            </a:p>
          </p:txBody>
        </p:sp>
        <p:cxnSp>
          <p:nvCxnSpPr>
            <p:cNvPr id="20" name="Straight Arrow Connector 41">
              <a:extLst>
                <a:ext uri="{FF2B5EF4-FFF2-40B4-BE49-F238E27FC236}">
                  <a16:creationId xmlns:a16="http://schemas.microsoft.com/office/drawing/2014/main" id="{47D901B5-733C-4F44-A981-A10CB91EE36B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4434545" y="2593932"/>
              <a:ext cx="1342576" cy="6677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0CFC7DB8-76B9-4674-B16B-432AF38FDFA3}"/>
              </a:ext>
            </a:extLst>
          </p:cNvPr>
          <p:cNvGrpSpPr/>
          <p:nvPr/>
        </p:nvGrpSpPr>
        <p:grpSpPr>
          <a:xfrm>
            <a:off x="3418422" y="3312336"/>
            <a:ext cx="1912222" cy="605376"/>
            <a:chOff x="2694414" y="4651798"/>
            <a:chExt cx="2328479" cy="497306"/>
          </a:xfrm>
        </p:grpSpPr>
        <p:sp>
          <p:nvSpPr>
            <p:cNvPr id="25" name="Rectangle: Rounded Corners 45">
              <a:extLst>
                <a:ext uri="{FF2B5EF4-FFF2-40B4-BE49-F238E27FC236}">
                  <a16:creationId xmlns:a16="http://schemas.microsoft.com/office/drawing/2014/main" id="{AF17D5A1-0258-494E-8629-DF450D5298E8}"/>
                </a:ext>
              </a:extLst>
            </p:cNvPr>
            <p:cNvSpPr/>
            <p:nvPr/>
          </p:nvSpPr>
          <p:spPr>
            <a:xfrm>
              <a:off x="3498336" y="4651798"/>
              <a:ext cx="1524557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err="1"/>
                <a:t>regs</a:t>
              </a:r>
              <a:endParaRPr lang="en-US" sz="2000" b="1"/>
            </a:p>
          </p:txBody>
        </p:sp>
        <p:cxnSp>
          <p:nvCxnSpPr>
            <p:cNvPr id="26" name="Straight Arrow Connector 46">
              <a:extLst>
                <a:ext uri="{FF2B5EF4-FFF2-40B4-BE49-F238E27FC236}">
                  <a16:creationId xmlns:a16="http://schemas.microsoft.com/office/drawing/2014/main" id="{F0E30D30-6175-4ACE-A836-912FF19793BA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2694414" y="4900451"/>
              <a:ext cx="803923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id="{E5D2E6BF-9468-4B0F-ABCA-FBA78C0CD870}"/>
              </a:ext>
            </a:extLst>
          </p:cNvPr>
          <p:cNvGrpSpPr/>
          <p:nvPr/>
        </p:nvGrpSpPr>
        <p:grpSpPr>
          <a:xfrm>
            <a:off x="3845595" y="2416113"/>
            <a:ext cx="2354483" cy="1265817"/>
            <a:chOff x="3498336" y="3992241"/>
            <a:chExt cx="2354483" cy="1265817"/>
          </a:xfrm>
        </p:grpSpPr>
        <p:sp>
          <p:nvSpPr>
            <p:cNvPr id="28" name="Rectangle: Rounded Corners 25">
              <a:extLst>
                <a:ext uri="{FF2B5EF4-FFF2-40B4-BE49-F238E27FC236}">
                  <a16:creationId xmlns:a16="http://schemas.microsoft.com/office/drawing/2014/main" id="{E0FB9E87-722B-4674-83F7-04B1B4963143}"/>
                </a:ext>
              </a:extLst>
            </p:cNvPr>
            <p:cNvSpPr/>
            <p:nvPr/>
          </p:nvSpPr>
          <p:spPr>
            <a:xfrm>
              <a:off x="3498336" y="3992241"/>
              <a:ext cx="1524557" cy="49730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child_regs</a:t>
              </a:r>
              <a:endParaRPr lang="en-US" sz="2000" b="1" dirty="0"/>
            </a:p>
          </p:txBody>
        </p:sp>
        <p:cxnSp>
          <p:nvCxnSpPr>
            <p:cNvPr id="29" name="Straight Arrow Connector 26">
              <a:extLst>
                <a:ext uri="{FF2B5EF4-FFF2-40B4-BE49-F238E27FC236}">
                  <a16:creationId xmlns:a16="http://schemas.microsoft.com/office/drawing/2014/main" id="{5D5F39C3-AD0D-4CB8-A244-9E5B234665EC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5022893" y="4240894"/>
              <a:ext cx="829926" cy="101716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575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תזכורת: הפונקציה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endParaRPr lang="en-US" altLang="en-US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%r15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%r14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%r13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%r12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452775" y="2307188"/>
            <a:ext cx="4798098" cy="987504"/>
          </a:xfrm>
          <a:prstGeom prst="flowChartAlternateProcess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שחזור הרגיסטרים ממחסנית הגרעין</a:t>
            </a:r>
            <a:r>
              <a:rPr lang="en-US" altLang="en-US" sz="2000" dirty="0"/>
              <a:t> </a:t>
            </a:r>
            <a:r>
              <a:rPr lang="he-IL" altLang="en-US" sz="2000" dirty="0"/>
              <a:t>של </a:t>
            </a:r>
            <a:r>
              <a:rPr lang="en-US" altLang="en-US" sz="2000" dirty="0"/>
              <a:t>next</a:t>
            </a:r>
            <a:r>
              <a:rPr lang="he-IL" altLang="en-US" sz="2000" dirty="0"/>
              <a:t>.</a:t>
            </a:r>
          </a:p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אלו הרגיסטרים ש-</a:t>
            </a:r>
            <a:r>
              <a:rPr lang="en-US" altLang="en-US" sz="2000" dirty="0"/>
              <a:t>next</a:t>
            </a:r>
            <a:r>
              <a:rPr lang="he-IL" altLang="en-US" sz="2000" dirty="0"/>
              <a:t> שמר כאשר הוא קרא להחלפת הקשר בעבר.</a:t>
            </a:r>
            <a:endParaRPr lang="en-US" altLang="en-US" sz="2000" dirty="0"/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3334512" y="5080873"/>
            <a:ext cx="5352288" cy="1055608"/>
          </a:xfrm>
          <a:prstGeom prst="wedgeRoundRectCallout">
            <a:avLst>
              <a:gd name="adj1" fmla="val -86355"/>
              <a:gd name="adj2" fmla="val -85821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קפיצה (</a:t>
            </a:r>
            <a:r>
              <a:rPr lang="en-US" altLang="en-US" sz="2000" dirty="0" err="1"/>
              <a:t>jmp</a:t>
            </a:r>
            <a:r>
              <a:rPr lang="he-IL" altLang="en-US" sz="2000" dirty="0"/>
              <a:t>) במקום קריאה (</a:t>
            </a:r>
            <a:r>
              <a:rPr lang="en-US" altLang="en-US" sz="2000" dirty="0"/>
              <a:t>call</a:t>
            </a:r>
            <a:r>
              <a:rPr lang="he-IL" altLang="en-US" sz="2000" dirty="0"/>
              <a:t>) לפונקציה. למה?</a:t>
            </a:r>
          </a:p>
          <a:p>
            <a:pPr algn="r" rtl="1" eaLnBrk="1" hangingPunct="1"/>
            <a:r>
              <a:rPr lang="he-IL" altLang="en-US" sz="2000" dirty="0"/>
              <a:t>כתובת החזרה מהפונקציה </a:t>
            </a:r>
            <a:r>
              <a:rPr lang="en-US" altLang="en-US" sz="2000" dirty="0"/>
              <a:t>__</a:t>
            </a:r>
            <a:r>
              <a:rPr lang="en-US" altLang="en-US" sz="2000" dirty="0" err="1"/>
              <a:t>switch_to</a:t>
            </a:r>
            <a:r>
              <a:rPr lang="en-US" altLang="en-US" sz="2000" dirty="0"/>
              <a:t>()</a:t>
            </a:r>
            <a:r>
              <a:rPr lang="he-IL" altLang="en-US" sz="2000" dirty="0"/>
              <a:t> כבר שמורה על המחסנית של </a:t>
            </a:r>
            <a:r>
              <a:rPr lang="en-US" altLang="en-US" sz="2000" dirty="0"/>
              <a:t>next</a:t>
            </a:r>
            <a:r>
              <a:rPr lang="he-IL" altLang="en-US" sz="2000" dirty="0"/>
              <a:t>.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6E63E0B-B637-47D8-9E5B-6EAA9A47C1E3}"/>
              </a:ext>
            </a:extLst>
          </p:cNvPr>
          <p:cNvSpPr>
            <a:spLocks/>
          </p:cNvSpPr>
          <p:nvPr/>
        </p:nvSpPr>
        <p:spPr bwMode="auto">
          <a:xfrm>
            <a:off x="2974512" y="1644614"/>
            <a:ext cx="360000" cy="2304000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749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551878"/>
          </a:xfrm>
        </p:spPr>
        <p:txBody>
          <a:bodyPr>
            <a:normAutofit fontScale="90000"/>
          </a:bodyPr>
          <a:lstStyle/>
          <a:p>
            <a:r>
              <a:rPr lang="he-IL" dirty="0"/>
              <a:t>תזכורת: מחסנית הגרעין</a:t>
            </a:r>
            <a:br>
              <a:rPr lang="he-IL" dirty="0"/>
            </a:br>
            <a:r>
              <a:rPr lang="he-IL" dirty="0"/>
              <a:t>לאחר המאקרו</a:t>
            </a:r>
            <a:br>
              <a:rPr lang="he-IL" dirty="0"/>
            </a:br>
            <a:r>
              <a:rPr lang="en-US" dirty="0">
                <a:latin typeface="Arial" charset="0"/>
                <a:cs typeface="Arial" charset="0"/>
              </a:rPr>
              <a:t>PUSH_REGS</a:t>
            </a:r>
            <a:endParaRPr lang="en-US" dirty="0"/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0D4FAD91-3EAF-4FFC-AE9E-9DAC5754CFD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537972"/>
          <a:ext cx="2388870" cy="5851872"/>
        </p:xfrm>
        <a:graphic>
          <a:graphicData uri="http://schemas.openxmlformats.org/drawingml/2006/table">
            <a:tbl>
              <a:tblPr rtl="1" firstRow="1">
                <a:tableStyleId>{B301B821-A1FF-4177-AEE7-76D212191A09}</a:tableStyleId>
              </a:tblPr>
              <a:tblGrid>
                <a:gridCol w="2388870">
                  <a:extLst>
                    <a:ext uri="{9D8B030D-6E8A-4147-A177-3AD203B41FA5}">
                      <a16:colId xmlns:a16="http://schemas.microsoft.com/office/drawing/2014/main" val="2997852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kernel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533544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0621457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21244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rflags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3110735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6130151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613085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orig_rax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749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47312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324950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769105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rcx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746404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47282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7480369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32654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92591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36139855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35F4-D535-4C40-A666-69A4EC64B20A}" type="slidenum">
              <a:rPr lang="ar-SA" smtClean="0"/>
              <a:pPr/>
              <a:t>46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20F7468B-0ED0-4DD8-8458-03CAFA7202D7}"/>
              </a:ext>
            </a:extLst>
          </p:cNvPr>
          <p:cNvCxnSpPr/>
          <p:nvPr/>
        </p:nvCxnSpPr>
        <p:spPr>
          <a:xfrm flipV="1">
            <a:off x="3436633" y="1736558"/>
            <a:ext cx="0" cy="338488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 Box 58">
            <a:extLst>
              <a:ext uri="{FF2B5EF4-FFF2-40B4-BE49-F238E27FC236}">
                <a16:creationId xmlns:a16="http://schemas.microsoft.com/office/drawing/2014/main" id="{6303AD2A-F1B4-4B7D-A643-1526051E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40" y="3037777"/>
            <a:ext cx="1080000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he-IL" altLang="en-US" sz="2400" dirty="0"/>
              <a:t>כתובות גבוהות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517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/>
              <a:t>struct </a:t>
            </a:r>
            <a:r>
              <a:rPr lang="en-US" altLang="en-US" err="1"/>
              <a:t>pt_regs</a:t>
            </a:r>
            <a:endParaRPr lang="en-US" alt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03E4FF5-D44E-4956-82B6-5880DE496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pt_regs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r15;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r14;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r13;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r12;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r11;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r9;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r8;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rip;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cs;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flags;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ss;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6" name="Text Box 58">
            <a:extLst>
              <a:ext uri="{FF2B5EF4-FFF2-40B4-BE49-F238E27FC236}">
                <a16:creationId xmlns:a16="http://schemas.microsoft.com/office/drawing/2014/main" id="{BE48FEFE-CA33-41A7-BD11-73B65C390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621" y="5034636"/>
            <a:ext cx="2196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r>
              <a:rPr lang="en-US" altLang="en-US" sz="2400" dirty="0"/>
              <a:t>struct </a:t>
            </a:r>
            <a:r>
              <a:rPr lang="en-US" altLang="en-US" sz="2400" dirty="0" err="1"/>
              <a:t>pt_regs</a:t>
            </a:r>
            <a:r>
              <a:rPr lang="en-US" altLang="en-US" sz="2400" dirty="0"/>
              <a:t>*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20352DE-D5E2-482C-A735-6161FE6D8E35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5637673" y="5247584"/>
            <a:ext cx="840058" cy="1422162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8B068C-E670-481C-9E8C-E1ADC15CCC48}"/>
              </a:ext>
            </a:extLst>
          </p:cNvPr>
          <p:cNvCxnSpPr/>
          <p:nvPr/>
        </p:nvCxnSpPr>
        <p:spPr>
          <a:xfrm flipV="1">
            <a:off x="6062741" y="1203158"/>
            <a:ext cx="0" cy="338488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 Box 58">
            <a:extLst>
              <a:ext uri="{FF2B5EF4-FFF2-40B4-BE49-F238E27FC236}">
                <a16:creationId xmlns:a16="http://schemas.microsoft.com/office/drawing/2014/main" id="{EB3FB4D5-F749-4C1D-A1FC-3A9CF4EF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162" y="2480101"/>
            <a:ext cx="11629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2400" dirty="0"/>
              <a:t>כתובות גבוהות</a:t>
            </a:r>
            <a:endParaRPr lang="en-US" altLang="en-US" sz="2400" dirty="0"/>
          </a:p>
        </p:txBody>
      </p:sp>
      <p:graphicFrame>
        <p:nvGraphicFramePr>
          <p:cNvPr id="11" name="טבלה 5">
            <a:extLst>
              <a:ext uri="{FF2B5EF4-FFF2-40B4-BE49-F238E27FC236}">
                <a16:creationId xmlns:a16="http://schemas.microsoft.com/office/drawing/2014/main" id="{D1EFA6C0-9D39-4CB7-9A8D-36878A925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649078"/>
              </p:ext>
            </p:extLst>
          </p:nvPr>
        </p:nvGraphicFramePr>
        <p:xfrm>
          <a:off x="6775245" y="537972"/>
          <a:ext cx="1836000" cy="5851872"/>
        </p:xfrm>
        <a:graphic>
          <a:graphicData uri="http://schemas.openxmlformats.org/drawingml/2006/table">
            <a:tbl>
              <a:tblPr rtl="1" firstRow="1">
                <a:tableStyleId>{B301B821-A1FF-4177-AEE7-76D212191A09}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2997852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kernel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533544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0621457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21244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rflags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3110735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6130151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613085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orig_rax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749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47312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324950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769105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rcx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746404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47282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7480369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32654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92591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3613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01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en-US" dirty="0"/>
              <a:t>struct </a:t>
            </a:r>
            <a:r>
              <a:rPr lang="en-US" altLang="en-US" dirty="0" err="1"/>
              <a:t>inactive_task_frame</a:t>
            </a:r>
            <a:endParaRPr lang="en-US" alt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03E4FF5-D44E-4956-82B6-5880DE49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inactive_task_frame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r15;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r14;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r13;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r12;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unsigned 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6" name="Text Box 58">
            <a:extLst>
              <a:ext uri="{FF2B5EF4-FFF2-40B4-BE49-F238E27FC236}">
                <a16:creationId xmlns:a16="http://schemas.microsoft.com/office/drawing/2014/main" id="{BE48FEFE-CA33-41A7-BD11-73B65C390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895" y="5233301"/>
            <a:ext cx="3996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struct </a:t>
            </a:r>
            <a:r>
              <a:rPr lang="en-US" altLang="en-US" sz="2400" dirty="0" err="1"/>
              <a:t>inactive_task_frame</a:t>
            </a:r>
            <a:r>
              <a:rPr lang="en-US" altLang="en-US" sz="2400" dirty="0"/>
              <a:t>*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20352DE-D5E2-482C-A735-6161FE6D8E35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5119498" y="4745697"/>
            <a:ext cx="739698" cy="2722905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טבלה 5">
            <a:extLst>
              <a:ext uri="{FF2B5EF4-FFF2-40B4-BE49-F238E27FC236}">
                <a16:creationId xmlns:a16="http://schemas.microsoft.com/office/drawing/2014/main" id="{D1EFA6C0-9D39-4CB7-9A8D-36878A925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09564"/>
              </p:ext>
            </p:extLst>
          </p:nvPr>
        </p:nvGraphicFramePr>
        <p:xfrm>
          <a:off x="6850800" y="625127"/>
          <a:ext cx="1836000" cy="5851872"/>
        </p:xfrm>
        <a:graphic>
          <a:graphicData uri="http://schemas.openxmlformats.org/drawingml/2006/table">
            <a:tbl>
              <a:tblPr rtl="1" firstRow="1">
                <a:tableStyleId>{B301B821-A1FF-4177-AEE7-76D212191A09}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2997852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kernel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533544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41775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247272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1550688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6634900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3164710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8880427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887656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864577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ret_addr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0621457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rbp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21244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rbx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3110735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r12</a:t>
                      </a: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6130151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r13</a:t>
                      </a: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613085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r14</a:t>
                      </a: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749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r15</a:t>
                      </a: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4731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630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שלבי הפונקציה </a:t>
            </a:r>
            <a:r>
              <a:rPr lang="en-US" altLang="en-US" dirty="0" err="1"/>
              <a:t>copy_thread</a:t>
            </a:r>
            <a:r>
              <a:rPr lang="en-US" altLang="en-US" dirty="0"/>
              <a:t>()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copy_thread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(…, struct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p, …) {</a:t>
            </a:r>
            <a:endParaRPr lang="he-IL" altLang="en-US" sz="2200" dirty="0"/>
          </a:p>
          <a:p>
            <a:endParaRPr lang="he-IL" altLang="en-US" sz="2200" dirty="0"/>
          </a:p>
          <a:p>
            <a:endParaRPr lang="he-IL" altLang="en-US" sz="2200" dirty="0"/>
          </a:p>
          <a:p>
            <a:r>
              <a:rPr lang="he-IL" altLang="en-US" sz="2200" dirty="0"/>
              <a:t>מוצאת את מבנה </a:t>
            </a:r>
            <a:r>
              <a:rPr lang="en-US" altLang="en-US" sz="2200" dirty="0" err="1"/>
              <a:t>pt_regs</a:t>
            </a:r>
            <a:r>
              <a:rPr lang="he-IL" altLang="en-US" sz="2200" dirty="0"/>
              <a:t> אצל תהליך הבן: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pt_regs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childregs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task_pt_regs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he-IL" altLang="en-US" sz="2200" dirty="0"/>
          </a:p>
          <a:p>
            <a:endParaRPr lang="he-IL" altLang="en-US" sz="2200" dirty="0"/>
          </a:p>
          <a:p>
            <a:r>
              <a:rPr lang="he-IL" altLang="en-US" sz="2200" dirty="0"/>
              <a:t>מוצאת את מבנה </a:t>
            </a:r>
            <a:r>
              <a:rPr lang="en-US" altLang="en-US" sz="2200" dirty="0" err="1"/>
              <a:t>pt_regs</a:t>
            </a:r>
            <a:r>
              <a:rPr lang="he-IL" altLang="en-US" sz="2200" dirty="0"/>
              <a:t> אצל תהליך האב: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pt_regs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 regs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task_pt_regs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(current);</a:t>
            </a:r>
            <a:endParaRPr lang="he-IL" altLang="en-US" sz="2200" dirty="0"/>
          </a:p>
          <a:p>
            <a:endParaRPr lang="he-IL" altLang="en-US" sz="2200" dirty="0"/>
          </a:p>
          <a:p>
            <a:r>
              <a:rPr lang="he-IL" altLang="en-US" sz="2200" dirty="0"/>
              <a:t>מעתיקה את הרגיסטרים של האב לבן:</a:t>
            </a:r>
            <a:endParaRPr lang="en-US" altLang="en-US" sz="2200" dirty="0"/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childregs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*regs;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507247D-9E7C-41F3-BB97-E838F038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15" y="2211540"/>
            <a:ext cx="3204000" cy="396000"/>
          </a:xfrm>
          <a:prstGeom prst="wedgeRoundRectCallout">
            <a:avLst>
              <a:gd name="adj1" fmla="val 102566"/>
              <a:gd name="adj2" fmla="val -95865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מצביע ל-</a:t>
            </a:r>
            <a:r>
              <a:rPr lang="en-US" altLang="en-US" sz="2000" dirty="0"/>
              <a:t>PCB</a:t>
            </a:r>
            <a:r>
              <a:rPr lang="he-IL" altLang="en-US" sz="2000" dirty="0"/>
              <a:t> של תהליך הבן</a:t>
            </a:r>
          </a:p>
        </p:txBody>
      </p:sp>
    </p:spTree>
    <p:extLst>
      <p:ext uri="{BB962C8B-B14F-4D97-AF65-F5344CB8AC3E}">
        <p14:creationId xmlns:p14="http://schemas.microsoft.com/office/powerpoint/2010/main" val="33777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רגיסטרים "מיוחדים"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RIP</a:t>
            </a:r>
            <a:r>
              <a:rPr lang="he-IL" b="1" dirty="0"/>
              <a:t> </a:t>
            </a:r>
            <a:r>
              <a:rPr lang="he-IL" dirty="0"/>
              <a:t>– מצביע על הפקודה הבאה לביצוע.</a:t>
            </a:r>
          </a:p>
          <a:p>
            <a:pPr lvl="1"/>
            <a:r>
              <a:rPr lang="he-IL" dirty="0"/>
              <a:t>כמו כל הרגיסטרים, גם הוא ברוחב 64 ביט.</a:t>
            </a:r>
          </a:p>
          <a:p>
            <a:pPr lvl="1"/>
            <a:endParaRPr lang="he-IL" dirty="0"/>
          </a:p>
          <a:p>
            <a:r>
              <a:rPr lang="en-US" b="1" dirty="0">
                <a:solidFill>
                  <a:srgbClr val="0000FF"/>
                </a:solidFill>
              </a:rPr>
              <a:t>RFLAGS</a:t>
            </a:r>
            <a:r>
              <a:rPr lang="he-IL" dirty="0"/>
              <a:t> – שומר את המצב הנוכחי של המעבד, לדוגמה:</a:t>
            </a:r>
          </a:p>
          <a:p>
            <a:pPr lvl="1"/>
            <a:r>
              <a:rPr lang="he-IL" dirty="0"/>
              <a:t>ביט מס' 7 (</a:t>
            </a:r>
            <a:r>
              <a:rPr lang="en-US" dirty="0"/>
              <a:t>sign flag</a:t>
            </a:r>
            <a:r>
              <a:rPr lang="he-IL" dirty="0"/>
              <a:t>) מציין האם תוצאת החישוב האחרון הייתה שלילית.</a:t>
            </a:r>
          </a:p>
          <a:p>
            <a:pPr lvl="1"/>
            <a:r>
              <a:rPr lang="he-IL" altLang="he-IL" dirty="0"/>
              <a:t>ביט מס' 9 (</a:t>
            </a:r>
            <a:r>
              <a:rPr lang="en-US" altLang="he-IL" dirty="0"/>
              <a:t>interrupt flag</a:t>
            </a:r>
            <a:r>
              <a:rPr lang="he-IL" altLang="he-IL" dirty="0"/>
              <a:t>) מציין האם המעבד מקבל פסיקות.</a:t>
            </a:r>
          </a:p>
          <a:p>
            <a:pPr lvl="1"/>
            <a:endParaRPr lang="he-IL" altLang="he-IL" dirty="0"/>
          </a:p>
          <a:p>
            <a:pPr lvl="1"/>
            <a:endParaRPr lang="he-IL" altLang="he-IL" dirty="0"/>
          </a:p>
          <a:p>
            <a:pPr lvl="1"/>
            <a:endParaRPr lang="he-IL" altLang="he-IL" dirty="0"/>
          </a:p>
          <a:p>
            <a:endParaRPr lang="en-US" altLang="he-IL" dirty="0"/>
          </a:p>
          <a:p>
            <a:endParaRPr lang="he-IL" altLang="he-IL" dirty="0"/>
          </a:p>
          <a:p>
            <a:r>
              <a:rPr lang="en-US" altLang="he-IL" b="1" dirty="0">
                <a:solidFill>
                  <a:srgbClr val="0000FF"/>
                </a:solidFill>
              </a:rPr>
              <a:t>CS</a:t>
            </a:r>
            <a:r>
              <a:rPr lang="he-IL" altLang="he-IL" dirty="0"/>
              <a:t> – שומר את </a:t>
            </a:r>
            <a:r>
              <a:rPr lang="he-IL" dirty="0"/>
              <a:t>רמת ההרשאה הנוכחית (</a:t>
            </a:r>
            <a:r>
              <a:rPr lang="en-US" dirty="0"/>
              <a:t>CPL</a:t>
            </a:r>
            <a:r>
              <a:rPr lang="he-IL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0182276-9611-4D6F-94C3-3C73F791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4" y="4038600"/>
            <a:ext cx="8086051" cy="16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9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שלבי הפונקציה </a:t>
            </a:r>
            <a:r>
              <a:rPr lang="en-US" altLang="en-US" err="1"/>
              <a:t>copy_thread</a:t>
            </a:r>
            <a:r>
              <a:rPr lang="en-US" altLang="en-US"/>
              <a:t>()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sz="2200" dirty="0"/>
              <a:t>מעדכנת את ערכו של </a:t>
            </a:r>
            <a:r>
              <a:rPr lang="en-US" altLang="en-US" sz="2200" dirty="0" err="1"/>
              <a:t>rax</a:t>
            </a:r>
            <a:r>
              <a:rPr lang="he-IL" altLang="en-US" sz="2200" dirty="0"/>
              <a:t> ל-0 בתהליך הבן:</a:t>
            </a:r>
            <a:endParaRPr lang="en-US" altLang="en-US" sz="2200" dirty="0"/>
          </a:p>
          <a:p>
            <a:pPr marL="0" indent="0" algn="l" rtl="0"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childregs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he-IL" altLang="en-US" sz="2200" dirty="0"/>
          </a:p>
          <a:p>
            <a:r>
              <a:rPr lang="he-IL" altLang="en-US" sz="2200" dirty="0"/>
              <a:t>מעדכנת את כתובת החזרה השמורה על המחסנית: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inactive_task_frame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 frame =</a:t>
            </a:r>
          </a:p>
          <a:p>
            <a:pPr marL="0" indent="0" algn="l" rtl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(struct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inactive_task_frame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*)(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- 1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altLang="en-US" sz="2200" dirty="0"/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frame-&gt;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ret_addr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(unsigned long)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ret_from_fork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e-IL" altLang="en-US" sz="2200" dirty="0"/>
          </a:p>
          <a:p>
            <a:r>
              <a:rPr lang="he-IL" altLang="en-US" sz="2200" dirty="0"/>
              <a:t>מצביעה את </a:t>
            </a:r>
            <a:r>
              <a:rPr lang="en-US" altLang="en-US" sz="2200" dirty="0"/>
              <a:t>p-&gt;</a:t>
            </a:r>
            <a:r>
              <a:rPr lang="en-US" altLang="en-US" sz="2200" dirty="0" err="1"/>
              <a:t>thread.rsp</a:t>
            </a:r>
            <a:r>
              <a:rPr lang="he-IL" altLang="en-US" sz="2200" dirty="0"/>
              <a:t> לראש מחסנית הגרעין של הבן:</a:t>
            </a:r>
            <a:endParaRPr lang="en-US" altLang="en-US" sz="2200" dirty="0"/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thread.rsp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(unsigned long)frame;</a:t>
            </a:r>
            <a:endParaRPr lang="en-US" altLang="en-US" sz="2200" dirty="0"/>
          </a:p>
          <a:p>
            <a:endParaRPr lang="he-IL" alt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CC4DC-6233-4C3A-8BFD-6618A490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701" y="2225522"/>
            <a:ext cx="1044000" cy="396000"/>
          </a:xfrm>
          <a:prstGeom prst="wedgeRoundRectCallout">
            <a:avLst>
              <a:gd name="adj1" fmla="val -113086"/>
              <a:gd name="adj2" fmla="val -59096"/>
              <a:gd name="adj3" fmla="val 16667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000" dirty="0"/>
              <a:t>למה?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2497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הפונקציה </a:t>
            </a:r>
            <a:r>
              <a:rPr lang="en-US" altLang="en-US" err="1"/>
              <a:t>ret_from_fork</a:t>
            </a:r>
            <a:r>
              <a:rPr lang="en-US" altLang="en-US"/>
              <a:t>()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פונקציה זו מופעלת כאשר תהליך הבן מזומן לראשונה למעבד במהלך החלפת הקשר.</a:t>
            </a:r>
          </a:p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ret_from_fork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POP_REGS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sysret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e-IL" altLang="en-US" dirty="0"/>
          </a:p>
          <a:p>
            <a:r>
              <a:rPr lang="he-IL" altLang="en-US" dirty="0"/>
              <a:t>המאקרו </a:t>
            </a:r>
            <a:r>
              <a:rPr lang="en-US" altLang="en-US" dirty="0"/>
              <a:t>POP_REGS</a:t>
            </a:r>
            <a:r>
              <a:rPr lang="he-IL" altLang="en-US" dirty="0"/>
              <a:t> שולף את כל הרגיסטרים מהמחסנית.</a:t>
            </a:r>
          </a:p>
          <a:p>
            <a:r>
              <a:rPr lang="he-IL" altLang="en-US" dirty="0"/>
              <a:t>אחר כך פקודת המכונה </a:t>
            </a:r>
            <a:r>
              <a:rPr lang="en-US" altLang="en-US" dirty="0" err="1"/>
              <a:t>sysret</a:t>
            </a:r>
            <a:r>
              <a:rPr lang="he-IL" altLang="en-US" dirty="0"/>
              <a:t> קופצת חזרה לקוד המשתמש.</a:t>
            </a:r>
          </a:p>
          <a:p>
            <a:r>
              <a:rPr lang="he-IL" altLang="en-US" dirty="0"/>
              <a:t>למעשה, ביצוע הקוד ב-</a:t>
            </a:r>
            <a:r>
              <a:rPr lang="en-US" altLang="en-US" dirty="0" err="1"/>
              <a:t>ret_from_fork</a:t>
            </a:r>
            <a:r>
              <a:rPr lang="he-IL" altLang="en-US" dirty="0"/>
              <a:t> יגרום לסיום הקריאה </a:t>
            </a:r>
            <a:r>
              <a:rPr lang="en-US" altLang="en-US" dirty="0"/>
              <a:t>fork()</a:t>
            </a:r>
            <a:r>
              <a:rPr lang="he-IL" altLang="en-US" dirty="0"/>
              <a:t> בתהליך הבן עם ערך מוחזר 0.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סיום תהליך בלינוקס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או: איך ממומשת קריאת המערכת </a:t>
            </a:r>
            <a:r>
              <a:rPr lang="en-US"/>
              <a:t>exit</a:t>
            </a:r>
            <a:r>
              <a:rPr lang="he-IL"/>
              <a:t>?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3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סיום ביצוע תהליך</a:t>
            </a:r>
            <a:endParaRPr lang="en-US" altLang="en-US"/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/>
              <a:t>תהליך מסיים את ביצוע הקוד ע"י קריאת המערכת </a:t>
            </a:r>
            <a:r>
              <a:rPr lang="en-US" altLang="en-US"/>
              <a:t>exit()</a:t>
            </a:r>
            <a:r>
              <a:rPr lang="he-IL" altLang="en-US"/>
              <a:t>.</a:t>
            </a:r>
          </a:p>
          <a:p>
            <a:r>
              <a:rPr lang="he-IL" altLang="en-US"/>
              <a:t>גם אם קוד התהליך לא קורא במפורש ל-</a:t>
            </a:r>
            <a:r>
              <a:rPr lang="en-US" altLang="en-US"/>
              <a:t>exit()</a:t>
            </a:r>
            <a:r>
              <a:rPr lang="he-IL" altLang="en-US"/>
              <a:t>, מתבצעת קריאה אוטומטית ל-</a:t>
            </a:r>
            <a:r>
              <a:rPr lang="en-US" altLang="en-US"/>
              <a:t>exit()</a:t>
            </a:r>
            <a:r>
              <a:rPr lang="he-IL" altLang="en-US"/>
              <a:t> לאחר שהפונקציה </a:t>
            </a:r>
            <a:r>
              <a:rPr lang="en-US" altLang="en-US"/>
              <a:t>main()</a:t>
            </a:r>
            <a:r>
              <a:rPr lang="he-IL" altLang="en-US"/>
              <a:t> חוזרת:</a:t>
            </a:r>
          </a:p>
          <a:p>
            <a:pPr marL="0" indent="0" algn="l" rtl="0">
              <a:buNone/>
            </a:pPr>
            <a:r>
              <a:rPr lang="en-US" alt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 algn="l" rtl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pPr marL="0" indent="0" algn="l" rtl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exit(main(…));</a:t>
            </a:r>
          </a:p>
          <a:p>
            <a:pPr marL="0" indent="0" algn="l" rtl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altLang="en-US"/>
          </a:p>
          <a:p>
            <a:r>
              <a:rPr lang="he-IL" altLang="en-US"/>
              <a:t>ביצוע קוד תהליך יכול גם להיקטע בעקבות אירועים נוספים.</a:t>
            </a:r>
          </a:p>
          <a:p>
            <a:pPr lvl="1"/>
            <a:r>
              <a:rPr lang="he-IL" altLang="en-US"/>
              <a:t>תקלה לא מטופלת במהלך ביצוע הקוד, כגון גישה לא חוקית לזיכרון או חלוקה ב-0 – פרטים נוספים בתרגול על פסיקות.</a:t>
            </a:r>
          </a:p>
          <a:p>
            <a:pPr lvl="1"/>
            <a:r>
              <a:rPr lang="he-IL" altLang="en-US"/>
              <a:t>הריגת תהליך אחד על-ידי תהליך אחר – פרטים נוספים בתרגול על סיגנלים.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1751" name="Picture 4" descr="j028897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409575"/>
            <a:ext cx="17843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84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הפונקציה </a:t>
            </a:r>
            <a:r>
              <a:rPr lang="en-US" altLang="en-US" err="1"/>
              <a:t>do_exit</a:t>
            </a:r>
            <a:r>
              <a:rPr lang="en-US" altLang="en-US"/>
              <a:t>()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הפונקציה </a:t>
            </a:r>
            <a:r>
              <a:rPr lang="en-US" altLang="en-US" dirty="0" err="1"/>
              <a:t>do_exit</a:t>
            </a:r>
            <a:r>
              <a:rPr lang="en-US" altLang="en-US" dirty="0"/>
              <a:t>()</a:t>
            </a:r>
            <a:r>
              <a:rPr lang="he-IL" altLang="en-US" dirty="0"/>
              <a:t> מופעלת בכל מקרה של סיום תהליך: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משחררת את המשאבים שבשימוש התהליך: סוגרת קבצים פתוחים, משחררת איזורי זיכרון, וכולי.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רושמת את ערך הסיום של </a:t>
            </a:r>
            <a:r>
              <a:rPr lang="en-US" altLang="en-US" dirty="0"/>
              <a:t>exit()</a:t>
            </a:r>
            <a:r>
              <a:rPr lang="he-IL" altLang="en-US" dirty="0"/>
              <a:t> לשדה </a:t>
            </a:r>
            <a:r>
              <a:rPr lang="en-US" altLang="en-US" dirty="0" err="1"/>
              <a:t>exit_code</a:t>
            </a:r>
            <a:r>
              <a:rPr lang="he-IL" altLang="en-US" dirty="0"/>
              <a:t> ב-</a:t>
            </a:r>
            <a:r>
              <a:rPr lang="en-US" altLang="en-US" dirty="0"/>
              <a:t>PCB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מעדכנת קשרי משפחה: כל בניו של התהליך שסיים הופכים להיות בנים של </a:t>
            </a:r>
            <a:r>
              <a:rPr lang="en-US" altLang="en-US" dirty="0" err="1"/>
              <a:t>init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משנה את מצב התהליך ל-</a:t>
            </a:r>
            <a:r>
              <a:rPr lang="en-US" altLang="en-US" dirty="0"/>
              <a:t>TASK_ZOMBIE</a:t>
            </a:r>
            <a:r>
              <a:rPr lang="he-IL" alt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קוראת לפונקציה </a:t>
            </a:r>
            <a:r>
              <a:rPr lang="en-US" altLang="en-US" dirty="0"/>
              <a:t>schedule()</a:t>
            </a:r>
            <a:r>
              <a:rPr lang="he-IL" altLang="en-US" dirty="0"/>
              <a:t>, אשר מוציאה את התהליך מתור הריצה ומזמנת לריצה תהליך אחר במקומו. ריצת התהליך מסתיימת סופית בפונקציה </a:t>
            </a:r>
            <a:r>
              <a:rPr lang="en-US" altLang="en-US" dirty="0"/>
              <a:t>__</a:t>
            </a:r>
            <a:r>
              <a:rPr lang="en-US" altLang="en-US" dirty="0" err="1"/>
              <a:t>switch_to_asm</a:t>
            </a:r>
            <a:r>
              <a:rPr lang="en-US" altLang="en-US" dirty="0"/>
              <a:t>()</a:t>
            </a:r>
            <a:r>
              <a:rPr lang="he-IL" alt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2775" name="Picture 4" descr="j028897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409575"/>
            <a:ext cx="17843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067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מחיקת ה-</a:t>
            </a:r>
            <a:r>
              <a:rPr lang="en-US" altLang="en-US" dirty="0"/>
              <a:t>PCB</a:t>
            </a:r>
            <a:r>
              <a:rPr lang="he-IL" altLang="en-US" dirty="0"/>
              <a:t> של הבן</a:t>
            </a:r>
            <a:endParaRPr lang="en-US" alt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ה-</a:t>
            </a:r>
            <a:r>
              <a:rPr lang="en-US" altLang="en-US" dirty="0"/>
              <a:t>PCB</a:t>
            </a:r>
            <a:r>
              <a:rPr lang="he-IL" altLang="en-US" dirty="0"/>
              <a:t> של הבן מפונה רק כאשר תהליך האב מקבל חיווי על סיום התהליך, באמצעות קריאת מערכת כדוגמת </a:t>
            </a:r>
            <a:r>
              <a:rPr lang="en-US" altLang="en-US" dirty="0"/>
              <a:t>wait()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מחיקת ה-</a:t>
            </a:r>
            <a:r>
              <a:rPr lang="en-US" altLang="en-US" dirty="0"/>
              <a:t>PCB</a:t>
            </a:r>
            <a:r>
              <a:rPr lang="he-IL" altLang="en-US" dirty="0"/>
              <a:t> מבוצעת ע"י הפונקציה </a:t>
            </a:r>
            <a:r>
              <a:rPr lang="en-US" altLang="en-US" b="1" dirty="0" err="1">
                <a:solidFill>
                  <a:srgbClr val="0000FF"/>
                </a:solidFill>
              </a:rPr>
              <a:t>release_task</a:t>
            </a:r>
            <a:r>
              <a:rPr lang="en-US" altLang="en-US" b="1" dirty="0">
                <a:solidFill>
                  <a:srgbClr val="0000FF"/>
                </a:solidFill>
              </a:rPr>
              <a:t>()</a:t>
            </a:r>
            <a:r>
              <a:rPr lang="he-IL" altLang="en-US" b="1" dirty="0">
                <a:solidFill>
                  <a:srgbClr val="0000FF"/>
                </a:solidFill>
              </a:rPr>
              <a:t> </a:t>
            </a:r>
            <a:r>
              <a:rPr lang="he-IL" altLang="en-US" dirty="0"/>
              <a:t>שנקראת מתוך המימוש של </a:t>
            </a:r>
            <a:r>
              <a:rPr lang="en-US" altLang="en-US" dirty="0"/>
              <a:t>wait()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פונקציה זו, בין השאר, מנתקת את התהליך מרשימת התהליכים הגלובאלית ומטבלת הערבול </a:t>
            </a:r>
            <a:r>
              <a:rPr lang="en-US" altLang="en-US" dirty="0"/>
              <a:t>PID</a:t>
            </a:r>
            <a:r>
              <a:rPr lang="en-US" altLang="en-US" dirty="0">
                <a:sym typeface="Wingdings" panose="05000000000000000000" pitchFamily="2" charset="2"/>
              </a:rPr>
              <a:t>PCB</a:t>
            </a:r>
            <a:r>
              <a:rPr lang="he-IL" altLang="en-US" dirty="0"/>
              <a:t>, ומפנה את השטח המוקצה ל-</a:t>
            </a:r>
            <a:r>
              <a:rPr lang="en-US" altLang="en-US" dirty="0"/>
              <a:t>PCB</a:t>
            </a:r>
            <a:r>
              <a:rPr lang="he-IL" altLang="en-US" dirty="0"/>
              <a:t> ומחסנית הגרעין.</a:t>
            </a:r>
          </a:p>
          <a:p>
            <a:endParaRPr lang="he-IL" altLang="en-US" b="1" u="sng" dirty="0"/>
          </a:p>
          <a:p>
            <a:r>
              <a:rPr lang="he-IL" altLang="en-US" b="1" u="sng" dirty="0"/>
              <a:t>שאלה:</a:t>
            </a:r>
            <a:r>
              <a:rPr lang="he-IL" altLang="en-US" dirty="0"/>
              <a:t> מי מבצע </a:t>
            </a:r>
            <a:r>
              <a:rPr lang="en-US" altLang="en-US" dirty="0"/>
              <a:t>wait</a:t>
            </a:r>
            <a:r>
              <a:rPr lang="he-IL" altLang="en-US" dirty="0"/>
              <a:t> על תהליכים יתומים? </a:t>
            </a:r>
            <a:endParaRPr lang="en-US" altLang="en-US" b="1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3799" name="Picture 4" descr="j028897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409575"/>
            <a:ext cx="17843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1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מחסנית הקריאות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602D3-F9E8-40E6-A217-D17E3412F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1376" y="1673352"/>
            <a:ext cx="4245424" cy="4718304"/>
          </a:xfrm>
        </p:spPr>
        <p:txBody>
          <a:bodyPr>
            <a:normAutofit/>
          </a:bodyPr>
          <a:lstStyle/>
          <a:p>
            <a:r>
              <a:rPr lang="he-IL" dirty="0"/>
              <a:t>כל תכנית מתחזקת </a:t>
            </a:r>
            <a:r>
              <a:rPr lang="he-IL" b="1" dirty="0">
                <a:solidFill>
                  <a:srgbClr val="0000FF"/>
                </a:solidFill>
              </a:rPr>
              <a:t>מחסנית קריאות</a:t>
            </a:r>
            <a:r>
              <a:rPr lang="he-IL" b="1" dirty="0"/>
              <a:t> </a:t>
            </a:r>
            <a:r>
              <a:rPr lang="he-IL" dirty="0"/>
              <a:t>במהלך ריצתה.</a:t>
            </a:r>
          </a:p>
          <a:p>
            <a:pPr lvl="1"/>
            <a:r>
              <a:rPr lang="he-IL" dirty="0"/>
              <a:t>למשל, כדי לשמור משתנים מקומיים של הפונקציה.</a:t>
            </a:r>
          </a:p>
          <a:p>
            <a:pPr lvl="1"/>
            <a:endParaRPr lang="en-US" dirty="0"/>
          </a:p>
          <a:p>
            <a:r>
              <a:rPr lang="he-IL" dirty="0"/>
              <a:t>בעת קריאה לפונקציה התוכנית שומרת על המחסנית:</a:t>
            </a:r>
          </a:p>
          <a:p>
            <a:pPr lvl="1"/>
            <a:r>
              <a:rPr lang="he-IL" dirty="0"/>
              <a:t>את כתובת החזרה מהפונקציה,</a:t>
            </a:r>
          </a:p>
          <a:p>
            <a:pPr lvl="1"/>
            <a:r>
              <a:rPr lang="he-IL" dirty="0"/>
              <a:t>ואת הפרמטרים המועברים לפונקציה.</a:t>
            </a:r>
          </a:p>
          <a:p>
            <a:pPr lvl="1"/>
            <a:endParaRPr lang="he-IL" dirty="0"/>
          </a:p>
          <a:p>
            <a:r>
              <a:rPr lang="he-IL" dirty="0"/>
              <a:t>אנחנו נצייר את המחסנית גדלה למטה (כתובות נמוכות למטה).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D2CF7BD7-4A6D-4C08-8B6D-C1596BD46F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1510465"/>
              </p:ext>
            </p:extLst>
          </p:nvPr>
        </p:nvGraphicFramePr>
        <p:xfrm>
          <a:off x="457200" y="1673225"/>
          <a:ext cx="3445329" cy="4572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stack</a:t>
                      </a:r>
                      <a:r>
                        <a:rPr lang="en-US" sz="2400" i="1" baseline="0" dirty="0"/>
                        <a:t> layout</a:t>
                      </a:r>
                      <a:endParaRPr lang="en-US" sz="240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high address</a:t>
                      </a:r>
                    </a:p>
                    <a:p>
                      <a:pPr algn="r"/>
                      <a:endParaRPr lang="en-US" sz="2400" dirty="0"/>
                    </a:p>
                    <a:p>
                      <a:pPr algn="r"/>
                      <a:endParaRPr lang="en-US" sz="2400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low address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02429D-F55B-4BC0-8FF9-9271F8EE7943}"/>
              </a:ext>
            </a:extLst>
          </p:cNvPr>
          <p:cNvCxnSpPr>
            <a:cxnSpLocks/>
          </p:cNvCxnSpPr>
          <p:nvPr/>
        </p:nvCxnSpPr>
        <p:spPr>
          <a:xfrm>
            <a:off x="1191986" y="2139043"/>
            <a:ext cx="0" cy="41061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1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קונבנציית לינוקס לקריאה לפונקציות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356657"/>
            <a:ext cx="3931920" cy="815043"/>
          </a:xfrm>
        </p:spPr>
        <p:txBody>
          <a:bodyPr>
            <a:normAutofit/>
          </a:bodyPr>
          <a:lstStyle/>
          <a:p>
            <a:r>
              <a:rPr lang="he-IL" dirty="0"/>
              <a:t>חוקים של הנקראת</a:t>
            </a:r>
          </a:p>
          <a:p>
            <a:r>
              <a:rPr lang="he-IL" dirty="0"/>
              <a:t>(</a:t>
            </a:r>
            <a:r>
              <a:rPr lang="en-US" dirty="0" err="1"/>
              <a:t>callee</a:t>
            </a:r>
            <a:r>
              <a:rPr lang="en-US" dirty="0"/>
              <a:t> rules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57200" y="2171700"/>
            <a:ext cx="3931920" cy="4312773"/>
          </a:xfrm>
        </p:spPr>
        <p:txBody>
          <a:bodyPr>
            <a:normAutofit fontScale="92500" lnSpcReduction="20000"/>
          </a:bodyPr>
          <a:lstStyle/>
          <a:p>
            <a:r>
              <a:rPr lang="he-IL" b="1" dirty="0"/>
              <a:t>בכניסה לפונקציה:</a:t>
            </a:r>
          </a:p>
          <a:p>
            <a:pPr lvl="1"/>
            <a:r>
              <a:rPr lang="he-IL" dirty="0"/>
              <a:t>פתיחת מסגרת חדשה (שמירת </a:t>
            </a:r>
            <a:r>
              <a:rPr lang="en-US" dirty="0" err="1"/>
              <a:t>rbp</a:t>
            </a:r>
            <a:r>
              <a:rPr lang="he-IL" dirty="0"/>
              <a:t> הישן והצבעה לראש המחסנית).</a:t>
            </a:r>
          </a:p>
          <a:p>
            <a:pPr lvl="1"/>
            <a:r>
              <a:rPr lang="he-IL" dirty="0"/>
              <a:t>הקצאת משתנים מקומיים.</a:t>
            </a:r>
          </a:p>
          <a:p>
            <a:pPr lvl="1"/>
            <a:r>
              <a:rPr lang="he-IL" dirty="0"/>
              <a:t>שמירת הרגיסטרים באחריות הנקראת (</a:t>
            </a:r>
            <a:r>
              <a:rPr lang="en-US" dirty="0" err="1"/>
              <a:t>rbx</a:t>
            </a:r>
            <a:r>
              <a:rPr lang="en-US" dirty="0"/>
              <a:t>, r12—r15</a:t>
            </a:r>
            <a:r>
              <a:rPr lang="he-IL" dirty="0"/>
              <a:t>) על המחסנית.</a:t>
            </a:r>
          </a:p>
          <a:p>
            <a:pPr lvl="2"/>
            <a:endParaRPr lang="he-IL" dirty="0"/>
          </a:p>
          <a:p>
            <a:r>
              <a:rPr lang="he-IL" b="1" dirty="0"/>
              <a:t>ביציאה מהפונקציה:</a:t>
            </a:r>
          </a:p>
          <a:p>
            <a:pPr lvl="1"/>
            <a:r>
              <a:rPr lang="he-IL" dirty="0"/>
              <a:t>העברת ערך החזרה ל-</a:t>
            </a:r>
            <a:r>
              <a:rPr lang="en-US" dirty="0" err="1"/>
              <a:t>rax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שליפת הרגיסטרים שנשמרו.</a:t>
            </a:r>
          </a:p>
          <a:p>
            <a:pPr lvl="1"/>
            <a:r>
              <a:rPr lang="he-IL" dirty="0"/>
              <a:t>שחרור המשתנים המקומיים.</a:t>
            </a:r>
          </a:p>
          <a:p>
            <a:pPr lvl="1"/>
            <a:r>
              <a:rPr lang="he-IL" dirty="0"/>
              <a:t>חזרה למסגרת הישנה (שליפת </a:t>
            </a:r>
            <a:r>
              <a:rPr lang="en-US" dirty="0" err="1"/>
              <a:t>rbp</a:t>
            </a:r>
            <a:r>
              <a:rPr lang="he-IL" dirty="0"/>
              <a:t> שנשמר קודם).</a:t>
            </a:r>
          </a:p>
          <a:p>
            <a:pPr lvl="1"/>
            <a:r>
              <a:rPr lang="he-IL" dirty="0"/>
              <a:t>פקודת מכונה </a:t>
            </a:r>
            <a:r>
              <a:rPr lang="en-US" dirty="0"/>
              <a:t>ret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54880" y="1356657"/>
            <a:ext cx="3931920" cy="815043"/>
          </a:xfrm>
        </p:spPr>
        <p:txBody>
          <a:bodyPr>
            <a:normAutofit/>
          </a:bodyPr>
          <a:lstStyle/>
          <a:p>
            <a:r>
              <a:rPr lang="he-IL" dirty="0"/>
              <a:t>חוקים של הקוראת</a:t>
            </a:r>
          </a:p>
          <a:p>
            <a:r>
              <a:rPr lang="he-IL" dirty="0"/>
              <a:t>(</a:t>
            </a:r>
            <a:r>
              <a:rPr lang="en-US" dirty="0"/>
              <a:t>caller rules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2171699"/>
            <a:ext cx="3931920" cy="4312773"/>
          </a:xfrm>
        </p:spPr>
        <p:txBody>
          <a:bodyPr>
            <a:normAutofit fontScale="92500" lnSpcReduction="20000"/>
          </a:bodyPr>
          <a:lstStyle/>
          <a:p>
            <a:r>
              <a:rPr lang="he-IL" b="1" dirty="0"/>
              <a:t>לפני הקריאה לפונקציה:</a:t>
            </a:r>
          </a:p>
          <a:p>
            <a:pPr lvl="1"/>
            <a:r>
              <a:rPr lang="he-IL" dirty="0"/>
              <a:t>שמירת הרגיסטרים באחריות הקוראת (</a:t>
            </a:r>
            <a:r>
              <a:rPr lang="en-US" dirty="0" err="1"/>
              <a:t>rax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, r8—r11</a:t>
            </a:r>
            <a:r>
              <a:rPr lang="he-IL" dirty="0"/>
              <a:t>) על המחסנית.</a:t>
            </a:r>
          </a:p>
          <a:p>
            <a:pPr lvl="1"/>
            <a:r>
              <a:rPr lang="he-IL" dirty="0"/>
              <a:t>העברת 6 הפרמטרים הראשונים ברגיסטרים (משמאל לימין):</a:t>
            </a:r>
            <a:br>
              <a:rPr lang="en-US" dirty="0"/>
            </a:br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,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 r8, r9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העברת שאר הפרמטרים (מעבר לששת הראשונים) על המחסנית.</a:t>
            </a:r>
          </a:p>
          <a:p>
            <a:pPr lvl="1"/>
            <a:r>
              <a:rPr lang="he-IL" dirty="0"/>
              <a:t>פקודת מכונה </a:t>
            </a:r>
            <a:r>
              <a:rPr lang="en-US" dirty="0"/>
              <a:t>call</a:t>
            </a:r>
            <a:r>
              <a:rPr lang="he-IL" dirty="0"/>
              <a:t>.</a:t>
            </a:r>
          </a:p>
          <a:p>
            <a:pPr lvl="2"/>
            <a:endParaRPr lang="he-IL" dirty="0"/>
          </a:p>
          <a:p>
            <a:r>
              <a:rPr lang="he-IL" b="1" dirty="0"/>
              <a:t>בחזרה מהפונקציה:</a:t>
            </a:r>
          </a:p>
          <a:p>
            <a:pPr lvl="1"/>
            <a:r>
              <a:rPr lang="he-IL" dirty="0"/>
              <a:t>שליפת הפרמטרים שנדחפו על המחסנית.</a:t>
            </a:r>
          </a:p>
          <a:p>
            <a:pPr lvl="1"/>
            <a:r>
              <a:rPr lang="he-IL" dirty="0"/>
              <a:t>שליפת הרגיסטרים שנשמרו.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קריאה וחזרה מפונקציה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פקודת המכונה </a:t>
            </a:r>
            <a:r>
              <a:rPr lang="en-US" dirty="0"/>
              <a:t>call</a:t>
            </a:r>
            <a:r>
              <a:rPr lang="he-IL" dirty="0"/>
              <a:t> :</a:t>
            </a:r>
          </a:p>
          <a:p>
            <a:pPr lvl="1"/>
            <a:r>
              <a:rPr lang="he-IL" dirty="0"/>
              <a:t>דוחפת את כתובת החזרה (ערכו הנוכחי של </a:t>
            </a:r>
            <a:r>
              <a:rPr lang="en-US" dirty="0"/>
              <a:t>rip</a:t>
            </a:r>
            <a:r>
              <a:rPr lang="he-IL" dirty="0"/>
              <a:t>) למחסנית,</a:t>
            </a:r>
          </a:p>
          <a:p>
            <a:pPr lvl="1"/>
            <a:r>
              <a:rPr lang="he-IL" dirty="0"/>
              <a:t>וקופצת לתחילת הפונקציה על-ידי הצבת כתובת הפונקציה ל-</a:t>
            </a:r>
            <a:r>
              <a:rPr lang="en-US" dirty="0"/>
              <a:t>rip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פקודת המכונה </a:t>
            </a:r>
            <a:r>
              <a:rPr lang="en-US" dirty="0"/>
              <a:t>ret</a:t>
            </a:r>
            <a:r>
              <a:rPr lang="he-IL" dirty="0"/>
              <a:t> :</a:t>
            </a:r>
          </a:p>
          <a:p>
            <a:pPr lvl="1"/>
            <a:r>
              <a:rPr lang="he-IL" dirty="0"/>
              <a:t>שולפת את כתובת החזרה מראש המחסנית,</a:t>
            </a:r>
          </a:p>
          <a:p>
            <a:pPr lvl="1"/>
            <a:r>
              <a:rPr lang="he-IL" dirty="0"/>
              <a:t>וקופצת לכתובת זו על-ידי הצבתה ל-</a:t>
            </a:r>
            <a:r>
              <a:rPr lang="en-US" dirty="0"/>
              <a:t>rip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8745488"/>
              </p:ext>
            </p:extLst>
          </p:nvPr>
        </p:nvGraphicFramePr>
        <p:xfrm>
          <a:off x="457200" y="1673225"/>
          <a:ext cx="3962400" cy="43586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50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stack</a:t>
                      </a:r>
                      <a:r>
                        <a:rPr lang="en-US" sz="2000" i="1" baseline="0" dirty="0"/>
                        <a:t> layout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caller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rax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rcx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rdx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rdi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rsi</a:t>
                      </a:r>
                      <a:r>
                        <a:rPr lang="en-US" sz="2000" dirty="0"/>
                        <a:t>, …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argument #n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argument #7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caller’s return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callee</a:t>
                      </a: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caller’s </a:t>
                      </a:r>
                      <a:r>
                        <a:rPr lang="en-US" sz="2000" dirty="0" err="1"/>
                        <a:t>rbp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local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rbx, </a:t>
                      </a:r>
                      <a:r>
                        <a:rPr lang="en-US" sz="2000" dirty="0"/>
                        <a:t>r12—r15</a:t>
                      </a:r>
                      <a:r>
                        <a:rPr lang="he-IL" sz="2000" dirty="0"/>
                        <a:t> 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AutoShape 4">
            <a:extLst>
              <a:ext uri="{FF2B5EF4-FFF2-40B4-BE49-F238E27FC236}">
                <a16:creationId xmlns:a16="http://schemas.microsoft.com/office/drawing/2014/main" id="{7C475E1F-AFA2-4348-8CB8-003804D23B58}"/>
              </a:ext>
            </a:extLst>
          </p:cNvPr>
          <p:cNvSpPr>
            <a:spLocks/>
          </p:cNvSpPr>
          <p:nvPr/>
        </p:nvSpPr>
        <p:spPr bwMode="auto">
          <a:xfrm flipH="1">
            <a:off x="1050627" y="2502199"/>
            <a:ext cx="288000" cy="1908000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B6FEC04-EBDE-40B1-B230-003453F2948B}"/>
              </a:ext>
            </a:extLst>
          </p:cNvPr>
          <p:cNvSpPr>
            <a:spLocks/>
          </p:cNvSpPr>
          <p:nvPr/>
        </p:nvSpPr>
        <p:spPr bwMode="auto">
          <a:xfrm flipH="1">
            <a:off x="1050627" y="4447032"/>
            <a:ext cx="288000" cy="1152000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8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551878"/>
          </a:xfrm>
        </p:spPr>
        <p:txBody>
          <a:bodyPr>
            <a:normAutofit/>
          </a:bodyPr>
          <a:lstStyle/>
          <a:p>
            <a:r>
              <a:rPr lang="he-IL" dirty="0"/>
              <a:t>מחסנית הגרעין בזמן טיפול</a:t>
            </a:r>
            <a:br>
              <a:rPr lang="he-IL" dirty="0"/>
            </a:br>
            <a:r>
              <a:rPr lang="he-IL" dirty="0"/>
              <a:t>בקריאת מערכת או פסיקה</a:t>
            </a:r>
            <a:endParaRPr lang="en-US" dirty="0"/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0D4FAD91-3EAF-4FFC-AE9E-9DAC5754CFD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537972"/>
          <a:ext cx="2388870" cy="5851872"/>
        </p:xfrm>
        <a:graphic>
          <a:graphicData uri="http://schemas.openxmlformats.org/drawingml/2006/table">
            <a:tbl>
              <a:tblPr rtl="1" firstRow="1">
                <a:tableStyleId>{B301B821-A1FF-4177-AEE7-76D212191A09}</a:tableStyleId>
              </a:tblPr>
              <a:tblGrid>
                <a:gridCol w="2388870">
                  <a:extLst>
                    <a:ext uri="{9D8B030D-6E8A-4147-A177-3AD203B41FA5}">
                      <a16:colId xmlns:a16="http://schemas.microsoft.com/office/drawing/2014/main" val="29978527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kernel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533544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0621457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21244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rflags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3110735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6130151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613085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orig_rax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74906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947312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324950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rdx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769105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rcx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746404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47282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7480369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332654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292591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736139855"/>
                  </a:ext>
                </a:extLst>
              </a:tr>
            </a:tbl>
          </a:graphicData>
        </a:graphic>
      </p:graphicFrame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7DE8D057-448D-4528-82CB-E976A0DA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500" y="1673352"/>
            <a:ext cx="4686300" cy="4718304"/>
          </a:xfrm>
        </p:spPr>
        <p:txBody>
          <a:bodyPr>
            <a:normAutofit/>
          </a:bodyPr>
          <a:lstStyle/>
          <a:p>
            <a:endParaRPr lang="he-IL" dirty="0"/>
          </a:p>
          <a:p>
            <a:r>
              <a:rPr lang="he-IL" dirty="0"/>
              <a:t>בתחילת הטיפול כל הרגיסטרים נשמרים על מחסנית הגרעין באמצעות המאקרו </a:t>
            </a:r>
            <a:r>
              <a:rPr lang="en-US" dirty="0">
                <a:latin typeface="Arial" charset="0"/>
                <a:cs typeface="Arial" charset="0"/>
              </a:rPr>
              <a:t>PUSH_REGS</a:t>
            </a:r>
            <a:r>
              <a:rPr lang="he-IL" dirty="0">
                <a:latin typeface="Arial" charset="0"/>
                <a:cs typeface="Arial" charset="0"/>
              </a:rPr>
              <a:t> .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כי הגרעין צריך לשחזר את מצב המעבד לפני קריאת המערכת או הפסיקה.</a:t>
            </a:r>
          </a:p>
          <a:p>
            <a:pPr lvl="1"/>
            <a:endParaRPr lang="he-IL" dirty="0"/>
          </a:p>
          <a:p>
            <a:r>
              <a:rPr lang="he-IL" dirty="0"/>
              <a:t>בסוף הטיפול כל הרגיסטרים נשלפים באמצעות המאקרו </a:t>
            </a:r>
            <a:r>
              <a:rPr lang="en-US" dirty="0"/>
              <a:t>POP_REGS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בין הרגיסטרים נשלף גם </a:t>
            </a:r>
            <a:r>
              <a:rPr lang="en-US" dirty="0" err="1"/>
              <a:t>rax</a:t>
            </a:r>
            <a:r>
              <a:rPr lang="he-IL" dirty="0"/>
              <a:t> וכך שגרת הטיפול למעשה מחזירה את הערך במקרה של קריאת מערכת.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35F4-D535-4C40-A666-69A4EC64B20A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2034</TotalTime>
  <Words>5598</Words>
  <Application>Microsoft Office PowerPoint</Application>
  <PresentationFormat>On-screen Show (4:3)</PresentationFormat>
  <Paragraphs>960</Paragraphs>
  <Slides>55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Clarity</vt:lpstr>
      <vt:lpstr>1_Clarity</vt:lpstr>
      <vt:lpstr>תרגול 6</vt:lpstr>
      <vt:lpstr>TL;DR</vt:lpstr>
      <vt:lpstr>חזרה קצרה על את"מ</vt:lpstr>
      <vt:lpstr>רגיסטרים לשימוש כללי בארכיטקטורת x64</vt:lpstr>
      <vt:lpstr>רגיסטרים "מיוחדים"</vt:lpstr>
      <vt:lpstr>מחסנית הקריאות</vt:lpstr>
      <vt:lpstr>קונבנציית לינוקס לקריאה לפונקציות</vt:lpstr>
      <vt:lpstr>קריאה וחזרה מפונקציה</vt:lpstr>
      <vt:lpstr>מחסנית הגרעין בזמן טיפול בקריאת מערכת או פסיקה</vt:lpstr>
      <vt:lpstr>מהי החלפת הקשר?</vt:lpstr>
      <vt:lpstr>מהי החלפת הקשר?</vt:lpstr>
      <vt:lpstr>יתרונות וחסרונות של החלפות הקשר</vt:lpstr>
      <vt:lpstr>שני סוגים של החלפת הקשר</vt:lpstr>
      <vt:lpstr>הפקעה (preemption)</vt:lpstr>
      <vt:lpstr>הפקעה במצב גרעין</vt:lpstr>
      <vt:lpstr>החלפת הקשר מתרחשת במצב גרעין</vt:lpstr>
      <vt:lpstr>איך הגרעין מפעיל החלפת הקשר?</vt:lpstr>
      <vt:lpstr>דוגמת קוד מתוך הגרעין</vt:lpstr>
      <vt:lpstr>הפסקה</vt:lpstr>
      <vt:lpstr>מימוש החלפת הקשר בלינוקס</vt:lpstr>
      <vt:lpstr>היכן נשמר הזיכרון של התהליך?</vt:lpstr>
      <vt:lpstr>היכן נשמר הקשר התהליך?</vt:lpstr>
      <vt:lpstr>תזכורת</vt:lpstr>
      <vt:lpstr>TSS</vt:lpstr>
      <vt:lpstr>לכל מעבד TSS נפרד</vt:lpstr>
      <vt:lpstr>TSS (Task State Segment)</vt:lpstr>
      <vt:lpstr>שדה thread במתאר התהליך</vt:lpstr>
      <vt:lpstr>שלבי החלפת ההקשר</vt:lpstr>
      <vt:lpstr>הפונקציה context_switch()</vt:lpstr>
      <vt:lpstr>הפונקציה __switch_to_asm (1)</vt:lpstr>
      <vt:lpstr>תמונת מצב לפני החלפת ההקשר</vt:lpstr>
      <vt:lpstr>תמונת מצב לפני החלפת המחסניות</vt:lpstr>
      <vt:lpstr>הפונקציה __switch_to_asm (2)</vt:lpstr>
      <vt:lpstr>תמונת מצב במקרה הסטנדרטי</vt:lpstr>
      <vt:lpstr>הפונקציה __switch_to_asm (3)</vt:lpstr>
      <vt:lpstr>הפונקציה __switch_to()</vt:lpstr>
      <vt:lpstr>תמונת מצב לפני __switch_to()</vt:lpstr>
      <vt:lpstr>תמונת מצב במהלך __switch_to()</vt:lpstr>
      <vt:lpstr>תמונת מצב אחרי __switch_to()</vt:lpstr>
      <vt:lpstr>הפונקציה __switch_to() (2)</vt:lpstr>
      <vt:lpstr>יצירת תהליך חדש בלינוקס</vt:lpstr>
      <vt:lpstr>הפונקציה do_fork()</vt:lpstr>
      <vt:lpstr>הפונקציה do_fork()</vt:lpstr>
      <vt:lpstr>הפונקציה copy_thread()</vt:lpstr>
      <vt:lpstr>תזכורת: הפונקציה __switch_to_asm</vt:lpstr>
      <vt:lpstr>תזכורת: מחסנית הגרעין לאחר המאקרו PUSH_REGS</vt:lpstr>
      <vt:lpstr>struct pt_regs</vt:lpstr>
      <vt:lpstr>struct inactive_task_frame</vt:lpstr>
      <vt:lpstr>שלבי הפונקציה copy_thread()</vt:lpstr>
      <vt:lpstr>שלבי הפונקציה copy_thread()</vt:lpstr>
      <vt:lpstr>הפונקציה ret_from_fork()</vt:lpstr>
      <vt:lpstr>סיום תהליך בלינוקס</vt:lpstr>
      <vt:lpstr>סיום ביצוע תהליך</vt:lpstr>
      <vt:lpstr>הפונקציה do_exit()</vt:lpstr>
      <vt:lpstr>מחיקת ה-PCB של הבן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idanyani</cp:lastModifiedBy>
  <cp:revision>85</cp:revision>
  <dcterms:created xsi:type="dcterms:W3CDTF">2014-09-16T21:32:26Z</dcterms:created>
  <dcterms:modified xsi:type="dcterms:W3CDTF">2020-05-14T12:45:16Z</dcterms:modified>
</cp:coreProperties>
</file>