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61"/>
  </p:notesMasterIdLst>
  <p:sldIdLst>
    <p:sldId id="256" r:id="rId2"/>
    <p:sldId id="281" r:id="rId3"/>
    <p:sldId id="337" r:id="rId4"/>
    <p:sldId id="317" r:id="rId5"/>
    <p:sldId id="338" r:id="rId6"/>
    <p:sldId id="312" r:id="rId7"/>
    <p:sldId id="319" r:id="rId8"/>
    <p:sldId id="310" r:id="rId9"/>
    <p:sldId id="300" r:id="rId10"/>
    <p:sldId id="282" r:id="rId11"/>
    <p:sldId id="313" r:id="rId12"/>
    <p:sldId id="259" r:id="rId13"/>
    <p:sldId id="285" r:id="rId14"/>
    <p:sldId id="303" r:id="rId15"/>
    <p:sldId id="304" r:id="rId16"/>
    <p:sldId id="305" r:id="rId17"/>
    <p:sldId id="307" r:id="rId18"/>
    <p:sldId id="308" r:id="rId19"/>
    <p:sldId id="309" r:id="rId20"/>
    <p:sldId id="329" r:id="rId21"/>
    <p:sldId id="315" r:id="rId22"/>
    <p:sldId id="314" r:id="rId23"/>
    <p:sldId id="316" r:id="rId24"/>
    <p:sldId id="301" r:id="rId25"/>
    <p:sldId id="324" r:id="rId26"/>
    <p:sldId id="325" r:id="rId27"/>
    <p:sldId id="327" r:id="rId28"/>
    <p:sldId id="326" r:id="rId29"/>
    <p:sldId id="328" r:id="rId30"/>
    <p:sldId id="330" r:id="rId31"/>
    <p:sldId id="323" r:id="rId32"/>
    <p:sldId id="341" r:id="rId33"/>
    <p:sldId id="342" r:id="rId34"/>
    <p:sldId id="345" r:id="rId35"/>
    <p:sldId id="346" r:id="rId36"/>
    <p:sldId id="348" r:id="rId37"/>
    <p:sldId id="349" r:id="rId38"/>
    <p:sldId id="347" r:id="rId39"/>
    <p:sldId id="339" r:id="rId40"/>
    <p:sldId id="331" r:id="rId41"/>
    <p:sldId id="332" r:id="rId42"/>
    <p:sldId id="333" r:id="rId43"/>
    <p:sldId id="334" r:id="rId44"/>
    <p:sldId id="335" r:id="rId45"/>
    <p:sldId id="336" r:id="rId46"/>
    <p:sldId id="290" r:id="rId47"/>
    <p:sldId id="284" r:id="rId48"/>
    <p:sldId id="288" r:id="rId49"/>
    <p:sldId id="289" r:id="rId50"/>
    <p:sldId id="260" r:id="rId51"/>
    <p:sldId id="261" r:id="rId52"/>
    <p:sldId id="262" r:id="rId53"/>
    <p:sldId id="263" r:id="rId54"/>
    <p:sldId id="264" r:id="rId55"/>
    <p:sldId id="265" r:id="rId56"/>
    <p:sldId id="266" r:id="rId57"/>
    <p:sldId id="267" r:id="rId58"/>
    <p:sldId id="272" r:id="rId59"/>
    <p:sldId id="27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82189" autoAdjust="0"/>
  </p:normalViewPr>
  <p:slideViewPr>
    <p:cSldViewPr snapToGrid="0">
      <p:cViewPr varScale="1">
        <p:scale>
          <a:sx n="91" d="100"/>
          <a:sy n="91" d="100"/>
        </p:scale>
        <p:origin x="193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9A386-374F-46B8-905A-6C0BF92B68B0}" type="datetimeFigureOut">
              <a:rPr lang="en-US" smtClean="0"/>
              <a:t>12/25/2022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525A9A-2399-4ACF-975E-77FD324B061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a:t>
            </a:fld>
            <a:endParaRPr lang="en-US"/>
          </a:p>
        </p:txBody>
      </p:sp>
    </p:spTree>
    <p:extLst>
      <p:ext uri="{BB962C8B-B14F-4D97-AF65-F5344CB8AC3E}">
        <p14:creationId xmlns:p14="http://schemas.microsoft.com/office/powerpoint/2010/main" val="2593626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החומר בפרק זה מבוסס על פרק </a:t>
            </a:r>
            <a:r>
              <a:rPr lang="en-US" dirty="0"/>
              <a:t>48</a:t>
            </a:r>
            <a:r>
              <a:rPr lang="he-IL" dirty="0"/>
              <a:t> (</a:t>
            </a:r>
            <a:r>
              <a:rPr lang="en-US" sz="1200" b="0" i="0" u="none" strike="noStrike" kern="1200" baseline="0" dirty="0">
                <a:solidFill>
                  <a:schemeClr val="tx1"/>
                </a:solidFill>
                <a:latin typeface="+mn-lt"/>
                <a:ea typeface="+mn-ea"/>
                <a:cs typeface="+mn-cs"/>
              </a:rPr>
              <a:t>Distributed Systems</a:t>
            </a:r>
            <a:r>
              <a:rPr lang="he-IL" dirty="0"/>
              <a:t>) מהספר </a:t>
            </a:r>
            <a:r>
              <a:rPr lang="en-US" dirty="0"/>
              <a:t>OSTEP</a:t>
            </a:r>
            <a:r>
              <a:rPr lang="he-IL" dirty="0"/>
              <a:t>.</a:t>
            </a:r>
          </a:p>
        </p:txBody>
      </p:sp>
      <p:sp>
        <p:nvSpPr>
          <p:cNvPr id="4" name="Slide Number Placeholder 3"/>
          <p:cNvSpPr>
            <a:spLocks noGrp="1"/>
          </p:cNvSpPr>
          <p:nvPr>
            <p:ph type="sldNum" sz="quarter" idx="5"/>
          </p:nvPr>
        </p:nvSpPr>
        <p:spPr/>
        <p:txBody>
          <a:bodyPr/>
          <a:lstStyle/>
          <a:p>
            <a:fld id="{94525A9A-2399-4ACF-975E-77FD324B061A}" type="slidenum">
              <a:rPr lang="en-US" smtClean="0"/>
              <a:t>21</a:t>
            </a:fld>
            <a:endParaRPr lang="en-US"/>
          </a:p>
        </p:txBody>
      </p:sp>
    </p:spTree>
    <p:extLst>
      <p:ext uri="{BB962C8B-B14F-4D97-AF65-F5344CB8AC3E}">
        <p14:creationId xmlns:p14="http://schemas.microsoft.com/office/powerpoint/2010/main" val="1974547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from: https://www.it.uu.se/education/course/homepage/dsp/vt19/modules/module-2/sockets/</a:t>
            </a:r>
          </a:p>
        </p:txBody>
      </p:sp>
      <p:sp>
        <p:nvSpPr>
          <p:cNvPr id="4" name="Slide Number Placeholder 3"/>
          <p:cNvSpPr>
            <a:spLocks noGrp="1"/>
          </p:cNvSpPr>
          <p:nvPr>
            <p:ph type="sldNum" sz="quarter" idx="5"/>
          </p:nvPr>
        </p:nvSpPr>
        <p:spPr/>
        <p:txBody>
          <a:bodyPr/>
          <a:lstStyle/>
          <a:p>
            <a:fld id="{94525A9A-2399-4ACF-975E-77FD324B061A}" type="slidenum">
              <a:rPr lang="en-US" smtClean="0"/>
              <a:t>23</a:t>
            </a:fld>
            <a:endParaRPr lang="en-US"/>
          </a:p>
        </p:txBody>
      </p:sp>
    </p:spTree>
    <p:extLst>
      <p:ext uri="{BB962C8B-B14F-4D97-AF65-F5344CB8AC3E}">
        <p14:creationId xmlns:p14="http://schemas.microsoft.com/office/powerpoint/2010/main" val="549210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1E69E577-8101-4B48-BE78-5E919CF75C36}"/>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3D9896F4-4F43-4BD7-B6A9-3178F99133FF}" type="slidenum">
              <a:rPr lang="he-IL" altLang="en-US" sz="1200"/>
              <a:pPr eaLnBrk="1" hangingPunct="1"/>
              <a:t>24</a:t>
            </a:fld>
            <a:endParaRPr lang="en-US" altLang="en-US" sz="1200"/>
          </a:p>
        </p:txBody>
      </p:sp>
      <p:sp>
        <p:nvSpPr>
          <p:cNvPr id="30723" name="Rectangle 2">
            <a:extLst>
              <a:ext uri="{FF2B5EF4-FFF2-40B4-BE49-F238E27FC236}">
                <a16:creationId xmlns:a16="http://schemas.microsoft.com/office/drawing/2014/main" id="{1EAE1EC6-4162-4AB2-9B09-A428A9DA878C}"/>
              </a:ext>
            </a:extLst>
          </p:cNvPr>
          <p:cNvSpPr>
            <a:spLocks noGrp="1" noRot="1" noChangeAspect="1" noChangeArrowheads="1" noTextEdit="1"/>
          </p:cNvSpPr>
          <p:nvPr>
            <p:ph type="sldImg"/>
          </p:nvPr>
        </p:nvSpPr>
        <p:spPr>
          <a:xfrm>
            <a:off x="1257300" y="720725"/>
            <a:ext cx="4802188" cy="3602038"/>
          </a:xfrm>
          <a:ln/>
        </p:spPr>
      </p:sp>
      <p:sp>
        <p:nvSpPr>
          <p:cNvPr id="30724" name="Rectangle 3">
            <a:extLst>
              <a:ext uri="{FF2B5EF4-FFF2-40B4-BE49-F238E27FC236}">
                <a16:creationId xmlns:a16="http://schemas.microsoft.com/office/drawing/2014/main" id="{6FF498D6-C58F-4876-95E8-F58B95C1AD3D}"/>
              </a:ext>
            </a:extLst>
          </p:cNvPr>
          <p:cNvSpPr>
            <a:spLocks noGrp="1" noChangeArrowheads="1"/>
          </p:cNvSpPr>
          <p:nvPr>
            <p:ph type="body" idx="1"/>
          </p:nvPr>
        </p:nvSpPr>
        <p:spPr>
          <a:xfrm>
            <a:off x="731838" y="4562475"/>
            <a:ext cx="5851525" cy="4318000"/>
          </a:xfrm>
          <a:noFill/>
        </p:spPr>
        <p:txBody>
          <a:bodyPr/>
          <a:lstStyle/>
          <a:p>
            <a:pPr algn="r" rtl="1" eaLnBrk="1" hangingPunct="1"/>
            <a:r>
              <a:rPr lang="he-IL" altLang="en-US" dirty="0">
                <a:latin typeface="Arial" panose="020B0604020202020204" pitchFamily="34" charset="0"/>
                <a:cs typeface="Arial" panose="020B0604020202020204" pitchFamily="34" charset="0"/>
              </a:rPr>
              <a:t>התמונה מתוך:</a:t>
            </a:r>
          </a:p>
          <a:p>
            <a:pPr algn="r" rtl="1" eaLnBrk="1" hangingPunct="1"/>
            <a:r>
              <a:rPr lang="en-US" altLang="en-US" dirty="0">
                <a:latin typeface="Arial" panose="020B0604020202020204" pitchFamily="34" charset="0"/>
                <a:cs typeface="Arial" panose="020B0604020202020204" pitchFamily="34" charset="0"/>
              </a:rPr>
              <a:t>https://www.codeproject.com/Articles/9424/Single-Server-Multiple-Clients-Win-MFC-classes-f</a:t>
            </a:r>
          </a:p>
        </p:txBody>
      </p:sp>
    </p:spTree>
    <p:extLst>
      <p:ext uri="{BB962C8B-B14F-4D97-AF65-F5344CB8AC3E}">
        <p14:creationId xmlns:p14="http://schemas.microsoft.com/office/powerpoint/2010/main" val="1155386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החומר בפרק זה מבוסס על פרק </a:t>
            </a:r>
            <a:r>
              <a:rPr lang="en-US" dirty="0"/>
              <a:t>33</a:t>
            </a:r>
            <a:r>
              <a:rPr lang="he-IL" dirty="0"/>
              <a:t> (</a:t>
            </a:r>
            <a:r>
              <a:rPr lang="en-US" sz="1200" b="0" i="0" u="none" strike="noStrike" kern="1200" baseline="0" dirty="0">
                <a:solidFill>
                  <a:schemeClr val="tx1"/>
                </a:solidFill>
                <a:latin typeface="+mn-lt"/>
                <a:ea typeface="+mn-ea"/>
                <a:cs typeface="+mn-cs"/>
              </a:rPr>
              <a:t>Event-based Concurrency</a:t>
            </a:r>
            <a:r>
              <a:rPr lang="he-IL" dirty="0"/>
              <a:t>) מהספר </a:t>
            </a:r>
            <a:r>
              <a:rPr lang="en-US" dirty="0"/>
              <a:t>OSTEP</a:t>
            </a:r>
            <a:r>
              <a:rPr lang="he-IL" dirty="0"/>
              <a:t>.</a:t>
            </a:r>
          </a:p>
        </p:txBody>
      </p:sp>
      <p:sp>
        <p:nvSpPr>
          <p:cNvPr id="4" name="Slide Number Placeholder 3"/>
          <p:cNvSpPr>
            <a:spLocks noGrp="1"/>
          </p:cNvSpPr>
          <p:nvPr>
            <p:ph type="sldNum" sz="quarter" idx="5"/>
          </p:nvPr>
        </p:nvSpPr>
        <p:spPr/>
        <p:txBody>
          <a:bodyPr/>
          <a:lstStyle/>
          <a:p>
            <a:fld id="{94525A9A-2399-4ACF-975E-77FD324B061A}" type="slidenum">
              <a:rPr lang="en-US" smtClean="0"/>
              <a:t>31</a:t>
            </a:fld>
            <a:endParaRPr lang="en-US"/>
          </a:p>
        </p:txBody>
      </p:sp>
    </p:spTree>
    <p:extLst>
      <p:ext uri="{BB962C8B-B14F-4D97-AF65-F5344CB8AC3E}">
        <p14:creationId xmlns:p14="http://schemas.microsoft.com/office/powerpoint/2010/main" val="4077563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94525A9A-2399-4ACF-975E-77FD324B061A}" type="slidenum">
              <a:rPr lang="en-US" smtClean="0"/>
              <a:t>32</a:t>
            </a:fld>
            <a:endParaRPr lang="en-US"/>
          </a:p>
        </p:txBody>
      </p:sp>
    </p:spTree>
    <p:extLst>
      <p:ext uri="{BB962C8B-B14F-4D97-AF65-F5344CB8AC3E}">
        <p14:creationId xmlns:p14="http://schemas.microsoft.com/office/powerpoint/2010/main" val="1771004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94525A9A-2399-4ACF-975E-77FD324B061A}" type="slidenum">
              <a:rPr lang="en-US" smtClean="0"/>
              <a:t>38</a:t>
            </a:fld>
            <a:endParaRPr lang="en-US"/>
          </a:p>
        </p:txBody>
      </p:sp>
    </p:spTree>
    <p:extLst>
      <p:ext uri="{BB962C8B-B14F-4D97-AF65-F5344CB8AC3E}">
        <p14:creationId xmlns:p14="http://schemas.microsoft.com/office/powerpoint/2010/main" val="395248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40</a:t>
            </a:fld>
            <a:endParaRPr lang="en-US"/>
          </a:p>
        </p:txBody>
      </p:sp>
    </p:spTree>
    <p:extLst>
      <p:ext uri="{BB962C8B-B14F-4D97-AF65-F5344CB8AC3E}">
        <p14:creationId xmlns:p14="http://schemas.microsoft.com/office/powerpoint/2010/main" val="1189398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1E69E577-8101-4B48-BE78-5E919CF75C36}"/>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3D9896F4-4F43-4BD7-B6A9-3178F99133FF}" type="slidenum">
              <a:rPr lang="he-IL" altLang="en-US" sz="1200"/>
              <a:pPr eaLnBrk="1" hangingPunct="1"/>
              <a:t>47</a:t>
            </a:fld>
            <a:endParaRPr lang="en-US" altLang="en-US" sz="1200"/>
          </a:p>
        </p:txBody>
      </p:sp>
      <p:sp>
        <p:nvSpPr>
          <p:cNvPr id="30723" name="Rectangle 2">
            <a:extLst>
              <a:ext uri="{FF2B5EF4-FFF2-40B4-BE49-F238E27FC236}">
                <a16:creationId xmlns:a16="http://schemas.microsoft.com/office/drawing/2014/main" id="{1EAE1EC6-4162-4AB2-9B09-A428A9DA878C}"/>
              </a:ext>
            </a:extLst>
          </p:cNvPr>
          <p:cNvSpPr>
            <a:spLocks noGrp="1" noRot="1" noChangeAspect="1" noChangeArrowheads="1" noTextEdit="1"/>
          </p:cNvSpPr>
          <p:nvPr>
            <p:ph type="sldImg"/>
          </p:nvPr>
        </p:nvSpPr>
        <p:spPr>
          <a:xfrm>
            <a:off x="1257300" y="720725"/>
            <a:ext cx="4802188" cy="3602038"/>
          </a:xfrm>
          <a:ln/>
        </p:spPr>
      </p:sp>
      <p:sp>
        <p:nvSpPr>
          <p:cNvPr id="30724" name="Rectangle 3">
            <a:extLst>
              <a:ext uri="{FF2B5EF4-FFF2-40B4-BE49-F238E27FC236}">
                <a16:creationId xmlns:a16="http://schemas.microsoft.com/office/drawing/2014/main" id="{6FF498D6-C58F-4876-95E8-F58B95C1AD3D}"/>
              </a:ext>
            </a:extLst>
          </p:cNvPr>
          <p:cNvSpPr>
            <a:spLocks noGrp="1" noChangeArrowheads="1"/>
          </p:cNvSpPr>
          <p:nvPr>
            <p:ph type="body" idx="1"/>
          </p:nvPr>
        </p:nvSpPr>
        <p:spPr>
          <a:xfrm>
            <a:off x="731838" y="4562475"/>
            <a:ext cx="5851525" cy="4318000"/>
          </a:xfrm>
          <a:noFill/>
        </p:spPr>
        <p:txBody>
          <a:bodyPr/>
          <a:lstStyle/>
          <a:p>
            <a:pPr eaLnBrk="1" hangingPunct="1"/>
            <a:r>
              <a:rPr lang="en-US" altLang="en-US" dirty="0">
                <a:latin typeface="Arial" panose="020B0604020202020204" pitchFamily="34" charset="0"/>
                <a:cs typeface="Arial" panose="020B0604020202020204" pitchFamily="34" charset="0"/>
              </a:rPr>
              <a:t>From “man </a:t>
            </a:r>
            <a:r>
              <a:rPr lang="en-US" altLang="en-US" dirty="0" err="1">
                <a:latin typeface="Arial" panose="020B0604020202020204" pitchFamily="34" charset="0"/>
                <a:cs typeface="Arial" panose="020B0604020202020204" pitchFamily="34" charset="0"/>
              </a:rPr>
              <a:t>socketcall</a:t>
            </a:r>
            <a:r>
              <a:rPr lang="en-US" altLang="en-US" dirty="0">
                <a:latin typeface="Arial" panose="020B0604020202020204" pitchFamily="34" charset="0"/>
                <a:cs typeface="Arial" panose="020B0604020202020204" pitchFamily="34" charset="0"/>
              </a:rPr>
              <a:t>”:</a:t>
            </a:r>
          </a:p>
          <a:p>
            <a:pPr eaLnBrk="1" hangingPunct="1"/>
            <a:r>
              <a:rPr lang="en-US" altLang="en-US" dirty="0">
                <a:latin typeface="Arial" panose="020B0604020202020204" pitchFamily="34" charset="0"/>
                <a:cs typeface="Arial" panose="020B0604020202020204" pitchFamily="34" charset="0"/>
              </a:rPr>
              <a:t>On some architectures—for example, x86-64 and ARM—there is no </a:t>
            </a:r>
            <a:r>
              <a:rPr lang="en-US" altLang="en-US" dirty="0" err="1">
                <a:latin typeface="Arial" panose="020B0604020202020204" pitchFamily="34" charset="0"/>
                <a:cs typeface="Arial" panose="020B0604020202020204" pitchFamily="34" charset="0"/>
              </a:rPr>
              <a:t>socketcall</a:t>
            </a:r>
            <a:r>
              <a:rPr lang="en-US" altLang="en-US" dirty="0">
                <a:latin typeface="Arial" panose="020B0604020202020204" pitchFamily="34" charset="0"/>
                <a:cs typeface="Arial" panose="020B0604020202020204" pitchFamily="34" charset="0"/>
              </a:rPr>
              <a:t>() system call; instead socket(2), accept(2), bind(2), and so on really are implemented as separate system calls.</a:t>
            </a:r>
          </a:p>
          <a:p>
            <a:pPr eaLnBrk="1" hangingPunct="1"/>
            <a:r>
              <a:rPr lang="en-US" altLang="en-US" dirty="0">
                <a:latin typeface="Arial" panose="020B0604020202020204" pitchFamily="34" charset="0"/>
                <a:cs typeface="Arial" panose="020B0604020202020204" pitchFamily="34" charset="0"/>
              </a:rPr>
              <a:t>On x86-32, </a:t>
            </a:r>
            <a:r>
              <a:rPr lang="en-US" altLang="en-US" dirty="0" err="1">
                <a:latin typeface="Arial" panose="020B0604020202020204" pitchFamily="34" charset="0"/>
                <a:cs typeface="Arial" panose="020B0604020202020204" pitchFamily="34" charset="0"/>
              </a:rPr>
              <a:t>socketcall</a:t>
            </a:r>
            <a:r>
              <a:rPr lang="en-US" altLang="en-US" dirty="0">
                <a:latin typeface="Arial" panose="020B0604020202020204" pitchFamily="34" charset="0"/>
                <a:cs typeface="Arial" panose="020B0604020202020204" pitchFamily="34" charset="0"/>
              </a:rPr>
              <a:t>() was historically the only entry point for the sockets API.  However, starting in Linux 4.3, direct system calls are provided on x86-32 for the sockets API.  This facilitates the creation of </a:t>
            </a:r>
            <a:r>
              <a:rPr lang="en-US" altLang="en-US" dirty="0" err="1">
                <a:latin typeface="Arial" panose="020B0604020202020204" pitchFamily="34" charset="0"/>
                <a:cs typeface="Arial" panose="020B0604020202020204" pitchFamily="34" charset="0"/>
              </a:rPr>
              <a:t>seccomp</a:t>
            </a:r>
            <a:r>
              <a:rPr lang="en-US" altLang="en-US" dirty="0">
                <a:latin typeface="Arial" panose="020B0604020202020204" pitchFamily="34" charset="0"/>
                <a:cs typeface="Arial" panose="020B0604020202020204" pitchFamily="34" charset="0"/>
              </a:rPr>
              <a:t>(2) filters that filter sockets system calls (for new user-space binaries that are compiled to use the new entry points) and also provides a (very) small performance improvement.</a:t>
            </a:r>
          </a:p>
        </p:txBody>
      </p:sp>
    </p:spTree>
    <p:extLst>
      <p:ext uri="{BB962C8B-B14F-4D97-AF65-F5344CB8AC3E}">
        <p14:creationId xmlns:p14="http://schemas.microsoft.com/office/powerpoint/2010/main" val="3497838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4653B76-FDD3-458B-A616-A17C167BB1E7}"/>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FE9CF24D-A267-491B-A1EB-3621150F4668}" type="slidenum">
              <a:rPr lang="he-IL" altLang="en-US" sz="1200"/>
              <a:pPr eaLnBrk="1" hangingPunct="1"/>
              <a:t>48</a:t>
            </a:fld>
            <a:endParaRPr lang="en-US" altLang="en-US" sz="1200"/>
          </a:p>
        </p:txBody>
      </p:sp>
      <p:sp>
        <p:nvSpPr>
          <p:cNvPr id="40963" name="Rectangle 2">
            <a:extLst>
              <a:ext uri="{FF2B5EF4-FFF2-40B4-BE49-F238E27FC236}">
                <a16:creationId xmlns:a16="http://schemas.microsoft.com/office/drawing/2014/main" id="{92D258E8-2085-48BE-8EC2-DE667FB9A846}"/>
              </a:ext>
            </a:extLst>
          </p:cNvPr>
          <p:cNvSpPr>
            <a:spLocks noGrp="1" noRot="1" noChangeAspect="1" noChangeArrowheads="1" noTextEdit="1"/>
          </p:cNvSpPr>
          <p:nvPr>
            <p:ph type="sldImg"/>
          </p:nvPr>
        </p:nvSpPr>
        <p:spPr>
          <a:xfrm>
            <a:off x="1257300" y="720725"/>
            <a:ext cx="4802188" cy="3602038"/>
          </a:xfrm>
          <a:ln/>
        </p:spPr>
      </p:sp>
      <p:sp>
        <p:nvSpPr>
          <p:cNvPr id="40964" name="Rectangle 3">
            <a:extLst>
              <a:ext uri="{FF2B5EF4-FFF2-40B4-BE49-F238E27FC236}">
                <a16:creationId xmlns:a16="http://schemas.microsoft.com/office/drawing/2014/main" id="{A0291E3E-E757-4291-BD80-408717DF18DC}"/>
              </a:ext>
            </a:extLst>
          </p:cNvPr>
          <p:cNvSpPr>
            <a:spLocks noGrp="1" noChangeArrowheads="1"/>
          </p:cNvSpPr>
          <p:nvPr>
            <p:ph type="body" idx="1"/>
          </p:nvPr>
        </p:nvSpPr>
        <p:spPr>
          <a:xfrm>
            <a:off x="731838" y="4562475"/>
            <a:ext cx="5851525" cy="4318000"/>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8760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56CF4E2B-DB2B-4F67-B69C-20C62CD8C0F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D0E60A38-8A41-4067-A5EF-26A61D78E883}" type="slidenum">
              <a:rPr lang="he-IL" altLang="en-US" sz="1200"/>
              <a:pPr eaLnBrk="1" hangingPunct="1"/>
              <a:t>49</a:t>
            </a:fld>
            <a:endParaRPr lang="en-US" altLang="en-US" sz="1200"/>
          </a:p>
        </p:txBody>
      </p:sp>
      <p:sp>
        <p:nvSpPr>
          <p:cNvPr id="43011" name="Rectangle 2">
            <a:extLst>
              <a:ext uri="{FF2B5EF4-FFF2-40B4-BE49-F238E27FC236}">
                <a16:creationId xmlns:a16="http://schemas.microsoft.com/office/drawing/2014/main" id="{04828DDA-BB4C-4E57-84F4-A14AB0CCF87F}"/>
              </a:ext>
            </a:extLst>
          </p:cNvPr>
          <p:cNvSpPr>
            <a:spLocks noGrp="1" noRot="1" noChangeAspect="1" noChangeArrowheads="1" noTextEdit="1"/>
          </p:cNvSpPr>
          <p:nvPr>
            <p:ph type="sldImg"/>
          </p:nvPr>
        </p:nvSpPr>
        <p:spPr>
          <a:xfrm>
            <a:off x="1257300" y="720725"/>
            <a:ext cx="4802188" cy="3602038"/>
          </a:xfrm>
          <a:ln/>
        </p:spPr>
      </p:sp>
      <p:sp>
        <p:nvSpPr>
          <p:cNvPr id="43012" name="Rectangle 3">
            <a:extLst>
              <a:ext uri="{FF2B5EF4-FFF2-40B4-BE49-F238E27FC236}">
                <a16:creationId xmlns:a16="http://schemas.microsoft.com/office/drawing/2014/main" id="{5B5481BB-191A-43CE-899A-C86EDDC2BFFC}"/>
              </a:ext>
            </a:extLst>
          </p:cNvPr>
          <p:cNvSpPr>
            <a:spLocks noGrp="1" noChangeArrowheads="1"/>
          </p:cNvSpPr>
          <p:nvPr>
            <p:ph type="body" idx="1"/>
          </p:nvPr>
        </p:nvSpPr>
        <p:spPr>
          <a:xfrm>
            <a:off x="731838" y="4562475"/>
            <a:ext cx="5851525" cy="4318000"/>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5189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5</a:t>
            </a:fld>
            <a:endParaRPr lang="en-US"/>
          </a:p>
        </p:txBody>
      </p:sp>
    </p:spTree>
    <p:extLst>
      <p:ext uri="{BB962C8B-B14F-4D97-AF65-F5344CB8AC3E}">
        <p14:creationId xmlns:p14="http://schemas.microsoft.com/office/powerpoint/2010/main" val="874827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FB48E9D1-CCB0-40B3-8B28-3C31F5F1E7A2}"/>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0DA2FCB-D76A-4DF0-AF74-31084A069086}" type="slidenum">
              <a:rPr lang="he-IL" altLang="en-US" sz="1200"/>
              <a:pPr eaLnBrk="1" hangingPunct="1"/>
              <a:t>50</a:t>
            </a:fld>
            <a:endParaRPr lang="en-US" altLang="en-US" sz="1200"/>
          </a:p>
        </p:txBody>
      </p:sp>
      <p:sp>
        <p:nvSpPr>
          <p:cNvPr id="31747" name="Rectangle 2">
            <a:extLst>
              <a:ext uri="{FF2B5EF4-FFF2-40B4-BE49-F238E27FC236}">
                <a16:creationId xmlns:a16="http://schemas.microsoft.com/office/drawing/2014/main" id="{8EDFE3E5-C717-490B-8ED7-C8CB2A7B3D8B}"/>
              </a:ext>
            </a:extLst>
          </p:cNvPr>
          <p:cNvSpPr>
            <a:spLocks noGrp="1" noRot="1" noChangeAspect="1" noChangeArrowheads="1" noTextEdit="1"/>
          </p:cNvSpPr>
          <p:nvPr>
            <p:ph type="sldImg"/>
          </p:nvPr>
        </p:nvSpPr>
        <p:spPr>
          <a:xfrm>
            <a:off x="1257300" y="720725"/>
            <a:ext cx="4802188" cy="3602038"/>
          </a:xfrm>
          <a:ln/>
        </p:spPr>
      </p:sp>
      <p:sp>
        <p:nvSpPr>
          <p:cNvPr id="31748" name="Rectangle 3">
            <a:extLst>
              <a:ext uri="{FF2B5EF4-FFF2-40B4-BE49-F238E27FC236}">
                <a16:creationId xmlns:a16="http://schemas.microsoft.com/office/drawing/2014/main" id="{A51CC93B-9663-4840-85C8-2AAEA3F1FB65}"/>
              </a:ext>
            </a:extLst>
          </p:cNvPr>
          <p:cNvSpPr>
            <a:spLocks noGrp="1" noChangeArrowheads="1"/>
          </p:cNvSpPr>
          <p:nvPr>
            <p:ph type="body" idx="1"/>
          </p:nvPr>
        </p:nvSpPr>
        <p:spPr>
          <a:xfrm>
            <a:off x="731838" y="4562475"/>
            <a:ext cx="5851525" cy="4318000"/>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9514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9BBF81A1-50F3-47C0-9342-ED93EE0304EF}"/>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02C10AD-D650-4E0E-9BB3-8DC92657AEDF}" type="slidenum">
              <a:rPr lang="he-IL" altLang="en-US" sz="1200"/>
              <a:pPr eaLnBrk="1" hangingPunct="1"/>
              <a:t>51</a:t>
            </a:fld>
            <a:endParaRPr lang="en-US" altLang="en-US" sz="1200"/>
          </a:p>
        </p:txBody>
      </p:sp>
      <p:sp>
        <p:nvSpPr>
          <p:cNvPr id="32771" name="Rectangle 2">
            <a:extLst>
              <a:ext uri="{FF2B5EF4-FFF2-40B4-BE49-F238E27FC236}">
                <a16:creationId xmlns:a16="http://schemas.microsoft.com/office/drawing/2014/main" id="{EE127F22-7255-4A41-9322-2DF68C28CF98}"/>
              </a:ext>
            </a:extLst>
          </p:cNvPr>
          <p:cNvSpPr>
            <a:spLocks noGrp="1" noRot="1" noChangeAspect="1" noChangeArrowheads="1" noTextEdit="1"/>
          </p:cNvSpPr>
          <p:nvPr>
            <p:ph type="sldImg"/>
          </p:nvPr>
        </p:nvSpPr>
        <p:spPr>
          <a:xfrm>
            <a:off x="1257300" y="720725"/>
            <a:ext cx="4802188" cy="3602038"/>
          </a:xfrm>
          <a:ln/>
        </p:spPr>
      </p:sp>
      <p:sp>
        <p:nvSpPr>
          <p:cNvPr id="32772" name="Rectangle 3">
            <a:extLst>
              <a:ext uri="{FF2B5EF4-FFF2-40B4-BE49-F238E27FC236}">
                <a16:creationId xmlns:a16="http://schemas.microsoft.com/office/drawing/2014/main" id="{B01FD0D1-3257-41D2-AEAB-FC6DD3914CC3}"/>
              </a:ext>
            </a:extLst>
          </p:cNvPr>
          <p:cNvSpPr>
            <a:spLocks noGrp="1" noChangeArrowheads="1"/>
          </p:cNvSpPr>
          <p:nvPr>
            <p:ph type="body" idx="1"/>
          </p:nvPr>
        </p:nvSpPr>
        <p:spPr>
          <a:xfrm>
            <a:off x="731838" y="4562475"/>
            <a:ext cx="5851525" cy="4318000"/>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8201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3F083768-2931-4DEA-A23D-374A8A3EB2CC}"/>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32014E47-9074-42D0-9A1F-6BCBEDB4163C}" type="slidenum">
              <a:rPr lang="he-IL" altLang="en-US" sz="1200"/>
              <a:pPr eaLnBrk="1" hangingPunct="1"/>
              <a:t>52</a:t>
            </a:fld>
            <a:endParaRPr lang="en-US" altLang="en-US" sz="1200"/>
          </a:p>
        </p:txBody>
      </p:sp>
      <p:sp>
        <p:nvSpPr>
          <p:cNvPr id="33795" name="Rectangle 2">
            <a:extLst>
              <a:ext uri="{FF2B5EF4-FFF2-40B4-BE49-F238E27FC236}">
                <a16:creationId xmlns:a16="http://schemas.microsoft.com/office/drawing/2014/main" id="{9AC90B19-FE68-4FF6-AE30-EA4C402CDAB9}"/>
              </a:ext>
            </a:extLst>
          </p:cNvPr>
          <p:cNvSpPr>
            <a:spLocks noGrp="1" noRot="1" noChangeAspect="1" noChangeArrowheads="1" noTextEdit="1"/>
          </p:cNvSpPr>
          <p:nvPr>
            <p:ph type="sldImg"/>
          </p:nvPr>
        </p:nvSpPr>
        <p:spPr>
          <a:xfrm>
            <a:off x="1257300" y="720725"/>
            <a:ext cx="4802188" cy="3602038"/>
          </a:xfrm>
          <a:ln/>
        </p:spPr>
      </p:sp>
      <p:sp>
        <p:nvSpPr>
          <p:cNvPr id="33796" name="Rectangle 3">
            <a:extLst>
              <a:ext uri="{FF2B5EF4-FFF2-40B4-BE49-F238E27FC236}">
                <a16:creationId xmlns:a16="http://schemas.microsoft.com/office/drawing/2014/main" id="{1DC8530D-622E-4785-BE4C-56EAE4239FA5}"/>
              </a:ext>
            </a:extLst>
          </p:cNvPr>
          <p:cNvSpPr>
            <a:spLocks noGrp="1" noChangeArrowheads="1"/>
          </p:cNvSpPr>
          <p:nvPr>
            <p:ph type="body" idx="1"/>
          </p:nvPr>
        </p:nvSpPr>
        <p:spPr>
          <a:xfrm>
            <a:off x="731838" y="4562475"/>
            <a:ext cx="5851525" cy="4318000"/>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0595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34CBDBAC-0C10-4BFB-8913-67B963577D1B}"/>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1311818E-A8B8-43C8-92E6-2EA325519F8E}" type="slidenum">
              <a:rPr lang="he-IL" altLang="en-US" sz="1200"/>
              <a:pPr eaLnBrk="1" hangingPunct="1"/>
              <a:t>53</a:t>
            </a:fld>
            <a:endParaRPr lang="en-US" altLang="en-US" sz="1200"/>
          </a:p>
        </p:txBody>
      </p:sp>
      <p:sp>
        <p:nvSpPr>
          <p:cNvPr id="34819" name="Rectangle 2">
            <a:extLst>
              <a:ext uri="{FF2B5EF4-FFF2-40B4-BE49-F238E27FC236}">
                <a16:creationId xmlns:a16="http://schemas.microsoft.com/office/drawing/2014/main" id="{E3569DEC-86D0-47F9-844C-EA0203CF8EF4}"/>
              </a:ext>
            </a:extLst>
          </p:cNvPr>
          <p:cNvSpPr>
            <a:spLocks noGrp="1" noRot="1" noChangeAspect="1" noChangeArrowheads="1" noTextEdit="1"/>
          </p:cNvSpPr>
          <p:nvPr>
            <p:ph type="sldImg"/>
          </p:nvPr>
        </p:nvSpPr>
        <p:spPr>
          <a:xfrm>
            <a:off x="1257300" y="720725"/>
            <a:ext cx="4802188" cy="3602038"/>
          </a:xfrm>
          <a:ln/>
        </p:spPr>
      </p:sp>
      <p:sp>
        <p:nvSpPr>
          <p:cNvPr id="34820" name="Rectangle 3">
            <a:extLst>
              <a:ext uri="{FF2B5EF4-FFF2-40B4-BE49-F238E27FC236}">
                <a16:creationId xmlns:a16="http://schemas.microsoft.com/office/drawing/2014/main" id="{33D1E065-B077-4527-A894-3BA084609E33}"/>
              </a:ext>
            </a:extLst>
          </p:cNvPr>
          <p:cNvSpPr>
            <a:spLocks noGrp="1" noChangeArrowheads="1"/>
          </p:cNvSpPr>
          <p:nvPr>
            <p:ph type="body" idx="1"/>
          </p:nvPr>
        </p:nvSpPr>
        <p:spPr>
          <a:xfrm>
            <a:off x="731838" y="4562475"/>
            <a:ext cx="5851525" cy="4318000"/>
          </a:xfrm>
          <a:noFill/>
        </p:spPr>
        <p:txBody>
          <a:bodyPr/>
          <a:lstStyle/>
          <a:p>
            <a:pPr fontAlgn="base"/>
            <a:r>
              <a:rPr lang="en-US" sz="1200" b="0" i="0" kern="1200" dirty="0">
                <a:solidFill>
                  <a:schemeClr val="tx1"/>
                </a:solidFill>
                <a:effectLst/>
                <a:latin typeface="+mn-lt"/>
                <a:ea typeface="+mn-ea"/>
                <a:cs typeface="+mn-cs"/>
              </a:rPr>
              <a:t>Question: is a</a:t>
            </a:r>
            <a:r>
              <a:rPr lang="en-US" sz="1200" kern="1200" dirty="0">
                <a:solidFill>
                  <a:schemeClr val="tx1"/>
                </a:solidFill>
                <a:effectLst/>
                <a:latin typeface="+mn-lt"/>
                <a:ea typeface="+mn-ea"/>
                <a:cs typeface="+mn-cs"/>
              </a:rPr>
              <a:t> connected socket assigned to a new (dedicated) port?</a:t>
            </a:r>
          </a:p>
          <a:p>
            <a:pPr fontAlgn="base"/>
            <a:r>
              <a:rPr lang="en-US" sz="1200" b="0" i="0" kern="1200" dirty="0">
                <a:solidFill>
                  <a:schemeClr val="tx1"/>
                </a:solidFill>
                <a:effectLst/>
                <a:latin typeface="+mn-lt"/>
                <a:ea typeface="+mn-ea"/>
                <a:cs typeface="+mn-cs"/>
              </a:rPr>
              <a:t>Answer: That's a common intuition, but it's incorrect. A connected socket is not assigned to a new/dedicated port. The only actual constraint that the TCP stack must satisfy is that the tuple of (</a:t>
            </a:r>
            <a:r>
              <a:rPr lang="en-US" sz="1200" b="0" i="0" kern="1200" dirty="0" err="1">
                <a:solidFill>
                  <a:schemeClr val="tx1"/>
                </a:solidFill>
                <a:effectLst/>
                <a:latin typeface="+mn-lt"/>
                <a:ea typeface="+mn-ea"/>
                <a:cs typeface="+mn-cs"/>
              </a:rPr>
              <a:t>local_address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local_port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remote_address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remote_port</a:t>
            </a:r>
            <a:r>
              <a:rPr lang="en-US" sz="1200" b="0" i="0" kern="1200" dirty="0">
                <a:solidFill>
                  <a:schemeClr val="tx1"/>
                </a:solidFill>
                <a:effectLst/>
                <a:latin typeface="+mn-lt"/>
                <a:ea typeface="+mn-ea"/>
                <a:cs typeface="+mn-cs"/>
              </a:rPr>
              <a:t>) must be unique for each socket connection. Thus the server can have many TCP sockets using the same local port, as long as each of the sockets on the port is connected to a different remote location.</a:t>
            </a:r>
          </a:p>
          <a:p>
            <a:r>
              <a:rPr lang="en-US" sz="1200" b="0" i="0" kern="1200" dirty="0">
                <a:solidFill>
                  <a:schemeClr val="tx1"/>
                </a:solidFill>
                <a:effectLst/>
                <a:latin typeface="+mn-lt"/>
                <a:ea typeface="+mn-ea"/>
                <a:cs typeface="+mn-cs"/>
              </a:rPr>
              <a:t>https://stackoverflow.com/questions/11129212/tcp-two-different-sockets-sharing-a-port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Sockets come in two primary flavors. An </a:t>
            </a:r>
            <a:r>
              <a:rPr lang="en-US" sz="1200" b="0" i="1" kern="1200" dirty="0">
                <a:solidFill>
                  <a:schemeClr val="tx1"/>
                </a:solidFill>
                <a:effectLst/>
                <a:latin typeface="+mn-lt"/>
                <a:ea typeface="+mn-ea"/>
                <a:cs typeface="+mn-cs"/>
              </a:rPr>
              <a:t>active socket</a:t>
            </a:r>
            <a:r>
              <a:rPr lang="en-US" sz="1200" b="0" i="0" kern="1200" dirty="0">
                <a:solidFill>
                  <a:schemeClr val="tx1"/>
                </a:solidFill>
                <a:effectLst/>
                <a:latin typeface="+mn-lt"/>
                <a:ea typeface="+mn-ea"/>
                <a:cs typeface="+mn-cs"/>
              </a:rPr>
              <a:t> is connected to a remote active socket via an open data connection. Closing the connection destroys the active sockets at each endpoint. A </a:t>
            </a:r>
            <a:r>
              <a:rPr lang="en-US" sz="1200" b="0" i="1" kern="1200" dirty="0">
                <a:solidFill>
                  <a:schemeClr val="tx1"/>
                </a:solidFill>
                <a:effectLst/>
                <a:latin typeface="+mn-lt"/>
                <a:ea typeface="+mn-ea"/>
                <a:cs typeface="+mn-cs"/>
              </a:rPr>
              <a:t>passive socket </a:t>
            </a:r>
            <a:r>
              <a:rPr lang="en-US" sz="1200" b="0" i="0" kern="1200" dirty="0">
                <a:solidFill>
                  <a:schemeClr val="tx1"/>
                </a:solidFill>
                <a:effectLst/>
                <a:latin typeface="+mn-lt"/>
                <a:ea typeface="+mn-ea"/>
                <a:cs typeface="+mn-cs"/>
              </a:rPr>
              <a:t>is not connected, but rather awaits an incoming connection, which will spawn a new active socket.</a:t>
            </a:r>
          </a:p>
          <a:p>
            <a:r>
              <a:rPr lang="en-US" sz="1200" b="0" i="0" kern="1200" dirty="0">
                <a:solidFill>
                  <a:schemeClr val="tx1"/>
                </a:solidFill>
                <a:effectLst/>
                <a:latin typeface="+mn-lt"/>
                <a:ea typeface="+mn-ea"/>
                <a:cs typeface="+mn-cs"/>
              </a:rPr>
              <a:t>A socket is not a port, though there is a close relationship between them. A socket is associated with a port, though this is a many-to-one relationship. Each port can have a single passive socket, awaiting incoming connections, and multiple active sockets, each corresponding to an open connection on the port.</a:t>
            </a:r>
          </a:p>
          <a:p>
            <a:pPr eaLnBrk="1" hangingPunct="1"/>
            <a:r>
              <a:rPr lang="en-US" altLang="en-US" dirty="0">
                <a:latin typeface="Arial" panose="020B0604020202020204" pitchFamily="34" charset="0"/>
                <a:cs typeface="Arial" panose="020B0604020202020204" pitchFamily="34" charset="0"/>
              </a:rPr>
              <a:t>http://www.freesoft.org/CIE/Course/Section4/6.htm</a:t>
            </a:r>
          </a:p>
        </p:txBody>
      </p:sp>
    </p:spTree>
    <p:extLst>
      <p:ext uri="{BB962C8B-B14F-4D97-AF65-F5344CB8AC3E}">
        <p14:creationId xmlns:p14="http://schemas.microsoft.com/office/powerpoint/2010/main" val="2692888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C8BE43DB-31AF-4952-80C8-1ADA044BF8B0}"/>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A720FB66-0D5C-4E43-B28F-B99AEB2F505E}" type="slidenum">
              <a:rPr lang="he-IL" altLang="en-US" sz="1200"/>
              <a:pPr eaLnBrk="1" hangingPunct="1"/>
              <a:t>54</a:t>
            </a:fld>
            <a:endParaRPr lang="en-US" altLang="en-US" sz="1200"/>
          </a:p>
        </p:txBody>
      </p:sp>
      <p:sp>
        <p:nvSpPr>
          <p:cNvPr id="35843" name="Rectangle 2">
            <a:extLst>
              <a:ext uri="{FF2B5EF4-FFF2-40B4-BE49-F238E27FC236}">
                <a16:creationId xmlns:a16="http://schemas.microsoft.com/office/drawing/2014/main" id="{44A4FEF1-A903-45DB-9F9B-E1578352214A}"/>
              </a:ext>
            </a:extLst>
          </p:cNvPr>
          <p:cNvSpPr>
            <a:spLocks noGrp="1" noRot="1" noChangeAspect="1" noChangeArrowheads="1" noTextEdit="1"/>
          </p:cNvSpPr>
          <p:nvPr>
            <p:ph type="sldImg"/>
          </p:nvPr>
        </p:nvSpPr>
        <p:spPr>
          <a:xfrm>
            <a:off x="1257300" y="720725"/>
            <a:ext cx="4802188" cy="3602038"/>
          </a:xfrm>
          <a:ln/>
        </p:spPr>
      </p:sp>
      <p:sp>
        <p:nvSpPr>
          <p:cNvPr id="35844" name="Rectangle 3">
            <a:extLst>
              <a:ext uri="{FF2B5EF4-FFF2-40B4-BE49-F238E27FC236}">
                <a16:creationId xmlns:a16="http://schemas.microsoft.com/office/drawing/2014/main" id="{B0B90478-A789-4AF8-9AE4-06E00424AB52}"/>
              </a:ext>
            </a:extLst>
          </p:cNvPr>
          <p:cNvSpPr>
            <a:spLocks noGrp="1" noChangeArrowheads="1"/>
          </p:cNvSpPr>
          <p:nvPr>
            <p:ph type="body" idx="1"/>
          </p:nvPr>
        </p:nvSpPr>
        <p:spPr>
          <a:xfrm>
            <a:off x="731838" y="4562475"/>
            <a:ext cx="5851525" cy="4318000"/>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8850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3D8B96D6-21E8-4296-9F81-15095FC3FA23}"/>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FED5ACAB-D4CD-4FEB-955E-CA6CDE617AA8}" type="slidenum">
              <a:rPr lang="he-IL" altLang="en-US" sz="1200"/>
              <a:pPr eaLnBrk="1" hangingPunct="1"/>
              <a:t>55</a:t>
            </a:fld>
            <a:endParaRPr lang="en-US" altLang="en-US" sz="1200"/>
          </a:p>
        </p:txBody>
      </p:sp>
      <p:sp>
        <p:nvSpPr>
          <p:cNvPr id="36867" name="Rectangle 2">
            <a:extLst>
              <a:ext uri="{FF2B5EF4-FFF2-40B4-BE49-F238E27FC236}">
                <a16:creationId xmlns:a16="http://schemas.microsoft.com/office/drawing/2014/main" id="{B4555907-B9A4-462B-A232-023DE22E1A98}"/>
              </a:ext>
            </a:extLst>
          </p:cNvPr>
          <p:cNvSpPr>
            <a:spLocks noGrp="1" noRot="1" noChangeAspect="1" noChangeArrowheads="1" noTextEdit="1"/>
          </p:cNvSpPr>
          <p:nvPr>
            <p:ph type="sldImg"/>
          </p:nvPr>
        </p:nvSpPr>
        <p:spPr>
          <a:xfrm>
            <a:off x="1257300" y="720725"/>
            <a:ext cx="4802188" cy="3602038"/>
          </a:xfrm>
          <a:ln/>
        </p:spPr>
      </p:sp>
      <p:sp>
        <p:nvSpPr>
          <p:cNvPr id="36868" name="Rectangle 3">
            <a:extLst>
              <a:ext uri="{FF2B5EF4-FFF2-40B4-BE49-F238E27FC236}">
                <a16:creationId xmlns:a16="http://schemas.microsoft.com/office/drawing/2014/main" id="{B6DB6D2B-FA6C-4A3E-BB25-FD7C76FA4638}"/>
              </a:ext>
            </a:extLst>
          </p:cNvPr>
          <p:cNvSpPr>
            <a:spLocks noGrp="1" noChangeArrowheads="1"/>
          </p:cNvSpPr>
          <p:nvPr>
            <p:ph type="body" idx="1"/>
          </p:nvPr>
        </p:nvSpPr>
        <p:spPr>
          <a:xfrm>
            <a:off x="731838" y="4562475"/>
            <a:ext cx="5851525" cy="4318000"/>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0761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72942C6-2176-4DC2-9647-CB1F7C8B0B50}"/>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9A062707-7006-402D-B8FA-B8F4B86BD390}" type="slidenum">
              <a:rPr lang="he-IL" altLang="en-US" sz="1200"/>
              <a:pPr eaLnBrk="1" hangingPunct="1"/>
              <a:t>56</a:t>
            </a:fld>
            <a:endParaRPr lang="en-US" altLang="en-US" sz="1200"/>
          </a:p>
        </p:txBody>
      </p:sp>
      <p:sp>
        <p:nvSpPr>
          <p:cNvPr id="37891" name="Rectangle 2">
            <a:extLst>
              <a:ext uri="{FF2B5EF4-FFF2-40B4-BE49-F238E27FC236}">
                <a16:creationId xmlns:a16="http://schemas.microsoft.com/office/drawing/2014/main" id="{BF1D448C-70E8-448A-BDB7-440701646E80}"/>
              </a:ext>
            </a:extLst>
          </p:cNvPr>
          <p:cNvSpPr>
            <a:spLocks noGrp="1" noRot="1" noChangeAspect="1" noChangeArrowheads="1" noTextEdit="1"/>
          </p:cNvSpPr>
          <p:nvPr>
            <p:ph type="sldImg"/>
          </p:nvPr>
        </p:nvSpPr>
        <p:spPr>
          <a:xfrm>
            <a:off x="1257300" y="720725"/>
            <a:ext cx="4802188" cy="3602038"/>
          </a:xfrm>
          <a:ln/>
        </p:spPr>
      </p:sp>
      <p:sp>
        <p:nvSpPr>
          <p:cNvPr id="37892" name="Rectangle 3">
            <a:extLst>
              <a:ext uri="{FF2B5EF4-FFF2-40B4-BE49-F238E27FC236}">
                <a16:creationId xmlns:a16="http://schemas.microsoft.com/office/drawing/2014/main" id="{1FD53222-9FBB-4FF4-86B9-18FC0CA1918E}"/>
              </a:ext>
            </a:extLst>
          </p:cNvPr>
          <p:cNvSpPr>
            <a:spLocks noGrp="1" noChangeArrowheads="1"/>
          </p:cNvSpPr>
          <p:nvPr>
            <p:ph type="body" idx="1"/>
          </p:nvPr>
        </p:nvSpPr>
        <p:spPr>
          <a:xfrm>
            <a:off x="731838" y="4562475"/>
            <a:ext cx="5851525" cy="4318000"/>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9951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B1FF697-2E03-407F-91D9-831A2F840222}"/>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8DC0DEA-8A3C-4E07-87BE-8568F57BB6F6}" type="slidenum">
              <a:rPr lang="he-IL" altLang="en-US" sz="1200"/>
              <a:pPr eaLnBrk="1" hangingPunct="1"/>
              <a:t>57</a:t>
            </a:fld>
            <a:endParaRPr lang="en-US" altLang="en-US" sz="1200"/>
          </a:p>
        </p:txBody>
      </p:sp>
      <p:sp>
        <p:nvSpPr>
          <p:cNvPr id="38915" name="Rectangle 2">
            <a:extLst>
              <a:ext uri="{FF2B5EF4-FFF2-40B4-BE49-F238E27FC236}">
                <a16:creationId xmlns:a16="http://schemas.microsoft.com/office/drawing/2014/main" id="{319D0B3B-44AD-4B15-A8AC-11201BB78972}"/>
              </a:ext>
            </a:extLst>
          </p:cNvPr>
          <p:cNvSpPr>
            <a:spLocks noGrp="1" noRot="1" noChangeAspect="1" noChangeArrowheads="1" noTextEdit="1"/>
          </p:cNvSpPr>
          <p:nvPr>
            <p:ph type="sldImg"/>
          </p:nvPr>
        </p:nvSpPr>
        <p:spPr>
          <a:xfrm>
            <a:off x="1257300" y="720725"/>
            <a:ext cx="4802188" cy="3602038"/>
          </a:xfrm>
          <a:ln/>
        </p:spPr>
      </p:sp>
      <p:sp>
        <p:nvSpPr>
          <p:cNvPr id="38916" name="Rectangle 3">
            <a:extLst>
              <a:ext uri="{FF2B5EF4-FFF2-40B4-BE49-F238E27FC236}">
                <a16:creationId xmlns:a16="http://schemas.microsoft.com/office/drawing/2014/main" id="{98F71E09-20D0-48FE-9977-1D2C62515CB4}"/>
              </a:ext>
            </a:extLst>
          </p:cNvPr>
          <p:cNvSpPr>
            <a:spLocks noGrp="1" noChangeArrowheads="1"/>
          </p:cNvSpPr>
          <p:nvPr>
            <p:ph type="body" idx="1"/>
          </p:nvPr>
        </p:nvSpPr>
        <p:spPr>
          <a:xfrm>
            <a:off x="731838" y="4562475"/>
            <a:ext cx="5851525" cy="4318000"/>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5556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1F2F79F6-4947-4C92-85AD-1D3744E8AD0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B9D5B3A4-A9B9-4C4F-A2D5-DCF72AA2EF5F}" type="slidenum">
              <a:rPr lang="he-IL" altLang="en-US" sz="1200"/>
              <a:pPr eaLnBrk="1" hangingPunct="1"/>
              <a:t>58</a:t>
            </a:fld>
            <a:endParaRPr lang="en-US" altLang="en-US" sz="1200"/>
          </a:p>
        </p:txBody>
      </p:sp>
      <p:sp>
        <p:nvSpPr>
          <p:cNvPr id="44035" name="Rectangle 2">
            <a:extLst>
              <a:ext uri="{FF2B5EF4-FFF2-40B4-BE49-F238E27FC236}">
                <a16:creationId xmlns:a16="http://schemas.microsoft.com/office/drawing/2014/main" id="{4DB85F3B-136B-4972-81AE-D0AB923E4B00}"/>
              </a:ext>
            </a:extLst>
          </p:cNvPr>
          <p:cNvSpPr>
            <a:spLocks noGrp="1" noRot="1" noChangeAspect="1" noChangeArrowheads="1" noTextEdit="1"/>
          </p:cNvSpPr>
          <p:nvPr>
            <p:ph type="sldImg"/>
          </p:nvPr>
        </p:nvSpPr>
        <p:spPr>
          <a:xfrm>
            <a:off x="1257300" y="720725"/>
            <a:ext cx="4802188" cy="3602038"/>
          </a:xfrm>
          <a:ln/>
        </p:spPr>
      </p:sp>
      <p:sp>
        <p:nvSpPr>
          <p:cNvPr id="44036" name="Rectangle 3">
            <a:extLst>
              <a:ext uri="{FF2B5EF4-FFF2-40B4-BE49-F238E27FC236}">
                <a16:creationId xmlns:a16="http://schemas.microsoft.com/office/drawing/2014/main" id="{4EF587E9-3CAF-401C-B1A0-86181B55A662}"/>
              </a:ext>
            </a:extLst>
          </p:cNvPr>
          <p:cNvSpPr>
            <a:spLocks noGrp="1" noChangeArrowheads="1"/>
          </p:cNvSpPr>
          <p:nvPr>
            <p:ph type="body" idx="1"/>
          </p:nvPr>
        </p:nvSpPr>
        <p:spPr>
          <a:xfrm>
            <a:off x="731838" y="4562475"/>
            <a:ext cx="5851525" cy="4318000"/>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9153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5CF1CC44-8D27-49F1-AA96-9396AFD23D8E}"/>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664E0469-6EA0-40A3-90D3-BD70BD3D2413}" type="slidenum">
              <a:rPr lang="he-IL" altLang="en-US" sz="1200"/>
              <a:pPr eaLnBrk="1" hangingPunct="1"/>
              <a:t>59</a:t>
            </a:fld>
            <a:endParaRPr lang="en-US" altLang="en-US" sz="1200"/>
          </a:p>
        </p:txBody>
      </p:sp>
      <p:sp>
        <p:nvSpPr>
          <p:cNvPr id="45059" name="Rectangle 2">
            <a:extLst>
              <a:ext uri="{FF2B5EF4-FFF2-40B4-BE49-F238E27FC236}">
                <a16:creationId xmlns:a16="http://schemas.microsoft.com/office/drawing/2014/main" id="{91C50564-8DCF-4E75-B537-02983A937CA6}"/>
              </a:ext>
            </a:extLst>
          </p:cNvPr>
          <p:cNvSpPr>
            <a:spLocks noGrp="1" noRot="1" noChangeAspect="1" noChangeArrowheads="1" noTextEdit="1"/>
          </p:cNvSpPr>
          <p:nvPr>
            <p:ph type="sldImg"/>
          </p:nvPr>
        </p:nvSpPr>
        <p:spPr>
          <a:xfrm>
            <a:off x="1257300" y="720725"/>
            <a:ext cx="4802188" cy="3602038"/>
          </a:xfrm>
          <a:ln/>
        </p:spPr>
      </p:sp>
      <p:sp>
        <p:nvSpPr>
          <p:cNvPr id="45060" name="Rectangle 3">
            <a:extLst>
              <a:ext uri="{FF2B5EF4-FFF2-40B4-BE49-F238E27FC236}">
                <a16:creationId xmlns:a16="http://schemas.microsoft.com/office/drawing/2014/main" id="{B9B844F8-0EA2-4E14-B2CB-F6E13683CC9A}"/>
              </a:ext>
            </a:extLst>
          </p:cNvPr>
          <p:cNvSpPr>
            <a:spLocks noGrp="1" noChangeArrowheads="1"/>
          </p:cNvSpPr>
          <p:nvPr>
            <p:ph type="body" idx="1"/>
          </p:nvPr>
        </p:nvSpPr>
        <p:spPr>
          <a:xfrm>
            <a:off x="731838" y="4562475"/>
            <a:ext cx="5851525" cy="4318000"/>
          </a:xfrm>
          <a:noFill/>
        </p:spPr>
        <p:txBody>
          <a:bodyPr/>
          <a:lstStyle/>
          <a:p>
            <a:pPr algn="r" rtl="1"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2696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he-IL" alt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6</a:t>
            </a:fld>
            <a:endParaRPr lang="en-US"/>
          </a:p>
        </p:txBody>
      </p:sp>
    </p:spTree>
    <p:extLst>
      <p:ext uri="{BB962C8B-B14F-4D97-AF65-F5344CB8AC3E}">
        <p14:creationId xmlns:p14="http://schemas.microsoft.com/office/powerpoint/2010/main" val="2336929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he-IL" alt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7</a:t>
            </a:fld>
            <a:endParaRPr lang="en-US"/>
          </a:p>
        </p:txBody>
      </p:sp>
    </p:spTree>
    <p:extLst>
      <p:ext uri="{BB962C8B-B14F-4D97-AF65-F5344CB8AC3E}">
        <p14:creationId xmlns:p14="http://schemas.microsoft.com/office/powerpoint/2010/main" val="1912229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החומר בפרק זה מבוסס על פרק </a:t>
            </a:r>
            <a:r>
              <a:rPr lang="en-US" dirty="0"/>
              <a:t>48</a:t>
            </a:r>
            <a:r>
              <a:rPr lang="he-IL" dirty="0"/>
              <a:t> (</a:t>
            </a:r>
            <a:r>
              <a:rPr lang="en-US" sz="1200" b="0" i="0" u="none" strike="noStrike" kern="1200" baseline="0" dirty="0">
                <a:solidFill>
                  <a:schemeClr val="tx1"/>
                </a:solidFill>
                <a:latin typeface="+mn-lt"/>
                <a:ea typeface="+mn-ea"/>
                <a:cs typeface="+mn-cs"/>
              </a:rPr>
              <a:t>Distributed Systems</a:t>
            </a:r>
            <a:r>
              <a:rPr lang="he-IL" dirty="0"/>
              <a:t>) מהספר </a:t>
            </a:r>
            <a:r>
              <a:rPr lang="en-US" dirty="0"/>
              <a:t>OSTEP</a:t>
            </a:r>
            <a:r>
              <a:rPr lang="he-IL" dirty="0"/>
              <a:t>.</a:t>
            </a:r>
          </a:p>
        </p:txBody>
      </p:sp>
      <p:sp>
        <p:nvSpPr>
          <p:cNvPr id="4" name="Slide Number Placeholder 3"/>
          <p:cNvSpPr>
            <a:spLocks noGrp="1"/>
          </p:cNvSpPr>
          <p:nvPr>
            <p:ph type="sldNum" sz="quarter" idx="5"/>
          </p:nvPr>
        </p:nvSpPr>
        <p:spPr/>
        <p:txBody>
          <a:bodyPr/>
          <a:lstStyle/>
          <a:p>
            <a:fld id="{94525A9A-2399-4ACF-975E-77FD324B061A}" type="slidenum">
              <a:rPr lang="en-US" smtClean="0"/>
              <a:t>10</a:t>
            </a:fld>
            <a:endParaRPr lang="en-US"/>
          </a:p>
        </p:txBody>
      </p:sp>
    </p:spTree>
    <p:extLst>
      <p:ext uri="{BB962C8B-B14F-4D97-AF65-F5344CB8AC3E}">
        <p14:creationId xmlns:p14="http://schemas.microsoft.com/office/powerpoint/2010/main" val="2051318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גם דואר ישראל לא מבטיח תקשורת אמינה כי חבילות יכולות ללכת לאיבוד </a:t>
            </a:r>
            <a:r>
              <a:rPr lang="he-IL"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11</a:t>
            </a:fld>
            <a:endParaRPr lang="en-US"/>
          </a:p>
        </p:txBody>
      </p:sp>
    </p:spTree>
    <p:extLst>
      <p:ext uri="{BB962C8B-B14F-4D97-AF65-F5344CB8AC3E}">
        <p14:creationId xmlns:p14="http://schemas.microsoft.com/office/powerpoint/2010/main" val="1942730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1E69E577-8101-4B48-BE78-5E919CF75C36}"/>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3D9896F4-4F43-4BD7-B6A9-3178F99133FF}" type="slidenum">
              <a:rPr lang="he-IL" altLang="en-US" sz="1200"/>
              <a:pPr eaLnBrk="1" hangingPunct="1"/>
              <a:t>12</a:t>
            </a:fld>
            <a:endParaRPr lang="en-US" altLang="en-US" sz="1200"/>
          </a:p>
        </p:txBody>
      </p:sp>
      <p:sp>
        <p:nvSpPr>
          <p:cNvPr id="30723" name="Rectangle 2">
            <a:extLst>
              <a:ext uri="{FF2B5EF4-FFF2-40B4-BE49-F238E27FC236}">
                <a16:creationId xmlns:a16="http://schemas.microsoft.com/office/drawing/2014/main" id="{1EAE1EC6-4162-4AB2-9B09-A428A9DA878C}"/>
              </a:ext>
            </a:extLst>
          </p:cNvPr>
          <p:cNvSpPr>
            <a:spLocks noGrp="1" noRot="1" noChangeAspect="1" noChangeArrowheads="1" noTextEdit="1"/>
          </p:cNvSpPr>
          <p:nvPr>
            <p:ph type="sldImg"/>
          </p:nvPr>
        </p:nvSpPr>
        <p:spPr>
          <a:xfrm>
            <a:off x="1257300" y="720725"/>
            <a:ext cx="4802188" cy="3602038"/>
          </a:xfrm>
          <a:ln/>
        </p:spPr>
      </p:sp>
      <p:sp>
        <p:nvSpPr>
          <p:cNvPr id="30724" name="Rectangle 3">
            <a:extLst>
              <a:ext uri="{FF2B5EF4-FFF2-40B4-BE49-F238E27FC236}">
                <a16:creationId xmlns:a16="http://schemas.microsoft.com/office/drawing/2014/main" id="{6FF498D6-C58F-4876-95E8-F58B95C1AD3D}"/>
              </a:ext>
            </a:extLst>
          </p:cNvPr>
          <p:cNvSpPr>
            <a:spLocks noGrp="1" noChangeArrowheads="1"/>
          </p:cNvSpPr>
          <p:nvPr>
            <p:ph type="body" idx="1"/>
          </p:nvPr>
        </p:nvSpPr>
        <p:spPr>
          <a:xfrm>
            <a:off x="731838" y="4562475"/>
            <a:ext cx="5851525" cy="4318000"/>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1744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1E69E577-8101-4B48-BE78-5E919CF75C36}"/>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3D9896F4-4F43-4BD7-B6A9-3178F99133FF}" type="slidenum">
              <a:rPr lang="he-IL" altLang="en-US" sz="1200"/>
              <a:pPr eaLnBrk="1" hangingPunct="1"/>
              <a:t>13</a:t>
            </a:fld>
            <a:endParaRPr lang="en-US" altLang="en-US" sz="1200"/>
          </a:p>
        </p:txBody>
      </p:sp>
      <p:sp>
        <p:nvSpPr>
          <p:cNvPr id="30723" name="Rectangle 2">
            <a:extLst>
              <a:ext uri="{FF2B5EF4-FFF2-40B4-BE49-F238E27FC236}">
                <a16:creationId xmlns:a16="http://schemas.microsoft.com/office/drawing/2014/main" id="{1EAE1EC6-4162-4AB2-9B09-A428A9DA878C}"/>
              </a:ext>
            </a:extLst>
          </p:cNvPr>
          <p:cNvSpPr>
            <a:spLocks noGrp="1" noRot="1" noChangeAspect="1" noChangeArrowheads="1" noTextEdit="1"/>
          </p:cNvSpPr>
          <p:nvPr>
            <p:ph type="sldImg"/>
          </p:nvPr>
        </p:nvSpPr>
        <p:spPr>
          <a:xfrm>
            <a:off x="1257300" y="720725"/>
            <a:ext cx="4802188" cy="3602038"/>
          </a:xfrm>
          <a:ln/>
        </p:spPr>
      </p:sp>
      <p:sp>
        <p:nvSpPr>
          <p:cNvPr id="30724" name="Rectangle 3">
            <a:extLst>
              <a:ext uri="{FF2B5EF4-FFF2-40B4-BE49-F238E27FC236}">
                <a16:creationId xmlns:a16="http://schemas.microsoft.com/office/drawing/2014/main" id="{6FF498D6-C58F-4876-95E8-F58B95C1AD3D}"/>
              </a:ext>
            </a:extLst>
          </p:cNvPr>
          <p:cNvSpPr>
            <a:spLocks noGrp="1" noChangeArrowheads="1"/>
          </p:cNvSpPr>
          <p:nvPr>
            <p:ph type="body" idx="1"/>
          </p:nvPr>
        </p:nvSpPr>
        <p:spPr>
          <a:xfrm>
            <a:off x="731838" y="4562475"/>
            <a:ext cx="5851525" cy="4318000"/>
          </a:xfrm>
          <a:noFill/>
        </p:spPr>
        <p:txBody>
          <a:bodyPr/>
          <a:lstStyle/>
          <a:p>
            <a:pPr algn="r" rtl="1"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1635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from: https://www.it.uu.se/education/course/homepage/dsp/vt19/modules/module-2/sockets/</a:t>
            </a:r>
          </a:p>
        </p:txBody>
      </p:sp>
      <p:sp>
        <p:nvSpPr>
          <p:cNvPr id="4" name="Slide Number Placeholder 3"/>
          <p:cNvSpPr>
            <a:spLocks noGrp="1"/>
          </p:cNvSpPr>
          <p:nvPr>
            <p:ph type="sldNum" sz="quarter" idx="5"/>
          </p:nvPr>
        </p:nvSpPr>
        <p:spPr/>
        <p:txBody>
          <a:bodyPr/>
          <a:lstStyle/>
          <a:p>
            <a:fld id="{94525A9A-2399-4ACF-975E-77FD324B061A}" type="slidenum">
              <a:rPr lang="en-US" smtClean="0"/>
              <a:t>14</a:t>
            </a:fld>
            <a:endParaRPr lang="en-US"/>
          </a:p>
        </p:txBody>
      </p:sp>
    </p:spTree>
    <p:extLst>
      <p:ext uri="{BB962C8B-B14F-4D97-AF65-F5344CB8AC3E}">
        <p14:creationId xmlns:p14="http://schemas.microsoft.com/office/powerpoint/2010/main" val="3336003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r" rtl="1">
              <a:defRPr/>
            </a:lvl1pPr>
          </a:lstStyle>
          <a:p>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9</a:t>
            </a:r>
            <a:endParaRPr lang="en-US" dirty="0"/>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9</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9</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9</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9</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9</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lang="en-US" sz="24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pPr algn="r"/>
            <a:r>
              <a:rPr lang="he-IL"/>
              <a:t>מערכות הפעלה - תרגול 9</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pPr algn="r"/>
            <a:r>
              <a:rPr lang="he-IL"/>
              <a:t>מערכות הפעלה - תרגול 9</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9</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9</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9</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a:t>תרגול </a:t>
            </a:r>
            <a:r>
              <a:rPr lang="en-US"/>
              <a:t>9</a:t>
            </a:r>
            <a:endParaRPr lang="en-US" dirty="0"/>
          </a:p>
        </p:txBody>
      </p:sp>
      <p:sp>
        <p:nvSpPr>
          <p:cNvPr id="3" name="Subtitle 2"/>
          <p:cNvSpPr>
            <a:spLocks noGrp="1"/>
          </p:cNvSpPr>
          <p:nvPr>
            <p:ph type="subTitle" idx="1"/>
          </p:nvPr>
        </p:nvSpPr>
        <p:spPr/>
        <p:txBody>
          <a:bodyPr/>
          <a:lstStyle/>
          <a:p>
            <a:r>
              <a:rPr lang="he-IL" dirty="0"/>
              <a:t>תקשורת לא אמינה</a:t>
            </a:r>
          </a:p>
          <a:p>
            <a:r>
              <a:rPr lang="he-IL" dirty="0"/>
              <a:t>תקשורת אמינה</a:t>
            </a:r>
          </a:p>
          <a:p>
            <a:r>
              <a:rPr lang="he-IL" dirty="0"/>
              <a:t>תכנות מונחה אירועים</a:t>
            </a:r>
            <a:endParaRPr lang="en-US" dirty="0"/>
          </a:p>
        </p:txBody>
      </p:sp>
      <p:sp>
        <p:nvSpPr>
          <p:cNvPr id="6" name="Footer Placeholder 5">
            <a:extLst>
              <a:ext uri="{FF2B5EF4-FFF2-40B4-BE49-F238E27FC236}">
                <a16:creationId xmlns:a16="http://schemas.microsoft.com/office/drawing/2014/main" id="{CA77FDFC-6B8B-4FC9-8B88-539E17BC9CE9}"/>
              </a:ext>
            </a:extLst>
          </p:cNvPr>
          <p:cNvSpPr>
            <a:spLocks noGrp="1"/>
          </p:cNvSpPr>
          <p:nvPr>
            <p:ph type="ftr" sz="quarter" idx="11"/>
          </p:nvPr>
        </p:nvSpPr>
        <p:spPr/>
        <p:txBody>
          <a:bodyPr/>
          <a:lstStyle/>
          <a:p>
            <a:r>
              <a:rPr lang="he-IL"/>
              <a:t>מערכות הפעלה - תרגול 9</a:t>
            </a:r>
            <a:endParaRPr lang="en-US" dirty="0"/>
          </a:p>
        </p:txBody>
      </p:sp>
      <p:sp>
        <p:nvSpPr>
          <p:cNvPr id="7" name="Slide Number Placeholder 6">
            <a:extLst>
              <a:ext uri="{FF2B5EF4-FFF2-40B4-BE49-F238E27FC236}">
                <a16:creationId xmlns:a16="http://schemas.microsoft.com/office/drawing/2014/main" id="{EEF3D912-5097-44BB-A9EF-083B91C116D5}"/>
              </a:ext>
            </a:extLst>
          </p:cNvPr>
          <p:cNvSpPr>
            <a:spLocks noGrp="1"/>
          </p:cNvSpPr>
          <p:nvPr>
            <p:ph type="sldNum" sz="quarter" idx="12"/>
          </p:nvPr>
        </p:nvSpPr>
        <p:spPr/>
        <p:txBody>
          <a:bodyPr/>
          <a:lstStyle/>
          <a:p>
            <a:fld id="{0CFEC368-1D7A-4F81-ABF6-AE0E36BAF64C}" type="slidenum">
              <a:rPr lang="en-US" smtClean="0"/>
              <a:pPr/>
              <a:t>1</a:t>
            </a:fld>
            <a:endParaRPr lang="en-US"/>
          </a:p>
        </p:txBody>
      </p:sp>
    </p:spTree>
    <p:extLst>
      <p:ext uri="{BB962C8B-B14F-4D97-AF65-F5344CB8AC3E}">
        <p14:creationId xmlns:p14="http://schemas.microsoft.com/office/powerpoint/2010/main" val="1821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7BCD-AA74-48F5-932C-EDE40AFB9F9E}"/>
              </a:ext>
            </a:extLst>
          </p:cNvPr>
          <p:cNvSpPr>
            <a:spLocks noGrp="1"/>
          </p:cNvSpPr>
          <p:nvPr>
            <p:ph type="title"/>
          </p:nvPr>
        </p:nvSpPr>
        <p:spPr/>
        <p:txBody>
          <a:bodyPr/>
          <a:lstStyle/>
          <a:p>
            <a:r>
              <a:rPr lang="he-IL" dirty="0"/>
              <a:t>תקשורת לא אמינה</a:t>
            </a:r>
          </a:p>
        </p:txBody>
      </p:sp>
      <p:sp>
        <p:nvSpPr>
          <p:cNvPr id="3" name="Text Placeholder 2">
            <a:extLst>
              <a:ext uri="{FF2B5EF4-FFF2-40B4-BE49-F238E27FC236}">
                <a16:creationId xmlns:a16="http://schemas.microsoft.com/office/drawing/2014/main" id="{25200A3C-F943-44D4-A547-3BC82F7FB35C}"/>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3766DE5-D2E7-4E24-A368-CFEF7B208E09}"/>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DE4D0C19-6214-4C8F-A80E-D5250221C435}"/>
              </a:ext>
            </a:extLst>
          </p:cNvPr>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288743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6290-E3D6-4F75-A3A7-A780D51FCD33}"/>
              </a:ext>
            </a:extLst>
          </p:cNvPr>
          <p:cNvSpPr>
            <a:spLocks noGrp="1"/>
          </p:cNvSpPr>
          <p:nvPr>
            <p:ph type="title"/>
          </p:nvPr>
        </p:nvSpPr>
        <p:spPr/>
        <p:txBody>
          <a:bodyPr/>
          <a:lstStyle/>
          <a:p>
            <a:r>
              <a:rPr lang="he-IL" dirty="0"/>
              <a:t>פרוטוקול </a:t>
            </a:r>
            <a:r>
              <a:rPr lang="en-US" dirty="0"/>
              <a:t>UDP/IP</a:t>
            </a:r>
          </a:p>
        </p:txBody>
      </p:sp>
      <p:sp>
        <p:nvSpPr>
          <p:cNvPr id="3" name="Content Placeholder 2">
            <a:extLst>
              <a:ext uri="{FF2B5EF4-FFF2-40B4-BE49-F238E27FC236}">
                <a16:creationId xmlns:a16="http://schemas.microsoft.com/office/drawing/2014/main" id="{63AEF7E4-E347-44B8-8874-83E42F71A2EB}"/>
              </a:ext>
            </a:extLst>
          </p:cNvPr>
          <p:cNvSpPr>
            <a:spLocks noGrp="1"/>
          </p:cNvSpPr>
          <p:nvPr>
            <p:ph idx="1"/>
          </p:nvPr>
        </p:nvSpPr>
        <p:spPr/>
        <p:txBody>
          <a:bodyPr>
            <a:normAutofit/>
          </a:bodyPr>
          <a:lstStyle/>
          <a:p>
            <a:r>
              <a:rPr lang="he-IL" dirty="0"/>
              <a:t>הפרוטוקול לא מבטיח תקשורת אמינה, כלומר הודעות יכולות ללכת לאיבוד מבלי ידיעת השולח (וכמובן ללא ידיעת המקבל).</a:t>
            </a:r>
          </a:p>
          <a:p>
            <a:pPr lvl="1"/>
            <a:endParaRPr lang="he-IL" dirty="0"/>
          </a:p>
          <a:p>
            <a:r>
              <a:rPr lang="he-IL" dirty="0"/>
              <a:t>עם זאת, הפרוטוקול כן מספק הגנה בסיסית מפני שגיאות באמצעות </a:t>
            </a:r>
            <a:r>
              <a:rPr lang="en-US" dirty="0"/>
              <a:t>checksums</a:t>
            </a:r>
            <a:r>
              <a:rPr lang="he-IL" dirty="0"/>
              <a:t>, כלומר אם הודעה הגיעה למקבל, אז ההודעה תקינה בסבירות גבוהה.</a:t>
            </a:r>
          </a:p>
          <a:p>
            <a:pPr lvl="1"/>
            <a:r>
              <a:rPr lang="en-US" dirty="0"/>
              <a:t>UDP</a:t>
            </a:r>
            <a:r>
              <a:rPr lang="he-IL" dirty="0"/>
              <a:t> משתמש ב-</a:t>
            </a:r>
            <a:r>
              <a:rPr lang="en-US" dirty="0"/>
              <a:t>CRC</a:t>
            </a:r>
            <a:r>
              <a:rPr lang="he-IL" dirty="0"/>
              <a:t> (</a:t>
            </a:r>
            <a:r>
              <a:rPr lang="en-US" dirty="0"/>
              <a:t>cyclic redundancy codes</a:t>
            </a:r>
            <a:r>
              <a:rPr lang="he-IL" dirty="0"/>
              <a:t>).</a:t>
            </a:r>
          </a:p>
          <a:p>
            <a:pPr lvl="1"/>
            <a:endParaRPr lang="he-IL" dirty="0"/>
          </a:p>
          <a:p>
            <a:r>
              <a:rPr lang="he-IL" dirty="0"/>
              <a:t>זהו פרוטוקול תקשורת ללא חיבור (</a:t>
            </a:r>
            <a:r>
              <a:rPr lang="en-US" dirty="0"/>
              <a:t>connectionless</a:t>
            </a:r>
            <a:r>
              <a:rPr lang="he-IL" dirty="0"/>
              <a:t>): החלפת המידע בין הצדדים מתחילה מיד, ללא צורך בייסוד חיבור.</a:t>
            </a:r>
          </a:p>
          <a:p>
            <a:pPr lvl="1"/>
            <a:endParaRPr lang="he-IL" dirty="0"/>
          </a:p>
          <a:p>
            <a:r>
              <a:rPr lang="he-IL" dirty="0"/>
              <a:t>הקבלה לעולם האמיתי: משלוח חבילה בדואר.</a:t>
            </a:r>
          </a:p>
        </p:txBody>
      </p:sp>
      <p:sp>
        <p:nvSpPr>
          <p:cNvPr id="4" name="Footer Placeholder 3">
            <a:extLst>
              <a:ext uri="{FF2B5EF4-FFF2-40B4-BE49-F238E27FC236}">
                <a16:creationId xmlns:a16="http://schemas.microsoft.com/office/drawing/2014/main" id="{10BD375C-5EA2-41C7-95EF-CD917AC6DF45}"/>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C390FFAD-8626-4CFF-BBC2-9D33F39D6E9A}"/>
              </a:ext>
            </a:extLst>
          </p:cNvPr>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271372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a:extLst>
              <a:ext uri="{FF2B5EF4-FFF2-40B4-BE49-F238E27FC236}">
                <a16:creationId xmlns:a16="http://schemas.microsoft.com/office/drawing/2014/main" id="{7F25BE22-4B89-458B-82C3-2E7843C9F7BA}"/>
              </a:ext>
            </a:extLst>
          </p:cNvPr>
          <p:cNvSpPr>
            <a:spLocks noGrp="1" noChangeArrowheads="1"/>
          </p:cNvSpPr>
          <p:nvPr>
            <p:ph type="title"/>
          </p:nvPr>
        </p:nvSpPr>
        <p:spPr/>
        <p:txBody>
          <a:bodyPr/>
          <a:lstStyle/>
          <a:p>
            <a:r>
              <a:rPr lang="he-IL" altLang="en-US" dirty="0"/>
              <a:t>מודל שרת-לקוח</a:t>
            </a:r>
            <a:endParaRPr lang="en-US" altLang="en-US" dirty="0"/>
          </a:p>
        </p:txBody>
      </p:sp>
      <p:sp>
        <p:nvSpPr>
          <p:cNvPr id="8" name="Text Placeholder 7">
            <a:extLst>
              <a:ext uri="{FF2B5EF4-FFF2-40B4-BE49-F238E27FC236}">
                <a16:creationId xmlns:a16="http://schemas.microsoft.com/office/drawing/2014/main" id="{CDA6F994-1B87-4E79-AB94-939E203233FB}"/>
              </a:ext>
            </a:extLst>
          </p:cNvPr>
          <p:cNvSpPr>
            <a:spLocks noGrp="1"/>
          </p:cNvSpPr>
          <p:nvPr>
            <p:ph type="body" idx="1"/>
          </p:nvPr>
        </p:nvSpPr>
        <p:spPr/>
        <p:txBody>
          <a:bodyPr/>
          <a:lstStyle/>
          <a:p>
            <a:r>
              <a:rPr lang="he-IL" dirty="0"/>
              <a:t>הלקוח (</a:t>
            </a:r>
            <a:r>
              <a:rPr lang="en-US" dirty="0"/>
              <a:t>client</a:t>
            </a:r>
            <a:r>
              <a:rPr lang="he-IL" dirty="0"/>
              <a:t>)</a:t>
            </a:r>
            <a:endParaRPr lang="en-US" dirty="0"/>
          </a:p>
        </p:txBody>
      </p:sp>
      <p:sp>
        <p:nvSpPr>
          <p:cNvPr id="5126" name="Rectangle 3">
            <a:extLst>
              <a:ext uri="{FF2B5EF4-FFF2-40B4-BE49-F238E27FC236}">
                <a16:creationId xmlns:a16="http://schemas.microsoft.com/office/drawing/2014/main" id="{EB8F7DD7-54BB-4E4F-90C7-90E454D3EC02}"/>
              </a:ext>
            </a:extLst>
          </p:cNvPr>
          <p:cNvSpPr>
            <a:spLocks noGrp="1" noChangeArrowheads="1"/>
          </p:cNvSpPr>
          <p:nvPr>
            <p:ph sz="half" idx="2"/>
          </p:nvPr>
        </p:nvSpPr>
        <p:spPr/>
        <p:txBody>
          <a:bodyPr>
            <a:normAutofit/>
          </a:bodyPr>
          <a:lstStyle/>
          <a:p>
            <a:r>
              <a:rPr lang="he-IL" altLang="en-US" dirty="0"/>
              <a:t>מבקש את השירות.</a:t>
            </a:r>
          </a:p>
          <a:p>
            <a:r>
              <a:rPr lang="he-IL" dirty="0"/>
              <a:t>אקטיבי – פונה לשרת כאשר הוא זקוק למידע/שירות ממנו</a:t>
            </a:r>
            <a:r>
              <a:rPr lang="he-IL" altLang="en-US" dirty="0"/>
              <a:t>.</a:t>
            </a:r>
          </a:p>
          <a:p>
            <a:endParaRPr lang="he-IL" altLang="en-US" dirty="0"/>
          </a:p>
          <a:p>
            <a:pPr marL="0" indent="0">
              <a:buNone/>
            </a:pPr>
            <a:endParaRPr lang="he-IL" altLang="en-US" dirty="0"/>
          </a:p>
          <a:p>
            <a:r>
              <a:rPr lang="he-IL" altLang="en-US" dirty="0"/>
              <a:t>דוגמה: הדפדפן הוא תוכנת לקוח המבקשת את פרטי חשבון הבנק או בקשות לפעולות שונות בחשבון.</a:t>
            </a:r>
          </a:p>
        </p:txBody>
      </p:sp>
      <p:sp>
        <p:nvSpPr>
          <p:cNvPr id="9" name="Text Placeholder 8">
            <a:extLst>
              <a:ext uri="{FF2B5EF4-FFF2-40B4-BE49-F238E27FC236}">
                <a16:creationId xmlns:a16="http://schemas.microsoft.com/office/drawing/2014/main" id="{48627F72-5B07-45AA-903F-C667337CB531}"/>
              </a:ext>
            </a:extLst>
          </p:cNvPr>
          <p:cNvSpPr>
            <a:spLocks noGrp="1"/>
          </p:cNvSpPr>
          <p:nvPr>
            <p:ph type="body" sz="quarter" idx="3"/>
          </p:nvPr>
        </p:nvSpPr>
        <p:spPr/>
        <p:txBody>
          <a:bodyPr/>
          <a:lstStyle/>
          <a:p>
            <a:r>
              <a:rPr lang="he-IL" dirty="0"/>
              <a:t>השרת (</a:t>
            </a:r>
            <a:r>
              <a:rPr lang="en-US" dirty="0"/>
              <a:t>server</a:t>
            </a:r>
            <a:r>
              <a:rPr lang="he-IL" dirty="0"/>
              <a:t>)</a:t>
            </a:r>
            <a:endParaRPr lang="en-US" dirty="0"/>
          </a:p>
        </p:txBody>
      </p:sp>
      <p:sp>
        <p:nvSpPr>
          <p:cNvPr id="10" name="Content Placeholder 9">
            <a:extLst>
              <a:ext uri="{FF2B5EF4-FFF2-40B4-BE49-F238E27FC236}">
                <a16:creationId xmlns:a16="http://schemas.microsoft.com/office/drawing/2014/main" id="{3E957860-1AC3-4E7C-9918-A56631188FEC}"/>
              </a:ext>
            </a:extLst>
          </p:cNvPr>
          <p:cNvSpPr>
            <a:spLocks noGrp="1"/>
          </p:cNvSpPr>
          <p:nvPr>
            <p:ph sz="quarter" idx="4"/>
          </p:nvPr>
        </p:nvSpPr>
        <p:spPr/>
        <p:txBody>
          <a:bodyPr>
            <a:normAutofit/>
          </a:bodyPr>
          <a:lstStyle/>
          <a:p>
            <a:r>
              <a:rPr lang="he-IL" altLang="en-US" dirty="0"/>
              <a:t>מספק את השירות.</a:t>
            </a:r>
          </a:p>
          <a:p>
            <a:r>
              <a:rPr lang="he-IL" dirty="0"/>
              <a:t>פסיבי – מאזין לרשת ומחכה לקבל בקשות של לקוחות.</a:t>
            </a:r>
          </a:p>
          <a:p>
            <a:pPr lvl="1"/>
            <a:r>
              <a:rPr lang="he-IL" altLang="en-US" dirty="0"/>
              <a:t>שרת יכול לטפל בבקשות של מספר לקוחות בו זמנית.</a:t>
            </a:r>
          </a:p>
          <a:p>
            <a:pPr lvl="1"/>
            <a:endParaRPr lang="he-IL" dirty="0"/>
          </a:p>
          <a:p>
            <a:r>
              <a:rPr lang="he-IL" dirty="0"/>
              <a:t>דוגמה: שרת </a:t>
            </a:r>
            <a:r>
              <a:rPr lang="en-US" dirty="0"/>
              <a:t>http</a:t>
            </a:r>
            <a:r>
              <a:rPr lang="he-IL" dirty="0"/>
              <a:t> של בנק מאפשר למשתמשים לגשת לחשבון הבנק שלהם.</a:t>
            </a:r>
            <a:endParaRPr lang="en-US" dirty="0"/>
          </a:p>
        </p:txBody>
      </p:sp>
      <p:sp>
        <p:nvSpPr>
          <p:cNvPr id="2" name="Footer Placeholder 1">
            <a:extLst>
              <a:ext uri="{FF2B5EF4-FFF2-40B4-BE49-F238E27FC236}">
                <a16:creationId xmlns:a16="http://schemas.microsoft.com/office/drawing/2014/main" id="{BD5A3CA5-D954-4803-97ED-06A0E65E9046}"/>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FD0A16F5-EA71-4E6C-81E8-54B09226936D}"/>
              </a:ext>
            </a:extLst>
          </p:cNvPr>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397178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a:extLst>
              <a:ext uri="{FF2B5EF4-FFF2-40B4-BE49-F238E27FC236}">
                <a16:creationId xmlns:a16="http://schemas.microsoft.com/office/drawing/2014/main" id="{7F25BE22-4B89-458B-82C3-2E7843C9F7BA}"/>
              </a:ext>
            </a:extLst>
          </p:cNvPr>
          <p:cNvSpPr>
            <a:spLocks noGrp="1" noChangeArrowheads="1"/>
          </p:cNvSpPr>
          <p:nvPr>
            <p:ph type="title"/>
          </p:nvPr>
        </p:nvSpPr>
        <p:spPr/>
        <p:txBody>
          <a:bodyPr/>
          <a:lstStyle/>
          <a:p>
            <a:r>
              <a:rPr lang="he-IL" altLang="en-US"/>
              <a:t>תכנות מבוסס </a:t>
            </a:r>
            <a:r>
              <a:rPr lang="en-US" altLang="en-US"/>
              <a:t>sockets</a:t>
            </a:r>
            <a:endParaRPr lang="en-US" altLang="en-US" dirty="0"/>
          </a:p>
        </p:txBody>
      </p:sp>
      <p:sp>
        <p:nvSpPr>
          <p:cNvPr id="5126" name="Rectangle 3">
            <a:extLst>
              <a:ext uri="{FF2B5EF4-FFF2-40B4-BE49-F238E27FC236}">
                <a16:creationId xmlns:a16="http://schemas.microsoft.com/office/drawing/2014/main" id="{EB8F7DD7-54BB-4E4F-90C7-90E454D3EC02}"/>
              </a:ext>
            </a:extLst>
          </p:cNvPr>
          <p:cNvSpPr>
            <a:spLocks noGrp="1" noChangeArrowheads="1"/>
          </p:cNvSpPr>
          <p:nvPr>
            <p:ph idx="1"/>
          </p:nvPr>
        </p:nvSpPr>
        <p:spPr/>
        <p:txBody>
          <a:bodyPr>
            <a:normAutofit/>
          </a:bodyPr>
          <a:lstStyle/>
          <a:p>
            <a:endParaRPr lang="he-IL" dirty="0"/>
          </a:p>
          <a:p>
            <a:r>
              <a:rPr lang="he-IL" dirty="0"/>
              <a:t>לינוקס מאפשרת תקשורת במודל שרת-לקוח באמצעות אוסף קריאות מערכת ומבני נתונים שנקרא </a:t>
            </a:r>
            <a:r>
              <a:rPr lang="en-US" dirty="0"/>
              <a:t>Berkeley sockets API</a:t>
            </a:r>
            <a:r>
              <a:rPr lang="he-IL" dirty="0"/>
              <a:t>.</a:t>
            </a:r>
          </a:p>
          <a:p>
            <a:pPr lvl="1"/>
            <a:endParaRPr lang="he-IL" dirty="0"/>
          </a:p>
          <a:p>
            <a:r>
              <a:rPr lang="en-US" dirty="0"/>
              <a:t>socket</a:t>
            </a:r>
            <a:r>
              <a:rPr lang="he-IL" dirty="0"/>
              <a:t> (שקע) הוא נקודת קצה לשליחה וקבלה של נתונים ברשת מחשבים. </a:t>
            </a:r>
            <a:r>
              <a:rPr lang="en-US" dirty="0"/>
              <a:t>socket</a:t>
            </a:r>
            <a:r>
              <a:rPr lang="he-IL" dirty="0"/>
              <a:t> מאופיין ע"י שני שדות</a:t>
            </a:r>
            <a:r>
              <a:rPr lang="he-IL" altLang="en-US" dirty="0"/>
              <a:t>:</a:t>
            </a:r>
          </a:p>
          <a:p>
            <a:pPr lvl="1"/>
            <a:r>
              <a:rPr lang="he-IL" altLang="en-US" dirty="0"/>
              <a:t>כתובת שקע מקומית = כתובת </a:t>
            </a:r>
            <a:r>
              <a:rPr lang="en-US" altLang="en-US" dirty="0"/>
              <a:t>IP</a:t>
            </a:r>
            <a:r>
              <a:rPr lang="he-IL" altLang="en-US" dirty="0"/>
              <a:t> מקומית + מספר פורט.</a:t>
            </a:r>
          </a:p>
          <a:p>
            <a:pPr lvl="1"/>
            <a:endParaRPr lang="he-IL" altLang="en-US" dirty="0"/>
          </a:p>
          <a:p>
            <a:r>
              <a:rPr lang="he-IL" altLang="en-US" dirty="0"/>
              <a:t>אם השקע מחובר לשקע אחר (ע"י קריאת המערכת </a:t>
            </a:r>
            <a:r>
              <a:rPr lang="en-US" altLang="en-US" dirty="0"/>
              <a:t>accept()</a:t>
            </a:r>
            <a:r>
              <a:rPr lang="he-IL" altLang="en-US" dirty="0"/>
              <a:t>),</a:t>
            </a:r>
            <a:br>
              <a:rPr lang="en-US" altLang="en-US" dirty="0"/>
            </a:br>
            <a:r>
              <a:rPr lang="he-IL" altLang="en-US" dirty="0"/>
              <a:t>אז ה-</a:t>
            </a:r>
            <a:r>
              <a:rPr lang="en-US" dirty="0"/>
              <a:t>socket</a:t>
            </a:r>
            <a:r>
              <a:rPr lang="he-IL" dirty="0"/>
              <a:t> מאופיין </a:t>
            </a:r>
            <a:r>
              <a:rPr lang="he-IL"/>
              <a:t>ע"י שלושה שדות נוספים:</a:t>
            </a:r>
            <a:endParaRPr lang="he-IL" altLang="en-US" dirty="0"/>
          </a:p>
          <a:p>
            <a:pPr lvl="1"/>
            <a:r>
              <a:rPr lang="he-IL" altLang="en-US" dirty="0"/>
              <a:t>כתובת שקע מרוחקת = כתובת </a:t>
            </a:r>
            <a:r>
              <a:rPr lang="en-US" altLang="en-US" dirty="0"/>
              <a:t>IP</a:t>
            </a:r>
            <a:r>
              <a:rPr lang="he-IL" altLang="en-US" dirty="0"/>
              <a:t> מרוחקת + מספר פורט.</a:t>
            </a:r>
          </a:p>
          <a:p>
            <a:pPr lvl="1"/>
            <a:r>
              <a:rPr lang="he-IL" altLang="en-US" dirty="0"/>
              <a:t>פרוטוקול – אחד מהפרוטוקולים של שכבת התעבורה:</a:t>
            </a:r>
            <a:r>
              <a:rPr lang="en-US" altLang="en-US" dirty="0"/>
              <a:t>TCP, UDP </a:t>
            </a:r>
            <a:r>
              <a:rPr lang="he-IL" altLang="en-US" dirty="0"/>
              <a:t>.</a:t>
            </a:r>
          </a:p>
        </p:txBody>
      </p:sp>
      <p:sp>
        <p:nvSpPr>
          <p:cNvPr id="2" name="Footer Placeholder 1">
            <a:extLst>
              <a:ext uri="{FF2B5EF4-FFF2-40B4-BE49-F238E27FC236}">
                <a16:creationId xmlns:a16="http://schemas.microsoft.com/office/drawing/2014/main" id="{BD5A3CA5-D954-4803-97ED-06A0E65E9046}"/>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FD0A16F5-EA71-4E6C-81E8-54B09226936D}"/>
              </a:ext>
            </a:extLst>
          </p:cNvPr>
          <p:cNvSpPr>
            <a:spLocks noGrp="1"/>
          </p:cNvSpPr>
          <p:nvPr>
            <p:ph type="sldNum" sz="quarter" idx="12"/>
          </p:nvPr>
        </p:nvSpPr>
        <p:spPr/>
        <p:txBody>
          <a:bodyPr/>
          <a:lstStyle/>
          <a:p>
            <a:fld id="{0CFEC368-1D7A-4F81-ABF6-AE0E36BAF64C}" type="slidenum">
              <a:rPr lang="en-US" smtClean="0"/>
              <a:pPr/>
              <a:t>13</a:t>
            </a:fld>
            <a:endParaRPr lang="en-US"/>
          </a:p>
        </p:txBody>
      </p:sp>
      <p:pic>
        <p:nvPicPr>
          <p:cNvPr id="6" name="Picture 2" descr="https://upload.wikimedia.org/wikipedia/commons/3/3b/French-power-socket.jpg">
            <a:extLst>
              <a:ext uri="{FF2B5EF4-FFF2-40B4-BE49-F238E27FC236}">
                <a16:creationId xmlns:a16="http://schemas.microsoft.com/office/drawing/2014/main" id="{7126A1F9-0E5D-4DF6-94C8-F7B98DC4A1B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719" r="8333"/>
          <a:stretch/>
        </p:blipFill>
        <p:spPr bwMode="auto">
          <a:xfrm>
            <a:off x="689811" y="533400"/>
            <a:ext cx="1443789" cy="1371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171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A16E-A35B-4FC2-B388-BCB2BAF7C8DB}"/>
              </a:ext>
            </a:extLst>
          </p:cNvPr>
          <p:cNvSpPr>
            <a:spLocks noGrp="1"/>
          </p:cNvSpPr>
          <p:nvPr>
            <p:ph type="title"/>
          </p:nvPr>
        </p:nvSpPr>
        <p:spPr/>
        <p:txBody>
          <a:bodyPr>
            <a:normAutofit/>
          </a:bodyPr>
          <a:lstStyle/>
          <a:p>
            <a:r>
              <a:rPr lang="he-IL" dirty="0"/>
              <a:t>דוגמת קוד שרת-לקוח מעל </a:t>
            </a:r>
            <a:r>
              <a:rPr lang="en-US" dirty="0"/>
              <a:t>UDP/IP</a:t>
            </a:r>
          </a:p>
        </p:txBody>
      </p:sp>
      <p:pic>
        <p:nvPicPr>
          <p:cNvPr id="8" name="Content Placeholder 7" descr="A screenshot of a cell phone&#10;&#10;Description automatically generated">
            <a:extLst>
              <a:ext uri="{FF2B5EF4-FFF2-40B4-BE49-F238E27FC236}">
                <a16:creationId xmlns:a16="http://schemas.microsoft.com/office/drawing/2014/main" id="{2278327B-33BA-404E-8087-E944D7A114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6358" y="1600200"/>
            <a:ext cx="6331284" cy="4876800"/>
          </a:xfrm>
        </p:spPr>
      </p:pic>
      <p:sp>
        <p:nvSpPr>
          <p:cNvPr id="4" name="Footer Placeholder 3">
            <a:extLst>
              <a:ext uri="{FF2B5EF4-FFF2-40B4-BE49-F238E27FC236}">
                <a16:creationId xmlns:a16="http://schemas.microsoft.com/office/drawing/2014/main" id="{D8AB4913-5BE0-49D3-B9BF-658D9CE1A37D}"/>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3F758EF8-E09F-471D-9DD4-C11F16DDDD2E}"/>
              </a:ext>
            </a:extLst>
          </p:cNvPr>
          <p:cNvSpPr>
            <a:spLocks noGrp="1"/>
          </p:cNvSpPr>
          <p:nvPr>
            <p:ph type="sldNum" sz="quarter" idx="12"/>
          </p:nvPr>
        </p:nvSpPr>
        <p:spPr/>
        <p:txBody>
          <a:bodyPr/>
          <a:lstStyle/>
          <a:p>
            <a:fld id="{0CFEC368-1D7A-4F81-ABF6-AE0E36BAF64C}" type="slidenum">
              <a:rPr lang="en-US" smtClean="0"/>
              <a:pPr/>
              <a:t>14</a:t>
            </a:fld>
            <a:endParaRPr lang="en-US"/>
          </a:p>
        </p:txBody>
      </p:sp>
    </p:spTree>
    <p:extLst>
      <p:ext uri="{BB962C8B-B14F-4D97-AF65-F5344CB8AC3E}">
        <p14:creationId xmlns:p14="http://schemas.microsoft.com/office/powerpoint/2010/main" val="408960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3D2155-02F1-43B5-AD50-C8990507038C}"/>
              </a:ext>
            </a:extLst>
          </p:cNvPr>
          <p:cNvSpPr>
            <a:spLocks noGrp="1"/>
          </p:cNvSpPr>
          <p:nvPr>
            <p:ph type="title"/>
          </p:nvPr>
        </p:nvSpPr>
        <p:spPr/>
        <p:txBody>
          <a:bodyPr/>
          <a:lstStyle/>
          <a:p>
            <a:pPr algn="l" rtl="0"/>
            <a:r>
              <a:rPr lang="en-US" dirty="0"/>
              <a:t>client code</a:t>
            </a:r>
          </a:p>
        </p:txBody>
      </p:sp>
      <p:sp>
        <p:nvSpPr>
          <p:cNvPr id="7" name="Content Placeholder 6">
            <a:extLst>
              <a:ext uri="{FF2B5EF4-FFF2-40B4-BE49-F238E27FC236}">
                <a16:creationId xmlns:a16="http://schemas.microsoft.com/office/drawing/2014/main" id="{9E6B9FC9-0F4C-46CB-8B7B-D6131174FAB8}"/>
              </a:ext>
            </a:extLst>
          </p:cNvPr>
          <p:cNvSpPr>
            <a:spLocks noGrp="1"/>
          </p:cNvSpPr>
          <p:nvPr>
            <p:ph idx="1"/>
          </p:nvPr>
        </p:nvSpPr>
        <p:spPr/>
        <p:txBody>
          <a:bodyPr>
            <a:normAutofit fontScale="92500" lnSpcReduction="20000"/>
          </a:bodyPr>
          <a:lstStyle/>
          <a:p>
            <a:pPr marL="0" indent="0" algn="l" rtl="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a:t>
            </a:r>
          </a:p>
          <a:p>
            <a:pPr marL="0" indent="0" algn="l" rtl="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UDP_Open</a:t>
            </a:r>
            <a:r>
              <a:rPr lang="en-US" dirty="0">
                <a:latin typeface="Courier New" panose="02070309020205020404" pitchFamily="49" charset="0"/>
                <a:cs typeface="Courier New" panose="02070309020205020404" pitchFamily="49" charset="0"/>
              </a:rPr>
              <a:t>(20000);</a:t>
            </a:r>
          </a:p>
          <a:p>
            <a:pPr marL="0" indent="0" algn="l" rtl="0">
              <a:buNone/>
            </a:pPr>
            <a:r>
              <a:rPr lang="en-US" dirty="0">
                <a:latin typeface="Courier New" panose="02070309020205020404" pitchFamily="49" charset="0"/>
                <a:cs typeface="Courier New" panose="02070309020205020404" pitchFamily="49" charset="0"/>
              </a:rPr>
              <a:t>  struct </a:t>
            </a:r>
            <a:r>
              <a:rPr lang="en-US" dirty="0" err="1">
                <a:latin typeface="Courier New" panose="02070309020205020404" pitchFamily="49" charset="0"/>
                <a:cs typeface="Courier New" panose="02070309020205020404" pitchFamily="49" charset="0"/>
              </a:rPr>
              <a:t>sockaddr_in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addrSnd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addrRcv</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rc</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UDP_FillSockAddr</a:t>
            </a:r>
            <a:r>
              <a:rPr lang="en-US" dirty="0">
                <a:latin typeface="Courier New" panose="02070309020205020404" pitchFamily="49" charset="0"/>
                <a:cs typeface="Courier New" panose="02070309020205020404" pitchFamily="49" charset="0"/>
              </a:rPr>
              <a:t>(&amp;</a:t>
            </a:r>
            <a:r>
              <a:rPr lang="en-US" dirty="0" err="1">
                <a:latin typeface="Courier New" panose="02070309020205020404" pitchFamily="49" charset="0"/>
                <a:cs typeface="Courier New" panose="02070309020205020404" pitchFamily="49" charset="0"/>
              </a:rPr>
              <a:t>addrSnd</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"csm.technion.ac.il", 10000);</a:t>
            </a:r>
          </a:p>
          <a:p>
            <a:pPr marL="0" indent="0" algn="l" rtl="0">
              <a:buNone/>
            </a:pPr>
            <a:r>
              <a:rPr lang="en-US" dirty="0">
                <a:latin typeface="Courier New" panose="02070309020205020404" pitchFamily="49" charset="0"/>
                <a:cs typeface="Courier New" panose="02070309020205020404" pitchFamily="49" charset="0"/>
              </a:rPr>
              <a:t>  char message[BUFFER_SIZE];</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(message, "hello world");</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rc</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UDP_Write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 &amp;</a:t>
            </a:r>
            <a:r>
              <a:rPr lang="en-US" dirty="0" err="1">
                <a:latin typeface="Courier New" panose="02070309020205020404" pitchFamily="49" charset="0"/>
                <a:cs typeface="Courier New" panose="02070309020205020404" pitchFamily="49" charset="0"/>
              </a:rPr>
              <a:t>addrSnd</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message, BUFFER_SIZE);</a:t>
            </a:r>
          </a:p>
          <a:p>
            <a:pPr marL="0" indent="0" algn="l" rtl="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rc</a:t>
            </a:r>
            <a:r>
              <a:rPr lang="en-US" dirty="0">
                <a:latin typeface="Courier New" panose="02070309020205020404" pitchFamily="49" charset="0"/>
                <a:cs typeface="Courier New" panose="02070309020205020404" pitchFamily="49" charset="0"/>
              </a:rPr>
              <a:t> &gt; 0)</a:t>
            </a:r>
          </a:p>
          <a:p>
            <a:pPr marL="0" indent="0" algn="l" rtl="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rc</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UDP_Read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 &amp;</a:t>
            </a:r>
            <a:r>
              <a:rPr lang="en-US" dirty="0" err="1">
                <a:latin typeface="Courier New" panose="02070309020205020404" pitchFamily="49" charset="0"/>
                <a:cs typeface="Courier New" panose="02070309020205020404" pitchFamily="49" charset="0"/>
              </a:rPr>
              <a:t>addrRcv</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message, BUFFER_SIZE);</a:t>
            </a:r>
          </a:p>
          <a:p>
            <a:pPr marL="0" indent="0" algn="l" rtl="0">
              <a:buNone/>
            </a:pPr>
            <a:r>
              <a:rPr lang="en-US" dirty="0">
                <a:latin typeface="Courier New" panose="02070309020205020404" pitchFamily="49" charset="0"/>
                <a:cs typeface="Courier New" panose="02070309020205020404" pitchFamily="49" charset="0"/>
              </a:rPr>
              <a:t>  return 0;</a:t>
            </a:r>
          </a:p>
          <a:p>
            <a:pPr marL="0" indent="0" algn="l" rtl="0">
              <a:buNone/>
            </a:pPr>
            <a:r>
              <a:rPr lang="en-US"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143D2D26-F5EB-407E-815C-D863110CD086}"/>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552F9D72-6660-4BD1-AEB7-A39A5FCC4771}"/>
              </a:ext>
            </a:extLst>
          </p:cNvPr>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1535279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3D2155-02F1-43B5-AD50-C8990507038C}"/>
              </a:ext>
            </a:extLst>
          </p:cNvPr>
          <p:cNvSpPr>
            <a:spLocks noGrp="1"/>
          </p:cNvSpPr>
          <p:nvPr>
            <p:ph type="title"/>
          </p:nvPr>
        </p:nvSpPr>
        <p:spPr/>
        <p:txBody>
          <a:bodyPr/>
          <a:lstStyle/>
          <a:p>
            <a:pPr algn="l" rtl="0"/>
            <a:r>
              <a:rPr lang="en-US" dirty="0"/>
              <a:t>server code</a:t>
            </a:r>
          </a:p>
        </p:txBody>
      </p:sp>
      <p:sp>
        <p:nvSpPr>
          <p:cNvPr id="7" name="Content Placeholder 6">
            <a:extLst>
              <a:ext uri="{FF2B5EF4-FFF2-40B4-BE49-F238E27FC236}">
                <a16:creationId xmlns:a16="http://schemas.microsoft.com/office/drawing/2014/main" id="{9E6B9FC9-0F4C-46CB-8B7B-D6131174FAB8}"/>
              </a:ext>
            </a:extLst>
          </p:cNvPr>
          <p:cNvSpPr>
            <a:spLocks noGrp="1"/>
          </p:cNvSpPr>
          <p:nvPr>
            <p:ph idx="1"/>
          </p:nvPr>
        </p:nvSpPr>
        <p:spPr>
          <a:xfrm>
            <a:off x="457200" y="1600200"/>
            <a:ext cx="8229600" cy="5239512"/>
          </a:xfrm>
        </p:spPr>
        <p:txBody>
          <a:bodyPr>
            <a:normAutofit fontScale="85000" lnSpcReduction="20000"/>
          </a:bodyPr>
          <a:lstStyle/>
          <a:p>
            <a:pPr marL="0" indent="0" algn="l" rtl="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a:t>
            </a:r>
          </a:p>
          <a:p>
            <a:pPr marL="0" indent="0" algn="l" rtl="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UDP_Open</a:t>
            </a:r>
            <a:r>
              <a:rPr lang="en-US" dirty="0">
                <a:latin typeface="Courier New" panose="02070309020205020404" pitchFamily="49" charset="0"/>
                <a:cs typeface="Courier New" panose="02070309020205020404" pitchFamily="49" charset="0"/>
              </a:rPr>
              <a:t>(10000);</a:t>
            </a:r>
          </a:p>
          <a:p>
            <a:pPr marL="0" indent="0" algn="l" rtl="0">
              <a:buNone/>
            </a:pPr>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 &gt; -1);</a:t>
            </a:r>
          </a:p>
          <a:p>
            <a:pPr marL="0" indent="0" algn="l" rtl="0">
              <a:buNone/>
            </a:pPr>
            <a:r>
              <a:rPr lang="en-US" dirty="0">
                <a:latin typeface="Courier New" panose="02070309020205020404" pitchFamily="49" charset="0"/>
                <a:cs typeface="Courier New" panose="02070309020205020404" pitchFamily="49" charset="0"/>
              </a:rPr>
              <a:t>  while (1) {</a:t>
            </a:r>
          </a:p>
          <a:p>
            <a:pPr marL="0" indent="0" algn="l" rtl="0">
              <a:buNone/>
            </a:pPr>
            <a:r>
              <a:rPr lang="en-US" dirty="0">
                <a:latin typeface="Courier New" panose="02070309020205020404" pitchFamily="49" charset="0"/>
                <a:cs typeface="Courier New" panose="02070309020205020404" pitchFamily="49" charset="0"/>
              </a:rPr>
              <a:t>    struct </a:t>
            </a:r>
            <a:r>
              <a:rPr lang="en-US" dirty="0" err="1">
                <a:latin typeface="Courier New" panose="02070309020205020404" pitchFamily="49" charset="0"/>
                <a:cs typeface="Courier New" panose="02070309020205020404" pitchFamily="49" charset="0"/>
              </a:rPr>
              <a:t>sockaddr_in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char message[BUFFER_SIZE];</a:t>
            </a:r>
          </a:p>
          <a:p>
            <a:pPr marL="0" indent="0" algn="l" rtl="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rc</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UDP_Read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 &amp;</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message, BUFFER_SIZE);</a:t>
            </a:r>
          </a:p>
          <a:p>
            <a:pPr marL="0" indent="0" algn="l" rtl="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rc</a:t>
            </a:r>
            <a:r>
              <a:rPr lang="en-US" dirty="0">
                <a:latin typeface="Courier New" panose="02070309020205020404" pitchFamily="49" charset="0"/>
                <a:cs typeface="Courier New" panose="02070309020205020404" pitchFamily="49" charset="0"/>
              </a:rPr>
              <a:t> &gt; 0) {</a:t>
            </a:r>
          </a:p>
          <a:p>
            <a:pPr marL="0" indent="0" algn="l" rtl="0">
              <a:buNone/>
            </a:pPr>
            <a:r>
              <a:rPr lang="en-US" dirty="0">
                <a:latin typeface="Courier New" panose="02070309020205020404" pitchFamily="49" charset="0"/>
                <a:cs typeface="Courier New" panose="02070309020205020404" pitchFamily="49" charset="0"/>
              </a:rPr>
              <a:t>      char reply[BUFFER_SIZE];</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(reply, "goodbye world");</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rc</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UDP_Write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 &amp;</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 reply, BUFFER_SIZE);</a:t>
            </a:r>
          </a:p>
          <a:p>
            <a:pPr marL="0" indent="0" algn="l" rtl="0">
              <a:buNone/>
            </a:pPr>
            <a:r>
              <a:rPr lang="en-US" dirty="0">
                <a:latin typeface="Courier New" panose="02070309020205020404" pitchFamily="49" charset="0"/>
                <a:cs typeface="Courier New" panose="02070309020205020404" pitchFamily="49" charset="0"/>
              </a:rPr>
              <a:t>    }</a:t>
            </a:r>
          </a:p>
          <a:p>
            <a:pPr marL="0" indent="0" algn="l" rtl="0">
              <a:buNone/>
            </a:pPr>
            <a:r>
              <a:rPr lang="en-US" dirty="0">
                <a:latin typeface="Courier New" panose="02070309020205020404" pitchFamily="49" charset="0"/>
                <a:cs typeface="Courier New" panose="02070309020205020404" pitchFamily="49" charset="0"/>
              </a:rPr>
              <a:t>  }</a:t>
            </a:r>
          </a:p>
          <a:p>
            <a:pPr marL="0" indent="0" algn="l" rtl="0">
              <a:buNone/>
            </a:pPr>
            <a:r>
              <a:rPr lang="en-US" dirty="0">
                <a:latin typeface="Courier New" panose="02070309020205020404" pitchFamily="49" charset="0"/>
                <a:cs typeface="Courier New" panose="02070309020205020404" pitchFamily="49" charset="0"/>
              </a:rPr>
              <a:t>  return 0;</a:t>
            </a:r>
          </a:p>
          <a:p>
            <a:pPr marL="0" indent="0" algn="l" rtl="0">
              <a:buNone/>
            </a:pPr>
            <a:r>
              <a:rPr lang="en-US"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143D2D26-F5EB-407E-815C-D863110CD086}"/>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552F9D72-6660-4BD1-AEB7-A39A5FCC4771}"/>
              </a:ext>
            </a:extLst>
          </p:cNvPr>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1109670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3D2155-02F1-43B5-AD50-C8990507038C}"/>
              </a:ext>
            </a:extLst>
          </p:cNvPr>
          <p:cNvSpPr>
            <a:spLocks noGrp="1"/>
          </p:cNvSpPr>
          <p:nvPr>
            <p:ph type="title"/>
          </p:nvPr>
        </p:nvSpPr>
        <p:spPr/>
        <p:txBody>
          <a:bodyPr/>
          <a:lstStyle/>
          <a:p>
            <a:pPr algn="l" rtl="0"/>
            <a:r>
              <a:rPr lang="en-US" dirty="0" err="1"/>
              <a:t>UDP_open</a:t>
            </a:r>
            <a:r>
              <a:rPr lang="en-US" dirty="0"/>
              <a:t>()</a:t>
            </a:r>
          </a:p>
        </p:txBody>
      </p:sp>
      <p:sp>
        <p:nvSpPr>
          <p:cNvPr id="7" name="Content Placeholder 6">
            <a:extLst>
              <a:ext uri="{FF2B5EF4-FFF2-40B4-BE49-F238E27FC236}">
                <a16:creationId xmlns:a16="http://schemas.microsoft.com/office/drawing/2014/main" id="{9E6B9FC9-0F4C-46CB-8B7B-D6131174FAB8}"/>
              </a:ext>
            </a:extLst>
          </p:cNvPr>
          <p:cNvSpPr>
            <a:spLocks noGrp="1"/>
          </p:cNvSpPr>
          <p:nvPr>
            <p:ph idx="1"/>
          </p:nvPr>
        </p:nvSpPr>
        <p:spPr>
          <a:xfrm>
            <a:off x="457200" y="1600200"/>
            <a:ext cx="8229600" cy="5239512"/>
          </a:xfrm>
        </p:spPr>
        <p:txBody>
          <a:bodyPr>
            <a:normAutofit fontScale="85000" lnSpcReduction="20000"/>
          </a:bodyPr>
          <a:lstStyle/>
          <a:p>
            <a:pPr marL="0" indent="0" algn="l" rtl="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UDP_Open</a:t>
            </a:r>
            <a:r>
              <a:rPr lang="en-US" dirty="0">
                <a:latin typeface="Courier New" panose="02070309020205020404" pitchFamily="49" charset="0"/>
                <a:cs typeface="Courier New" panose="02070309020205020404" pitchFamily="49" charset="0"/>
              </a:rPr>
              <a:t>(int port) {</a:t>
            </a:r>
          </a:p>
          <a:p>
            <a:pPr marL="0" indent="0" algn="l" rtl="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socket</a:t>
            </a:r>
            <a:r>
              <a:rPr lang="en-US" dirty="0">
                <a:latin typeface="Courier New" panose="02070309020205020404" pitchFamily="49" charset="0"/>
                <a:cs typeface="Courier New" panose="02070309020205020404" pitchFamily="49" charset="0"/>
              </a:rPr>
              <a:t>(AF_INET, SOCK_DGRAM, 0)) == -1)</a:t>
            </a:r>
          </a:p>
          <a:p>
            <a:pPr marL="0" indent="0" algn="l" rtl="0">
              <a:buNone/>
            </a:pPr>
            <a:r>
              <a:rPr lang="en-US" dirty="0">
                <a:latin typeface="Courier New" panose="02070309020205020404" pitchFamily="49" charset="0"/>
                <a:cs typeface="Courier New" panose="02070309020205020404" pitchFamily="49" charset="0"/>
              </a:rPr>
              <a:t>    return -1;</a:t>
            </a:r>
          </a:p>
          <a:p>
            <a:pPr marL="0" indent="0" algn="l" rtl="0">
              <a:buNone/>
            </a:pPr>
            <a:r>
              <a:rPr lang="en-US" dirty="0">
                <a:latin typeface="Courier New" panose="02070309020205020404" pitchFamily="49" charset="0"/>
                <a:cs typeface="Courier New" panose="02070309020205020404" pitchFamily="49" charset="0"/>
              </a:rPr>
              <a:t>  struct </a:t>
            </a:r>
            <a:r>
              <a:rPr lang="en-US" dirty="0" err="1">
                <a:latin typeface="Courier New" panose="02070309020205020404" pitchFamily="49" charset="0"/>
                <a:cs typeface="Courier New" panose="02070309020205020404" pitchFamily="49" charset="0"/>
              </a:rPr>
              <a:t>sockaddr_in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myaddr</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bzero</a:t>
            </a:r>
            <a:r>
              <a:rPr lang="en-US" dirty="0">
                <a:latin typeface="Courier New" panose="02070309020205020404" pitchFamily="49" charset="0"/>
                <a:cs typeface="Courier New" panose="02070309020205020404" pitchFamily="49" charset="0"/>
              </a:rPr>
              <a:t>(&amp;</a:t>
            </a:r>
            <a:r>
              <a:rPr lang="en-US" dirty="0" err="1">
                <a:latin typeface="Courier New" panose="02070309020205020404" pitchFamily="49" charset="0"/>
                <a:cs typeface="Courier New" panose="02070309020205020404" pitchFamily="49" charset="0"/>
              </a:rPr>
              <a:t>myaddr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myaddr</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myaddr.sin_family</a:t>
            </a:r>
            <a:r>
              <a:rPr lang="en-US" dirty="0">
                <a:latin typeface="Courier New" panose="02070309020205020404" pitchFamily="49" charset="0"/>
                <a:cs typeface="Courier New" panose="02070309020205020404" pitchFamily="49" charset="0"/>
              </a:rPr>
              <a:t> = AF_INET;</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myaddr.sin_port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htons</a:t>
            </a:r>
            <a:r>
              <a:rPr lang="en-US" dirty="0">
                <a:latin typeface="Courier New" panose="02070309020205020404" pitchFamily="49" charset="0"/>
                <a:cs typeface="Courier New" panose="02070309020205020404" pitchFamily="49" charset="0"/>
              </a:rPr>
              <a:t>(port);</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myaddr.sin_addr.s_addr</a:t>
            </a:r>
            <a:r>
              <a:rPr lang="en-US" dirty="0">
                <a:latin typeface="Courier New" panose="02070309020205020404" pitchFamily="49" charset="0"/>
                <a:cs typeface="Courier New" panose="02070309020205020404" pitchFamily="49" charset="0"/>
              </a:rPr>
              <a:t> = INADDR_ANY;</a:t>
            </a:r>
          </a:p>
          <a:p>
            <a:pPr marL="0" indent="0" algn="l" rtl="0">
              <a:buNone/>
            </a:pPr>
            <a:r>
              <a:rPr lang="en-US" dirty="0">
                <a:latin typeface="Courier New" panose="02070309020205020404" pitchFamily="49" charset="0"/>
                <a:cs typeface="Courier New" panose="02070309020205020404" pitchFamily="49" charset="0"/>
              </a:rPr>
              <a:t>  if (</a:t>
            </a:r>
            <a:r>
              <a:rPr lang="en-US" b="1" dirty="0">
                <a:latin typeface="Courier New" panose="02070309020205020404" pitchFamily="49" charset="0"/>
                <a:cs typeface="Courier New" panose="02070309020205020404" pitchFamily="49" charset="0"/>
              </a:rPr>
              <a:t>bind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 (struct </a:t>
            </a:r>
            <a:r>
              <a:rPr lang="en-US" dirty="0" err="1">
                <a:latin typeface="Courier New" panose="02070309020205020404" pitchFamily="49" charset="0"/>
                <a:cs typeface="Courier New" panose="02070309020205020404" pitchFamily="49" charset="0"/>
              </a:rPr>
              <a:t>sockaddr</a:t>
            </a:r>
            <a:r>
              <a:rPr lang="en-US" dirty="0">
                <a:latin typeface="Courier New" panose="02070309020205020404" pitchFamily="49" charset="0"/>
                <a:cs typeface="Courier New" panose="02070309020205020404" pitchFamily="49" charset="0"/>
              </a:rPr>
              <a:t> *) &amp;</a:t>
            </a:r>
            <a:r>
              <a:rPr lang="en-US" dirty="0" err="1">
                <a:latin typeface="Courier New" panose="02070309020205020404" pitchFamily="49" charset="0"/>
                <a:cs typeface="Courier New" panose="02070309020205020404" pitchFamily="49" charset="0"/>
              </a:rPr>
              <a:t>myaddr</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myaddr</a:t>
            </a:r>
            <a:r>
              <a:rPr lang="en-US" dirty="0">
                <a:latin typeface="Courier New" panose="02070309020205020404" pitchFamily="49" charset="0"/>
                <a:cs typeface="Courier New" panose="02070309020205020404" pitchFamily="49" charset="0"/>
              </a:rPr>
              <a:t>)) == -1) {</a:t>
            </a:r>
          </a:p>
          <a:p>
            <a:pPr marL="0" indent="0" algn="l" rtl="0">
              <a:buNone/>
            </a:pPr>
            <a:r>
              <a:rPr lang="en-US" dirty="0">
                <a:latin typeface="Courier New" panose="02070309020205020404" pitchFamily="49" charset="0"/>
                <a:cs typeface="Courier New" panose="02070309020205020404" pitchFamily="49" charset="0"/>
              </a:rPr>
              <a:t>    close(</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return -1;</a:t>
            </a:r>
          </a:p>
          <a:p>
            <a:pPr marL="0" indent="0" algn="l" rtl="0">
              <a:buNone/>
            </a:pPr>
            <a:r>
              <a:rPr lang="en-US" dirty="0">
                <a:latin typeface="Courier New" panose="02070309020205020404" pitchFamily="49" charset="0"/>
                <a:cs typeface="Courier New" panose="02070309020205020404" pitchFamily="49" charset="0"/>
              </a:rPr>
              <a:t>  }</a:t>
            </a:r>
          </a:p>
          <a:p>
            <a:pPr marL="0" indent="0" algn="l" rtl="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143D2D26-F5EB-407E-815C-D863110CD086}"/>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552F9D72-6660-4BD1-AEB7-A39A5FCC4771}"/>
              </a:ext>
            </a:extLst>
          </p:cNvPr>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val="2560894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3D2155-02F1-43B5-AD50-C8990507038C}"/>
              </a:ext>
            </a:extLst>
          </p:cNvPr>
          <p:cNvSpPr>
            <a:spLocks noGrp="1"/>
          </p:cNvSpPr>
          <p:nvPr>
            <p:ph type="title"/>
          </p:nvPr>
        </p:nvSpPr>
        <p:spPr/>
        <p:txBody>
          <a:bodyPr/>
          <a:lstStyle/>
          <a:p>
            <a:pPr algn="l" rtl="0"/>
            <a:r>
              <a:rPr lang="en-US" dirty="0" err="1"/>
              <a:t>UDP_FillSockAddr</a:t>
            </a:r>
            <a:r>
              <a:rPr lang="en-US" dirty="0"/>
              <a:t>()</a:t>
            </a:r>
          </a:p>
        </p:txBody>
      </p:sp>
      <p:sp>
        <p:nvSpPr>
          <p:cNvPr id="7" name="Content Placeholder 6">
            <a:extLst>
              <a:ext uri="{FF2B5EF4-FFF2-40B4-BE49-F238E27FC236}">
                <a16:creationId xmlns:a16="http://schemas.microsoft.com/office/drawing/2014/main" id="{9E6B9FC9-0F4C-46CB-8B7B-D6131174FAB8}"/>
              </a:ext>
            </a:extLst>
          </p:cNvPr>
          <p:cNvSpPr>
            <a:spLocks noGrp="1"/>
          </p:cNvSpPr>
          <p:nvPr>
            <p:ph idx="1"/>
          </p:nvPr>
        </p:nvSpPr>
        <p:spPr/>
        <p:txBody>
          <a:bodyPr>
            <a:normAutofit fontScale="85000" lnSpcReduction="10000"/>
          </a:bodyPr>
          <a:lstStyle/>
          <a:p>
            <a:pPr marL="0" indent="0" algn="l" rtl="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UDP_FillSockAddr</a:t>
            </a:r>
            <a:r>
              <a:rPr lang="en-US" dirty="0">
                <a:latin typeface="Courier New" panose="02070309020205020404" pitchFamily="49" charset="0"/>
                <a:cs typeface="Courier New" panose="02070309020205020404" pitchFamily="49" charset="0"/>
              </a:rPr>
              <a:t>(struct </a:t>
            </a:r>
            <a:r>
              <a:rPr lang="en-US" dirty="0" err="1">
                <a:latin typeface="Courier New" panose="02070309020205020404" pitchFamily="49" charset="0"/>
                <a:cs typeface="Courier New" panose="02070309020205020404" pitchFamily="49" charset="0"/>
              </a:rPr>
              <a:t>sockaddr_in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char *hostname, int port) {</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bzero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(struct </a:t>
            </a:r>
            <a:r>
              <a:rPr lang="en-US" dirty="0" err="1">
                <a:latin typeface="Courier New" panose="02070309020205020404" pitchFamily="49" charset="0"/>
                <a:cs typeface="Courier New" panose="02070309020205020404" pitchFamily="49" charset="0"/>
              </a:rPr>
              <a:t>sockaddr_in</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sin_family</a:t>
            </a:r>
            <a:r>
              <a:rPr lang="en-US" dirty="0">
                <a:latin typeface="Courier New" panose="02070309020205020404" pitchFamily="49" charset="0"/>
                <a:cs typeface="Courier New" panose="02070309020205020404" pitchFamily="49" charset="0"/>
              </a:rPr>
              <a:t> = AF_INET; //host byte-order</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sin_port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htons</a:t>
            </a:r>
            <a:r>
              <a:rPr lang="en-US" dirty="0">
                <a:latin typeface="Courier New" panose="02070309020205020404" pitchFamily="49" charset="0"/>
                <a:cs typeface="Courier New" panose="02070309020205020404" pitchFamily="49" charset="0"/>
              </a:rPr>
              <a:t>(port); //network byte-order</a:t>
            </a:r>
          </a:p>
          <a:p>
            <a:pPr marL="0" indent="0" algn="l" rtl="0">
              <a:buNone/>
            </a:pPr>
            <a:r>
              <a:rPr lang="en-US" dirty="0">
                <a:latin typeface="Courier New" panose="02070309020205020404" pitchFamily="49" charset="0"/>
                <a:cs typeface="Courier New" panose="02070309020205020404" pitchFamily="49" charset="0"/>
              </a:rPr>
              <a:t>  struct </a:t>
            </a:r>
            <a:r>
              <a:rPr lang="en-US" dirty="0" err="1">
                <a:latin typeface="Courier New" panose="02070309020205020404" pitchFamily="49" charset="0"/>
                <a:cs typeface="Courier New" panose="02070309020205020404" pitchFamily="49" charset="0"/>
              </a:rPr>
              <a:t>in_addr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in_addr</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struct </a:t>
            </a:r>
            <a:r>
              <a:rPr lang="en-US" dirty="0" err="1">
                <a:latin typeface="Courier New" panose="02070309020205020404" pitchFamily="49" charset="0"/>
                <a:cs typeface="Courier New" panose="02070309020205020404" pitchFamily="49" charset="0"/>
              </a:rPr>
              <a:t>hostent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host_entry</a:t>
            </a:r>
            <a:r>
              <a:rPr lang="en-US" dirty="0">
                <a:latin typeface="Courier New" panose="02070309020205020404" pitchFamily="49" charset="0"/>
                <a:cs typeface="Courier New" panose="02070309020205020404" pitchFamily="49" charset="0"/>
              </a:rPr>
              <a:t> = </a:t>
            </a:r>
          </a:p>
          <a:p>
            <a:pPr marL="0" indent="0" algn="l" rtl="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gethostbyname</a:t>
            </a:r>
            <a:r>
              <a:rPr lang="en-US" dirty="0">
                <a:latin typeface="Courier New" panose="02070309020205020404" pitchFamily="49" charset="0"/>
                <a:cs typeface="Courier New" panose="02070309020205020404" pitchFamily="49" charset="0"/>
              </a:rPr>
              <a:t>(hostname);</a:t>
            </a:r>
          </a:p>
          <a:p>
            <a:pPr marL="0" indent="0" algn="l" rtl="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host_entry</a:t>
            </a:r>
            <a:r>
              <a:rPr lang="en-US" dirty="0">
                <a:latin typeface="Courier New" panose="02070309020205020404" pitchFamily="49" charset="0"/>
                <a:cs typeface="Courier New" panose="02070309020205020404" pitchFamily="49" charset="0"/>
              </a:rPr>
              <a:t> == NULL)</a:t>
            </a:r>
          </a:p>
          <a:p>
            <a:pPr marL="0" indent="0" algn="l" rtl="0">
              <a:buNone/>
            </a:pPr>
            <a:r>
              <a:rPr lang="en-US" dirty="0">
                <a:latin typeface="Courier New" panose="02070309020205020404" pitchFamily="49" charset="0"/>
                <a:cs typeface="Courier New" panose="02070309020205020404" pitchFamily="49" charset="0"/>
              </a:rPr>
              <a:t>    return -1;</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in_addr</a:t>
            </a:r>
            <a:r>
              <a:rPr lang="en-US" dirty="0">
                <a:latin typeface="Courier New" panose="02070309020205020404" pitchFamily="49" charset="0"/>
                <a:cs typeface="Courier New" panose="02070309020205020404" pitchFamily="49" charset="0"/>
              </a:rPr>
              <a:t> = (struct </a:t>
            </a:r>
            <a:r>
              <a:rPr lang="en-US" dirty="0" err="1">
                <a:latin typeface="Courier New" panose="02070309020205020404" pitchFamily="49" charset="0"/>
                <a:cs typeface="Courier New" panose="02070309020205020404" pitchFamily="49" charset="0"/>
              </a:rPr>
              <a:t>in_addr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host_entry</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h_addr</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sin_addr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in_addr</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return 0;</a:t>
            </a:r>
          </a:p>
          <a:p>
            <a:pPr marL="0" indent="0" algn="l" rtl="0">
              <a:buNone/>
            </a:pPr>
            <a:r>
              <a:rPr lang="en-US"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143D2D26-F5EB-407E-815C-D863110CD086}"/>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552F9D72-6660-4BD1-AEB7-A39A5FCC4771}"/>
              </a:ext>
            </a:extLst>
          </p:cNvPr>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3941567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3D2155-02F1-43B5-AD50-C8990507038C}"/>
              </a:ext>
            </a:extLst>
          </p:cNvPr>
          <p:cNvSpPr>
            <a:spLocks noGrp="1"/>
          </p:cNvSpPr>
          <p:nvPr>
            <p:ph type="title"/>
          </p:nvPr>
        </p:nvSpPr>
        <p:spPr/>
        <p:txBody>
          <a:bodyPr/>
          <a:lstStyle/>
          <a:p>
            <a:pPr algn="l" rtl="0"/>
            <a:r>
              <a:rPr lang="en-US" dirty="0" err="1"/>
              <a:t>UDP_Write</a:t>
            </a:r>
            <a:r>
              <a:rPr lang="en-US" dirty="0"/>
              <a:t>(), </a:t>
            </a:r>
            <a:r>
              <a:rPr lang="en-US" dirty="0" err="1"/>
              <a:t>UDP_Read</a:t>
            </a:r>
            <a:r>
              <a:rPr lang="en-US" dirty="0"/>
              <a:t>()</a:t>
            </a:r>
          </a:p>
        </p:txBody>
      </p:sp>
      <p:sp>
        <p:nvSpPr>
          <p:cNvPr id="7" name="Content Placeholder 6">
            <a:extLst>
              <a:ext uri="{FF2B5EF4-FFF2-40B4-BE49-F238E27FC236}">
                <a16:creationId xmlns:a16="http://schemas.microsoft.com/office/drawing/2014/main" id="{9E6B9FC9-0F4C-46CB-8B7B-D6131174FAB8}"/>
              </a:ext>
            </a:extLst>
          </p:cNvPr>
          <p:cNvSpPr>
            <a:spLocks noGrp="1"/>
          </p:cNvSpPr>
          <p:nvPr>
            <p:ph idx="1"/>
          </p:nvPr>
        </p:nvSpPr>
        <p:spPr/>
        <p:txBody>
          <a:bodyPr>
            <a:normAutofit fontScale="92500" lnSpcReduction="10000"/>
          </a:bodyPr>
          <a:lstStyle/>
          <a:p>
            <a:pPr marL="0" indent="0" algn="l" rtl="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UDP_Write</a:t>
            </a: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 struct </a:t>
            </a:r>
            <a:r>
              <a:rPr lang="en-US" dirty="0" err="1">
                <a:latin typeface="Courier New" panose="02070309020205020404" pitchFamily="49" charset="0"/>
                <a:cs typeface="Courier New" panose="02070309020205020404" pitchFamily="49" charset="0"/>
              </a:rPr>
              <a:t>sockaddr_in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char *buffer, int n) {</a:t>
            </a:r>
          </a:p>
          <a:p>
            <a:pPr marL="0" indent="0" algn="l" rtl="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(struct </a:t>
            </a:r>
            <a:r>
              <a:rPr lang="en-US" dirty="0" err="1">
                <a:latin typeface="Courier New" panose="02070309020205020404" pitchFamily="49" charset="0"/>
                <a:cs typeface="Courier New" panose="02070309020205020404" pitchFamily="49" charset="0"/>
              </a:rPr>
              <a:t>sockaddr_in</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return </a:t>
            </a:r>
            <a:r>
              <a:rPr lang="en-US" b="1" dirty="0" err="1">
                <a:latin typeface="Courier New" panose="02070309020205020404" pitchFamily="49" charset="0"/>
                <a:cs typeface="Courier New" panose="02070309020205020404" pitchFamily="49" charset="0"/>
              </a:rPr>
              <a:t>sendto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 buffer, n, 0,</a:t>
            </a:r>
          </a:p>
          <a:p>
            <a:pPr marL="0" indent="0" algn="l" rtl="0">
              <a:buNone/>
            </a:pPr>
            <a:r>
              <a:rPr lang="en-US" dirty="0">
                <a:latin typeface="Courier New" panose="02070309020205020404" pitchFamily="49" charset="0"/>
                <a:cs typeface="Courier New" panose="02070309020205020404" pitchFamily="49" charset="0"/>
              </a:rPr>
              <a:t>    (struct </a:t>
            </a:r>
            <a:r>
              <a:rPr lang="en-US" dirty="0" err="1">
                <a:latin typeface="Courier New" panose="02070309020205020404" pitchFamily="49" charset="0"/>
                <a:cs typeface="Courier New" panose="02070309020205020404" pitchFamily="49" charset="0"/>
              </a:rPr>
              <a:t>sockaddr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a:t>
            </a:r>
          </a:p>
          <a:p>
            <a:pPr marL="0" indent="0" algn="l" rtl="0">
              <a:buNone/>
            </a:pPr>
            <a:endParaRPr lang="en-US" dirty="0">
              <a:latin typeface="Courier New" panose="02070309020205020404" pitchFamily="49" charset="0"/>
              <a:cs typeface="Courier New" panose="02070309020205020404" pitchFamily="49" charset="0"/>
            </a:endParaRPr>
          </a:p>
          <a:p>
            <a:pPr marL="0" indent="0" algn="l" rtl="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UDP_Read</a:t>
            </a: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 struct </a:t>
            </a:r>
            <a:r>
              <a:rPr lang="en-US" dirty="0" err="1">
                <a:latin typeface="Courier New" panose="02070309020205020404" pitchFamily="49" charset="0"/>
                <a:cs typeface="Courier New" panose="02070309020205020404" pitchFamily="49" charset="0"/>
              </a:rPr>
              <a:t>sockaddr_in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char *buffer, int n) {</a:t>
            </a:r>
          </a:p>
          <a:p>
            <a:pPr marL="0" indent="0" algn="l" rtl="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(struct </a:t>
            </a:r>
            <a:r>
              <a:rPr lang="en-US" dirty="0" err="1">
                <a:latin typeface="Courier New" panose="02070309020205020404" pitchFamily="49" charset="0"/>
                <a:cs typeface="Courier New" panose="02070309020205020404" pitchFamily="49" charset="0"/>
              </a:rPr>
              <a:t>sockaddr_in</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return </a:t>
            </a:r>
            <a:r>
              <a:rPr lang="en-US" b="1" dirty="0" err="1">
                <a:latin typeface="Courier New" panose="02070309020205020404" pitchFamily="49" charset="0"/>
                <a:cs typeface="Courier New" panose="02070309020205020404" pitchFamily="49" charset="0"/>
              </a:rPr>
              <a:t>recvfrom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 buffer, n, 0,</a:t>
            </a:r>
          </a:p>
          <a:p>
            <a:pPr marL="0" indent="0" algn="l" rtl="0">
              <a:buNone/>
            </a:pPr>
            <a:r>
              <a:rPr lang="en-US" dirty="0">
                <a:latin typeface="Courier New" panose="02070309020205020404" pitchFamily="49" charset="0"/>
                <a:cs typeface="Courier New" panose="02070309020205020404" pitchFamily="49" charset="0"/>
              </a:rPr>
              <a:t>    (struct </a:t>
            </a:r>
            <a:r>
              <a:rPr lang="en-US" dirty="0" err="1">
                <a:latin typeface="Courier New" panose="02070309020205020404" pitchFamily="49" charset="0"/>
                <a:cs typeface="Courier New" panose="02070309020205020404" pitchFamily="49" charset="0"/>
              </a:rPr>
              <a:t>sockaddr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addr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socklen_t</a:t>
            </a:r>
            <a:r>
              <a:rPr lang="en-US" dirty="0">
                <a:latin typeface="Courier New" panose="02070309020205020404" pitchFamily="49" charset="0"/>
                <a:cs typeface="Courier New" panose="02070309020205020404" pitchFamily="49" charset="0"/>
              </a:rPr>
              <a:t>*) &amp;</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143D2D26-F5EB-407E-815C-D863110CD086}"/>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552F9D72-6660-4BD1-AEB7-A39A5FCC4771}"/>
              </a:ext>
            </a:extLst>
          </p:cNvPr>
          <p:cNvSpPr>
            <a:spLocks noGrp="1"/>
          </p:cNvSpPr>
          <p:nvPr>
            <p:ph type="sldNum" sz="quarter" idx="12"/>
          </p:nvPr>
        </p:nvSpPr>
        <p:spPr/>
        <p:txBody>
          <a:bodyPr/>
          <a:lstStyle/>
          <a:p>
            <a:fld id="{0CFEC368-1D7A-4F81-ABF6-AE0E36BAF64C}" type="slidenum">
              <a:rPr lang="en-US" smtClean="0"/>
              <a:pPr/>
              <a:t>19</a:t>
            </a:fld>
            <a:endParaRPr lang="en-US"/>
          </a:p>
        </p:txBody>
      </p:sp>
    </p:spTree>
    <p:extLst>
      <p:ext uri="{BB962C8B-B14F-4D97-AF65-F5344CB8AC3E}">
        <p14:creationId xmlns:p14="http://schemas.microsoft.com/office/powerpoint/2010/main" val="91504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9449-8DB2-44D4-80AD-7DBC1CDEED8D}"/>
              </a:ext>
            </a:extLst>
          </p:cNvPr>
          <p:cNvSpPr>
            <a:spLocks noGrp="1"/>
          </p:cNvSpPr>
          <p:nvPr>
            <p:ph type="title"/>
          </p:nvPr>
        </p:nvSpPr>
        <p:spPr/>
        <p:txBody>
          <a:bodyPr/>
          <a:lstStyle/>
          <a:p>
            <a:r>
              <a:rPr lang="en-US"/>
              <a:t>TL;DR</a:t>
            </a:r>
            <a:endParaRPr lang="en-US" dirty="0"/>
          </a:p>
        </p:txBody>
      </p:sp>
      <p:sp>
        <p:nvSpPr>
          <p:cNvPr id="6" name="Content Placeholder 5">
            <a:extLst>
              <a:ext uri="{FF2B5EF4-FFF2-40B4-BE49-F238E27FC236}">
                <a16:creationId xmlns:a16="http://schemas.microsoft.com/office/drawing/2014/main" id="{E64F944D-EEB3-4070-8DA6-6C48503C631C}"/>
              </a:ext>
            </a:extLst>
          </p:cNvPr>
          <p:cNvSpPr>
            <a:spLocks noGrp="1"/>
          </p:cNvSpPr>
          <p:nvPr>
            <p:ph idx="1"/>
          </p:nvPr>
        </p:nvSpPr>
        <p:spPr/>
        <p:txBody>
          <a:bodyPr>
            <a:normAutofit/>
          </a:bodyPr>
          <a:lstStyle/>
          <a:p>
            <a:r>
              <a:rPr lang="he-IL" dirty="0"/>
              <a:t>בשנת 2020, 60% מאוכלוסיית העולם (4.57 מיליארד איש) השתמשו באינטרנט.</a:t>
            </a:r>
          </a:p>
          <a:p>
            <a:r>
              <a:rPr lang="he-IL" dirty="0"/>
              <a:t>האינטרנט = רשת של רשתות תקשורת בין מחשבים.</a:t>
            </a:r>
          </a:p>
          <a:p>
            <a:r>
              <a:rPr lang="he-IL" altLang="en-US" dirty="0"/>
              <a:t>מערכת ההפעלה תומכת בתקשורת בין מחשבים על-גבי רשת האינטרנט באמצעות תיווך בין היישומים לחומרה – כרטיס הרשת.</a:t>
            </a:r>
          </a:p>
          <a:p>
            <a:pPr lvl="1"/>
            <a:endParaRPr lang="he-IL" altLang="en-US" dirty="0"/>
          </a:p>
          <a:p>
            <a:r>
              <a:rPr lang="he-IL" dirty="0"/>
              <a:t>לינוקס מציגה ממשק תכנות מבוסס </a:t>
            </a:r>
            <a:r>
              <a:rPr lang="en-US" dirty="0"/>
              <a:t>sockets</a:t>
            </a:r>
            <a:r>
              <a:rPr lang="he-IL" dirty="0"/>
              <a:t> למימוש תקשורת במודל שרת-לקוח.</a:t>
            </a:r>
          </a:p>
          <a:p>
            <a:r>
              <a:rPr lang="he-IL" dirty="0"/>
              <a:t>מנגנון ה-</a:t>
            </a:r>
            <a:r>
              <a:rPr lang="en-US" dirty="0"/>
              <a:t>sockets</a:t>
            </a:r>
            <a:r>
              <a:rPr lang="he-IL" dirty="0"/>
              <a:t> מאפשר לתקשר במגוון פרוטוקולים, הנפוצים שבהם הם הפרוטוקולים של רשת האינטרנט:</a:t>
            </a:r>
          </a:p>
          <a:p>
            <a:pPr lvl="1"/>
            <a:r>
              <a:rPr lang="en-US" dirty="0"/>
              <a:t>UDP/IP</a:t>
            </a:r>
            <a:r>
              <a:rPr lang="he-IL" dirty="0"/>
              <a:t> – העברת הודעות בתקשורת לא אמינה.</a:t>
            </a:r>
          </a:p>
          <a:p>
            <a:pPr lvl="1"/>
            <a:r>
              <a:rPr lang="en-US" dirty="0"/>
              <a:t>TCP/IP</a:t>
            </a:r>
            <a:r>
              <a:rPr lang="he-IL" dirty="0"/>
              <a:t> – העברת זרם בתים בתקשורת אמינה.</a:t>
            </a:r>
          </a:p>
        </p:txBody>
      </p:sp>
      <p:sp>
        <p:nvSpPr>
          <p:cNvPr id="4" name="Footer Placeholder 3">
            <a:extLst>
              <a:ext uri="{FF2B5EF4-FFF2-40B4-BE49-F238E27FC236}">
                <a16:creationId xmlns:a16="http://schemas.microsoft.com/office/drawing/2014/main" id="{72702E15-669C-4B47-9E2D-D52374249B16}"/>
              </a:ext>
            </a:extLst>
          </p:cNvPr>
          <p:cNvSpPr>
            <a:spLocks noGrp="1"/>
          </p:cNvSpPr>
          <p:nvPr>
            <p:ph type="ftr" sz="quarter" idx="11"/>
          </p:nvPr>
        </p:nvSpPr>
        <p:spPr/>
        <p:txBody>
          <a:bodyPr/>
          <a:lstStyle/>
          <a:p>
            <a:r>
              <a:rPr lang="he-IL"/>
              <a:t>מערכות הפעלה - תרגול 9</a:t>
            </a:r>
            <a:endParaRPr lang="en-US" dirty="0"/>
          </a:p>
        </p:txBody>
      </p:sp>
      <p:sp>
        <p:nvSpPr>
          <p:cNvPr id="5" name="Slide Number Placeholder 4">
            <a:extLst>
              <a:ext uri="{FF2B5EF4-FFF2-40B4-BE49-F238E27FC236}">
                <a16:creationId xmlns:a16="http://schemas.microsoft.com/office/drawing/2014/main" id="{1C548B97-A126-4709-ADFF-2BBF804B6E8C}"/>
              </a:ext>
            </a:extLst>
          </p:cNvPr>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4023335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4CB5-0649-4ACA-83AF-2640BAC90D91}"/>
              </a:ext>
            </a:extLst>
          </p:cNvPr>
          <p:cNvSpPr>
            <a:spLocks noGrp="1"/>
          </p:cNvSpPr>
          <p:nvPr>
            <p:ph type="title"/>
          </p:nvPr>
        </p:nvSpPr>
        <p:spPr/>
        <p:txBody>
          <a:bodyPr/>
          <a:lstStyle/>
          <a:p>
            <a:r>
              <a:rPr lang="he-IL" dirty="0"/>
              <a:t>נושאים שהתעלמנו מהם</a:t>
            </a:r>
            <a:endParaRPr lang="en-US" dirty="0"/>
          </a:p>
        </p:txBody>
      </p:sp>
      <p:sp>
        <p:nvSpPr>
          <p:cNvPr id="3" name="Content Placeholder 2">
            <a:extLst>
              <a:ext uri="{FF2B5EF4-FFF2-40B4-BE49-F238E27FC236}">
                <a16:creationId xmlns:a16="http://schemas.microsoft.com/office/drawing/2014/main" id="{32BEF6DA-2563-44AA-8988-B2EDCBF27EAC}"/>
              </a:ext>
            </a:extLst>
          </p:cNvPr>
          <p:cNvSpPr>
            <a:spLocks noGrp="1"/>
          </p:cNvSpPr>
          <p:nvPr>
            <p:ph idx="1"/>
          </p:nvPr>
        </p:nvSpPr>
        <p:spPr/>
        <p:txBody>
          <a:bodyPr/>
          <a:lstStyle/>
          <a:p>
            <a:r>
              <a:rPr lang="he-IL" dirty="0"/>
              <a:t>איך לתרגם שם של שרת (כתובת </a:t>
            </a:r>
            <a:r>
              <a:rPr lang="en-US" dirty="0"/>
              <a:t>URL</a:t>
            </a:r>
            <a:r>
              <a:rPr lang="he-IL" dirty="0"/>
              <a:t>) לכתובת </a:t>
            </a:r>
            <a:r>
              <a:rPr lang="en-US" dirty="0"/>
              <a:t>IP</a:t>
            </a:r>
            <a:r>
              <a:rPr lang="he-IL" dirty="0"/>
              <a:t>?</a:t>
            </a:r>
          </a:p>
          <a:p>
            <a:pPr lvl="1"/>
            <a:r>
              <a:rPr lang="he-IL" dirty="0"/>
              <a:t>הקוד שלנו השתמש בפונקציה </a:t>
            </a:r>
            <a:r>
              <a:rPr lang="en-US" dirty="0" err="1"/>
              <a:t>gethostbyname</a:t>
            </a:r>
            <a:r>
              <a:rPr lang="en-US" dirty="0"/>
              <a:t>()</a:t>
            </a:r>
            <a:r>
              <a:rPr lang="he-IL" dirty="0"/>
              <a:t> , אבל החלופה העדיפה יותר היא הפונקציה </a:t>
            </a:r>
            <a:r>
              <a:rPr lang="en-US" dirty="0" err="1"/>
              <a:t>getaddrinfo</a:t>
            </a:r>
            <a:r>
              <a:rPr lang="en-US" dirty="0"/>
              <a:t>()</a:t>
            </a:r>
            <a:r>
              <a:rPr lang="he-IL" dirty="0"/>
              <a:t>.</a:t>
            </a:r>
          </a:p>
          <a:p>
            <a:pPr lvl="1"/>
            <a:r>
              <a:rPr lang="he-IL" dirty="0"/>
              <a:t>פרטים נוספים – בהרצאה.</a:t>
            </a:r>
          </a:p>
          <a:p>
            <a:pPr lvl="1"/>
            <a:endParaRPr lang="he-IL" dirty="0"/>
          </a:p>
          <a:p>
            <a:r>
              <a:rPr lang="he-IL" dirty="0"/>
              <a:t>איך להתגבר על סדר בתים שונה במכונות שונות?</a:t>
            </a:r>
          </a:p>
          <a:p>
            <a:pPr lvl="1"/>
            <a:r>
              <a:rPr lang="en-US" dirty="0"/>
              <a:t>big endian vs. little endian</a:t>
            </a:r>
            <a:r>
              <a:rPr lang="he-IL" dirty="0"/>
              <a:t> .</a:t>
            </a:r>
          </a:p>
          <a:p>
            <a:pPr lvl="1"/>
            <a:r>
              <a:rPr lang="he-IL" dirty="0"/>
              <a:t>הקוד שלנו השתמש בפונקציה </a:t>
            </a:r>
            <a:r>
              <a:rPr lang="en-US" dirty="0" err="1"/>
              <a:t>htons</a:t>
            </a:r>
            <a:r>
              <a:rPr lang="en-US" dirty="0"/>
              <a:t>()</a:t>
            </a:r>
            <a:r>
              <a:rPr lang="he-IL" dirty="0"/>
              <a:t>.</a:t>
            </a:r>
          </a:p>
          <a:p>
            <a:pPr lvl="1"/>
            <a:r>
              <a:rPr lang="he-IL" dirty="0"/>
              <a:t>אם משתמשים בפונקציה </a:t>
            </a:r>
            <a:r>
              <a:rPr lang="en-US" dirty="0" err="1"/>
              <a:t>getaddrinfo</a:t>
            </a:r>
            <a:r>
              <a:rPr lang="en-US" dirty="0"/>
              <a:t>()</a:t>
            </a:r>
            <a:r>
              <a:rPr lang="he-IL" dirty="0"/>
              <a:t> אז ניתן להתעלם מבעיות כאלה כי הפונקציה </a:t>
            </a:r>
            <a:r>
              <a:rPr lang="en-US" dirty="0" err="1"/>
              <a:t>getaddrinfo</a:t>
            </a:r>
            <a:r>
              <a:rPr lang="en-US" dirty="0"/>
              <a:t>()</a:t>
            </a:r>
            <a:r>
              <a:rPr lang="he-IL" dirty="0"/>
              <a:t> מסתירה את הקריאה ל-</a:t>
            </a:r>
            <a:r>
              <a:rPr lang="en-US" dirty="0"/>
              <a:t> </a:t>
            </a:r>
            <a:r>
              <a:rPr lang="en-US" dirty="0" err="1"/>
              <a:t>htons</a:t>
            </a:r>
            <a:r>
              <a:rPr lang="en-US" dirty="0"/>
              <a:t>()</a:t>
            </a:r>
            <a:r>
              <a:rPr lang="he-IL" dirty="0"/>
              <a:t>.</a:t>
            </a:r>
          </a:p>
          <a:p>
            <a:endParaRPr lang="en-US" dirty="0"/>
          </a:p>
        </p:txBody>
      </p:sp>
      <p:sp>
        <p:nvSpPr>
          <p:cNvPr id="4" name="Footer Placeholder 3">
            <a:extLst>
              <a:ext uri="{FF2B5EF4-FFF2-40B4-BE49-F238E27FC236}">
                <a16:creationId xmlns:a16="http://schemas.microsoft.com/office/drawing/2014/main" id="{FE7C3C21-3C89-4025-A745-6F5C144812A1}"/>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4335038D-F00B-4BA1-89BB-7300849D83DA}"/>
              </a:ext>
            </a:extLst>
          </p:cNvPr>
          <p:cNvSpPr>
            <a:spLocks noGrp="1"/>
          </p:cNvSpPr>
          <p:nvPr>
            <p:ph type="sldNum" sz="quarter" idx="12"/>
          </p:nvPr>
        </p:nvSpPr>
        <p:spPr/>
        <p:txBody>
          <a:bodyPr/>
          <a:lstStyle/>
          <a:p>
            <a:fld id="{0CFEC368-1D7A-4F81-ABF6-AE0E36BAF64C}" type="slidenum">
              <a:rPr lang="en-US" smtClean="0"/>
              <a:pPr/>
              <a:t>20</a:t>
            </a:fld>
            <a:endParaRPr lang="en-US"/>
          </a:p>
        </p:txBody>
      </p:sp>
    </p:spTree>
    <p:extLst>
      <p:ext uri="{BB962C8B-B14F-4D97-AF65-F5344CB8AC3E}">
        <p14:creationId xmlns:p14="http://schemas.microsoft.com/office/powerpoint/2010/main" val="3987747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7BCD-AA74-48F5-932C-EDE40AFB9F9E}"/>
              </a:ext>
            </a:extLst>
          </p:cNvPr>
          <p:cNvSpPr>
            <a:spLocks noGrp="1"/>
          </p:cNvSpPr>
          <p:nvPr>
            <p:ph type="title"/>
          </p:nvPr>
        </p:nvSpPr>
        <p:spPr/>
        <p:txBody>
          <a:bodyPr/>
          <a:lstStyle/>
          <a:p>
            <a:r>
              <a:rPr lang="he-IL" dirty="0"/>
              <a:t>תקשורת אמינה</a:t>
            </a:r>
            <a:endParaRPr lang="en-US" dirty="0"/>
          </a:p>
        </p:txBody>
      </p:sp>
      <p:sp>
        <p:nvSpPr>
          <p:cNvPr id="3" name="Text Placeholder 2">
            <a:extLst>
              <a:ext uri="{FF2B5EF4-FFF2-40B4-BE49-F238E27FC236}">
                <a16:creationId xmlns:a16="http://schemas.microsoft.com/office/drawing/2014/main" id="{25200A3C-F943-44D4-A547-3BC82F7FB35C}"/>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3766DE5-D2E7-4E24-A368-CFEF7B208E09}"/>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DE4D0C19-6214-4C8F-A80E-D5250221C435}"/>
              </a:ext>
            </a:extLst>
          </p:cNvPr>
          <p:cNvSpPr>
            <a:spLocks noGrp="1"/>
          </p:cNvSpPr>
          <p:nvPr>
            <p:ph type="sldNum" sz="quarter" idx="12"/>
          </p:nvPr>
        </p:nvSpPr>
        <p:spPr/>
        <p:txBody>
          <a:bodyPr/>
          <a:lstStyle/>
          <a:p>
            <a:fld id="{0CFEC368-1D7A-4F81-ABF6-AE0E36BAF64C}" type="slidenum">
              <a:rPr lang="en-US" smtClean="0"/>
              <a:pPr/>
              <a:t>21</a:t>
            </a:fld>
            <a:endParaRPr lang="en-US"/>
          </a:p>
        </p:txBody>
      </p:sp>
    </p:spTree>
    <p:extLst>
      <p:ext uri="{BB962C8B-B14F-4D97-AF65-F5344CB8AC3E}">
        <p14:creationId xmlns:p14="http://schemas.microsoft.com/office/powerpoint/2010/main" val="3702341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6290-E3D6-4F75-A3A7-A780D51FCD33}"/>
              </a:ext>
            </a:extLst>
          </p:cNvPr>
          <p:cNvSpPr>
            <a:spLocks noGrp="1"/>
          </p:cNvSpPr>
          <p:nvPr>
            <p:ph type="title"/>
          </p:nvPr>
        </p:nvSpPr>
        <p:spPr/>
        <p:txBody>
          <a:bodyPr/>
          <a:lstStyle/>
          <a:p>
            <a:r>
              <a:rPr lang="he-IL" dirty="0"/>
              <a:t>פרוטוקול </a:t>
            </a:r>
            <a:r>
              <a:rPr lang="en-US" dirty="0"/>
              <a:t>TCP/IP</a:t>
            </a:r>
          </a:p>
        </p:txBody>
      </p:sp>
      <p:sp>
        <p:nvSpPr>
          <p:cNvPr id="3" name="Content Placeholder 2">
            <a:extLst>
              <a:ext uri="{FF2B5EF4-FFF2-40B4-BE49-F238E27FC236}">
                <a16:creationId xmlns:a16="http://schemas.microsoft.com/office/drawing/2014/main" id="{63AEF7E4-E347-44B8-8874-83E42F71A2EB}"/>
              </a:ext>
            </a:extLst>
          </p:cNvPr>
          <p:cNvSpPr>
            <a:spLocks noGrp="1"/>
          </p:cNvSpPr>
          <p:nvPr>
            <p:ph idx="1"/>
          </p:nvPr>
        </p:nvSpPr>
        <p:spPr/>
        <p:txBody>
          <a:bodyPr>
            <a:normAutofit/>
          </a:bodyPr>
          <a:lstStyle/>
          <a:p>
            <a:r>
              <a:rPr lang="he-IL" altLang="en-US" dirty="0"/>
              <a:t>יישומים רבים לא יכולים לעבוד מעל תקשורת לא אמינה.</a:t>
            </a:r>
          </a:p>
          <a:p>
            <a:pPr lvl="1"/>
            <a:r>
              <a:rPr lang="he-IL" altLang="en-US" dirty="0"/>
              <a:t>לא הייתם רוצים שמייל חשוב ששלחתם ילך לאיבוד, נכון?</a:t>
            </a:r>
          </a:p>
          <a:p>
            <a:pPr lvl="1"/>
            <a:endParaRPr lang="he-IL" altLang="en-US" dirty="0"/>
          </a:p>
          <a:p>
            <a:r>
              <a:rPr lang="he-IL" dirty="0"/>
              <a:t>בדיוק לשם כך הומצא פרוטקול </a:t>
            </a:r>
            <a:r>
              <a:rPr lang="en-US" dirty="0"/>
              <a:t>TCP/IP</a:t>
            </a:r>
            <a:r>
              <a:rPr lang="he-IL" dirty="0"/>
              <a:t>, אשר מבטיח תקשורת ללא איבוד מידע בדרך. המידע נשלח בצורת זרם (</a:t>
            </a:r>
            <a:r>
              <a:rPr lang="en-US" dirty="0"/>
              <a:t>stream</a:t>
            </a:r>
            <a:r>
              <a:rPr lang="he-IL" dirty="0"/>
              <a:t>) של בתים ומגיע בדיוק בסדר בו הוא נשלח.</a:t>
            </a:r>
          </a:p>
          <a:p>
            <a:endParaRPr lang="he-IL" dirty="0"/>
          </a:p>
          <a:p>
            <a:r>
              <a:rPr lang="he-IL" altLang="en-US" dirty="0"/>
              <a:t>זהו פרוטוקול מבוסס-חיבור (</a:t>
            </a:r>
            <a:r>
              <a:rPr lang="en-US" dirty="0"/>
              <a:t>connection-oriented</a:t>
            </a:r>
            <a:r>
              <a:rPr lang="he-IL" dirty="0"/>
              <a:t>): החלפת המידע מתחילה לאחר ייסוד חיבור (</a:t>
            </a:r>
            <a:r>
              <a:rPr lang="en-US" dirty="0"/>
              <a:t>connection</a:t>
            </a:r>
            <a:r>
              <a:rPr lang="he-IL" dirty="0"/>
              <a:t>), ועם סיום התקשורת נסגר החיבור.</a:t>
            </a:r>
          </a:p>
          <a:p>
            <a:r>
              <a:rPr lang="he-IL" dirty="0"/>
              <a:t>הקבלה לעולם האמיתי: שיחת טלפון.</a:t>
            </a:r>
            <a:endParaRPr lang="en-US" dirty="0"/>
          </a:p>
          <a:p>
            <a:endParaRPr lang="he-IL" altLang="en-US" dirty="0"/>
          </a:p>
          <a:p>
            <a:endParaRPr lang="en-US" dirty="0"/>
          </a:p>
        </p:txBody>
      </p:sp>
      <p:sp>
        <p:nvSpPr>
          <p:cNvPr id="4" name="Footer Placeholder 3">
            <a:extLst>
              <a:ext uri="{FF2B5EF4-FFF2-40B4-BE49-F238E27FC236}">
                <a16:creationId xmlns:a16="http://schemas.microsoft.com/office/drawing/2014/main" id="{10BD375C-5EA2-41C7-95EF-CD917AC6DF45}"/>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C390FFAD-8626-4CFF-BBC2-9D33F39D6E9A}"/>
              </a:ext>
            </a:extLst>
          </p:cNvPr>
          <p:cNvSpPr>
            <a:spLocks noGrp="1"/>
          </p:cNvSpPr>
          <p:nvPr>
            <p:ph type="sldNum" sz="quarter" idx="12"/>
          </p:nvPr>
        </p:nvSpPr>
        <p:spPr/>
        <p:txBody>
          <a:bodyPr/>
          <a:lstStyle/>
          <a:p>
            <a:fld id="{0CFEC368-1D7A-4F81-ABF6-AE0E36BAF64C}" type="slidenum">
              <a:rPr lang="en-US" smtClean="0"/>
              <a:pPr/>
              <a:t>22</a:t>
            </a:fld>
            <a:endParaRPr lang="en-US"/>
          </a:p>
        </p:txBody>
      </p:sp>
    </p:spTree>
    <p:extLst>
      <p:ext uri="{BB962C8B-B14F-4D97-AF65-F5344CB8AC3E}">
        <p14:creationId xmlns:p14="http://schemas.microsoft.com/office/powerpoint/2010/main" val="2003778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A16E-A35B-4FC2-B388-BCB2BAF7C8DB}"/>
              </a:ext>
            </a:extLst>
          </p:cNvPr>
          <p:cNvSpPr>
            <a:spLocks noGrp="1"/>
          </p:cNvSpPr>
          <p:nvPr>
            <p:ph type="title"/>
          </p:nvPr>
        </p:nvSpPr>
        <p:spPr/>
        <p:txBody>
          <a:bodyPr>
            <a:normAutofit/>
          </a:bodyPr>
          <a:lstStyle/>
          <a:p>
            <a:r>
              <a:rPr lang="he-IL" dirty="0"/>
              <a:t>דוגמת קוד שרת-לקוח מעל </a:t>
            </a:r>
            <a:r>
              <a:rPr lang="en-US" dirty="0"/>
              <a:t>TCP/IP</a:t>
            </a:r>
          </a:p>
        </p:txBody>
      </p:sp>
      <p:sp>
        <p:nvSpPr>
          <p:cNvPr id="4" name="Footer Placeholder 3">
            <a:extLst>
              <a:ext uri="{FF2B5EF4-FFF2-40B4-BE49-F238E27FC236}">
                <a16:creationId xmlns:a16="http://schemas.microsoft.com/office/drawing/2014/main" id="{D8AB4913-5BE0-49D3-B9BF-658D9CE1A37D}"/>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3F758EF8-E09F-471D-9DD4-C11F16DDDD2E}"/>
              </a:ext>
            </a:extLst>
          </p:cNvPr>
          <p:cNvSpPr>
            <a:spLocks noGrp="1"/>
          </p:cNvSpPr>
          <p:nvPr>
            <p:ph type="sldNum" sz="quarter" idx="12"/>
          </p:nvPr>
        </p:nvSpPr>
        <p:spPr/>
        <p:txBody>
          <a:bodyPr/>
          <a:lstStyle/>
          <a:p>
            <a:fld id="{0CFEC368-1D7A-4F81-ABF6-AE0E36BAF64C}" type="slidenum">
              <a:rPr lang="en-US" smtClean="0"/>
              <a:pPr/>
              <a:t>23</a:t>
            </a:fld>
            <a:endParaRPr lang="en-US"/>
          </a:p>
        </p:txBody>
      </p:sp>
      <p:pic>
        <p:nvPicPr>
          <p:cNvPr id="9" name="Content Placeholder 8" descr="A screenshot of a cell phone&#10;&#10;Description automatically generated">
            <a:extLst>
              <a:ext uri="{FF2B5EF4-FFF2-40B4-BE49-F238E27FC236}">
                <a16:creationId xmlns:a16="http://schemas.microsoft.com/office/drawing/2014/main" id="{48C3D9EB-7DF0-43CC-9659-66C0BFFF5B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1297" y="1600200"/>
            <a:ext cx="5821405" cy="4876800"/>
          </a:xfrm>
        </p:spPr>
      </p:pic>
    </p:spTree>
    <p:extLst>
      <p:ext uri="{BB962C8B-B14F-4D97-AF65-F5344CB8AC3E}">
        <p14:creationId xmlns:p14="http://schemas.microsoft.com/office/powerpoint/2010/main" val="1505857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a:extLst>
              <a:ext uri="{FF2B5EF4-FFF2-40B4-BE49-F238E27FC236}">
                <a16:creationId xmlns:a16="http://schemas.microsoft.com/office/drawing/2014/main" id="{7F25BE22-4B89-458B-82C3-2E7843C9F7BA}"/>
              </a:ext>
            </a:extLst>
          </p:cNvPr>
          <p:cNvSpPr>
            <a:spLocks noGrp="1" noChangeArrowheads="1"/>
          </p:cNvSpPr>
          <p:nvPr>
            <p:ph type="title"/>
          </p:nvPr>
        </p:nvSpPr>
        <p:spPr/>
        <p:txBody>
          <a:bodyPr>
            <a:normAutofit/>
          </a:bodyPr>
          <a:lstStyle/>
          <a:p>
            <a:r>
              <a:rPr lang="he-IL" dirty="0"/>
              <a:t>דוגמת קוד שרת-לקוח מעל </a:t>
            </a:r>
            <a:r>
              <a:rPr lang="en-US" dirty="0"/>
              <a:t>TCP/IP</a:t>
            </a:r>
            <a:endParaRPr lang="en-US" altLang="en-US" dirty="0"/>
          </a:p>
        </p:txBody>
      </p:sp>
      <p:sp>
        <p:nvSpPr>
          <p:cNvPr id="5126" name="Rectangle 3">
            <a:extLst>
              <a:ext uri="{FF2B5EF4-FFF2-40B4-BE49-F238E27FC236}">
                <a16:creationId xmlns:a16="http://schemas.microsoft.com/office/drawing/2014/main" id="{EB8F7DD7-54BB-4E4F-90C7-90E454D3EC02}"/>
              </a:ext>
            </a:extLst>
          </p:cNvPr>
          <p:cNvSpPr>
            <a:spLocks noGrp="1" noChangeArrowheads="1"/>
          </p:cNvSpPr>
          <p:nvPr>
            <p:ph idx="1"/>
          </p:nvPr>
        </p:nvSpPr>
        <p:spPr/>
        <p:txBody>
          <a:bodyPr/>
          <a:lstStyle/>
          <a:p>
            <a:r>
              <a:rPr lang="he-IL" dirty="0"/>
              <a:t>את הקוד המלא ראיתם בהרצאה.</a:t>
            </a:r>
          </a:p>
          <a:p>
            <a:r>
              <a:rPr lang="he-IL" dirty="0"/>
              <a:t>מבנה הקוד שונה מזה שראינו קודם עבור </a:t>
            </a:r>
            <a:r>
              <a:rPr lang="en-US" dirty="0"/>
              <a:t>UDP/IP</a:t>
            </a:r>
            <a:r>
              <a:rPr lang="he-IL" dirty="0"/>
              <a:t>.</a:t>
            </a:r>
            <a:endParaRPr lang="en-US" dirty="0"/>
          </a:p>
          <a:p>
            <a:r>
              <a:rPr lang="he-IL" dirty="0"/>
              <a:t>השינוי המרכזי הוא ייסוד החיבור לפני תחילת התקשורת.</a:t>
            </a:r>
          </a:p>
          <a:p>
            <a:pPr lvl="1"/>
            <a:r>
              <a:rPr lang="he-IL" dirty="0"/>
              <a:t>באמצעות קריאות המערכת </a:t>
            </a:r>
            <a:r>
              <a:rPr lang="en-US" dirty="0"/>
              <a:t>bind(), listen(), accept(), connect()</a:t>
            </a:r>
            <a:r>
              <a:rPr lang="he-IL" dirty="0"/>
              <a:t>.</a:t>
            </a:r>
            <a:endParaRPr lang="en-US" dirty="0"/>
          </a:p>
        </p:txBody>
      </p:sp>
      <p:sp>
        <p:nvSpPr>
          <p:cNvPr id="2" name="Footer Placeholder 1">
            <a:extLst>
              <a:ext uri="{FF2B5EF4-FFF2-40B4-BE49-F238E27FC236}">
                <a16:creationId xmlns:a16="http://schemas.microsoft.com/office/drawing/2014/main" id="{BD5A3CA5-D954-4803-97ED-06A0E65E9046}"/>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FD0A16F5-EA71-4E6C-81E8-54B09226936D}"/>
              </a:ext>
            </a:extLst>
          </p:cNvPr>
          <p:cNvSpPr>
            <a:spLocks noGrp="1"/>
          </p:cNvSpPr>
          <p:nvPr>
            <p:ph type="sldNum" sz="quarter" idx="12"/>
          </p:nvPr>
        </p:nvSpPr>
        <p:spPr/>
        <p:txBody>
          <a:bodyPr/>
          <a:lstStyle/>
          <a:p>
            <a:fld id="{0CFEC368-1D7A-4F81-ABF6-AE0E36BAF64C}" type="slidenum">
              <a:rPr lang="en-US" smtClean="0"/>
              <a:pPr/>
              <a:t>24</a:t>
            </a:fld>
            <a:endParaRPr lang="en-US"/>
          </a:p>
        </p:txBody>
      </p:sp>
      <p:pic>
        <p:nvPicPr>
          <p:cNvPr id="2052" name="Picture 4" descr="https://www.codeproject.com/KB/IP/ssmc/winsock_359x193.gif">
            <a:extLst>
              <a:ext uri="{FF2B5EF4-FFF2-40B4-BE49-F238E27FC236}">
                <a16:creationId xmlns:a16="http://schemas.microsoft.com/office/drawing/2014/main" id="{7C6E5E88-7A1E-4B5D-92AA-407949B80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587" y="3719512"/>
            <a:ext cx="5129213" cy="27574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a:extLst>
              <a:ext uri="{FF2B5EF4-FFF2-40B4-BE49-F238E27FC236}">
                <a16:creationId xmlns:a16="http://schemas.microsoft.com/office/drawing/2014/main" id="{12854E3A-0A7B-4E11-A882-7A9F95370397}"/>
              </a:ext>
            </a:extLst>
          </p:cNvPr>
          <p:cNvSpPr txBox="1">
            <a:spLocks noChangeArrowheads="1"/>
          </p:cNvSpPr>
          <p:nvPr/>
        </p:nvSpPr>
        <p:spPr bwMode="auto">
          <a:xfrm>
            <a:off x="457200" y="4038599"/>
            <a:ext cx="2432957" cy="783193"/>
          </a:xfrm>
          <a:prstGeom prst="wedgeRoundRectCallout">
            <a:avLst>
              <a:gd name="adj1" fmla="val 103708"/>
              <a:gd name="adj2" fmla="val 199000"/>
              <a:gd name="adj3" fmla="val 16667"/>
            </a:avLst>
          </a:prstGeom>
          <a:ln/>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pPr>
            <a:r>
              <a:rPr lang="he-IL" altLang="en-US" sz="2000" dirty="0"/>
              <a:t>השרת מאזין על </a:t>
            </a:r>
            <a:r>
              <a:rPr lang="en-US" altLang="en-US" sz="2000" dirty="0"/>
              <a:t>socket</a:t>
            </a:r>
            <a:r>
              <a:rPr lang="he-IL" altLang="en-US" sz="2000" dirty="0"/>
              <a:t> מסוים</a:t>
            </a:r>
            <a:endParaRPr lang="en-US" altLang="en-US" sz="2000" dirty="0"/>
          </a:p>
        </p:txBody>
      </p:sp>
      <p:sp>
        <p:nvSpPr>
          <p:cNvPr id="8" name="Text Box 4">
            <a:extLst>
              <a:ext uri="{FF2B5EF4-FFF2-40B4-BE49-F238E27FC236}">
                <a16:creationId xmlns:a16="http://schemas.microsoft.com/office/drawing/2014/main" id="{1A42E118-0884-4213-9B74-5946B9480D1B}"/>
              </a:ext>
            </a:extLst>
          </p:cNvPr>
          <p:cNvSpPr txBox="1">
            <a:spLocks noChangeArrowheads="1"/>
          </p:cNvSpPr>
          <p:nvPr/>
        </p:nvSpPr>
        <p:spPr bwMode="auto">
          <a:xfrm>
            <a:off x="456180" y="5353288"/>
            <a:ext cx="2432957" cy="1123712"/>
          </a:xfrm>
          <a:prstGeom prst="wedgeRoundRectCallout">
            <a:avLst>
              <a:gd name="adj1" fmla="val 104379"/>
              <a:gd name="adj2" fmla="val -51312"/>
              <a:gd name="adj3" fmla="val 16667"/>
            </a:avLst>
          </a:prstGeom>
          <a:ln/>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pPr>
            <a:r>
              <a:rPr lang="he-IL" altLang="en-US" sz="2000" dirty="0"/>
              <a:t>כאשר מתבסס חיבור עם לקוח, השרת יוצר </a:t>
            </a:r>
            <a:r>
              <a:rPr lang="en-US" altLang="en-US" sz="2000" dirty="0"/>
              <a:t>socket</a:t>
            </a:r>
            <a:r>
              <a:rPr lang="he-IL" altLang="en-US" sz="2000" dirty="0"/>
              <a:t> חדש </a:t>
            </a:r>
            <a:endParaRPr lang="en-US" altLang="en-US" sz="2000" dirty="0"/>
          </a:p>
        </p:txBody>
      </p:sp>
    </p:spTree>
    <p:extLst>
      <p:ext uri="{BB962C8B-B14F-4D97-AF65-F5344CB8AC3E}">
        <p14:creationId xmlns:p14="http://schemas.microsoft.com/office/powerpoint/2010/main" val="1750548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F330C-4DEE-4607-953F-38DBB1877B08}"/>
              </a:ext>
            </a:extLst>
          </p:cNvPr>
          <p:cNvSpPr>
            <a:spLocks noGrp="1"/>
          </p:cNvSpPr>
          <p:nvPr>
            <p:ph type="title"/>
          </p:nvPr>
        </p:nvSpPr>
        <p:spPr/>
        <p:txBody>
          <a:bodyPr/>
          <a:lstStyle/>
          <a:p>
            <a:r>
              <a:rPr lang="he-IL" dirty="0"/>
              <a:t>איך מממשים תקשורת אמינה?</a:t>
            </a:r>
            <a:endParaRPr lang="en-US" dirty="0"/>
          </a:p>
        </p:txBody>
      </p:sp>
      <p:sp>
        <p:nvSpPr>
          <p:cNvPr id="3" name="Content Placeholder 2">
            <a:extLst>
              <a:ext uri="{FF2B5EF4-FFF2-40B4-BE49-F238E27FC236}">
                <a16:creationId xmlns:a16="http://schemas.microsoft.com/office/drawing/2014/main" id="{67C0766B-5DFE-40AC-9C72-D28C769D6E10}"/>
              </a:ext>
            </a:extLst>
          </p:cNvPr>
          <p:cNvSpPr>
            <a:spLocks noGrp="1"/>
          </p:cNvSpPr>
          <p:nvPr>
            <p:ph idx="1"/>
          </p:nvPr>
        </p:nvSpPr>
        <p:spPr/>
        <p:txBody>
          <a:bodyPr/>
          <a:lstStyle/>
          <a:p>
            <a:r>
              <a:rPr lang="he-IL" dirty="0"/>
              <a:t>נרצה להבין את העקרונות הבסיסיים מאחורי פרוטוקול </a:t>
            </a:r>
            <a:r>
              <a:rPr lang="en-US" dirty="0"/>
              <a:t>TCP/IP</a:t>
            </a:r>
            <a:r>
              <a:rPr lang="he-IL" dirty="0"/>
              <a:t>.</a:t>
            </a:r>
          </a:p>
          <a:p>
            <a:r>
              <a:rPr lang="he-IL" dirty="0"/>
              <a:t>הבעיה הראשונה שנרצה להתגבר עליה היא אובדן נתונים.</a:t>
            </a:r>
          </a:p>
          <a:p>
            <a:r>
              <a:rPr lang="he-IL" dirty="0"/>
              <a:t>הרעיון הבסיסי הוא פשוט: הצד המקבל ישלח אישור (</a:t>
            </a:r>
            <a:r>
              <a:rPr lang="en-US" dirty="0"/>
              <a:t>acknowledgement</a:t>
            </a:r>
            <a:r>
              <a:rPr lang="he-IL" dirty="0"/>
              <a:t> או בקיצור </a:t>
            </a:r>
            <a:r>
              <a:rPr lang="en-US" dirty="0"/>
              <a:t>ack</a:t>
            </a:r>
            <a:r>
              <a:rPr lang="he-IL" dirty="0"/>
              <a:t>) לצד השולח עם קבלת ההודעה ממנו.</a:t>
            </a:r>
          </a:p>
          <a:p>
            <a:r>
              <a:rPr lang="he-IL" dirty="0"/>
              <a:t>אם הצד השולח קיבל </a:t>
            </a:r>
            <a:r>
              <a:rPr lang="en-US" dirty="0"/>
              <a:t>ack</a:t>
            </a:r>
            <a:r>
              <a:rPr lang="he-IL" dirty="0"/>
              <a:t>, הוא יכול להיות סמוך ובטוח שההודעה שלו הגיעה ליעדה.</a:t>
            </a:r>
          </a:p>
          <a:p>
            <a:endParaRPr lang="he-IL" dirty="0"/>
          </a:p>
        </p:txBody>
      </p:sp>
      <p:sp>
        <p:nvSpPr>
          <p:cNvPr id="4" name="Footer Placeholder 3">
            <a:extLst>
              <a:ext uri="{FF2B5EF4-FFF2-40B4-BE49-F238E27FC236}">
                <a16:creationId xmlns:a16="http://schemas.microsoft.com/office/drawing/2014/main" id="{155C143E-52CB-4776-92FB-F933DDB2030D}"/>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DE2DE6C7-E576-4F9E-8876-F9A1E72A35D8}"/>
              </a:ext>
            </a:extLst>
          </p:cNvPr>
          <p:cNvSpPr>
            <a:spLocks noGrp="1"/>
          </p:cNvSpPr>
          <p:nvPr>
            <p:ph type="sldNum" sz="quarter" idx="12"/>
          </p:nvPr>
        </p:nvSpPr>
        <p:spPr/>
        <p:txBody>
          <a:bodyPr/>
          <a:lstStyle/>
          <a:p>
            <a:fld id="{0CFEC368-1D7A-4F81-ABF6-AE0E36BAF64C}" type="slidenum">
              <a:rPr lang="en-US" smtClean="0"/>
              <a:pPr/>
              <a:t>25</a:t>
            </a:fld>
            <a:endParaRPr lang="en-US"/>
          </a:p>
        </p:txBody>
      </p:sp>
      <p:pic>
        <p:nvPicPr>
          <p:cNvPr id="6" name="Picture 5">
            <a:extLst>
              <a:ext uri="{FF2B5EF4-FFF2-40B4-BE49-F238E27FC236}">
                <a16:creationId xmlns:a16="http://schemas.microsoft.com/office/drawing/2014/main" id="{EBE41892-8277-45D5-BCCA-177192D32897}"/>
              </a:ext>
            </a:extLst>
          </p:cNvPr>
          <p:cNvPicPr>
            <a:picLocks noChangeAspect="1"/>
          </p:cNvPicPr>
          <p:nvPr/>
        </p:nvPicPr>
        <p:blipFill>
          <a:blip r:embed="rId2"/>
          <a:stretch>
            <a:fillRect/>
          </a:stretch>
        </p:blipFill>
        <p:spPr>
          <a:xfrm>
            <a:off x="552449" y="4831578"/>
            <a:ext cx="8039101" cy="1645422"/>
          </a:xfrm>
          <a:prstGeom prst="rect">
            <a:avLst/>
          </a:prstGeom>
        </p:spPr>
      </p:pic>
    </p:spTree>
    <p:extLst>
      <p:ext uri="{BB962C8B-B14F-4D97-AF65-F5344CB8AC3E}">
        <p14:creationId xmlns:p14="http://schemas.microsoft.com/office/powerpoint/2010/main" val="439654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EF3A-4AAA-469C-B4D4-F24B3EF268C3}"/>
              </a:ext>
            </a:extLst>
          </p:cNvPr>
          <p:cNvSpPr>
            <a:spLocks noGrp="1"/>
          </p:cNvSpPr>
          <p:nvPr>
            <p:ph type="title"/>
          </p:nvPr>
        </p:nvSpPr>
        <p:spPr/>
        <p:txBody>
          <a:bodyPr/>
          <a:lstStyle/>
          <a:p>
            <a:r>
              <a:rPr lang="he-IL" dirty="0"/>
              <a:t>ומה אם ההודעה הלכה לאיבוד?</a:t>
            </a:r>
          </a:p>
        </p:txBody>
      </p:sp>
      <p:sp>
        <p:nvSpPr>
          <p:cNvPr id="3" name="Content Placeholder 2">
            <a:extLst>
              <a:ext uri="{FF2B5EF4-FFF2-40B4-BE49-F238E27FC236}">
                <a16:creationId xmlns:a16="http://schemas.microsoft.com/office/drawing/2014/main" id="{91F16415-A728-4A89-AD65-9D663BE7E523}"/>
              </a:ext>
            </a:extLst>
          </p:cNvPr>
          <p:cNvSpPr>
            <a:spLocks noGrp="1"/>
          </p:cNvSpPr>
          <p:nvPr>
            <p:ph idx="1"/>
          </p:nvPr>
        </p:nvSpPr>
        <p:spPr/>
        <p:txBody>
          <a:bodyPr/>
          <a:lstStyle/>
          <a:p>
            <a:r>
              <a:rPr lang="he-IL" dirty="0"/>
              <a:t>השולח לא ממתין לנצח כי אולי ההודעה לא הגיעה למקבל.</a:t>
            </a:r>
          </a:p>
          <a:p>
            <a:r>
              <a:rPr lang="he-IL" dirty="0"/>
              <a:t>במקום זאת, השולח קובע </a:t>
            </a:r>
            <a:r>
              <a:rPr lang="en-US" dirty="0"/>
              <a:t>timeout</a:t>
            </a:r>
            <a:r>
              <a:rPr lang="he-IL" dirty="0"/>
              <a:t> – פרק זמן שבו הוא ממתין לקבלת </a:t>
            </a:r>
            <a:r>
              <a:rPr lang="en-US" dirty="0"/>
              <a:t>ack</a:t>
            </a:r>
            <a:r>
              <a:rPr lang="he-IL" dirty="0"/>
              <a:t> מהצד המקבל.</a:t>
            </a:r>
          </a:p>
          <a:p>
            <a:endParaRPr lang="he-IL" dirty="0"/>
          </a:p>
          <a:p>
            <a:r>
              <a:rPr lang="he-IL" dirty="0"/>
              <a:t>במידה ובפרק הזמן הנ"ל השולח לא קיבל </a:t>
            </a:r>
            <a:r>
              <a:rPr lang="en-US" dirty="0"/>
              <a:t>ack</a:t>
            </a:r>
            <a:r>
              <a:rPr lang="he-IL" dirty="0"/>
              <a:t>, הוא קובע כי ההודעה הלכה לאיבוד.</a:t>
            </a:r>
          </a:p>
          <a:p>
            <a:endParaRPr lang="he-IL" dirty="0"/>
          </a:p>
          <a:p>
            <a:r>
              <a:rPr lang="he-IL" dirty="0"/>
              <a:t>במקרה זה, השולח פשוט מנסה לשלוח שוב את ההודעה.</a:t>
            </a:r>
          </a:p>
          <a:p>
            <a:pPr lvl="1"/>
            <a:r>
              <a:rPr lang="he-IL" dirty="0"/>
              <a:t>שימו לב: השולח חייב לשמור אצלו את ההודעה המקורית עד לקבלת </a:t>
            </a:r>
            <a:r>
              <a:rPr lang="en-US" dirty="0"/>
              <a:t>ack</a:t>
            </a:r>
            <a:r>
              <a:rPr lang="he-IL" dirty="0"/>
              <a:t>.</a:t>
            </a:r>
            <a:endParaRPr lang="en-US" dirty="0"/>
          </a:p>
        </p:txBody>
      </p:sp>
      <p:sp>
        <p:nvSpPr>
          <p:cNvPr id="4" name="Footer Placeholder 3">
            <a:extLst>
              <a:ext uri="{FF2B5EF4-FFF2-40B4-BE49-F238E27FC236}">
                <a16:creationId xmlns:a16="http://schemas.microsoft.com/office/drawing/2014/main" id="{C0B0E481-366A-4FCF-B9DE-E237FDFF35D2}"/>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E3FDCC41-993F-48F9-8824-DF419F108EC5}"/>
              </a:ext>
            </a:extLst>
          </p:cNvPr>
          <p:cNvSpPr>
            <a:spLocks noGrp="1"/>
          </p:cNvSpPr>
          <p:nvPr>
            <p:ph type="sldNum" sz="quarter" idx="12"/>
          </p:nvPr>
        </p:nvSpPr>
        <p:spPr/>
        <p:txBody>
          <a:bodyPr/>
          <a:lstStyle/>
          <a:p>
            <a:fld id="{0CFEC368-1D7A-4F81-ABF6-AE0E36BAF64C}" type="slidenum">
              <a:rPr lang="en-US" smtClean="0"/>
              <a:pPr/>
              <a:t>26</a:t>
            </a:fld>
            <a:endParaRPr lang="en-US"/>
          </a:p>
        </p:txBody>
      </p:sp>
    </p:spTree>
    <p:extLst>
      <p:ext uri="{BB962C8B-B14F-4D97-AF65-F5344CB8AC3E}">
        <p14:creationId xmlns:p14="http://schemas.microsoft.com/office/powerpoint/2010/main" val="2592593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EF3A-4AAA-469C-B4D4-F24B3EF268C3}"/>
              </a:ext>
            </a:extLst>
          </p:cNvPr>
          <p:cNvSpPr>
            <a:spLocks noGrp="1"/>
          </p:cNvSpPr>
          <p:nvPr>
            <p:ph type="title"/>
          </p:nvPr>
        </p:nvSpPr>
        <p:spPr/>
        <p:txBody>
          <a:bodyPr/>
          <a:lstStyle/>
          <a:p>
            <a:r>
              <a:rPr lang="en-US" dirty="0"/>
              <a:t>timeout/retry</a:t>
            </a:r>
          </a:p>
        </p:txBody>
      </p:sp>
      <p:sp>
        <p:nvSpPr>
          <p:cNvPr id="4" name="Footer Placeholder 3">
            <a:extLst>
              <a:ext uri="{FF2B5EF4-FFF2-40B4-BE49-F238E27FC236}">
                <a16:creationId xmlns:a16="http://schemas.microsoft.com/office/drawing/2014/main" id="{C0B0E481-366A-4FCF-B9DE-E237FDFF35D2}"/>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E3FDCC41-993F-48F9-8824-DF419F108EC5}"/>
              </a:ext>
            </a:extLst>
          </p:cNvPr>
          <p:cNvSpPr>
            <a:spLocks noGrp="1"/>
          </p:cNvSpPr>
          <p:nvPr>
            <p:ph type="sldNum" sz="quarter" idx="12"/>
          </p:nvPr>
        </p:nvSpPr>
        <p:spPr/>
        <p:txBody>
          <a:bodyPr/>
          <a:lstStyle/>
          <a:p>
            <a:fld id="{0CFEC368-1D7A-4F81-ABF6-AE0E36BAF64C}" type="slidenum">
              <a:rPr lang="en-US" smtClean="0"/>
              <a:pPr/>
              <a:t>27</a:t>
            </a:fld>
            <a:endParaRPr lang="en-US"/>
          </a:p>
        </p:txBody>
      </p:sp>
      <p:pic>
        <p:nvPicPr>
          <p:cNvPr id="7" name="Content Placeholder 6">
            <a:extLst>
              <a:ext uri="{FF2B5EF4-FFF2-40B4-BE49-F238E27FC236}">
                <a16:creationId xmlns:a16="http://schemas.microsoft.com/office/drawing/2014/main" id="{35233E7B-15AC-437F-B984-9ABAB918A7D3}"/>
              </a:ext>
            </a:extLst>
          </p:cNvPr>
          <p:cNvPicPr>
            <a:picLocks noGrp="1" noChangeAspect="1"/>
          </p:cNvPicPr>
          <p:nvPr>
            <p:ph idx="1"/>
          </p:nvPr>
        </p:nvPicPr>
        <p:blipFill>
          <a:blip r:embed="rId2"/>
          <a:stretch>
            <a:fillRect/>
          </a:stretch>
        </p:blipFill>
        <p:spPr>
          <a:xfrm>
            <a:off x="533399" y="1889088"/>
            <a:ext cx="8077201" cy="4299023"/>
          </a:xfrm>
          <a:prstGeom prst="rect">
            <a:avLst/>
          </a:prstGeom>
        </p:spPr>
      </p:pic>
    </p:spTree>
    <p:extLst>
      <p:ext uri="{BB962C8B-B14F-4D97-AF65-F5344CB8AC3E}">
        <p14:creationId xmlns:p14="http://schemas.microsoft.com/office/powerpoint/2010/main" val="715528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EF3A-4AAA-469C-B4D4-F24B3EF268C3}"/>
              </a:ext>
            </a:extLst>
          </p:cNvPr>
          <p:cNvSpPr>
            <a:spLocks noGrp="1"/>
          </p:cNvSpPr>
          <p:nvPr>
            <p:ph type="title"/>
          </p:nvPr>
        </p:nvSpPr>
        <p:spPr/>
        <p:txBody>
          <a:bodyPr/>
          <a:lstStyle/>
          <a:p>
            <a:r>
              <a:rPr lang="he-IL" dirty="0"/>
              <a:t>ומה אם ה-</a:t>
            </a:r>
            <a:r>
              <a:rPr lang="en-US" dirty="0"/>
              <a:t>ack</a:t>
            </a:r>
            <a:r>
              <a:rPr lang="he-IL" dirty="0"/>
              <a:t> הלך לאיבוד?</a:t>
            </a:r>
            <a:endParaRPr lang="en-US" dirty="0"/>
          </a:p>
        </p:txBody>
      </p:sp>
      <p:pic>
        <p:nvPicPr>
          <p:cNvPr id="7" name="Content Placeholder 6">
            <a:extLst>
              <a:ext uri="{FF2B5EF4-FFF2-40B4-BE49-F238E27FC236}">
                <a16:creationId xmlns:a16="http://schemas.microsoft.com/office/drawing/2014/main" id="{FE9C7951-E451-4642-AEE5-5C1A8AD09A0E}"/>
              </a:ext>
            </a:extLst>
          </p:cNvPr>
          <p:cNvPicPr>
            <a:picLocks noGrp="1" noChangeAspect="1"/>
          </p:cNvPicPr>
          <p:nvPr>
            <p:ph idx="1"/>
          </p:nvPr>
        </p:nvPicPr>
        <p:blipFill>
          <a:blip r:embed="rId2"/>
          <a:stretch>
            <a:fillRect/>
          </a:stretch>
        </p:blipFill>
        <p:spPr>
          <a:xfrm>
            <a:off x="552449" y="1675088"/>
            <a:ext cx="8039101" cy="4727023"/>
          </a:xfrm>
          <a:prstGeom prst="rect">
            <a:avLst/>
          </a:prstGeom>
        </p:spPr>
      </p:pic>
      <p:sp>
        <p:nvSpPr>
          <p:cNvPr id="4" name="Footer Placeholder 3">
            <a:extLst>
              <a:ext uri="{FF2B5EF4-FFF2-40B4-BE49-F238E27FC236}">
                <a16:creationId xmlns:a16="http://schemas.microsoft.com/office/drawing/2014/main" id="{C0B0E481-366A-4FCF-B9DE-E237FDFF35D2}"/>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E3FDCC41-993F-48F9-8824-DF419F108EC5}"/>
              </a:ext>
            </a:extLst>
          </p:cNvPr>
          <p:cNvSpPr>
            <a:spLocks noGrp="1"/>
          </p:cNvSpPr>
          <p:nvPr>
            <p:ph type="sldNum" sz="quarter" idx="12"/>
          </p:nvPr>
        </p:nvSpPr>
        <p:spPr/>
        <p:txBody>
          <a:bodyPr/>
          <a:lstStyle/>
          <a:p>
            <a:fld id="{0CFEC368-1D7A-4F81-ABF6-AE0E36BAF64C}" type="slidenum">
              <a:rPr lang="en-US" smtClean="0"/>
              <a:pPr/>
              <a:t>28</a:t>
            </a:fld>
            <a:endParaRPr lang="en-US"/>
          </a:p>
        </p:txBody>
      </p:sp>
    </p:spTree>
    <p:extLst>
      <p:ext uri="{BB962C8B-B14F-4D97-AF65-F5344CB8AC3E}">
        <p14:creationId xmlns:p14="http://schemas.microsoft.com/office/powerpoint/2010/main" val="281299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4F3A-6F94-4137-9724-772306D3AA14}"/>
              </a:ext>
            </a:extLst>
          </p:cNvPr>
          <p:cNvSpPr>
            <a:spLocks noGrp="1"/>
          </p:cNvSpPr>
          <p:nvPr>
            <p:ph type="title"/>
          </p:nvPr>
        </p:nvSpPr>
        <p:spPr/>
        <p:txBody>
          <a:bodyPr/>
          <a:lstStyle/>
          <a:p>
            <a:r>
              <a:rPr lang="en-US" dirty="0"/>
              <a:t>sequence number</a:t>
            </a:r>
          </a:p>
        </p:txBody>
      </p:sp>
      <p:sp>
        <p:nvSpPr>
          <p:cNvPr id="3" name="Content Placeholder 2">
            <a:extLst>
              <a:ext uri="{FF2B5EF4-FFF2-40B4-BE49-F238E27FC236}">
                <a16:creationId xmlns:a16="http://schemas.microsoft.com/office/drawing/2014/main" id="{DE2423DA-C2D1-4D8D-9A96-36620B379AD6}"/>
              </a:ext>
            </a:extLst>
          </p:cNvPr>
          <p:cNvSpPr>
            <a:spLocks noGrp="1"/>
          </p:cNvSpPr>
          <p:nvPr>
            <p:ph idx="1"/>
          </p:nvPr>
        </p:nvSpPr>
        <p:spPr/>
        <p:txBody>
          <a:bodyPr/>
          <a:lstStyle/>
          <a:p>
            <a:r>
              <a:rPr lang="he-IL" dirty="0"/>
              <a:t>כאשר </a:t>
            </a:r>
            <a:r>
              <a:rPr lang="en-US" dirty="0"/>
              <a:t>ack</a:t>
            </a:r>
            <a:r>
              <a:rPr lang="he-IL" dirty="0"/>
              <a:t> הולך לאיבוד, אז:</a:t>
            </a:r>
          </a:p>
          <a:p>
            <a:r>
              <a:rPr lang="he-IL" dirty="0"/>
              <a:t>מבחינת השולח, המצב נראה כמו במצב שבו ההודעה עצמה הלכה לאיבוד; לכן השולח ישלח שוב את ההודעה.</a:t>
            </a:r>
          </a:p>
          <a:p>
            <a:r>
              <a:rPr lang="he-IL" dirty="0"/>
              <a:t>מבחינת המקבל, יש בעיה – הוא עלול לקבל את אותה ההודעה פעמיים!</a:t>
            </a:r>
          </a:p>
          <a:p>
            <a:pPr lvl="1"/>
            <a:r>
              <a:rPr lang="he-IL" altLang="en-US" dirty="0"/>
              <a:t>לא הייתם רוצים שפקודת העברה בנקאית לחשבון אחר תישלח פעמיים, נכון?</a:t>
            </a:r>
          </a:p>
          <a:p>
            <a:endParaRPr lang="he-IL" altLang="en-US" dirty="0"/>
          </a:p>
          <a:p>
            <a:r>
              <a:rPr lang="he-IL" altLang="en-US" dirty="0"/>
              <a:t>כדי שהמקבל יוכל לזהות הודעות כפולות, השולח מעניק לכל הודעה מספר ייחודי, למשל, מספר סידורי שמתחיל בערך כלשהו וגדל בכל הודעה חדשה.</a:t>
            </a:r>
          </a:p>
          <a:p>
            <a:r>
              <a:rPr lang="he-IL" altLang="en-US" dirty="0"/>
              <a:t>כך המקבל יכול "לזרוק" הודעות שהוא קיבל פעמיים.</a:t>
            </a:r>
          </a:p>
        </p:txBody>
      </p:sp>
      <p:sp>
        <p:nvSpPr>
          <p:cNvPr id="4" name="Footer Placeholder 3">
            <a:extLst>
              <a:ext uri="{FF2B5EF4-FFF2-40B4-BE49-F238E27FC236}">
                <a16:creationId xmlns:a16="http://schemas.microsoft.com/office/drawing/2014/main" id="{318371FF-F4C2-4771-ACDC-ABD39877CF26}"/>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5E67D2C5-C2C8-4E15-A16D-156BFA8F2000}"/>
              </a:ext>
            </a:extLst>
          </p:cNvPr>
          <p:cNvSpPr>
            <a:spLocks noGrp="1"/>
          </p:cNvSpPr>
          <p:nvPr>
            <p:ph type="sldNum" sz="quarter" idx="12"/>
          </p:nvPr>
        </p:nvSpPr>
        <p:spPr/>
        <p:txBody>
          <a:bodyPr/>
          <a:lstStyle/>
          <a:p>
            <a:fld id="{0CFEC368-1D7A-4F81-ABF6-AE0E36BAF64C}" type="slidenum">
              <a:rPr lang="en-US" smtClean="0"/>
              <a:pPr/>
              <a:t>29</a:t>
            </a:fld>
            <a:endParaRPr lang="en-US"/>
          </a:p>
        </p:txBody>
      </p:sp>
    </p:spTree>
    <p:extLst>
      <p:ext uri="{BB962C8B-B14F-4D97-AF65-F5344CB8AC3E}">
        <p14:creationId xmlns:p14="http://schemas.microsoft.com/office/powerpoint/2010/main" val="2598386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807E-B683-40AC-897A-545DE338A10F}"/>
              </a:ext>
            </a:extLst>
          </p:cNvPr>
          <p:cNvSpPr>
            <a:spLocks noGrp="1"/>
          </p:cNvSpPr>
          <p:nvPr>
            <p:ph type="title"/>
          </p:nvPr>
        </p:nvSpPr>
        <p:spPr/>
        <p:txBody>
          <a:bodyPr/>
          <a:lstStyle/>
          <a:p>
            <a:r>
              <a:rPr lang="he-IL" dirty="0"/>
              <a:t>מבוא זריז לתקשורת</a:t>
            </a:r>
            <a:endParaRPr lang="en-US" dirty="0"/>
          </a:p>
        </p:txBody>
      </p:sp>
      <p:sp>
        <p:nvSpPr>
          <p:cNvPr id="3" name="Text Placeholder 2">
            <a:extLst>
              <a:ext uri="{FF2B5EF4-FFF2-40B4-BE49-F238E27FC236}">
                <a16:creationId xmlns:a16="http://schemas.microsoft.com/office/drawing/2014/main" id="{DAC29E37-187E-4908-B3AC-FB5421431876}"/>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AEDD3F4E-BA84-492E-AA15-6947825A4B4A}"/>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A1CDE2C9-5872-4177-BA47-3F040ED54F70}"/>
              </a:ext>
            </a:extLst>
          </p:cNvPr>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322956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4CB5-0649-4ACA-83AF-2640BAC90D91}"/>
              </a:ext>
            </a:extLst>
          </p:cNvPr>
          <p:cNvSpPr>
            <a:spLocks noGrp="1"/>
          </p:cNvSpPr>
          <p:nvPr>
            <p:ph type="title"/>
          </p:nvPr>
        </p:nvSpPr>
        <p:spPr/>
        <p:txBody>
          <a:bodyPr/>
          <a:lstStyle/>
          <a:p>
            <a:r>
              <a:rPr lang="en-US" dirty="0"/>
              <a:t>TCP/IP</a:t>
            </a:r>
            <a:r>
              <a:rPr lang="he-IL" dirty="0"/>
              <a:t> מורכב הרבה יותר</a:t>
            </a:r>
            <a:endParaRPr lang="en-US" dirty="0"/>
          </a:p>
        </p:txBody>
      </p:sp>
      <p:sp>
        <p:nvSpPr>
          <p:cNvPr id="3" name="Content Placeholder 2">
            <a:extLst>
              <a:ext uri="{FF2B5EF4-FFF2-40B4-BE49-F238E27FC236}">
                <a16:creationId xmlns:a16="http://schemas.microsoft.com/office/drawing/2014/main" id="{32BEF6DA-2563-44AA-8988-B2EDCBF27EAC}"/>
              </a:ext>
            </a:extLst>
          </p:cNvPr>
          <p:cNvSpPr>
            <a:spLocks noGrp="1"/>
          </p:cNvSpPr>
          <p:nvPr>
            <p:ph idx="1"/>
          </p:nvPr>
        </p:nvSpPr>
        <p:spPr/>
        <p:txBody>
          <a:bodyPr/>
          <a:lstStyle/>
          <a:p>
            <a:r>
              <a:rPr lang="en-US" dirty="0"/>
              <a:t>exponential </a:t>
            </a:r>
            <a:r>
              <a:rPr lang="en-US" dirty="0" err="1"/>
              <a:t>backoff</a:t>
            </a:r>
            <a:r>
              <a:rPr lang="he-IL" dirty="0"/>
              <a:t> – איך לקבוע את ה-</a:t>
            </a:r>
            <a:r>
              <a:rPr lang="en-US" dirty="0"/>
              <a:t>timeout</a:t>
            </a:r>
            <a:r>
              <a:rPr lang="he-IL" dirty="0"/>
              <a:t> בצורה דינמית?</a:t>
            </a:r>
          </a:p>
          <a:p>
            <a:r>
              <a:rPr lang="en-US" dirty="0"/>
              <a:t>congestion control</a:t>
            </a:r>
            <a:r>
              <a:rPr lang="he-IL" dirty="0"/>
              <a:t> – איך למנוע עומסים ברשת?</a:t>
            </a:r>
          </a:p>
          <a:p>
            <a:r>
              <a:rPr lang="en-US" dirty="0"/>
              <a:t>flow control</a:t>
            </a:r>
            <a:r>
              <a:rPr lang="he-IL" dirty="0"/>
              <a:t> – המקבל מודיע לשולח כמה מידע הוא יכול לקבל.</a:t>
            </a:r>
          </a:p>
          <a:p>
            <a:r>
              <a:rPr lang="he-IL" dirty="0"/>
              <a:t>קודים לגילוי ותיקון שגיאות.</a:t>
            </a:r>
          </a:p>
          <a:p>
            <a:r>
              <a:rPr lang="he-IL" dirty="0"/>
              <a:t>אפשרות להצפנת המידע.</a:t>
            </a:r>
          </a:p>
          <a:p>
            <a:endParaRPr lang="he-IL" dirty="0"/>
          </a:p>
          <a:p>
            <a:r>
              <a:rPr lang="he-IL" dirty="0"/>
              <a:t>ועוד מאות אופטימיזציות ופיצ'רים...</a:t>
            </a:r>
            <a:endParaRPr lang="en-US" dirty="0"/>
          </a:p>
        </p:txBody>
      </p:sp>
      <p:sp>
        <p:nvSpPr>
          <p:cNvPr id="4" name="Footer Placeholder 3">
            <a:extLst>
              <a:ext uri="{FF2B5EF4-FFF2-40B4-BE49-F238E27FC236}">
                <a16:creationId xmlns:a16="http://schemas.microsoft.com/office/drawing/2014/main" id="{FE7C3C21-3C89-4025-A745-6F5C144812A1}"/>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4335038D-F00B-4BA1-89BB-7300849D83DA}"/>
              </a:ext>
            </a:extLst>
          </p:cNvPr>
          <p:cNvSpPr>
            <a:spLocks noGrp="1"/>
          </p:cNvSpPr>
          <p:nvPr>
            <p:ph type="sldNum" sz="quarter" idx="12"/>
          </p:nvPr>
        </p:nvSpPr>
        <p:spPr/>
        <p:txBody>
          <a:bodyPr/>
          <a:lstStyle/>
          <a:p>
            <a:fld id="{0CFEC368-1D7A-4F81-ABF6-AE0E36BAF64C}" type="slidenum">
              <a:rPr lang="en-US" smtClean="0"/>
              <a:pPr/>
              <a:t>30</a:t>
            </a:fld>
            <a:endParaRPr lang="en-US"/>
          </a:p>
        </p:txBody>
      </p:sp>
    </p:spTree>
    <p:extLst>
      <p:ext uri="{BB962C8B-B14F-4D97-AF65-F5344CB8AC3E}">
        <p14:creationId xmlns:p14="http://schemas.microsoft.com/office/powerpoint/2010/main" val="1060865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1B2F-A18C-4095-BECE-11F35691F9DB}"/>
              </a:ext>
            </a:extLst>
          </p:cNvPr>
          <p:cNvSpPr>
            <a:spLocks noGrp="1"/>
          </p:cNvSpPr>
          <p:nvPr>
            <p:ph type="title"/>
          </p:nvPr>
        </p:nvSpPr>
        <p:spPr/>
        <p:txBody>
          <a:bodyPr/>
          <a:lstStyle/>
          <a:p>
            <a:r>
              <a:rPr lang="he-IL" dirty="0"/>
              <a:t>תכנות מונחה אירועים</a:t>
            </a:r>
            <a:endParaRPr lang="en-US" dirty="0"/>
          </a:p>
        </p:txBody>
      </p:sp>
      <p:sp>
        <p:nvSpPr>
          <p:cNvPr id="3" name="Text Placeholder 2">
            <a:extLst>
              <a:ext uri="{FF2B5EF4-FFF2-40B4-BE49-F238E27FC236}">
                <a16:creationId xmlns:a16="http://schemas.microsoft.com/office/drawing/2014/main" id="{6C22980A-D241-4BD6-9C74-E4037E79CAD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A9424EB-5E4C-4F40-A467-EB4EBE1602CB}"/>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47744AD9-3CFC-4B0A-9EC8-AC7ED125139D}"/>
              </a:ext>
            </a:extLst>
          </p:cNvPr>
          <p:cNvSpPr>
            <a:spLocks noGrp="1"/>
          </p:cNvSpPr>
          <p:nvPr>
            <p:ph type="sldNum" sz="quarter" idx="12"/>
          </p:nvPr>
        </p:nvSpPr>
        <p:spPr/>
        <p:txBody>
          <a:bodyPr/>
          <a:lstStyle/>
          <a:p>
            <a:fld id="{0CFEC368-1D7A-4F81-ABF6-AE0E36BAF64C}" type="slidenum">
              <a:rPr lang="en-US" smtClean="0"/>
              <a:pPr/>
              <a:t>31</a:t>
            </a:fld>
            <a:endParaRPr lang="en-US"/>
          </a:p>
        </p:txBody>
      </p:sp>
    </p:spTree>
    <p:extLst>
      <p:ext uri="{BB962C8B-B14F-4D97-AF65-F5344CB8AC3E}">
        <p14:creationId xmlns:p14="http://schemas.microsoft.com/office/powerpoint/2010/main" val="3673471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7540-2EEE-4F67-812F-4A0144060570}"/>
              </a:ext>
            </a:extLst>
          </p:cNvPr>
          <p:cNvSpPr>
            <a:spLocks noGrp="1"/>
          </p:cNvSpPr>
          <p:nvPr>
            <p:ph type="title"/>
          </p:nvPr>
        </p:nvSpPr>
        <p:spPr/>
        <p:txBody>
          <a:bodyPr/>
          <a:lstStyle/>
          <a:p>
            <a:r>
              <a:rPr lang="he-IL" dirty="0"/>
              <a:t>מוטיבציה: מה הבעיה בקוד הבא?</a:t>
            </a:r>
            <a:endParaRPr lang="en-US" dirty="0"/>
          </a:p>
        </p:txBody>
      </p:sp>
      <p:sp>
        <p:nvSpPr>
          <p:cNvPr id="4" name="Footer Placeholder 3">
            <a:extLst>
              <a:ext uri="{FF2B5EF4-FFF2-40B4-BE49-F238E27FC236}">
                <a16:creationId xmlns:a16="http://schemas.microsoft.com/office/drawing/2014/main" id="{24B29DC8-0B71-455F-B99F-77E9F0CFB56D}"/>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ED08FF2A-260D-4F86-AC4B-0AF97512B17F}"/>
              </a:ext>
            </a:extLst>
          </p:cNvPr>
          <p:cNvSpPr>
            <a:spLocks noGrp="1"/>
          </p:cNvSpPr>
          <p:nvPr>
            <p:ph type="sldNum" sz="quarter" idx="12"/>
          </p:nvPr>
        </p:nvSpPr>
        <p:spPr/>
        <p:txBody>
          <a:bodyPr/>
          <a:lstStyle/>
          <a:p>
            <a:fld id="{0CFEC368-1D7A-4F81-ABF6-AE0E36BAF64C}" type="slidenum">
              <a:rPr lang="en-US" smtClean="0"/>
              <a:pPr/>
              <a:t>32</a:t>
            </a:fld>
            <a:endParaRPr lang="en-US"/>
          </a:p>
        </p:txBody>
      </p:sp>
      <p:graphicFrame>
        <p:nvGraphicFramePr>
          <p:cNvPr id="6" name="Table 6">
            <a:extLst>
              <a:ext uri="{FF2B5EF4-FFF2-40B4-BE49-F238E27FC236}">
                <a16:creationId xmlns:a16="http://schemas.microsoft.com/office/drawing/2014/main" id="{330B83E3-708A-B22E-2781-CDFB28EDD33B}"/>
              </a:ext>
            </a:extLst>
          </p:cNvPr>
          <p:cNvGraphicFramePr>
            <a:graphicFrameLocks noGrp="1"/>
          </p:cNvGraphicFramePr>
          <p:nvPr>
            <p:extLst>
              <p:ext uri="{D42A27DB-BD31-4B8C-83A1-F6EECF244321}">
                <p14:modId xmlns:p14="http://schemas.microsoft.com/office/powerpoint/2010/main" val="689899963"/>
              </p:ext>
            </p:extLst>
          </p:nvPr>
        </p:nvGraphicFramePr>
        <p:xfrm>
          <a:off x="457200" y="1600201"/>
          <a:ext cx="8229600" cy="521208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1247239306"/>
                    </a:ext>
                  </a:extLst>
                </a:gridCol>
              </a:tblGrid>
              <a:tr h="5148000">
                <a:tc>
                  <a:txBody>
                    <a:bodyPr/>
                    <a:lstStyle/>
                    <a:p>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main</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my_pipe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r>
                        <a:rPr lang="en-US" sz="1600" b="0" dirty="0">
                          <a:solidFill>
                            <a:srgbClr val="008000"/>
                          </a:solidFill>
                          <a:effectLst/>
                          <a:latin typeface="Consolas" panose="020B0609020204030204" pitchFamily="49" charset="0"/>
                        </a:rPr>
                        <a:t> // allocate dedicated pipe for each child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&lt;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pipe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my_pipe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08000"/>
                          </a:solidFill>
                          <a:effectLst/>
                          <a:latin typeface="Consolas" panose="020B0609020204030204" pitchFamily="49" charset="0"/>
                        </a:rPr>
                        <a:t> // open the dedicated pipe for child #i</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fork</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child #i</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 some processing code of child #i ...</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write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my_pipe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 ...);</a:t>
                      </a:r>
                      <a:r>
                        <a:rPr lang="en-US" sz="1600" b="0" dirty="0">
                          <a:solidFill>
                            <a:srgbClr val="008000"/>
                          </a:solidFill>
                          <a:effectLst/>
                          <a:latin typeface="Consolas" panose="020B0609020204030204" pitchFamily="49" charset="0"/>
                        </a:rPr>
                        <a:t> // send the message using pipe #i</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  </a:t>
                      </a:r>
                    </a:p>
                    <a:p>
                      <a:r>
                        <a:rPr lang="en-US" sz="1600" b="0" dirty="0">
                          <a:solidFill>
                            <a:srgbClr val="008000"/>
                          </a:solidFill>
                          <a:effectLst/>
                          <a:latin typeface="Consolas" panose="020B0609020204030204" pitchFamily="49" charset="0"/>
                        </a:rPr>
                        <a:t>  /* </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 some processing code of parent ...</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&lt;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go over all allocated pipes</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read</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my_pipe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buff, </a:t>
                      </a:r>
                      <a:r>
                        <a:rPr lang="en-US" sz="1600" b="0" dirty="0" err="1">
                          <a:solidFill>
                            <a:srgbClr val="000000"/>
                          </a:solidFill>
                          <a:effectLst/>
                          <a:latin typeface="Consolas" panose="020B0609020204030204" pitchFamily="49" charset="0"/>
                        </a:rPr>
                        <a:t>buf_size</a:t>
                      </a:r>
                      <a:r>
                        <a:rPr lang="en-US" sz="1600" b="0" dirty="0">
                          <a:solidFill>
                            <a:srgbClr val="000000"/>
                          </a:solidFill>
                          <a:effectLst/>
                          <a:latin typeface="Consolas" panose="020B0609020204030204" pitchFamily="49" charset="0"/>
                        </a:rPr>
                        <a:t>) != EOF) {</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process received messages from child #i...</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92074204"/>
                  </a:ext>
                </a:extLst>
              </a:tr>
            </a:tbl>
          </a:graphicData>
        </a:graphic>
      </p:graphicFrame>
    </p:spTree>
    <p:extLst>
      <p:ext uri="{BB962C8B-B14F-4D97-AF65-F5344CB8AC3E}">
        <p14:creationId xmlns:p14="http://schemas.microsoft.com/office/powerpoint/2010/main" val="1498141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7540-2EEE-4F67-812F-4A0144060570}"/>
              </a:ext>
            </a:extLst>
          </p:cNvPr>
          <p:cNvSpPr>
            <a:spLocks noGrp="1"/>
          </p:cNvSpPr>
          <p:nvPr>
            <p:ph type="title"/>
          </p:nvPr>
        </p:nvSpPr>
        <p:spPr/>
        <p:txBody>
          <a:bodyPr/>
          <a:lstStyle/>
          <a:p>
            <a:r>
              <a:rPr lang="he-IL" dirty="0"/>
              <a:t>מוטיבציה: מה הבעיה בקוד הבא?</a:t>
            </a:r>
            <a:endParaRPr lang="en-US" dirty="0"/>
          </a:p>
        </p:txBody>
      </p:sp>
      <p:sp>
        <p:nvSpPr>
          <p:cNvPr id="4" name="Footer Placeholder 3">
            <a:extLst>
              <a:ext uri="{FF2B5EF4-FFF2-40B4-BE49-F238E27FC236}">
                <a16:creationId xmlns:a16="http://schemas.microsoft.com/office/drawing/2014/main" id="{24B29DC8-0B71-455F-B99F-77E9F0CFB56D}"/>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ED08FF2A-260D-4F86-AC4B-0AF97512B17F}"/>
              </a:ext>
            </a:extLst>
          </p:cNvPr>
          <p:cNvSpPr>
            <a:spLocks noGrp="1"/>
          </p:cNvSpPr>
          <p:nvPr>
            <p:ph type="sldNum" sz="quarter" idx="12"/>
          </p:nvPr>
        </p:nvSpPr>
        <p:spPr/>
        <p:txBody>
          <a:bodyPr/>
          <a:lstStyle/>
          <a:p>
            <a:fld id="{0CFEC368-1D7A-4F81-ABF6-AE0E36BAF64C}" type="slidenum">
              <a:rPr lang="en-US" smtClean="0"/>
              <a:pPr/>
              <a:t>33</a:t>
            </a:fld>
            <a:endParaRPr lang="en-US"/>
          </a:p>
        </p:txBody>
      </p:sp>
      <p:graphicFrame>
        <p:nvGraphicFramePr>
          <p:cNvPr id="6" name="Table 6">
            <a:extLst>
              <a:ext uri="{FF2B5EF4-FFF2-40B4-BE49-F238E27FC236}">
                <a16:creationId xmlns:a16="http://schemas.microsoft.com/office/drawing/2014/main" id="{330B83E3-708A-B22E-2781-CDFB28EDD33B}"/>
              </a:ext>
            </a:extLst>
          </p:cNvPr>
          <p:cNvGraphicFramePr>
            <a:graphicFrameLocks noGrp="1"/>
          </p:cNvGraphicFramePr>
          <p:nvPr>
            <p:extLst>
              <p:ext uri="{D42A27DB-BD31-4B8C-83A1-F6EECF244321}">
                <p14:modId xmlns:p14="http://schemas.microsoft.com/office/powerpoint/2010/main" val="3573938620"/>
              </p:ext>
            </p:extLst>
          </p:nvPr>
        </p:nvGraphicFramePr>
        <p:xfrm>
          <a:off x="457200" y="1600201"/>
          <a:ext cx="8229600" cy="521208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1247239306"/>
                    </a:ext>
                  </a:extLst>
                </a:gridCol>
              </a:tblGrid>
              <a:tr h="5148000">
                <a:tc>
                  <a:txBody>
                    <a:bodyPr/>
                    <a:lstStyle/>
                    <a:p>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main</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my_pipe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r>
                        <a:rPr lang="en-US" sz="1600" b="0" dirty="0">
                          <a:solidFill>
                            <a:srgbClr val="008000"/>
                          </a:solidFill>
                          <a:effectLst/>
                          <a:latin typeface="Consolas" panose="020B0609020204030204" pitchFamily="49" charset="0"/>
                        </a:rPr>
                        <a:t> // allocate dedicated pipe for each child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&lt;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pipe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my_pipe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08000"/>
                          </a:solidFill>
                          <a:effectLst/>
                          <a:latin typeface="Consolas" panose="020B0609020204030204" pitchFamily="49" charset="0"/>
                        </a:rPr>
                        <a:t> // open the dedicated pipe for child #i</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fork</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child #i</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 some processing code of child #i ...</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write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my_pipe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 ...);</a:t>
                      </a:r>
                      <a:r>
                        <a:rPr lang="en-US" sz="1600" b="0" dirty="0">
                          <a:solidFill>
                            <a:srgbClr val="008000"/>
                          </a:solidFill>
                          <a:effectLst/>
                          <a:latin typeface="Consolas" panose="020B0609020204030204" pitchFamily="49" charset="0"/>
                        </a:rPr>
                        <a:t> // send the message using pipe #i</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  </a:t>
                      </a:r>
                    </a:p>
                    <a:p>
                      <a:r>
                        <a:rPr lang="en-US" sz="1600" b="0" dirty="0">
                          <a:solidFill>
                            <a:srgbClr val="008000"/>
                          </a:solidFill>
                          <a:effectLst/>
                          <a:latin typeface="Consolas" panose="020B0609020204030204" pitchFamily="49" charset="0"/>
                        </a:rPr>
                        <a:t>  /* </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 some processing code of parent ...</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&lt;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go over all allocated pipes</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read</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my_pipe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buff, </a:t>
                      </a:r>
                      <a:r>
                        <a:rPr lang="en-US" sz="1600" b="0" dirty="0" err="1">
                          <a:solidFill>
                            <a:srgbClr val="000000"/>
                          </a:solidFill>
                          <a:effectLst/>
                          <a:latin typeface="Consolas" panose="020B0609020204030204" pitchFamily="49" charset="0"/>
                        </a:rPr>
                        <a:t>buf_size</a:t>
                      </a:r>
                      <a:r>
                        <a:rPr lang="en-US" sz="1600" b="0" dirty="0">
                          <a:solidFill>
                            <a:srgbClr val="000000"/>
                          </a:solidFill>
                          <a:effectLst/>
                          <a:latin typeface="Consolas" panose="020B0609020204030204" pitchFamily="49" charset="0"/>
                        </a:rPr>
                        <a:t>) != EOF) {</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process received messages from child #i...</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92074204"/>
                  </a:ext>
                </a:extLst>
              </a:tr>
            </a:tbl>
          </a:graphicData>
        </a:graphic>
      </p:graphicFrame>
      <p:sp>
        <p:nvSpPr>
          <p:cNvPr id="7" name="Text Box 4">
            <a:extLst>
              <a:ext uri="{FF2B5EF4-FFF2-40B4-BE49-F238E27FC236}">
                <a16:creationId xmlns:a16="http://schemas.microsoft.com/office/drawing/2014/main" id="{BCAED469-EB07-9D5E-DBB5-41DB110720C0}"/>
              </a:ext>
            </a:extLst>
          </p:cNvPr>
          <p:cNvSpPr txBox="1">
            <a:spLocks noChangeArrowheads="1"/>
          </p:cNvSpPr>
          <p:nvPr/>
        </p:nvSpPr>
        <p:spPr bwMode="auto">
          <a:xfrm>
            <a:off x="4298731" y="1600201"/>
            <a:ext cx="4519447" cy="1328023"/>
          </a:xfrm>
          <a:prstGeom prst="wedgeRoundRectCallout">
            <a:avLst>
              <a:gd name="adj1" fmla="val -47702"/>
              <a:gd name="adj2" fmla="val 66005"/>
              <a:gd name="adj3" fmla="val 16667"/>
            </a:avLst>
          </a:prstGeom>
          <a:ln/>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pPr>
            <a:r>
              <a:rPr lang="he-IL" dirty="0"/>
              <a:t>שאלה: מה קורה אם הבן הראשון מתעכב עד שהוא שולח את ההודעה שלו?</a:t>
            </a:r>
          </a:p>
        </p:txBody>
      </p:sp>
    </p:spTree>
    <p:extLst>
      <p:ext uri="{BB962C8B-B14F-4D97-AF65-F5344CB8AC3E}">
        <p14:creationId xmlns:p14="http://schemas.microsoft.com/office/powerpoint/2010/main" val="1277964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7540-2EEE-4F67-812F-4A0144060570}"/>
              </a:ext>
            </a:extLst>
          </p:cNvPr>
          <p:cNvSpPr>
            <a:spLocks noGrp="1"/>
          </p:cNvSpPr>
          <p:nvPr>
            <p:ph type="title"/>
          </p:nvPr>
        </p:nvSpPr>
        <p:spPr/>
        <p:txBody>
          <a:bodyPr/>
          <a:lstStyle/>
          <a:p>
            <a:r>
              <a:rPr lang="he-IL" dirty="0"/>
              <a:t>מוטיבציה: מה הבעיה בקוד הבא?</a:t>
            </a:r>
            <a:endParaRPr lang="en-US" dirty="0"/>
          </a:p>
        </p:txBody>
      </p:sp>
      <p:sp>
        <p:nvSpPr>
          <p:cNvPr id="4" name="Footer Placeholder 3">
            <a:extLst>
              <a:ext uri="{FF2B5EF4-FFF2-40B4-BE49-F238E27FC236}">
                <a16:creationId xmlns:a16="http://schemas.microsoft.com/office/drawing/2014/main" id="{24B29DC8-0B71-455F-B99F-77E9F0CFB56D}"/>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ED08FF2A-260D-4F86-AC4B-0AF97512B17F}"/>
              </a:ext>
            </a:extLst>
          </p:cNvPr>
          <p:cNvSpPr>
            <a:spLocks noGrp="1"/>
          </p:cNvSpPr>
          <p:nvPr>
            <p:ph type="sldNum" sz="quarter" idx="12"/>
          </p:nvPr>
        </p:nvSpPr>
        <p:spPr/>
        <p:txBody>
          <a:bodyPr/>
          <a:lstStyle/>
          <a:p>
            <a:fld id="{0CFEC368-1D7A-4F81-ABF6-AE0E36BAF64C}" type="slidenum">
              <a:rPr lang="en-US" smtClean="0"/>
              <a:pPr/>
              <a:t>34</a:t>
            </a:fld>
            <a:endParaRPr lang="en-US"/>
          </a:p>
        </p:txBody>
      </p:sp>
      <p:graphicFrame>
        <p:nvGraphicFramePr>
          <p:cNvPr id="6" name="Table 6">
            <a:extLst>
              <a:ext uri="{FF2B5EF4-FFF2-40B4-BE49-F238E27FC236}">
                <a16:creationId xmlns:a16="http://schemas.microsoft.com/office/drawing/2014/main" id="{330B83E3-708A-B22E-2781-CDFB28EDD33B}"/>
              </a:ext>
            </a:extLst>
          </p:cNvPr>
          <p:cNvGraphicFramePr>
            <a:graphicFrameLocks noGrp="1"/>
          </p:cNvGraphicFramePr>
          <p:nvPr/>
        </p:nvGraphicFramePr>
        <p:xfrm>
          <a:off x="457200" y="1600201"/>
          <a:ext cx="8229600" cy="521208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1247239306"/>
                    </a:ext>
                  </a:extLst>
                </a:gridCol>
              </a:tblGrid>
              <a:tr h="5148000">
                <a:tc>
                  <a:txBody>
                    <a:bodyPr/>
                    <a:lstStyle/>
                    <a:p>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main</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my_pipe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r>
                        <a:rPr lang="en-US" sz="1600" b="0" dirty="0">
                          <a:solidFill>
                            <a:srgbClr val="008000"/>
                          </a:solidFill>
                          <a:effectLst/>
                          <a:latin typeface="Consolas" panose="020B0609020204030204" pitchFamily="49" charset="0"/>
                        </a:rPr>
                        <a:t> // allocate dedicated pipe for each child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&lt;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pipe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my_pipe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08000"/>
                          </a:solidFill>
                          <a:effectLst/>
                          <a:latin typeface="Consolas" panose="020B0609020204030204" pitchFamily="49" charset="0"/>
                        </a:rPr>
                        <a:t> // open the dedicated pipe for child #i</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fork</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child #i</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 some processing code of child #i ...</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write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my_pipe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 ...);</a:t>
                      </a:r>
                      <a:r>
                        <a:rPr lang="en-US" sz="1600" b="0" dirty="0">
                          <a:solidFill>
                            <a:srgbClr val="008000"/>
                          </a:solidFill>
                          <a:effectLst/>
                          <a:latin typeface="Consolas" panose="020B0609020204030204" pitchFamily="49" charset="0"/>
                        </a:rPr>
                        <a:t> // send the message using pipe #i</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  </a:t>
                      </a:r>
                    </a:p>
                    <a:p>
                      <a:r>
                        <a:rPr lang="en-US" sz="1600" b="0" dirty="0">
                          <a:solidFill>
                            <a:srgbClr val="008000"/>
                          </a:solidFill>
                          <a:effectLst/>
                          <a:latin typeface="Consolas" panose="020B0609020204030204" pitchFamily="49" charset="0"/>
                        </a:rPr>
                        <a:t>  /* </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 some processing code of parent ...</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&lt;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go over all allocated pipes</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read</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my_pipe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buff, </a:t>
                      </a:r>
                      <a:r>
                        <a:rPr lang="en-US" sz="1600" b="0" dirty="0" err="1">
                          <a:solidFill>
                            <a:srgbClr val="000000"/>
                          </a:solidFill>
                          <a:effectLst/>
                          <a:latin typeface="Consolas" panose="020B0609020204030204" pitchFamily="49" charset="0"/>
                        </a:rPr>
                        <a:t>buf_size</a:t>
                      </a:r>
                      <a:r>
                        <a:rPr lang="en-US" sz="1600" b="0" dirty="0">
                          <a:solidFill>
                            <a:srgbClr val="000000"/>
                          </a:solidFill>
                          <a:effectLst/>
                          <a:latin typeface="Consolas" panose="020B0609020204030204" pitchFamily="49" charset="0"/>
                        </a:rPr>
                        <a:t>) != EOF) {</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process received messages from child #i...</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92074204"/>
                  </a:ext>
                </a:extLst>
              </a:tr>
            </a:tbl>
          </a:graphicData>
        </a:graphic>
      </p:graphicFrame>
      <p:sp>
        <p:nvSpPr>
          <p:cNvPr id="7" name="Text Box 4">
            <a:extLst>
              <a:ext uri="{FF2B5EF4-FFF2-40B4-BE49-F238E27FC236}">
                <a16:creationId xmlns:a16="http://schemas.microsoft.com/office/drawing/2014/main" id="{BCAED469-EB07-9D5E-DBB5-41DB110720C0}"/>
              </a:ext>
            </a:extLst>
          </p:cNvPr>
          <p:cNvSpPr txBox="1">
            <a:spLocks noChangeArrowheads="1"/>
          </p:cNvSpPr>
          <p:nvPr/>
        </p:nvSpPr>
        <p:spPr bwMode="auto">
          <a:xfrm>
            <a:off x="4298731" y="1600201"/>
            <a:ext cx="4519447" cy="1328023"/>
          </a:xfrm>
          <a:prstGeom prst="wedgeRoundRectCallout">
            <a:avLst>
              <a:gd name="adj1" fmla="val -47702"/>
              <a:gd name="adj2" fmla="val 66005"/>
              <a:gd name="adj3" fmla="val 16667"/>
            </a:avLst>
          </a:prstGeom>
          <a:ln/>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pPr>
            <a:r>
              <a:rPr lang="he-IL" dirty="0"/>
              <a:t>שאלה: מה קורה אם הבן הראשון מתעכב עד שהוא שולח את ההודעה שלו?</a:t>
            </a:r>
          </a:p>
        </p:txBody>
      </p:sp>
      <p:sp>
        <p:nvSpPr>
          <p:cNvPr id="3" name="Text Box 4">
            <a:extLst>
              <a:ext uri="{FF2B5EF4-FFF2-40B4-BE49-F238E27FC236}">
                <a16:creationId xmlns:a16="http://schemas.microsoft.com/office/drawing/2014/main" id="{39515C19-B667-21D3-89E5-B527560A444A}"/>
              </a:ext>
            </a:extLst>
          </p:cNvPr>
          <p:cNvSpPr txBox="1">
            <a:spLocks noChangeArrowheads="1"/>
          </p:cNvSpPr>
          <p:nvPr/>
        </p:nvSpPr>
        <p:spPr bwMode="auto">
          <a:xfrm>
            <a:off x="4298731" y="3429000"/>
            <a:ext cx="4519447" cy="1328023"/>
          </a:xfrm>
          <a:prstGeom prst="wedgeRoundRectCallout">
            <a:avLst>
              <a:gd name="adj1" fmla="val -17469"/>
              <a:gd name="adj2" fmla="val 96418"/>
              <a:gd name="adj3" fmla="val 16667"/>
            </a:avLst>
          </a:prstGeom>
          <a:ln/>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pPr>
            <a:r>
              <a:rPr lang="he-IL" dirty="0"/>
              <a:t>תשובה: בנים עלולים לעכב קבלת ההודעות מבנים אחרים בקוד של האבא.</a:t>
            </a:r>
          </a:p>
        </p:txBody>
      </p:sp>
    </p:spTree>
    <p:extLst>
      <p:ext uri="{BB962C8B-B14F-4D97-AF65-F5344CB8AC3E}">
        <p14:creationId xmlns:p14="http://schemas.microsoft.com/office/powerpoint/2010/main" val="4120248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7540-2EEE-4F67-812F-4A0144060570}"/>
              </a:ext>
            </a:extLst>
          </p:cNvPr>
          <p:cNvSpPr>
            <a:spLocks noGrp="1"/>
          </p:cNvSpPr>
          <p:nvPr>
            <p:ph type="title"/>
          </p:nvPr>
        </p:nvSpPr>
        <p:spPr/>
        <p:txBody>
          <a:bodyPr/>
          <a:lstStyle/>
          <a:p>
            <a:r>
              <a:rPr lang="he-IL" dirty="0"/>
              <a:t>מוטיבציה: מה הבעיה בקוד הבא?</a:t>
            </a:r>
            <a:endParaRPr lang="en-US" dirty="0"/>
          </a:p>
        </p:txBody>
      </p:sp>
      <p:sp>
        <p:nvSpPr>
          <p:cNvPr id="4" name="Footer Placeholder 3">
            <a:extLst>
              <a:ext uri="{FF2B5EF4-FFF2-40B4-BE49-F238E27FC236}">
                <a16:creationId xmlns:a16="http://schemas.microsoft.com/office/drawing/2014/main" id="{24B29DC8-0B71-455F-B99F-77E9F0CFB56D}"/>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ED08FF2A-260D-4F86-AC4B-0AF97512B17F}"/>
              </a:ext>
            </a:extLst>
          </p:cNvPr>
          <p:cNvSpPr>
            <a:spLocks noGrp="1"/>
          </p:cNvSpPr>
          <p:nvPr>
            <p:ph type="sldNum" sz="quarter" idx="12"/>
          </p:nvPr>
        </p:nvSpPr>
        <p:spPr/>
        <p:txBody>
          <a:bodyPr/>
          <a:lstStyle/>
          <a:p>
            <a:fld id="{0CFEC368-1D7A-4F81-ABF6-AE0E36BAF64C}" type="slidenum">
              <a:rPr lang="en-US" smtClean="0"/>
              <a:pPr/>
              <a:t>35</a:t>
            </a:fld>
            <a:endParaRPr lang="en-US"/>
          </a:p>
        </p:txBody>
      </p:sp>
      <p:graphicFrame>
        <p:nvGraphicFramePr>
          <p:cNvPr id="6" name="Table 6">
            <a:extLst>
              <a:ext uri="{FF2B5EF4-FFF2-40B4-BE49-F238E27FC236}">
                <a16:creationId xmlns:a16="http://schemas.microsoft.com/office/drawing/2014/main" id="{330B83E3-708A-B22E-2781-CDFB28EDD33B}"/>
              </a:ext>
            </a:extLst>
          </p:cNvPr>
          <p:cNvGraphicFramePr>
            <a:graphicFrameLocks noGrp="1"/>
          </p:cNvGraphicFramePr>
          <p:nvPr/>
        </p:nvGraphicFramePr>
        <p:xfrm>
          <a:off x="457200" y="1600201"/>
          <a:ext cx="8229600" cy="521208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1247239306"/>
                    </a:ext>
                  </a:extLst>
                </a:gridCol>
              </a:tblGrid>
              <a:tr h="5148000">
                <a:tc>
                  <a:txBody>
                    <a:bodyPr/>
                    <a:lstStyle/>
                    <a:p>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main</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my_pipe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r>
                        <a:rPr lang="en-US" sz="1600" b="0" dirty="0">
                          <a:solidFill>
                            <a:srgbClr val="008000"/>
                          </a:solidFill>
                          <a:effectLst/>
                          <a:latin typeface="Consolas" panose="020B0609020204030204" pitchFamily="49" charset="0"/>
                        </a:rPr>
                        <a:t> // allocate dedicated pipe for each child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&lt;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pipe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my_pipe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08000"/>
                          </a:solidFill>
                          <a:effectLst/>
                          <a:latin typeface="Consolas" panose="020B0609020204030204" pitchFamily="49" charset="0"/>
                        </a:rPr>
                        <a:t> // open the dedicated pipe for child #i</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fork</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child #i</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 some processing code of child #i ...</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write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my_pipe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 ...);</a:t>
                      </a:r>
                      <a:r>
                        <a:rPr lang="en-US" sz="1600" b="0" dirty="0">
                          <a:solidFill>
                            <a:srgbClr val="008000"/>
                          </a:solidFill>
                          <a:effectLst/>
                          <a:latin typeface="Consolas" panose="020B0609020204030204" pitchFamily="49" charset="0"/>
                        </a:rPr>
                        <a:t> // send the message using pipe #i</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  </a:t>
                      </a:r>
                    </a:p>
                    <a:p>
                      <a:r>
                        <a:rPr lang="en-US" sz="1600" b="0" dirty="0">
                          <a:solidFill>
                            <a:srgbClr val="008000"/>
                          </a:solidFill>
                          <a:effectLst/>
                          <a:latin typeface="Consolas" panose="020B0609020204030204" pitchFamily="49" charset="0"/>
                        </a:rPr>
                        <a:t>  /* </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 some processing code of parent ...</a:t>
                      </a: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&lt;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go over all allocated pipes</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read</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my_pipe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buff, </a:t>
                      </a:r>
                      <a:r>
                        <a:rPr lang="en-US" sz="1600" b="0" dirty="0" err="1">
                          <a:solidFill>
                            <a:srgbClr val="000000"/>
                          </a:solidFill>
                          <a:effectLst/>
                          <a:latin typeface="Consolas" panose="020B0609020204030204" pitchFamily="49" charset="0"/>
                        </a:rPr>
                        <a:t>buf_size</a:t>
                      </a:r>
                      <a:r>
                        <a:rPr lang="en-US" sz="1600" b="0" dirty="0">
                          <a:solidFill>
                            <a:srgbClr val="000000"/>
                          </a:solidFill>
                          <a:effectLst/>
                          <a:latin typeface="Consolas" panose="020B0609020204030204" pitchFamily="49" charset="0"/>
                        </a:rPr>
                        <a:t>) != EOF) {</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process received messages from child #i...</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92074204"/>
                  </a:ext>
                </a:extLst>
              </a:tr>
            </a:tbl>
          </a:graphicData>
        </a:graphic>
      </p:graphicFrame>
      <p:sp>
        <p:nvSpPr>
          <p:cNvPr id="7" name="Text Box 4">
            <a:extLst>
              <a:ext uri="{FF2B5EF4-FFF2-40B4-BE49-F238E27FC236}">
                <a16:creationId xmlns:a16="http://schemas.microsoft.com/office/drawing/2014/main" id="{BCAED469-EB07-9D5E-DBB5-41DB110720C0}"/>
              </a:ext>
            </a:extLst>
          </p:cNvPr>
          <p:cNvSpPr txBox="1">
            <a:spLocks noChangeArrowheads="1"/>
          </p:cNvSpPr>
          <p:nvPr/>
        </p:nvSpPr>
        <p:spPr bwMode="auto">
          <a:xfrm>
            <a:off x="4298731" y="1600201"/>
            <a:ext cx="4519447" cy="1328023"/>
          </a:xfrm>
          <a:prstGeom prst="wedgeRoundRectCallout">
            <a:avLst>
              <a:gd name="adj1" fmla="val -47702"/>
              <a:gd name="adj2" fmla="val 66005"/>
              <a:gd name="adj3" fmla="val 16667"/>
            </a:avLst>
          </a:prstGeom>
          <a:ln/>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pPr>
            <a:r>
              <a:rPr lang="he-IL" dirty="0"/>
              <a:t>שאלה: מה קורה אם הבן הראשון מתעכב עד שהוא שולח את ההודעה שלו?</a:t>
            </a:r>
          </a:p>
        </p:txBody>
      </p:sp>
      <p:sp>
        <p:nvSpPr>
          <p:cNvPr id="3" name="Text Box 4">
            <a:extLst>
              <a:ext uri="{FF2B5EF4-FFF2-40B4-BE49-F238E27FC236}">
                <a16:creationId xmlns:a16="http://schemas.microsoft.com/office/drawing/2014/main" id="{39515C19-B667-21D3-89E5-B527560A444A}"/>
              </a:ext>
            </a:extLst>
          </p:cNvPr>
          <p:cNvSpPr txBox="1">
            <a:spLocks noChangeArrowheads="1"/>
          </p:cNvSpPr>
          <p:nvPr/>
        </p:nvSpPr>
        <p:spPr bwMode="auto">
          <a:xfrm>
            <a:off x="4298731" y="3429000"/>
            <a:ext cx="4519447" cy="1328023"/>
          </a:xfrm>
          <a:prstGeom prst="wedgeRoundRectCallout">
            <a:avLst>
              <a:gd name="adj1" fmla="val -17469"/>
              <a:gd name="adj2" fmla="val 96418"/>
              <a:gd name="adj3" fmla="val 16667"/>
            </a:avLst>
          </a:prstGeom>
          <a:ln/>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pPr>
            <a:r>
              <a:rPr lang="he-IL" dirty="0"/>
              <a:t>תשובה: בנים עלולים לעכב קבלת ההודעות מבנים אחרים בקוד של האבא.</a:t>
            </a:r>
          </a:p>
        </p:txBody>
      </p:sp>
      <p:sp>
        <p:nvSpPr>
          <p:cNvPr id="8" name="Thought Bubble: Cloud 7">
            <a:extLst>
              <a:ext uri="{FF2B5EF4-FFF2-40B4-BE49-F238E27FC236}">
                <a16:creationId xmlns:a16="http://schemas.microsoft.com/office/drawing/2014/main" id="{4160DEEA-4373-5FEB-B44D-76FB9CB2457B}"/>
              </a:ext>
            </a:extLst>
          </p:cNvPr>
          <p:cNvSpPr/>
          <p:nvPr/>
        </p:nvSpPr>
        <p:spPr>
          <a:xfrm>
            <a:off x="599090" y="2928224"/>
            <a:ext cx="2585544" cy="1828799"/>
          </a:xfrm>
          <a:prstGeom prst="cloudCallout">
            <a:avLst>
              <a:gd name="adj1" fmla="val 43802"/>
              <a:gd name="adj2" fmla="val 6997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he-IL" dirty="0"/>
              <a:t>מה הפתרון?</a:t>
            </a:r>
            <a:endParaRPr lang="en-IL" dirty="0"/>
          </a:p>
        </p:txBody>
      </p:sp>
    </p:spTree>
    <p:extLst>
      <p:ext uri="{BB962C8B-B14F-4D97-AF65-F5344CB8AC3E}">
        <p14:creationId xmlns:p14="http://schemas.microsoft.com/office/powerpoint/2010/main" val="830793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7540-2EEE-4F67-812F-4A0144060570}"/>
              </a:ext>
            </a:extLst>
          </p:cNvPr>
          <p:cNvSpPr>
            <a:spLocks noGrp="1"/>
          </p:cNvSpPr>
          <p:nvPr>
            <p:ph type="title"/>
          </p:nvPr>
        </p:nvSpPr>
        <p:spPr/>
        <p:txBody>
          <a:bodyPr/>
          <a:lstStyle/>
          <a:p>
            <a:r>
              <a:rPr lang="he-IL" dirty="0"/>
              <a:t>מוטיבציה: הצעה לפתרון</a:t>
            </a:r>
            <a:endParaRPr lang="en-US" dirty="0"/>
          </a:p>
        </p:txBody>
      </p:sp>
      <p:sp>
        <p:nvSpPr>
          <p:cNvPr id="4" name="Footer Placeholder 3">
            <a:extLst>
              <a:ext uri="{FF2B5EF4-FFF2-40B4-BE49-F238E27FC236}">
                <a16:creationId xmlns:a16="http://schemas.microsoft.com/office/drawing/2014/main" id="{24B29DC8-0B71-455F-B99F-77E9F0CFB56D}"/>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ED08FF2A-260D-4F86-AC4B-0AF97512B17F}"/>
              </a:ext>
            </a:extLst>
          </p:cNvPr>
          <p:cNvSpPr>
            <a:spLocks noGrp="1"/>
          </p:cNvSpPr>
          <p:nvPr>
            <p:ph type="sldNum" sz="quarter" idx="12"/>
          </p:nvPr>
        </p:nvSpPr>
        <p:spPr/>
        <p:txBody>
          <a:bodyPr/>
          <a:lstStyle/>
          <a:p>
            <a:fld id="{0CFEC368-1D7A-4F81-ABF6-AE0E36BAF64C}" type="slidenum">
              <a:rPr lang="en-US" smtClean="0"/>
              <a:pPr/>
              <a:t>36</a:t>
            </a:fld>
            <a:endParaRPr lang="en-US"/>
          </a:p>
        </p:txBody>
      </p:sp>
      <p:graphicFrame>
        <p:nvGraphicFramePr>
          <p:cNvPr id="6" name="Table 6">
            <a:extLst>
              <a:ext uri="{FF2B5EF4-FFF2-40B4-BE49-F238E27FC236}">
                <a16:creationId xmlns:a16="http://schemas.microsoft.com/office/drawing/2014/main" id="{330B83E3-708A-B22E-2781-CDFB28EDD33B}"/>
              </a:ext>
            </a:extLst>
          </p:cNvPr>
          <p:cNvGraphicFramePr>
            <a:graphicFrameLocks noGrp="1"/>
          </p:cNvGraphicFramePr>
          <p:nvPr>
            <p:extLst>
              <p:ext uri="{D42A27DB-BD31-4B8C-83A1-F6EECF244321}">
                <p14:modId xmlns:p14="http://schemas.microsoft.com/office/powerpoint/2010/main" val="3166578820"/>
              </p:ext>
            </p:extLst>
          </p:nvPr>
        </p:nvGraphicFramePr>
        <p:xfrm>
          <a:off x="457200" y="1547651"/>
          <a:ext cx="8229600" cy="534924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1247239306"/>
                    </a:ext>
                  </a:extLst>
                </a:gridCol>
              </a:tblGrid>
              <a:tr h="5148000">
                <a:tc>
                  <a:txBody>
                    <a:bodyPr/>
                    <a:lstStyle/>
                    <a:p>
                      <a:r>
                        <a:rPr lang="en-US" sz="1500" b="0" dirty="0">
                          <a:solidFill>
                            <a:srgbClr val="0000FF"/>
                          </a:solidFill>
                          <a:effectLst/>
                          <a:latin typeface="Consolas" panose="020B0609020204030204" pitchFamily="49" charset="0"/>
                        </a:rPr>
                        <a:t>int</a:t>
                      </a:r>
                      <a:r>
                        <a:rPr lang="en-US" sz="1500" b="0" dirty="0">
                          <a:solidFill>
                            <a:srgbClr val="000000"/>
                          </a:solidFill>
                          <a:effectLst/>
                          <a:latin typeface="Consolas" panose="020B0609020204030204" pitchFamily="49" charset="0"/>
                        </a:rPr>
                        <a:t> </a:t>
                      </a:r>
                      <a:r>
                        <a:rPr lang="en-US" sz="1500" b="0" dirty="0">
                          <a:solidFill>
                            <a:srgbClr val="795E26"/>
                          </a:solidFill>
                          <a:effectLst/>
                          <a:latin typeface="Consolas" panose="020B0609020204030204" pitchFamily="49" charset="0"/>
                        </a:rPr>
                        <a:t>main</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int</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my_pipe</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1000</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2</a:t>
                      </a:r>
                      <a:r>
                        <a:rPr lang="en-US" sz="1500" b="0" dirty="0">
                          <a:solidFill>
                            <a:srgbClr val="000000"/>
                          </a:solidFill>
                          <a:effectLst/>
                          <a:latin typeface="Consolas" panose="020B0609020204030204" pitchFamily="49" charset="0"/>
                        </a:rPr>
                        <a:t>];</a:t>
                      </a:r>
                      <a:r>
                        <a:rPr lang="en-US" sz="1500" b="0" dirty="0">
                          <a:solidFill>
                            <a:srgbClr val="008000"/>
                          </a:solidFill>
                          <a:effectLst/>
                          <a:latin typeface="Consolas" panose="020B0609020204030204" pitchFamily="49" charset="0"/>
                        </a:rPr>
                        <a:t> // allocate dedicated pipe for each child/consumer</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for</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int</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&lt;</a:t>
                      </a:r>
                      <a:r>
                        <a:rPr lang="en-US" sz="1500" b="0" dirty="0">
                          <a:solidFill>
                            <a:srgbClr val="098658"/>
                          </a:solidFill>
                          <a:effectLst/>
                          <a:latin typeface="Consolas" panose="020B0609020204030204" pitchFamily="49" charset="0"/>
                        </a:rPr>
                        <a:t>1000</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795E26"/>
                          </a:solidFill>
                          <a:effectLst/>
                          <a:latin typeface="Consolas" panose="020B0609020204030204" pitchFamily="49" charset="0"/>
                        </a:rPr>
                        <a:t>pipe</a:t>
                      </a:r>
                      <a:r>
                        <a:rPr lang="en-US" sz="1500" b="0" dirty="0">
                          <a:solidFill>
                            <a:srgbClr val="000000"/>
                          </a:solidFill>
                          <a:effectLst/>
                          <a:latin typeface="Consolas" panose="020B0609020204030204" pitchFamily="49" charset="0"/>
                        </a:rPr>
                        <a:t>(</a:t>
                      </a:r>
                      <a:r>
                        <a:rPr lang="en-US" sz="1500" b="0" dirty="0" err="1">
                          <a:solidFill>
                            <a:srgbClr val="001080"/>
                          </a:solidFill>
                          <a:effectLst/>
                          <a:latin typeface="Consolas" panose="020B0609020204030204" pitchFamily="49" charset="0"/>
                        </a:rPr>
                        <a:t>my_pipe</a:t>
                      </a:r>
                      <a:r>
                        <a:rPr lang="en-US" sz="1500" b="0" dirty="0">
                          <a:solidFill>
                            <a:srgbClr val="000000"/>
                          </a:solidFill>
                          <a:effectLst/>
                          <a:latin typeface="Consolas" panose="020B0609020204030204" pitchFamily="49" charset="0"/>
                        </a:rPr>
                        <a:t>[</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r>
                        <a:rPr lang="en-US" sz="1500" b="0" dirty="0">
                          <a:solidFill>
                            <a:srgbClr val="008000"/>
                          </a:solidFill>
                          <a:effectLst/>
                          <a:latin typeface="Consolas" panose="020B0609020204030204" pitchFamily="49" charset="0"/>
                        </a:rPr>
                        <a:t> // open the dedicated pipe for child/consumer #i</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if</a:t>
                      </a:r>
                      <a:r>
                        <a:rPr lang="en-US" sz="1500" b="0" dirty="0">
                          <a:solidFill>
                            <a:srgbClr val="000000"/>
                          </a:solidFill>
                          <a:effectLst/>
                          <a:latin typeface="Consolas" panose="020B0609020204030204" pitchFamily="49" charset="0"/>
                        </a:rPr>
                        <a:t> (</a:t>
                      </a:r>
                      <a:r>
                        <a:rPr lang="en-US" sz="1500" b="0" dirty="0">
                          <a:solidFill>
                            <a:srgbClr val="795E26"/>
                          </a:solidFill>
                          <a:effectLst/>
                          <a:latin typeface="Consolas" panose="020B0609020204030204" pitchFamily="49" charset="0"/>
                        </a:rPr>
                        <a:t>fork</a:t>
                      </a:r>
                      <a:r>
                        <a:rPr lang="en-US" sz="1500" b="0" dirty="0">
                          <a:solidFill>
                            <a:srgbClr val="000000"/>
                          </a:solidFill>
                          <a:effectLst/>
                          <a:latin typeface="Consolas" panose="020B0609020204030204" pitchFamily="49" charset="0"/>
                        </a:rPr>
                        <a:t>()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a:t>
                      </a:r>
                      <a:r>
                        <a:rPr lang="en-US" sz="1500" b="0" dirty="0">
                          <a:solidFill>
                            <a:srgbClr val="008000"/>
                          </a:solidFill>
                          <a:effectLst/>
                          <a:latin typeface="Consolas" panose="020B0609020204030204" pitchFamily="49" charset="0"/>
                        </a:rPr>
                        <a:t> // child/consumer #i</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some processing code of child/consumer #i ...</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795E26"/>
                          </a:solidFill>
                          <a:effectLst/>
                          <a:latin typeface="Consolas" panose="020B0609020204030204" pitchFamily="49" charset="0"/>
                        </a:rPr>
                        <a:t>write</a:t>
                      </a:r>
                      <a:r>
                        <a:rPr lang="en-US" sz="1500" b="0" dirty="0">
                          <a:solidFill>
                            <a:srgbClr val="000000"/>
                          </a:solidFill>
                          <a:effectLst/>
                          <a:latin typeface="Consolas" panose="020B0609020204030204" pitchFamily="49" charset="0"/>
                        </a:rPr>
                        <a:t>(</a:t>
                      </a:r>
                      <a:r>
                        <a:rPr lang="en-US" sz="1500" b="0" dirty="0" err="1">
                          <a:solidFill>
                            <a:srgbClr val="001080"/>
                          </a:solidFill>
                          <a:effectLst/>
                          <a:latin typeface="Consolas" panose="020B0609020204030204" pitchFamily="49" charset="0"/>
                        </a:rPr>
                        <a:t>my_pipe</a:t>
                      </a:r>
                      <a:r>
                        <a:rPr lang="en-US" sz="1500" b="0" dirty="0">
                          <a:solidFill>
                            <a:srgbClr val="000000"/>
                          </a:solidFill>
                          <a:effectLst/>
                          <a:latin typeface="Consolas" panose="020B0609020204030204" pitchFamily="49" charset="0"/>
                        </a:rPr>
                        <a:t>[</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1</a:t>
                      </a:r>
                      <a:r>
                        <a:rPr lang="en-US" sz="1500" b="0" dirty="0">
                          <a:solidFill>
                            <a:srgbClr val="000000"/>
                          </a:solidFill>
                          <a:effectLst/>
                          <a:latin typeface="Consolas" panose="020B0609020204030204" pitchFamily="49" charset="0"/>
                        </a:rPr>
                        <a:t>], ..., ...);</a:t>
                      </a:r>
                      <a:r>
                        <a:rPr lang="en-US" sz="1500" b="0" dirty="0">
                          <a:solidFill>
                            <a:srgbClr val="008000"/>
                          </a:solidFill>
                          <a:effectLst/>
                          <a:latin typeface="Consolas" panose="020B0609020204030204" pitchFamily="49" charset="0"/>
                        </a:rPr>
                        <a:t> // send the message using pipe #i</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return</a:t>
                      </a:r>
                      <a:r>
                        <a:rPr lang="en-US" sz="1500" b="0" dirty="0">
                          <a:solidFill>
                            <a:srgbClr val="000000"/>
                          </a:solidFill>
                          <a:effectLst/>
                          <a:latin typeface="Consolas" panose="020B0609020204030204" pitchFamily="49" charset="0"/>
                        </a:rPr>
                        <a:t>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  </a:t>
                      </a:r>
                    </a:p>
                    <a:p>
                      <a:r>
                        <a:rPr lang="en-US" sz="1500" b="0" dirty="0">
                          <a:solidFill>
                            <a:srgbClr val="008000"/>
                          </a:solidFill>
                          <a:effectLst/>
                          <a:latin typeface="Consolas" panose="020B0609020204030204" pitchFamily="49" charset="0"/>
                        </a:rPr>
                        <a:t>  /* </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some processing code of parent ...</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for</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&lt;</a:t>
                      </a:r>
                      <a:r>
                        <a:rPr lang="en-US" sz="1500" b="0" dirty="0">
                          <a:solidFill>
                            <a:srgbClr val="098658"/>
                          </a:solidFill>
                          <a:effectLst/>
                          <a:latin typeface="Consolas" panose="020B0609020204030204" pitchFamily="49" charset="0"/>
                        </a:rPr>
                        <a:t>1000</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a:t>
                      </a:r>
                      <a:r>
                        <a:rPr lang="en-US" sz="1500" b="0" dirty="0">
                          <a:solidFill>
                            <a:srgbClr val="008000"/>
                          </a:solidFill>
                          <a:effectLst/>
                          <a:latin typeface="Consolas" panose="020B0609020204030204" pitchFamily="49" charset="0"/>
                        </a:rPr>
                        <a:t> // go over all allocated pipes</a:t>
                      </a:r>
                    </a:p>
                    <a:p>
                      <a:r>
                        <a:rPr lang="en-US" sz="1500" b="0" dirty="0">
                          <a:solidFill>
                            <a:srgbClr val="008000"/>
                          </a:solidFill>
                          <a:effectLst/>
                          <a:latin typeface="Consolas" panose="020B0609020204030204" pitchFamily="49" charset="0"/>
                        </a:rPr>
                        <a:t>    </a:t>
                      </a:r>
                      <a:r>
                        <a:rPr lang="en-US" sz="1500" b="0" dirty="0" err="1">
                          <a:solidFill>
                            <a:srgbClr val="795E26"/>
                          </a:solidFill>
                          <a:effectLst/>
                          <a:latin typeface="Consolas" panose="020B0609020204030204" pitchFamily="49" charset="0"/>
                        </a:rPr>
                        <a:t>pthread_create</a:t>
                      </a:r>
                      <a:r>
                        <a:rPr lang="en-US" sz="1500" b="0" dirty="0">
                          <a:solidFill>
                            <a:srgbClr val="000000"/>
                          </a:solidFill>
                          <a:effectLst/>
                          <a:latin typeface="Consolas" panose="020B0609020204030204" pitchFamily="49" charset="0"/>
                        </a:rPr>
                        <a:t>(...) {</a:t>
                      </a:r>
                      <a:r>
                        <a:rPr lang="en-US" sz="1500" b="0" dirty="0">
                          <a:solidFill>
                            <a:srgbClr val="008000"/>
                          </a:solidFill>
                          <a:effectLst/>
                          <a:latin typeface="Consolas" panose="020B0609020204030204" pitchFamily="49" charset="0"/>
                        </a:rPr>
                        <a:t> // create thread for each child/consumer</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while</a:t>
                      </a:r>
                      <a:r>
                        <a:rPr lang="en-US" sz="1500" b="0" dirty="0">
                          <a:solidFill>
                            <a:srgbClr val="000000"/>
                          </a:solidFill>
                          <a:effectLst/>
                          <a:latin typeface="Consolas" panose="020B0609020204030204" pitchFamily="49" charset="0"/>
                        </a:rPr>
                        <a:t> (</a:t>
                      </a:r>
                      <a:r>
                        <a:rPr lang="en-US" sz="1500" b="0" dirty="0">
                          <a:solidFill>
                            <a:srgbClr val="795E26"/>
                          </a:solidFill>
                          <a:effectLst/>
                          <a:latin typeface="Consolas" panose="020B0609020204030204" pitchFamily="49" charset="0"/>
                        </a:rPr>
                        <a:t>read</a:t>
                      </a:r>
                      <a:r>
                        <a:rPr lang="en-US" sz="1500" b="0" dirty="0">
                          <a:solidFill>
                            <a:srgbClr val="000000"/>
                          </a:solidFill>
                          <a:effectLst/>
                          <a:latin typeface="Consolas" panose="020B0609020204030204" pitchFamily="49" charset="0"/>
                        </a:rPr>
                        <a:t>(</a:t>
                      </a:r>
                      <a:r>
                        <a:rPr lang="en-US" sz="1500" b="0" dirty="0" err="1">
                          <a:solidFill>
                            <a:srgbClr val="001080"/>
                          </a:solidFill>
                          <a:effectLst/>
                          <a:latin typeface="Consolas" panose="020B0609020204030204" pitchFamily="49" charset="0"/>
                        </a:rPr>
                        <a:t>my_pipe</a:t>
                      </a:r>
                      <a:r>
                        <a:rPr lang="en-US" sz="1500" b="0" dirty="0">
                          <a:solidFill>
                            <a:srgbClr val="000000"/>
                          </a:solidFill>
                          <a:effectLst/>
                          <a:latin typeface="Consolas" panose="020B0609020204030204" pitchFamily="49" charset="0"/>
                        </a:rPr>
                        <a:t>[</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buff, </a:t>
                      </a:r>
                      <a:r>
                        <a:rPr lang="en-US" sz="1500" b="0" dirty="0" err="1">
                          <a:solidFill>
                            <a:srgbClr val="000000"/>
                          </a:solidFill>
                          <a:effectLst/>
                          <a:latin typeface="Consolas" panose="020B0609020204030204" pitchFamily="49" charset="0"/>
                        </a:rPr>
                        <a:t>buf_size</a:t>
                      </a:r>
                      <a:r>
                        <a:rPr lang="en-US" sz="1500" b="0" dirty="0">
                          <a:solidFill>
                            <a:srgbClr val="000000"/>
                          </a:solidFill>
                          <a:effectLst/>
                          <a:latin typeface="Consolas" panose="020B0609020204030204" pitchFamily="49" charset="0"/>
                        </a:rPr>
                        <a:t>) != EOF) {</a:t>
                      </a:r>
                    </a:p>
                    <a:p>
                      <a:r>
                        <a:rPr lang="en-US" sz="1500" b="0" dirty="0">
                          <a:solidFill>
                            <a:srgbClr val="000000"/>
                          </a:solidFill>
                          <a:effectLst/>
                          <a:latin typeface="Consolas" panose="020B0609020204030204" pitchFamily="49" charset="0"/>
                        </a:rPr>
                        <a:t>        </a:t>
                      </a:r>
                      <a:r>
                        <a:rPr lang="en-US" sz="1500" b="0" dirty="0">
                          <a:solidFill>
                            <a:srgbClr val="008000"/>
                          </a:solidFill>
                          <a:effectLst/>
                          <a:latin typeface="Consolas" panose="020B0609020204030204" pitchFamily="49" charset="0"/>
                        </a:rPr>
                        <a:t>// ... process received messages from child #i...</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return</a:t>
                      </a:r>
                      <a:r>
                        <a:rPr lang="en-US" sz="1500" b="0" dirty="0">
                          <a:solidFill>
                            <a:srgbClr val="000000"/>
                          </a:solidFill>
                          <a:effectLst/>
                          <a:latin typeface="Consolas" panose="020B0609020204030204" pitchFamily="49" charset="0"/>
                        </a:rPr>
                        <a:t>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92074204"/>
                  </a:ext>
                </a:extLst>
              </a:tr>
            </a:tbl>
          </a:graphicData>
        </a:graphic>
      </p:graphicFrame>
      <p:sp>
        <p:nvSpPr>
          <p:cNvPr id="9" name="Rectangle: Rounded Corners 8">
            <a:extLst>
              <a:ext uri="{FF2B5EF4-FFF2-40B4-BE49-F238E27FC236}">
                <a16:creationId xmlns:a16="http://schemas.microsoft.com/office/drawing/2014/main" id="{B20E680C-3A92-2E35-4D4D-A7E105B0989D}"/>
              </a:ext>
            </a:extLst>
          </p:cNvPr>
          <p:cNvSpPr/>
          <p:nvPr/>
        </p:nvSpPr>
        <p:spPr>
          <a:xfrm>
            <a:off x="830317" y="5002922"/>
            <a:ext cx="6894786" cy="1250731"/>
          </a:xfrm>
          <a:prstGeom prst="roundRect">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76083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7540-2EEE-4F67-812F-4A0144060570}"/>
              </a:ext>
            </a:extLst>
          </p:cNvPr>
          <p:cNvSpPr>
            <a:spLocks noGrp="1"/>
          </p:cNvSpPr>
          <p:nvPr>
            <p:ph type="title"/>
          </p:nvPr>
        </p:nvSpPr>
        <p:spPr/>
        <p:txBody>
          <a:bodyPr/>
          <a:lstStyle/>
          <a:p>
            <a:r>
              <a:rPr lang="he-IL" dirty="0"/>
              <a:t>מוטיבציה: הצעה לפתרון</a:t>
            </a:r>
            <a:endParaRPr lang="en-US" dirty="0"/>
          </a:p>
        </p:txBody>
      </p:sp>
      <p:sp>
        <p:nvSpPr>
          <p:cNvPr id="4" name="Footer Placeholder 3">
            <a:extLst>
              <a:ext uri="{FF2B5EF4-FFF2-40B4-BE49-F238E27FC236}">
                <a16:creationId xmlns:a16="http://schemas.microsoft.com/office/drawing/2014/main" id="{24B29DC8-0B71-455F-B99F-77E9F0CFB56D}"/>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ED08FF2A-260D-4F86-AC4B-0AF97512B17F}"/>
              </a:ext>
            </a:extLst>
          </p:cNvPr>
          <p:cNvSpPr>
            <a:spLocks noGrp="1"/>
          </p:cNvSpPr>
          <p:nvPr>
            <p:ph type="sldNum" sz="quarter" idx="12"/>
          </p:nvPr>
        </p:nvSpPr>
        <p:spPr/>
        <p:txBody>
          <a:bodyPr/>
          <a:lstStyle/>
          <a:p>
            <a:fld id="{0CFEC368-1D7A-4F81-ABF6-AE0E36BAF64C}" type="slidenum">
              <a:rPr lang="en-US" smtClean="0"/>
              <a:pPr/>
              <a:t>37</a:t>
            </a:fld>
            <a:endParaRPr lang="en-US"/>
          </a:p>
        </p:txBody>
      </p:sp>
      <p:graphicFrame>
        <p:nvGraphicFramePr>
          <p:cNvPr id="6" name="Table 6">
            <a:extLst>
              <a:ext uri="{FF2B5EF4-FFF2-40B4-BE49-F238E27FC236}">
                <a16:creationId xmlns:a16="http://schemas.microsoft.com/office/drawing/2014/main" id="{330B83E3-708A-B22E-2781-CDFB28EDD33B}"/>
              </a:ext>
            </a:extLst>
          </p:cNvPr>
          <p:cNvGraphicFramePr>
            <a:graphicFrameLocks noGrp="1"/>
          </p:cNvGraphicFramePr>
          <p:nvPr/>
        </p:nvGraphicFramePr>
        <p:xfrm>
          <a:off x="457200" y="1547651"/>
          <a:ext cx="8229600" cy="534924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1247239306"/>
                    </a:ext>
                  </a:extLst>
                </a:gridCol>
              </a:tblGrid>
              <a:tr h="5148000">
                <a:tc>
                  <a:txBody>
                    <a:bodyPr/>
                    <a:lstStyle/>
                    <a:p>
                      <a:r>
                        <a:rPr lang="en-US" sz="1500" b="0" dirty="0">
                          <a:solidFill>
                            <a:srgbClr val="0000FF"/>
                          </a:solidFill>
                          <a:effectLst/>
                          <a:latin typeface="Consolas" panose="020B0609020204030204" pitchFamily="49" charset="0"/>
                        </a:rPr>
                        <a:t>int</a:t>
                      </a:r>
                      <a:r>
                        <a:rPr lang="en-US" sz="1500" b="0" dirty="0">
                          <a:solidFill>
                            <a:srgbClr val="000000"/>
                          </a:solidFill>
                          <a:effectLst/>
                          <a:latin typeface="Consolas" panose="020B0609020204030204" pitchFamily="49" charset="0"/>
                        </a:rPr>
                        <a:t> </a:t>
                      </a:r>
                      <a:r>
                        <a:rPr lang="en-US" sz="1500" b="0" dirty="0">
                          <a:solidFill>
                            <a:srgbClr val="795E26"/>
                          </a:solidFill>
                          <a:effectLst/>
                          <a:latin typeface="Consolas" panose="020B0609020204030204" pitchFamily="49" charset="0"/>
                        </a:rPr>
                        <a:t>main</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int</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my_pipe</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1000</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2</a:t>
                      </a:r>
                      <a:r>
                        <a:rPr lang="en-US" sz="1500" b="0" dirty="0">
                          <a:solidFill>
                            <a:srgbClr val="000000"/>
                          </a:solidFill>
                          <a:effectLst/>
                          <a:latin typeface="Consolas" panose="020B0609020204030204" pitchFamily="49" charset="0"/>
                        </a:rPr>
                        <a:t>];</a:t>
                      </a:r>
                      <a:r>
                        <a:rPr lang="en-US" sz="1500" b="0" dirty="0">
                          <a:solidFill>
                            <a:srgbClr val="008000"/>
                          </a:solidFill>
                          <a:effectLst/>
                          <a:latin typeface="Consolas" panose="020B0609020204030204" pitchFamily="49" charset="0"/>
                        </a:rPr>
                        <a:t> // allocate dedicated pipe for each child/consumer</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for</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int</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&lt;</a:t>
                      </a:r>
                      <a:r>
                        <a:rPr lang="en-US" sz="1500" b="0" dirty="0">
                          <a:solidFill>
                            <a:srgbClr val="098658"/>
                          </a:solidFill>
                          <a:effectLst/>
                          <a:latin typeface="Consolas" panose="020B0609020204030204" pitchFamily="49" charset="0"/>
                        </a:rPr>
                        <a:t>1000</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795E26"/>
                          </a:solidFill>
                          <a:effectLst/>
                          <a:latin typeface="Consolas" panose="020B0609020204030204" pitchFamily="49" charset="0"/>
                        </a:rPr>
                        <a:t>pipe</a:t>
                      </a:r>
                      <a:r>
                        <a:rPr lang="en-US" sz="1500" b="0" dirty="0">
                          <a:solidFill>
                            <a:srgbClr val="000000"/>
                          </a:solidFill>
                          <a:effectLst/>
                          <a:latin typeface="Consolas" panose="020B0609020204030204" pitchFamily="49" charset="0"/>
                        </a:rPr>
                        <a:t>(</a:t>
                      </a:r>
                      <a:r>
                        <a:rPr lang="en-US" sz="1500" b="0" dirty="0" err="1">
                          <a:solidFill>
                            <a:srgbClr val="001080"/>
                          </a:solidFill>
                          <a:effectLst/>
                          <a:latin typeface="Consolas" panose="020B0609020204030204" pitchFamily="49" charset="0"/>
                        </a:rPr>
                        <a:t>my_pipe</a:t>
                      </a:r>
                      <a:r>
                        <a:rPr lang="en-US" sz="1500" b="0" dirty="0">
                          <a:solidFill>
                            <a:srgbClr val="000000"/>
                          </a:solidFill>
                          <a:effectLst/>
                          <a:latin typeface="Consolas" panose="020B0609020204030204" pitchFamily="49" charset="0"/>
                        </a:rPr>
                        <a:t>[</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r>
                        <a:rPr lang="en-US" sz="1500" b="0" dirty="0">
                          <a:solidFill>
                            <a:srgbClr val="008000"/>
                          </a:solidFill>
                          <a:effectLst/>
                          <a:latin typeface="Consolas" panose="020B0609020204030204" pitchFamily="49" charset="0"/>
                        </a:rPr>
                        <a:t> // open the dedicated pipe for child/consumer #i</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if</a:t>
                      </a:r>
                      <a:r>
                        <a:rPr lang="en-US" sz="1500" b="0" dirty="0">
                          <a:solidFill>
                            <a:srgbClr val="000000"/>
                          </a:solidFill>
                          <a:effectLst/>
                          <a:latin typeface="Consolas" panose="020B0609020204030204" pitchFamily="49" charset="0"/>
                        </a:rPr>
                        <a:t> (</a:t>
                      </a:r>
                      <a:r>
                        <a:rPr lang="en-US" sz="1500" b="0" dirty="0">
                          <a:solidFill>
                            <a:srgbClr val="795E26"/>
                          </a:solidFill>
                          <a:effectLst/>
                          <a:latin typeface="Consolas" panose="020B0609020204030204" pitchFamily="49" charset="0"/>
                        </a:rPr>
                        <a:t>fork</a:t>
                      </a:r>
                      <a:r>
                        <a:rPr lang="en-US" sz="1500" b="0" dirty="0">
                          <a:solidFill>
                            <a:srgbClr val="000000"/>
                          </a:solidFill>
                          <a:effectLst/>
                          <a:latin typeface="Consolas" panose="020B0609020204030204" pitchFamily="49" charset="0"/>
                        </a:rPr>
                        <a:t>()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a:t>
                      </a:r>
                      <a:r>
                        <a:rPr lang="en-US" sz="1500" b="0" dirty="0">
                          <a:solidFill>
                            <a:srgbClr val="008000"/>
                          </a:solidFill>
                          <a:effectLst/>
                          <a:latin typeface="Consolas" panose="020B0609020204030204" pitchFamily="49" charset="0"/>
                        </a:rPr>
                        <a:t> // child/consumer #i</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some processing code of child/consumer #i ...</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795E26"/>
                          </a:solidFill>
                          <a:effectLst/>
                          <a:latin typeface="Consolas" panose="020B0609020204030204" pitchFamily="49" charset="0"/>
                        </a:rPr>
                        <a:t>write</a:t>
                      </a:r>
                      <a:r>
                        <a:rPr lang="en-US" sz="1500" b="0" dirty="0">
                          <a:solidFill>
                            <a:srgbClr val="000000"/>
                          </a:solidFill>
                          <a:effectLst/>
                          <a:latin typeface="Consolas" panose="020B0609020204030204" pitchFamily="49" charset="0"/>
                        </a:rPr>
                        <a:t>(</a:t>
                      </a:r>
                      <a:r>
                        <a:rPr lang="en-US" sz="1500" b="0" dirty="0" err="1">
                          <a:solidFill>
                            <a:srgbClr val="001080"/>
                          </a:solidFill>
                          <a:effectLst/>
                          <a:latin typeface="Consolas" panose="020B0609020204030204" pitchFamily="49" charset="0"/>
                        </a:rPr>
                        <a:t>my_pipe</a:t>
                      </a:r>
                      <a:r>
                        <a:rPr lang="en-US" sz="1500" b="0" dirty="0">
                          <a:solidFill>
                            <a:srgbClr val="000000"/>
                          </a:solidFill>
                          <a:effectLst/>
                          <a:latin typeface="Consolas" panose="020B0609020204030204" pitchFamily="49" charset="0"/>
                        </a:rPr>
                        <a:t>[</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1</a:t>
                      </a:r>
                      <a:r>
                        <a:rPr lang="en-US" sz="1500" b="0" dirty="0">
                          <a:solidFill>
                            <a:srgbClr val="000000"/>
                          </a:solidFill>
                          <a:effectLst/>
                          <a:latin typeface="Consolas" panose="020B0609020204030204" pitchFamily="49" charset="0"/>
                        </a:rPr>
                        <a:t>], ..., ...);</a:t>
                      </a:r>
                      <a:r>
                        <a:rPr lang="en-US" sz="1500" b="0" dirty="0">
                          <a:solidFill>
                            <a:srgbClr val="008000"/>
                          </a:solidFill>
                          <a:effectLst/>
                          <a:latin typeface="Consolas" panose="020B0609020204030204" pitchFamily="49" charset="0"/>
                        </a:rPr>
                        <a:t> // send the message using pipe #i</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return</a:t>
                      </a:r>
                      <a:r>
                        <a:rPr lang="en-US" sz="1500" b="0" dirty="0">
                          <a:solidFill>
                            <a:srgbClr val="000000"/>
                          </a:solidFill>
                          <a:effectLst/>
                          <a:latin typeface="Consolas" panose="020B0609020204030204" pitchFamily="49" charset="0"/>
                        </a:rPr>
                        <a:t>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  </a:t>
                      </a:r>
                    </a:p>
                    <a:p>
                      <a:r>
                        <a:rPr lang="en-US" sz="1500" b="0" dirty="0">
                          <a:solidFill>
                            <a:srgbClr val="008000"/>
                          </a:solidFill>
                          <a:effectLst/>
                          <a:latin typeface="Consolas" panose="020B0609020204030204" pitchFamily="49" charset="0"/>
                        </a:rPr>
                        <a:t>  /* </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some processing code of parent ...</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for</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&lt;</a:t>
                      </a:r>
                      <a:r>
                        <a:rPr lang="en-US" sz="1500" b="0" dirty="0">
                          <a:solidFill>
                            <a:srgbClr val="098658"/>
                          </a:solidFill>
                          <a:effectLst/>
                          <a:latin typeface="Consolas" panose="020B0609020204030204" pitchFamily="49" charset="0"/>
                        </a:rPr>
                        <a:t>1000</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a:t>
                      </a:r>
                      <a:r>
                        <a:rPr lang="en-US" sz="1500" b="0" dirty="0">
                          <a:solidFill>
                            <a:srgbClr val="008000"/>
                          </a:solidFill>
                          <a:effectLst/>
                          <a:latin typeface="Consolas" panose="020B0609020204030204" pitchFamily="49" charset="0"/>
                        </a:rPr>
                        <a:t> // go over all allocated pipes</a:t>
                      </a:r>
                    </a:p>
                    <a:p>
                      <a:r>
                        <a:rPr lang="en-US" sz="1500" b="0" dirty="0">
                          <a:solidFill>
                            <a:srgbClr val="008000"/>
                          </a:solidFill>
                          <a:effectLst/>
                          <a:latin typeface="Consolas" panose="020B0609020204030204" pitchFamily="49" charset="0"/>
                        </a:rPr>
                        <a:t>    </a:t>
                      </a:r>
                      <a:r>
                        <a:rPr lang="en-US" sz="1500" b="0" dirty="0" err="1">
                          <a:solidFill>
                            <a:srgbClr val="795E26"/>
                          </a:solidFill>
                          <a:effectLst/>
                          <a:latin typeface="Consolas" panose="020B0609020204030204" pitchFamily="49" charset="0"/>
                        </a:rPr>
                        <a:t>pthread_create</a:t>
                      </a:r>
                      <a:r>
                        <a:rPr lang="en-US" sz="1500" b="0" dirty="0">
                          <a:solidFill>
                            <a:srgbClr val="000000"/>
                          </a:solidFill>
                          <a:effectLst/>
                          <a:latin typeface="Consolas" panose="020B0609020204030204" pitchFamily="49" charset="0"/>
                        </a:rPr>
                        <a:t>(...) {</a:t>
                      </a:r>
                      <a:r>
                        <a:rPr lang="en-US" sz="1500" b="0" dirty="0">
                          <a:solidFill>
                            <a:srgbClr val="008000"/>
                          </a:solidFill>
                          <a:effectLst/>
                          <a:latin typeface="Consolas" panose="020B0609020204030204" pitchFamily="49" charset="0"/>
                        </a:rPr>
                        <a:t> // create thread for each child/consumer</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while</a:t>
                      </a:r>
                      <a:r>
                        <a:rPr lang="en-US" sz="1500" b="0" dirty="0">
                          <a:solidFill>
                            <a:srgbClr val="000000"/>
                          </a:solidFill>
                          <a:effectLst/>
                          <a:latin typeface="Consolas" panose="020B0609020204030204" pitchFamily="49" charset="0"/>
                        </a:rPr>
                        <a:t> (</a:t>
                      </a:r>
                      <a:r>
                        <a:rPr lang="en-US" sz="1500" b="0" dirty="0">
                          <a:solidFill>
                            <a:srgbClr val="795E26"/>
                          </a:solidFill>
                          <a:effectLst/>
                          <a:latin typeface="Consolas" panose="020B0609020204030204" pitchFamily="49" charset="0"/>
                        </a:rPr>
                        <a:t>read</a:t>
                      </a:r>
                      <a:r>
                        <a:rPr lang="en-US" sz="1500" b="0" dirty="0">
                          <a:solidFill>
                            <a:srgbClr val="000000"/>
                          </a:solidFill>
                          <a:effectLst/>
                          <a:latin typeface="Consolas" panose="020B0609020204030204" pitchFamily="49" charset="0"/>
                        </a:rPr>
                        <a:t>(</a:t>
                      </a:r>
                      <a:r>
                        <a:rPr lang="en-US" sz="1500" b="0" dirty="0" err="1">
                          <a:solidFill>
                            <a:srgbClr val="001080"/>
                          </a:solidFill>
                          <a:effectLst/>
                          <a:latin typeface="Consolas" panose="020B0609020204030204" pitchFamily="49" charset="0"/>
                        </a:rPr>
                        <a:t>my_pipe</a:t>
                      </a:r>
                      <a:r>
                        <a:rPr lang="en-US" sz="1500" b="0" dirty="0">
                          <a:solidFill>
                            <a:srgbClr val="000000"/>
                          </a:solidFill>
                          <a:effectLst/>
                          <a:latin typeface="Consolas" panose="020B0609020204030204" pitchFamily="49" charset="0"/>
                        </a:rPr>
                        <a:t>[</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buff, </a:t>
                      </a:r>
                      <a:r>
                        <a:rPr lang="en-US" sz="1500" b="0" dirty="0" err="1">
                          <a:solidFill>
                            <a:srgbClr val="000000"/>
                          </a:solidFill>
                          <a:effectLst/>
                          <a:latin typeface="Consolas" panose="020B0609020204030204" pitchFamily="49" charset="0"/>
                        </a:rPr>
                        <a:t>buf_size</a:t>
                      </a:r>
                      <a:r>
                        <a:rPr lang="en-US" sz="1500" b="0" dirty="0">
                          <a:solidFill>
                            <a:srgbClr val="000000"/>
                          </a:solidFill>
                          <a:effectLst/>
                          <a:latin typeface="Consolas" panose="020B0609020204030204" pitchFamily="49" charset="0"/>
                        </a:rPr>
                        <a:t>) != EOF) {</a:t>
                      </a:r>
                    </a:p>
                    <a:p>
                      <a:r>
                        <a:rPr lang="en-US" sz="1500" b="0" dirty="0">
                          <a:solidFill>
                            <a:srgbClr val="000000"/>
                          </a:solidFill>
                          <a:effectLst/>
                          <a:latin typeface="Consolas" panose="020B0609020204030204" pitchFamily="49" charset="0"/>
                        </a:rPr>
                        <a:t>        </a:t>
                      </a:r>
                      <a:r>
                        <a:rPr lang="en-US" sz="1500" b="0" dirty="0">
                          <a:solidFill>
                            <a:srgbClr val="008000"/>
                          </a:solidFill>
                          <a:effectLst/>
                          <a:latin typeface="Consolas" panose="020B0609020204030204" pitchFamily="49" charset="0"/>
                        </a:rPr>
                        <a:t>// ... process received messages from child #i...</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return</a:t>
                      </a:r>
                      <a:r>
                        <a:rPr lang="en-US" sz="1500" b="0" dirty="0">
                          <a:solidFill>
                            <a:srgbClr val="000000"/>
                          </a:solidFill>
                          <a:effectLst/>
                          <a:latin typeface="Consolas" panose="020B0609020204030204" pitchFamily="49" charset="0"/>
                        </a:rPr>
                        <a:t>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92074204"/>
                  </a:ext>
                </a:extLst>
              </a:tr>
            </a:tbl>
          </a:graphicData>
        </a:graphic>
      </p:graphicFrame>
      <p:sp>
        <p:nvSpPr>
          <p:cNvPr id="9" name="Rectangle: Rounded Corners 8">
            <a:extLst>
              <a:ext uri="{FF2B5EF4-FFF2-40B4-BE49-F238E27FC236}">
                <a16:creationId xmlns:a16="http://schemas.microsoft.com/office/drawing/2014/main" id="{B20E680C-3A92-2E35-4D4D-A7E105B0989D}"/>
              </a:ext>
            </a:extLst>
          </p:cNvPr>
          <p:cNvSpPr/>
          <p:nvPr/>
        </p:nvSpPr>
        <p:spPr>
          <a:xfrm>
            <a:off x="830317" y="5002922"/>
            <a:ext cx="6894786" cy="1250731"/>
          </a:xfrm>
          <a:prstGeom prst="roundRect">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L"/>
          </a:p>
        </p:txBody>
      </p:sp>
      <p:sp>
        <p:nvSpPr>
          <p:cNvPr id="3" name="Text Box 4">
            <a:extLst>
              <a:ext uri="{FF2B5EF4-FFF2-40B4-BE49-F238E27FC236}">
                <a16:creationId xmlns:a16="http://schemas.microsoft.com/office/drawing/2014/main" id="{76AC978F-D7C2-D933-C56B-A167A437E6AC}"/>
              </a:ext>
            </a:extLst>
          </p:cNvPr>
          <p:cNvSpPr txBox="1">
            <a:spLocks noChangeArrowheads="1"/>
          </p:cNvSpPr>
          <p:nvPr/>
        </p:nvSpPr>
        <p:spPr bwMode="auto">
          <a:xfrm>
            <a:off x="4167353" y="1855078"/>
            <a:ext cx="4519447" cy="2145268"/>
          </a:xfrm>
          <a:prstGeom prst="wedgeRoundRectCallout">
            <a:avLst>
              <a:gd name="adj1" fmla="val -45144"/>
              <a:gd name="adj2" fmla="val 96494"/>
              <a:gd name="adj3" fmla="val 16667"/>
            </a:avLst>
          </a:prstGeom>
          <a:ln/>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rtl="1" eaLnBrk="1" hangingPunct="1"/>
            <a:r>
              <a:rPr lang="he-IL" dirty="0"/>
              <a:t>תקורה גבוהה: </a:t>
            </a:r>
          </a:p>
          <a:p>
            <a:pPr marL="342900" indent="-342900" algn="r" rtl="1" eaLnBrk="1" hangingPunct="1">
              <a:buFont typeface="Arial" panose="020B0604020202020204" pitchFamily="34" charset="0"/>
              <a:buChar char="•"/>
            </a:pPr>
            <a:r>
              <a:rPr lang="he-IL" dirty="0"/>
              <a:t>הרבה החלפות הקשר</a:t>
            </a:r>
          </a:p>
          <a:p>
            <a:pPr marL="342900" indent="-342900" algn="r" rtl="1" eaLnBrk="1" hangingPunct="1">
              <a:buFont typeface="Arial" panose="020B0604020202020204" pitchFamily="34" charset="0"/>
              <a:buChar char="•"/>
            </a:pPr>
            <a:r>
              <a:rPr lang="he-IL" dirty="0"/>
              <a:t>בזבוז בהקצאות זיכרון (מחסניות לחוטים)</a:t>
            </a:r>
          </a:p>
          <a:p>
            <a:pPr marL="342900" indent="-342900" algn="r" rtl="1" eaLnBrk="1" hangingPunct="1">
              <a:buFont typeface="Arial" panose="020B0604020202020204" pitchFamily="34" charset="0"/>
              <a:buChar char="•"/>
            </a:pPr>
            <a:r>
              <a:rPr lang="he-IL" dirty="0"/>
              <a:t>...</a:t>
            </a:r>
          </a:p>
        </p:txBody>
      </p:sp>
    </p:spTree>
    <p:extLst>
      <p:ext uri="{BB962C8B-B14F-4D97-AF65-F5344CB8AC3E}">
        <p14:creationId xmlns:p14="http://schemas.microsoft.com/office/powerpoint/2010/main" val="1905451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7540-2EEE-4F67-812F-4A0144060570}"/>
              </a:ext>
            </a:extLst>
          </p:cNvPr>
          <p:cNvSpPr>
            <a:spLocks noGrp="1"/>
          </p:cNvSpPr>
          <p:nvPr>
            <p:ph type="title"/>
          </p:nvPr>
        </p:nvSpPr>
        <p:spPr/>
        <p:txBody>
          <a:bodyPr/>
          <a:lstStyle/>
          <a:p>
            <a:r>
              <a:rPr lang="he-IL" dirty="0"/>
              <a:t>מוטיבציה: הצעה לפתרון</a:t>
            </a:r>
            <a:endParaRPr lang="en-US" dirty="0"/>
          </a:p>
        </p:txBody>
      </p:sp>
      <p:sp>
        <p:nvSpPr>
          <p:cNvPr id="4" name="Footer Placeholder 3">
            <a:extLst>
              <a:ext uri="{FF2B5EF4-FFF2-40B4-BE49-F238E27FC236}">
                <a16:creationId xmlns:a16="http://schemas.microsoft.com/office/drawing/2014/main" id="{24B29DC8-0B71-455F-B99F-77E9F0CFB56D}"/>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ED08FF2A-260D-4F86-AC4B-0AF97512B17F}"/>
              </a:ext>
            </a:extLst>
          </p:cNvPr>
          <p:cNvSpPr>
            <a:spLocks noGrp="1"/>
          </p:cNvSpPr>
          <p:nvPr>
            <p:ph type="sldNum" sz="quarter" idx="12"/>
          </p:nvPr>
        </p:nvSpPr>
        <p:spPr/>
        <p:txBody>
          <a:bodyPr/>
          <a:lstStyle/>
          <a:p>
            <a:fld id="{0CFEC368-1D7A-4F81-ABF6-AE0E36BAF64C}" type="slidenum">
              <a:rPr lang="en-US" smtClean="0"/>
              <a:pPr/>
              <a:t>38</a:t>
            </a:fld>
            <a:endParaRPr lang="en-US"/>
          </a:p>
        </p:txBody>
      </p:sp>
      <p:graphicFrame>
        <p:nvGraphicFramePr>
          <p:cNvPr id="6" name="Table 6">
            <a:extLst>
              <a:ext uri="{FF2B5EF4-FFF2-40B4-BE49-F238E27FC236}">
                <a16:creationId xmlns:a16="http://schemas.microsoft.com/office/drawing/2014/main" id="{330B83E3-708A-B22E-2781-CDFB28EDD33B}"/>
              </a:ext>
            </a:extLst>
          </p:cNvPr>
          <p:cNvGraphicFramePr>
            <a:graphicFrameLocks noGrp="1"/>
          </p:cNvGraphicFramePr>
          <p:nvPr>
            <p:extLst>
              <p:ext uri="{D42A27DB-BD31-4B8C-83A1-F6EECF244321}">
                <p14:modId xmlns:p14="http://schemas.microsoft.com/office/powerpoint/2010/main" val="448285805"/>
              </p:ext>
            </p:extLst>
          </p:nvPr>
        </p:nvGraphicFramePr>
        <p:xfrm>
          <a:off x="457200" y="1505611"/>
          <a:ext cx="8229600" cy="534924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1247239306"/>
                    </a:ext>
                  </a:extLst>
                </a:gridCol>
              </a:tblGrid>
              <a:tr h="5148000">
                <a:tc>
                  <a:txBody>
                    <a:bodyPr/>
                    <a:lstStyle/>
                    <a:p>
                      <a:r>
                        <a:rPr lang="en-US" sz="1500" b="0" dirty="0">
                          <a:solidFill>
                            <a:srgbClr val="0000FF"/>
                          </a:solidFill>
                          <a:effectLst/>
                          <a:latin typeface="Consolas" panose="020B0609020204030204" pitchFamily="49" charset="0"/>
                        </a:rPr>
                        <a:t>int</a:t>
                      </a:r>
                      <a:r>
                        <a:rPr lang="en-US" sz="1500" b="0" dirty="0">
                          <a:solidFill>
                            <a:srgbClr val="000000"/>
                          </a:solidFill>
                          <a:effectLst/>
                          <a:latin typeface="Consolas" panose="020B0609020204030204" pitchFamily="49" charset="0"/>
                        </a:rPr>
                        <a:t> </a:t>
                      </a:r>
                      <a:r>
                        <a:rPr lang="en-US" sz="1500" b="0" dirty="0">
                          <a:solidFill>
                            <a:srgbClr val="795E26"/>
                          </a:solidFill>
                          <a:effectLst/>
                          <a:latin typeface="Consolas" panose="020B0609020204030204" pitchFamily="49" charset="0"/>
                        </a:rPr>
                        <a:t>main</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int</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my_pipe</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1000</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2</a:t>
                      </a:r>
                      <a:r>
                        <a:rPr lang="en-US" sz="1500" b="0" dirty="0">
                          <a:solidFill>
                            <a:srgbClr val="000000"/>
                          </a:solidFill>
                          <a:effectLst/>
                          <a:latin typeface="Consolas" panose="020B0609020204030204" pitchFamily="49" charset="0"/>
                        </a:rPr>
                        <a:t>];</a:t>
                      </a:r>
                      <a:r>
                        <a:rPr lang="en-US" sz="1500" b="0" dirty="0">
                          <a:solidFill>
                            <a:srgbClr val="008000"/>
                          </a:solidFill>
                          <a:effectLst/>
                          <a:latin typeface="Consolas" panose="020B0609020204030204" pitchFamily="49" charset="0"/>
                        </a:rPr>
                        <a:t> // allocate dedicated pipe for each child</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for</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int</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&lt;</a:t>
                      </a:r>
                      <a:r>
                        <a:rPr lang="en-US" sz="1500" b="0" dirty="0">
                          <a:solidFill>
                            <a:srgbClr val="098658"/>
                          </a:solidFill>
                          <a:effectLst/>
                          <a:latin typeface="Consolas" panose="020B0609020204030204" pitchFamily="49" charset="0"/>
                        </a:rPr>
                        <a:t>1000</a:t>
                      </a:r>
                      <a:r>
                        <a:rPr lang="en-US" sz="1500" b="0" dirty="0">
                          <a:solidFill>
                            <a:srgbClr val="000000"/>
                          </a:solidFill>
                          <a:effectLst/>
                          <a:latin typeface="Consolas" panose="020B0609020204030204" pitchFamily="49" charset="0"/>
                        </a:rPr>
                        <a:t>; </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795E26"/>
                          </a:solidFill>
                          <a:effectLst/>
                          <a:latin typeface="Consolas" panose="020B0609020204030204" pitchFamily="49" charset="0"/>
                        </a:rPr>
                        <a:t>pipe</a:t>
                      </a:r>
                      <a:r>
                        <a:rPr lang="en-US" sz="1500" b="0" dirty="0">
                          <a:solidFill>
                            <a:srgbClr val="000000"/>
                          </a:solidFill>
                          <a:effectLst/>
                          <a:latin typeface="Consolas" panose="020B0609020204030204" pitchFamily="49" charset="0"/>
                        </a:rPr>
                        <a:t>(</a:t>
                      </a:r>
                      <a:r>
                        <a:rPr lang="en-US" sz="1500" b="0" dirty="0" err="1">
                          <a:solidFill>
                            <a:srgbClr val="001080"/>
                          </a:solidFill>
                          <a:effectLst/>
                          <a:latin typeface="Consolas" panose="020B0609020204030204" pitchFamily="49" charset="0"/>
                        </a:rPr>
                        <a:t>my_pipe</a:t>
                      </a:r>
                      <a:r>
                        <a:rPr lang="en-US" sz="1500" b="0" dirty="0">
                          <a:solidFill>
                            <a:srgbClr val="000000"/>
                          </a:solidFill>
                          <a:effectLst/>
                          <a:latin typeface="Consolas" panose="020B0609020204030204" pitchFamily="49" charset="0"/>
                        </a:rPr>
                        <a:t>[</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r>
                        <a:rPr lang="en-US" sz="1500" b="0" dirty="0">
                          <a:solidFill>
                            <a:srgbClr val="008000"/>
                          </a:solidFill>
                          <a:effectLst/>
                          <a:latin typeface="Consolas" panose="020B0609020204030204" pitchFamily="49" charset="0"/>
                        </a:rPr>
                        <a:t> // open the dedicated pipe for child #i</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if</a:t>
                      </a:r>
                      <a:r>
                        <a:rPr lang="en-US" sz="1500" b="0" dirty="0">
                          <a:solidFill>
                            <a:srgbClr val="000000"/>
                          </a:solidFill>
                          <a:effectLst/>
                          <a:latin typeface="Consolas" panose="020B0609020204030204" pitchFamily="49" charset="0"/>
                        </a:rPr>
                        <a:t> (</a:t>
                      </a:r>
                      <a:r>
                        <a:rPr lang="en-US" sz="1500" b="0" dirty="0">
                          <a:solidFill>
                            <a:srgbClr val="795E26"/>
                          </a:solidFill>
                          <a:effectLst/>
                          <a:latin typeface="Consolas" panose="020B0609020204030204" pitchFamily="49" charset="0"/>
                        </a:rPr>
                        <a:t>fork</a:t>
                      </a:r>
                      <a:r>
                        <a:rPr lang="en-US" sz="1500" b="0" dirty="0">
                          <a:solidFill>
                            <a:srgbClr val="000000"/>
                          </a:solidFill>
                          <a:effectLst/>
                          <a:latin typeface="Consolas" panose="020B0609020204030204" pitchFamily="49" charset="0"/>
                        </a:rPr>
                        <a:t>()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a:t>
                      </a:r>
                      <a:r>
                        <a:rPr lang="en-US" sz="1500" b="0" dirty="0">
                          <a:solidFill>
                            <a:srgbClr val="008000"/>
                          </a:solidFill>
                          <a:effectLst/>
                          <a:latin typeface="Consolas" panose="020B0609020204030204" pitchFamily="49" charset="0"/>
                        </a:rPr>
                        <a:t> // child #i</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some processing code of child #i ...</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795E26"/>
                          </a:solidFill>
                          <a:effectLst/>
                          <a:latin typeface="Consolas" panose="020B0609020204030204" pitchFamily="49" charset="0"/>
                        </a:rPr>
                        <a:t>write</a:t>
                      </a:r>
                      <a:r>
                        <a:rPr lang="en-US" sz="1500" b="0" dirty="0">
                          <a:solidFill>
                            <a:srgbClr val="000000"/>
                          </a:solidFill>
                          <a:effectLst/>
                          <a:latin typeface="Consolas" panose="020B0609020204030204" pitchFamily="49" charset="0"/>
                        </a:rPr>
                        <a:t>(</a:t>
                      </a:r>
                      <a:r>
                        <a:rPr lang="en-US" sz="1500" b="0" dirty="0" err="1">
                          <a:solidFill>
                            <a:srgbClr val="001080"/>
                          </a:solidFill>
                          <a:effectLst/>
                          <a:latin typeface="Consolas" panose="020B0609020204030204" pitchFamily="49" charset="0"/>
                        </a:rPr>
                        <a:t>my_pipe</a:t>
                      </a:r>
                      <a:r>
                        <a:rPr lang="en-US" sz="1500" b="0" dirty="0">
                          <a:solidFill>
                            <a:srgbClr val="000000"/>
                          </a:solidFill>
                          <a:effectLst/>
                          <a:latin typeface="Consolas" panose="020B0609020204030204" pitchFamily="49" charset="0"/>
                        </a:rPr>
                        <a:t>[</a:t>
                      </a:r>
                      <a:r>
                        <a:rPr lang="en-US" sz="1500" b="0" dirty="0" err="1">
                          <a:solidFill>
                            <a:srgbClr val="00108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1</a:t>
                      </a:r>
                      <a:r>
                        <a:rPr lang="en-US" sz="1500" b="0" dirty="0">
                          <a:solidFill>
                            <a:srgbClr val="000000"/>
                          </a:solidFill>
                          <a:effectLst/>
                          <a:latin typeface="Consolas" panose="020B0609020204030204" pitchFamily="49" charset="0"/>
                        </a:rPr>
                        <a:t>], ..., ...);</a:t>
                      </a:r>
                      <a:r>
                        <a:rPr lang="en-US" sz="1500" b="0" dirty="0">
                          <a:solidFill>
                            <a:srgbClr val="008000"/>
                          </a:solidFill>
                          <a:effectLst/>
                          <a:latin typeface="Consolas" panose="020B0609020204030204" pitchFamily="49" charset="0"/>
                        </a:rPr>
                        <a:t> // send the message using pipe #i</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return</a:t>
                      </a:r>
                      <a:r>
                        <a:rPr lang="en-US" sz="1500" b="0" dirty="0">
                          <a:solidFill>
                            <a:srgbClr val="000000"/>
                          </a:solidFill>
                          <a:effectLst/>
                          <a:latin typeface="Consolas" panose="020B0609020204030204" pitchFamily="49" charset="0"/>
                        </a:rPr>
                        <a:t>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  </a:t>
                      </a:r>
                    </a:p>
                    <a:p>
                      <a:r>
                        <a:rPr lang="en-US" sz="1500" b="0" dirty="0">
                          <a:solidFill>
                            <a:srgbClr val="008000"/>
                          </a:solidFill>
                          <a:effectLst/>
                          <a:latin typeface="Consolas" panose="020B0609020204030204" pitchFamily="49" charset="0"/>
                        </a:rPr>
                        <a:t>  /* </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some processing code of parent ...</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a:t>
                      </a:r>
                      <a:endParaRPr lang="en-US" sz="1500" b="0" dirty="0">
                        <a:solidFill>
                          <a:srgbClr val="000000"/>
                        </a:solidFill>
                        <a:effectLst/>
                        <a:latin typeface="Consolas" panose="020B0609020204030204" pitchFamily="49" charset="0"/>
                      </a:endParaRPr>
                    </a:p>
                    <a:p>
                      <a:r>
                        <a:rPr lang="en-US" sz="1500" b="0" dirty="0">
                          <a:solidFill>
                            <a:srgbClr val="AF00DB"/>
                          </a:solidFill>
                          <a:effectLst/>
                          <a:latin typeface="Consolas" panose="020B0609020204030204" pitchFamily="49" charset="0"/>
                        </a:rPr>
                        <a:t>  while</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1</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err="1">
                          <a:solidFill>
                            <a:srgbClr val="795E26"/>
                          </a:solidFill>
                          <a:effectLst/>
                          <a:latin typeface="Consolas" panose="020B0609020204030204" pitchFamily="49" charset="0"/>
                        </a:rPr>
                        <a:t>get_ready_pipes_to_read</a:t>
                      </a:r>
                      <a:r>
                        <a:rPr lang="en-US" sz="1500" b="0" dirty="0">
                          <a:solidFill>
                            <a:srgbClr val="000000"/>
                          </a:solidFill>
                          <a:effectLst/>
                          <a:latin typeface="Consolas" panose="020B0609020204030204" pitchFamily="49" charset="0"/>
                        </a:rPr>
                        <a:t>(</a:t>
                      </a:r>
                      <a:r>
                        <a:rPr lang="en-US" sz="1500" b="0" dirty="0" err="1">
                          <a:solidFill>
                            <a:srgbClr val="000000"/>
                          </a:solidFill>
                          <a:effectLst/>
                          <a:latin typeface="Consolas" panose="020B0609020204030204" pitchFamily="49" charset="0"/>
                        </a:rPr>
                        <a:t>my_pipe</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ready_fds</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num_ready_fds</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for</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&lt;</a:t>
                      </a:r>
                      <a:r>
                        <a:rPr lang="en-US" sz="1500" b="0" dirty="0" err="1">
                          <a:solidFill>
                            <a:srgbClr val="000000"/>
                          </a:solidFill>
                          <a:effectLst/>
                          <a:latin typeface="Consolas" panose="020B0609020204030204" pitchFamily="49" charset="0"/>
                        </a:rPr>
                        <a:t>num_ready_fds</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795E26"/>
                          </a:solidFill>
                          <a:effectLst/>
                          <a:latin typeface="Consolas" panose="020B0609020204030204" pitchFamily="49" charset="0"/>
                        </a:rPr>
                        <a:t>read</a:t>
                      </a:r>
                      <a:r>
                        <a:rPr lang="en-US" sz="1500" b="0" dirty="0">
                          <a:solidFill>
                            <a:srgbClr val="000000"/>
                          </a:solidFill>
                          <a:effectLst/>
                          <a:latin typeface="Consolas" panose="020B0609020204030204" pitchFamily="49" charset="0"/>
                        </a:rPr>
                        <a:t>(</a:t>
                      </a:r>
                      <a:r>
                        <a:rPr lang="en-US" sz="1500" b="0" dirty="0" err="1">
                          <a:solidFill>
                            <a:srgbClr val="001080"/>
                          </a:solidFill>
                          <a:effectLst/>
                          <a:latin typeface="Consolas" panose="020B0609020204030204" pitchFamily="49" charset="0"/>
                        </a:rPr>
                        <a:t>ready_fds</a:t>
                      </a:r>
                      <a:r>
                        <a:rPr lang="en-US" sz="1500" b="0" dirty="0">
                          <a:solidFill>
                            <a:srgbClr val="000000"/>
                          </a:solidFill>
                          <a:effectLst/>
                          <a:latin typeface="Consolas" panose="020B0609020204030204" pitchFamily="49" charset="0"/>
                        </a:rPr>
                        <a:t>[</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buff, </a:t>
                      </a:r>
                      <a:r>
                        <a:rPr lang="en-US" sz="1500" b="0" dirty="0" err="1">
                          <a:solidFill>
                            <a:srgbClr val="000000"/>
                          </a:solidFill>
                          <a:effectLst/>
                          <a:latin typeface="Consolas" panose="020B0609020204030204" pitchFamily="49" charset="0"/>
                        </a:rPr>
                        <a:t>buf_size</a:t>
                      </a:r>
                      <a:r>
                        <a:rPr lang="en-US" sz="1500" b="0" dirty="0">
                          <a:solidFill>
                            <a:srgbClr val="000000"/>
                          </a:solidFill>
                          <a:effectLst/>
                          <a:latin typeface="Consolas" panose="020B0609020204030204" pitchFamily="49" charset="0"/>
                        </a:rPr>
                        <a:t>) != EOF) {</a:t>
                      </a:r>
                    </a:p>
                    <a:p>
                      <a:r>
                        <a:rPr lang="en-US" sz="1500" b="0" dirty="0">
                          <a:solidFill>
                            <a:srgbClr val="008000"/>
                          </a:solidFill>
                          <a:effectLst/>
                          <a:latin typeface="Consolas" panose="020B0609020204030204" pitchFamily="49" charset="0"/>
                        </a:rPr>
                        <a:t>      // ... process received messages from child #i...</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AF00DB"/>
                          </a:solidFill>
                          <a:effectLst/>
                          <a:latin typeface="Consolas" panose="020B0609020204030204" pitchFamily="49" charset="0"/>
                        </a:rPr>
                        <a:t>return</a:t>
                      </a:r>
                      <a:r>
                        <a:rPr lang="en-US" sz="1500" b="0" dirty="0">
                          <a:solidFill>
                            <a:srgbClr val="000000"/>
                          </a:solidFill>
                          <a:effectLst/>
                          <a:latin typeface="Consolas" panose="020B0609020204030204" pitchFamily="49" charset="0"/>
                        </a:rPr>
                        <a:t>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92074204"/>
                  </a:ext>
                </a:extLst>
              </a:tr>
            </a:tbl>
          </a:graphicData>
        </a:graphic>
      </p:graphicFrame>
      <p:sp>
        <p:nvSpPr>
          <p:cNvPr id="10" name="Rectangle: Rounded Corners 9">
            <a:extLst>
              <a:ext uri="{FF2B5EF4-FFF2-40B4-BE49-F238E27FC236}">
                <a16:creationId xmlns:a16="http://schemas.microsoft.com/office/drawing/2014/main" id="{DFED4648-0B36-6A4E-E82A-7C4BAFE09AA1}"/>
              </a:ext>
            </a:extLst>
          </p:cNvPr>
          <p:cNvSpPr/>
          <p:nvPr/>
        </p:nvSpPr>
        <p:spPr>
          <a:xfrm>
            <a:off x="441435" y="4666593"/>
            <a:ext cx="7104993" cy="1755227"/>
          </a:xfrm>
          <a:prstGeom prst="roundRect">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832291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7540-2EEE-4F67-812F-4A0144060570}"/>
              </a:ext>
            </a:extLst>
          </p:cNvPr>
          <p:cNvSpPr>
            <a:spLocks noGrp="1"/>
          </p:cNvSpPr>
          <p:nvPr>
            <p:ph type="title"/>
          </p:nvPr>
        </p:nvSpPr>
        <p:spPr/>
        <p:txBody>
          <a:bodyPr/>
          <a:lstStyle/>
          <a:p>
            <a:r>
              <a:rPr lang="he-IL" dirty="0"/>
              <a:t>הבעיה: שרת מקבילי</a:t>
            </a:r>
            <a:endParaRPr lang="en-US" dirty="0"/>
          </a:p>
        </p:txBody>
      </p:sp>
      <p:sp>
        <p:nvSpPr>
          <p:cNvPr id="3" name="Content Placeholder 2">
            <a:extLst>
              <a:ext uri="{FF2B5EF4-FFF2-40B4-BE49-F238E27FC236}">
                <a16:creationId xmlns:a16="http://schemas.microsoft.com/office/drawing/2014/main" id="{26CE8FE6-35D2-42ED-A37D-90AE6E5EF220}"/>
              </a:ext>
            </a:extLst>
          </p:cNvPr>
          <p:cNvSpPr>
            <a:spLocks noGrp="1"/>
          </p:cNvSpPr>
          <p:nvPr>
            <p:ph idx="1"/>
          </p:nvPr>
        </p:nvSpPr>
        <p:spPr/>
        <p:txBody>
          <a:bodyPr/>
          <a:lstStyle/>
          <a:p>
            <a:r>
              <a:rPr lang="he-IL" dirty="0"/>
              <a:t>שרתים אמיתיים צריכים לטפל בהרבה לקוחות בו-זמנית.</a:t>
            </a:r>
          </a:p>
          <a:p>
            <a:pPr lvl="1"/>
            <a:r>
              <a:rPr lang="he-IL" dirty="0"/>
              <a:t>לפעמים אפילו עשרות או מאות אלפים.</a:t>
            </a:r>
          </a:p>
          <a:p>
            <a:pPr lvl="1"/>
            <a:endParaRPr lang="he-IL" dirty="0"/>
          </a:p>
          <a:p>
            <a:r>
              <a:rPr lang="he-IL" u="sng" dirty="0"/>
              <a:t>גישה 1#:</a:t>
            </a:r>
            <a:r>
              <a:rPr lang="he-IL" dirty="0"/>
              <a:t> עבור כל לקוח, השרת יקצה חוט שיטפל בבקשות שלו.</a:t>
            </a:r>
          </a:p>
          <a:p>
            <a:r>
              <a:rPr lang="he-IL" dirty="0"/>
              <a:t>יתרונות:</a:t>
            </a:r>
          </a:p>
          <a:p>
            <a:pPr lvl="1"/>
            <a:r>
              <a:rPr lang="he-IL" dirty="0"/>
              <a:t>תכנות פשוט ונוח.</a:t>
            </a:r>
          </a:p>
          <a:p>
            <a:pPr lvl="1"/>
            <a:r>
              <a:rPr lang="he-IL" dirty="0"/>
              <a:t>ניצול יעיל של מערכות מרובות מעבדים.</a:t>
            </a:r>
          </a:p>
          <a:p>
            <a:r>
              <a:rPr lang="he-IL" dirty="0"/>
              <a:t>חסרונות:</a:t>
            </a:r>
          </a:p>
          <a:p>
            <a:pPr lvl="1"/>
            <a:r>
              <a:rPr lang="he-IL" dirty="0"/>
              <a:t>כל חוט צורך לא מעט זיכרון (כמה </a:t>
            </a:r>
            <a:r>
              <a:rPr lang="en-US" dirty="0"/>
              <a:t>MB</a:t>
            </a:r>
            <a:r>
              <a:rPr lang="he-IL" dirty="0"/>
              <a:t> בערך).</a:t>
            </a:r>
          </a:p>
          <a:p>
            <a:pPr lvl="1"/>
            <a:r>
              <a:rPr lang="he-IL" dirty="0"/>
              <a:t>תקורה של החלפות הקשר בין החוטים.</a:t>
            </a:r>
          </a:p>
          <a:p>
            <a:pPr lvl="1"/>
            <a:endParaRPr lang="he-IL" dirty="0"/>
          </a:p>
          <a:p>
            <a:r>
              <a:rPr lang="he-IL" u="sng" dirty="0"/>
              <a:t>גישה 2#:</a:t>
            </a:r>
            <a:r>
              <a:rPr lang="he-IL" dirty="0"/>
              <a:t> תכנות מונחה אירועים.</a:t>
            </a:r>
            <a:endParaRPr lang="en-US" dirty="0"/>
          </a:p>
        </p:txBody>
      </p:sp>
      <p:sp>
        <p:nvSpPr>
          <p:cNvPr id="4" name="Footer Placeholder 3">
            <a:extLst>
              <a:ext uri="{FF2B5EF4-FFF2-40B4-BE49-F238E27FC236}">
                <a16:creationId xmlns:a16="http://schemas.microsoft.com/office/drawing/2014/main" id="{24B29DC8-0B71-455F-B99F-77E9F0CFB56D}"/>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ED08FF2A-260D-4F86-AC4B-0AF97512B17F}"/>
              </a:ext>
            </a:extLst>
          </p:cNvPr>
          <p:cNvSpPr>
            <a:spLocks noGrp="1"/>
          </p:cNvSpPr>
          <p:nvPr>
            <p:ph type="sldNum" sz="quarter" idx="12"/>
          </p:nvPr>
        </p:nvSpPr>
        <p:spPr/>
        <p:txBody>
          <a:bodyPr/>
          <a:lstStyle/>
          <a:p>
            <a:fld id="{0CFEC368-1D7A-4F81-ABF6-AE0E36BAF64C}" type="slidenum">
              <a:rPr lang="en-US" smtClean="0"/>
              <a:pPr/>
              <a:t>39</a:t>
            </a:fld>
            <a:endParaRPr lang="en-US"/>
          </a:p>
        </p:txBody>
      </p:sp>
    </p:spTree>
    <p:extLst>
      <p:ext uri="{BB962C8B-B14F-4D97-AF65-F5344CB8AC3E}">
        <p14:creationId xmlns:p14="http://schemas.microsoft.com/office/powerpoint/2010/main" val="217681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90F2-72BD-458B-B5C1-124F30E7A058}"/>
              </a:ext>
            </a:extLst>
          </p:cNvPr>
          <p:cNvSpPr>
            <a:spLocks noGrp="1"/>
          </p:cNvSpPr>
          <p:nvPr>
            <p:ph type="title"/>
          </p:nvPr>
        </p:nvSpPr>
        <p:spPr/>
        <p:txBody>
          <a:bodyPr/>
          <a:lstStyle/>
          <a:p>
            <a:r>
              <a:rPr lang="he-IL" dirty="0"/>
              <a:t>מודל השכבות בתקשורת</a:t>
            </a:r>
            <a:endParaRPr lang="en-US" dirty="0"/>
          </a:p>
        </p:txBody>
      </p:sp>
      <p:sp>
        <p:nvSpPr>
          <p:cNvPr id="3" name="Content Placeholder 2">
            <a:extLst>
              <a:ext uri="{FF2B5EF4-FFF2-40B4-BE49-F238E27FC236}">
                <a16:creationId xmlns:a16="http://schemas.microsoft.com/office/drawing/2014/main" id="{3B6E7DCA-F9A8-4008-956C-5DFB82C82E02}"/>
              </a:ext>
            </a:extLst>
          </p:cNvPr>
          <p:cNvSpPr>
            <a:spLocks noGrp="1"/>
          </p:cNvSpPr>
          <p:nvPr>
            <p:ph idx="1"/>
          </p:nvPr>
        </p:nvSpPr>
        <p:spPr/>
        <p:txBody>
          <a:bodyPr>
            <a:normAutofit/>
          </a:bodyPr>
          <a:lstStyle/>
          <a:p>
            <a:r>
              <a:rPr lang="he-IL" dirty="0"/>
              <a:t>נהוג לחלק מערכות תקשורת לשכבות (</a:t>
            </a:r>
            <a:r>
              <a:rPr lang="en-US" dirty="0"/>
              <a:t>layers</a:t>
            </a:r>
            <a:r>
              <a:rPr lang="he-IL" dirty="0"/>
              <a:t>) כאשר </a:t>
            </a:r>
            <a:r>
              <a:rPr lang="he-IL" altLang="en-US" dirty="0"/>
              <a:t>לכל שכבה תפקיד מוגדר.</a:t>
            </a:r>
          </a:p>
          <a:p>
            <a:endParaRPr lang="he-IL" altLang="en-US" dirty="0"/>
          </a:p>
          <a:p>
            <a:pPr lvl="0"/>
            <a:r>
              <a:rPr lang="he-IL" altLang="en-US" dirty="0"/>
              <a:t>בצד השולח:</a:t>
            </a:r>
          </a:p>
          <a:p>
            <a:pPr lvl="1"/>
            <a:r>
              <a:rPr lang="he-IL" altLang="en-US" dirty="0"/>
              <a:t>כל שכבה מטפלת בנתונים (בדרך כלל מוסיפה </a:t>
            </a:r>
            <a:r>
              <a:rPr lang="en-US" altLang="en-US" dirty="0"/>
              <a:t>header</a:t>
            </a:r>
            <a:r>
              <a:rPr lang="he-IL" altLang="en-US" dirty="0"/>
              <a:t> ל-</a:t>
            </a:r>
            <a:r>
              <a:rPr lang="en-US" altLang="en-US" dirty="0"/>
              <a:t>payload</a:t>
            </a:r>
            <a:r>
              <a:rPr lang="he-IL" altLang="en-US" dirty="0"/>
              <a:t>) של השכבה מעליה,</a:t>
            </a:r>
          </a:p>
          <a:p>
            <a:pPr lvl="1"/>
            <a:r>
              <a:rPr lang="he-IL" altLang="en-US" dirty="0"/>
              <a:t>ומעבירה לשכבה מתחתיה.</a:t>
            </a:r>
          </a:p>
          <a:p>
            <a:pPr lvl="0"/>
            <a:r>
              <a:rPr lang="he-IL" altLang="en-US" dirty="0"/>
              <a:t>בצד המקבל:</a:t>
            </a:r>
          </a:p>
          <a:p>
            <a:pPr lvl="1"/>
            <a:r>
              <a:rPr lang="he-IL" altLang="en-US" dirty="0"/>
              <a:t>כל שכבה מטפלת בנתונים (בדרך כלל מסירה את ה-</a:t>
            </a:r>
            <a:r>
              <a:rPr lang="en-US" altLang="en-US" dirty="0"/>
              <a:t>header</a:t>
            </a:r>
            <a:r>
              <a:rPr lang="he-IL" altLang="en-US" dirty="0"/>
              <a:t>) של השכבה מתחתיה,</a:t>
            </a:r>
          </a:p>
          <a:p>
            <a:pPr lvl="1"/>
            <a:r>
              <a:rPr lang="he-IL" altLang="en-US" dirty="0"/>
              <a:t>ומעבירה לשכבה מעליה.</a:t>
            </a:r>
          </a:p>
        </p:txBody>
      </p:sp>
      <p:sp>
        <p:nvSpPr>
          <p:cNvPr id="4" name="Footer Placeholder 3">
            <a:extLst>
              <a:ext uri="{FF2B5EF4-FFF2-40B4-BE49-F238E27FC236}">
                <a16:creationId xmlns:a16="http://schemas.microsoft.com/office/drawing/2014/main" id="{80E65F65-7016-4504-93A7-799F9C00C698}"/>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05710CDE-F6AD-48CF-888C-7B06848A61E6}"/>
              </a:ext>
            </a:extLst>
          </p:cNvPr>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2230377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74C2-9FD5-430E-8CFE-41E14506CE20}"/>
              </a:ext>
            </a:extLst>
          </p:cNvPr>
          <p:cNvSpPr>
            <a:spLocks noGrp="1"/>
          </p:cNvSpPr>
          <p:nvPr>
            <p:ph type="title"/>
          </p:nvPr>
        </p:nvSpPr>
        <p:spPr/>
        <p:txBody>
          <a:bodyPr/>
          <a:lstStyle/>
          <a:p>
            <a:r>
              <a:rPr lang="he-IL" dirty="0"/>
              <a:t>לולאת אירועים</a:t>
            </a:r>
            <a:endParaRPr lang="en-US" dirty="0"/>
          </a:p>
        </p:txBody>
      </p:sp>
      <p:sp>
        <p:nvSpPr>
          <p:cNvPr id="3" name="Content Placeholder 2">
            <a:extLst>
              <a:ext uri="{FF2B5EF4-FFF2-40B4-BE49-F238E27FC236}">
                <a16:creationId xmlns:a16="http://schemas.microsoft.com/office/drawing/2014/main" id="{B47869F9-2C50-47CD-AA04-3F71BDD234C0}"/>
              </a:ext>
            </a:extLst>
          </p:cNvPr>
          <p:cNvSpPr>
            <a:spLocks noGrp="1"/>
          </p:cNvSpPr>
          <p:nvPr>
            <p:ph idx="1"/>
          </p:nvPr>
        </p:nvSpPr>
        <p:spPr/>
        <p:txBody>
          <a:bodyPr/>
          <a:lstStyle/>
          <a:p>
            <a:pPr marL="0" indent="0" algn="l" rtl="0">
              <a:buNone/>
            </a:pPr>
            <a:r>
              <a:rPr lang="en-US" u="sng" dirty="0">
                <a:latin typeface="Courier New" panose="02070309020205020404" pitchFamily="49" charset="0"/>
                <a:cs typeface="Courier New" panose="02070309020205020404" pitchFamily="49" charset="0"/>
              </a:rPr>
              <a:t>server pseudocode:</a:t>
            </a:r>
          </a:p>
          <a:p>
            <a:pPr marL="0" indent="0" algn="l" rtl="0">
              <a:buNone/>
            </a:pPr>
            <a:r>
              <a:rPr lang="en-US" dirty="0">
                <a:latin typeface="Courier New" panose="02070309020205020404" pitchFamily="49" charset="0"/>
                <a:cs typeface="Courier New" panose="02070309020205020404" pitchFamily="49" charset="0"/>
              </a:rPr>
              <a:t>while (1) {</a:t>
            </a:r>
          </a:p>
          <a:p>
            <a:pPr marL="0" indent="0" algn="l" rtl="0">
              <a:buNone/>
            </a:pPr>
            <a:r>
              <a:rPr lang="en-US" dirty="0">
                <a:latin typeface="Courier New" panose="02070309020205020404" pitchFamily="49" charset="0"/>
                <a:cs typeface="Courier New" panose="02070309020205020404" pitchFamily="49" charset="0"/>
              </a:rPr>
              <a:t>   events = </a:t>
            </a:r>
            <a:r>
              <a:rPr lang="en-US" dirty="0" err="1">
                <a:latin typeface="Courier New" panose="02070309020205020404" pitchFamily="49" charset="0"/>
                <a:cs typeface="Courier New" panose="02070309020205020404" pitchFamily="49" charset="0"/>
              </a:rPr>
              <a:t>getEvents</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for (e in events)</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processEvent</a:t>
            </a:r>
            <a:r>
              <a:rPr lang="en-US" dirty="0">
                <a:latin typeface="Courier New" panose="02070309020205020404" pitchFamily="49" charset="0"/>
                <a:cs typeface="Courier New" panose="02070309020205020404" pitchFamily="49" charset="0"/>
              </a:rPr>
              <a:t>(e);</a:t>
            </a:r>
          </a:p>
          <a:p>
            <a:pPr marL="0" indent="0" algn="l" rtl="0">
              <a:buNone/>
            </a:pPr>
            <a:r>
              <a:rPr lang="en-US" dirty="0">
                <a:latin typeface="Courier New" panose="02070309020205020404" pitchFamily="49" charset="0"/>
                <a:cs typeface="Courier New" panose="02070309020205020404" pitchFamily="49" charset="0"/>
              </a:rPr>
              <a:t>}</a:t>
            </a:r>
            <a:endParaRPr lang="he-IL" dirty="0">
              <a:latin typeface="Courier New" panose="02070309020205020404" pitchFamily="49" charset="0"/>
              <a:cs typeface="Courier New" panose="02070309020205020404" pitchFamily="49" charset="0"/>
            </a:endParaRPr>
          </a:p>
          <a:p>
            <a:endParaRPr lang="en-US" dirty="0"/>
          </a:p>
          <a:p>
            <a:endParaRPr lang="en-US" dirty="0"/>
          </a:p>
        </p:txBody>
      </p:sp>
      <p:sp>
        <p:nvSpPr>
          <p:cNvPr id="4" name="Footer Placeholder 3">
            <a:extLst>
              <a:ext uri="{FF2B5EF4-FFF2-40B4-BE49-F238E27FC236}">
                <a16:creationId xmlns:a16="http://schemas.microsoft.com/office/drawing/2014/main" id="{0A95A85E-01A2-44C3-890D-0F52144EDBD6}"/>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FDDBB103-7816-44F0-925E-46C56DE77AA1}"/>
              </a:ext>
            </a:extLst>
          </p:cNvPr>
          <p:cNvSpPr>
            <a:spLocks noGrp="1"/>
          </p:cNvSpPr>
          <p:nvPr>
            <p:ph type="sldNum" sz="quarter" idx="12"/>
          </p:nvPr>
        </p:nvSpPr>
        <p:spPr/>
        <p:txBody>
          <a:bodyPr/>
          <a:lstStyle/>
          <a:p>
            <a:fld id="{0CFEC368-1D7A-4F81-ABF6-AE0E36BAF64C}" type="slidenum">
              <a:rPr lang="en-US" smtClean="0"/>
              <a:pPr/>
              <a:t>40</a:t>
            </a:fld>
            <a:endParaRPr lang="en-US"/>
          </a:p>
        </p:txBody>
      </p:sp>
      <p:sp>
        <p:nvSpPr>
          <p:cNvPr id="6" name="Text Box 4">
            <a:extLst>
              <a:ext uri="{FF2B5EF4-FFF2-40B4-BE49-F238E27FC236}">
                <a16:creationId xmlns:a16="http://schemas.microsoft.com/office/drawing/2014/main" id="{8A4D9E1E-8E17-4F4B-8CB9-A56D8D3626D1}"/>
              </a:ext>
            </a:extLst>
          </p:cNvPr>
          <p:cNvSpPr txBox="1">
            <a:spLocks noChangeArrowheads="1"/>
          </p:cNvSpPr>
          <p:nvPr/>
        </p:nvSpPr>
        <p:spPr bwMode="auto">
          <a:xfrm>
            <a:off x="5245768" y="3589420"/>
            <a:ext cx="3441032" cy="1736646"/>
          </a:xfrm>
          <a:prstGeom prst="wedgeRoundRectCallout">
            <a:avLst>
              <a:gd name="adj1" fmla="val -58996"/>
              <a:gd name="adj2" fmla="val -95673"/>
              <a:gd name="adj3" fmla="val 16667"/>
            </a:avLst>
          </a:prstGeom>
          <a:ln/>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pPr>
            <a:r>
              <a:rPr lang="he-IL" dirty="0"/>
              <a:t>השרת ממתין לאירועים כמו התחברות של לקוחות חדשים או בקשות חדשות מצד לקוחות קיימים.</a:t>
            </a:r>
            <a:endParaRPr lang="en-US" altLang="en-US" dirty="0"/>
          </a:p>
        </p:txBody>
      </p:sp>
      <p:sp>
        <p:nvSpPr>
          <p:cNvPr id="7" name="Text Box 4">
            <a:extLst>
              <a:ext uri="{FF2B5EF4-FFF2-40B4-BE49-F238E27FC236}">
                <a16:creationId xmlns:a16="http://schemas.microsoft.com/office/drawing/2014/main" id="{F7740DA3-F2F0-427F-82BF-D7EFB3833B47}"/>
              </a:ext>
            </a:extLst>
          </p:cNvPr>
          <p:cNvSpPr txBox="1">
            <a:spLocks noChangeArrowheads="1"/>
          </p:cNvSpPr>
          <p:nvPr/>
        </p:nvSpPr>
        <p:spPr bwMode="auto">
          <a:xfrm>
            <a:off x="457200" y="5557599"/>
            <a:ext cx="6424863" cy="919401"/>
          </a:xfrm>
          <a:prstGeom prst="wedgeRoundRectCallout">
            <a:avLst>
              <a:gd name="adj1" fmla="val -5916"/>
              <a:gd name="adj2" fmla="val -227256"/>
              <a:gd name="adj3" fmla="val 16667"/>
            </a:avLst>
          </a:prstGeom>
          <a:ln/>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pPr>
            <a:r>
              <a:rPr lang="he-IL" dirty="0"/>
              <a:t>כאשר מתרחשים אירועים, השרת מטפל בהם בזה אחר זה.</a:t>
            </a:r>
            <a:endParaRPr lang="en-US" altLang="en-US" dirty="0"/>
          </a:p>
        </p:txBody>
      </p:sp>
    </p:spTree>
    <p:extLst>
      <p:ext uri="{BB962C8B-B14F-4D97-AF65-F5344CB8AC3E}">
        <p14:creationId xmlns:p14="http://schemas.microsoft.com/office/powerpoint/2010/main" val="3199570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BAB4-CE5D-42F3-899A-001639C34933}"/>
              </a:ext>
            </a:extLst>
          </p:cNvPr>
          <p:cNvSpPr>
            <a:spLocks noGrp="1"/>
          </p:cNvSpPr>
          <p:nvPr>
            <p:ph type="title"/>
          </p:nvPr>
        </p:nvSpPr>
        <p:spPr/>
        <p:txBody>
          <a:bodyPr/>
          <a:lstStyle/>
          <a:p>
            <a:r>
              <a:rPr lang="he-IL" dirty="0"/>
              <a:t>קריאת המערכת </a:t>
            </a:r>
            <a:r>
              <a:rPr lang="en-US" dirty="0"/>
              <a:t>select()</a:t>
            </a:r>
          </a:p>
        </p:txBody>
      </p:sp>
      <p:sp>
        <p:nvSpPr>
          <p:cNvPr id="3" name="Content Placeholder 2">
            <a:extLst>
              <a:ext uri="{FF2B5EF4-FFF2-40B4-BE49-F238E27FC236}">
                <a16:creationId xmlns:a16="http://schemas.microsoft.com/office/drawing/2014/main" id="{2048FBBB-EA83-4D39-9B50-6A26DBF78F45}"/>
              </a:ext>
            </a:extLst>
          </p:cNvPr>
          <p:cNvSpPr>
            <a:spLocks noGrp="1"/>
          </p:cNvSpPr>
          <p:nvPr>
            <p:ph idx="1"/>
          </p:nvPr>
        </p:nvSpPr>
        <p:spPr/>
        <p:txBody>
          <a:bodyPr>
            <a:normAutofit/>
          </a:bodyPr>
          <a:lstStyle/>
          <a:p>
            <a:pPr marL="0" indent="0" algn="l" rtl="0">
              <a:buNone/>
            </a:pPr>
            <a:r>
              <a:rPr lang="en-US" dirty="0">
                <a:latin typeface="Courier New" panose="02070309020205020404" pitchFamily="49" charset="0"/>
                <a:cs typeface="Courier New" panose="02070309020205020404" pitchFamily="49" charset="0"/>
              </a:rPr>
              <a:t>int select(int </a:t>
            </a:r>
            <a:r>
              <a:rPr lang="en-US" dirty="0" err="1">
                <a:latin typeface="Courier New" panose="02070309020205020404" pitchFamily="49" charset="0"/>
                <a:cs typeface="Courier New" panose="02070309020205020404" pitchFamily="49" charset="0"/>
              </a:rPr>
              <a:t>nfds</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fd_set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readfds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fd_set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writefds</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fd_set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errorfds</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struct </a:t>
            </a:r>
            <a:r>
              <a:rPr lang="en-US" dirty="0" err="1">
                <a:latin typeface="Courier New" panose="02070309020205020404" pitchFamily="49" charset="0"/>
                <a:cs typeface="Courier New" panose="02070309020205020404" pitchFamily="49" charset="0"/>
              </a:rPr>
              <a:t>timeval</a:t>
            </a:r>
            <a:r>
              <a:rPr lang="en-US" dirty="0">
                <a:latin typeface="Courier New" panose="02070309020205020404" pitchFamily="49" charset="0"/>
                <a:cs typeface="Courier New" panose="02070309020205020404" pitchFamily="49" charset="0"/>
              </a:rPr>
              <a:t> *restrict timeout);</a:t>
            </a:r>
            <a:endParaRPr lang="he-IL" dirty="0">
              <a:latin typeface="Courier New" panose="02070309020205020404" pitchFamily="49" charset="0"/>
              <a:cs typeface="Courier New" panose="02070309020205020404" pitchFamily="49" charset="0"/>
            </a:endParaRPr>
          </a:p>
          <a:p>
            <a:pPr lvl="1"/>
            <a:endParaRPr lang="he-IL" dirty="0"/>
          </a:p>
          <a:p>
            <a:r>
              <a:rPr lang="he-IL" u="sng" dirty="0"/>
              <a:t>ארגומנטים:</a:t>
            </a:r>
          </a:p>
          <a:p>
            <a:pPr lvl="1"/>
            <a:r>
              <a:rPr lang="en-US" dirty="0" err="1"/>
              <a:t>readfds</a:t>
            </a:r>
            <a:r>
              <a:rPr lang="he-IL" dirty="0"/>
              <a:t> – קבוצת </a:t>
            </a:r>
            <a:r>
              <a:rPr lang="en-US" dirty="0"/>
              <a:t>FDs</a:t>
            </a:r>
            <a:r>
              <a:rPr lang="he-IL" dirty="0"/>
              <a:t> לקריאה.</a:t>
            </a:r>
          </a:p>
          <a:p>
            <a:pPr lvl="1"/>
            <a:r>
              <a:rPr lang="en-US" dirty="0" err="1"/>
              <a:t>writefds</a:t>
            </a:r>
            <a:r>
              <a:rPr lang="he-IL" dirty="0"/>
              <a:t> – קבוצת </a:t>
            </a:r>
            <a:r>
              <a:rPr lang="en-US" dirty="0"/>
              <a:t>FDs</a:t>
            </a:r>
            <a:r>
              <a:rPr lang="he-IL" dirty="0"/>
              <a:t> לכתיבה.</a:t>
            </a:r>
          </a:p>
          <a:p>
            <a:pPr lvl="1"/>
            <a:r>
              <a:rPr lang="en-US" dirty="0" err="1"/>
              <a:t>errorfds</a:t>
            </a:r>
            <a:r>
              <a:rPr lang="he-IL" dirty="0"/>
              <a:t> – אנחנו נתעלם מהארגומנט הזה ע"י העברת </a:t>
            </a:r>
            <a:r>
              <a:rPr lang="en-US" dirty="0"/>
              <a:t>NULL</a:t>
            </a:r>
            <a:r>
              <a:rPr lang="he-IL" dirty="0"/>
              <a:t>.</a:t>
            </a:r>
          </a:p>
          <a:p>
            <a:pPr lvl="1"/>
            <a:r>
              <a:rPr lang="en-US" dirty="0"/>
              <a:t>timeout</a:t>
            </a:r>
            <a:r>
              <a:rPr lang="he-IL" dirty="0"/>
              <a:t> – זמן ההמתנה (</a:t>
            </a:r>
            <a:r>
              <a:rPr lang="en-US" dirty="0"/>
              <a:t>NULL</a:t>
            </a:r>
            <a:r>
              <a:rPr lang="he-IL" dirty="0"/>
              <a:t> עבור המתנה אינסופית).</a:t>
            </a:r>
          </a:p>
          <a:p>
            <a:pPr lvl="1"/>
            <a:r>
              <a:rPr lang="en-US" dirty="0" err="1"/>
              <a:t>nfds</a:t>
            </a:r>
            <a:r>
              <a:rPr lang="he-IL" dirty="0"/>
              <a:t> – מספר ה-</a:t>
            </a:r>
            <a:r>
              <a:rPr lang="en-US" dirty="0"/>
              <a:t>FD</a:t>
            </a:r>
            <a:r>
              <a:rPr lang="he-IL" dirty="0"/>
              <a:t> המקסימלי שייבדק בכל אחת מהקבוצות הנ"ל.</a:t>
            </a:r>
          </a:p>
        </p:txBody>
      </p:sp>
      <p:sp>
        <p:nvSpPr>
          <p:cNvPr id="4" name="Footer Placeholder 3">
            <a:extLst>
              <a:ext uri="{FF2B5EF4-FFF2-40B4-BE49-F238E27FC236}">
                <a16:creationId xmlns:a16="http://schemas.microsoft.com/office/drawing/2014/main" id="{7F6DA57D-F4AD-4B9D-97D5-8937DDC0ECC6}"/>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93A2B56A-2A0F-415D-959C-B840913FDD64}"/>
              </a:ext>
            </a:extLst>
          </p:cNvPr>
          <p:cNvSpPr>
            <a:spLocks noGrp="1"/>
          </p:cNvSpPr>
          <p:nvPr>
            <p:ph type="sldNum" sz="quarter" idx="12"/>
          </p:nvPr>
        </p:nvSpPr>
        <p:spPr/>
        <p:txBody>
          <a:bodyPr/>
          <a:lstStyle/>
          <a:p>
            <a:fld id="{0CFEC368-1D7A-4F81-ABF6-AE0E36BAF64C}" type="slidenum">
              <a:rPr lang="en-US" smtClean="0"/>
              <a:pPr/>
              <a:t>41</a:t>
            </a:fld>
            <a:endParaRPr lang="en-US"/>
          </a:p>
        </p:txBody>
      </p:sp>
    </p:spTree>
    <p:extLst>
      <p:ext uri="{BB962C8B-B14F-4D97-AF65-F5344CB8AC3E}">
        <p14:creationId xmlns:p14="http://schemas.microsoft.com/office/powerpoint/2010/main" val="4183399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D1BD-C06C-488A-955A-8E65DCF34EEC}"/>
              </a:ext>
            </a:extLst>
          </p:cNvPr>
          <p:cNvSpPr>
            <a:spLocks noGrp="1"/>
          </p:cNvSpPr>
          <p:nvPr>
            <p:ph type="title"/>
          </p:nvPr>
        </p:nvSpPr>
        <p:spPr/>
        <p:txBody>
          <a:bodyPr/>
          <a:lstStyle/>
          <a:p>
            <a:r>
              <a:rPr lang="he-IL" dirty="0"/>
              <a:t>קריאת המערכת </a:t>
            </a:r>
            <a:r>
              <a:rPr lang="en-US" dirty="0"/>
              <a:t>select()</a:t>
            </a:r>
          </a:p>
        </p:txBody>
      </p:sp>
      <p:sp>
        <p:nvSpPr>
          <p:cNvPr id="3" name="Content Placeholder 2">
            <a:extLst>
              <a:ext uri="{FF2B5EF4-FFF2-40B4-BE49-F238E27FC236}">
                <a16:creationId xmlns:a16="http://schemas.microsoft.com/office/drawing/2014/main" id="{8CDDC0E3-A057-4129-A8D5-C0899F392449}"/>
              </a:ext>
            </a:extLst>
          </p:cNvPr>
          <p:cNvSpPr>
            <a:spLocks noGrp="1"/>
          </p:cNvSpPr>
          <p:nvPr>
            <p:ph idx="1"/>
          </p:nvPr>
        </p:nvSpPr>
        <p:spPr/>
        <p:txBody>
          <a:bodyPr/>
          <a:lstStyle/>
          <a:p>
            <a:r>
              <a:rPr lang="he-IL" u="sng" dirty="0"/>
              <a:t>פעולה:</a:t>
            </a:r>
            <a:r>
              <a:rPr lang="he-IL" dirty="0"/>
              <a:t> המתנה עד שאחד ה-</a:t>
            </a:r>
            <a:r>
              <a:rPr lang="en-US" dirty="0"/>
              <a:t>FDs</a:t>
            </a:r>
            <a:r>
              <a:rPr lang="he-IL" dirty="0"/>
              <a:t> באחת הקבוצות </a:t>
            </a:r>
            <a:r>
              <a:rPr lang="en-US" dirty="0" err="1"/>
              <a:t>readfds</a:t>
            </a:r>
            <a:r>
              <a:rPr lang="he-IL" dirty="0"/>
              <a:t> או </a:t>
            </a:r>
            <a:r>
              <a:rPr lang="en-US" dirty="0" err="1"/>
              <a:t>writefds</a:t>
            </a:r>
            <a:r>
              <a:rPr lang="he-IL" dirty="0"/>
              <a:t> מוכן לקריאה או לכתיבה (בהתאמה), או עד אשר חלף פרק הזמן המצוין ב-</a:t>
            </a:r>
            <a:r>
              <a:rPr lang="en-US" dirty="0"/>
              <a:t>timeout</a:t>
            </a:r>
            <a:r>
              <a:rPr lang="he-IL" dirty="0"/>
              <a:t>.</a:t>
            </a:r>
          </a:p>
          <a:p>
            <a:pPr lvl="1"/>
            <a:r>
              <a:rPr lang="he-IL" dirty="0"/>
              <a:t>אם קיים </a:t>
            </a:r>
            <a:r>
              <a:rPr lang="en-US" dirty="0"/>
              <a:t>FD</a:t>
            </a:r>
            <a:r>
              <a:rPr lang="he-IL" dirty="0"/>
              <a:t> מוכן לקריאה אז פעולת </a:t>
            </a:r>
            <a:r>
              <a:rPr lang="en-US" dirty="0"/>
              <a:t>read()</a:t>
            </a:r>
            <a:r>
              <a:rPr lang="he-IL" dirty="0"/>
              <a:t> עליו תחזור מיד ולא תחסום את התהליך.</a:t>
            </a:r>
          </a:p>
          <a:p>
            <a:pPr lvl="1"/>
            <a:r>
              <a:rPr lang="he-IL" dirty="0"/>
              <a:t>אם קיים </a:t>
            </a:r>
            <a:r>
              <a:rPr lang="en-US" dirty="0"/>
              <a:t>FD</a:t>
            </a:r>
            <a:r>
              <a:rPr lang="he-IL" dirty="0"/>
              <a:t> מוכן לכתיבה אז פעולת </a:t>
            </a:r>
            <a:r>
              <a:rPr lang="en-US" dirty="0"/>
              <a:t>write()</a:t>
            </a:r>
            <a:r>
              <a:rPr lang="he-IL" dirty="0"/>
              <a:t> עליו תחזור מיד ולא תחסום את התהליך.</a:t>
            </a:r>
          </a:p>
          <a:p>
            <a:endParaRPr lang="he-IL" dirty="0"/>
          </a:p>
          <a:p>
            <a:r>
              <a:rPr lang="he-IL" u="sng" dirty="0"/>
              <a:t>ערך חזרה:</a:t>
            </a:r>
            <a:r>
              <a:rPr lang="he-IL" dirty="0"/>
              <a:t> מספר ה-</a:t>
            </a:r>
            <a:r>
              <a:rPr lang="en-US" dirty="0"/>
              <a:t>FDs</a:t>
            </a:r>
            <a:r>
              <a:rPr lang="he-IL" dirty="0"/>
              <a:t> המוכנים בכל הקבוצות.</a:t>
            </a:r>
          </a:p>
          <a:p>
            <a:pPr lvl="1"/>
            <a:r>
              <a:rPr lang="he-IL" dirty="0"/>
              <a:t>בנוסף, הקבוצות שהועברו כארגומנטים יעודכנו כך שיצביעו על ה-</a:t>
            </a:r>
            <a:r>
              <a:rPr lang="en-US" dirty="0"/>
              <a:t>FDs</a:t>
            </a:r>
            <a:r>
              <a:rPr lang="he-IL" dirty="0"/>
              <a:t> המוכנים.</a:t>
            </a:r>
            <a:endParaRPr lang="en-US" dirty="0"/>
          </a:p>
        </p:txBody>
      </p:sp>
      <p:sp>
        <p:nvSpPr>
          <p:cNvPr id="4" name="Footer Placeholder 3">
            <a:extLst>
              <a:ext uri="{FF2B5EF4-FFF2-40B4-BE49-F238E27FC236}">
                <a16:creationId xmlns:a16="http://schemas.microsoft.com/office/drawing/2014/main" id="{71B32F55-D1C7-48E8-A651-DF740DF9165F}"/>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7D01C982-06DD-4609-BDEB-128A40952F5E}"/>
              </a:ext>
            </a:extLst>
          </p:cNvPr>
          <p:cNvSpPr>
            <a:spLocks noGrp="1"/>
          </p:cNvSpPr>
          <p:nvPr>
            <p:ph type="sldNum" sz="quarter" idx="12"/>
          </p:nvPr>
        </p:nvSpPr>
        <p:spPr/>
        <p:txBody>
          <a:bodyPr/>
          <a:lstStyle/>
          <a:p>
            <a:fld id="{0CFEC368-1D7A-4F81-ABF6-AE0E36BAF64C}" type="slidenum">
              <a:rPr lang="en-US" smtClean="0"/>
              <a:pPr/>
              <a:t>42</a:t>
            </a:fld>
            <a:endParaRPr lang="en-US"/>
          </a:p>
        </p:txBody>
      </p:sp>
    </p:spTree>
    <p:extLst>
      <p:ext uri="{BB962C8B-B14F-4D97-AF65-F5344CB8AC3E}">
        <p14:creationId xmlns:p14="http://schemas.microsoft.com/office/powerpoint/2010/main" val="2113107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69E5-57E8-4D0C-A92F-E631AB3E5F66}"/>
              </a:ext>
            </a:extLst>
          </p:cNvPr>
          <p:cNvSpPr>
            <a:spLocks noGrp="1"/>
          </p:cNvSpPr>
          <p:nvPr>
            <p:ph type="title"/>
          </p:nvPr>
        </p:nvSpPr>
        <p:spPr/>
        <p:txBody>
          <a:bodyPr/>
          <a:lstStyle/>
          <a:p>
            <a:r>
              <a:rPr lang="he-IL" dirty="0"/>
              <a:t>דוגמת קוד עם </a:t>
            </a:r>
            <a:r>
              <a:rPr lang="en-US" dirty="0"/>
              <a:t>select()</a:t>
            </a:r>
          </a:p>
        </p:txBody>
      </p:sp>
      <p:sp>
        <p:nvSpPr>
          <p:cNvPr id="3" name="Content Placeholder 2">
            <a:extLst>
              <a:ext uri="{FF2B5EF4-FFF2-40B4-BE49-F238E27FC236}">
                <a16:creationId xmlns:a16="http://schemas.microsoft.com/office/drawing/2014/main" id="{6CE1F7AA-82A7-4084-AE8B-113F7B2F3EEB}"/>
              </a:ext>
            </a:extLst>
          </p:cNvPr>
          <p:cNvSpPr>
            <a:spLocks noGrp="1"/>
          </p:cNvSpPr>
          <p:nvPr>
            <p:ph idx="1"/>
          </p:nvPr>
        </p:nvSpPr>
        <p:spPr/>
        <p:txBody>
          <a:bodyPr>
            <a:noAutofit/>
          </a:bodyPr>
          <a:lstStyle/>
          <a:p>
            <a:pPr marL="0" indent="0" algn="l" rtl="0">
              <a:buNone/>
            </a:pPr>
            <a:r>
              <a:rPr lang="en-US" sz="2000" dirty="0">
                <a:latin typeface="Courier New" panose="02070309020205020404" pitchFamily="49" charset="0"/>
                <a:cs typeface="Courier New" panose="02070309020205020404" pitchFamily="49" charset="0"/>
              </a:rPr>
              <a:t>int main(void) {</a:t>
            </a:r>
          </a:p>
          <a:p>
            <a:pPr marL="0" indent="0" algn="l" rtl="0">
              <a:buNone/>
            </a:pPr>
            <a:r>
              <a:rPr lang="en-US" sz="2000" dirty="0">
                <a:latin typeface="Courier New" panose="02070309020205020404" pitchFamily="49" charset="0"/>
                <a:cs typeface="Courier New" panose="02070309020205020404" pitchFamily="49" charset="0"/>
              </a:rPr>
              <a:t>  // the server listens to a port</a:t>
            </a:r>
          </a:p>
          <a:p>
            <a:pPr marL="0" indent="0" algn="l" rtl="0">
              <a:buNone/>
            </a:pPr>
            <a:r>
              <a:rPr lang="en-US" sz="2000" dirty="0">
                <a:latin typeface="Courier New" panose="02070309020205020404" pitchFamily="49" charset="0"/>
                <a:cs typeface="Courier New" panose="02070309020205020404" pitchFamily="49" charset="0"/>
              </a:rPr>
              <a:t>  // and then accepts a bunch of sockets (not shown)</a:t>
            </a:r>
          </a:p>
          <a:p>
            <a:pPr marL="0" indent="0" algn="l" rtl="0">
              <a:buNone/>
            </a:pPr>
            <a:r>
              <a:rPr lang="en-US" sz="200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0" indent="0" algn="l" rtl="0">
              <a:buNone/>
            </a:pPr>
            <a:r>
              <a:rPr lang="en-US" sz="2000" dirty="0">
                <a:latin typeface="Courier New" panose="02070309020205020404" pitchFamily="49" charset="0"/>
                <a:cs typeface="Courier New" panose="02070309020205020404" pitchFamily="49" charset="0"/>
              </a:rPr>
              <a:t>  while (1) {</a:t>
            </a:r>
          </a:p>
          <a:p>
            <a:pPr marL="0" indent="0" algn="l" rtl="0">
              <a:buNone/>
            </a:pPr>
            <a:r>
              <a:rPr lang="en-US" sz="2000" dirty="0">
                <a:latin typeface="Courier New" panose="02070309020205020404" pitchFamily="49" charset="0"/>
                <a:cs typeface="Courier New" panose="02070309020205020404" pitchFamily="49" charset="0"/>
              </a:rPr>
              <a:t>    // initialize the </a:t>
            </a:r>
            <a:r>
              <a:rPr lang="en-US" sz="2000" dirty="0" err="1">
                <a:latin typeface="Courier New" panose="02070309020205020404" pitchFamily="49" charset="0"/>
                <a:cs typeface="Courier New" panose="02070309020205020404" pitchFamily="49" charset="0"/>
              </a:rPr>
              <a:t>fd_set</a:t>
            </a:r>
            <a:r>
              <a:rPr lang="en-US" sz="2000" dirty="0">
                <a:latin typeface="Courier New" panose="02070309020205020404" pitchFamily="49" charset="0"/>
                <a:cs typeface="Courier New" panose="02070309020205020404" pitchFamily="49" charset="0"/>
              </a:rPr>
              <a:t> to all zero</a:t>
            </a:r>
          </a:p>
          <a:p>
            <a:pPr marL="0" indent="0" algn="l" rtl="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fd_set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readFDs</a:t>
            </a:r>
            <a:r>
              <a:rPr lang="en-US" sz="2000" dirty="0">
                <a:latin typeface="Courier New" panose="02070309020205020404" pitchFamily="49" charset="0"/>
                <a:cs typeface="Courier New" panose="02070309020205020404" pitchFamily="49" charset="0"/>
              </a:rPr>
              <a:t>;</a:t>
            </a:r>
          </a:p>
          <a:p>
            <a:pPr marL="0" indent="0" algn="l" rtl="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FD_ZERO</a:t>
            </a:r>
            <a:r>
              <a:rPr lang="en-US" sz="2000" dirty="0">
                <a:latin typeface="Courier New" panose="02070309020205020404" pitchFamily="49" charset="0"/>
                <a:cs typeface="Courier New" panose="02070309020205020404" pitchFamily="49" charset="0"/>
              </a:rPr>
              <a:t>(&amp;</a:t>
            </a:r>
            <a:r>
              <a:rPr lang="en-US" sz="2000" dirty="0" err="1">
                <a:latin typeface="Courier New" panose="02070309020205020404" pitchFamily="49" charset="0"/>
                <a:cs typeface="Courier New" panose="02070309020205020404" pitchFamily="49" charset="0"/>
              </a:rPr>
              <a:t>readFDs</a:t>
            </a:r>
            <a:r>
              <a:rPr lang="en-US" sz="2000" dirty="0">
                <a:latin typeface="Courier New" panose="02070309020205020404" pitchFamily="49" charset="0"/>
                <a:cs typeface="Courier New" panose="02070309020205020404" pitchFamily="49" charset="0"/>
              </a:rPr>
              <a:t>);</a:t>
            </a:r>
          </a:p>
          <a:p>
            <a:pPr marL="0" indent="0" algn="l" rtl="0">
              <a:buNone/>
            </a:pPr>
            <a:endParaRPr lang="en-US" sz="2000" dirty="0">
              <a:latin typeface="Courier New" panose="02070309020205020404" pitchFamily="49" charset="0"/>
              <a:cs typeface="Courier New" panose="02070309020205020404" pitchFamily="49" charset="0"/>
            </a:endParaRPr>
          </a:p>
          <a:p>
            <a:pPr marL="0" indent="0" algn="l" rtl="0">
              <a:buNone/>
            </a:pPr>
            <a:r>
              <a:rPr lang="en-US" sz="2000" dirty="0">
                <a:latin typeface="Courier New" panose="02070309020205020404" pitchFamily="49" charset="0"/>
                <a:cs typeface="Courier New" panose="02070309020205020404" pitchFamily="49" charset="0"/>
              </a:rPr>
              <a:t>    // set the bits for the descriptors this server</a:t>
            </a:r>
          </a:p>
          <a:p>
            <a:pPr marL="0" indent="0" algn="l" rtl="0">
              <a:buNone/>
            </a:pPr>
            <a:r>
              <a:rPr lang="en-US" sz="2000" dirty="0">
                <a:latin typeface="Courier New" panose="02070309020205020404" pitchFamily="49" charset="0"/>
                <a:cs typeface="Courier New" panose="02070309020205020404" pitchFamily="49" charset="0"/>
              </a:rPr>
              <a:t>    // is interested in (all from min to max)</a:t>
            </a:r>
          </a:p>
          <a:p>
            <a:pPr marL="0" indent="0" algn="l" rtl="0">
              <a:buNone/>
            </a:pPr>
            <a:r>
              <a:rPr lang="en-US" sz="2000" dirty="0">
                <a:latin typeface="Courier New" panose="02070309020205020404" pitchFamily="49" charset="0"/>
                <a:cs typeface="Courier New" panose="02070309020205020404" pitchFamily="49" charset="0"/>
              </a:rPr>
              <a:t>    for (int </a:t>
            </a:r>
            <a:r>
              <a:rPr lang="en-US" sz="2000" dirty="0" err="1">
                <a:latin typeface="Courier New" panose="02070309020205020404" pitchFamily="49" charset="0"/>
                <a:cs typeface="Courier New" panose="02070309020205020404" pitchFamily="49" charset="0"/>
              </a:rPr>
              <a:t>fd</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minFD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fd</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maxFD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fd</a:t>
            </a:r>
            <a:r>
              <a:rPr lang="en-US" sz="2000" dirty="0">
                <a:latin typeface="Courier New" panose="02070309020205020404" pitchFamily="49" charset="0"/>
                <a:cs typeface="Courier New" panose="02070309020205020404" pitchFamily="49" charset="0"/>
              </a:rPr>
              <a:t>++)</a:t>
            </a:r>
          </a:p>
          <a:p>
            <a:pPr marL="0" indent="0" algn="l" rtl="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FD_SET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fd</a:t>
            </a:r>
            <a:r>
              <a:rPr lang="en-US" sz="2000" dirty="0">
                <a:latin typeface="Courier New" panose="02070309020205020404" pitchFamily="49" charset="0"/>
                <a:cs typeface="Courier New" panose="02070309020205020404" pitchFamily="49" charset="0"/>
              </a:rPr>
              <a:t>, &amp;</a:t>
            </a:r>
            <a:r>
              <a:rPr lang="en-US" sz="2000" dirty="0" err="1">
                <a:latin typeface="Courier New" panose="02070309020205020404" pitchFamily="49" charset="0"/>
                <a:cs typeface="Courier New" panose="02070309020205020404" pitchFamily="49" charset="0"/>
              </a:rPr>
              <a:t>readFDs</a:t>
            </a:r>
            <a:r>
              <a:rPr lang="en-US" sz="20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77247ED1-E8C7-45C3-9233-45F3C88C95C6}"/>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ED036C82-F46D-4845-882F-AD755FF4CAAA}"/>
              </a:ext>
            </a:extLst>
          </p:cNvPr>
          <p:cNvSpPr>
            <a:spLocks noGrp="1"/>
          </p:cNvSpPr>
          <p:nvPr>
            <p:ph type="sldNum" sz="quarter" idx="12"/>
          </p:nvPr>
        </p:nvSpPr>
        <p:spPr/>
        <p:txBody>
          <a:bodyPr/>
          <a:lstStyle/>
          <a:p>
            <a:fld id="{0CFEC368-1D7A-4F81-ABF6-AE0E36BAF64C}" type="slidenum">
              <a:rPr lang="en-US" smtClean="0"/>
              <a:pPr/>
              <a:t>43</a:t>
            </a:fld>
            <a:endParaRPr lang="en-US"/>
          </a:p>
        </p:txBody>
      </p:sp>
    </p:spTree>
    <p:extLst>
      <p:ext uri="{BB962C8B-B14F-4D97-AF65-F5344CB8AC3E}">
        <p14:creationId xmlns:p14="http://schemas.microsoft.com/office/powerpoint/2010/main" val="4206446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69E5-57E8-4D0C-A92F-E631AB3E5F66}"/>
              </a:ext>
            </a:extLst>
          </p:cNvPr>
          <p:cNvSpPr>
            <a:spLocks noGrp="1"/>
          </p:cNvSpPr>
          <p:nvPr>
            <p:ph type="title"/>
          </p:nvPr>
        </p:nvSpPr>
        <p:spPr/>
        <p:txBody>
          <a:bodyPr/>
          <a:lstStyle/>
          <a:p>
            <a:r>
              <a:rPr lang="he-IL" dirty="0"/>
              <a:t>דוגמת קוד עם </a:t>
            </a:r>
            <a:r>
              <a:rPr lang="en-US" dirty="0"/>
              <a:t>select()</a:t>
            </a:r>
          </a:p>
        </p:txBody>
      </p:sp>
      <p:sp>
        <p:nvSpPr>
          <p:cNvPr id="3" name="Content Placeholder 2">
            <a:extLst>
              <a:ext uri="{FF2B5EF4-FFF2-40B4-BE49-F238E27FC236}">
                <a16:creationId xmlns:a16="http://schemas.microsoft.com/office/drawing/2014/main" id="{6CE1F7AA-82A7-4084-AE8B-113F7B2F3EEB}"/>
              </a:ext>
            </a:extLst>
          </p:cNvPr>
          <p:cNvSpPr>
            <a:spLocks noGrp="1"/>
          </p:cNvSpPr>
          <p:nvPr>
            <p:ph idx="1"/>
          </p:nvPr>
        </p:nvSpPr>
        <p:spPr/>
        <p:txBody>
          <a:bodyPr>
            <a:normAutofit/>
          </a:bodyPr>
          <a:lstStyle/>
          <a:p>
            <a:pPr marL="0" indent="0" algn="l" rtl="0">
              <a:buNone/>
            </a:pPr>
            <a:r>
              <a:rPr lang="en-US" sz="2000" dirty="0">
                <a:latin typeface="Courier New" panose="02070309020205020404" pitchFamily="49" charset="0"/>
                <a:cs typeface="Courier New" panose="02070309020205020404" pitchFamily="49" charset="0"/>
              </a:rPr>
              <a:t>    // do the select</a:t>
            </a:r>
          </a:p>
          <a:p>
            <a:pPr marL="0" indent="0" algn="l" rtl="0">
              <a:buNone/>
            </a:pPr>
            <a:r>
              <a:rPr lang="en-US" sz="2000" dirty="0">
                <a:latin typeface="Courier New" panose="02070309020205020404" pitchFamily="49" charset="0"/>
                <a:cs typeface="Courier New" panose="02070309020205020404" pitchFamily="49" charset="0"/>
              </a:rPr>
              <a:t>    int </a:t>
            </a:r>
            <a:r>
              <a:rPr lang="en-US" sz="2000" dirty="0" err="1">
                <a:latin typeface="Courier New" panose="02070309020205020404" pitchFamily="49" charset="0"/>
                <a:cs typeface="Courier New" panose="02070309020205020404" pitchFamily="49" charset="0"/>
              </a:rPr>
              <a:t>rc</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select</a:t>
            </a:r>
            <a:r>
              <a:rPr lang="en-US" sz="2000" dirty="0">
                <a:latin typeface="Courier New" panose="02070309020205020404" pitchFamily="49" charset="0"/>
                <a:cs typeface="Courier New" panose="02070309020205020404" pitchFamily="49" charset="0"/>
              </a:rPr>
              <a:t>(maxFD+1, &amp;</a:t>
            </a:r>
            <a:r>
              <a:rPr lang="en-US" sz="2000" dirty="0" err="1">
                <a:latin typeface="Courier New" panose="02070309020205020404" pitchFamily="49" charset="0"/>
                <a:cs typeface="Courier New" panose="02070309020205020404" pitchFamily="49" charset="0"/>
              </a:rPr>
              <a:t>readFDs</a:t>
            </a:r>
            <a:r>
              <a:rPr lang="en-US" sz="2000" dirty="0">
                <a:latin typeface="Courier New" panose="02070309020205020404" pitchFamily="49" charset="0"/>
                <a:cs typeface="Courier New" panose="02070309020205020404" pitchFamily="49" charset="0"/>
              </a:rPr>
              <a:t>,</a:t>
            </a:r>
          </a:p>
          <a:p>
            <a:pPr marL="0" indent="0" algn="l" rtl="0">
              <a:buNone/>
            </a:pPr>
            <a:r>
              <a:rPr lang="en-US" sz="2000" dirty="0">
                <a:latin typeface="Courier New" panose="02070309020205020404" pitchFamily="49" charset="0"/>
                <a:cs typeface="Courier New" panose="02070309020205020404" pitchFamily="49" charset="0"/>
              </a:rPr>
              <a:t>        NULL, NULL, NULL);</a:t>
            </a:r>
          </a:p>
          <a:p>
            <a:pPr marL="0" indent="0" algn="l" rtl="0">
              <a:buNone/>
            </a:pPr>
            <a:endParaRPr lang="en-US" sz="2000" dirty="0">
              <a:latin typeface="Courier New" panose="02070309020205020404" pitchFamily="49" charset="0"/>
              <a:cs typeface="Courier New" panose="02070309020205020404" pitchFamily="49" charset="0"/>
            </a:endParaRPr>
          </a:p>
          <a:p>
            <a:pPr marL="0" indent="0" algn="l" rtl="0">
              <a:buNone/>
            </a:pPr>
            <a:r>
              <a:rPr lang="en-US" sz="2000" dirty="0">
                <a:latin typeface="Courier New" panose="02070309020205020404" pitchFamily="49" charset="0"/>
                <a:cs typeface="Courier New" panose="02070309020205020404" pitchFamily="49" charset="0"/>
              </a:rPr>
              <a:t>    // check which have data using FD_ISSET()</a:t>
            </a:r>
          </a:p>
          <a:p>
            <a:pPr marL="0" indent="0" algn="l" rtl="0">
              <a:buNone/>
            </a:pPr>
            <a:r>
              <a:rPr lang="en-US" sz="2000" dirty="0">
                <a:latin typeface="Courier New" panose="02070309020205020404" pitchFamily="49" charset="0"/>
                <a:cs typeface="Courier New" panose="02070309020205020404" pitchFamily="49" charset="0"/>
              </a:rPr>
              <a:t>    for (int </a:t>
            </a:r>
            <a:r>
              <a:rPr lang="en-US" sz="2000" dirty="0" err="1">
                <a:latin typeface="Courier New" panose="02070309020205020404" pitchFamily="49" charset="0"/>
                <a:cs typeface="Courier New" panose="02070309020205020404" pitchFamily="49" charset="0"/>
              </a:rPr>
              <a:t>fd</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minFD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fd</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maxFD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fd</a:t>
            </a:r>
            <a:r>
              <a:rPr lang="en-US" sz="2000" dirty="0">
                <a:latin typeface="Courier New" panose="02070309020205020404" pitchFamily="49" charset="0"/>
                <a:cs typeface="Courier New" panose="02070309020205020404" pitchFamily="49" charset="0"/>
              </a:rPr>
              <a:t>++)</a:t>
            </a:r>
          </a:p>
          <a:p>
            <a:pPr marL="0" indent="0" algn="l" rtl="0">
              <a:buNone/>
            </a:pPr>
            <a:r>
              <a:rPr lang="en-US" sz="2000" dirty="0">
                <a:latin typeface="Courier New" panose="02070309020205020404" pitchFamily="49" charset="0"/>
                <a:cs typeface="Courier New" panose="02070309020205020404" pitchFamily="49" charset="0"/>
              </a:rPr>
              <a:t>      if (</a:t>
            </a:r>
            <a:r>
              <a:rPr lang="en-US" sz="2000" b="1" dirty="0">
                <a:latin typeface="Courier New" panose="02070309020205020404" pitchFamily="49" charset="0"/>
                <a:cs typeface="Courier New" panose="02070309020205020404" pitchFamily="49" charset="0"/>
              </a:rPr>
              <a:t>FD_ISSET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fd</a:t>
            </a:r>
            <a:r>
              <a:rPr lang="en-US" sz="2000" dirty="0">
                <a:latin typeface="Courier New" panose="02070309020205020404" pitchFamily="49" charset="0"/>
                <a:cs typeface="Courier New" panose="02070309020205020404" pitchFamily="49" charset="0"/>
              </a:rPr>
              <a:t>, &amp;</a:t>
            </a:r>
            <a:r>
              <a:rPr lang="en-US" sz="2000" dirty="0" err="1">
                <a:latin typeface="Courier New" panose="02070309020205020404" pitchFamily="49" charset="0"/>
                <a:cs typeface="Courier New" panose="02070309020205020404" pitchFamily="49" charset="0"/>
              </a:rPr>
              <a:t>readFDs</a:t>
            </a:r>
            <a:r>
              <a:rPr lang="en-US" sz="2000" dirty="0">
                <a:latin typeface="Courier New" panose="02070309020205020404" pitchFamily="49" charset="0"/>
                <a:cs typeface="Courier New" panose="02070309020205020404" pitchFamily="49" charset="0"/>
              </a:rPr>
              <a:t>))</a:t>
            </a:r>
          </a:p>
          <a:p>
            <a:pPr marL="0" indent="0" algn="l" rtl="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handle_request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fd</a:t>
            </a:r>
            <a:r>
              <a:rPr lang="en-US" sz="2000" dirty="0">
                <a:latin typeface="Courier New" panose="02070309020205020404" pitchFamily="49" charset="0"/>
                <a:cs typeface="Courier New" panose="02070309020205020404" pitchFamily="49" charset="0"/>
              </a:rPr>
              <a:t>);</a:t>
            </a:r>
          </a:p>
          <a:p>
            <a:pPr marL="0" indent="0" algn="l" rtl="0">
              <a:buNone/>
            </a:pPr>
            <a:r>
              <a:rPr lang="en-US" sz="2000" dirty="0">
                <a:latin typeface="Courier New" panose="02070309020205020404" pitchFamily="49" charset="0"/>
                <a:cs typeface="Courier New" panose="02070309020205020404" pitchFamily="49" charset="0"/>
              </a:rPr>
              <a:t>  }</a:t>
            </a:r>
          </a:p>
          <a:p>
            <a:pPr marL="0" indent="0" algn="l" rtl="0">
              <a:buNone/>
            </a:pPr>
            <a:r>
              <a:rPr lang="en-US" sz="20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77247ED1-E8C7-45C3-9233-45F3C88C95C6}"/>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ED036C82-F46D-4845-882F-AD755FF4CAAA}"/>
              </a:ext>
            </a:extLst>
          </p:cNvPr>
          <p:cNvSpPr>
            <a:spLocks noGrp="1"/>
          </p:cNvSpPr>
          <p:nvPr>
            <p:ph type="sldNum" sz="quarter" idx="12"/>
          </p:nvPr>
        </p:nvSpPr>
        <p:spPr/>
        <p:txBody>
          <a:bodyPr/>
          <a:lstStyle/>
          <a:p>
            <a:fld id="{0CFEC368-1D7A-4F81-ABF6-AE0E36BAF64C}" type="slidenum">
              <a:rPr lang="en-US" smtClean="0"/>
              <a:pPr/>
              <a:t>44</a:t>
            </a:fld>
            <a:endParaRPr lang="en-US"/>
          </a:p>
        </p:txBody>
      </p:sp>
      <p:sp>
        <p:nvSpPr>
          <p:cNvPr id="6" name="Text Box 4">
            <a:extLst>
              <a:ext uri="{FF2B5EF4-FFF2-40B4-BE49-F238E27FC236}">
                <a16:creationId xmlns:a16="http://schemas.microsoft.com/office/drawing/2014/main" id="{B7DD2304-5393-4A53-93CE-066F709F48D5}"/>
              </a:ext>
            </a:extLst>
          </p:cNvPr>
          <p:cNvSpPr txBox="1">
            <a:spLocks noChangeArrowheads="1"/>
          </p:cNvSpPr>
          <p:nvPr/>
        </p:nvSpPr>
        <p:spPr bwMode="auto">
          <a:xfrm>
            <a:off x="2273968" y="5557598"/>
            <a:ext cx="4206240" cy="914400"/>
          </a:xfrm>
          <a:prstGeom prst="wedgeRoundRectCallout">
            <a:avLst>
              <a:gd name="adj1" fmla="val -38662"/>
              <a:gd name="adj2" fmla="val -159206"/>
              <a:gd name="adj3" fmla="val 16667"/>
            </a:avLst>
          </a:prstGeom>
          <a:ln/>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pPr>
            <a:r>
              <a:rPr lang="he-IL" altLang="en-US" dirty="0"/>
              <a:t>פונקצית הטיפול בלקוח,</a:t>
            </a:r>
            <a:br>
              <a:rPr lang="en-US" altLang="en-US" dirty="0"/>
            </a:br>
            <a:r>
              <a:rPr lang="he-IL" altLang="en-US" dirty="0"/>
              <a:t>נניח כי היא ממומשת בקובץ אחר</a:t>
            </a:r>
            <a:endParaRPr lang="en-US" altLang="en-US" dirty="0"/>
          </a:p>
        </p:txBody>
      </p:sp>
    </p:spTree>
    <p:extLst>
      <p:ext uri="{BB962C8B-B14F-4D97-AF65-F5344CB8AC3E}">
        <p14:creationId xmlns:p14="http://schemas.microsoft.com/office/powerpoint/2010/main" val="24427889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C7A3-6943-402C-BA65-83D2C3B81D6F}"/>
              </a:ext>
            </a:extLst>
          </p:cNvPr>
          <p:cNvSpPr>
            <a:spLocks noGrp="1"/>
          </p:cNvSpPr>
          <p:nvPr>
            <p:ph type="title"/>
          </p:nvPr>
        </p:nvSpPr>
        <p:spPr/>
        <p:txBody>
          <a:bodyPr/>
          <a:lstStyle/>
          <a:p>
            <a:r>
              <a:rPr lang="he-IL" dirty="0"/>
              <a:t>חסרונות השימוש ב-</a:t>
            </a:r>
            <a:r>
              <a:rPr lang="en-US" dirty="0"/>
              <a:t>select()</a:t>
            </a:r>
          </a:p>
        </p:txBody>
      </p:sp>
      <p:sp>
        <p:nvSpPr>
          <p:cNvPr id="3" name="Content Placeholder 2">
            <a:extLst>
              <a:ext uri="{FF2B5EF4-FFF2-40B4-BE49-F238E27FC236}">
                <a16:creationId xmlns:a16="http://schemas.microsoft.com/office/drawing/2014/main" id="{56A83425-B482-4286-8ED3-A8052C7CEFA4}"/>
              </a:ext>
            </a:extLst>
          </p:cNvPr>
          <p:cNvSpPr>
            <a:spLocks noGrp="1"/>
          </p:cNvSpPr>
          <p:nvPr>
            <p:ph idx="1"/>
          </p:nvPr>
        </p:nvSpPr>
        <p:spPr/>
        <p:txBody>
          <a:bodyPr/>
          <a:lstStyle/>
          <a:p>
            <a:r>
              <a:rPr lang="he-IL" dirty="0"/>
              <a:t>דוגמת הקוד שהבאנו משתמשת בחוט אחד ולכן לא יכולה לנצל מעבדים מרובי ליבות.</a:t>
            </a:r>
          </a:p>
          <a:p>
            <a:pPr lvl="1"/>
            <a:r>
              <a:rPr lang="he-IL" dirty="0"/>
              <a:t>מימושים חכמים יותר יפזרו את הבקשות בין חוטים שונים של אותו מאגר (</a:t>
            </a:r>
            <a:r>
              <a:rPr lang="en-US" dirty="0"/>
              <a:t>thread pool</a:t>
            </a:r>
            <a:r>
              <a:rPr lang="he-IL" dirty="0"/>
              <a:t>).</a:t>
            </a:r>
          </a:p>
          <a:p>
            <a:endParaRPr lang="he-IL" dirty="0"/>
          </a:p>
          <a:p>
            <a:r>
              <a:rPr lang="he-IL" dirty="0"/>
              <a:t>אם הטיפול בבקשה – כלומר הפונקציה </a:t>
            </a:r>
            <a:r>
              <a:rPr lang="en-US" dirty="0" err="1">
                <a:latin typeface="Courier New" panose="02070309020205020404" pitchFamily="49" charset="0"/>
                <a:cs typeface="Courier New" panose="02070309020205020404" pitchFamily="49" charset="0"/>
              </a:rPr>
              <a:t>handle_request</a:t>
            </a:r>
            <a:r>
              <a:rPr lang="en-US" dirty="0">
                <a:latin typeface="Courier New" panose="02070309020205020404" pitchFamily="49" charset="0"/>
                <a:cs typeface="Courier New" panose="02070309020205020404" pitchFamily="49" charset="0"/>
              </a:rPr>
              <a:t>()</a:t>
            </a:r>
            <a:r>
              <a:rPr lang="he-IL" dirty="0"/>
              <a:t> בדוגמת הקוד – קורא לפעולה חוסמת (לדוגמה פתיחת קובץ מהדיסק) אז השרת כולו עלול להיחסם.</a:t>
            </a:r>
          </a:p>
          <a:p>
            <a:pPr lvl="1"/>
            <a:r>
              <a:rPr lang="he-IL" dirty="0"/>
              <a:t>שוב בעיית נצילות בגלל שלא השתמשנו בחוטים.</a:t>
            </a:r>
          </a:p>
          <a:p>
            <a:endParaRPr lang="he-IL" dirty="0"/>
          </a:p>
          <a:p>
            <a:r>
              <a:rPr lang="he-IL" dirty="0"/>
              <a:t>המימוש של </a:t>
            </a:r>
            <a:r>
              <a:rPr lang="en-US" dirty="0" err="1"/>
              <a:t>fd_set</a:t>
            </a:r>
            <a:r>
              <a:rPr lang="he-IL" dirty="0"/>
              <a:t> מוגבל לקבוצות בגודל מקסימלי של 1024.</a:t>
            </a:r>
            <a:endParaRPr lang="en-US" dirty="0"/>
          </a:p>
        </p:txBody>
      </p:sp>
      <p:sp>
        <p:nvSpPr>
          <p:cNvPr id="4" name="Footer Placeholder 3">
            <a:extLst>
              <a:ext uri="{FF2B5EF4-FFF2-40B4-BE49-F238E27FC236}">
                <a16:creationId xmlns:a16="http://schemas.microsoft.com/office/drawing/2014/main" id="{696232DB-AE5B-4827-976A-8C4C0EB8189E}"/>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22E90920-B562-4658-A579-E36AD7A03ADB}"/>
              </a:ext>
            </a:extLst>
          </p:cNvPr>
          <p:cNvSpPr>
            <a:spLocks noGrp="1"/>
          </p:cNvSpPr>
          <p:nvPr>
            <p:ph type="sldNum" sz="quarter" idx="12"/>
          </p:nvPr>
        </p:nvSpPr>
        <p:spPr/>
        <p:txBody>
          <a:bodyPr/>
          <a:lstStyle/>
          <a:p>
            <a:fld id="{0CFEC368-1D7A-4F81-ABF6-AE0E36BAF64C}" type="slidenum">
              <a:rPr lang="en-US" smtClean="0"/>
              <a:pPr/>
              <a:t>45</a:t>
            </a:fld>
            <a:endParaRPr lang="en-US"/>
          </a:p>
        </p:txBody>
      </p:sp>
    </p:spTree>
    <p:extLst>
      <p:ext uri="{BB962C8B-B14F-4D97-AF65-F5344CB8AC3E}">
        <p14:creationId xmlns:p14="http://schemas.microsoft.com/office/powerpoint/2010/main" val="3388927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2CA0-ADDF-4BAA-91C5-4A296E4788F6}"/>
              </a:ext>
            </a:extLst>
          </p:cNvPr>
          <p:cNvSpPr>
            <a:spLocks noGrp="1"/>
          </p:cNvSpPr>
          <p:nvPr>
            <p:ph type="title"/>
          </p:nvPr>
        </p:nvSpPr>
        <p:spPr/>
        <p:txBody>
          <a:bodyPr/>
          <a:lstStyle/>
          <a:p>
            <a:r>
              <a:rPr lang="en-US" dirty="0"/>
              <a:t>Sockets API</a:t>
            </a:r>
          </a:p>
        </p:txBody>
      </p:sp>
      <p:sp>
        <p:nvSpPr>
          <p:cNvPr id="3" name="Text Placeholder 2">
            <a:extLst>
              <a:ext uri="{FF2B5EF4-FFF2-40B4-BE49-F238E27FC236}">
                <a16:creationId xmlns:a16="http://schemas.microsoft.com/office/drawing/2014/main" id="{01474043-3F5F-4C0E-834F-E4D494DBACCF}"/>
              </a:ext>
            </a:extLst>
          </p:cNvPr>
          <p:cNvSpPr>
            <a:spLocks noGrp="1"/>
          </p:cNvSpPr>
          <p:nvPr>
            <p:ph type="body" idx="1"/>
          </p:nvPr>
        </p:nvSpPr>
        <p:spPr/>
        <p:txBody>
          <a:bodyPr/>
          <a:lstStyle/>
          <a:p>
            <a:r>
              <a:rPr lang="he-IL" dirty="0"/>
              <a:t>מובא כאן למען הסדר הטוב</a:t>
            </a:r>
          </a:p>
          <a:p>
            <a:r>
              <a:rPr lang="he-IL" dirty="0"/>
              <a:t>אין צורך לזכור בעל-פה בשביל הבחינה</a:t>
            </a:r>
            <a:endParaRPr lang="en-US" dirty="0"/>
          </a:p>
        </p:txBody>
      </p:sp>
      <p:sp>
        <p:nvSpPr>
          <p:cNvPr id="4" name="Footer Placeholder 3">
            <a:extLst>
              <a:ext uri="{FF2B5EF4-FFF2-40B4-BE49-F238E27FC236}">
                <a16:creationId xmlns:a16="http://schemas.microsoft.com/office/drawing/2014/main" id="{4E9E9DE4-CF15-40F1-B6C5-8E71433D12DC}"/>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61E29A3F-2702-461E-A600-41EFBCB35B2F}"/>
              </a:ext>
            </a:extLst>
          </p:cNvPr>
          <p:cNvSpPr>
            <a:spLocks noGrp="1"/>
          </p:cNvSpPr>
          <p:nvPr>
            <p:ph type="sldNum" sz="quarter" idx="12"/>
          </p:nvPr>
        </p:nvSpPr>
        <p:spPr/>
        <p:txBody>
          <a:bodyPr/>
          <a:lstStyle/>
          <a:p>
            <a:fld id="{0CFEC368-1D7A-4F81-ABF6-AE0E36BAF64C}" type="slidenum">
              <a:rPr lang="en-US" smtClean="0"/>
              <a:pPr/>
              <a:t>46</a:t>
            </a:fld>
            <a:endParaRPr lang="en-US"/>
          </a:p>
        </p:txBody>
      </p:sp>
    </p:spTree>
    <p:extLst>
      <p:ext uri="{BB962C8B-B14F-4D97-AF65-F5344CB8AC3E}">
        <p14:creationId xmlns:p14="http://schemas.microsoft.com/office/powerpoint/2010/main" val="32495617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5" name="Rectangle 2">
            <a:extLst>
              <a:ext uri="{FF2B5EF4-FFF2-40B4-BE49-F238E27FC236}">
                <a16:creationId xmlns:a16="http://schemas.microsoft.com/office/drawing/2014/main" id="{7F25BE22-4B89-458B-82C3-2E7843C9F7BA}"/>
              </a:ext>
            </a:extLst>
          </p:cNvPr>
          <p:cNvSpPr>
            <a:spLocks noGrp="1" noChangeArrowheads="1"/>
          </p:cNvSpPr>
          <p:nvPr>
            <p:ph type="title"/>
          </p:nvPr>
        </p:nvSpPr>
        <p:spPr/>
        <p:txBody>
          <a:bodyPr/>
          <a:lstStyle/>
          <a:p>
            <a:r>
              <a:rPr lang="en-US" altLang="en-US" dirty="0"/>
              <a:t>sockets API</a:t>
            </a:r>
          </a:p>
        </p:txBody>
      </p:sp>
      <p:sp>
        <p:nvSpPr>
          <p:cNvPr id="5126" name="Rectangle 3">
            <a:extLst>
              <a:ext uri="{FF2B5EF4-FFF2-40B4-BE49-F238E27FC236}">
                <a16:creationId xmlns:a16="http://schemas.microsoft.com/office/drawing/2014/main" id="{EB8F7DD7-54BB-4E4F-90C7-90E454D3EC02}"/>
              </a:ext>
            </a:extLst>
          </p:cNvPr>
          <p:cNvSpPr>
            <a:spLocks noGrp="1" noChangeArrowheads="1"/>
          </p:cNvSpPr>
          <p:nvPr>
            <p:ph idx="1"/>
          </p:nvPr>
        </p:nvSpPr>
        <p:spPr/>
        <p:txBody>
          <a:bodyPr>
            <a:normAutofit/>
          </a:bodyPr>
          <a:lstStyle/>
          <a:p>
            <a:r>
              <a:rPr lang="he-IL" altLang="en-US" dirty="0"/>
              <a:t>קריאות המערכת שאנחנו נלמד הן:</a:t>
            </a:r>
            <a:br>
              <a:rPr lang="en-US" altLang="en-US" dirty="0"/>
            </a:br>
            <a:r>
              <a:rPr lang="en-US" altLang="en-US" dirty="0"/>
              <a:t>bind, listen, accept, connect, send, </a:t>
            </a:r>
            <a:r>
              <a:rPr lang="en-US" altLang="en-US" dirty="0" err="1"/>
              <a:t>recv</a:t>
            </a:r>
            <a:r>
              <a:rPr lang="he-IL" altLang="en-US" dirty="0"/>
              <a:t>.</a:t>
            </a:r>
          </a:p>
          <a:p>
            <a:pPr lvl="1"/>
            <a:r>
              <a:rPr lang="he-IL" altLang="en-US" dirty="0"/>
              <a:t>כמו תמיד, כל קריאת מערכת עטופה ע"י פונקצית ספריה של </a:t>
            </a:r>
            <a:r>
              <a:rPr lang="en-US" altLang="en-US" dirty="0" err="1"/>
              <a:t>libc</a:t>
            </a:r>
            <a:r>
              <a:rPr lang="he-IL" altLang="en-US" dirty="0"/>
              <a:t>.</a:t>
            </a:r>
            <a:endParaRPr lang="en-US" altLang="en-US" dirty="0"/>
          </a:p>
          <a:p>
            <a:pPr lvl="1"/>
            <a:r>
              <a:rPr lang="he-IL" altLang="en-US" dirty="0"/>
              <a:t>בגרסת לינוקס (הישנה) שאנחנו עובדים איתה, כל קריאות המערכת עוברות דרך קריאת מערכת יחידה המשמשת כ-</a:t>
            </a:r>
            <a:r>
              <a:rPr lang="en-US" altLang="en-US" dirty="0"/>
              <a:t>entry point</a:t>
            </a:r>
            <a:r>
              <a:rPr lang="he-IL" altLang="en-US" dirty="0"/>
              <a:t>:</a:t>
            </a:r>
          </a:p>
          <a:p>
            <a:pPr marL="274320" lvl="1"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socketcall</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call, unsigned long *</a:t>
            </a:r>
            <a:r>
              <a:rPr lang="en-US" altLang="en-US" dirty="0" err="1">
                <a:latin typeface="Courier New" panose="02070309020205020404" pitchFamily="49" charset="0"/>
                <a:cs typeface="Courier New" panose="02070309020205020404" pitchFamily="49" charset="0"/>
              </a:rPr>
              <a:t>args</a:t>
            </a:r>
            <a:r>
              <a:rPr lang="en-US" altLang="en-US" dirty="0">
                <a:latin typeface="Courier New" panose="02070309020205020404" pitchFamily="49" charset="0"/>
                <a:cs typeface="Courier New" panose="02070309020205020404" pitchFamily="49" charset="0"/>
              </a:rPr>
              <a:t>);</a:t>
            </a:r>
            <a:endParaRPr lang="he-IL" altLang="en-US" dirty="0">
              <a:latin typeface="Courier New" panose="02070309020205020404" pitchFamily="49" charset="0"/>
              <a:cs typeface="Courier New" panose="02070309020205020404" pitchFamily="49" charset="0"/>
            </a:endParaRPr>
          </a:p>
          <a:p>
            <a:endParaRPr lang="he-IL" altLang="en-US" dirty="0"/>
          </a:p>
          <a:p>
            <a:r>
              <a:rPr lang="he-IL" altLang="en-US" dirty="0"/>
              <a:t>כדי לקרוא לקריאות המערכת הנ"ל צריך להוסיף :</a:t>
            </a:r>
          </a:p>
          <a:p>
            <a:pPr marL="0" indent="0" algn="l" rtl="0">
              <a:buNone/>
            </a:pPr>
            <a:r>
              <a:rPr lang="en-US" altLang="en-US" dirty="0">
                <a:latin typeface="Courier New" panose="02070309020205020404" pitchFamily="49" charset="0"/>
                <a:cs typeface="Courier New" panose="02070309020205020404" pitchFamily="49" charset="0"/>
              </a:rPr>
              <a:t>#include &lt;sys/</a:t>
            </a:r>
            <a:r>
              <a:rPr lang="en-US" altLang="en-US" dirty="0" err="1">
                <a:latin typeface="Courier New" panose="02070309020205020404" pitchFamily="49" charset="0"/>
                <a:cs typeface="Courier New" panose="02070309020205020404" pitchFamily="49" charset="0"/>
              </a:rPr>
              <a:t>types.h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a:latin typeface="Courier New" panose="02070309020205020404" pitchFamily="49" charset="0"/>
                <a:cs typeface="Courier New" panose="02070309020205020404" pitchFamily="49" charset="0"/>
              </a:rPr>
              <a:t>#include</a:t>
            </a:r>
            <a:r>
              <a:rPr lang="he-I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&lt;sys/</a:t>
            </a:r>
            <a:r>
              <a:rPr lang="en-US" altLang="en-US" dirty="0" err="1">
                <a:latin typeface="Courier New" panose="02070309020205020404" pitchFamily="49" charset="0"/>
                <a:cs typeface="Courier New" panose="02070309020205020404" pitchFamily="49" charset="0"/>
              </a:rPr>
              <a:t>socket.h</a:t>
            </a:r>
            <a:r>
              <a:rPr lang="en-US" altLang="en-US" dirty="0">
                <a:latin typeface="Courier New" panose="02070309020205020404" pitchFamily="49" charset="0"/>
                <a:cs typeface="Courier New" panose="02070309020205020404" pitchFamily="49" charset="0"/>
              </a:rPr>
              <a:t>&gt;</a:t>
            </a:r>
          </a:p>
        </p:txBody>
      </p:sp>
      <p:sp>
        <p:nvSpPr>
          <p:cNvPr id="2" name="Footer Placeholder 1">
            <a:extLst>
              <a:ext uri="{FF2B5EF4-FFF2-40B4-BE49-F238E27FC236}">
                <a16:creationId xmlns:a16="http://schemas.microsoft.com/office/drawing/2014/main" id="{BD5A3CA5-D954-4803-97ED-06A0E65E9046}"/>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FD0A16F5-EA71-4E6C-81E8-54B09226936D}"/>
              </a:ext>
            </a:extLst>
          </p:cNvPr>
          <p:cNvSpPr>
            <a:spLocks noGrp="1"/>
          </p:cNvSpPr>
          <p:nvPr>
            <p:ph type="sldNum" sz="quarter" idx="12"/>
          </p:nvPr>
        </p:nvSpPr>
        <p:spPr/>
        <p:txBody>
          <a:bodyPr/>
          <a:lstStyle/>
          <a:p>
            <a:fld id="{0CFEC368-1D7A-4F81-ABF6-AE0E36BAF64C}" type="slidenum">
              <a:rPr lang="en-US" smtClean="0"/>
              <a:pPr/>
              <a:t>47</a:t>
            </a:fld>
            <a:endParaRPr lang="en-US"/>
          </a:p>
        </p:txBody>
      </p:sp>
    </p:spTree>
    <p:extLst>
      <p:ext uri="{BB962C8B-B14F-4D97-AF65-F5344CB8AC3E}">
        <p14:creationId xmlns:p14="http://schemas.microsoft.com/office/powerpoint/2010/main" val="2510553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5" name="Rectangle 2">
            <a:extLst>
              <a:ext uri="{FF2B5EF4-FFF2-40B4-BE49-F238E27FC236}">
                <a16:creationId xmlns:a16="http://schemas.microsoft.com/office/drawing/2014/main" id="{6966C2A0-90B9-4194-BB1C-AE0C55A38F21}"/>
              </a:ext>
            </a:extLst>
          </p:cNvPr>
          <p:cNvSpPr>
            <a:spLocks noChangeArrowheads="1"/>
          </p:cNvSpPr>
          <p:nvPr/>
        </p:nvSpPr>
        <p:spPr bwMode="auto">
          <a:xfrm>
            <a:off x="457200" y="457200"/>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endParaRPr lang="en-US" altLang="en-US" sz="4400"/>
          </a:p>
        </p:txBody>
      </p:sp>
      <p:sp>
        <p:nvSpPr>
          <p:cNvPr id="15366" name="Rectangle 3">
            <a:extLst>
              <a:ext uri="{FF2B5EF4-FFF2-40B4-BE49-F238E27FC236}">
                <a16:creationId xmlns:a16="http://schemas.microsoft.com/office/drawing/2014/main" id="{70C014C0-7E4D-47F7-BE39-83CD310A0FA8}"/>
              </a:ext>
            </a:extLst>
          </p:cNvPr>
          <p:cNvSpPr>
            <a:spLocks noGrp="1" noChangeArrowheads="1"/>
          </p:cNvSpPr>
          <p:nvPr>
            <p:ph type="title"/>
          </p:nvPr>
        </p:nvSpPr>
        <p:spPr/>
        <p:txBody>
          <a:bodyPr/>
          <a:lstStyle/>
          <a:p>
            <a:r>
              <a:rPr lang="he-IL" altLang="en-US" dirty="0"/>
              <a:t>יצירת חיבור (</a:t>
            </a:r>
            <a:r>
              <a:rPr lang="en-US" altLang="en-US" dirty="0"/>
              <a:t>connection</a:t>
            </a:r>
            <a:r>
              <a:rPr lang="he-IL" altLang="en-US" dirty="0"/>
              <a:t>)</a:t>
            </a:r>
            <a:endParaRPr lang="en-US" altLang="en-US" dirty="0"/>
          </a:p>
        </p:txBody>
      </p:sp>
      <p:sp>
        <p:nvSpPr>
          <p:cNvPr id="433156" name="Rectangle 4">
            <a:extLst>
              <a:ext uri="{FF2B5EF4-FFF2-40B4-BE49-F238E27FC236}">
                <a16:creationId xmlns:a16="http://schemas.microsoft.com/office/drawing/2014/main" id="{1E872E02-EC7E-4A93-96DE-76AD013B5788}"/>
              </a:ext>
            </a:extLst>
          </p:cNvPr>
          <p:cNvSpPr>
            <a:spLocks noGrp="1" noChangeArrowheads="1"/>
          </p:cNvSpPr>
          <p:nvPr>
            <p:ph idx="1"/>
          </p:nvPr>
        </p:nvSpPr>
        <p:spPr/>
        <p:txBody>
          <a:bodyPr>
            <a:normAutofit/>
          </a:bodyPr>
          <a:lstStyle/>
          <a:p>
            <a:r>
              <a:rPr lang="he-IL" altLang="en-US" dirty="0"/>
              <a:t>בהתחלה התקשורת אינה סימטרית:</a:t>
            </a:r>
          </a:p>
          <a:p>
            <a:endParaRPr lang="he-IL" altLang="en-US" dirty="0"/>
          </a:p>
          <a:p>
            <a:pPr marL="0" indent="0">
              <a:buNone/>
            </a:pPr>
            <a:endParaRPr lang="he-IL" altLang="en-US" dirty="0"/>
          </a:p>
          <a:p>
            <a:endParaRPr lang="he-IL" altLang="en-US" dirty="0"/>
          </a:p>
          <a:p>
            <a:endParaRPr lang="he-IL" altLang="en-US" dirty="0"/>
          </a:p>
          <a:p>
            <a:pPr marL="0" indent="0">
              <a:buNone/>
            </a:pPr>
            <a:endParaRPr lang="he-IL" altLang="en-US" dirty="0"/>
          </a:p>
          <a:p>
            <a:pPr marL="0" indent="0">
              <a:buNone/>
            </a:pPr>
            <a:endParaRPr lang="he-IL" altLang="en-US" dirty="0"/>
          </a:p>
          <a:p>
            <a:r>
              <a:rPr lang="he-IL" altLang="en-US" dirty="0"/>
              <a:t>לאחר שהחיבור מבוסס, התקשורת היא סימטרית: </a:t>
            </a:r>
            <a:br>
              <a:rPr lang="en-US" altLang="en-US" dirty="0"/>
            </a:br>
            <a:r>
              <a:rPr lang="he-IL" altLang="en-US" dirty="0"/>
              <a:t>שני הצדדים יכולים לשלוח הודעות אחד לשני דרך ה-</a:t>
            </a:r>
            <a:r>
              <a:rPr lang="en-US" altLang="en-US" dirty="0"/>
              <a:t>socket</a:t>
            </a:r>
            <a:r>
              <a:rPr lang="he-IL" altLang="en-US" dirty="0"/>
              <a:t>.</a:t>
            </a:r>
          </a:p>
          <a:p>
            <a:r>
              <a:rPr lang="he-IL" altLang="en-US" dirty="0"/>
              <a:t>כל </a:t>
            </a:r>
            <a:r>
              <a:rPr lang="en-US" altLang="en-US" dirty="0"/>
              <a:t>TCP session</a:t>
            </a:r>
            <a:r>
              <a:rPr lang="he-IL" altLang="en-US" dirty="0"/>
              <a:t> שנוצר כך מוגדר באופן חד ערכי ע"י הרביעיה (</a:t>
            </a:r>
            <a:r>
              <a:rPr lang="en-US" altLang="en-US" dirty="0"/>
              <a:t>source IP, source Port, destination IP, destination Port</a:t>
            </a:r>
            <a:r>
              <a:rPr lang="he-IL" altLang="en-US" dirty="0"/>
              <a:t>).</a:t>
            </a:r>
            <a:endParaRPr lang="en-US" altLang="en-US" dirty="0"/>
          </a:p>
        </p:txBody>
      </p:sp>
      <p:sp>
        <p:nvSpPr>
          <p:cNvPr id="2" name="Footer Placeholder 1">
            <a:extLst>
              <a:ext uri="{FF2B5EF4-FFF2-40B4-BE49-F238E27FC236}">
                <a16:creationId xmlns:a16="http://schemas.microsoft.com/office/drawing/2014/main" id="{EA3F0ABE-B01E-405D-90EC-39959FFD7616}"/>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A3B60DC1-EABB-41CA-827F-73C3DAC5AD68}"/>
              </a:ext>
            </a:extLst>
          </p:cNvPr>
          <p:cNvSpPr>
            <a:spLocks noGrp="1"/>
          </p:cNvSpPr>
          <p:nvPr>
            <p:ph type="sldNum" sz="quarter" idx="12"/>
          </p:nvPr>
        </p:nvSpPr>
        <p:spPr/>
        <p:txBody>
          <a:bodyPr/>
          <a:lstStyle/>
          <a:p>
            <a:fld id="{0CFEC368-1D7A-4F81-ABF6-AE0E36BAF64C}" type="slidenum">
              <a:rPr lang="en-US" smtClean="0"/>
              <a:pPr/>
              <a:t>48</a:t>
            </a:fld>
            <a:endParaRPr lang="en-US"/>
          </a:p>
        </p:txBody>
      </p:sp>
      <p:graphicFrame>
        <p:nvGraphicFramePr>
          <p:cNvPr id="4" name="Table 3">
            <a:extLst>
              <a:ext uri="{FF2B5EF4-FFF2-40B4-BE49-F238E27FC236}">
                <a16:creationId xmlns:a16="http://schemas.microsoft.com/office/drawing/2014/main" id="{1FD3E15F-2622-4FD7-BEC8-1AB6E20687B4}"/>
              </a:ext>
            </a:extLst>
          </p:cNvPr>
          <p:cNvGraphicFramePr>
            <a:graphicFrameLocks noGrp="1"/>
          </p:cNvGraphicFramePr>
          <p:nvPr>
            <p:extLst>
              <p:ext uri="{D42A27DB-BD31-4B8C-83A1-F6EECF244321}">
                <p14:modId xmlns:p14="http://schemas.microsoft.com/office/powerpoint/2010/main" val="2118513894"/>
              </p:ext>
            </p:extLst>
          </p:nvPr>
        </p:nvGraphicFramePr>
        <p:xfrm>
          <a:off x="457199" y="2058269"/>
          <a:ext cx="8229600" cy="2407920"/>
        </p:xfrm>
        <a:graphic>
          <a:graphicData uri="http://schemas.openxmlformats.org/drawingml/2006/table">
            <a:tbl>
              <a:tblPr firstRow="1" bandRow="1">
                <a:tableStyleId>{5C22544A-7EE6-4342-B048-85BDC9FD1C3A}</a:tableStyleId>
              </a:tblPr>
              <a:tblGrid>
                <a:gridCol w="4049487">
                  <a:extLst>
                    <a:ext uri="{9D8B030D-6E8A-4147-A177-3AD203B41FA5}">
                      <a16:colId xmlns:a16="http://schemas.microsoft.com/office/drawing/2014/main" val="1324244463"/>
                    </a:ext>
                  </a:extLst>
                </a:gridCol>
                <a:gridCol w="4180113">
                  <a:extLst>
                    <a:ext uri="{9D8B030D-6E8A-4147-A177-3AD203B41FA5}">
                      <a16:colId xmlns:a16="http://schemas.microsoft.com/office/drawing/2014/main" val="180111079"/>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altLang="en-US" sz="2400" dirty="0"/>
                        <a:t>הלקוח:</a:t>
                      </a: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altLang="en-US" sz="2400" dirty="0"/>
                        <a:t>השרת:</a:t>
                      </a:r>
                    </a:p>
                  </a:txBody>
                  <a:tcPr anchor="ctr"/>
                </a:tc>
                <a:extLst>
                  <a:ext uri="{0D108BD9-81ED-4DB2-BD59-A6C34878D82A}">
                    <a16:rowId xmlns:a16="http://schemas.microsoft.com/office/drawing/2014/main" val="977416596"/>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2200" dirty="0"/>
                        <a:t>יוצר </a:t>
                      </a:r>
                      <a:r>
                        <a:rPr lang="en-US" altLang="en-US" sz="2200" dirty="0"/>
                        <a:t>socket</a:t>
                      </a:r>
                      <a:r>
                        <a:rPr lang="he-IL" altLang="en-US" sz="2200" dirty="0"/>
                        <a:t>.</a:t>
                      </a:r>
                    </a:p>
                  </a:txBody>
                  <a:tcPr anchor="ct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2200" dirty="0"/>
                        <a:t>יוצר </a:t>
                      </a:r>
                      <a:r>
                        <a:rPr lang="en-US" altLang="en-US" sz="2200" dirty="0"/>
                        <a:t>socket</a:t>
                      </a:r>
                      <a:r>
                        <a:rPr lang="he-IL" altLang="en-US" sz="2200" dirty="0"/>
                        <a:t>.</a:t>
                      </a:r>
                      <a:endParaRPr lang="en-US" altLang="en-US" sz="2200" dirty="0"/>
                    </a:p>
                  </a:txBody>
                  <a:tcPr anchor="ctr"/>
                </a:tc>
                <a:extLst>
                  <a:ext uri="{0D108BD9-81ED-4DB2-BD59-A6C34878D82A}">
                    <a16:rowId xmlns:a16="http://schemas.microsoft.com/office/drawing/2014/main" val="1008330736"/>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2200" dirty="0"/>
                        <a:t>מנסה להתחבר אל כתובת </a:t>
                      </a:r>
                      <a:r>
                        <a:rPr lang="en-US" altLang="en-US" sz="2200" dirty="0"/>
                        <a:t>IP</a:t>
                      </a:r>
                      <a:r>
                        <a:rPr lang="he-IL" altLang="en-US" sz="2200" dirty="0"/>
                        <a:t> ופורט של השרת באמצעות </a:t>
                      </a:r>
                      <a:r>
                        <a:rPr lang="en-US" altLang="en-US" sz="2200" dirty="0"/>
                        <a:t>connect()</a:t>
                      </a:r>
                      <a:r>
                        <a:rPr lang="he-IL" altLang="en-US" sz="2200" dirty="0"/>
                        <a:t>.</a:t>
                      </a:r>
                    </a:p>
                  </a:txBody>
                  <a:tcPr anchor="ct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2200" dirty="0"/>
                        <a:t>קושר אותו לפורט עליו הוא מקשיב באמצעות קריאת מערכת </a:t>
                      </a:r>
                      <a:r>
                        <a:rPr lang="en-US" altLang="en-US" sz="2200" dirty="0"/>
                        <a:t>bind()</a:t>
                      </a:r>
                      <a:r>
                        <a:rPr lang="he-IL" altLang="en-US" sz="2200" dirty="0"/>
                        <a:t>.</a:t>
                      </a:r>
                    </a:p>
                  </a:txBody>
                  <a:tcPr anchor="ctr"/>
                </a:tc>
                <a:extLst>
                  <a:ext uri="{0D108BD9-81ED-4DB2-BD59-A6C34878D82A}">
                    <a16:rowId xmlns:a16="http://schemas.microsoft.com/office/drawing/2014/main" val="1621724895"/>
                  </a:ext>
                </a:extLst>
              </a:tr>
              <a:tr h="370840">
                <a:tc>
                  <a:txBody>
                    <a:bodyPr/>
                    <a:lstStyle/>
                    <a:p>
                      <a:pPr algn="r" rtl="1"/>
                      <a:endParaRPr lang="en-US" sz="2200" dirty="0"/>
                    </a:p>
                  </a:txBody>
                  <a:tcPr anchor="ct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2200" dirty="0"/>
                        <a:t>מחכה על ה-</a:t>
                      </a:r>
                      <a:r>
                        <a:rPr lang="en-US" altLang="en-US" sz="2200" dirty="0"/>
                        <a:t>socket</a:t>
                      </a:r>
                      <a:r>
                        <a:rPr lang="he-IL" altLang="en-US" sz="2200" dirty="0"/>
                        <a:t> לבקשות תקשורת נכנסות באמצעות </a:t>
                      </a:r>
                      <a:r>
                        <a:rPr lang="en-US" altLang="en-US" sz="2200" dirty="0"/>
                        <a:t>accept()</a:t>
                      </a:r>
                      <a:r>
                        <a:rPr lang="he-IL" altLang="en-US" sz="2200" dirty="0"/>
                        <a:t>.</a:t>
                      </a:r>
                    </a:p>
                  </a:txBody>
                  <a:tcPr anchor="ctr"/>
                </a:tc>
                <a:extLst>
                  <a:ext uri="{0D108BD9-81ED-4DB2-BD59-A6C34878D82A}">
                    <a16:rowId xmlns:a16="http://schemas.microsoft.com/office/drawing/2014/main" val="3410602918"/>
                  </a:ext>
                </a:extLst>
              </a:tr>
            </a:tbl>
          </a:graphicData>
        </a:graphic>
      </p:graphicFrame>
    </p:spTree>
    <p:extLst>
      <p:ext uri="{BB962C8B-B14F-4D97-AF65-F5344CB8AC3E}">
        <p14:creationId xmlns:p14="http://schemas.microsoft.com/office/powerpoint/2010/main" val="1999613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3" name="Rectangle 2">
            <a:extLst>
              <a:ext uri="{FF2B5EF4-FFF2-40B4-BE49-F238E27FC236}">
                <a16:creationId xmlns:a16="http://schemas.microsoft.com/office/drawing/2014/main" id="{A55194E9-A0AC-455C-8CD0-E2C9CE0D1547}"/>
              </a:ext>
            </a:extLst>
          </p:cNvPr>
          <p:cNvSpPr>
            <a:spLocks noGrp="1" noChangeArrowheads="1"/>
          </p:cNvSpPr>
          <p:nvPr>
            <p:ph type="title"/>
          </p:nvPr>
        </p:nvSpPr>
        <p:spPr/>
        <p:txBody>
          <a:bodyPr/>
          <a:lstStyle/>
          <a:p>
            <a:r>
              <a:rPr lang="he-IL" altLang="en-US" dirty="0"/>
              <a:t>קוד השרת: הסברים</a:t>
            </a:r>
            <a:endParaRPr lang="en-US" altLang="en-US" dirty="0"/>
          </a:p>
        </p:txBody>
      </p:sp>
      <p:sp>
        <p:nvSpPr>
          <p:cNvPr id="17414" name="Rectangle 3">
            <a:extLst>
              <a:ext uri="{FF2B5EF4-FFF2-40B4-BE49-F238E27FC236}">
                <a16:creationId xmlns:a16="http://schemas.microsoft.com/office/drawing/2014/main" id="{6D1A1D0C-7FE2-4ED6-B686-38BBD0EC3F0D}"/>
              </a:ext>
            </a:extLst>
          </p:cNvPr>
          <p:cNvSpPr>
            <a:spLocks noGrp="1" noChangeArrowheads="1"/>
          </p:cNvSpPr>
          <p:nvPr>
            <p:ph idx="1"/>
          </p:nvPr>
        </p:nvSpPr>
        <p:spPr/>
        <p:txBody>
          <a:bodyPr/>
          <a:lstStyle/>
          <a:p>
            <a:r>
              <a:rPr lang="he-IL" altLang="en-US" dirty="0"/>
              <a:t>השרת חייב לקרוא ל-</a:t>
            </a:r>
            <a:r>
              <a:rPr lang="en-US" altLang="en-US" dirty="0"/>
              <a:t>bind()</a:t>
            </a:r>
            <a:r>
              <a:rPr lang="he-IL" altLang="en-US" dirty="0"/>
              <a:t> כדי לקשור את ה-</a:t>
            </a:r>
            <a:r>
              <a:rPr lang="en-US" altLang="en-US" dirty="0"/>
              <a:t> </a:t>
            </a:r>
            <a:r>
              <a:rPr lang="en-US" altLang="en-US" dirty="0" err="1"/>
              <a:t>sd</a:t>
            </a:r>
            <a:r>
              <a:rPr lang="he-IL" altLang="en-US" dirty="0"/>
              <a:t>(</a:t>
            </a:r>
            <a:r>
              <a:rPr lang="en-US" altLang="en-US" dirty="0"/>
              <a:t>socket descriptor</a:t>
            </a:r>
            <a:r>
              <a:rPr lang="he-IL" altLang="en-US" dirty="0"/>
              <a:t>) שלו ל-</a:t>
            </a:r>
            <a:r>
              <a:rPr lang="en-US" altLang="en-US" dirty="0"/>
              <a:t>port</a:t>
            </a:r>
            <a:r>
              <a:rPr lang="he-IL" altLang="en-US" dirty="0"/>
              <a:t> מסוים.</a:t>
            </a:r>
          </a:p>
          <a:p>
            <a:pPr lvl="1"/>
            <a:r>
              <a:rPr lang="he-IL" altLang="en-US" dirty="0"/>
              <a:t>אחרת השרת יחכה לבקשות על </a:t>
            </a:r>
            <a:r>
              <a:rPr lang="en-US" altLang="en-US" dirty="0"/>
              <a:t>port</a:t>
            </a:r>
            <a:r>
              <a:rPr lang="he-IL" altLang="en-US" dirty="0"/>
              <a:t> אקראי.</a:t>
            </a:r>
          </a:p>
          <a:p>
            <a:r>
              <a:rPr lang="he-IL" altLang="en-US" dirty="0"/>
              <a:t>בדרך-כלל, מספר לקוחות שולחים בקשות לתקשורת עם השרת.</a:t>
            </a:r>
          </a:p>
          <a:p>
            <a:pPr lvl="1"/>
            <a:r>
              <a:rPr lang="he-IL" altLang="en-US" dirty="0"/>
              <a:t>בקשות אלה נשמרות בתור ע"י מערכת ההפעלה.</a:t>
            </a:r>
          </a:p>
          <a:p>
            <a:pPr lvl="1"/>
            <a:r>
              <a:rPr lang="en-US" altLang="en-US" dirty="0"/>
              <a:t>listen()</a:t>
            </a:r>
            <a:r>
              <a:rPr lang="he-IL" altLang="en-US" dirty="0"/>
              <a:t> מגדירה את אורך התור.</a:t>
            </a:r>
          </a:p>
          <a:p>
            <a:r>
              <a:rPr lang="he-IL" altLang="en-US" dirty="0"/>
              <a:t>השרת מקבל כל פעם בקשה אחת ע"י </a:t>
            </a:r>
            <a:r>
              <a:rPr lang="en-US" altLang="en-US" dirty="0"/>
              <a:t>accept()</a:t>
            </a:r>
            <a:r>
              <a:rPr lang="he-IL" altLang="en-US" dirty="0"/>
              <a:t>.</a:t>
            </a:r>
            <a:endParaRPr lang="en-US" altLang="en-US" dirty="0"/>
          </a:p>
          <a:p>
            <a:r>
              <a:rPr lang="he-IL" altLang="en-US" dirty="0"/>
              <a:t>כאשר הטיפול בבקשה הוא ארוך, כדאי אחרי </a:t>
            </a:r>
            <a:r>
              <a:rPr lang="en-US" altLang="en-US" dirty="0"/>
              <a:t>accept()</a:t>
            </a:r>
            <a:r>
              <a:rPr lang="he-IL" altLang="en-US" dirty="0"/>
              <a:t> לעשות </a:t>
            </a:r>
            <a:r>
              <a:rPr lang="en-US" altLang="en-US" dirty="0"/>
              <a:t>fork()</a:t>
            </a:r>
            <a:r>
              <a:rPr lang="he-IL" altLang="en-US" dirty="0"/>
              <a:t> ולתת לבן לטפל בבקשה.</a:t>
            </a:r>
          </a:p>
          <a:p>
            <a:pPr lvl="1"/>
            <a:r>
              <a:rPr lang="he-IL" altLang="en-US" dirty="0"/>
              <a:t>תהליך האב ימשיך לקבל בקשות חדשות שיגיעו.</a:t>
            </a:r>
          </a:p>
          <a:p>
            <a:pPr lvl="1"/>
            <a:r>
              <a:rPr lang="he-IL" altLang="en-US" dirty="0"/>
              <a:t>לחלופין, אפשר ליצור חוטים חדשים לטיפול בבקשות של לקוחות.</a:t>
            </a:r>
            <a:endParaRPr lang="en-US" altLang="en-US" dirty="0"/>
          </a:p>
        </p:txBody>
      </p:sp>
      <p:sp>
        <p:nvSpPr>
          <p:cNvPr id="2" name="Footer Placeholder 1">
            <a:extLst>
              <a:ext uri="{FF2B5EF4-FFF2-40B4-BE49-F238E27FC236}">
                <a16:creationId xmlns:a16="http://schemas.microsoft.com/office/drawing/2014/main" id="{C7A7CCBF-0CC5-4848-9251-365AA305E0DE}"/>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EC872758-4DE5-45F9-B8F5-EF75F910F9D7}"/>
              </a:ext>
            </a:extLst>
          </p:cNvPr>
          <p:cNvSpPr>
            <a:spLocks noGrp="1"/>
          </p:cNvSpPr>
          <p:nvPr>
            <p:ph type="sldNum" sz="quarter" idx="12"/>
          </p:nvPr>
        </p:nvSpPr>
        <p:spPr/>
        <p:txBody>
          <a:bodyPr/>
          <a:lstStyle/>
          <a:p>
            <a:fld id="{0CFEC368-1D7A-4F81-ABF6-AE0E36BAF64C}" type="slidenum">
              <a:rPr lang="en-US" smtClean="0"/>
              <a:pPr/>
              <a:t>49</a:t>
            </a:fld>
            <a:endParaRPr lang="en-US"/>
          </a:p>
        </p:txBody>
      </p:sp>
    </p:spTree>
    <p:extLst>
      <p:ext uri="{BB962C8B-B14F-4D97-AF65-F5344CB8AC3E}">
        <p14:creationId xmlns:p14="http://schemas.microsoft.com/office/powerpoint/2010/main" val="315727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83BA-B7F9-4DE8-B332-349A7A19AB31}"/>
              </a:ext>
            </a:extLst>
          </p:cNvPr>
          <p:cNvSpPr>
            <a:spLocks noGrp="1"/>
          </p:cNvSpPr>
          <p:nvPr>
            <p:ph type="title"/>
          </p:nvPr>
        </p:nvSpPr>
        <p:spPr/>
        <p:txBody>
          <a:bodyPr/>
          <a:lstStyle/>
          <a:p>
            <a:r>
              <a:rPr lang="he-IL" dirty="0"/>
              <a:t>מודל השכבות בתקשורת אינטרנט</a:t>
            </a:r>
            <a:endParaRPr lang="en-US" dirty="0"/>
          </a:p>
        </p:txBody>
      </p:sp>
      <p:sp>
        <p:nvSpPr>
          <p:cNvPr id="4" name="Footer Placeholder 3">
            <a:extLst>
              <a:ext uri="{FF2B5EF4-FFF2-40B4-BE49-F238E27FC236}">
                <a16:creationId xmlns:a16="http://schemas.microsoft.com/office/drawing/2014/main" id="{8C81B150-2674-4CBD-B0AF-453AE69B1BFF}"/>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D8E436DE-B1B3-4B83-A370-508CF8B9B0FC}"/>
              </a:ext>
            </a:extLst>
          </p:cNvPr>
          <p:cNvSpPr>
            <a:spLocks noGrp="1"/>
          </p:cNvSpPr>
          <p:nvPr>
            <p:ph type="sldNum" sz="quarter" idx="12"/>
          </p:nvPr>
        </p:nvSpPr>
        <p:spPr/>
        <p:txBody>
          <a:bodyPr/>
          <a:lstStyle/>
          <a:p>
            <a:fld id="{0CFEC368-1D7A-4F81-ABF6-AE0E36BAF64C}" type="slidenum">
              <a:rPr lang="en-US" smtClean="0"/>
              <a:pPr/>
              <a:t>5</a:t>
            </a:fld>
            <a:endParaRPr lang="en-US"/>
          </a:p>
        </p:txBody>
      </p:sp>
      <p:pic>
        <p:nvPicPr>
          <p:cNvPr id="9" name="Content Placeholder 8">
            <a:extLst>
              <a:ext uri="{FF2B5EF4-FFF2-40B4-BE49-F238E27FC236}">
                <a16:creationId xmlns:a16="http://schemas.microsoft.com/office/drawing/2014/main" id="{35456C9A-A121-45CE-900A-31B9DC041562}"/>
              </a:ext>
            </a:extLst>
          </p:cNvPr>
          <p:cNvPicPr>
            <a:picLocks noGrp="1" noChangeAspect="1"/>
          </p:cNvPicPr>
          <p:nvPr>
            <p:ph idx="1"/>
          </p:nvPr>
        </p:nvPicPr>
        <p:blipFill>
          <a:blip r:embed="rId3"/>
          <a:stretch>
            <a:fillRect/>
          </a:stretch>
        </p:blipFill>
        <p:spPr>
          <a:xfrm>
            <a:off x="457200" y="1848532"/>
            <a:ext cx="8229600" cy="4380135"/>
          </a:xfrm>
          <a:prstGeom prst="rect">
            <a:avLst/>
          </a:prstGeom>
        </p:spPr>
      </p:pic>
      <p:sp>
        <p:nvSpPr>
          <p:cNvPr id="10" name="Text Box 4">
            <a:extLst>
              <a:ext uri="{FF2B5EF4-FFF2-40B4-BE49-F238E27FC236}">
                <a16:creationId xmlns:a16="http://schemas.microsoft.com/office/drawing/2014/main" id="{CA08830A-B357-4176-9B59-65BFF4215D0C}"/>
              </a:ext>
            </a:extLst>
          </p:cNvPr>
          <p:cNvSpPr txBox="1">
            <a:spLocks noChangeArrowheads="1"/>
          </p:cNvSpPr>
          <p:nvPr/>
        </p:nvSpPr>
        <p:spPr bwMode="auto">
          <a:xfrm>
            <a:off x="2544679" y="1848532"/>
            <a:ext cx="4054642" cy="1328023"/>
          </a:xfrm>
          <a:prstGeom prst="wedgeRoundRectCallout">
            <a:avLst>
              <a:gd name="adj1" fmla="val 58604"/>
              <a:gd name="adj2" fmla="val 80619"/>
              <a:gd name="adj3" fmla="val 16667"/>
            </a:avLst>
          </a:prstGeom>
          <a:ln/>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lvl="0" algn="r" rtl="1" eaLnBrk="1" hangingPunct="1">
              <a:defRPr/>
            </a:pPr>
            <a:r>
              <a:rPr lang="he-IL" altLang="en-US" dirty="0"/>
              <a:t>כל שכבה פועלת על-פי פרוטוקול תקשורת ידוע מראש מבין מבחר פרוטוקולים אפשריים.</a:t>
            </a:r>
          </a:p>
        </p:txBody>
      </p:sp>
    </p:spTree>
    <p:extLst>
      <p:ext uri="{BB962C8B-B14F-4D97-AF65-F5344CB8AC3E}">
        <p14:creationId xmlns:p14="http://schemas.microsoft.com/office/powerpoint/2010/main" val="41356305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9" name="Rectangle 2">
            <a:extLst>
              <a:ext uri="{FF2B5EF4-FFF2-40B4-BE49-F238E27FC236}">
                <a16:creationId xmlns:a16="http://schemas.microsoft.com/office/drawing/2014/main" id="{18F7629D-A604-49C8-9616-82C1ED13EF94}"/>
              </a:ext>
            </a:extLst>
          </p:cNvPr>
          <p:cNvSpPr>
            <a:spLocks noGrp="1" noChangeArrowheads="1"/>
          </p:cNvSpPr>
          <p:nvPr>
            <p:ph type="title"/>
          </p:nvPr>
        </p:nvSpPr>
        <p:spPr/>
        <p:txBody>
          <a:bodyPr/>
          <a:lstStyle/>
          <a:p>
            <a:r>
              <a:rPr lang="he-IL" altLang="en-US" dirty="0"/>
              <a:t>יצירת </a:t>
            </a:r>
            <a:r>
              <a:rPr lang="en-US" altLang="en-US" dirty="0"/>
              <a:t>socket</a:t>
            </a:r>
            <a:r>
              <a:rPr lang="he-IL" altLang="en-US" dirty="0"/>
              <a:t> חדש</a:t>
            </a:r>
            <a:endParaRPr lang="en-US" altLang="en-US" dirty="0"/>
          </a:p>
        </p:txBody>
      </p:sp>
      <p:sp>
        <p:nvSpPr>
          <p:cNvPr id="6150" name="Rectangle 3">
            <a:extLst>
              <a:ext uri="{FF2B5EF4-FFF2-40B4-BE49-F238E27FC236}">
                <a16:creationId xmlns:a16="http://schemas.microsoft.com/office/drawing/2014/main" id="{2F1B3F0B-FE12-4FC2-9743-9AB650391444}"/>
              </a:ext>
            </a:extLst>
          </p:cNvPr>
          <p:cNvSpPr>
            <a:spLocks noGrp="1" noChangeArrowheads="1"/>
          </p:cNvSpPr>
          <p:nvPr>
            <p:ph idx="1"/>
          </p:nvPr>
        </p:nvSpPr>
        <p:spPr/>
        <p:txBody>
          <a:bodyPr>
            <a:normAutofit fontScale="92500" lnSpcReduction="10000"/>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socket(</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family,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type,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protocol);</a:t>
            </a:r>
            <a:endParaRPr lang="he-IL" altLang="en-US" dirty="0">
              <a:latin typeface="Courier New" panose="02070309020205020404" pitchFamily="49" charset="0"/>
              <a:cs typeface="Courier New" panose="02070309020205020404" pitchFamily="49" charset="0"/>
            </a:endParaRPr>
          </a:p>
          <a:p>
            <a:endParaRPr lang="he-IL" altLang="en-US" dirty="0"/>
          </a:p>
          <a:p>
            <a:r>
              <a:rPr lang="he-IL" altLang="en-US" u="sng" dirty="0"/>
              <a:t>פרמטרים:</a:t>
            </a:r>
          </a:p>
          <a:p>
            <a:r>
              <a:rPr lang="en-US" altLang="en-US" dirty="0"/>
              <a:t>family</a:t>
            </a:r>
            <a:r>
              <a:rPr lang="he-IL" altLang="en-US" dirty="0"/>
              <a:t> – ארכיטקטורת הרשת לביצוע התקשורת.</a:t>
            </a:r>
          </a:p>
          <a:p>
            <a:pPr lvl="1"/>
            <a:r>
              <a:rPr lang="he-IL" altLang="en-US" dirty="0"/>
              <a:t>אנחנו תמיד נעביר </a:t>
            </a:r>
            <a:r>
              <a:rPr lang="en-US" altLang="en-US" dirty="0"/>
              <a:t>AF_INET</a:t>
            </a:r>
            <a:r>
              <a:rPr lang="he-IL" altLang="en-US" dirty="0"/>
              <a:t>.</a:t>
            </a:r>
          </a:p>
          <a:p>
            <a:r>
              <a:rPr lang="en-US" altLang="en-US" dirty="0"/>
              <a:t>type</a:t>
            </a:r>
            <a:r>
              <a:rPr lang="he-IL" altLang="en-US" dirty="0"/>
              <a:t> – מודל התקשורת ברשת. </a:t>
            </a:r>
          </a:p>
          <a:p>
            <a:pPr lvl="1"/>
            <a:r>
              <a:rPr lang="en-US" altLang="en-US" dirty="0"/>
              <a:t>SOCK_STREAM</a:t>
            </a:r>
            <a:r>
              <a:rPr lang="he-IL" altLang="en-US" dirty="0"/>
              <a:t> עבור תקשורת </a:t>
            </a:r>
            <a:r>
              <a:rPr lang="en-US" altLang="en-US" dirty="0"/>
              <a:t>connection oriented</a:t>
            </a:r>
            <a:r>
              <a:rPr lang="he-IL" altLang="en-US" dirty="0"/>
              <a:t> (כלומר מבוססת התחברות), מבוססת </a:t>
            </a:r>
            <a:r>
              <a:rPr lang="en-US" altLang="en-US" dirty="0"/>
              <a:t>stream</a:t>
            </a:r>
            <a:r>
              <a:rPr lang="he-IL" altLang="en-US" dirty="0"/>
              <a:t> ואמינה (ממומשת ע"י </a:t>
            </a:r>
            <a:r>
              <a:rPr lang="en-US" altLang="en-US" dirty="0"/>
              <a:t>TCP</a:t>
            </a:r>
            <a:r>
              <a:rPr lang="he-IL" altLang="en-US" dirty="0"/>
              <a:t>).</a:t>
            </a:r>
          </a:p>
          <a:p>
            <a:r>
              <a:rPr lang="en-US" altLang="en-US" dirty="0"/>
              <a:t>protocol</a:t>
            </a:r>
            <a:r>
              <a:rPr lang="he-IL" altLang="en-US" dirty="0"/>
              <a:t> – פרוטוקול התקשורת של שכבת ה-</a:t>
            </a:r>
            <a:r>
              <a:rPr lang="en-US" altLang="en-US" dirty="0"/>
              <a:t>Transport</a:t>
            </a:r>
            <a:r>
              <a:rPr lang="he-IL" altLang="en-US" dirty="0"/>
              <a:t>.</a:t>
            </a:r>
          </a:p>
          <a:p>
            <a:pPr lvl="1"/>
            <a:r>
              <a:rPr lang="he-IL" altLang="en-US" dirty="0"/>
              <a:t>פרמטר 0 בוחר את פרוטוקול ברירת המחדל (</a:t>
            </a:r>
            <a:r>
              <a:rPr lang="en-US" altLang="en-US" dirty="0"/>
              <a:t>TCP</a:t>
            </a:r>
            <a:r>
              <a:rPr lang="he-IL" altLang="en-US" dirty="0"/>
              <a:t> עבור </a:t>
            </a:r>
            <a:r>
              <a:rPr lang="en-US" altLang="en-US" dirty="0"/>
              <a:t>SOCK_STREAM</a:t>
            </a:r>
            <a:r>
              <a:rPr lang="he-IL" altLang="en-US" dirty="0"/>
              <a:t>).</a:t>
            </a:r>
          </a:p>
          <a:p>
            <a:r>
              <a:rPr lang="he-IL" altLang="en-US" u="sng" dirty="0"/>
              <a:t>ערך חזרה:</a:t>
            </a:r>
            <a:r>
              <a:rPr lang="he-IL" altLang="en-US" dirty="0"/>
              <a:t> במקרה של הצלחה, מחזיר </a:t>
            </a:r>
            <a:r>
              <a:rPr lang="en-US" altLang="en-US" dirty="0"/>
              <a:t>file descriptor</a:t>
            </a:r>
            <a:r>
              <a:rPr lang="he-IL" altLang="en-US" dirty="0"/>
              <a:t> המצביע ל-</a:t>
            </a:r>
            <a:r>
              <a:rPr lang="en-US" altLang="en-US" dirty="0"/>
              <a:t>socket </a:t>
            </a:r>
            <a:r>
              <a:rPr lang="he-IL" altLang="en-US" dirty="0"/>
              <a:t> החדש.</a:t>
            </a:r>
          </a:p>
          <a:p>
            <a:pPr lvl="1"/>
            <a:r>
              <a:rPr lang="he-IL" altLang="en-US" dirty="0"/>
              <a:t>נשמר ב-</a:t>
            </a:r>
            <a:r>
              <a:rPr lang="en-US" altLang="en-US" dirty="0"/>
              <a:t>FDT</a:t>
            </a:r>
            <a:r>
              <a:rPr lang="he-IL" altLang="en-US" dirty="0"/>
              <a:t> של התהליך כמו</a:t>
            </a:r>
            <a:r>
              <a:rPr lang="en-US" altLang="en-US" dirty="0"/>
              <a:t>file descriptors </a:t>
            </a:r>
            <a:r>
              <a:rPr lang="he-IL" altLang="en-US" dirty="0"/>
              <a:t> אחרים המצביעים על קבצים פתוחים, </a:t>
            </a:r>
            <a:r>
              <a:rPr lang="en-US" altLang="en-US" dirty="0"/>
              <a:t>pipes</a:t>
            </a:r>
            <a:r>
              <a:rPr lang="he-IL" altLang="en-US" dirty="0"/>
              <a:t>, ...</a:t>
            </a:r>
            <a:endParaRPr lang="en-US" altLang="en-US" dirty="0"/>
          </a:p>
        </p:txBody>
      </p:sp>
      <p:sp>
        <p:nvSpPr>
          <p:cNvPr id="2" name="Footer Placeholder 1">
            <a:extLst>
              <a:ext uri="{FF2B5EF4-FFF2-40B4-BE49-F238E27FC236}">
                <a16:creationId xmlns:a16="http://schemas.microsoft.com/office/drawing/2014/main" id="{75512807-A609-4A09-9864-EDFEEA8D3092}"/>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FF5F6C3E-632F-4B03-BB4E-A5258C731037}"/>
              </a:ext>
            </a:extLst>
          </p:cNvPr>
          <p:cNvSpPr>
            <a:spLocks noGrp="1"/>
          </p:cNvSpPr>
          <p:nvPr>
            <p:ph type="sldNum" sz="quarter" idx="12"/>
          </p:nvPr>
        </p:nvSpPr>
        <p:spPr/>
        <p:txBody>
          <a:bodyPr/>
          <a:lstStyle/>
          <a:p>
            <a:fld id="{0CFEC368-1D7A-4F81-ABF6-AE0E36BAF64C}" type="slidenum">
              <a:rPr lang="en-US" smtClean="0"/>
              <a:pPr/>
              <a:t>50</a:t>
            </a:fld>
            <a:endParaRPr lang="en-US"/>
          </a:p>
        </p:txBody>
      </p:sp>
    </p:spTree>
    <p:extLst>
      <p:ext uri="{BB962C8B-B14F-4D97-AF65-F5344CB8AC3E}">
        <p14:creationId xmlns:p14="http://schemas.microsoft.com/office/powerpoint/2010/main" val="26890450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3" name="Rectangle 2">
            <a:extLst>
              <a:ext uri="{FF2B5EF4-FFF2-40B4-BE49-F238E27FC236}">
                <a16:creationId xmlns:a16="http://schemas.microsoft.com/office/drawing/2014/main" id="{50898758-626C-4207-A658-D819760CD839}"/>
              </a:ext>
            </a:extLst>
          </p:cNvPr>
          <p:cNvSpPr>
            <a:spLocks noGrp="1" noChangeArrowheads="1"/>
          </p:cNvSpPr>
          <p:nvPr>
            <p:ph type="title"/>
          </p:nvPr>
        </p:nvSpPr>
        <p:spPr/>
        <p:txBody>
          <a:bodyPr/>
          <a:lstStyle/>
          <a:p>
            <a:r>
              <a:rPr lang="he-IL" altLang="en-US" dirty="0"/>
              <a:t>קישור </a:t>
            </a:r>
            <a:r>
              <a:rPr lang="en-US" altLang="en-US" dirty="0"/>
              <a:t>socket</a:t>
            </a:r>
            <a:r>
              <a:rPr lang="he-IL" altLang="en-US" dirty="0"/>
              <a:t> לפורט</a:t>
            </a:r>
            <a:endParaRPr lang="en-US" altLang="en-US" dirty="0"/>
          </a:p>
        </p:txBody>
      </p:sp>
      <p:sp>
        <p:nvSpPr>
          <p:cNvPr id="7174" name="Rectangle 3">
            <a:extLst>
              <a:ext uri="{FF2B5EF4-FFF2-40B4-BE49-F238E27FC236}">
                <a16:creationId xmlns:a16="http://schemas.microsoft.com/office/drawing/2014/main" id="{84C4F6F5-7C92-4EED-BE5F-B5E093236668}"/>
              </a:ext>
            </a:extLst>
          </p:cNvPr>
          <p:cNvSpPr>
            <a:spLocks noGrp="1" noChangeArrowheads="1"/>
          </p:cNvSpPr>
          <p:nvPr>
            <p:ph idx="1"/>
          </p:nvPr>
        </p:nvSpPr>
        <p:spPr/>
        <p:txBody>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bind(</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sockfd</a:t>
            </a:r>
            <a:r>
              <a:rPr lang="en-US" altLang="en-US" dirty="0">
                <a:latin typeface="Courier New" panose="02070309020205020404" pitchFamily="49" charset="0"/>
                <a:cs typeface="Courier New" panose="02070309020205020404" pitchFamily="49" charset="0"/>
              </a:rPr>
              <a:t>, </a:t>
            </a:r>
          </a:p>
          <a:p>
            <a:pPr marL="0" indent="0" algn="l" rtl="0">
              <a:buNone/>
            </a:pPr>
            <a:r>
              <a:rPr lang="en-US" altLang="en-US" dirty="0">
                <a:latin typeface="Courier New" panose="02070309020205020404" pitchFamily="49" charset="0"/>
                <a:cs typeface="Courier New" panose="02070309020205020404" pitchFamily="49" charset="0"/>
              </a:rPr>
              <a:t>	struct </a:t>
            </a:r>
            <a:r>
              <a:rPr lang="en-US" altLang="en-US" dirty="0" err="1">
                <a:latin typeface="Courier New" panose="02070309020205020404" pitchFamily="49" charset="0"/>
                <a:cs typeface="Courier New" panose="02070309020205020404" pitchFamily="49" charset="0"/>
              </a:rPr>
              <a:t>sockaddr</a:t>
            </a:r>
            <a:r>
              <a:rPr lang="en-US" altLang="en-US" dirty="0">
                <a:latin typeface="Courier New" panose="02070309020205020404" pitchFamily="49" charset="0"/>
                <a:cs typeface="Courier New" panose="02070309020205020404" pitchFamily="49" charset="0"/>
              </a:rPr>
              <a:t> * </a:t>
            </a:r>
            <a:r>
              <a:rPr lang="en-US" altLang="en-US" dirty="0" err="1">
                <a:latin typeface="Courier New" panose="02070309020205020404" pitchFamily="49" charset="0"/>
                <a:cs typeface="Courier New" panose="02070309020205020404" pitchFamily="49" charset="0"/>
              </a:rPr>
              <a:t>my_addr</a:t>
            </a:r>
            <a:r>
              <a:rPr lang="en-US" altLang="en-US" dirty="0">
                <a:latin typeface="Courier New" panose="02070309020205020404" pitchFamily="49" charset="0"/>
                <a:cs typeface="Courier New" panose="02070309020205020404" pitchFamily="49" charset="0"/>
              </a:rPr>
              <a:t>, </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addrlen</a:t>
            </a:r>
            <a:r>
              <a:rPr lang="en-US" altLang="en-US" dirty="0">
                <a:latin typeface="Courier New" panose="02070309020205020404" pitchFamily="49" charset="0"/>
                <a:cs typeface="Courier New" panose="02070309020205020404" pitchFamily="49" charset="0"/>
              </a:rPr>
              <a:t>);</a:t>
            </a:r>
          </a:p>
          <a:p>
            <a:r>
              <a:rPr lang="he-IL" altLang="en-US" u="sng" dirty="0"/>
              <a:t>פרמטרים:</a:t>
            </a:r>
          </a:p>
          <a:p>
            <a:r>
              <a:rPr lang="en-US" altLang="en-US" dirty="0" err="1"/>
              <a:t>sockfd</a:t>
            </a:r>
            <a:r>
              <a:rPr lang="he-IL" altLang="en-US" dirty="0"/>
              <a:t> – ה-</a:t>
            </a:r>
            <a:r>
              <a:rPr lang="en-US" altLang="en-US" dirty="0"/>
              <a:t>descriptor</a:t>
            </a:r>
            <a:r>
              <a:rPr lang="he-IL" altLang="en-US" dirty="0"/>
              <a:t> של ה-</a:t>
            </a:r>
            <a:r>
              <a:rPr lang="en-US" altLang="en-US" dirty="0"/>
              <a:t>socket</a:t>
            </a:r>
            <a:r>
              <a:rPr lang="he-IL" altLang="en-US" dirty="0"/>
              <a:t> אותו מחברים.</a:t>
            </a:r>
          </a:p>
          <a:p>
            <a:r>
              <a:rPr lang="en-US" altLang="en-US" dirty="0" err="1"/>
              <a:t>my_addr</a:t>
            </a:r>
            <a:r>
              <a:rPr lang="he-IL" altLang="en-US" dirty="0"/>
              <a:t> – הכתובת אליה מקשרים: מכילה את כתובת ה-</a:t>
            </a:r>
            <a:r>
              <a:rPr lang="en-US" altLang="en-US" dirty="0"/>
              <a:t>IP</a:t>
            </a:r>
            <a:r>
              <a:rPr lang="he-IL" altLang="en-US" dirty="0"/>
              <a:t> של המחשב המקומי ואת מספר הפורט אליו יקושר ה-</a:t>
            </a:r>
            <a:r>
              <a:rPr lang="en-US" altLang="en-US" dirty="0"/>
              <a:t>socket</a:t>
            </a:r>
            <a:r>
              <a:rPr lang="he-IL" altLang="en-US" dirty="0"/>
              <a:t>.</a:t>
            </a:r>
          </a:p>
          <a:p>
            <a:r>
              <a:rPr lang="en-US" altLang="en-US" dirty="0" err="1"/>
              <a:t>addrlen</a:t>
            </a:r>
            <a:r>
              <a:rPr lang="he-IL" altLang="en-US" dirty="0"/>
              <a:t> – אורך של </a:t>
            </a:r>
            <a:r>
              <a:rPr lang="en-US" altLang="en-US" dirty="0" err="1"/>
              <a:t>my_addr</a:t>
            </a:r>
            <a:r>
              <a:rPr lang="he-IL" altLang="en-US" dirty="0"/>
              <a:t> בבתים.</a:t>
            </a:r>
          </a:p>
          <a:p>
            <a:pPr lvl="1"/>
            <a:r>
              <a:rPr lang="he-IL" altLang="en-US" dirty="0"/>
              <a:t>השדה הזה נחוץ כי הפרמטר </a:t>
            </a:r>
            <a:r>
              <a:rPr lang="en-US" altLang="en-US" dirty="0" err="1"/>
              <a:t>my_addr</a:t>
            </a:r>
            <a:r>
              <a:rPr lang="he-IL" altLang="en-US" dirty="0"/>
              <a:t> הוא תלוי פרוטוקול תקשורת.</a:t>
            </a:r>
          </a:p>
          <a:p>
            <a:pPr lvl="1"/>
            <a:endParaRPr lang="he-IL" altLang="en-US" dirty="0"/>
          </a:p>
          <a:p>
            <a:r>
              <a:rPr lang="he-IL" altLang="en-US" u="sng" dirty="0"/>
              <a:t>ערך חזרה:</a:t>
            </a:r>
            <a:r>
              <a:rPr lang="he-IL" altLang="en-US" dirty="0"/>
              <a:t> 0 במקרה של הצלחה, </a:t>
            </a:r>
            <a:r>
              <a:rPr lang="en-US" altLang="en-US" dirty="0"/>
              <a:t>-1</a:t>
            </a:r>
            <a:r>
              <a:rPr lang="he-IL" altLang="en-US" dirty="0"/>
              <a:t> במקרה של כישלון.</a:t>
            </a:r>
          </a:p>
          <a:p>
            <a:endParaRPr lang="en-US" altLang="en-US" dirty="0"/>
          </a:p>
        </p:txBody>
      </p:sp>
      <p:sp>
        <p:nvSpPr>
          <p:cNvPr id="2" name="Footer Placeholder 1">
            <a:extLst>
              <a:ext uri="{FF2B5EF4-FFF2-40B4-BE49-F238E27FC236}">
                <a16:creationId xmlns:a16="http://schemas.microsoft.com/office/drawing/2014/main" id="{4C4C6615-DE87-4ED1-9F7A-38BF23C951F1}"/>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CBAA6EFD-CF4D-4B05-89C1-D771A26B5273}"/>
              </a:ext>
            </a:extLst>
          </p:cNvPr>
          <p:cNvSpPr>
            <a:spLocks noGrp="1"/>
          </p:cNvSpPr>
          <p:nvPr>
            <p:ph type="sldNum" sz="quarter" idx="12"/>
          </p:nvPr>
        </p:nvSpPr>
        <p:spPr/>
        <p:txBody>
          <a:bodyPr/>
          <a:lstStyle/>
          <a:p>
            <a:fld id="{0CFEC368-1D7A-4F81-ABF6-AE0E36BAF64C}" type="slidenum">
              <a:rPr lang="en-US" smtClean="0"/>
              <a:pPr/>
              <a:t>51</a:t>
            </a:fld>
            <a:endParaRPr lang="en-US"/>
          </a:p>
        </p:txBody>
      </p:sp>
    </p:spTree>
    <p:extLst>
      <p:ext uri="{BB962C8B-B14F-4D97-AF65-F5344CB8AC3E}">
        <p14:creationId xmlns:p14="http://schemas.microsoft.com/office/powerpoint/2010/main" val="711474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4D538247-53F3-491B-BEB0-7E19487B02FD}"/>
              </a:ext>
            </a:extLst>
          </p:cNvPr>
          <p:cNvSpPr>
            <a:spLocks noGrp="1" noChangeArrowheads="1"/>
          </p:cNvSpPr>
          <p:nvPr>
            <p:ph type="title"/>
          </p:nvPr>
        </p:nvSpPr>
        <p:spPr/>
        <p:txBody>
          <a:bodyPr/>
          <a:lstStyle/>
          <a:p>
            <a:r>
              <a:rPr lang="he-IL" altLang="en-US" dirty="0"/>
              <a:t>האזנה על </a:t>
            </a:r>
            <a:r>
              <a:rPr lang="en-US" altLang="en-US" dirty="0"/>
              <a:t>socket</a:t>
            </a:r>
          </a:p>
        </p:txBody>
      </p:sp>
      <p:sp>
        <p:nvSpPr>
          <p:cNvPr id="390147" name="Rectangle 3">
            <a:extLst>
              <a:ext uri="{FF2B5EF4-FFF2-40B4-BE49-F238E27FC236}">
                <a16:creationId xmlns:a16="http://schemas.microsoft.com/office/drawing/2014/main" id="{6EAF4561-C334-488C-B0DD-35F3B847A1FC}"/>
              </a:ext>
            </a:extLst>
          </p:cNvPr>
          <p:cNvSpPr>
            <a:spLocks noGrp="1" noChangeArrowheads="1"/>
          </p:cNvSpPr>
          <p:nvPr>
            <p:ph idx="1"/>
          </p:nvPr>
        </p:nvSpPr>
        <p:spPr/>
        <p:txBody>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listen(</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sockfd</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num</a:t>
            </a:r>
            <a:r>
              <a:rPr lang="en-US" altLang="en-US" dirty="0">
                <a:latin typeface="Courier New" panose="02070309020205020404" pitchFamily="49" charset="0"/>
                <a:cs typeface="Courier New" panose="02070309020205020404" pitchFamily="49" charset="0"/>
              </a:rPr>
              <a:t>);</a:t>
            </a:r>
            <a:endParaRPr lang="he-IL" altLang="en-US" dirty="0">
              <a:latin typeface="Courier New" panose="02070309020205020404" pitchFamily="49" charset="0"/>
              <a:cs typeface="Courier New" panose="02070309020205020404" pitchFamily="49" charset="0"/>
            </a:endParaRPr>
          </a:p>
          <a:p>
            <a:endParaRPr lang="he-IL" altLang="en-US" dirty="0"/>
          </a:p>
          <a:p>
            <a:r>
              <a:rPr lang="he-IL" altLang="en-US" u="sng" dirty="0"/>
              <a:t>פעולה:</a:t>
            </a:r>
            <a:r>
              <a:rPr lang="he-IL" altLang="en-US" dirty="0"/>
              <a:t> מצהירה על הכוונה לקבל בקשות תקשורת ומגדירה אורך תור מקסימלי של בקשות ממתינות.</a:t>
            </a:r>
          </a:p>
          <a:p>
            <a:endParaRPr lang="he-IL" altLang="en-US" dirty="0"/>
          </a:p>
          <a:p>
            <a:r>
              <a:rPr lang="he-IL" altLang="en-US" u="sng" dirty="0"/>
              <a:t>פרמטרים:</a:t>
            </a:r>
          </a:p>
          <a:p>
            <a:r>
              <a:rPr lang="en-US" altLang="en-US" dirty="0" err="1"/>
              <a:t>sockfd</a:t>
            </a:r>
            <a:r>
              <a:rPr lang="he-IL" altLang="en-US" dirty="0"/>
              <a:t> – ה-</a:t>
            </a:r>
            <a:r>
              <a:rPr lang="en-US" altLang="en-US" dirty="0"/>
              <a:t>descriptor</a:t>
            </a:r>
            <a:r>
              <a:rPr lang="he-IL" altLang="en-US" dirty="0"/>
              <a:t> של ה-</a:t>
            </a:r>
            <a:r>
              <a:rPr lang="en-US" altLang="en-US" dirty="0"/>
              <a:t>socket</a:t>
            </a:r>
            <a:r>
              <a:rPr lang="he-IL" altLang="en-US" dirty="0"/>
              <a:t>.</a:t>
            </a:r>
          </a:p>
          <a:p>
            <a:r>
              <a:rPr lang="en-US" altLang="en-US" dirty="0" err="1"/>
              <a:t>num</a:t>
            </a:r>
            <a:r>
              <a:rPr lang="he-IL" altLang="en-US" dirty="0"/>
              <a:t> – מספר מקסימלי של בקשות התחברות ממתינות.</a:t>
            </a:r>
          </a:p>
          <a:p>
            <a:endParaRPr lang="he-IL" altLang="en-US" dirty="0"/>
          </a:p>
          <a:p>
            <a:r>
              <a:rPr lang="he-IL" altLang="en-US" u="sng" dirty="0"/>
              <a:t>ערך חזרה:</a:t>
            </a:r>
            <a:r>
              <a:rPr lang="he-IL" altLang="en-US" dirty="0"/>
              <a:t> 0 במקרה של הצלחה, </a:t>
            </a:r>
            <a:r>
              <a:rPr lang="en-US" altLang="en-US" dirty="0"/>
              <a:t>-1</a:t>
            </a:r>
            <a:r>
              <a:rPr lang="he-IL" altLang="en-US" dirty="0"/>
              <a:t> במקרה של כישלון.</a:t>
            </a:r>
          </a:p>
        </p:txBody>
      </p:sp>
      <p:sp>
        <p:nvSpPr>
          <p:cNvPr id="2" name="Footer Placeholder 1">
            <a:extLst>
              <a:ext uri="{FF2B5EF4-FFF2-40B4-BE49-F238E27FC236}">
                <a16:creationId xmlns:a16="http://schemas.microsoft.com/office/drawing/2014/main" id="{3CC96045-C64F-4C99-A3AC-578FDB86F24C}"/>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C197EF6B-8BAC-449B-ADB3-285A8F89325B}"/>
              </a:ext>
            </a:extLst>
          </p:cNvPr>
          <p:cNvSpPr>
            <a:spLocks noGrp="1"/>
          </p:cNvSpPr>
          <p:nvPr>
            <p:ph type="sldNum" sz="quarter" idx="12"/>
          </p:nvPr>
        </p:nvSpPr>
        <p:spPr/>
        <p:txBody>
          <a:bodyPr/>
          <a:lstStyle/>
          <a:p>
            <a:fld id="{0CFEC368-1D7A-4F81-ABF6-AE0E36BAF64C}" type="slidenum">
              <a:rPr lang="en-US" smtClean="0"/>
              <a:pPr/>
              <a:t>52</a:t>
            </a:fld>
            <a:endParaRPr lang="en-US"/>
          </a:p>
        </p:txBody>
      </p:sp>
    </p:spTree>
    <p:extLst>
      <p:ext uri="{BB962C8B-B14F-4D97-AF65-F5344CB8AC3E}">
        <p14:creationId xmlns:p14="http://schemas.microsoft.com/office/powerpoint/2010/main" val="4152096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F75C87EA-D22F-451E-BE07-D7ECD6064C05}"/>
              </a:ext>
            </a:extLst>
          </p:cNvPr>
          <p:cNvSpPr>
            <a:spLocks noGrp="1" noChangeArrowheads="1"/>
          </p:cNvSpPr>
          <p:nvPr>
            <p:ph type="title"/>
          </p:nvPr>
        </p:nvSpPr>
        <p:spPr/>
        <p:txBody>
          <a:bodyPr/>
          <a:lstStyle/>
          <a:p>
            <a:r>
              <a:rPr lang="he-IL" altLang="en-US" dirty="0"/>
              <a:t>קבלת בקשות</a:t>
            </a:r>
            <a:endParaRPr lang="en-US" altLang="en-US" dirty="0"/>
          </a:p>
        </p:txBody>
      </p:sp>
      <p:sp>
        <p:nvSpPr>
          <p:cNvPr id="392195" name="Rectangle 3">
            <a:extLst>
              <a:ext uri="{FF2B5EF4-FFF2-40B4-BE49-F238E27FC236}">
                <a16:creationId xmlns:a16="http://schemas.microsoft.com/office/drawing/2014/main" id="{878529D2-EF6D-4672-BC54-1705CC56E1A7}"/>
              </a:ext>
            </a:extLst>
          </p:cNvPr>
          <p:cNvSpPr>
            <a:spLocks noGrp="1" noChangeArrowheads="1"/>
          </p:cNvSpPr>
          <p:nvPr>
            <p:ph idx="1"/>
          </p:nvPr>
        </p:nvSpPr>
        <p:spPr/>
        <p:txBody>
          <a:bodyPr>
            <a:normAutofit fontScale="92500"/>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accept(</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sockfd</a:t>
            </a:r>
            <a:r>
              <a:rPr lang="en-US" altLang="en-US" dirty="0">
                <a:latin typeface="Courier New" panose="02070309020205020404" pitchFamily="49" charset="0"/>
                <a:cs typeface="Courier New" panose="02070309020205020404" pitchFamily="49" charset="0"/>
              </a:rPr>
              <a:t>, </a:t>
            </a:r>
          </a:p>
          <a:p>
            <a:pPr marL="0" indent="0" algn="l" rtl="0">
              <a:buNone/>
            </a:pPr>
            <a:r>
              <a:rPr lang="en-US" altLang="en-US" dirty="0">
                <a:latin typeface="Courier New" panose="02070309020205020404" pitchFamily="49" charset="0"/>
                <a:cs typeface="Courier New" panose="02070309020205020404" pitchFamily="49" charset="0"/>
              </a:rPr>
              <a:t>	struct </a:t>
            </a:r>
            <a:r>
              <a:rPr lang="en-US" altLang="en-US" dirty="0" err="1">
                <a:latin typeface="Courier New" panose="02070309020205020404" pitchFamily="49" charset="0"/>
                <a:cs typeface="Courier New" panose="02070309020205020404" pitchFamily="49" charset="0"/>
              </a:rPr>
              <a:t>sockaddr</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addr</a:t>
            </a:r>
            <a:r>
              <a:rPr lang="en-US" altLang="en-US" dirty="0">
                <a:latin typeface="Courier New" panose="02070309020205020404" pitchFamily="49" charset="0"/>
                <a:cs typeface="Courier New" panose="02070309020205020404" pitchFamily="49" charset="0"/>
              </a:rPr>
              <a:t>,</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socklen_t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addrlen</a:t>
            </a:r>
            <a:r>
              <a:rPr lang="en-US" altLang="en-US" dirty="0">
                <a:latin typeface="Courier New" panose="02070309020205020404" pitchFamily="49" charset="0"/>
                <a:cs typeface="Courier New" panose="02070309020205020404" pitchFamily="49" charset="0"/>
              </a:rPr>
              <a:t>);</a:t>
            </a:r>
          </a:p>
          <a:p>
            <a:endParaRPr lang="en-US" altLang="en-US" dirty="0"/>
          </a:p>
          <a:p>
            <a:r>
              <a:rPr lang="he-IL" altLang="en-US" u="sng" dirty="0"/>
              <a:t>פעולה:</a:t>
            </a:r>
            <a:r>
              <a:rPr lang="he-IL" altLang="en-US" dirty="0"/>
              <a:t> מחכה לבקשות תקשורת נכנסות. כאשר תור הבקשות אינו ריק, מוציאה בקשה מהתור ומקצה לה </a:t>
            </a:r>
            <a:r>
              <a:rPr lang="en-US" altLang="en-US" dirty="0"/>
              <a:t>socket descriptor</a:t>
            </a:r>
            <a:r>
              <a:rPr lang="he-IL" altLang="en-US" dirty="0"/>
              <a:t> חדש.</a:t>
            </a:r>
          </a:p>
          <a:p>
            <a:r>
              <a:rPr lang="he-IL" altLang="en-US" u="sng" dirty="0"/>
              <a:t>פרמטרים:</a:t>
            </a:r>
          </a:p>
          <a:p>
            <a:r>
              <a:rPr lang="en-US" altLang="en-US" dirty="0" err="1"/>
              <a:t>sockfd</a:t>
            </a:r>
            <a:r>
              <a:rPr lang="he-IL" altLang="en-US" dirty="0"/>
              <a:t> - ה-</a:t>
            </a:r>
            <a:r>
              <a:rPr lang="en-US" altLang="en-US" dirty="0"/>
              <a:t>descriptor</a:t>
            </a:r>
            <a:r>
              <a:rPr lang="he-IL" altLang="en-US" dirty="0"/>
              <a:t> של ה-</a:t>
            </a:r>
            <a:r>
              <a:rPr lang="en-US" altLang="en-US" dirty="0"/>
              <a:t>socket</a:t>
            </a:r>
            <a:r>
              <a:rPr lang="he-IL" altLang="en-US" dirty="0"/>
              <a:t> עליו מחכים לבקשות תקשורת.</a:t>
            </a:r>
          </a:p>
          <a:p>
            <a:r>
              <a:rPr lang="en-US" altLang="en-US" dirty="0" err="1"/>
              <a:t>addr</a:t>
            </a:r>
            <a:r>
              <a:rPr lang="he-IL" altLang="en-US" dirty="0"/>
              <a:t> – כתובת הלקוח של הבקשה, מוצב בתוך הקריאה.</a:t>
            </a:r>
          </a:p>
          <a:p>
            <a:r>
              <a:rPr lang="en-US" altLang="en-US" dirty="0" err="1"/>
              <a:t>addrlen</a:t>
            </a:r>
            <a:r>
              <a:rPr lang="he-IL" altLang="en-US" dirty="0"/>
              <a:t> – אורך הכתובת בבתים.</a:t>
            </a:r>
          </a:p>
          <a:p>
            <a:r>
              <a:rPr lang="he-IL" altLang="en-US" u="sng" dirty="0"/>
              <a:t>ערך חזרה:</a:t>
            </a:r>
            <a:r>
              <a:rPr lang="he-IL" altLang="en-US" dirty="0"/>
              <a:t> במקרה של הצלחה ה-</a:t>
            </a:r>
            <a:r>
              <a:rPr lang="en-US" altLang="en-US" dirty="0"/>
              <a:t>descriptor</a:t>
            </a:r>
            <a:r>
              <a:rPr lang="he-IL" altLang="en-US" dirty="0"/>
              <a:t> של ה-</a:t>
            </a:r>
            <a:r>
              <a:rPr lang="en-US" altLang="en-US" dirty="0"/>
              <a:t>socket</a:t>
            </a:r>
            <a:r>
              <a:rPr lang="he-IL" altLang="en-US" dirty="0"/>
              <a:t> החדש שנוצר, אחרת 1-.</a:t>
            </a:r>
            <a:endParaRPr lang="en-US" altLang="en-US" dirty="0"/>
          </a:p>
        </p:txBody>
      </p:sp>
      <p:sp>
        <p:nvSpPr>
          <p:cNvPr id="2" name="Footer Placeholder 1">
            <a:extLst>
              <a:ext uri="{FF2B5EF4-FFF2-40B4-BE49-F238E27FC236}">
                <a16:creationId xmlns:a16="http://schemas.microsoft.com/office/drawing/2014/main" id="{1633D3C6-9C20-4E75-A42D-590D95F094A6}"/>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DAE407CF-7DA1-4DF3-A49F-F0217F3CFE8E}"/>
              </a:ext>
            </a:extLst>
          </p:cNvPr>
          <p:cNvSpPr>
            <a:spLocks noGrp="1"/>
          </p:cNvSpPr>
          <p:nvPr>
            <p:ph type="sldNum" sz="quarter" idx="12"/>
          </p:nvPr>
        </p:nvSpPr>
        <p:spPr/>
        <p:txBody>
          <a:bodyPr/>
          <a:lstStyle/>
          <a:p>
            <a:fld id="{0CFEC368-1D7A-4F81-ABF6-AE0E36BAF64C}" type="slidenum">
              <a:rPr lang="en-US" smtClean="0"/>
              <a:pPr/>
              <a:t>53</a:t>
            </a:fld>
            <a:endParaRPr lang="en-US"/>
          </a:p>
        </p:txBody>
      </p:sp>
    </p:spTree>
    <p:extLst>
      <p:ext uri="{BB962C8B-B14F-4D97-AF65-F5344CB8AC3E}">
        <p14:creationId xmlns:p14="http://schemas.microsoft.com/office/powerpoint/2010/main" val="10416761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5" name="Rectangle 2">
            <a:extLst>
              <a:ext uri="{FF2B5EF4-FFF2-40B4-BE49-F238E27FC236}">
                <a16:creationId xmlns:a16="http://schemas.microsoft.com/office/drawing/2014/main" id="{6054492E-304A-41D2-ABB2-2D530134420D}"/>
              </a:ext>
            </a:extLst>
          </p:cNvPr>
          <p:cNvSpPr>
            <a:spLocks noGrp="1" noChangeArrowheads="1"/>
          </p:cNvSpPr>
          <p:nvPr>
            <p:ph type="title"/>
          </p:nvPr>
        </p:nvSpPr>
        <p:spPr/>
        <p:txBody>
          <a:bodyPr/>
          <a:lstStyle/>
          <a:p>
            <a:r>
              <a:rPr lang="he-IL" altLang="en-US" dirty="0"/>
              <a:t>התחברות לשרת</a:t>
            </a:r>
            <a:endParaRPr lang="en-US" altLang="en-US" dirty="0"/>
          </a:p>
        </p:txBody>
      </p:sp>
      <p:sp>
        <p:nvSpPr>
          <p:cNvPr id="394243" name="Rectangle 3">
            <a:extLst>
              <a:ext uri="{FF2B5EF4-FFF2-40B4-BE49-F238E27FC236}">
                <a16:creationId xmlns:a16="http://schemas.microsoft.com/office/drawing/2014/main" id="{35E13F83-5B8D-4A9B-9193-9719BDC083C6}"/>
              </a:ext>
            </a:extLst>
          </p:cNvPr>
          <p:cNvSpPr>
            <a:spLocks noGrp="1" noChangeArrowheads="1"/>
          </p:cNvSpPr>
          <p:nvPr>
            <p:ph idx="1"/>
          </p:nvPr>
        </p:nvSpPr>
        <p:spPr/>
        <p:txBody>
          <a:bodyPr>
            <a:normAutofit lnSpcReduction="10000"/>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connect(</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sockfd</a:t>
            </a:r>
            <a:r>
              <a:rPr lang="en-US" altLang="en-US" dirty="0">
                <a:latin typeface="Courier New" panose="02070309020205020404" pitchFamily="49" charset="0"/>
                <a:cs typeface="Courier New" panose="02070309020205020404" pitchFamily="49" charset="0"/>
              </a:rPr>
              <a:t>, </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struct </a:t>
            </a:r>
            <a:r>
              <a:rPr lang="en-US" altLang="en-US" dirty="0" err="1">
                <a:latin typeface="Courier New" panose="02070309020205020404" pitchFamily="49" charset="0"/>
                <a:cs typeface="Courier New" panose="02070309020205020404" pitchFamily="49" charset="0"/>
              </a:rPr>
              <a:t>sockaddr</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serv_addr</a:t>
            </a:r>
            <a:r>
              <a:rPr lang="en-US" altLang="en-US" dirty="0">
                <a:latin typeface="Courier New" panose="02070309020205020404" pitchFamily="49" charset="0"/>
                <a:cs typeface="Courier New" panose="02070309020205020404" pitchFamily="49" charset="0"/>
              </a:rPr>
              <a:t>,</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socklen_t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addrlen</a:t>
            </a:r>
            <a:r>
              <a:rPr lang="en-US" altLang="en-US" dirty="0">
                <a:latin typeface="Courier New" panose="02070309020205020404" pitchFamily="49" charset="0"/>
                <a:cs typeface="Courier New" panose="02070309020205020404" pitchFamily="49" charset="0"/>
              </a:rPr>
              <a:t>);</a:t>
            </a:r>
          </a:p>
          <a:p>
            <a:endParaRPr lang="he-IL" altLang="en-US" dirty="0"/>
          </a:p>
          <a:p>
            <a:r>
              <a:rPr lang="he-IL" altLang="en-US" u="sng" dirty="0"/>
              <a:t>פעולה:</a:t>
            </a:r>
            <a:r>
              <a:rPr lang="he-IL" altLang="en-US" dirty="0"/>
              <a:t> מנסה להתחבר לשרת (ליתר דיוק, לתהליך בשרת) שמקשיב על הכתובת </a:t>
            </a:r>
            <a:r>
              <a:rPr lang="en-US" altLang="en-US" dirty="0" err="1"/>
              <a:t>serv_addr</a:t>
            </a:r>
            <a:r>
              <a:rPr lang="he-IL" altLang="en-US" dirty="0"/>
              <a:t> (מורכבת מכתובת </a:t>
            </a:r>
            <a:r>
              <a:rPr lang="en-US" altLang="en-US" dirty="0"/>
              <a:t>IP</a:t>
            </a:r>
            <a:r>
              <a:rPr lang="he-IL" altLang="en-US" dirty="0"/>
              <a:t> ומספר פורט).</a:t>
            </a:r>
          </a:p>
          <a:p>
            <a:r>
              <a:rPr lang="he-IL" altLang="en-US" u="sng" dirty="0"/>
              <a:t>פרמטרים:</a:t>
            </a:r>
          </a:p>
          <a:p>
            <a:r>
              <a:rPr lang="en-US" altLang="en-US" dirty="0" err="1"/>
              <a:t>sockfd</a:t>
            </a:r>
            <a:r>
              <a:rPr lang="he-IL" altLang="en-US" dirty="0"/>
              <a:t> – ה-</a:t>
            </a:r>
            <a:r>
              <a:rPr lang="en-US" altLang="en-US" dirty="0"/>
              <a:t>descriptor</a:t>
            </a:r>
            <a:r>
              <a:rPr lang="he-IL" altLang="en-US" dirty="0"/>
              <a:t> של ה-</a:t>
            </a:r>
            <a:r>
              <a:rPr lang="en-US" altLang="en-US" dirty="0"/>
              <a:t>socket</a:t>
            </a:r>
            <a:r>
              <a:rPr lang="he-IL" altLang="en-US" dirty="0"/>
              <a:t>.</a:t>
            </a:r>
          </a:p>
          <a:p>
            <a:r>
              <a:rPr lang="en-US" altLang="en-US" dirty="0" err="1"/>
              <a:t>serv_addr</a:t>
            </a:r>
            <a:r>
              <a:rPr lang="he-IL" altLang="en-US" dirty="0"/>
              <a:t> – הכתובת עליה מקשיב התהליך איתו מנסים להתקשר.</a:t>
            </a:r>
          </a:p>
          <a:p>
            <a:r>
              <a:rPr lang="en-US" altLang="en-US" dirty="0" err="1"/>
              <a:t>addrlen</a:t>
            </a:r>
            <a:r>
              <a:rPr lang="he-IL" altLang="en-US" dirty="0"/>
              <a:t> – אורך הכתובת בבתים.</a:t>
            </a:r>
          </a:p>
          <a:p>
            <a:endParaRPr lang="he-IL" altLang="en-US" dirty="0"/>
          </a:p>
          <a:p>
            <a:r>
              <a:rPr lang="he-IL" altLang="en-US" u="sng" dirty="0"/>
              <a:t>ערך חזרה:</a:t>
            </a:r>
            <a:r>
              <a:rPr lang="he-IL" altLang="en-US" dirty="0"/>
              <a:t> 0 במקרה של הצלחה, </a:t>
            </a:r>
            <a:r>
              <a:rPr lang="en-US" altLang="en-US" dirty="0"/>
              <a:t>-1</a:t>
            </a:r>
            <a:r>
              <a:rPr lang="he-IL" altLang="en-US" dirty="0"/>
              <a:t> במקרה של כישלון.</a:t>
            </a:r>
          </a:p>
        </p:txBody>
      </p:sp>
      <p:sp>
        <p:nvSpPr>
          <p:cNvPr id="2" name="Footer Placeholder 1">
            <a:extLst>
              <a:ext uri="{FF2B5EF4-FFF2-40B4-BE49-F238E27FC236}">
                <a16:creationId xmlns:a16="http://schemas.microsoft.com/office/drawing/2014/main" id="{A8D4D3FE-4CCA-47A1-8D29-6F4FC6EDC60A}"/>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8AAE9772-18FE-4C66-AE18-E4DCAECAE03B}"/>
              </a:ext>
            </a:extLst>
          </p:cNvPr>
          <p:cNvSpPr>
            <a:spLocks noGrp="1"/>
          </p:cNvSpPr>
          <p:nvPr>
            <p:ph type="sldNum" sz="quarter" idx="12"/>
          </p:nvPr>
        </p:nvSpPr>
        <p:spPr/>
        <p:txBody>
          <a:bodyPr/>
          <a:lstStyle/>
          <a:p>
            <a:fld id="{0CFEC368-1D7A-4F81-ABF6-AE0E36BAF64C}" type="slidenum">
              <a:rPr lang="en-US" smtClean="0"/>
              <a:pPr/>
              <a:t>54</a:t>
            </a:fld>
            <a:endParaRPr lang="en-US"/>
          </a:p>
        </p:txBody>
      </p:sp>
    </p:spTree>
    <p:extLst>
      <p:ext uri="{BB962C8B-B14F-4D97-AF65-F5344CB8AC3E}">
        <p14:creationId xmlns:p14="http://schemas.microsoft.com/office/powerpoint/2010/main" val="32571092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9" name="Rectangle 4">
            <a:extLst>
              <a:ext uri="{FF2B5EF4-FFF2-40B4-BE49-F238E27FC236}">
                <a16:creationId xmlns:a16="http://schemas.microsoft.com/office/drawing/2014/main" id="{CEDCFE8F-57B1-4E37-A64F-3BC9EC644D95}"/>
              </a:ext>
            </a:extLst>
          </p:cNvPr>
          <p:cNvSpPr>
            <a:spLocks noGrp="1" noChangeArrowheads="1"/>
          </p:cNvSpPr>
          <p:nvPr>
            <p:ph type="title"/>
          </p:nvPr>
        </p:nvSpPr>
        <p:spPr/>
        <p:txBody>
          <a:bodyPr/>
          <a:lstStyle/>
          <a:p>
            <a:r>
              <a:rPr lang="he-IL" altLang="en-US" dirty="0"/>
              <a:t>כתיבה ל-</a:t>
            </a:r>
            <a:r>
              <a:rPr lang="en-US" altLang="en-US" dirty="0"/>
              <a:t>socket</a:t>
            </a:r>
          </a:p>
        </p:txBody>
      </p:sp>
      <p:sp>
        <p:nvSpPr>
          <p:cNvPr id="396293" name="Rectangle 5">
            <a:extLst>
              <a:ext uri="{FF2B5EF4-FFF2-40B4-BE49-F238E27FC236}">
                <a16:creationId xmlns:a16="http://schemas.microsoft.com/office/drawing/2014/main" id="{5E8D7641-CA64-44AF-8FAB-381567E5AE57}"/>
              </a:ext>
            </a:extLst>
          </p:cNvPr>
          <p:cNvSpPr>
            <a:spLocks noGrp="1" noChangeArrowheads="1"/>
          </p:cNvSpPr>
          <p:nvPr>
            <p:ph idx="1"/>
          </p:nvPr>
        </p:nvSpPr>
        <p:spPr/>
        <p:txBody>
          <a:bodyPr>
            <a:normAutofit/>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send(</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sockfd</a:t>
            </a:r>
            <a:r>
              <a:rPr lang="en-US" altLang="en-US" dirty="0">
                <a:latin typeface="Courier New" panose="02070309020205020404" pitchFamily="49" charset="0"/>
                <a:cs typeface="Courier New" panose="02070309020205020404" pitchFamily="49" charset="0"/>
              </a:rPr>
              <a:t>,</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void *</a:t>
            </a:r>
            <a:r>
              <a:rPr lang="en-US" altLang="en-US" dirty="0" err="1">
                <a:latin typeface="Courier New" panose="02070309020205020404" pitchFamily="49" charset="0"/>
                <a:cs typeface="Courier New" panose="02070309020205020404" pitchFamily="49" charset="0"/>
              </a:rPr>
              <a:t>msg</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size_t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len</a:t>
            </a:r>
            <a:r>
              <a:rPr lang="en-US" altLang="en-US" dirty="0">
                <a:latin typeface="Courier New" panose="02070309020205020404" pitchFamily="49" charset="0"/>
                <a:cs typeface="Courier New" panose="02070309020205020404" pitchFamily="49" charset="0"/>
              </a:rPr>
              <a:t>, </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flags);</a:t>
            </a:r>
          </a:p>
          <a:p>
            <a:endParaRPr lang="he-IL" altLang="en-US" dirty="0"/>
          </a:p>
          <a:p>
            <a:r>
              <a:rPr lang="he-IL" altLang="en-US" u="sng" dirty="0"/>
              <a:t>פעולה:</a:t>
            </a:r>
            <a:r>
              <a:rPr lang="he-IL" altLang="en-US" dirty="0"/>
              <a:t> שולחת דרך ה-</a:t>
            </a:r>
            <a:r>
              <a:rPr lang="en-US" altLang="en-US" dirty="0"/>
              <a:t>socket</a:t>
            </a:r>
            <a:r>
              <a:rPr lang="he-IL" altLang="en-US" dirty="0"/>
              <a:t> את ההודעה </a:t>
            </a:r>
            <a:r>
              <a:rPr lang="en-US" altLang="en-US" dirty="0" err="1"/>
              <a:t>msg</a:t>
            </a:r>
            <a:r>
              <a:rPr lang="he-IL" altLang="en-US" dirty="0"/>
              <a:t> באורך </a:t>
            </a:r>
            <a:r>
              <a:rPr lang="en-US" altLang="en-US" dirty="0" err="1"/>
              <a:t>len</a:t>
            </a:r>
            <a:r>
              <a:rPr lang="he-IL" altLang="en-US" dirty="0"/>
              <a:t>.</a:t>
            </a:r>
          </a:p>
          <a:p>
            <a:pPr lvl="1"/>
            <a:r>
              <a:rPr lang="he-IL" altLang="en-US" dirty="0"/>
              <a:t>ההודעה תועבר לכתובת היעד של ה-</a:t>
            </a:r>
            <a:r>
              <a:rPr lang="en-US" altLang="en-US" dirty="0"/>
              <a:t>socket</a:t>
            </a:r>
            <a:r>
              <a:rPr lang="he-IL" altLang="en-US" dirty="0"/>
              <a:t>, אליו מקשיב התהליך השני. </a:t>
            </a:r>
          </a:p>
          <a:p>
            <a:r>
              <a:rPr lang="he-IL" altLang="en-US" u="sng" dirty="0"/>
              <a:t>ערך חזרה:</a:t>
            </a:r>
            <a:r>
              <a:rPr lang="he-IL" altLang="en-US" dirty="0"/>
              <a:t> במקרה של הצלחה, מספר הבתים שנשלחו, אחרת 1-.</a:t>
            </a:r>
          </a:p>
          <a:p>
            <a:pPr lvl="1"/>
            <a:endParaRPr lang="he-IL" altLang="en-US" dirty="0"/>
          </a:p>
          <a:p>
            <a:r>
              <a:rPr lang="he-IL" altLang="en-US" dirty="0"/>
              <a:t>הערה: אפשר לכתוב ל-</a:t>
            </a:r>
            <a:r>
              <a:rPr lang="en-US" altLang="en-US" dirty="0"/>
              <a:t>socket</a:t>
            </a:r>
            <a:r>
              <a:rPr lang="he-IL" altLang="en-US" dirty="0"/>
              <a:t> גם באמצעות קריאת מערכת </a:t>
            </a:r>
            <a:r>
              <a:rPr lang="en-US" altLang="en-US" dirty="0"/>
              <a:t>write()</a:t>
            </a:r>
            <a:r>
              <a:rPr lang="he-IL" altLang="en-US" dirty="0"/>
              <a:t>, כמו לקבצים.</a:t>
            </a:r>
          </a:p>
          <a:p>
            <a:pPr lvl="1"/>
            <a:r>
              <a:rPr lang="he-IL" altLang="en-US" dirty="0"/>
              <a:t>ההבדל הוא ש-</a:t>
            </a:r>
            <a:r>
              <a:rPr lang="en-US" altLang="en-US" dirty="0"/>
              <a:t>send()</a:t>
            </a:r>
            <a:r>
              <a:rPr lang="he-IL" altLang="en-US" dirty="0"/>
              <a:t> היא קריאה ייעודית ל-</a:t>
            </a:r>
            <a:r>
              <a:rPr lang="en-US" altLang="en-US" dirty="0"/>
              <a:t>sockets</a:t>
            </a:r>
            <a:r>
              <a:rPr lang="he-IL" altLang="en-US" dirty="0"/>
              <a:t>, עם דגלים לאפשרויות שליחה מיוחדות.</a:t>
            </a:r>
          </a:p>
          <a:p>
            <a:endParaRPr lang="he-IL" altLang="en-US" dirty="0"/>
          </a:p>
        </p:txBody>
      </p:sp>
      <p:sp>
        <p:nvSpPr>
          <p:cNvPr id="2" name="Footer Placeholder 1">
            <a:extLst>
              <a:ext uri="{FF2B5EF4-FFF2-40B4-BE49-F238E27FC236}">
                <a16:creationId xmlns:a16="http://schemas.microsoft.com/office/drawing/2014/main" id="{7B43D42C-9BAD-498A-A278-25EFE21AEA70}"/>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4653DC78-7813-4480-8400-081623D76CA5}"/>
              </a:ext>
            </a:extLst>
          </p:cNvPr>
          <p:cNvSpPr>
            <a:spLocks noGrp="1"/>
          </p:cNvSpPr>
          <p:nvPr>
            <p:ph type="sldNum" sz="quarter" idx="12"/>
          </p:nvPr>
        </p:nvSpPr>
        <p:spPr/>
        <p:txBody>
          <a:bodyPr/>
          <a:lstStyle/>
          <a:p>
            <a:fld id="{0CFEC368-1D7A-4F81-ABF6-AE0E36BAF64C}" type="slidenum">
              <a:rPr lang="en-US" smtClean="0"/>
              <a:pPr/>
              <a:t>55</a:t>
            </a:fld>
            <a:endParaRPr lang="en-US"/>
          </a:p>
        </p:txBody>
      </p:sp>
    </p:spTree>
    <p:extLst>
      <p:ext uri="{BB962C8B-B14F-4D97-AF65-F5344CB8AC3E}">
        <p14:creationId xmlns:p14="http://schemas.microsoft.com/office/powerpoint/2010/main" val="33002956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3" name="Rectangle 2">
            <a:extLst>
              <a:ext uri="{FF2B5EF4-FFF2-40B4-BE49-F238E27FC236}">
                <a16:creationId xmlns:a16="http://schemas.microsoft.com/office/drawing/2014/main" id="{F39337A4-F8A4-45E0-B1B6-52A41D13447B}"/>
              </a:ext>
            </a:extLst>
          </p:cNvPr>
          <p:cNvSpPr>
            <a:spLocks noGrp="1" noChangeArrowheads="1"/>
          </p:cNvSpPr>
          <p:nvPr>
            <p:ph type="title"/>
          </p:nvPr>
        </p:nvSpPr>
        <p:spPr/>
        <p:txBody>
          <a:bodyPr/>
          <a:lstStyle/>
          <a:p>
            <a:r>
              <a:rPr lang="he-IL" altLang="en-US"/>
              <a:t>קריאה מה-</a:t>
            </a:r>
            <a:r>
              <a:rPr lang="en-US" altLang="en-US"/>
              <a:t>socket</a:t>
            </a:r>
            <a:endParaRPr lang="en-US" altLang="en-US" dirty="0"/>
          </a:p>
        </p:txBody>
      </p:sp>
      <p:sp>
        <p:nvSpPr>
          <p:cNvPr id="398339" name="Rectangle 3">
            <a:extLst>
              <a:ext uri="{FF2B5EF4-FFF2-40B4-BE49-F238E27FC236}">
                <a16:creationId xmlns:a16="http://schemas.microsoft.com/office/drawing/2014/main" id="{1DE948EC-76D9-4F30-8271-E66712185C4B}"/>
              </a:ext>
            </a:extLst>
          </p:cNvPr>
          <p:cNvSpPr>
            <a:spLocks noGrp="1" noChangeArrowheads="1"/>
          </p:cNvSpPr>
          <p:nvPr>
            <p:ph idx="1"/>
          </p:nvPr>
        </p:nvSpPr>
        <p:spPr/>
        <p:txBody>
          <a:bodyPr>
            <a:normAutofit lnSpcReduction="10000"/>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recv</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sockfd</a:t>
            </a:r>
            <a:r>
              <a:rPr lang="en-US" altLang="en-US" dirty="0">
                <a:latin typeface="Courier New" panose="02070309020205020404" pitchFamily="49" charset="0"/>
                <a:cs typeface="Courier New" panose="02070309020205020404" pitchFamily="49" charset="0"/>
              </a:rPr>
              <a:t>,</a:t>
            </a:r>
          </a:p>
          <a:p>
            <a:pPr marL="0" indent="0" algn="l" rtl="0">
              <a:buNone/>
            </a:pPr>
            <a:r>
              <a:rPr lang="en-US" altLang="en-US" dirty="0">
                <a:latin typeface="Courier New" panose="02070309020205020404" pitchFamily="49" charset="0"/>
                <a:cs typeface="Courier New" panose="02070309020205020404" pitchFamily="49" charset="0"/>
              </a:rPr>
              <a:t>	void *</a:t>
            </a:r>
            <a:r>
              <a:rPr lang="en-US" altLang="en-US" dirty="0" err="1">
                <a:latin typeface="Courier New" panose="02070309020205020404" pitchFamily="49" charset="0"/>
                <a:cs typeface="Courier New" panose="02070309020205020404" pitchFamily="49" charset="0"/>
              </a:rPr>
              <a:t>buf</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size_t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len</a:t>
            </a:r>
            <a:r>
              <a:rPr lang="en-US" altLang="en-US" dirty="0">
                <a:latin typeface="Courier New" panose="02070309020205020404" pitchFamily="49" charset="0"/>
                <a:cs typeface="Courier New" panose="02070309020205020404" pitchFamily="49" charset="0"/>
              </a:rPr>
              <a:t>,</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flags);</a:t>
            </a:r>
            <a:endParaRPr lang="he-IL" altLang="en-US" dirty="0">
              <a:latin typeface="Courier New" panose="02070309020205020404" pitchFamily="49" charset="0"/>
              <a:cs typeface="Courier New" panose="02070309020205020404" pitchFamily="49" charset="0"/>
            </a:endParaRPr>
          </a:p>
          <a:p>
            <a:endParaRPr lang="he-IL" altLang="en-US" dirty="0"/>
          </a:p>
          <a:p>
            <a:r>
              <a:rPr lang="he-IL" altLang="en-US" u="sng" dirty="0"/>
              <a:t>פעולה:</a:t>
            </a:r>
            <a:r>
              <a:rPr lang="he-IL" altLang="en-US" dirty="0"/>
              <a:t> קוראת דרך ה-</a:t>
            </a:r>
            <a:r>
              <a:rPr lang="en-US" altLang="en-US" dirty="0"/>
              <a:t>socket</a:t>
            </a:r>
            <a:r>
              <a:rPr lang="he-IL" altLang="en-US" dirty="0"/>
              <a:t> הודעה באורך </a:t>
            </a:r>
            <a:r>
              <a:rPr lang="en-US" altLang="en-US" dirty="0" err="1"/>
              <a:t>len</a:t>
            </a:r>
            <a:r>
              <a:rPr lang="he-IL" altLang="en-US" dirty="0"/>
              <a:t> לתוך </a:t>
            </a:r>
            <a:r>
              <a:rPr lang="en-US" altLang="en-US" dirty="0" err="1"/>
              <a:t>buf</a:t>
            </a:r>
            <a:r>
              <a:rPr lang="he-IL" altLang="en-US" dirty="0"/>
              <a:t>.</a:t>
            </a:r>
          </a:p>
          <a:p>
            <a:pPr lvl="1"/>
            <a:r>
              <a:rPr lang="he-IL" altLang="en-US" dirty="0"/>
              <a:t>ההודעה מגיעה מכתובת היעד של ה-</a:t>
            </a:r>
            <a:r>
              <a:rPr lang="en-US" altLang="en-US" dirty="0"/>
              <a:t>socket</a:t>
            </a:r>
            <a:r>
              <a:rPr lang="he-IL" altLang="en-US" dirty="0"/>
              <a:t>. </a:t>
            </a:r>
          </a:p>
          <a:p>
            <a:r>
              <a:rPr lang="he-IL" altLang="en-US" u="sng" dirty="0"/>
              <a:t>ערך חזרה:</a:t>
            </a:r>
            <a:r>
              <a:rPr lang="he-IL" altLang="en-US" dirty="0"/>
              <a:t> במקרה של הצלחה, מספר הבתים שנקראו, אחרת 1-.</a:t>
            </a:r>
            <a:endParaRPr lang="en-US" altLang="en-US" dirty="0"/>
          </a:p>
          <a:p>
            <a:endParaRPr lang="he-IL" altLang="en-US" dirty="0"/>
          </a:p>
          <a:p>
            <a:r>
              <a:rPr lang="he-IL" altLang="en-US" dirty="0"/>
              <a:t>הערה: ניתן לקרוא מה-</a:t>
            </a:r>
            <a:r>
              <a:rPr lang="en-US" altLang="en-US" dirty="0"/>
              <a:t>socket</a:t>
            </a:r>
            <a:r>
              <a:rPr lang="he-IL" altLang="en-US" dirty="0"/>
              <a:t> גם באמצעות קריאת מערכת </a:t>
            </a:r>
            <a:r>
              <a:rPr lang="en-US" altLang="en-US" dirty="0"/>
              <a:t>read()</a:t>
            </a:r>
            <a:r>
              <a:rPr lang="he-IL" altLang="en-US" dirty="0"/>
              <a:t>, כמו עבור קבצים.</a:t>
            </a:r>
          </a:p>
          <a:p>
            <a:pPr lvl="1"/>
            <a:r>
              <a:rPr lang="he-IL" altLang="en-US" dirty="0"/>
              <a:t>ההבדל הוא ש-</a:t>
            </a:r>
            <a:r>
              <a:rPr lang="en-US" altLang="en-US" dirty="0"/>
              <a:t>receive()</a:t>
            </a:r>
            <a:r>
              <a:rPr lang="he-IL" altLang="en-US" dirty="0"/>
              <a:t> היא פעולה ייעודית ל-</a:t>
            </a:r>
            <a:r>
              <a:rPr lang="en-US" altLang="en-US" dirty="0"/>
              <a:t>sockets</a:t>
            </a:r>
            <a:r>
              <a:rPr lang="he-IL" altLang="en-US" dirty="0"/>
              <a:t>, עם דגלים לאפשרויות קבלה מיוחדות.</a:t>
            </a:r>
          </a:p>
        </p:txBody>
      </p:sp>
      <p:sp>
        <p:nvSpPr>
          <p:cNvPr id="2" name="Footer Placeholder 1">
            <a:extLst>
              <a:ext uri="{FF2B5EF4-FFF2-40B4-BE49-F238E27FC236}">
                <a16:creationId xmlns:a16="http://schemas.microsoft.com/office/drawing/2014/main" id="{12D675F4-6BFC-4809-94F7-6A4ED06827A6}"/>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29B3834B-ED30-4EA3-BC3A-E9925CCCB879}"/>
              </a:ext>
            </a:extLst>
          </p:cNvPr>
          <p:cNvSpPr>
            <a:spLocks noGrp="1"/>
          </p:cNvSpPr>
          <p:nvPr>
            <p:ph type="sldNum" sz="quarter" idx="12"/>
          </p:nvPr>
        </p:nvSpPr>
        <p:spPr/>
        <p:txBody>
          <a:bodyPr/>
          <a:lstStyle/>
          <a:p>
            <a:fld id="{0CFEC368-1D7A-4F81-ABF6-AE0E36BAF64C}" type="slidenum">
              <a:rPr lang="en-US" smtClean="0"/>
              <a:pPr/>
              <a:t>56</a:t>
            </a:fld>
            <a:endParaRPr lang="en-US"/>
          </a:p>
        </p:txBody>
      </p:sp>
    </p:spTree>
    <p:extLst>
      <p:ext uri="{BB962C8B-B14F-4D97-AF65-F5344CB8AC3E}">
        <p14:creationId xmlns:p14="http://schemas.microsoft.com/office/powerpoint/2010/main" val="36205652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0D5B4C21-F825-4CE4-8994-789C80888CA7}"/>
              </a:ext>
            </a:extLst>
          </p:cNvPr>
          <p:cNvSpPr>
            <a:spLocks noGrp="1" noChangeArrowheads="1"/>
          </p:cNvSpPr>
          <p:nvPr>
            <p:ph type="title"/>
          </p:nvPr>
        </p:nvSpPr>
        <p:spPr/>
        <p:txBody>
          <a:bodyPr/>
          <a:lstStyle/>
          <a:p>
            <a:r>
              <a:rPr lang="he-IL" altLang="en-US" dirty="0"/>
              <a:t>סגירת </a:t>
            </a:r>
            <a:r>
              <a:rPr lang="en-US" altLang="en-US" dirty="0"/>
              <a:t>socket</a:t>
            </a:r>
          </a:p>
        </p:txBody>
      </p:sp>
      <p:sp>
        <p:nvSpPr>
          <p:cNvPr id="400387" name="Rectangle 3">
            <a:extLst>
              <a:ext uri="{FF2B5EF4-FFF2-40B4-BE49-F238E27FC236}">
                <a16:creationId xmlns:a16="http://schemas.microsoft.com/office/drawing/2014/main" id="{CDA3DF07-37EB-4F20-A4DA-273B0C22B393}"/>
              </a:ext>
            </a:extLst>
          </p:cNvPr>
          <p:cNvSpPr>
            <a:spLocks noGrp="1" noChangeArrowheads="1"/>
          </p:cNvSpPr>
          <p:nvPr>
            <p:ph idx="1"/>
          </p:nvPr>
        </p:nvSpPr>
        <p:spPr/>
        <p:txBody>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close(</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sockfd</a:t>
            </a:r>
            <a:r>
              <a:rPr lang="en-US" altLang="en-US" dirty="0">
                <a:latin typeface="Courier New" panose="02070309020205020404" pitchFamily="49" charset="0"/>
                <a:cs typeface="Courier New" panose="02070309020205020404" pitchFamily="49" charset="0"/>
              </a:rPr>
              <a:t>);</a:t>
            </a:r>
          </a:p>
          <a:p>
            <a:endParaRPr lang="he-IL" altLang="en-US" dirty="0"/>
          </a:p>
          <a:p>
            <a:r>
              <a:rPr lang="he-IL" altLang="en-US" u="sng" dirty="0"/>
              <a:t>פעולה:</a:t>
            </a:r>
            <a:r>
              <a:rPr lang="he-IL" altLang="en-US" dirty="0"/>
              <a:t> סוגרת את החיבור עם המחשב המרוחק ומשחררת את ה-</a:t>
            </a:r>
            <a:r>
              <a:rPr lang="en-US" altLang="en-US" dirty="0"/>
              <a:t>file descriptor</a:t>
            </a:r>
            <a:r>
              <a:rPr lang="he-IL" altLang="en-US" dirty="0"/>
              <a:t> שהצביע על ה-</a:t>
            </a:r>
            <a:r>
              <a:rPr lang="en-US" altLang="en-US" dirty="0"/>
              <a:t>socket</a:t>
            </a:r>
            <a:r>
              <a:rPr lang="he-IL" altLang="en-US" dirty="0"/>
              <a:t>.</a:t>
            </a:r>
          </a:p>
          <a:p>
            <a:endParaRPr lang="en-US" altLang="en-US" dirty="0"/>
          </a:p>
          <a:p>
            <a:r>
              <a:rPr lang="he-IL" altLang="en-US" u="sng" dirty="0"/>
              <a:t>פרמטר:</a:t>
            </a:r>
          </a:p>
          <a:p>
            <a:r>
              <a:rPr lang="en-US" altLang="en-US" dirty="0" err="1"/>
              <a:t>sockfd</a:t>
            </a:r>
            <a:r>
              <a:rPr lang="he-IL" altLang="en-US" dirty="0"/>
              <a:t> - ה-</a:t>
            </a:r>
            <a:r>
              <a:rPr lang="en-US" altLang="en-US" dirty="0"/>
              <a:t>descriptor</a:t>
            </a:r>
            <a:r>
              <a:rPr lang="he-IL" altLang="en-US" dirty="0"/>
              <a:t> של ה-</a:t>
            </a:r>
            <a:r>
              <a:rPr lang="en-US" altLang="en-US" dirty="0"/>
              <a:t>socket</a:t>
            </a:r>
            <a:r>
              <a:rPr lang="he-IL" altLang="en-US" dirty="0"/>
              <a:t> לסגירה.</a:t>
            </a:r>
          </a:p>
          <a:p>
            <a:endParaRPr lang="he-IL" altLang="en-US" dirty="0"/>
          </a:p>
          <a:p>
            <a:r>
              <a:rPr lang="he-IL" altLang="en-US" u="sng" dirty="0"/>
              <a:t>ערך חזרה:</a:t>
            </a:r>
            <a:r>
              <a:rPr lang="he-IL" altLang="en-US" dirty="0"/>
              <a:t> 0 במקרה של הצלחה, </a:t>
            </a:r>
            <a:r>
              <a:rPr lang="en-US" altLang="en-US" dirty="0"/>
              <a:t>-1</a:t>
            </a:r>
            <a:r>
              <a:rPr lang="he-IL" altLang="en-US" dirty="0"/>
              <a:t> במקרה של כישלון.</a:t>
            </a:r>
            <a:endParaRPr lang="en-US" altLang="en-US" dirty="0"/>
          </a:p>
        </p:txBody>
      </p:sp>
      <p:sp>
        <p:nvSpPr>
          <p:cNvPr id="2" name="Footer Placeholder 1">
            <a:extLst>
              <a:ext uri="{FF2B5EF4-FFF2-40B4-BE49-F238E27FC236}">
                <a16:creationId xmlns:a16="http://schemas.microsoft.com/office/drawing/2014/main" id="{F0588045-8871-4496-817C-DF546E4862F0}"/>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02BBF067-2A01-4587-8A65-90D5B2D109AC}"/>
              </a:ext>
            </a:extLst>
          </p:cNvPr>
          <p:cNvSpPr>
            <a:spLocks noGrp="1"/>
          </p:cNvSpPr>
          <p:nvPr>
            <p:ph type="sldNum" sz="quarter" idx="12"/>
          </p:nvPr>
        </p:nvSpPr>
        <p:spPr/>
        <p:txBody>
          <a:bodyPr/>
          <a:lstStyle/>
          <a:p>
            <a:fld id="{0CFEC368-1D7A-4F81-ABF6-AE0E36BAF64C}" type="slidenum">
              <a:rPr lang="en-US" smtClean="0"/>
              <a:pPr/>
              <a:t>57</a:t>
            </a:fld>
            <a:endParaRPr lang="en-US"/>
          </a:p>
        </p:txBody>
      </p:sp>
    </p:spTree>
    <p:extLst>
      <p:ext uri="{BB962C8B-B14F-4D97-AF65-F5344CB8AC3E}">
        <p14:creationId xmlns:p14="http://schemas.microsoft.com/office/powerpoint/2010/main" val="3277652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534F30-7CD4-44DA-A31C-9CB48BE48BD9}"/>
              </a:ext>
            </a:extLst>
          </p:cNvPr>
          <p:cNvSpPr>
            <a:spLocks noGrp="1"/>
          </p:cNvSpPr>
          <p:nvPr>
            <p:ph type="title"/>
          </p:nvPr>
        </p:nvSpPr>
        <p:spPr/>
        <p:txBody>
          <a:bodyPr/>
          <a:lstStyle/>
          <a:p>
            <a:r>
              <a:rPr lang="he-IL" altLang="en-US" dirty="0"/>
              <a:t>מציאת כתובת </a:t>
            </a:r>
            <a:r>
              <a:rPr lang="en-US" altLang="en-US" dirty="0"/>
              <a:t>IP</a:t>
            </a:r>
            <a:r>
              <a:rPr lang="he-IL" altLang="en-US" dirty="0"/>
              <a:t> של מחשב לפי שמו</a:t>
            </a:r>
            <a:endParaRPr lang="en-US" dirty="0"/>
          </a:p>
        </p:txBody>
      </p:sp>
      <p:sp>
        <p:nvSpPr>
          <p:cNvPr id="13" name="Content Placeholder 12">
            <a:extLst>
              <a:ext uri="{FF2B5EF4-FFF2-40B4-BE49-F238E27FC236}">
                <a16:creationId xmlns:a16="http://schemas.microsoft.com/office/drawing/2014/main" id="{5F33D89C-2F3A-4DF8-8D07-3FEA4D701D55}"/>
              </a:ext>
            </a:extLst>
          </p:cNvPr>
          <p:cNvSpPr>
            <a:spLocks noGrp="1"/>
          </p:cNvSpPr>
          <p:nvPr>
            <p:ph idx="1"/>
          </p:nvPr>
        </p:nvSpPr>
        <p:spPr/>
        <p:txBody>
          <a:bodyPr>
            <a:normAutofit fontScale="92500" lnSpcReduction="10000"/>
          </a:bodyPr>
          <a:lstStyle/>
          <a:p>
            <a:pPr marL="0" indent="0" algn="l" rtl="0">
              <a:buNone/>
            </a:pPr>
            <a:r>
              <a:rPr lang="en-US" altLang="en-US" dirty="0">
                <a:latin typeface="Courier New" panose="02070309020205020404" pitchFamily="49" charset="0"/>
                <a:cs typeface="Courier New" panose="02070309020205020404" pitchFamily="49" charset="0"/>
              </a:rPr>
              <a:t>struct </a:t>
            </a:r>
            <a:r>
              <a:rPr lang="en-US" altLang="en-US" dirty="0" err="1">
                <a:latin typeface="Courier New" panose="02070309020205020404" pitchFamily="49" charset="0"/>
                <a:cs typeface="Courier New" panose="02070309020205020404" pitchFamily="49" charset="0"/>
              </a:rPr>
              <a:t>hostent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gethostbyname</a:t>
            </a:r>
            <a:r>
              <a:rPr lang="en-US" altLang="en-US" dirty="0">
                <a:latin typeface="Courier New" panose="02070309020205020404" pitchFamily="49" charset="0"/>
                <a:cs typeface="Courier New" panose="02070309020205020404" pitchFamily="49" charset="0"/>
              </a:rPr>
              <a:t>(</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char *hostname); </a:t>
            </a:r>
          </a:p>
          <a:p>
            <a:endParaRPr lang="he-IL" altLang="en-US" dirty="0"/>
          </a:p>
          <a:p>
            <a:r>
              <a:rPr lang="he-IL" altLang="en-US" u="sng" dirty="0"/>
              <a:t>פרמטרים:</a:t>
            </a:r>
          </a:p>
          <a:p>
            <a:pPr lvl="1"/>
            <a:r>
              <a:rPr lang="en-US" altLang="en-US" dirty="0"/>
              <a:t>hostname</a:t>
            </a:r>
            <a:r>
              <a:rPr lang="he-IL" altLang="en-US" dirty="0"/>
              <a:t> – שם המחשב.</a:t>
            </a:r>
          </a:p>
          <a:p>
            <a:r>
              <a:rPr lang="he-IL" altLang="en-US" u="sng" dirty="0"/>
              <a:t>ערך חזרה:</a:t>
            </a:r>
          </a:p>
          <a:p>
            <a:pPr lvl="1"/>
            <a:r>
              <a:rPr lang="en-US" altLang="en-US" dirty="0"/>
              <a:t>struct </a:t>
            </a:r>
            <a:r>
              <a:rPr lang="en-US" altLang="en-US" dirty="0" err="1"/>
              <a:t>hostent</a:t>
            </a:r>
            <a:r>
              <a:rPr lang="en-US" altLang="en-US" dirty="0"/>
              <a:t> * </a:t>
            </a:r>
            <a:r>
              <a:rPr lang="he-IL" altLang="en-US" dirty="0"/>
              <a:t> – מצביע למבנה נתונים המתאר את המחשב המבוקש.</a:t>
            </a:r>
          </a:p>
          <a:p>
            <a:endParaRPr lang="he-IL" altLang="en-US" dirty="0"/>
          </a:p>
          <a:p>
            <a:r>
              <a:rPr lang="he-IL" altLang="en-US" dirty="0"/>
              <a:t>דוגמא:</a:t>
            </a:r>
          </a:p>
          <a:p>
            <a:pPr marL="0" indent="0" algn="l" rtl="0">
              <a:buNone/>
            </a:pPr>
            <a:r>
              <a:rPr lang="en-US" altLang="en-US" dirty="0">
                <a:latin typeface="Courier New" panose="02070309020205020404" pitchFamily="49" charset="0"/>
                <a:cs typeface="Courier New" panose="02070309020205020404" pitchFamily="49" charset="0"/>
              </a:rPr>
              <a:t>struct </a:t>
            </a:r>
            <a:r>
              <a:rPr lang="en-US" altLang="en-US" dirty="0" err="1">
                <a:latin typeface="Courier New" panose="02070309020205020404" pitchFamily="49" charset="0"/>
                <a:cs typeface="Courier New" panose="02070309020205020404" pitchFamily="49" charset="0"/>
              </a:rPr>
              <a:t>hostent</a:t>
            </a:r>
            <a:r>
              <a:rPr lang="en-US" altLang="en-US" dirty="0">
                <a:latin typeface="Courier New" panose="02070309020205020404" pitchFamily="49" charset="0"/>
                <a:cs typeface="Courier New" panose="02070309020205020404" pitchFamily="49" charset="0"/>
              </a:rPr>
              <a:t> *h = </a:t>
            </a:r>
            <a:r>
              <a:rPr lang="en-US" altLang="en-US" dirty="0" err="1">
                <a:latin typeface="Courier New" panose="02070309020205020404" pitchFamily="49" charset="0"/>
                <a:cs typeface="Courier New" panose="02070309020205020404" pitchFamily="49" charset="0"/>
              </a:rPr>
              <a:t>gethostbyname</a:t>
            </a:r>
            <a:r>
              <a:rPr lang="en-US" altLang="en-US" dirty="0">
                <a:latin typeface="Courier New" panose="02070309020205020404" pitchFamily="49" charset="0"/>
                <a:cs typeface="Courier New" panose="02070309020205020404" pitchFamily="49" charset="0"/>
              </a:rPr>
              <a:t>(“t2.technion.ac.il”);</a:t>
            </a:r>
          </a:p>
          <a:p>
            <a:pPr lvl="1"/>
            <a:r>
              <a:rPr lang="en-US" altLang="en-US" dirty="0" err="1"/>
              <a:t>h</a:t>
            </a:r>
            <a:r>
              <a:rPr lang="en-US" altLang="en-US" dirty="0" err="1">
                <a:sym typeface="Wingdings" panose="05000000000000000000" pitchFamily="2" charset="2"/>
              </a:rPr>
              <a:t></a:t>
            </a:r>
            <a:r>
              <a:rPr lang="en-US" altLang="en-US" dirty="0" err="1"/>
              <a:t>h_addr</a:t>
            </a:r>
            <a:r>
              <a:rPr lang="he-IL" altLang="en-US" dirty="0"/>
              <a:t> יכיל את כתובת ה </a:t>
            </a:r>
            <a:r>
              <a:rPr lang="en-US" altLang="en-US" dirty="0"/>
              <a:t>IP</a:t>
            </a:r>
            <a:r>
              <a:rPr lang="he-IL" altLang="en-US" dirty="0"/>
              <a:t> של </a:t>
            </a:r>
            <a:r>
              <a:rPr lang="en-US" altLang="en-US" dirty="0"/>
              <a:t>t2</a:t>
            </a:r>
            <a:r>
              <a:rPr lang="he-IL" altLang="en-US" dirty="0"/>
              <a:t>.</a:t>
            </a:r>
            <a:endParaRPr lang="en-US" altLang="en-US" dirty="0"/>
          </a:p>
          <a:p>
            <a:pPr lvl="1"/>
            <a:r>
              <a:rPr lang="en-US" altLang="en-US" dirty="0" err="1"/>
              <a:t>h</a:t>
            </a:r>
            <a:r>
              <a:rPr lang="en-US" altLang="en-US" dirty="0" err="1">
                <a:sym typeface="Wingdings" panose="05000000000000000000" pitchFamily="2" charset="2"/>
              </a:rPr>
              <a:t></a:t>
            </a:r>
            <a:r>
              <a:rPr lang="en-US" altLang="en-US" dirty="0" err="1"/>
              <a:t>h_length</a:t>
            </a:r>
            <a:r>
              <a:rPr lang="he-IL" altLang="en-US" dirty="0"/>
              <a:t> אורך ה </a:t>
            </a:r>
            <a:r>
              <a:rPr lang="en-US" altLang="en-US" dirty="0"/>
              <a:t>h-&gt;</a:t>
            </a:r>
            <a:r>
              <a:rPr lang="en-US" altLang="en-US" dirty="0" err="1"/>
              <a:t>h_addr</a:t>
            </a:r>
            <a:r>
              <a:rPr lang="en-US" altLang="en-US" dirty="0"/>
              <a:t> </a:t>
            </a:r>
            <a:r>
              <a:rPr lang="he-IL" altLang="en-US" dirty="0"/>
              <a:t>.</a:t>
            </a:r>
            <a:endParaRPr lang="en-US" altLang="en-US" dirty="0"/>
          </a:p>
          <a:p>
            <a:pPr lvl="1"/>
            <a:r>
              <a:rPr lang="en-US" altLang="en-US" dirty="0" err="1"/>
              <a:t>h</a:t>
            </a:r>
            <a:r>
              <a:rPr lang="en-US" altLang="en-US" dirty="0" err="1">
                <a:sym typeface="Wingdings" panose="05000000000000000000" pitchFamily="2" charset="2"/>
              </a:rPr>
              <a:t></a:t>
            </a:r>
            <a:r>
              <a:rPr lang="en-US" altLang="en-US" dirty="0" err="1"/>
              <a:t>h_name</a:t>
            </a:r>
            <a:r>
              <a:rPr lang="he-IL" altLang="en-US" dirty="0"/>
              <a:t> יכיל את המחרוזת </a:t>
            </a:r>
            <a:r>
              <a:rPr lang="en-US" altLang="en-US" dirty="0"/>
              <a:t>t2.technion.ac.il</a:t>
            </a:r>
            <a:r>
              <a:rPr lang="he-IL" altLang="en-US" dirty="0"/>
              <a:t>.</a:t>
            </a:r>
            <a:endParaRPr lang="en-US" altLang="en-US" dirty="0"/>
          </a:p>
          <a:p>
            <a:endParaRPr lang="en-US" dirty="0"/>
          </a:p>
        </p:txBody>
      </p:sp>
      <p:sp>
        <p:nvSpPr>
          <p:cNvPr id="2" name="Footer Placeholder 1">
            <a:extLst>
              <a:ext uri="{FF2B5EF4-FFF2-40B4-BE49-F238E27FC236}">
                <a16:creationId xmlns:a16="http://schemas.microsoft.com/office/drawing/2014/main" id="{8D30EE6F-8961-4180-B4D2-A384B3704452}"/>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C8679483-D5A1-4222-932D-286F2F67F931}"/>
              </a:ext>
            </a:extLst>
          </p:cNvPr>
          <p:cNvSpPr>
            <a:spLocks noGrp="1"/>
          </p:cNvSpPr>
          <p:nvPr>
            <p:ph type="sldNum" sz="quarter" idx="12"/>
          </p:nvPr>
        </p:nvSpPr>
        <p:spPr/>
        <p:txBody>
          <a:bodyPr/>
          <a:lstStyle/>
          <a:p>
            <a:fld id="{0CFEC368-1D7A-4F81-ABF6-AE0E36BAF64C}" type="slidenum">
              <a:rPr lang="en-US" smtClean="0"/>
              <a:pPr/>
              <a:t>58</a:t>
            </a:fld>
            <a:endParaRPr lang="en-US"/>
          </a:p>
        </p:txBody>
      </p:sp>
    </p:spTree>
    <p:extLst>
      <p:ext uri="{BB962C8B-B14F-4D97-AF65-F5344CB8AC3E}">
        <p14:creationId xmlns:p14="http://schemas.microsoft.com/office/powerpoint/2010/main" val="7404701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1" name="Rectangle 6">
            <a:extLst>
              <a:ext uri="{FF2B5EF4-FFF2-40B4-BE49-F238E27FC236}">
                <a16:creationId xmlns:a16="http://schemas.microsoft.com/office/drawing/2014/main" id="{22B8A5E5-0F87-4096-9900-1C2146DD01E2}"/>
              </a:ext>
            </a:extLst>
          </p:cNvPr>
          <p:cNvSpPr>
            <a:spLocks noGrp="1" noChangeArrowheads="1"/>
          </p:cNvSpPr>
          <p:nvPr>
            <p:ph type="title"/>
          </p:nvPr>
        </p:nvSpPr>
        <p:spPr/>
        <p:txBody>
          <a:bodyPr/>
          <a:lstStyle/>
          <a:p>
            <a:r>
              <a:rPr lang="he-IL" altLang="en-US" dirty="0"/>
              <a:t>סדר בתים (</a:t>
            </a:r>
            <a:r>
              <a:rPr lang="en-US" altLang="en-US" dirty="0" err="1"/>
              <a:t>endianess</a:t>
            </a:r>
            <a:r>
              <a:rPr lang="he-IL" altLang="en-US" dirty="0"/>
              <a:t>)</a:t>
            </a:r>
            <a:endParaRPr lang="en-US" altLang="en-US" dirty="0"/>
          </a:p>
        </p:txBody>
      </p:sp>
      <p:sp>
        <p:nvSpPr>
          <p:cNvPr id="19462" name="Rectangle 7">
            <a:extLst>
              <a:ext uri="{FF2B5EF4-FFF2-40B4-BE49-F238E27FC236}">
                <a16:creationId xmlns:a16="http://schemas.microsoft.com/office/drawing/2014/main" id="{EB5734FB-A4B5-41BB-B406-F68C520DCFBA}"/>
              </a:ext>
            </a:extLst>
          </p:cNvPr>
          <p:cNvSpPr>
            <a:spLocks noGrp="1" noChangeArrowheads="1"/>
          </p:cNvSpPr>
          <p:nvPr>
            <p:ph idx="1"/>
          </p:nvPr>
        </p:nvSpPr>
        <p:spPr/>
        <p:txBody>
          <a:bodyPr>
            <a:normAutofit fontScale="92500"/>
          </a:bodyPr>
          <a:lstStyle/>
          <a:p>
            <a:r>
              <a:rPr lang="he-IL" dirty="0"/>
              <a:t>מספר שלם יכול להיות מיוצג על ידי מספר בתים בזיכרון. יש שתי אפשרויות לסידור הבתים:</a:t>
            </a:r>
          </a:p>
          <a:p>
            <a:r>
              <a:rPr lang="en-US" dirty="0"/>
              <a:t>big endian</a:t>
            </a:r>
            <a:r>
              <a:rPr lang="he-IL" dirty="0"/>
              <a:t>: ה-</a:t>
            </a:r>
            <a:r>
              <a:rPr lang="en-US" dirty="0"/>
              <a:t>LSB</a:t>
            </a:r>
            <a:r>
              <a:rPr lang="he-IL" dirty="0"/>
              <a:t> (הסוף) מאוחסן בכתובת הגבוהה (הגדולה) ביותר.</a:t>
            </a:r>
          </a:p>
          <a:p>
            <a:r>
              <a:rPr lang="en-US" dirty="0"/>
              <a:t>little endian</a:t>
            </a:r>
            <a:r>
              <a:rPr lang="he-IL" dirty="0"/>
              <a:t>: ה-</a:t>
            </a:r>
            <a:r>
              <a:rPr lang="en-US" dirty="0"/>
              <a:t>LSB</a:t>
            </a:r>
            <a:r>
              <a:rPr lang="he-IL" dirty="0"/>
              <a:t> (הסוף) מאוחסן בכתובת הנמוכה (הקטנה) ביותר.</a:t>
            </a:r>
          </a:p>
          <a:p>
            <a:endParaRPr lang="he-IL" dirty="0"/>
          </a:p>
          <a:p>
            <a:r>
              <a:rPr lang="he-IL" altLang="en-US" dirty="0"/>
              <a:t>מעבדים שונים משתמשים בסדר בתים שונה, ולכן, כדי שנוכל להעביר אינפורמציה בין מחשבים שונים ברשת, צריכים להעביר את המספרים (</a:t>
            </a:r>
            <a:r>
              <a:rPr lang="en-US" altLang="en-US" dirty="0" err="1"/>
              <a:t>int</a:t>
            </a:r>
            <a:r>
              <a:rPr lang="en-US" altLang="en-US" dirty="0"/>
              <a:t>, short, long</a:t>
            </a:r>
            <a:r>
              <a:rPr lang="he-IL" altLang="en-US" dirty="0"/>
              <a:t>) ליצוג אחיד. בזה מטפלות 4 הפונקציות הבאות:</a:t>
            </a:r>
            <a:endParaRPr lang="en-US" altLang="en-US" dirty="0"/>
          </a:p>
          <a:p>
            <a:pPr marL="0" indent="0" algn="l" rtl="0">
              <a:buNone/>
            </a:pPr>
            <a:r>
              <a:rPr lang="en-US" altLang="en-US" sz="1900" dirty="0" err="1">
                <a:latin typeface="Courier New" panose="02070309020205020404" pitchFamily="49" charset="0"/>
                <a:cs typeface="Courier New" panose="02070309020205020404" pitchFamily="49" charset="0"/>
              </a:rPr>
              <a:t>u_long</a:t>
            </a:r>
            <a:r>
              <a:rPr lang="en-US" altLang="en-US" sz="1900" dirty="0">
                <a:latin typeface="Courier New" panose="02070309020205020404" pitchFamily="49" charset="0"/>
                <a:cs typeface="Courier New" panose="02070309020205020404" pitchFamily="49" charset="0"/>
              </a:rPr>
              <a:t>  </a:t>
            </a:r>
            <a:r>
              <a:rPr lang="en-US" altLang="en-US" sz="1900" dirty="0" err="1">
                <a:latin typeface="Courier New" panose="02070309020205020404" pitchFamily="49" charset="0"/>
                <a:cs typeface="Courier New" panose="02070309020205020404" pitchFamily="49" charset="0"/>
              </a:rPr>
              <a:t>htonl</a:t>
            </a:r>
            <a:r>
              <a:rPr lang="en-US" altLang="en-US" sz="1900" dirty="0">
                <a:latin typeface="Courier New" panose="02070309020205020404" pitchFamily="49" charset="0"/>
                <a:cs typeface="Courier New" panose="02070309020205020404" pitchFamily="49" charset="0"/>
              </a:rPr>
              <a:t>(</a:t>
            </a:r>
            <a:r>
              <a:rPr lang="en-US" altLang="en-US" sz="1900" dirty="0" err="1">
                <a:latin typeface="Courier New" panose="02070309020205020404" pitchFamily="49" charset="0"/>
                <a:cs typeface="Courier New" panose="02070309020205020404" pitchFamily="49" charset="0"/>
              </a:rPr>
              <a:t>u_long</a:t>
            </a:r>
            <a:r>
              <a:rPr lang="en-US" altLang="en-US" sz="1900" dirty="0">
                <a:latin typeface="Courier New" panose="02070309020205020404" pitchFamily="49" charset="0"/>
                <a:cs typeface="Courier New" panose="02070309020205020404" pitchFamily="49" charset="0"/>
              </a:rPr>
              <a:t>);  // host to network long (32 bits)</a:t>
            </a:r>
          </a:p>
          <a:p>
            <a:pPr marL="0" indent="0" algn="l" rtl="0">
              <a:buNone/>
            </a:pPr>
            <a:r>
              <a:rPr lang="en-US" altLang="en-US" sz="1900" dirty="0" err="1">
                <a:latin typeface="Courier New" panose="02070309020205020404" pitchFamily="49" charset="0"/>
                <a:cs typeface="Courier New" panose="02070309020205020404" pitchFamily="49" charset="0"/>
              </a:rPr>
              <a:t>u_short</a:t>
            </a:r>
            <a:r>
              <a:rPr lang="en-US" altLang="en-US" sz="1900" dirty="0">
                <a:latin typeface="Courier New" panose="02070309020205020404" pitchFamily="49" charset="0"/>
                <a:cs typeface="Courier New" panose="02070309020205020404" pitchFamily="49" charset="0"/>
              </a:rPr>
              <a:t> </a:t>
            </a:r>
            <a:r>
              <a:rPr lang="en-US" altLang="en-US" sz="1900" dirty="0" err="1">
                <a:latin typeface="Courier New" panose="02070309020205020404" pitchFamily="49" charset="0"/>
                <a:cs typeface="Courier New" panose="02070309020205020404" pitchFamily="49" charset="0"/>
              </a:rPr>
              <a:t>htons</a:t>
            </a:r>
            <a:r>
              <a:rPr lang="en-US" altLang="en-US" sz="1900" dirty="0">
                <a:latin typeface="Courier New" panose="02070309020205020404" pitchFamily="49" charset="0"/>
                <a:cs typeface="Courier New" panose="02070309020205020404" pitchFamily="49" charset="0"/>
              </a:rPr>
              <a:t>(</a:t>
            </a:r>
            <a:r>
              <a:rPr lang="en-US" altLang="en-US" sz="1900" dirty="0" err="1">
                <a:latin typeface="Courier New" panose="02070309020205020404" pitchFamily="49" charset="0"/>
                <a:cs typeface="Courier New" panose="02070309020205020404" pitchFamily="49" charset="0"/>
              </a:rPr>
              <a:t>u_short</a:t>
            </a:r>
            <a:r>
              <a:rPr lang="en-US" altLang="en-US" sz="1900" dirty="0">
                <a:latin typeface="Courier New" panose="02070309020205020404" pitchFamily="49" charset="0"/>
                <a:cs typeface="Courier New" panose="02070309020205020404" pitchFamily="49" charset="0"/>
              </a:rPr>
              <a:t>); // host to network short (16 bits)</a:t>
            </a:r>
          </a:p>
          <a:p>
            <a:pPr marL="0" indent="0" algn="l" rtl="0">
              <a:buNone/>
            </a:pPr>
            <a:r>
              <a:rPr lang="en-US" altLang="en-US" sz="1900" dirty="0" err="1">
                <a:latin typeface="Courier New" panose="02070309020205020404" pitchFamily="49" charset="0"/>
                <a:cs typeface="Courier New" panose="02070309020205020404" pitchFamily="49" charset="0"/>
              </a:rPr>
              <a:t>u_long</a:t>
            </a:r>
            <a:r>
              <a:rPr lang="en-US" altLang="en-US" sz="1900" dirty="0">
                <a:latin typeface="Courier New" panose="02070309020205020404" pitchFamily="49" charset="0"/>
                <a:cs typeface="Courier New" panose="02070309020205020404" pitchFamily="49" charset="0"/>
              </a:rPr>
              <a:t>  </a:t>
            </a:r>
            <a:r>
              <a:rPr lang="en-US" altLang="en-US" sz="1900" dirty="0" err="1">
                <a:latin typeface="Courier New" panose="02070309020205020404" pitchFamily="49" charset="0"/>
                <a:cs typeface="Courier New" panose="02070309020205020404" pitchFamily="49" charset="0"/>
              </a:rPr>
              <a:t>ntohl</a:t>
            </a:r>
            <a:r>
              <a:rPr lang="en-US" altLang="en-US" sz="1900" dirty="0">
                <a:latin typeface="Courier New" panose="02070309020205020404" pitchFamily="49" charset="0"/>
                <a:cs typeface="Courier New" panose="02070309020205020404" pitchFamily="49" charset="0"/>
              </a:rPr>
              <a:t>(</a:t>
            </a:r>
            <a:r>
              <a:rPr lang="en-US" altLang="en-US" sz="1900" dirty="0" err="1">
                <a:latin typeface="Courier New" panose="02070309020205020404" pitchFamily="49" charset="0"/>
                <a:cs typeface="Courier New" panose="02070309020205020404" pitchFamily="49" charset="0"/>
              </a:rPr>
              <a:t>u_long</a:t>
            </a:r>
            <a:r>
              <a:rPr lang="en-US" altLang="en-US" sz="1900" dirty="0">
                <a:latin typeface="Courier New" panose="02070309020205020404" pitchFamily="49" charset="0"/>
                <a:cs typeface="Courier New" panose="02070309020205020404" pitchFamily="49" charset="0"/>
              </a:rPr>
              <a:t>);  // network to host long (32 bits)</a:t>
            </a:r>
          </a:p>
          <a:p>
            <a:pPr marL="0" indent="0" algn="l" rtl="0">
              <a:buNone/>
            </a:pPr>
            <a:r>
              <a:rPr lang="en-US" altLang="en-US" sz="1900" dirty="0" err="1">
                <a:latin typeface="Courier New" panose="02070309020205020404" pitchFamily="49" charset="0"/>
                <a:cs typeface="Courier New" panose="02070309020205020404" pitchFamily="49" charset="0"/>
              </a:rPr>
              <a:t>u_short</a:t>
            </a:r>
            <a:r>
              <a:rPr lang="en-US" altLang="en-US" sz="1900" dirty="0">
                <a:latin typeface="Courier New" panose="02070309020205020404" pitchFamily="49" charset="0"/>
                <a:cs typeface="Courier New" panose="02070309020205020404" pitchFamily="49" charset="0"/>
              </a:rPr>
              <a:t> </a:t>
            </a:r>
            <a:r>
              <a:rPr lang="en-US" altLang="en-US" sz="1900" dirty="0" err="1">
                <a:latin typeface="Courier New" panose="02070309020205020404" pitchFamily="49" charset="0"/>
                <a:cs typeface="Courier New" panose="02070309020205020404" pitchFamily="49" charset="0"/>
              </a:rPr>
              <a:t>ntohs</a:t>
            </a:r>
            <a:r>
              <a:rPr lang="en-US" altLang="en-US" sz="1900" dirty="0">
                <a:latin typeface="Courier New" panose="02070309020205020404" pitchFamily="49" charset="0"/>
                <a:cs typeface="Courier New" panose="02070309020205020404" pitchFamily="49" charset="0"/>
              </a:rPr>
              <a:t>(</a:t>
            </a:r>
            <a:r>
              <a:rPr lang="en-US" altLang="en-US" sz="1900" dirty="0" err="1">
                <a:latin typeface="Courier New" panose="02070309020205020404" pitchFamily="49" charset="0"/>
                <a:cs typeface="Courier New" panose="02070309020205020404" pitchFamily="49" charset="0"/>
              </a:rPr>
              <a:t>u_short</a:t>
            </a:r>
            <a:r>
              <a:rPr lang="en-US" altLang="en-US" sz="1900" dirty="0">
                <a:latin typeface="Courier New" panose="02070309020205020404" pitchFamily="49" charset="0"/>
                <a:cs typeface="Courier New" panose="02070309020205020404" pitchFamily="49" charset="0"/>
              </a:rPr>
              <a:t>); // network to host short (16 bits)</a:t>
            </a:r>
          </a:p>
        </p:txBody>
      </p:sp>
      <p:sp>
        <p:nvSpPr>
          <p:cNvPr id="2" name="Footer Placeholder 1">
            <a:extLst>
              <a:ext uri="{FF2B5EF4-FFF2-40B4-BE49-F238E27FC236}">
                <a16:creationId xmlns:a16="http://schemas.microsoft.com/office/drawing/2014/main" id="{6091545E-28D7-4A72-973C-1C74C04A13D0}"/>
              </a:ext>
            </a:extLst>
          </p:cNvPr>
          <p:cNvSpPr>
            <a:spLocks noGrp="1"/>
          </p:cNvSpPr>
          <p:nvPr>
            <p:ph type="ftr" sz="quarter" idx="11"/>
          </p:nvPr>
        </p:nvSpPr>
        <p:spPr/>
        <p:txBody>
          <a:bodyPr/>
          <a:lstStyle/>
          <a:p>
            <a:r>
              <a:rPr lang="he-IL"/>
              <a:t>מערכות הפעלה - תרגול 9</a:t>
            </a:r>
            <a:endParaRPr lang="en-US" dirty="0"/>
          </a:p>
        </p:txBody>
      </p:sp>
      <p:sp>
        <p:nvSpPr>
          <p:cNvPr id="3" name="Slide Number Placeholder 2">
            <a:extLst>
              <a:ext uri="{FF2B5EF4-FFF2-40B4-BE49-F238E27FC236}">
                <a16:creationId xmlns:a16="http://schemas.microsoft.com/office/drawing/2014/main" id="{4A03A024-9B42-494E-ABD8-D54A751B5FE0}"/>
              </a:ext>
            </a:extLst>
          </p:cNvPr>
          <p:cNvSpPr>
            <a:spLocks noGrp="1"/>
          </p:cNvSpPr>
          <p:nvPr>
            <p:ph type="sldNum" sz="quarter" idx="12"/>
          </p:nvPr>
        </p:nvSpPr>
        <p:spPr/>
        <p:txBody>
          <a:bodyPr/>
          <a:lstStyle/>
          <a:p>
            <a:fld id="{0CFEC368-1D7A-4F81-ABF6-AE0E36BAF64C}" type="slidenum">
              <a:rPr lang="en-US" smtClean="0"/>
              <a:pPr/>
              <a:t>59</a:t>
            </a:fld>
            <a:endParaRPr lang="en-US"/>
          </a:p>
        </p:txBody>
      </p:sp>
    </p:spTree>
    <p:extLst>
      <p:ext uri="{BB962C8B-B14F-4D97-AF65-F5344CB8AC3E}">
        <p14:creationId xmlns:p14="http://schemas.microsoft.com/office/powerpoint/2010/main" val="330373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1D82-F565-48DF-A96C-4AC2B5225E49}"/>
              </a:ext>
            </a:extLst>
          </p:cNvPr>
          <p:cNvSpPr>
            <a:spLocks noGrp="1"/>
          </p:cNvSpPr>
          <p:nvPr>
            <p:ph type="title"/>
          </p:nvPr>
        </p:nvSpPr>
        <p:spPr>
          <a:xfrm>
            <a:off x="457200" y="533400"/>
            <a:ext cx="8229600" cy="990600"/>
          </a:xfrm>
        </p:spPr>
        <p:txBody>
          <a:bodyPr/>
          <a:lstStyle/>
          <a:p>
            <a:r>
              <a:rPr lang="he-IL" dirty="0"/>
              <a:t>פרוטוקולי תקשורת באינטרנט</a:t>
            </a:r>
            <a:endParaRPr lang="en-US" dirty="0"/>
          </a:p>
        </p:txBody>
      </p:sp>
      <p:graphicFrame>
        <p:nvGraphicFramePr>
          <p:cNvPr id="16" name="Table 16">
            <a:extLst>
              <a:ext uri="{FF2B5EF4-FFF2-40B4-BE49-F238E27FC236}">
                <a16:creationId xmlns:a16="http://schemas.microsoft.com/office/drawing/2014/main" id="{84A7C86C-3430-4211-B79E-F437DDF683FD}"/>
              </a:ext>
            </a:extLst>
          </p:cNvPr>
          <p:cNvGraphicFramePr>
            <a:graphicFrameLocks noGrp="1"/>
          </p:cNvGraphicFramePr>
          <p:nvPr>
            <p:ph idx="1"/>
          </p:nvPr>
        </p:nvGraphicFramePr>
        <p:xfrm>
          <a:off x="457200" y="1600199"/>
          <a:ext cx="8229600" cy="4719018"/>
        </p:xfrm>
        <a:graphic>
          <a:graphicData uri="http://schemas.openxmlformats.org/drawingml/2006/table">
            <a:tbl>
              <a:tblPr firstRow="1" firstCol="1" bandRow="1">
                <a:tableStyleId>{BC89EF96-8CEA-46FF-86C4-4CE0E7609802}</a:tableStyleId>
              </a:tblPr>
              <a:tblGrid>
                <a:gridCol w="922421">
                  <a:extLst>
                    <a:ext uri="{9D8B030D-6E8A-4147-A177-3AD203B41FA5}">
                      <a16:colId xmlns:a16="http://schemas.microsoft.com/office/drawing/2014/main" val="1051119061"/>
                    </a:ext>
                  </a:extLst>
                </a:gridCol>
                <a:gridCol w="1668379">
                  <a:extLst>
                    <a:ext uri="{9D8B030D-6E8A-4147-A177-3AD203B41FA5}">
                      <a16:colId xmlns:a16="http://schemas.microsoft.com/office/drawing/2014/main" val="265531874"/>
                    </a:ext>
                  </a:extLst>
                </a:gridCol>
                <a:gridCol w="1716505">
                  <a:extLst>
                    <a:ext uri="{9D8B030D-6E8A-4147-A177-3AD203B41FA5}">
                      <a16:colId xmlns:a16="http://schemas.microsoft.com/office/drawing/2014/main" val="502287562"/>
                    </a:ext>
                  </a:extLst>
                </a:gridCol>
                <a:gridCol w="1844842">
                  <a:extLst>
                    <a:ext uri="{9D8B030D-6E8A-4147-A177-3AD203B41FA5}">
                      <a16:colId xmlns:a16="http://schemas.microsoft.com/office/drawing/2014/main" val="1185851400"/>
                    </a:ext>
                  </a:extLst>
                </a:gridCol>
                <a:gridCol w="2077453">
                  <a:extLst>
                    <a:ext uri="{9D8B030D-6E8A-4147-A177-3AD203B41FA5}">
                      <a16:colId xmlns:a16="http://schemas.microsoft.com/office/drawing/2014/main" val="32105839"/>
                    </a:ext>
                  </a:extLst>
                </a:gridCol>
              </a:tblGrid>
              <a:tr h="604218">
                <a:tc>
                  <a:txBody>
                    <a:bodyPr/>
                    <a:lstStyle/>
                    <a:p>
                      <a:pPr algn="ctr"/>
                      <a:r>
                        <a:rPr lang="en-US" sz="2400" dirty="0"/>
                        <a:t>layer</a:t>
                      </a:r>
                      <a:endParaRPr lang="en-US" sz="2400" i="1" dirty="0"/>
                    </a:p>
                  </a:txBody>
                  <a:tcPr anchor="ctr"/>
                </a:tc>
                <a:tc>
                  <a:txBody>
                    <a:bodyPr/>
                    <a:lstStyle/>
                    <a:p>
                      <a:pPr algn="ctr"/>
                      <a:r>
                        <a:rPr lang="en-US" sz="2400" dirty="0"/>
                        <a:t>name</a:t>
                      </a:r>
                      <a:endParaRPr lang="en-US" sz="2400" i="1" dirty="0"/>
                    </a:p>
                  </a:txBody>
                  <a:tcPr anchor="ctr"/>
                </a:tc>
                <a:tc>
                  <a:txBody>
                    <a:bodyPr/>
                    <a:lstStyle/>
                    <a:p>
                      <a:pPr algn="ctr"/>
                      <a:r>
                        <a:rPr lang="en-US" sz="2400" dirty="0"/>
                        <a:t>protocols</a:t>
                      </a:r>
                      <a:endParaRPr lang="en-US" sz="2400" i="1" dirty="0"/>
                    </a:p>
                  </a:txBody>
                  <a:tcPr anchor="ctr"/>
                </a:tc>
                <a:tc>
                  <a:txBody>
                    <a:bodyPr/>
                    <a:lstStyle/>
                    <a:p>
                      <a:pPr algn="ctr"/>
                      <a:r>
                        <a:rPr lang="en-US" sz="2400" dirty="0"/>
                        <a:t>data unit</a:t>
                      </a:r>
                      <a:endParaRPr lang="en-US" sz="2400" i="1" dirty="0"/>
                    </a:p>
                  </a:txBody>
                  <a:tcPr anchor="ctr"/>
                </a:tc>
                <a:tc>
                  <a:txBody>
                    <a:bodyPr/>
                    <a:lstStyle/>
                    <a:p>
                      <a:pPr algn="ctr"/>
                      <a:r>
                        <a:rPr lang="en-US" sz="2400" dirty="0"/>
                        <a:t>addressing</a:t>
                      </a:r>
                      <a:endParaRPr lang="en-US" sz="2400" i="1" dirty="0"/>
                    </a:p>
                  </a:txBody>
                  <a:tcPr anchor="ctr"/>
                </a:tc>
                <a:extLst>
                  <a:ext uri="{0D108BD9-81ED-4DB2-BD59-A6C34878D82A}">
                    <a16:rowId xmlns:a16="http://schemas.microsoft.com/office/drawing/2014/main" val="3251907557"/>
                  </a:ext>
                </a:extLst>
              </a:tr>
              <a:tr h="822960">
                <a:tc>
                  <a:txBody>
                    <a:bodyPr/>
                    <a:lstStyle/>
                    <a:p>
                      <a:pPr algn="ctr"/>
                      <a:r>
                        <a:rPr lang="en-US" sz="2400" dirty="0"/>
                        <a:t>5</a:t>
                      </a:r>
                    </a:p>
                  </a:txBody>
                  <a:tcPr anchor="ctr"/>
                </a:tc>
                <a:tc>
                  <a:txBody>
                    <a:bodyPr/>
                    <a:lstStyle/>
                    <a:p>
                      <a:pPr algn="ctr"/>
                      <a:r>
                        <a:rPr lang="en-US" sz="2400" dirty="0"/>
                        <a:t>application</a:t>
                      </a:r>
                    </a:p>
                  </a:txBody>
                  <a:tcPr anchor="ctr"/>
                </a:tc>
                <a:tc>
                  <a:txBody>
                    <a:bodyPr/>
                    <a:lstStyle/>
                    <a:p>
                      <a:pPr algn="ctr"/>
                      <a:r>
                        <a:rPr lang="en-US" sz="2400" dirty="0"/>
                        <a:t>HTTP, SMTP</a:t>
                      </a:r>
                    </a:p>
                  </a:txBody>
                  <a:tcPr anchor="ctr"/>
                </a:tc>
                <a:tc>
                  <a:txBody>
                    <a:bodyPr/>
                    <a:lstStyle/>
                    <a:p>
                      <a:pPr algn="ctr"/>
                      <a:r>
                        <a:rPr lang="en-US" sz="2400" dirty="0"/>
                        <a:t>stream, messages</a:t>
                      </a:r>
                    </a:p>
                  </a:txBody>
                  <a:tcPr anchor="ctr"/>
                </a:tc>
                <a:tc>
                  <a:txBody>
                    <a:bodyPr/>
                    <a:lstStyle/>
                    <a:p>
                      <a:pPr algn="ctr"/>
                      <a:r>
                        <a:rPr lang="en-US" sz="2400" dirty="0"/>
                        <a:t>N/A</a:t>
                      </a:r>
                    </a:p>
                  </a:txBody>
                  <a:tcPr anchor="ctr"/>
                </a:tc>
                <a:extLst>
                  <a:ext uri="{0D108BD9-81ED-4DB2-BD59-A6C34878D82A}">
                    <a16:rowId xmlns:a16="http://schemas.microsoft.com/office/drawing/2014/main" val="4219175314"/>
                  </a:ext>
                </a:extLst>
              </a:tr>
              <a:tr h="822960">
                <a:tc>
                  <a:txBody>
                    <a:bodyPr/>
                    <a:lstStyle/>
                    <a:p>
                      <a:pPr algn="ctr"/>
                      <a:r>
                        <a:rPr lang="en-US" sz="2400" dirty="0"/>
                        <a:t>4</a:t>
                      </a:r>
                    </a:p>
                  </a:txBody>
                  <a:tcPr anchor="ctr"/>
                </a:tc>
                <a:tc>
                  <a:txBody>
                    <a:bodyPr/>
                    <a:lstStyle/>
                    <a:p>
                      <a:pPr algn="ctr"/>
                      <a:r>
                        <a:rPr lang="en-US" sz="2400" dirty="0"/>
                        <a:t>transport</a:t>
                      </a:r>
                    </a:p>
                  </a:txBody>
                  <a:tcPr anchor="ctr"/>
                </a:tc>
                <a:tc>
                  <a:txBody>
                    <a:bodyPr/>
                    <a:lstStyle/>
                    <a:p>
                      <a:pPr algn="ctr"/>
                      <a:r>
                        <a:rPr lang="en-US" sz="2400" dirty="0"/>
                        <a:t>TCP, UDP</a:t>
                      </a:r>
                    </a:p>
                  </a:txBody>
                  <a:tcPr anchor="ctr"/>
                </a:tc>
                <a:tc>
                  <a:txBody>
                    <a:bodyPr/>
                    <a:lstStyle/>
                    <a:p>
                      <a:pPr algn="ctr"/>
                      <a:r>
                        <a:rPr lang="en-US" sz="2400" dirty="0"/>
                        <a:t>segments, datagrams</a:t>
                      </a:r>
                    </a:p>
                  </a:txBody>
                  <a:tcPr anchor="ctr"/>
                </a:tc>
                <a:tc>
                  <a:txBody>
                    <a:bodyPr/>
                    <a:lstStyle/>
                    <a:p>
                      <a:pPr algn="ctr"/>
                      <a:r>
                        <a:rPr lang="en-US" sz="2400" dirty="0"/>
                        <a:t>ports</a:t>
                      </a:r>
                    </a:p>
                  </a:txBody>
                  <a:tcPr anchor="ctr"/>
                </a:tc>
                <a:extLst>
                  <a:ext uri="{0D108BD9-81ED-4DB2-BD59-A6C34878D82A}">
                    <a16:rowId xmlns:a16="http://schemas.microsoft.com/office/drawing/2014/main" val="1008919767"/>
                  </a:ext>
                </a:extLst>
              </a:tr>
              <a:tr h="822960">
                <a:tc>
                  <a:txBody>
                    <a:bodyPr/>
                    <a:lstStyle/>
                    <a:p>
                      <a:pPr algn="ctr"/>
                      <a:r>
                        <a:rPr lang="en-US" sz="2400" dirty="0"/>
                        <a:t>3</a:t>
                      </a:r>
                    </a:p>
                  </a:txBody>
                  <a:tcPr anchor="ctr"/>
                </a:tc>
                <a:tc>
                  <a:txBody>
                    <a:bodyPr/>
                    <a:lstStyle/>
                    <a:p>
                      <a:pPr algn="ctr"/>
                      <a:r>
                        <a:rPr lang="en-US" sz="2400" dirty="0"/>
                        <a:t>network</a:t>
                      </a:r>
                    </a:p>
                  </a:txBody>
                  <a:tcPr anchor="ctr"/>
                </a:tc>
                <a:tc>
                  <a:txBody>
                    <a:bodyPr/>
                    <a:lstStyle/>
                    <a:p>
                      <a:pPr algn="ctr"/>
                      <a:r>
                        <a:rPr lang="en-US" sz="2400" dirty="0"/>
                        <a:t>IP</a:t>
                      </a:r>
                    </a:p>
                  </a:txBody>
                  <a:tcPr anchor="ctr"/>
                </a:tc>
                <a:tc>
                  <a:txBody>
                    <a:bodyPr/>
                    <a:lstStyle/>
                    <a:p>
                      <a:pPr algn="ctr"/>
                      <a:r>
                        <a:rPr lang="en-US" sz="2400" dirty="0"/>
                        <a:t>packets</a:t>
                      </a:r>
                    </a:p>
                  </a:txBody>
                  <a:tcPr anchor="ctr"/>
                </a:tc>
                <a:tc>
                  <a:txBody>
                    <a:bodyPr/>
                    <a:lstStyle/>
                    <a:p>
                      <a:pPr algn="ctr"/>
                      <a:r>
                        <a:rPr lang="en-US" sz="2400" dirty="0"/>
                        <a:t>IP</a:t>
                      </a:r>
                    </a:p>
                  </a:txBody>
                  <a:tcPr anchor="ctr"/>
                </a:tc>
                <a:extLst>
                  <a:ext uri="{0D108BD9-81ED-4DB2-BD59-A6C34878D82A}">
                    <a16:rowId xmlns:a16="http://schemas.microsoft.com/office/drawing/2014/main" val="222670483"/>
                  </a:ext>
                </a:extLst>
              </a:tr>
              <a:tr h="822960">
                <a:tc>
                  <a:txBody>
                    <a:bodyPr/>
                    <a:lstStyle/>
                    <a:p>
                      <a:pPr algn="ctr"/>
                      <a:r>
                        <a:rPr lang="en-US" sz="2400" dirty="0"/>
                        <a:t>2</a:t>
                      </a:r>
                    </a:p>
                  </a:txBody>
                  <a:tcPr anchor="ctr"/>
                </a:tc>
                <a:tc>
                  <a:txBody>
                    <a:bodyPr/>
                    <a:lstStyle/>
                    <a:p>
                      <a:pPr algn="ctr"/>
                      <a:r>
                        <a:rPr lang="en-US" sz="2400" dirty="0"/>
                        <a:t>link</a:t>
                      </a:r>
                    </a:p>
                  </a:txBody>
                  <a:tcPr anchor="ctr"/>
                </a:tc>
                <a:tc>
                  <a:txBody>
                    <a:bodyPr/>
                    <a:lstStyle/>
                    <a:p>
                      <a:pPr algn="ctr"/>
                      <a:r>
                        <a:rPr lang="en-US" sz="2400" dirty="0"/>
                        <a:t>ethernet</a:t>
                      </a:r>
                    </a:p>
                  </a:txBody>
                  <a:tcPr anchor="ctr"/>
                </a:tc>
                <a:tc>
                  <a:txBody>
                    <a:bodyPr/>
                    <a:lstStyle/>
                    <a:p>
                      <a:pPr algn="ctr"/>
                      <a:r>
                        <a:rPr lang="en-US" sz="2400" dirty="0"/>
                        <a:t>frames</a:t>
                      </a:r>
                    </a:p>
                  </a:txBody>
                  <a:tcPr anchor="ctr"/>
                </a:tc>
                <a:tc>
                  <a:txBody>
                    <a:bodyPr/>
                    <a:lstStyle/>
                    <a:p>
                      <a:pPr algn="ctr"/>
                      <a:r>
                        <a:rPr lang="en-US" sz="2400" dirty="0"/>
                        <a:t>MAC</a:t>
                      </a:r>
                    </a:p>
                  </a:txBody>
                  <a:tcPr anchor="ctr"/>
                </a:tc>
                <a:extLst>
                  <a:ext uri="{0D108BD9-81ED-4DB2-BD59-A6C34878D82A}">
                    <a16:rowId xmlns:a16="http://schemas.microsoft.com/office/drawing/2014/main" val="400864368"/>
                  </a:ext>
                </a:extLst>
              </a:tr>
              <a:tr h="822960">
                <a:tc>
                  <a:txBody>
                    <a:bodyPr/>
                    <a:lstStyle/>
                    <a:p>
                      <a:pPr algn="ctr"/>
                      <a:r>
                        <a:rPr lang="en-US" sz="2400" dirty="0"/>
                        <a:t>1</a:t>
                      </a:r>
                    </a:p>
                  </a:txBody>
                  <a:tcPr anchor="ctr"/>
                </a:tc>
                <a:tc>
                  <a:txBody>
                    <a:bodyPr/>
                    <a:lstStyle/>
                    <a:p>
                      <a:pPr algn="ctr"/>
                      <a:r>
                        <a:rPr lang="en-US" sz="2400" dirty="0"/>
                        <a:t>physical</a:t>
                      </a:r>
                    </a:p>
                  </a:txBody>
                  <a:tcPr anchor="ctr"/>
                </a:tc>
                <a:tc>
                  <a:txBody>
                    <a:bodyPr/>
                    <a:lstStyle/>
                    <a:p>
                      <a:pPr algn="ctr"/>
                      <a:r>
                        <a:rPr lang="en-US" sz="2400" dirty="0"/>
                        <a:t>802.11</a:t>
                      </a:r>
                    </a:p>
                  </a:txBody>
                  <a:tcPr anchor="ctr"/>
                </a:tc>
                <a:tc>
                  <a:txBody>
                    <a:bodyPr/>
                    <a:lstStyle/>
                    <a:p>
                      <a:pPr algn="ctr"/>
                      <a:r>
                        <a:rPr lang="en-US" sz="2400" dirty="0"/>
                        <a:t>bits</a:t>
                      </a:r>
                    </a:p>
                  </a:txBody>
                  <a:tcPr anchor="ctr"/>
                </a:tc>
                <a:tc>
                  <a:txBody>
                    <a:bodyPr/>
                    <a:lstStyle/>
                    <a:p>
                      <a:pPr algn="ctr"/>
                      <a:r>
                        <a:rPr lang="en-US" sz="2400" dirty="0"/>
                        <a:t>N/A</a:t>
                      </a:r>
                    </a:p>
                  </a:txBody>
                  <a:tcPr anchor="ctr"/>
                </a:tc>
                <a:extLst>
                  <a:ext uri="{0D108BD9-81ED-4DB2-BD59-A6C34878D82A}">
                    <a16:rowId xmlns:a16="http://schemas.microsoft.com/office/drawing/2014/main" val="423299230"/>
                  </a:ext>
                </a:extLst>
              </a:tr>
            </a:tbl>
          </a:graphicData>
        </a:graphic>
      </p:graphicFrame>
      <p:sp>
        <p:nvSpPr>
          <p:cNvPr id="4" name="Footer Placeholder 3">
            <a:extLst>
              <a:ext uri="{FF2B5EF4-FFF2-40B4-BE49-F238E27FC236}">
                <a16:creationId xmlns:a16="http://schemas.microsoft.com/office/drawing/2014/main" id="{785089F5-B80C-465D-B4B5-42A1CA871C1D}"/>
              </a:ext>
            </a:extLst>
          </p:cNvPr>
          <p:cNvSpPr>
            <a:spLocks noGrp="1"/>
          </p:cNvSpPr>
          <p:nvPr>
            <p:ph type="ftr" sz="quarter" idx="11"/>
          </p:nvPr>
        </p:nvSpPr>
        <p:spPr>
          <a:xfrm>
            <a:off x="3429000" y="18288"/>
            <a:ext cx="4114800" cy="329184"/>
          </a:xfrm>
        </p:spPr>
        <p:txBody>
          <a:bodyPr/>
          <a:lstStyle/>
          <a:p>
            <a:r>
              <a:rPr lang="he-IL"/>
              <a:t>מערכות הפעלה - תרגול 9</a:t>
            </a:r>
            <a:endParaRPr lang="en-US" dirty="0"/>
          </a:p>
        </p:txBody>
      </p:sp>
      <p:sp>
        <p:nvSpPr>
          <p:cNvPr id="5" name="Slide Number Placeholder 4">
            <a:extLst>
              <a:ext uri="{FF2B5EF4-FFF2-40B4-BE49-F238E27FC236}">
                <a16:creationId xmlns:a16="http://schemas.microsoft.com/office/drawing/2014/main" id="{D32ED84C-C353-4C7E-ADE7-FE8B4B32F2D1}"/>
              </a:ext>
            </a:extLst>
          </p:cNvPr>
          <p:cNvSpPr>
            <a:spLocks noGrp="1"/>
          </p:cNvSpPr>
          <p:nvPr>
            <p:ph type="sldNum" sz="quarter" idx="12"/>
          </p:nvPr>
        </p:nvSpPr>
        <p:spPr>
          <a:xfrm>
            <a:off x="7620000" y="18288"/>
            <a:ext cx="1066800" cy="329184"/>
          </a:xfrm>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8559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1D82-F565-48DF-A96C-4AC2B5225E49}"/>
              </a:ext>
            </a:extLst>
          </p:cNvPr>
          <p:cNvSpPr>
            <a:spLocks noGrp="1"/>
          </p:cNvSpPr>
          <p:nvPr>
            <p:ph type="title"/>
          </p:nvPr>
        </p:nvSpPr>
        <p:spPr>
          <a:xfrm>
            <a:off x="457200" y="533400"/>
            <a:ext cx="8229600" cy="990600"/>
          </a:xfrm>
        </p:spPr>
        <p:txBody>
          <a:bodyPr/>
          <a:lstStyle/>
          <a:p>
            <a:r>
              <a:rPr lang="he-IL" dirty="0"/>
              <a:t>איפה מערכת ההפעלה בכל הסיפור?</a:t>
            </a:r>
            <a:endParaRPr lang="en-US" dirty="0"/>
          </a:p>
        </p:txBody>
      </p:sp>
      <p:graphicFrame>
        <p:nvGraphicFramePr>
          <p:cNvPr id="16" name="Table 16">
            <a:extLst>
              <a:ext uri="{FF2B5EF4-FFF2-40B4-BE49-F238E27FC236}">
                <a16:creationId xmlns:a16="http://schemas.microsoft.com/office/drawing/2014/main" id="{84A7C86C-3430-4211-B79E-F437DDF683FD}"/>
              </a:ext>
            </a:extLst>
          </p:cNvPr>
          <p:cNvGraphicFramePr>
            <a:graphicFrameLocks noGrp="1"/>
          </p:cNvGraphicFramePr>
          <p:nvPr>
            <p:ph idx="1"/>
          </p:nvPr>
        </p:nvGraphicFramePr>
        <p:xfrm>
          <a:off x="457200" y="1600199"/>
          <a:ext cx="8229600" cy="4719018"/>
        </p:xfrm>
        <a:graphic>
          <a:graphicData uri="http://schemas.openxmlformats.org/drawingml/2006/table">
            <a:tbl>
              <a:tblPr firstRow="1" firstCol="1" bandRow="1">
                <a:tableStyleId>{BC89EF96-8CEA-46FF-86C4-4CE0E7609802}</a:tableStyleId>
              </a:tblPr>
              <a:tblGrid>
                <a:gridCol w="922421">
                  <a:extLst>
                    <a:ext uri="{9D8B030D-6E8A-4147-A177-3AD203B41FA5}">
                      <a16:colId xmlns:a16="http://schemas.microsoft.com/office/drawing/2014/main" val="1051119061"/>
                    </a:ext>
                  </a:extLst>
                </a:gridCol>
                <a:gridCol w="1668379">
                  <a:extLst>
                    <a:ext uri="{9D8B030D-6E8A-4147-A177-3AD203B41FA5}">
                      <a16:colId xmlns:a16="http://schemas.microsoft.com/office/drawing/2014/main" val="265531874"/>
                    </a:ext>
                  </a:extLst>
                </a:gridCol>
                <a:gridCol w="1716505">
                  <a:extLst>
                    <a:ext uri="{9D8B030D-6E8A-4147-A177-3AD203B41FA5}">
                      <a16:colId xmlns:a16="http://schemas.microsoft.com/office/drawing/2014/main" val="502287562"/>
                    </a:ext>
                  </a:extLst>
                </a:gridCol>
                <a:gridCol w="1844842">
                  <a:extLst>
                    <a:ext uri="{9D8B030D-6E8A-4147-A177-3AD203B41FA5}">
                      <a16:colId xmlns:a16="http://schemas.microsoft.com/office/drawing/2014/main" val="1185851400"/>
                    </a:ext>
                  </a:extLst>
                </a:gridCol>
                <a:gridCol w="2077453">
                  <a:extLst>
                    <a:ext uri="{9D8B030D-6E8A-4147-A177-3AD203B41FA5}">
                      <a16:colId xmlns:a16="http://schemas.microsoft.com/office/drawing/2014/main" val="32105839"/>
                    </a:ext>
                  </a:extLst>
                </a:gridCol>
              </a:tblGrid>
              <a:tr h="604218">
                <a:tc>
                  <a:txBody>
                    <a:bodyPr/>
                    <a:lstStyle/>
                    <a:p>
                      <a:pPr algn="ctr"/>
                      <a:r>
                        <a:rPr lang="en-US" sz="2400" dirty="0"/>
                        <a:t>layer</a:t>
                      </a:r>
                      <a:endParaRPr lang="en-US" sz="2400" i="1" dirty="0"/>
                    </a:p>
                  </a:txBody>
                  <a:tcPr anchor="ctr"/>
                </a:tc>
                <a:tc>
                  <a:txBody>
                    <a:bodyPr/>
                    <a:lstStyle/>
                    <a:p>
                      <a:pPr algn="ctr"/>
                      <a:r>
                        <a:rPr lang="en-US" sz="2400" dirty="0"/>
                        <a:t>name</a:t>
                      </a:r>
                      <a:endParaRPr lang="en-US" sz="2400" i="1" dirty="0"/>
                    </a:p>
                  </a:txBody>
                  <a:tcPr anchor="ctr"/>
                </a:tc>
                <a:tc>
                  <a:txBody>
                    <a:bodyPr/>
                    <a:lstStyle/>
                    <a:p>
                      <a:pPr algn="ctr"/>
                      <a:r>
                        <a:rPr lang="en-US" sz="2400" dirty="0"/>
                        <a:t>protocols</a:t>
                      </a:r>
                      <a:endParaRPr lang="en-US" sz="2400" i="1" dirty="0"/>
                    </a:p>
                  </a:txBody>
                  <a:tcPr anchor="ctr"/>
                </a:tc>
                <a:tc>
                  <a:txBody>
                    <a:bodyPr/>
                    <a:lstStyle/>
                    <a:p>
                      <a:pPr algn="ctr"/>
                      <a:r>
                        <a:rPr lang="en-US" sz="2400" dirty="0"/>
                        <a:t>data unit</a:t>
                      </a:r>
                      <a:endParaRPr lang="en-US" sz="2400" i="1" dirty="0"/>
                    </a:p>
                  </a:txBody>
                  <a:tcPr anchor="ctr"/>
                </a:tc>
                <a:tc>
                  <a:txBody>
                    <a:bodyPr/>
                    <a:lstStyle/>
                    <a:p>
                      <a:pPr algn="ctr"/>
                      <a:r>
                        <a:rPr lang="en-US" sz="2400" dirty="0"/>
                        <a:t>addressing</a:t>
                      </a:r>
                      <a:endParaRPr lang="en-US" sz="2400" i="1" dirty="0"/>
                    </a:p>
                  </a:txBody>
                  <a:tcPr anchor="ctr"/>
                </a:tc>
                <a:extLst>
                  <a:ext uri="{0D108BD9-81ED-4DB2-BD59-A6C34878D82A}">
                    <a16:rowId xmlns:a16="http://schemas.microsoft.com/office/drawing/2014/main" val="3251907557"/>
                  </a:ext>
                </a:extLst>
              </a:tr>
              <a:tr h="822960">
                <a:tc>
                  <a:txBody>
                    <a:bodyPr/>
                    <a:lstStyle/>
                    <a:p>
                      <a:pPr algn="ctr"/>
                      <a:r>
                        <a:rPr lang="en-US" sz="2400" dirty="0"/>
                        <a:t>5</a:t>
                      </a:r>
                    </a:p>
                  </a:txBody>
                  <a:tcPr anchor="ctr"/>
                </a:tc>
                <a:tc>
                  <a:txBody>
                    <a:bodyPr/>
                    <a:lstStyle/>
                    <a:p>
                      <a:pPr algn="ctr"/>
                      <a:r>
                        <a:rPr lang="en-US" sz="2400" dirty="0"/>
                        <a:t>application</a:t>
                      </a:r>
                    </a:p>
                  </a:txBody>
                  <a:tcPr anchor="ctr"/>
                </a:tc>
                <a:tc>
                  <a:txBody>
                    <a:bodyPr/>
                    <a:lstStyle/>
                    <a:p>
                      <a:pPr algn="ctr"/>
                      <a:r>
                        <a:rPr lang="en-US" sz="2400" dirty="0"/>
                        <a:t>HTTP, SMTP</a:t>
                      </a:r>
                    </a:p>
                  </a:txBody>
                  <a:tcPr anchor="ctr"/>
                </a:tc>
                <a:tc>
                  <a:txBody>
                    <a:bodyPr/>
                    <a:lstStyle/>
                    <a:p>
                      <a:pPr algn="ctr"/>
                      <a:r>
                        <a:rPr lang="en-US" sz="2400" dirty="0"/>
                        <a:t>stream, messages</a:t>
                      </a:r>
                    </a:p>
                  </a:txBody>
                  <a:tcPr anchor="ctr"/>
                </a:tc>
                <a:tc>
                  <a:txBody>
                    <a:bodyPr/>
                    <a:lstStyle/>
                    <a:p>
                      <a:pPr algn="ctr"/>
                      <a:r>
                        <a:rPr lang="en-US" sz="2400" dirty="0"/>
                        <a:t>N/A</a:t>
                      </a:r>
                    </a:p>
                  </a:txBody>
                  <a:tcPr anchor="ctr"/>
                </a:tc>
                <a:extLst>
                  <a:ext uri="{0D108BD9-81ED-4DB2-BD59-A6C34878D82A}">
                    <a16:rowId xmlns:a16="http://schemas.microsoft.com/office/drawing/2014/main" val="4219175314"/>
                  </a:ext>
                </a:extLst>
              </a:tr>
              <a:tr h="822960">
                <a:tc>
                  <a:txBody>
                    <a:bodyPr/>
                    <a:lstStyle/>
                    <a:p>
                      <a:pPr algn="ctr"/>
                      <a:r>
                        <a:rPr lang="en-US" sz="2400" dirty="0"/>
                        <a:t>4</a:t>
                      </a:r>
                    </a:p>
                  </a:txBody>
                  <a:tcPr anchor="ctr"/>
                </a:tc>
                <a:tc>
                  <a:txBody>
                    <a:bodyPr/>
                    <a:lstStyle/>
                    <a:p>
                      <a:pPr algn="ctr"/>
                      <a:r>
                        <a:rPr lang="en-US" sz="2400" dirty="0"/>
                        <a:t>transport</a:t>
                      </a:r>
                    </a:p>
                  </a:txBody>
                  <a:tcPr anchor="ctr"/>
                </a:tc>
                <a:tc>
                  <a:txBody>
                    <a:bodyPr/>
                    <a:lstStyle/>
                    <a:p>
                      <a:pPr algn="ctr"/>
                      <a:r>
                        <a:rPr lang="en-US" sz="2400" dirty="0"/>
                        <a:t>TCP, UDP</a:t>
                      </a:r>
                    </a:p>
                  </a:txBody>
                  <a:tcPr anchor="ctr"/>
                </a:tc>
                <a:tc>
                  <a:txBody>
                    <a:bodyPr/>
                    <a:lstStyle/>
                    <a:p>
                      <a:pPr algn="ctr"/>
                      <a:r>
                        <a:rPr lang="en-US" sz="2400" dirty="0"/>
                        <a:t>segments, datagrams</a:t>
                      </a:r>
                    </a:p>
                  </a:txBody>
                  <a:tcPr anchor="ctr"/>
                </a:tc>
                <a:tc>
                  <a:txBody>
                    <a:bodyPr/>
                    <a:lstStyle/>
                    <a:p>
                      <a:pPr algn="ctr"/>
                      <a:r>
                        <a:rPr lang="en-US" sz="2400" dirty="0"/>
                        <a:t>ports</a:t>
                      </a:r>
                    </a:p>
                  </a:txBody>
                  <a:tcPr anchor="ctr"/>
                </a:tc>
                <a:extLst>
                  <a:ext uri="{0D108BD9-81ED-4DB2-BD59-A6C34878D82A}">
                    <a16:rowId xmlns:a16="http://schemas.microsoft.com/office/drawing/2014/main" val="1008919767"/>
                  </a:ext>
                </a:extLst>
              </a:tr>
              <a:tr h="822960">
                <a:tc>
                  <a:txBody>
                    <a:bodyPr/>
                    <a:lstStyle/>
                    <a:p>
                      <a:pPr algn="ctr"/>
                      <a:r>
                        <a:rPr lang="en-US" sz="2400" dirty="0"/>
                        <a:t>3</a:t>
                      </a:r>
                    </a:p>
                  </a:txBody>
                  <a:tcPr anchor="ctr"/>
                </a:tc>
                <a:tc>
                  <a:txBody>
                    <a:bodyPr/>
                    <a:lstStyle/>
                    <a:p>
                      <a:pPr algn="ctr"/>
                      <a:r>
                        <a:rPr lang="en-US" sz="2400" dirty="0"/>
                        <a:t>network</a:t>
                      </a:r>
                    </a:p>
                  </a:txBody>
                  <a:tcPr anchor="ctr"/>
                </a:tc>
                <a:tc>
                  <a:txBody>
                    <a:bodyPr/>
                    <a:lstStyle/>
                    <a:p>
                      <a:pPr algn="ctr"/>
                      <a:r>
                        <a:rPr lang="en-US" sz="2400" dirty="0"/>
                        <a:t>IP</a:t>
                      </a:r>
                    </a:p>
                  </a:txBody>
                  <a:tcPr anchor="ctr"/>
                </a:tc>
                <a:tc>
                  <a:txBody>
                    <a:bodyPr/>
                    <a:lstStyle/>
                    <a:p>
                      <a:pPr algn="ctr"/>
                      <a:r>
                        <a:rPr lang="en-US" sz="2400" dirty="0"/>
                        <a:t>packets</a:t>
                      </a:r>
                    </a:p>
                  </a:txBody>
                  <a:tcPr anchor="ctr"/>
                </a:tc>
                <a:tc>
                  <a:txBody>
                    <a:bodyPr/>
                    <a:lstStyle/>
                    <a:p>
                      <a:pPr algn="ctr"/>
                      <a:r>
                        <a:rPr lang="en-US" sz="2400" dirty="0"/>
                        <a:t>IP</a:t>
                      </a:r>
                    </a:p>
                  </a:txBody>
                  <a:tcPr anchor="ctr"/>
                </a:tc>
                <a:extLst>
                  <a:ext uri="{0D108BD9-81ED-4DB2-BD59-A6C34878D82A}">
                    <a16:rowId xmlns:a16="http://schemas.microsoft.com/office/drawing/2014/main" val="222670483"/>
                  </a:ext>
                </a:extLst>
              </a:tr>
              <a:tr h="822960">
                <a:tc>
                  <a:txBody>
                    <a:bodyPr/>
                    <a:lstStyle/>
                    <a:p>
                      <a:pPr algn="ctr"/>
                      <a:r>
                        <a:rPr lang="en-US" sz="2400" dirty="0"/>
                        <a:t>2</a:t>
                      </a:r>
                    </a:p>
                  </a:txBody>
                  <a:tcPr anchor="ctr"/>
                </a:tc>
                <a:tc>
                  <a:txBody>
                    <a:bodyPr/>
                    <a:lstStyle/>
                    <a:p>
                      <a:pPr algn="ctr"/>
                      <a:r>
                        <a:rPr lang="en-US" sz="2400" dirty="0"/>
                        <a:t>link</a:t>
                      </a:r>
                    </a:p>
                  </a:txBody>
                  <a:tcPr anchor="ctr"/>
                </a:tc>
                <a:tc>
                  <a:txBody>
                    <a:bodyPr/>
                    <a:lstStyle/>
                    <a:p>
                      <a:pPr algn="ctr"/>
                      <a:r>
                        <a:rPr lang="en-US" sz="2400" dirty="0"/>
                        <a:t>ethernet</a:t>
                      </a:r>
                    </a:p>
                  </a:txBody>
                  <a:tcPr anchor="ctr"/>
                </a:tc>
                <a:tc>
                  <a:txBody>
                    <a:bodyPr/>
                    <a:lstStyle/>
                    <a:p>
                      <a:pPr algn="ctr"/>
                      <a:r>
                        <a:rPr lang="en-US" sz="2400" dirty="0"/>
                        <a:t>frames</a:t>
                      </a:r>
                    </a:p>
                  </a:txBody>
                  <a:tcPr anchor="ctr"/>
                </a:tc>
                <a:tc>
                  <a:txBody>
                    <a:bodyPr/>
                    <a:lstStyle/>
                    <a:p>
                      <a:pPr algn="ctr"/>
                      <a:r>
                        <a:rPr lang="en-US" sz="2400" dirty="0"/>
                        <a:t>MAC</a:t>
                      </a:r>
                    </a:p>
                  </a:txBody>
                  <a:tcPr anchor="ctr"/>
                </a:tc>
                <a:extLst>
                  <a:ext uri="{0D108BD9-81ED-4DB2-BD59-A6C34878D82A}">
                    <a16:rowId xmlns:a16="http://schemas.microsoft.com/office/drawing/2014/main" val="400864368"/>
                  </a:ext>
                </a:extLst>
              </a:tr>
              <a:tr h="822960">
                <a:tc>
                  <a:txBody>
                    <a:bodyPr/>
                    <a:lstStyle/>
                    <a:p>
                      <a:pPr algn="ctr"/>
                      <a:r>
                        <a:rPr lang="en-US" sz="2400" dirty="0"/>
                        <a:t>1</a:t>
                      </a:r>
                    </a:p>
                  </a:txBody>
                  <a:tcPr anchor="ctr"/>
                </a:tc>
                <a:tc>
                  <a:txBody>
                    <a:bodyPr/>
                    <a:lstStyle/>
                    <a:p>
                      <a:pPr algn="ctr"/>
                      <a:r>
                        <a:rPr lang="en-US" sz="2400" dirty="0"/>
                        <a:t>physical</a:t>
                      </a:r>
                    </a:p>
                  </a:txBody>
                  <a:tcPr anchor="ctr"/>
                </a:tc>
                <a:tc>
                  <a:txBody>
                    <a:bodyPr/>
                    <a:lstStyle/>
                    <a:p>
                      <a:pPr algn="ctr"/>
                      <a:r>
                        <a:rPr lang="en-US" sz="2400" dirty="0"/>
                        <a:t>802.11</a:t>
                      </a:r>
                    </a:p>
                  </a:txBody>
                  <a:tcPr anchor="ctr"/>
                </a:tc>
                <a:tc>
                  <a:txBody>
                    <a:bodyPr/>
                    <a:lstStyle/>
                    <a:p>
                      <a:pPr algn="ctr"/>
                      <a:r>
                        <a:rPr lang="en-US" sz="2400" dirty="0"/>
                        <a:t>bits</a:t>
                      </a:r>
                    </a:p>
                  </a:txBody>
                  <a:tcPr anchor="ctr"/>
                </a:tc>
                <a:tc>
                  <a:txBody>
                    <a:bodyPr/>
                    <a:lstStyle/>
                    <a:p>
                      <a:pPr algn="ctr"/>
                      <a:r>
                        <a:rPr lang="en-US" sz="2400" dirty="0"/>
                        <a:t>N/A</a:t>
                      </a:r>
                    </a:p>
                  </a:txBody>
                  <a:tcPr anchor="ctr"/>
                </a:tc>
                <a:extLst>
                  <a:ext uri="{0D108BD9-81ED-4DB2-BD59-A6C34878D82A}">
                    <a16:rowId xmlns:a16="http://schemas.microsoft.com/office/drawing/2014/main" val="423299230"/>
                  </a:ext>
                </a:extLst>
              </a:tr>
            </a:tbl>
          </a:graphicData>
        </a:graphic>
      </p:graphicFrame>
      <p:sp>
        <p:nvSpPr>
          <p:cNvPr id="4" name="Footer Placeholder 3">
            <a:extLst>
              <a:ext uri="{FF2B5EF4-FFF2-40B4-BE49-F238E27FC236}">
                <a16:creationId xmlns:a16="http://schemas.microsoft.com/office/drawing/2014/main" id="{785089F5-B80C-465D-B4B5-42A1CA871C1D}"/>
              </a:ext>
            </a:extLst>
          </p:cNvPr>
          <p:cNvSpPr>
            <a:spLocks noGrp="1"/>
          </p:cNvSpPr>
          <p:nvPr>
            <p:ph type="ftr" sz="quarter" idx="11"/>
          </p:nvPr>
        </p:nvSpPr>
        <p:spPr>
          <a:xfrm>
            <a:off x="3429000" y="18288"/>
            <a:ext cx="4114800" cy="329184"/>
          </a:xfrm>
        </p:spPr>
        <p:txBody>
          <a:bodyPr/>
          <a:lstStyle/>
          <a:p>
            <a:r>
              <a:rPr lang="he-IL"/>
              <a:t>מערכות הפעלה - תרגול 9</a:t>
            </a:r>
            <a:endParaRPr lang="en-US" dirty="0"/>
          </a:p>
        </p:txBody>
      </p:sp>
      <p:sp>
        <p:nvSpPr>
          <p:cNvPr id="5" name="Slide Number Placeholder 4">
            <a:extLst>
              <a:ext uri="{FF2B5EF4-FFF2-40B4-BE49-F238E27FC236}">
                <a16:creationId xmlns:a16="http://schemas.microsoft.com/office/drawing/2014/main" id="{D32ED84C-C353-4C7E-ADE7-FE8B4B32F2D1}"/>
              </a:ext>
            </a:extLst>
          </p:cNvPr>
          <p:cNvSpPr>
            <a:spLocks noGrp="1"/>
          </p:cNvSpPr>
          <p:nvPr>
            <p:ph type="sldNum" sz="quarter" idx="12"/>
          </p:nvPr>
        </p:nvSpPr>
        <p:spPr>
          <a:xfrm>
            <a:off x="7620000" y="18288"/>
            <a:ext cx="1066800" cy="329184"/>
          </a:xfrm>
        </p:spPr>
        <p:txBody>
          <a:bodyPr/>
          <a:lstStyle/>
          <a:p>
            <a:fld id="{0CFEC368-1D7A-4F81-ABF6-AE0E36BAF64C}" type="slidenum">
              <a:rPr lang="en-US" smtClean="0"/>
              <a:pPr/>
              <a:t>7</a:t>
            </a:fld>
            <a:endParaRPr lang="en-US"/>
          </a:p>
        </p:txBody>
      </p:sp>
      <p:graphicFrame>
        <p:nvGraphicFramePr>
          <p:cNvPr id="6" name="Table 16">
            <a:extLst>
              <a:ext uri="{FF2B5EF4-FFF2-40B4-BE49-F238E27FC236}">
                <a16:creationId xmlns:a16="http://schemas.microsoft.com/office/drawing/2014/main" id="{DCA2C32A-D20F-4FAE-B450-38CD4218321A}"/>
              </a:ext>
            </a:extLst>
          </p:cNvPr>
          <p:cNvGraphicFramePr>
            <a:graphicFrameLocks/>
          </p:cNvGraphicFramePr>
          <p:nvPr>
            <p:extLst>
              <p:ext uri="{D42A27DB-BD31-4B8C-83A1-F6EECF244321}">
                <p14:modId xmlns:p14="http://schemas.microsoft.com/office/powerpoint/2010/main" val="368150719"/>
              </p:ext>
            </p:extLst>
          </p:nvPr>
        </p:nvGraphicFramePr>
        <p:xfrm>
          <a:off x="4764505" y="1600199"/>
          <a:ext cx="3922295" cy="4719018"/>
        </p:xfrm>
        <a:graphic>
          <a:graphicData uri="http://schemas.openxmlformats.org/drawingml/2006/table">
            <a:tbl>
              <a:tblPr firstRow="1">
                <a:tableStyleId>{9DCAF9ED-07DC-4A11-8D7F-57B35C25682E}</a:tableStyleId>
              </a:tblPr>
              <a:tblGrid>
                <a:gridCol w="3922295">
                  <a:extLst>
                    <a:ext uri="{9D8B030D-6E8A-4147-A177-3AD203B41FA5}">
                      <a16:colId xmlns:a16="http://schemas.microsoft.com/office/drawing/2014/main" val="1185851400"/>
                    </a:ext>
                  </a:extLst>
                </a:gridCol>
              </a:tblGrid>
              <a:tr h="604218">
                <a:tc>
                  <a:txBody>
                    <a:bodyPr/>
                    <a:lstStyle/>
                    <a:p>
                      <a:pPr algn="ctr"/>
                      <a:r>
                        <a:rPr lang="en-US" sz="2400" dirty="0"/>
                        <a:t>implemented by</a:t>
                      </a:r>
                      <a:endParaRPr lang="en-US" sz="2400" i="1" dirty="0"/>
                    </a:p>
                  </a:txBody>
                  <a:tcPr anchor="ctr"/>
                </a:tc>
                <a:extLst>
                  <a:ext uri="{0D108BD9-81ED-4DB2-BD59-A6C34878D82A}">
                    <a16:rowId xmlns:a16="http://schemas.microsoft.com/office/drawing/2014/main" val="3251907557"/>
                  </a:ext>
                </a:extLst>
              </a:tr>
              <a:tr h="822960">
                <a:tc>
                  <a:txBody>
                    <a:bodyPr/>
                    <a:lstStyle/>
                    <a:p>
                      <a:pPr algn="ctr"/>
                      <a:r>
                        <a:rPr lang="en-US" sz="2400" dirty="0"/>
                        <a:t>user-level code</a:t>
                      </a:r>
                    </a:p>
                  </a:txBody>
                  <a:tcPr anchor="ctr"/>
                </a:tc>
                <a:extLst>
                  <a:ext uri="{0D108BD9-81ED-4DB2-BD59-A6C34878D82A}">
                    <a16:rowId xmlns:a16="http://schemas.microsoft.com/office/drawing/2014/main" val="4219175314"/>
                  </a:ext>
                </a:extLst>
              </a:tr>
              <a:tr h="2468880">
                <a:tc>
                  <a:txBody>
                    <a:bodyPr/>
                    <a:lstStyle/>
                    <a:p>
                      <a:pPr algn="ctr"/>
                      <a:r>
                        <a:rPr lang="en-US" sz="2400" dirty="0"/>
                        <a:t>kernel-level code</a:t>
                      </a:r>
                    </a:p>
                    <a:p>
                      <a:pPr algn="ctr"/>
                      <a:r>
                        <a:rPr lang="en-US" sz="2400" dirty="0"/>
                        <a:t>(the operating system)</a:t>
                      </a:r>
                    </a:p>
                  </a:txBody>
                  <a:tcPr anchor="ctr"/>
                </a:tc>
                <a:extLst>
                  <a:ext uri="{0D108BD9-81ED-4DB2-BD59-A6C34878D82A}">
                    <a16:rowId xmlns:a16="http://schemas.microsoft.com/office/drawing/2014/main" val="1008919767"/>
                  </a:ext>
                </a:extLst>
              </a:tr>
              <a:tr h="822960">
                <a:tc>
                  <a:txBody>
                    <a:bodyPr/>
                    <a:lstStyle/>
                    <a:p>
                      <a:pPr algn="ctr"/>
                      <a:r>
                        <a:rPr lang="en-US" sz="2400" dirty="0"/>
                        <a:t>hardware (NIC)</a:t>
                      </a:r>
                    </a:p>
                  </a:txBody>
                  <a:tcPr anchor="ctr"/>
                </a:tc>
                <a:extLst>
                  <a:ext uri="{0D108BD9-81ED-4DB2-BD59-A6C34878D82A}">
                    <a16:rowId xmlns:a16="http://schemas.microsoft.com/office/drawing/2014/main" val="423299230"/>
                  </a:ext>
                </a:extLst>
              </a:tr>
            </a:tbl>
          </a:graphicData>
        </a:graphic>
      </p:graphicFrame>
    </p:spTree>
    <p:extLst>
      <p:ext uri="{BB962C8B-B14F-4D97-AF65-F5344CB8AC3E}">
        <p14:creationId xmlns:p14="http://schemas.microsoft.com/office/powerpoint/2010/main" val="141894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67167A-79AF-4C8B-AE29-B3F55C49362F}"/>
              </a:ext>
            </a:extLst>
          </p:cNvPr>
          <p:cNvSpPr>
            <a:spLocks noGrp="1"/>
          </p:cNvSpPr>
          <p:nvPr>
            <p:ph type="title"/>
          </p:nvPr>
        </p:nvSpPr>
        <p:spPr/>
        <p:txBody>
          <a:bodyPr/>
          <a:lstStyle/>
          <a:p>
            <a:r>
              <a:rPr lang="he-IL" dirty="0"/>
              <a:t>הבעיה המרכזית: אובדן נתונים</a:t>
            </a:r>
            <a:endParaRPr lang="en-US" dirty="0"/>
          </a:p>
        </p:txBody>
      </p:sp>
      <p:sp>
        <p:nvSpPr>
          <p:cNvPr id="7" name="Content Placeholder 6">
            <a:extLst>
              <a:ext uri="{FF2B5EF4-FFF2-40B4-BE49-F238E27FC236}">
                <a16:creationId xmlns:a16="http://schemas.microsoft.com/office/drawing/2014/main" id="{24DE1123-C6C6-44F5-9C9B-840FF2FB46D8}"/>
              </a:ext>
            </a:extLst>
          </p:cNvPr>
          <p:cNvSpPr>
            <a:spLocks noGrp="1"/>
          </p:cNvSpPr>
          <p:nvPr>
            <p:ph idx="1"/>
          </p:nvPr>
        </p:nvSpPr>
        <p:spPr/>
        <p:txBody>
          <a:bodyPr/>
          <a:lstStyle/>
          <a:p>
            <a:r>
              <a:rPr lang="he-IL" dirty="0"/>
              <a:t>העיקרון הבסיסי ביותר בתקשורת הוא שנתונים ילכו לאיבוד, יושחתו, או פשוט לא יגיעו ליעדם.</a:t>
            </a:r>
          </a:p>
          <a:p>
            <a:endParaRPr lang="he-IL" dirty="0"/>
          </a:p>
          <a:p>
            <a:r>
              <a:rPr lang="he-IL" dirty="0"/>
              <a:t>יש לכך מגוון סיבות:</a:t>
            </a:r>
          </a:p>
          <a:p>
            <a:pPr marL="457200" indent="-457200">
              <a:buFont typeface="+mj-lt"/>
              <a:buAutoNum type="arabicPeriod"/>
            </a:pPr>
            <a:r>
              <a:rPr lang="he-IL" dirty="0"/>
              <a:t>התקנים ברשת (מודמים, ראוטרים, כבלים, ...) עלולים להתקלקל.</a:t>
            </a:r>
          </a:p>
          <a:p>
            <a:pPr marL="457200" indent="-457200">
              <a:buFont typeface="+mj-lt"/>
              <a:buAutoNum type="arabicPeriod"/>
            </a:pPr>
            <a:r>
              <a:rPr lang="he-IL" dirty="0"/>
              <a:t>קפיצות מתח או קרינת רקע עלולות להפוך חלק מהביטים.</a:t>
            </a:r>
          </a:p>
          <a:p>
            <a:pPr marL="457200" indent="-457200">
              <a:buFont typeface="+mj-lt"/>
              <a:buAutoNum type="arabicPeriod"/>
            </a:pPr>
            <a:r>
              <a:rPr lang="he-IL" dirty="0"/>
              <a:t>והסיבה הנפוצה מכולם: מחסור בזיכרון בהתקנים ברשת כדי לאגור את כל המידע שמגיע.</a:t>
            </a:r>
          </a:p>
          <a:p>
            <a:endParaRPr lang="he-IL" dirty="0"/>
          </a:p>
        </p:txBody>
      </p:sp>
      <p:sp>
        <p:nvSpPr>
          <p:cNvPr id="4" name="Footer Placeholder 3">
            <a:extLst>
              <a:ext uri="{FF2B5EF4-FFF2-40B4-BE49-F238E27FC236}">
                <a16:creationId xmlns:a16="http://schemas.microsoft.com/office/drawing/2014/main" id="{9E23A457-2453-46CF-8DDF-646197DF5606}"/>
              </a:ext>
            </a:extLst>
          </p:cNvPr>
          <p:cNvSpPr>
            <a:spLocks noGrp="1"/>
          </p:cNvSpPr>
          <p:nvPr>
            <p:ph type="ftr" sz="quarter" idx="11"/>
          </p:nvPr>
        </p:nvSpPr>
        <p:spPr/>
        <p:txBody>
          <a:bodyPr/>
          <a:lstStyle/>
          <a:p>
            <a:pPr algn="r"/>
            <a:r>
              <a:rPr lang="he-IL"/>
              <a:t>מערכות הפעלה - תרגול 9</a:t>
            </a:r>
            <a:endParaRPr lang="en-US" dirty="0"/>
          </a:p>
        </p:txBody>
      </p:sp>
      <p:sp>
        <p:nvSpPr>
          <p:cNvPr id="5" name="Slide Number Placeholder 4">
            <a:extLst>
              <a:ext uri="{FF2B5EF4-FFF2-40B4-BE49-F238E27FC236}">
                <a16:creationId xmlns:a16="http://schemas.microsoft.com/office/drawing/2014/main" id="{998ECFB3-4FEA-477D-AE58-05688901F51F}"/>
              </a:ext>
            </a:extLst>
          </p:cNvPr>
          <p:cNvSpPr>
            <a:spLocks noGrp="1"/>
          </p:cNvSpPr>
          <p:nvPr>
            <p:ph type="sldNum" sz="quarter" idx="12"/>
          </p:nvPr>
        </p:nvSpPr>
        <p:spPr/>
        <p:txBody>
          <a:bodyPr/>
          <a:lstStyle/>
          <a:p>
            <a:fld id="{0CFEC368-1D7A-4F81-ABF6-AE0E36BAF64C}" type="slidenum">
              <a:rPr lang="en-US" smtClean="0"/>
              <a:pPr/>
              <a:t>8</a:t>
            </a:fld>
            <a:endParaRPr lang="en-US"/>
          </a:p>
        </p:txBody>
      </p:sp>
    </p:spTree>
    <p:extLst>
      <p:ext uri="{BB962C8B-B14F-4D97-AF65-F5344CB8AC3E}">
        <p14:creationId xmlns:p14="http://schemas.microsoft.com/office/powerpoint/2010/main" val="558474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1D5A-E03B-4464-A4ED-F1EF4AAF2058}"/>
              </a:ext>
            </a:extLst>
          </p:cNvPr>
          <p:cNvSpPr>
            <a:spLocks noGrp="1"/>
          </p:cNvSpPr>
          <p:nvPr>
            <p:ph type="title"/>
          </p:nvPr>
        </p:nvSpPr>
        <p:spPr>
          <a:xfrm>
            <a:off x="457200" y="533400"/>
            <a:ext cx="8229600" cy="990600"/>
          </a:xfrm>
        </p:spPr>
        <p:txBody>
          <a:bodyPr>
            <a:normAutofit/>
          </a:bodyPr>
          <a:lstStyle/>
          <a:p>
            <a:r>
              <a:rPr lang="he-IL" dirty="0"/>
              <a:t>איך מתמודדים עם אובדן נתונים?</a:t>
            </a:r>
            <a:endParaRPr lang="en-US" dirty="0"/>
          </a:p>
        </p:txBody>
      </p:sp>
      <p:sp>
        <p:nvSpPr>
          <p:cNvPr id="8" name="Text Placeholder 7">
            <a:extLst>
              <a:ext uri="{FF2B5EF4-FFF2-40B4-BE49-F238E27FC236}">
                <a16:creationId xmlns:a16="http://schemas.microsoft.com/office/drawing/2014/main" id="{9F9489A1-E448-43A5-9401-C5A314B9CEEF}"/>
              </a:ext>
            </a:extLst>
          </p:cNvPr>
          <p:cNvSpPr>
            <a:spLocks noGrp="1"/>
          </p:cNvSpPr>
          <p:nvPr>
            <p:ph type="body" idx="1"/>
          </p:nvPr>
        </p:nvSpPr>
        <p:spPr>
          <a:xfrm>
            <a:off x="457200" y="1676400"/>
            <a:ext cx="3931920" cy="639762"/>
          </a:xfrm>
        </p:spPr>
        <p:txBody>
          <a:bodyPr/>
          <a:lstStyle/>
          <a:p>
            <a:r>
              <a:rPr lang="he-IL" dirty="0"/>
              <a:t>תקשורת אמינה</a:t>
            </a:r>
            <a:endParaRPr lang="en-US" dirty="0"/>
          </a:p>
        </p:txBody>
      </p:sp>
      <p:sp>
        <p:nvSpPr>
          <p:cNvPr id="9" name="Content Placeholder 8">
            <a:extLst>
              <a:ext uri="{FF2B5EF4-FFF2-40B4-BE49-F238E27FC236}">
                <a16:creationId xmlns:a16="http://schemas.microsoft.com/office/drawing/2014/main" id="{08402A77-7E3F-4E80-82FC-A6F2F759838D}"/>
              </a:ext>
            </a:extLst>
          </p:cNvPr>
          <p:cNvSpPr>
            <a:spLocks noGrp="1"/>
          </p:cNvSpPr>
          <p:nvPr>
            <p:ph sz="half" idx="2"/>
          </p:nvPr>
        </p:nvSpPr>
        <p:spPr>
          <a:xfrm>
            <a:off x="457200" y="2438400"/>
            <a:ext cx="3931920" cy="3951288"/>
          </a:xfrm>
        </p:spPr>
        <p:txBody>
          <a:bodyPr>
            <a:normAutofit/>
          </a:bodyPr>
          <a:lstStyle/>
          <a:p>
            <a:r>
              <a:rPr lang="he-IL" dirty="0"/>
              <a:t>האפשרות השניה היא לממש תקשורת אמינה באמצעים שונים שנראה בהמשך.</a:t>
            </a:r>
          </a:p>
          <a:p>
            <a:r>
              <a:rPr lang="he-IL" dirty="0"/>
              <a:t>הדוגמה בה נתמקד היא פרוטוקול </a:t>
            </a:r>
            <a:r>
              <a:rPr lang="en-US" dirty="0"/>
              <a:t>TCP/IP</a:t>
            </a:r>
            <a:r>
              <a:rPr lang="he-IL" dirty="0"/>
              <a:t>, אשר מאפשר העברת זרם בתים (</a:t>
            </a:r>
            <a:r>
              <a:rPr lang="en-US" dirty="0"/>
              <a:t>stream</a:t>
            </a:r>
            <a:r>
              <a:rPr lang="he-IL" dirty="0"/>
              <a:t>) כך שכל המידע יגיע בשלמותו ובסדר הנכון.</a:t>
            </a:r>
          </a:p>
          <a:p>
            <a:r>
              <a:rPr lang="he-IL" dirty="0"/>
              <a:t>מתאים לכל שאר היישומים...</a:t>
            </a:r>
          </a:p>
        </p:txBody>
      </p:sp>
      <p:sp>
        <p:nvSpPr>
          <p:cNvPr id="10" name="Text Placeholder 9">
            <a:extLst>
              <a:ext uri="{FF2B5EF4-FFF2-40B4-BE49-F238E27FC236}">
                <a16:creationId xmlns:a16="http://schemas.microsoft.com/office/drawing/2014/main" id="{4E36EADC-1762-4AB5-BDD9-059209D22B14}"/>
              </a:ext>
            </a:extLst>
          </p:cNvPr>
          <p:cNvSpPr>
            <a:spLocks noGrp="1"/>
          </p:cNvSpPr>
          <p:nvPr>
            <p:ph type="body" sz="quarter" idx="3"/>
          </p:nvPr>
        </p:nvSpPr>
        <p:spPr>
          <a:xfrm>
            <a:off x="4754880" y="1676400"/>
            <a:ext cx="3931920" cy="639762"/>
          </a:xfrm>
        </p:spPr>
        <p:txBody>
          <a:bodyPr/>
          <a:lstStyle/>
          <a:p>
            <a:r>
              <a:rPr lang="he-IL" dirty="0"/>
              <a:t>תקשורת לא אמינה</a:t>
            </a:r>
            <a:endParaRPr lang="en-US" dirty="0"/>
          </a:p>
        </p:txBody>
      </p:sp>
      <p:sp>
        <p:nvSpPr>
          <p:cNvPr id="18" name="Content Placeholder 17">
            <a:extLst>
              <a:ext uri="{FF2B5EF4-FFF2-40B4-BE49-F238E27FC236}">
                <a16:creationId xmlns:a16="http://schemas.microsoft.com/office/drawing/2014/main" id="{44C3A073-E694-4B8F-B6E2-28B0298A1475}"/>
              </a:ext>
            </a:extLst>
          </p:cNvPr>
          <p:cNvSpPr>
            <a:spLocks noGrp="1"/>
          </p:cNvSpPr>
          <p:nvPr>
            <p:ph sz="quarter" idx="4"/>
          </p:nvPr>
        </p:nvSpPr>
        <p:spPr/>
        <p:txBody>
          <a:bodyPr>
            <a:normAutofit/>
          </a:bodyPr>
          <a:lstStyle/>
          <a:p>
            <a:r>
              <a:rPr lang="he-IL" dirty="0"/>
              <a:t>האפשרות הראשונה היא פשוט להתעלם מהבעיה...</a:t>
            </a:r>
          </a:p>
          <a:p>
            <a:r>
              <a:rPr lang="he-IL" dirty="0"/>
              <a:t>הדוגמה בה נתמקד היא פרוטוקול </a:t>
            </a:r>
            <a:r>
              <a:rPr lang="en-US" dirty="0"/>
              <a:t>UDP/IP</a:t>
            </a:r>
            <a:r>
              <a:rPr lang="he-IL" dirty="0"/>
              <a:t>, אשר מאפשר העברת הודעות (</a:t>
            </a:r>
            <a:r>
              <a:rPr lang="en-US" dirty="0"/>
              <a:t>datagrams</a:t>
            </a:r>
            <a:r>
              <a:rPr lang="he-IL" dirty="0"/>
              <a:t>) ללא הבטחה שהן יגיעו ליעדן.</a:t>
            </a:r>
          </a:p>
          <a:p>
            <a:r>
              <a:rPr lang="he-IL" dirty="0"/>
              <a:t>מתאים ליישומים כמו </a:t>
            </a:r>
            <a:r>
              <a:rPr lang="en-US" dirty="0"/>
              <a:t>VoIP</a:t>
            </a:r>
            <a:r>
              <a:rPr lang="he-IL" dirty="0"/>
              <a:t>, אשר עבורם השהייה נמוכה חשובה יותר מאמינות.</a:t>
            </a:r>
          </a:p>
        </p:txBody>
      </p:sp>
      <p:sp>
        <p:nvSpPr>
          <p:cNvPr id="4" name="Footer Placeholder 3">
            <a:extLst>
              <a:ext uri="{FF2B5EF4-FFF2-40B4-BE49-F238E27FC236}">
                <a16:creationId xmlns:a16="http://schemas.microsoft.com/office/drawing/2014/main" id="{DA50F636-B3D0-47D5-96EA-016E2DB2AA81}"/>
              </a:ext>
            </a:extLst>
          </p:cNvPr>
          <p:cNvSpPr>
            <a:spLocks noGrp="1"/>
          </p:cNvSpPr>
          <p:nvPr>
            <p:ph type="ftr" sz="quarter" idx="11"/>
          </p:nvPr>
        </p:nvSpPr>
        <p:spPr>
          <a:xfrm>
            <a:off x="3429000" y="18288"/>
            <a:ext cx="4114800" cy="329184"/>
          </a:xfrm>
        </p:spPr>
        <p:txBody>
          <a:bodyPr/>
          <a:lstStyle/>
          <a:p>
            <a:r>
              <a:rPr lang="he-IL"/>
              <a:t>מערכות הפעלה - תרגול 9</a:t>
            </a:r>
            <a:endParaRPr lang="en-US" dirty="0"/>
          </a:p>
        </p:txBody>
      </p:sp>
      <p:sp>
        <p:nvSpPr>
          <p:cNvPr id="5" name="Slide Number Placeholder 4">
            <a:extLst>
              <a:ext uri="{FF2B5EF4-FFF2-40B4-BE49-F238E27FC236}">
                <a16:creationId xmlns:a16="http://schemas.microsoft.com/office/drawing/2014/main" id="{C0022FB8-9296-4E5A-A353-018758A811EE}"/>
              </a:ext>
            </a:extLst>
          </p:cNvPr>
          <p:cNvSpPr>
            <a:spLocks noGrp="1"/>
          </p:cNvSpPr>
          <p:nvPr>
            <p:ph type="sldNum" sz="quarter" idx="12"/>
          </p:nvPr>
        </p:nvSpPr>
        <p:spPr>
          <a:xfrm>
            <a:off x="7620000" y="18288"/>
            <a:ext cx="1066800" cy="329184"/>
          </a:xfrm>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4156109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lgn="r" rtl="1">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2896</TotalTime>
  <Words>6108</Words>
  <Application>Microsoft Office PowerPoint</Application>
  <PresentationFormat>On-screen Show (4:3)</PresentationFormat>
  <Paragraphs>838</Paragraphs>
  <Slides>59</Slides>
  <Notes>29</Notes>
  <HiddenSlides>21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Consolas</vt:lpstr>
      <vt:lpstr>Courier New</vt:lpstr>
      <vt:lpstr>Clarity</vt:lpstr>
      <vt:lpstr>תרגול 9</vt:lpstr>
      <vt:lpstr>TL;DR</vt:lpstr>
      <vt:lpstr>מבוא זריז לתקשורת</vt:lpstr>
      <vt:lpstr>מודל השכבות בתקשורת</vt:lpstr>
      <vt:lpstr>מודל השכבות בתקשורת אינטרנט</vt:lpstr>
      <vt:lpstr>פרוטוקולי תקשורת באינטרנט</vt:lpstr>
      <vt:lpstr>איפה מערכת ההפעלה בכל הסיפור?</vt:lpstr>
      <vt:lpstr>הבעיה המרכזית: אובדן נתונים</vt:lpstr>
      <vt:lpstr>איך מתמודדים עם אובדן נתונים?</vt:lpstr>
      <vt:lpstr>תקשורת לא אמינה</vt:lpstr>
      <vt:lpstr>פרוטוקול UDP/IP</vt:lpstr>
      <vt:lpstr>מודל שרת-לקוח</vt:lpstr>
      <vt:lpstr>תכנות מבוסס sockets</vt:lpstr>
      <vt:lpstr>דוגמת קוד שרת-לקוח מעל UDP/IP</vt:lpstr>
      <vt:lpstr>client code</vt:lpstr>
      <vt:lpstr>server code</vt:lpstr>
      <vt:lpstr>UDP_open()</vt:lpstr>
      <vt:lpstr>UDP_FillSockAddr()</vt:lpstr>
      <vt:lpstr>UDP_Write(), UDP_Read()</vt:lpstr>
      <vt:lpstr>נושאים שהתעלמנו מהם</vt:lpstr>
      <vt:lpstr>תקשורת אמינה</vt:lpstr>
      <vt:lpstr>פרוטוקול TCP/IP</vt:lpstr>
      <vt:lpstr>דוגמת קוד שרת-לקוח מעל TCP/IP</vt:lpstr>
      <vt:lpstr>דוגמת קוד שרת-לקוח מעל TCP/IP</vt:lpstr>
      <vt:lpstr>איך מממשים תקשורת אמינה?</vt:lpstr>
      <vt:lpstr>ומה אם ההודעה הלכה לאיבוד?</vt:lpstr>
      <vt:lpstr>timeout/retry</vt:lpstr>
      <vt:lpstr>ומה אם ה-ack הלך לאיבוד?</vt:lpstr>
      <vt:lpstr>sequence number</vt:lpstr>
      <vt:lpstr>TCP/IP מורכב הרבה יותר</vt:lpstr>
      <vt:lpstr>תכנות מונחה אירועים</vt:lpstr>
      <vt:lpstr>מוטיבציה: מה הבעיה בקוד הבא?</vt:lpstr>
      <vt:lpstr>מוטיבציה: מה הבעיה בקוד הבא?</vt:lpstr>
      <vt:lpstr>מוטיבציה: מה הבעיה בקוד הבא?</vt:lpstr>
      <vt:lpstr>מוטיבציה: מה הבעיה בקוד הבא?</vt:lpstr>
      <vt:lpstr>מוטיבציה: הצעה לפתרון</vt:lpstr>
      <vt:lpstr>מוטיבציה: הצעה לפתרון</vt:lpstr>
      <vt:lpstr>מוטיבציה: הצעה לפתרון</vt:lpstr>
      <vt:lpstr>הבעיה: שרת מקבילי</vt:lpstr>
      <vt:lpstr>לולאת אירועים</vt:lpstr>
      <vt:lpstr>קריאת המערכת select()</vt:lpstr>
      <vt:lpstr>קריאת המערכת select()</vt:lpstr>
      <vt:lpstr>דוגמת קוד עם select()</vt:lpstr>
      <vt:lpstr>דוגמת קוד עם select()</vt:lpstr>
      <vt:lpstr>חסרונות השימוש ב-select()</vt:lpstr>
      <vt:lpstr>Sockets API</vt:lpstr>
      <vt:lpstr>sockets API</vt:lpstr>
      <vt:lpstr>יצירת חיבור (connection)</vt:lpstr>
      <vt:lpstr>קוד השרת: הסברים</vt:lpstr>
      <vt:lpstr>יצירת socket חדש</vt:lpstr>
      <vt:lpstr>קישור socket לפורט</vt:lpstr>
      <vt:lpstr>האזנה על socket</vt:lpstr>
      <vt:lpstr>קבלת בקשות</vt:lpstr>
      <vt:lpstr>התחברות לשרת</vt:lpstr>
      <vt:lpstr>כתיבה ל-socket</vt:lpstr>
      <vt:lpstr>קריאה מה-socket</vt:lpstr>
      <vt:lpstr>סגירת socket</vt:lpstr>
      <vt:lpstr>מציאת כתובת IP של מחשב לפי שמו</vt:lpstr>
      <vt:lpstr>סדר בתים (endianess)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Elad</dc:creator>
  <cp:lastModifiedBy>Mohammad Agbarya</cp:lastModifiedBy>
  <cp:revision>124</cp:revision>
  <dcterms:created xsi:type="dcterms:W3CDTF">2014-09-16T21:32:26Z</dcterms:created>
  <dcterms:modified xsi:type="dcterms:W3CDTF">2022-12-25T10:20:39Z</dcterms:modified>
</cp:coreProperties>
</file>