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  <p:sldMasterId id="2147483973" r:id="rId2"/>
  </p:sldMasterIdLst>
  <p:notesMasterIdLst>
    <p:notesMasterId r:id="rId48"/>
  </p:notesMasterIdLst>
  <p:sldIdLst>
    <p:sldId id="256" r:id="rId3"/>
    <p:sldId id="481" r:id="rId4"/>
    <p:sldId id="495" r:id="rId5"/>
    <p:sldId id="298" r:id="rId6"/>
    <p:sldId id="303" r:id="rId7"/>
    <p:sldId id="496" r:id="rId8"/>
    <p:sldId id="342" r:id="rId9"/>
    <p:sldId id="343" r:id="rId10"/>
    <p:sldId id="349" r:id="rId11"/>
    <p:sldId id="344" r:id="rId12"/>
    <p:sldId id="499" r:id="rId13"/>
    <p:sldId id="500" r:id="rId14"/>
    <p:sldId id="345" r:id="rId15"/>
    <p:sldId id="451" r:id="rId16"/>
    <p:sldId id="260" r:id="rId17"/>
    <p:sldId id="261" r:id="rId18"/>
    <p:sldId id="346" r:id="rId19"/>
    <p:sldId id="262" r:id="rId20"/>
    <p:sldId id="455" r:id="rId21"/>
    <p:sldId id="264" r:id="rId22"/>
    <p:sldId id="498" r:id="rId23"/>
    <p:sldId id="494" r:id="rId24"/>
    <p:sldId id="501" r:id="rId25"/>
    <p:sldId id="480" r:id="rId26"/>
    <p:sldId id="454" r:id="rId27"/>
    <p:sldId id="284" r:id="rId28"/>
    <p:sldId id="285" r:id="rId29"/>
    <p:sldId id="456" r:id="rId30"/>
    <p:sldId id="457" r:id="rId31"/>
    <p:sldId id="493" r:id="rId32"/>
    <p:sldId id="460" r:id="rId33"/>
    <p:sldId id="491" r:id="rId34"/>
    <p:sldId id="462" r:id="rId35"/>
    <p:sldId id="492" r:id="rId36"/>
    <p:sldId id="479" r:id="rId37"/>
    <p:sldId id="286" r:id="rId38"/>
    <p:sldId id="287" r:id="rId39"/>
    <p:sldId id="370" r:id="rId40"/>
    <p:sldId id="307" r:id="rId41"/>
    <p:sldId id="465" r:id="rId42"/>
    <p:sldId id="466" r:id="rId43"/>
    <p:sldId id="368" r:id="rId44"/>
    <p:sldId id="464" r:id="rId45"/>
    <p:sldId id="296" r:id="rId46"/>
    <p:sldId id="470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199BB5-5774-472F-A780-B556D90FE14B}" v="376" dt="2019-06-02T11:04:55.8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89346" autoAdjust="0"/>
  </p:normalViewPr>
  <p:slideViewPr>
    <p:cSldViewPr snapToGrid="0">
      <p:cViewPr varScale="1">
        <p:scale>
          <a:sx n="79" d="100"/>
          <a:sy n="79" d="100"/>
        </p:scale>
        <p:origin x="1476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B4F3A3-6197-4E28-966E-545C006547C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CDECDE-AAB9-460B-A285-F7F0F529E2AD}">
      <dgm:prSet phldrT="[Text]"/>
      <dgm:spPr/>
      <dgm:t>
        <a:bodyPr/>
        <a:lstStyle/>
        <a:p>
          <a:r>
            <a:rPr lang="en-US" dirty="0"/>
            <a:t>malloc()</a:t>
          </a:r>
        </a:p>
      </dgm:t>
    </dgm:pt>
    <dgm:pt modelId="{71D193F2-DF48-4370-A0A1-82345D17DB9E}" type="parTrans" cxnId="{EF820AFD-A353-480D-8BD4-6313DBCA57F5}">
      <dgm:prSet/>
      <dgm:spPr/>
      <dgm:t>
        <a:bodyPr/>
        <a:lstStyle/>
        <a:p>
          <a:endParaRPr lang="en-US"/>
        </a:p>
      </dgm:t>
    </dgm:pt>
    <dgm:pt modelId="{AC2ABAFC-71EB-4552-8769-3A73195042B3}" type="sibTrans" cxnId="{EF820AFD-A353-480D-8BD4-6313DBCA57F5}">
      <dgm:prSet/>
      <dgm:spPr/>
      <dgm:t>
        <a:bodyPr/>
        <a:lstStyle/>
        <a:p>
          <a:endParaRPr lang="en-US"/>
        </a:p>
      </dgm:t>
    </dgm:pt>
    <dgm:pt modelId="{5E5B4D8C-E072-4E90-94F1-BABA4D2B28E5}">
      <dgm:prSet phldrT="[Text]"/>
      <dgm:spPr/>
      <dgm:t>
        <a:bodyPr/>
        <a:lstStyle/>
        <a:p>
          <a:r>
            <a:rPr lang="en-US" dirty="0" err="1"/>
            <a:t>mmap</a:t>
          </a:r>
          <a:r>
            <a:rPr lang="en-US" dirty="0"/>
            <a:t>()</a:t>
          </a:r>
        </a:p>
      </dgm:t>
    </dgm:pt>
    <dgm:pt modelId="{B3E548E8-ACE2-4448-AE63-AEB1437E2111}" type="parTrans" cxnId="{9464F10A-96C1-4457-92BC-A58D9EA33F28}">
      <dgm:prSet/>
      <dgm:spPr/>
      <dgm:t>
        <a:bodyPr/>
        <a:lstStyle/>
        <a:p>
          <a:endParaRPr lang="en-US"/>
        </a:p>
      </dgm:t>
    </dgm:pt>
    <dgm:pt modelId="{9FAC130B-A642-469A-B033-9849097997CB}" type="sibTrans" cxnId="{9464F10A-96C1-4457-92BC-A58D9EA33F28}">
      <dgm:prSet/>
      <dgm:spPr/>
      <dgm:t>
        <a:bodyPr/>
        <a:lstStyle/>
        <a:p>
          <a:endParaRPr lang="en-US"/>
        </a:p>
      </dgm:t>
    </dgm:pt>
    <dgm:pt modelId="{751370E0-59EF-4F9C-9A48-F152C4FCABB3}">
      <dgm:prSet phldrT="[Text]"/>
      <dgm:spPr/>
      <dgm:t>
        <a:bodyPr/>
        <a:lstStyle/>
        <a:p>
          <a:r>
            <a:rPr lang="en-US" dirty="0"/>
            <a:t>free()</a:t>
          </a:r>
        </a:p>
      </dgm:t>
    </dgm:pt>
    <dgm:pt modelId="{33040FE3-5771-47F9-AE14-3D8F2D1B6BEA}" type="parTrans" cxnId="{6A9D5922-1AD8-4999-AE2A-91C8D7989BE9}">
      <dgm:prSet/>
      <dgm:spPr/>
      <dgm:t>
        <a:bodyPr/>
        <a:lstStyle/>
        <a:p>
          <a:endParaRPr lang="en-US"/>
        </a:p>
      </dgm:t>
    </dgm:pt>
    <dgm:pt modelId="{6C555E21-BAB5-444F-933A-11AC58073439}" type="sibTrans" cxnId="{6A9D5922-1AD8-4999-AE2A-91C8D7989BE9}">
      <dgm:prSet/>
      <dgm:spPr/>
      <dgm:t>
        <a:bodyPr/>
        <a:lstStyle/>
        <a:p>
          <a:endParaRPr lang="en-US"/>
        </a:p>
      </dgm:t>
    </dgm:pt>
    <dgm:pt modelId="{531C4786-5D6D-4B9B-AF44-FE8EDDF86DB6}">
      <dgm:prSet phldrT="[Text]"/>
      <dgm:spPr/>
      <dgm:t>
        <a:bodyPr/>
        <a:lstStyle/>
        <a:p>
          <a:r>
            <a:rPr lang="en-US" dirty="0" err="1"/>
            <a:t>munmap</a:t>
          </a:r>
          <a:r>
            <a:rPr lang="en-US" dirty="0"/>
            <a:t>()</a:t>
          </a:r>
        </a:p>
      </dgm:t>
    </dgm:pt>
    <dgm:pt modelId="{6F2AF26F-19BC-49B5-95A0-CD84B9A9998B}" type="parTrans" cxnId="{A5534B24-203A-4E46-83C3-6FEB1B1F13D7}">
      <dgm:prSet/>
      <dgm:spPr/>
      <dgm:t>
        <a:bodyPr/>
        <a:lstStyle/>
        <a:p>
          <a:endParaRPr lang="en-US"/>
        </a:p>
      </dgm:t>
    </dgm:pt>
    <dgm:pt modelId="{83922142-C0F2-43B3-BBED-21D48BA13B46}" type="sibTrans" cxnId="{A5534B24-203A-4E46-83C3-6FEB1B1F13D7}">
      <dgm:prSet/>
      <dgm:spPr/>
      <dgm:t>
        <a:bodyPr/>
        <a:lstStyle/>
        <a:p>
          <a:endParaRPr lang="en-US"/>
        </a:p>
      </dgm:t>
    </dgm:pt>
    <dgm:pt modelId="{D7F5196D-E623-4691-A22F-A3B628EC6B61}">
      <dgm:prSet phldrT="[Text]"/>
      <dgm:spPr/>
      <dgm:t>
        <a:bodyPr/>
        <a:lstStyle/>
        <a:p>
          <a:r>
            <a:rPr lang="en-US" dirty="0" err="1"/>
            <a:t>brk</a:t>
          </a:r>
          <a:r>
            <a:rPr lang="en-US" dirty="0"/>
            <a:t>()</a:t>
          </a:r>
        </a:p>
      </dgm:t>
    </dgm:pt>
    <dgm:pt modelId="{A34BE3F0-739E-4109-8F41-0AB11F13F50B}" type="parTrans" cxnId="{E578EE7A-3077-429D-8487-29F073E67174}">
      <dgm:prSet/>
      <dgm:spPr/>
      <dgm:t>
        <a:bodyPr/>
        <a:lstStyle/>
        <a:p>
          <a:endParaRPr lang="en-US"/>
        </a:p>
      </dgm:t>
    </dgm:pt>
    <dgm:pt modelId="{6ABFBBD8-BAC3-4580-BE9B-0FE43A0A564E}" type="sibTrans" cxnId="{E578EE7A-3077-429D-8487-29F073E67174}">
      <dgm:prSet/>
      <dgm:spPr/>
      <dgm:t>
        <a:bodyPr/>
        <a:lstStyle/>
        <a:p>
          <a:endParaRPr lang="en-US"/>
        </a:p>
      </dgm:t>
    </dgm:pt>
    <dgm:pt modelId="{51A1EA96-B989-4C07-95F4-23DB306EDC6B}">
      <dgm:prSet phldrT="[Text]"/>
      <dgm:spPr/>
      <dgm:t>
        <a:bodyPr/>
        <a:lstStyle/>
        <a:p>
          <a:r>
            <a:rPr lang="en-US" dirty="0" err="1"/>
            <a:t>brk</a:t>
          </a:r>
          <a:r>
            <a:rPr lang="en-US" dirty="0"/>
            <a:t>()</a:t>
          </a:r>
        </a:p>
      </dgm:t>
    </dgm:pt>
    <dgm:pt modelId="{FF8E8531-E569-459D-9A62-F123B160CA0F}" type="parTrans" cxnId="{DB6EF3AE-A7F2-4A3E-A8A9-1DBEA4EF7BB7}">
      <dgm:prSet/>
      <dgm:spPr/>
      <dgm:t>
        <a:bodyPr/>
        <a:lstStyle/>
        <a:p>
          <a:endParaRPr lang="en-US"/>
        </a:p>
      </dgm:t>
    </dgm:pt>
    <dgm:pt modelId="{81253207-A880-4FE0-8127-A12E350D9C1F}" type="sibTrans" cxnId="{DB6EF3AE-A7F2-4A3E-A8A9-1DBEA4EF7BB7}">
      <dgm:prSet/>
      <dgm:spPr/>
      <dgm:t>
        <a:bodyPr/>
        <a:lstStyle/>
        <a:p>
          <a:endParaRPr lang="en-US"/>
        </a:p>
      </dgm:t>
    </dgm:pt>
    <dgm:pt modelId="{D3A279A1-8C49-47B8-92C3-30223B906E19}" type="pres">
      <dgm:prSet presAssocID="{67B4F3A3-6197-4E28-966E-545C006547C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BC1199B-EEDF-49C5-ABA6-49A53678FC84}" type="pres">
      <dgm:prSet presAssocID="{FFCDECDE-AAB9-460B-A285-F7F0F529E2AD}" presName="hierRoot1" presStyleCnt="0">
        <dgm:presLayoutVars>
          <dgm:hierBranch val="init"/>
        </dgm:presLayoutVars>
      </dgm:prSet>
      <dgm:spPr/>
    </dgm:pt>
    <dgm:pt modelId="{B5EE956A-6089-4675-A5C7-3E77E5487F4F}" type="pres">
      <dgm:prSet presAssocID="{FFCDECDE-AAB9-460B-A285-F7F0F529E2AD}" presName="rootComposite1" presStyleCnt="0"/>
      <dgm:spPr/>
    </dgm:pt>
    <dgm:pt modelId="{62830150-A602-4A15-8EE8-E922718F8668}" type="pres">
      <dgm:prSet presAssocID="{FFCDECDE-AAB9-460B-A285-F7F0F529E2AD}" presName="rootText1" presStyleLbl="node0" presStyleIdx="0" presStyleCnt="2">
        <dgm:presLayoutVars>
          <dgm:chPref val="3"/>
        </dgm:presLayoutVars>
      </dgm:prSet>
      <dgm:spPr/>
    </dgm:pt>
    <dgm:pt modelId="{3B960C74-66C7-479A-B337-0063BD71F298}" type="pres">
      <dgm:prSet presAssocID="{FFCDECDE-AAB9-460B-A285-F7F0F529E2AD}" presName="rootConnector1" presStyleLbl="node1" presStyleIdx="0" presStyleCnt="0"/>
      <dgm:spPr/>
    </dgm:pt>
    <dgm:pt modelId="{EAA0B508-ADF1-4BA8-B8CA-2FA7F0ADD463}" type="pres">
      <dgm:prSet presAssocID="{FFCDECDE-AAB9-460B-A285-F7F0F529E2AD}" presName="hierChild2" presStyleCnt="0"/>
      <dgm:spPr/>
    </dgm:pt>
    <dgm:pt modelId="{074EC803-8636-42BD-800F-AB729EE201F8}" type="pres">
      <dgm:prSet presAssocID="{B3E548E8-ACE2-4448-AE63-AEB1437E2111}" presName="Name37" presStyleLbl="parChTrans1D2" presStyleIdx="0" presStyleCnt="4"/>
      <dgm:spPr/>
    </dgm:pt>
    <dgm:pt modelId="{376400B4-4CAC-48B8-A3DE-4C8521BBC554}" type="pres">
      <dgm:prSet presAssocID="{5E5B4D8C-E072-4E90-94F1-BABA4D2B28E5}" presName="hierRoot2" presStyleCnt="0">
        <dgm:presLayoutVars>
          <dgm:hierBranch val="init"/>
        </dgm:presLayoutVars>
      </dgm:prSet>
      <dgm:spPr/>
    </dgm:pt>
    <dgm:pt modelId="{DBA844B4-7B79-40AC-82BA-5EAA51895BD5}" type="pres">
      <dgm:prSet presAssocID="{5E5B4D8C-E072-4E90-94F1-BABA4D2B28E5}" presName="rootComposite" presStyleCnt="0"/>
      <dgm:spPr/>
    </dgm:pt>
    <dgm:pt modelId="{60292447-2744-4EA6-A2A5-04E670BEC386}" type="pres">
      <dgm:prSet presAssocID="{5E5B4D8C-E072-4E90-94F1-BABA4D2B28E5}" presName="rootText" presStyleLbl="node2" presStyleIdx="0" presStyleCnt="4">
        <dgm:presLayoutVars>
          <dgm:chPref val="3"/>
        </dgm:presLayoutVars>
      </dgm:prSet>
      <dgm:spPr/>
    </dgm:pt>
    <dgm:pt modelId="{D0982EE6-97B6-47E6-B51C-D659C04EFD4A}" type="pres">
      <dgm:prSet presAssocID="{5E5B4D8C-E072-4E90-94F1-BABA4D2B28E5}" presName="rootConnector" presStyleLbl="node2" presStyleIdx="0" presStyleCnt="4"/>
      <dgm:spPr/>
    </dgm:pt>
    <dgm:pt modelId="{9E5E3652-C3E2-42F0-8192-ACB3B3D52C5A}" type="pres">
      <dgm:prSet presAssocID="{5E5B4D8C-E072-4E90-94F1-BABA4D2B28E5}" presName="hierChild4" presStyleCnt="0"/>
      <dgm:spPr/>
    </dgm:pt>
    <dgm:pt modelId="{5170BC7A-564B-4DB9-80F4-C3CDC6B70E96}" type="pres">
      <dgm:prSet presAssocID="{5E5B4D8C-E072-4E90-94F1-BABA4D2B28E5}" presName="hierChild5" presStyleCnt="0"/>
      <dgm:spPr/>
    </dgm:pt>
    <dgm:pt modelId="{D850BFE6-334D-4F60-ABA9-7A0886C96AF8}" type="pres">
      <dgm:prSet presAssocID="{FF8E8531-E569-459D-9A62-F123B160CA0F}" presName="Name37" presStyleLbl="parChTrans1D2" presStyleIdx="1" presStyleCnt="4"/>
      <dgm:spPr/>
    </dgm:pt>
    <dgm:pt modelId="{C7E29F9E-F79F-44AA-A6A6-1B915DE5893B}" type="pres">
      <dgm:prSet presAssocID="{51A1EA96-B989-4C07-95F4-23DB306EDC6B}" presName="hierRoot2" presStyleCnt="0">
        <dgm:presLayoutVars>
          <dgm:hierBranch val="init"/>
        </dgm:presLayoutVars>
      </dgm:prSet>
      <dgm:spPr/>
    </dgm:pt>
    <dgm:pt modelId="{73C6112D-5B5A-4D8B-957B-256CAB2073E5}" type="pres">
      <dgm:prSet presAssocID="{51A1EA96-B989-4C07-95F4-23DB306EDC6B}" presName="rootComposite" presStyleCnt="0"/>
      <dgm:spPr/>
    </dgm:pt>
    <dgm:pt modelId="{C09ABA89-CAB8-4039-9234-2229A12F786D}" type="pres">
      <dgm:prSet presAssocID="{51A1EA96-B989-4C07-95F4-23DB306EDC6B}" presName="rootText" presStyleLbl="node2" presStyleIdx="1" presStyleCnt="4">
        <dgm:presLayoutVars>
          <dgm:chPref val="3"/>
        </dgm:presLayoutVars>
      </dgm:prSet>
      <dgm:spPr/>
    </dgm:pt>
    <dgm:pt modelId="{236253E8-C90A-40EB-83B5-22E430497FD9}" type="pres">
      <dgm:prSet presAssocID="{51A1EA96-B989-4C07-95F4-23DB306EDC6B}" presName="rootConnector" presStyleLbl="node2" presStyleIdx="1" presStyleCnt="4"/>
      <dgm:spPr/>
    </dgm:pt>
    <dgm:pt modelId="{2629BE10-070A-4B7A-8843-3DB2FE7170F4}" type="pres">
      <dgm:prSet presAssocID="{51A1EA96-B989-4C07-95F4-23DB306EDC6B}" presName="hierChild4" presStyleCnt="0"/>
      <dgm:spPr/>
    </dgm:pt>
    <dgm:pt modelId="{A7E60E65-B295-44C8-9BA7-96B24683B4E7}" type="pres">
      <dgm:prSet presAssocID="{51A1EA96-B989-4C07-95F4-23DB306EDC6B}" presName="hierChild5" presStyleCnt="0"/>
      <dgm:spPr/>
    </dgm:pt>
    <dgm:pt modelId="{4F4BFFDC-92CA-4307-B933-E0700D72A852}" type="pres">
      <dgm:prSet presAssocID="{FFCDECDE-AAB9-460B-A285-F7F0F529E2AD}" presName="hierChild3" presStyleCnt="0"/>
      <dgm:spPr/>
    </dgm:pt>
    <dgm:pt modelId="{EB3DE4C1-C139-4679-878A-77B31497DB86}" type="pres">
      <dgm:prSet presAssocID="{751370E0-59EF-4F9C-9A48-F152C4FCABB3}" presName="hierRoot1" presStyleCnt="0">
        <dgm:presLayoutVars>
          <dgm:hierBranch val="init"/>
        </dgm:presLayoutVars>
      </dgm:prSet>
      <dgm:spPr/>
    </dgm:pt>
    <dgm:pt modelId="{402707F7-0846-4B13-AD16-F2C710326756}" type="pres">
      <dgm:prSet presAssocID="{751370E0-59EF-4F9C-9A48-F152C4FCABB3}" presName="rootComposite1" presStyleCnt="0"/>
      <dgm:spPr/>
    </dgm:pt>
    <dgm:pt modelId="{6C5444CD-5801-4B1B-BB27-088E9BF877E6}" type="pres">
      <dgm:prSet presAssocID="{751370E0-59EF-4F9C-9A48-F152C4FCABB3}" presName="rootText1" presStyleLbl="node0" presStyleIdx="1" presStyleCnt="2">
        <dgm:presLayoutVars>
          <dgm:chPref val="3"/>
        </dgm:presLayoutVars>
      </dgm:prSet>
      <dgm:spPr/>
    </dgm:pt>
    <dgm:pt modelId="{6A07558F-DF3F-402C-BFE6-5832B1F3D827}" type="pres">
      <dgm:prSet presAssocID="{751370E0-59EF-4F9C-9A48-F152C4FCABB3}" presName="rootConnector1" presStyleLbl="node1" presStyleIdx="0" presStyleCnt="0"/>
      <dgm:spPr/>
    </dgm:pt>
    <dgm:pt modelId="{1E4738CF-8AEC-4E2E-BD65-B24419EF67F7}" type="pres">
      <dgm:prSet presAssocID="{751370E0-59EF-4F9C-9A48-F152C4FCABB3}" presName="hierChild2" presStyleCnt="0"/>
      <dgm:spPr/>
    </dgm:pt>
    <dgm:pt modelId="{097C31DC-9585-4F7A-9445-20A4AEC83DE4}" type="pres">
      <dgm:prSet presAssocID="{6F2AF26F-19BC-49B5-95A0-CD84B9A9998B}" presName="Name37" presStyleLbl="parChTrans1D2" presStyleIdx="2" presStyleCnt="4"/>
      <dgm:spPr/>
    </dgm:pt>
    <dgm:pt modelId="{4A41B387-78AF-40E7-BA86-F743B8E8BB81}" type="pres">
      <dgm:prSet presAssocID="{531C4786-5D6D-4B9B-AF44-FE8EDDF86DB6}" presName="hierRoot2" presStyleCnt="0">
        <dgm:presLayoutVars>
          <dgm:hierBranch val="init"/>
        </dgm:presLayoutVars>
      </dgm:prSet>
      <dgm:spPr/>
    </dgm:pt>
    <dgm:pt modelId="{0B371FB1-B44D-4A47-A76F-9DEF44ECF79A}" type="pres">
      <dgm:prSet presAssocID="{531C4786-5D6D-4B9B-AF44-FE8EDDF86DB6}" presName="rootComposite" presStyleCnt="0"/>
      <dgm:spPr/>
    </dgm:pt>
    <dgm:pt modelId="{68E3E6EA-3F72-4017-AD7E-473EA7382B7A}" type="pres">
      <dgm:prSet presAssocID="{531C4786-5D6D-4B9B-AF44-FE8EDDF86DB6}" presName="rootText" presStyleLbl="node2" presStyleIdx="2" presStyleCnt="4">
        <dgm:presLayoutVars>
          <dgm:chPref val="3"/>
        </dgm:presLayoutVars>
      </dgm:prSet>
      <dgm:spPr/>
    </dgm:pt>
    <dgm:pt modelId="{47286964-1C56-4423-842D-B2FF389504AD}" type="pres">
      <dgm:prSet presAssocID="{531C4786-5D6D-4B9B-AF44-FE8EDDF86DB6}" presName="rootConnector" presStyleLbl="node2" presStyleIdx="2" presStyleCnt="4"/>
      <dgm:spPr/>
    </dgm:pt>
    <dgm:pt modelId="{BE1F8B51-EBE9-483A-A600-37A9EA13EBD0}" type="pres">
      <dgm:prSet presAssocID="{531C4786-5D6D-4B9B-AF44-FE8EDDF86DB6}" presName="hierChild4" presStyleCnt="0"/>
      <dgm:spPr/>
    </dgm:pt>
    <dgm:pt modelId="{7E73A165-D137-4E99-BEAC-667673B74067}" type="pres">
      <dgm:prSet presAssocID="{531C4786-5D6D-4B9B-AF44-FE8EDDF86DB6}" presName="hierChild5" presStyleCnt="0"/>
      <dgm:spPr/>
    </dgm:pt>
    <dgm:pt modelId="{3294DA4A-0412-4E07-BFAE-105C6B31AA52}" type="pres">
      <dgm:prSet presAssocID="{A34BE3F0-739E-4109-8F41-0AB11F13F50B}" presName="Name37" presStyleLbl="parChTrans1D2" presStyleIdx="3" presStyleCnt="4"/>
      <dgm:spPr/>
    </dgm:pt>
    <dgm:pt modelId="{14F1F6D2-2982-466C-91DF-72B701D8E43C}" type="pres">
      <dgm:prSet presAssocID="{D7F5196D-E623-4691-A22F-A3B628EC6B61}" presName="hierRoot2" presStyleCnt="0">
        <dgm:presLayoutVars>
          <dgm:hierBranch val="init"/>
        </dgm:presLayoutVars>
      </dgm:prSet>
      <dgm:spPr/>
    </dgm:pt>
    <dgm:pt modelId="{3AC71008-75DF-40CC-A7C7-255975996BF9}" type="pres">
      <dgm:prSet presAssocID="{D7F5196D-E623-4691-A22F-A3B628EC6B61}" presName="rootComposite" presStyleCnt="0"/>
      <dgm:spPr/>
    </dgm:pt>
    <dgm:pt modelId="{BB5C0DFC-A2C0-4AEC-AD74-DF394E091DB4}" type="pres">
      <dgm:prSet presAssocID="{D7F5196D-E623-4691-A22F-A3B628EC6B61}" presName="rootText" presStyleLbl="node2" presStyleIdx="3" presStyleCnt="4">
        <dgm:presLayoutVars>
          <dgm:chPref val="3"/>
        </dgm:presLayoutVars>
      </dgm:prSet>
      <dgm:spPr/>
    </dgm:pt>
    <dgm:pt modelId="{9E56923D-E9C9-485C-9327-677F5351E93E}" type="pres">
      <dgm:prSet presAssocID="{D7F5196D-E623-4691-A22F-A3B628EC6B61}" presName="rootConnector" presStyleLbl="node2" presStyleIdx="3" presStyleCnt="4"/>
      <dgm:spPr/>
    </dgm:pt>
    <dgm:pt modelId="{4809B6F8-FEC6-423F-A9D7-E6DF80D3F6D1}" type="pres">
      <dgm:prSet presAssocID="{D7F5196D-E623-4691-A22F-A3B628EC6B61}" presName="hierChild4" presStyleCnt="0"/>
      <dgm:spPr/>
    </dgm:pt>
    <dgm:pt modelId="{11992F4E-C983-492F-B5FC-0BED4726EB45}" type="pres">
      <dgm:prSet presAssocID="{D7F5196D-E623-4691-A22F-A3B628EC6B61}" presName="hierChild5" presStyleCnt="0"/>
      <dgm:spPr/>
    </dgm:pt>
    <dgm:pt modelId="{AE12FE77-3918-4811-A1A9-96F82296B7CC}" type="pres">
      <dgm:prSet presAssocID="{751370E0-59EF-4F9C-9A48-F152C4FCABB3}" presName="hierChild3" presStyleCnt="0"/>
      <dgm:spPr/>
    </dgm:pt>
  </dgm:ptLst>
  <dgm:cxnLst>
    <dgm:cxn modelId="{42DBB906-D674-402E-8A9D-956CF0BE695B}" type="presOf" srcId="{51A1EA96-B989-4C07-95F4-23DB306EDC6B}" destId="{236253E8-C90A-40EB-83B5-22E430497FD9}" srcOrd="1" destOrd="0" presId="urn:microsoft.com/office/officeart/2005/8/layout/orgChart1"/>
    <dgm:cxn modelId="{F3C9E308-0503-439D-8093-5C152C1E0CE0}" type="presOf" srcId="{51A1EA96-B989-4C07-95F4-23DB306EDC6B}" destId="{C09ABA89-CAB8-4039-9234-2229A12F786D}" srcOrd="0" destOrd="0" presId="urn:microsoft.com/office/officeart/2005/8/layout/orgChart1"/>
    <dgm:cxn modelId="{9464F10A-96C1-4457-92BC-A58D9EA33F28}" srcId="{FFCDECDE-AAB9-460B-A285-F7F0F529E2AD}" destId="{5E5B4D8C-E072-4E90-94F1-BABA4D2B28E5}" srcOrd="0" destOrd="0" parTransId="{B3E548E8-ACE2-4448-AE63-AEB1437E2111}" sibTransId="{9FAC130B-A642-469A-B033-9849097997CB}"/>
    <dgm:cxn modelId="{6A9D5922-1AD8-4999-AE2A-91C8D7989BE9}" srcId="{67B4F3A3-6197-4E28-966E-545C006547C1}" destId="{751370E0-59EF-4F9C-9A48-F152C4FCABB3}" srcOrd="1" destOrd="0" parTransId="{33040FE3-5771-47F9-AE14-3D8F2D1B6BEA}" sibTransId="{6C555E21-BAB5-444F-933A-11AC58073439}"/>
    <dgm:cxn modelId="{A5534B24-203A-4E46-83C3-6FEB1B1F13D7}" srcId="{751370E0-59EF-4F9C-9A48-F152C4FCABB3}" destId="{531C4786-5D6D-4B9B-AF44-FE8EDDF86DB6}" srcOrd="0" destOrd="0" parTransId="{6F2AF26F-19BC-49B5-95A0-CD84B9A9998B}" sibTransId="{83922142-C0F2-43B3-BBED-21D48BA13B46}"/>
    <dgm:cxn modelId="{50C40426-723E-41DF-9281-6A524560E06C}" type="presOf" srcId="{FF8E8531-E569-459D-9A62-F123B160CA0F}" destId="{D850BFE6-334D-4F60-ABA9-7A0886C96AF8}" srcOrd="0" destOrd="0" presId="urn:microsoft.com/office/officeart/2005/8/layout/orgChart1"/>
    <dgm:cxn modelId="{09B0782E-AC66-4C88-A3D5-6DBD8088D3C2}" type="presOf" srcId="{FFCDECDE-AAB9-460B-A285-F7F0F529E2AD}" destId="{62830150-A602-4A15-8EE8-E922718F8668}" srcOrd="0" destOrd="0" presId="urn:microsoft.com/office/officeart/2005/8/layout/orgChart1"/>
    <dgm:cxn modelId="{983D2A40-06D0-4589-B514-21FDD59C3225}" type="presOf" srcId="{D7F5196D-E623-4691-A22F-A3B628EC6B61}" destId="{9E56923D-E9C9-485C-9327-677F5351E93E}" srcOrd="1" destOrd="0" presId="urn:microsoft.com/office/officeart/2005/8/layout/orgChart1"/>
    <dgm:cxn modelId="{8D49CF40-55F8-4A9C-B5D3-050ADDBE2165}" type="presOf" srcId="{531C4786-5D6D-4B9B-AF44-FE8EDDF86DB6}" destId="{47286964-1C56-4423-842D-B2FF389504AD}" srcOrd="1" destOrd="0" presId="urn:microsoft.com/office/officeart/2005/8/layout/orgChart1"/>
    <dgm:cxn modelId="{7791744D-B6D4-497C-AE6F-BD3B9345953D}" type="presOf" srcId="{FFCDECDE-AAB9-460B-A285-F7F0F529E2AD}" destId="{3B960C74-66C7-479A-B337-0063BD71F298}" srcOrd="1" destOrd="0" presId="urn:microsoft.com/office/officeart/2005/8/layout/orgChart1"/>
    <dgm:cxn modelId="{5929E36E-8205-42B9-AB40-ADECADFDE183}" type="presOf" srcId="{531C4786-5D6D-4B9B-AF44-FE8EDDF86DB6}" destId="{68E3E6EA-3F72-4017-AD7E-473EA7382B7A}" srcOrd="0" destOrd="0" presId="urn:microsoft.com/office/officeart/2005/8/layout/orgChart1"/>
    <dgm:cxn modelId="{E6FFD573-9ED9-42F2-B4DC-023A4CDBB0B7}" type="presOf" srcId="{751370E0-59EF-4F9C-9A48-F152C4FCABB3}" destId="{6A07558F-DF3F-402C-BFE6-5832B1F3D827}" srcOrd="1" destOrd="0" presId="urn:microsoft.com/office/officeart/2005/8/layout/orgChart1"/>
    <dgm:cxn modelId="{E578EE7A-3077-429D-8487-29F073E67174}" srcId="{751370E0-59EF-4F9C-9A48-F152C4FCABB3}" destId="{D7F5196D-E623-4691-A22F-A3B628EC6B61}" srcOrd="1" destOrd="0" parTransId="{A34BE3F0-739E-4109-8F41-0AB11F13F50B}" sibTransId="{6ABFBBD8-BAC3-4580-BE9B-0FE43A0A564E}"/>
    <dgm:cxn modelId="{69D9BA92-0B30-4AEB-B1DD-58A489E380D8}" type="presOf" srcId="{751370E0-59EF-4F9C-9A48-F152C4FCABB3}" destId="{6C5444CD-5801-4B1B-BB27-088E9BF877E6}" srcOrd="0" destOrd="0" presId="urn:microsoft.com/office/officeart/2005/8/layout/orgChart1"/>
    <dgm:cxn modelId="{DB6EF3AE-A7F2-4A3E-A8A9-1DBEA4EF7BB7}" srcId="{FFCDECDE-AAB9-460B-A285-F7F0F529E2AD}" destId="{51A1EA96-B989-4C07-95F4-23DB306EDC6B}" srcOrd="1" destOrd="0" parTransId="{FF8E8531-E569-459D-9A62-F123B160CA0F}" sibTransId="{81253207-A880-4FE0-8127-A12E350D9C1F}"/>
    <dgm:cxn modelId="{9367C9B1-8E5E-4B61-83CE-9D51E3C27A7F}" type="presOf" srcId="{67B4F3A3-6197-4E28-966E-545C006547C1}" destId="{D3A279A1-8C49-47B8-92C3-30223B906E19}" srcOrd="0" destOrd="0" presId="urn:microsoft.com/office/officeart/2005/8/layout/orgChart1"/>
    <dgm:cxn modelId="{98C282C4-7C91-4CFC-B2AE-9C5E8E749919}" type="presOf" srcId="{5E5B4D8C-E072-4E90-94F1-BABA4D2B28E5}" destId="{D0982EE6-97B6-47E6-B51C-D659C04EFD4A}" srcOrd="1" destOrd="0" presId="urn:microsoft.com/office/officeart/2005/8/layout/orgChart1"/>
    <dgm:cxn modelId="{58CE42C5-2C82-4D19-9CCE-8E2873713B25}" type="presOf" srcId="{A34BE3F0-739E-4109-8F41-0AB11F13F50B}" destId="{3294DA4A-0412-4E07-BFAE-105C6B31AA52}" srcOrd="0" destOrd="0" presId="urn:microsoft.com/office/officeart/2005/8/layout/orgChart1"/>
    <dgm:cxn modelId="{649B9BC5-1D20-422E-ADA3-623C474BBE2E}" type="presOf" srcId="{D7F5196D-E623-4691-A22F-A3B628EC6B61}" destId="{BB5C0DFC-A2C0-4AEC-AD74-DF394E091DB4}" srcOrd="0" destOrd="0" presId="urn:microsoft.com/office/officeart/2005/8/layout/orgChart1"/>
    <dgm:cxn modelId="{B9AAD8C7-D44D-4384-8333-5E46C8CDD20C}" type="presOf" srcId="{5E5B4D8C-E072-4E90-94F1-BABA4D2B28E5}" destId="{60292447-2744-4EA6-A2A5-04E670BEC386}" srcOrd="0" destOrd="0" presId="urn:microsoft.com/office/officeart/2005/8/layout/orgChart1"/>
    <dgm:cxn modelId="{217A88D3-9486-44FC-9CD8-A0A2FF3A6B22}" type="presOf" srcId="{6F2AF26F-19BC-49B5-95A0-CD84B9A9998B}" destId="{097C31DC-9585-4F7A-9445-20A4AEC83DE4}" srcOrd="0" destOrd="0" presId="urn:microsoft.com/office/officeart/2005/8/layout/orgChart1"/>
    <dgm:cxn modelId="{551E46E9-BEAC-4BD7-85B0-66EB63FCE6CA}" type="presOf" srcId="{B3E548E8-ACE2-4448-AE63-AEB1437E2111}" destId="{074EC803-8636-42BD-800F-AB729EE201F8}" srcOrd="0" destOrd="0" presId="urn:microsoft.com/office/officeart/2005/8/layout/orgChart1"/>
    <dgm:cxn modelId="{EF820AFD-A353-480D-8BD4-6313DBCA57F5}" srcId="{67B4F3A3-6197-4E28-966E-545C006547C1}" destId="{FFCDECDE-AAB9-460B-A285-F7F0F529E2AD}" srcOrd="0" destOrd="0" parTransId="{71D193F2-DF48-4370-A0A1-82345D17DB9E}" sibTransId="{AC2ABAFC-71EB-4552-8769-3A73195042B3}"/>
    <dgm:cxn modelId="{33B706F7-DED6-42EB-B6E3-30679D31F8C5}" type="presParOf" srcId="{D3A279A1-8C49-47B8-92C3-30223B906E19}" destId="{CBC1199B-EEDF-49C5-ABA6-49A53678FC84}" srcOrd="0" destOrd="0" presId="urn:microsoft.com/office/officeart/2005/8/layout/orgChart1"/>
    <dgm:cxn modelId="{019A5EC4-77F7-4AC1-BB9C-E8D2027AD7D4}" type="presParOf" srcId="{CBC1199B-EEDF-49C5-ABA6-49A53678FC84}" destId="{B5EE956A-6089-4675-A5C7-3E77E5487F4F}" srcOrd="0" destOrd="0" presId="urn:microsoft.com/office/officeart/2005/8/layout/orgChart1"/>
    <dgm:cxn modelId="{12D6EC6D-9EB2-4AB1-9E15-412B1FEBD04C}" type="presParOf" srcId="{B5EE956A-6089-4675-A5C7-3E77E5487F4F}" destId="{62830150-A602-4A15-8EE8-E922718F8668}" srcOrd="0" destOrd="0" presId="urn:microsoft.com/office/officeart/2005/8/layout/orgChart1"/>
    <dgm:cxn modelId="{4D68F24C-77D0-4AC9-A535-78A3602E9E43}" type="presParOf" srcId="{B5EE956A-6089-4675-A5C7-3E77E5487F4F}" destId="{3B960C74-66C7-479A-B337-0063BD71F298}" srcOrd="1" destOrd="0" presId="urn:microsoft.com/office/officeart/2005/8/layout/orgChart1"/>
    <dgm:cxn modelId="{6AC61343-829D-4FF8-94FE-0BC5204A0A85}" type="presParOf" srcId="{CBC1199B-EEDF-49C5-ABA6-49A53678FC84}" destId="{EAA0B508-ADF1-4BA8-B8CA-2FA7F0ADD463}" srcOrd="1" destOrd="0" presId="urn:microsoft.com/office/officeart/2005/8/layout/orgChart1"/>
    <dgm:cxn modelId="{3E7949A9-E5D2-4811-9F26-235247307CE8}" type="presParOf" srcId="{EAA0B508-ADF1-4BA8-B8CA-2FA7F0ADD463}" destId="{074EC803-8636-42BD-800F-AB729EE201F8}" srcOrd="0" destOrd="0" presId="urn:microsoft.com/office/officeart/2005/8/layout/orgChart1"/>
    <dgm:cxn modelId="{5DE2E455-39C2-49BA-8BFD-528C9B3EEEAB}" type="presParOf" srcId="{EAA0B508-ADF1-4BA8-B8CA-2FA7F0ADD463}" destId="{376400B4-4CAC-48B8-A3DE-4C8521BBC554}" srcOrd="1" destOrd="0" presId="urn:microsoft.com/office/officeart/2005/8/layout/orgChart1"/>
    <dgm:cxn modelId="{CE89CEBD-57E6-46BA-AF28-1A021BE41B2D}" type="presParOf" srcId="{376400B4-4CAC-48B8-A3DE-4C8521BBC554}" destId="{DBA844B4-7B79-40AC-82BA-5EAA51895BD5}" srcOrd="0" destOrd="0" presId="urn:microsoft.com/office/officeart/2005/8/layout/orgChart1"/>
    <dgm:cxn modelId="{BF2B2B52-07C6-4C98-8C75-E2C22945374C}" type="presParOf" srcId="{DBA844B4-7B79-40AC-82BA-5EAA51895BD5}" destId="{60292447-2744-4EA6-A2A5-04E670BEC386}" srcOrd="0" destOrd="0" presId="urn:microsoft.com/office/officeart/2005/8/layout/orgChart1"/>
    <dgm:cxn modelId="{9491D7C0-7C52-43D1-91B7-A5B2B4E1201A}" type="presParOf" srcId="{DBA844B4-7B79-40AC-82BA-5EAA51895BD5}" destId="{D0982EE6-97B6-47E6-B51C-D659C04EFD4A}" srcOrd="1" destOrd="0" presId="urn:microsoft.com/office/officeart/2005/8/layout/orgChart1"/>
    <dgm:cxn modelId="{8DB13E90-FED8-4F3A-A5ED-03F52B7C140B}" type="presParOf" srcId="{376400B4-4CAC-48B8-A3DE-4C8521BBC554}" destId="{9E5E3652-C3E2-42F0-8192-ACB3B3D52C5A}" srcOrd="1" destOrd="0" presId="urn:microsoft.com/office/officeart/2005/8/layout/orgChart1"/>
    <dgm:cxn modelId="{B351EFAD-6873-4E80-A946-809205D99602}" type="presParOf" srcId="{376400B4-4CAC-48B8-A3DE-4C8521BBC554}" destId="{5170BC7A-564B-4DB9-80F4-C3CDC6B70E96}" srcOrd="2" destOrd="0" presId="urn:microsoft.com/office/officeart/2005/8/layout/orgChart1"/>
    <dgm:cxn modelId="{58D1DECF-7A98-468F-B844-AB9A0A8AB7E6}" type="presParOf" srcId="{EAA0B508-ADF1-4BA8-B8CA-2FA7F0ADD463}" destId="{D850BFE6-334D-4F60-ABA9-7A0886C96AF8}" srcOrd="2" destOrd="0" presId="urn:microsoft.com/office/officeart/2005/8/layout/orgChart1"/>
    <dgm:cxn modelId="{06DBC892-922F-455B-984D-6B7B78D96305}" type="presParOf" srcId="{EAA0B508-ADF1-4BA8-B8CA-2FA7F0ADD463}" destId="{C7E29F9E-F79F-44AA-A6A6-1B915DE5893B}" srcOrd="3" destOrd="0" presId="urn:microsoft.com/office/officeart/2005/8/layout/orgChart1"/>
    <dgm:cxn modelId="{289894BD-9696-4C05-9B19-30BF044158DF}" type="presParOf" srcId="{C7E29F9E-F79F-44AA-A6A6-1B915DE5893B}" destId="{73C6112D-5B5A-4D8B-957B-256CAB2073E5}" srcOrd="0" destOrd="0" presId="urn:microsoft.com/office/officeart/2005/8/layout/orgChart1"/>
    <dgm:cxn modelId="{CDD75AAD-B15A-4EC7-9C81-CEF1A1809ECE}" type="presParOf" srcId="{73C6112D-5B5A-4D8B-957B-256CAB2073E5}" destId="{C09ABA89-CAB8-4039-9234-2229A12F786D}" srcOrd="0" destOrd="0" presId="urn:microsoft.com/office/officeart/2005/8/layout/orgChart1"/>
    <dgm:cxn modelId="{44AA82F3-A7C9-46E0-9890-12F85F5D75B0}" type="presParOf" srcId="{73C6112D-5B5A-4D8B-957B-256CAB2073E5}" destId="{236253E8-C90A-40EB-83B5-22E430497FD9}" srcOrd="1" destOrd="0" presId="urn:microsoft.com/office/officeart/2005/8/layout/orgChart1"/>
    <dgm:cxn modelId="{752C4246-AEE1-432D-9224-4DE4BF468358}" type="presParOf" srcId="{C7E29F9E-F79F-44AA-A6A6-1B915DE5893B}" destId="{2629BE10-070A-4B7A-8843-3DB2FE7170F4}" srcOrd="1" destOrd="0" presId="urn:microsoft.com/office/officeart/2005/8/layout/orgChart1"/>
    <dgm:cxn modelId="{4823A659-082D-4CF7-84AD-A54FBA69BCEE}" type="presParOf" srcId="{C7E29F9E-F79F-44AA-A6A6-1B915DE5893B}" destId="{A7E60E65-B295-44C8-9BA7-96B24683B4E7}" srcOrd="2" destOrd="0" presId="urn:microsoft.com/office/officeart/2005/8/layout/orgChart1"/>
    <dgm:cxn modelId="{98461431-547E-4473-B211-43936695F642}" type="presParOf" srcId="{CBC1199B-EEDF-49C5-ABA6-49A53678FC84}" destId="{4F4BFFDC-92CA-4307-B933-E0700D72A852}" srcOrd="2" destOrd="0" presId="urn:microsoft.com/office/officeart/2005/8/layout/orgChart1"/>
    <dgm:cxn modelId="{3A4FDB38-04AE-4536-A0AF-2F7E2E3FE5B6}" type="presParOf" srcId="{D3A279A1-8C49-47B8-92C3-30223B906E19}" destId="{EB3DE4C1-C139-4679-878A-77B31497DB86}" srcOrd="1" destOrd="0" presId="urn:microsoft.com/office/officeart/2005/8/layout/orgChart1"/>
    <dgm:cxn modelId="{F84B937D-E9A2-4512-BA42-4927C20F8792}" type="presParOf" srcId="{EB3DE4C1-C139-4679-878A-77B31497DB86}" destId="{402707F7-0846-4B13-AD16-F2C710326756}" srcOrd="0" destOrd="0" presId="urn:microsoft.com/office/officeart/2005/8/layout/orgChart1"/>
    <dgm:cxn modelId="{E2653D7D-496B-40DE-89C9-9581CDAE3E9D}" type="presParOf" srcId="{402707F7-0846-4B13-AD16-F2C710326756}" destId="{6C5444CD-5801-4B1B-BB27-088E9BF877E6}" srcOrd="0" destOrd="0" presId="urn:microsoft.com/office/officeart/2005/8/layout/orgChart1"/>
    <dgm:cxn modelId="{B9075CB7-42E3-4A16-9C81-95B9F89CECA2}" type="presParOf" srcId="{402707F7-0846-4B13-AD16-F2C710326756}" destId="{6A07558F-DF3F-402C-BFE6-5832B1F3D827}" srcOrd="1" destOrd="0" presId="urn:microsoft.com/office/officeart/2005/8/layout/orgChart1"/>
    <dgm:cxn modelId="{D90B8E30-7D7F-4136-B6B1-97C151388B69}" type="presParOf" srcId="{EB3DE4C1-C139-4679-878A-77B31497DB86}" destId="{1E4738CF-8AEC-4E2E-BD65-B24419EF67F7}" srcOrd="1" destOrd="0" presId="urn:microsoft.com/office/officeart/2005/8/layout/orgChart1"/>
    <dgm:cxn modelId="{AB0285AA-C599-4221-82A3-B83D324B552F}" type="presParOf" srcId="{1E4738CF-8AEC-4E2E-BD65-B24419EF67F7}" destId="{097C31DC-9585-4F7A-9445-20A4AEC83DE4}" srcOrd="0" destOrd="0" presId="urn:microsoft.com/office/officeart/2005/8/layout/orgChart1"/>
    <dgm:cxn modelId="{DC28312F-9D9D-4170-8B86-B8C6FF5BCF3A}" type="presParOf" srcId="{1E4738CF-8AEC-4E2E-BD65-B24419EF67F7}" destId="{4A41B387-78AF-40E7-BA86-F743B8E8BB81}" srcOrd="1" destOrd="0" presId="urn:microsoft.com/office/officeart/2005/8/layout/orgChart1"/>
    <dgm:cxn modelId="{379534A6-F3AE-41AE-834B-C8441E8482D5}" type="presParOf" srcId="{4A41B387-78AF-40E7-BA86-F743B8E8BB81}" destId="{0B371FB1-B44D-4A47-A76F-9DEF44ECF79A}" srcOrd="0" destOrd="0" presId="urn:microsoft.com/office/officeart/2005/8/layout/orgChart1"/>
    <dgm:cxn modelId="{25143535-AAE1-43C7-A1DD-3E87A203D18F}" type="presParOf" srcId="{0B371FB1-B44D-4A47-A76F-9DEF44ECF79A}" destId="{68E3E6EA-3F72-4017-AD7E-473EA7382B7A}" srcOrd="0" destOrd="0" presId="urn:microsoft.com/office/officeart/2005/8/layout/orgChart1"/>
    <dgm:cxn modelId="{CD9C2492-7FF1-4E9B-A77E-6ADF6CB7C0BD}" type="presParOf" srcId="{0B371FB1-B44D-4A47-A76F-9DEF44ECF79A}" destId="{47286964-1C56-4423-842D-B2FF389504AD}" srcOrd="1" destOrd="0" presId="urn:microsoft.com/office/officeart/2005/8/layout/orgChart1"/>
    <dgm:cxn modelId="{2A72ABA0-1C96-4A95-99C6-5CB2DDFA617A}" type="presParOf" srcId="{4A41B387-78AF-40E7-BA86-F743B8E8BB81}" destId="{BE1F8B51-EBE9-483A-A600-37A9EA13EBD0}" srcOrd="1" destOrd="0" presId="urn:microsoft.com/office/officeart/2005/8/layout/orgChart1"/>
    <dgm:cxn modelId="{086253C5-CF9C-4EB0-8602-1A4F0790E450}" type="presParOf" srcId="{4A41B387-78AF-40E7-BA86-F743B8E8BB81}" destId="{7E73A165-D137-4E99-BEAC-667673B74067}" srcOrd="2" destOrd="0" presId="urn:microsoft.com/office/officeart/2005/8/layout/orgChart1"/>
    <dgm:cxn modelId="{6CF22C75-342C-4A2B-8045-C4976D357CA8}" type="presParOf" srcId="{1E4738CF-8AEC-4E2E-BD65-B24419EF67F7}" destId="{3294DA4A-0412-4E07-BFAE-105C6B31AA52}" srcOrd="2" destOrd="0" presId="urn:microsoft.com/office/officeart/2005/8/layout/orgChart1"/>
    <dgm:cxn modelId="{78FF18E4-4CFC-4E6B-9A13-86629F70B1FD}" type="presParOf" srcId="{1E4738CF-8AEC-4E2E-BD65-B24419EF67F7}" destId="{14F1F6D2-2982-466C-91DF-72B701D8E43C}" srcOrd="3" destOrd="0" presId="urn:microsoft.com/office/officeart/2005/8/layout/orgChart1"/>
    <dgm:cxn modelId="{FE5D29A4-8599-4656-9333-C038676EC5DD}" type="presParOf" srcId="{14F1F6D2-2982-466C-91DF-72B701D8E43C}" destId="{3AC71008-75DF-40CC-A7C7-255975996BF9}" srcOrd="0" destOrd="0" presId="urn:microsoft.com/office/officeart/2005/8/layout/orgChart1"/>
    <dgm:cxn modelId="{05E8462F-16C0-4437-BF56-DEAD21141FB4}" type="presParOf" srcId="{3AC71008-75DF-40CC-A7C7-255975996BF9}" destId="{BB5C0DFC-A2C0-4AEC-AD74-DF394E091DB4}" srcOrd="0" destOrd="0" presId="urn:microsoft.com/office/officeart/2005/8/layout/orgChart1"/>
    <dgm:cxn modelId="{C7022CC2-0356-4B2F-B505-331CBDAB2E41}" type="presParOf" srcId="{3AC71008-75DF-40CC-A7C7-255975996BF9}" destId="{9E56923D-E9C9-485C-9327-677F5351E93E}" srcOrd="1" destOrd="0" presId="urn:microsoft.com/office/officeart/2005/8/layout/orgChart1"/>
    <dgm:cxn modelId="{B65524D9-FF9E-4124-9A74-B2B302A05892}" type="presParOf" srcId="{14F1F6D2-2982-466C-91DF-72B701D8E43C}" destId="{4809B6F8-FEC6-423F-A9D7-E6DF80D3F6D1}" srcOrd="1" destOrd="0" presId="urn:microsoft.com/office/officeart/2005/8/layout/orgChart1"/>
    <dgm:cxn modelId="{994888D0-A275-4837-A640-6667C67C793F}" type="presParOf" srcId="{14F1F6D2-2982-466C-91DF-72B701D8E43C}" destId="{11992F4E-C983-492F-B5FC-0BED4726EB45}" srcOrd="2" destOrd="0" presId="urn:microsoft.com/office/officeart/2005/8/layout/orgChart1"/>
    <dgm:cxn modelId="{C39EE402-705D-420C-8DA7-102918B04117}" type="presParOf" srcId="{EB3DE4C1-C139-4679-878A-77B31497DB86}" destId="{AE12FE77-3918-4811-A1A9-96F82296B7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94DA4A-0412-4E07-BFAE-105C6B31AA52}">
      <dsp:nvSpPr>
        <dsp:cNvPr id="0" name=""/>
        <dsp:cNvSpPr/>
      </dsp:nvSpPr>
      <dsp:spPr>
        <a:xfrm>
          <a:off x="6147813" y="840558"/>
          <a:ext cx="1016506" cy="3528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418"/>
              </a:lnTo>
              <a:lnTo>
                <a:pt x="1016506" y="176418"/>
              </a:lnTo>
              <a:lnTo>
                <a:pt x="1016506" y="352837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7C31DC-9585-4F7A-9445-20A4AEC83DE4}">
      <dsp:nvSpPr>
        <dsp:cNvPr id="0" name=""/>
        <dsp:cNvSpPr/>
      </dsp:nvSpPr>
      <dsp:spPr>
        <a:xfrm>
          <a:off x="5131306" y="840558"/>
          <a:ext cx="1016506" cy="352837"/>
        </a:xfrm>
        <a:custGeom>
          <a:avLst/>
          <a:gdLst/>
          <a:ahLst/>
          <a:cxnLst/>
          <a:rect l="0" t="0" r="0" b="0"/>
          <a:pathLst>
            <a:path>
              <a:moveTo>
                <a:pt x="1016506" y="0"/>
              </a:moveTo>
              <a:lnTo>
                <a:pt x="1016506" y="176418"/>
              </a:lnTo>
              <a:lnTo>
                <a:pt x="0" y="176418"/>
              </a:lnTo>
              <a:lnTo>
                <a:pt x="0" y="352837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50BFE6-334D-4F60-ABA9-7A0886C96AF8}">
      <dsp:nvSpPr>
        <dsp:cNvPr id="0" name=""/>
        <dsp:cNvSpPr/>
      </dsp:nvSpPr>
      <dsp:spPr>
        <a:xfrm>
          <a:off x="2081786" y="840558"/>
          <a:ext cx="1016506" cy="3528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418"/>
              </a:lnTo>
              <a:lnTo>
                <a:pt x="1016506" y="176418"/>
              </a:lnTo>
              <a:lnTo>
                <a:pt x="1016506" y="352837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4EC803-8636-42BD-800F-AB729EE201F8}">
      <dsp:nvSpPr>
        <dsp:cNvPr id="0" name=""/>
        <dsp:cNvSpPr/>
      </dsp:nvSpPr>
      <dsp:spPr>
        <a:xfrm>
          <a:off x="1065279" y="840558"/>
          <a:ext cx="1016506" cy="352837"/>
        </a:xfrm>
        <a:custGeom>
          <a:avLst/>
          <a:gdLst/>
          <a:ahLst/>
          <a:cxnLst/>
          <a:rect l="0" t="0" r="0" b="0"/>
          <a:pathLst>
            <a:path>
              <a:moveTo>
                <a:pt x="1016506" y="0"/>
              </a:moveTo>
              <a:lnTo>
                <a:pt x="1016506" y="176418"/>
              </a:lnTo>
              <a:lnTo>
                <a:pt x="0" y="176418"/>
              </a:lnTo>
              <a:lnTo>
                <a:pt x="0" y="352837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830150-A602-4A15-8EE8-E922718F8668}">
      <dsp:nvSpPr>
        <dsp:cNvPr id="0" name=""/>
        <dsp:cNvSpPr/>
      </dsp:nvSpPr>
      <dsp:spPr>
        <a:xfrm>
          <a:off x="1241698" y="470"/>
          <a:ext cx="1680176" cy="840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malloc()</a:t>
          </a:r>
        </a:p>
      </dsp:txBody>
      <dsp:txXfrm>
        <a:off x="1241698" y="470"/>
        <a:ext cx="1680176" cy="840088"/>
      </dsp:txXfrm>
    </dsp:sp>
    <dsp:sp modelId="{60292447-2744-4EA6-A2A5-04E670BEC386}">
      <dsp:nvSpPr>
        <dsp:cNvPr id="0" name=""/>
        <dsp:cNvSpPr/>
      </dsp:nvSpPr>
      <dsp:spPr>
        <a:xfrm>
          <a:off x="225191" y="1193395"/>
          <a:ext cx="1680176" cy="840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mmap</a:t>
          </a:r>
          <a:r>
            <a:rPr lang="en-US" sz="2800" kern="1200" dirty="0"/>
            <a:t>()</a:t>
          </a:r>
        </a:p>
      </dsp:txBody>
      <dsp:txXfrm>
        <a:off x="225191" y="1193395"/>
        <a:ext cx="1680176" cy="840088"/>
      </dsp:txXfrm>
    </dsp:sp>
    <dsp:sp modelId="{C09ABA89-CAB8-4039-9234-2229A12F786D}">
      <dsp:nvSpPr>
        <dsp:cNvPr id="0" name=""/>
        <dsp:cNvSpPr/>
      </dsp:nvSpPr>
      <dsp:spPr>
        <a:xfrm>
          <a:off x="2258204" y="1193395"/>
          <a:ext cx="1680176" cy="840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brk</a:t>
          </a:r>
          <a:r>
            <a:rPr lang="en-US" sz="2800" kern="1200" dirty="0"/>
            <a:t>()</a:t>
          </a:r>
        </a:p>
      </dsp:txBody>
      <dsp:txXfrm>
        <a:off x="2258204" y="1193395"/>
        <a:ext cx="1680176" cy="840088"/>
      </dsp:txXfrm>
    </dsp:sp>
    <dsp:sp modelId="{6C5444CD-5801-4B1B-BB27-088E9BF877E6}">
      <dsp:nvSpPr>
        <dsp:cNvPr id="0" name=""/>
        <dsp:cNvSpPr/>
      </dsp:nvSpPr>
      <dsp:spPr>
        <a:xfrm>
          <a:off x="5307725" y="470"/>
          <a:ext cx="1680176" cy="840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free()</a:t>
          </a:r>
        </a:p>
      </dsp:txBody>
      <dsp:txXfrm>
        <a:off x="5307725" y="470"/>
        <a:ext cx="1680176" cy="840088"/>
      </dsp:txXfrm>
    </dsp:sp>
    <dsp:sp modelId="{68E3E6EA-3F72-4017-AD7E-473EA7382B7A}">
      <dsp:nvSpPr>
        <dsp:cNvPr id="0" name=""/>
        <dsp:cNvSpPr/>
      </dsp:nvSpPr>
      <dsp:spPr>
        <a:xfrm>
          <a:off x="4291218" y="1193395"/>
          <a:ext cx="1680176" cy="840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munmap</a:t>
          </a:r>
          <a:r>
            <a:rPr lang="en-US" sz="2800" kern="1200" dirty="0"/>
            <a:t>()</a:t>
          </a:r>
        </a:p>
      </dsp:txBody>
      <dsp:txXfrm>
        <a:off x="4291218" y="1193395"/>
        <a:ext cx="1680176" cy="840088"/>
      </dsp:txXfrm>
    </dsp:sp>
    <dsp:sp modelId="{BB5C0DFC-A2C0-4AEC-AD74-DF394E091DB4}">
      <dsp:nvSpPr>
        <dsp:cNvPr id="0" name=""/>
        <dsp:cNvSpPr/>
      </dsp:nvSpPr>
      <dsp:spPr>
        <a:xfrm>
          <a:off x="6324232" y="1193395"/>
          <a:ext cx="1680176" cy="840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brk</a:t>
          </a:r>
          <a:r>
            <a:rPr lang="en-US" sz="2800" kern="1200" dirty="0"/>
            <a:t>()</a:t>
          </a:r>
        </a:p>
      </dsp:txBody>
      <dsp:txXfrm>
        <a:off x="6324232" y="1193395"/>
        <a:ext cx="1680176" cy="8400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9A386-374F-46B8-905A-6C0BF92B68B0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25A9A-2399-4ACF-975E-77FD324B0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27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46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scenario: process A </a:t>
            </a:r>
            <a:r>
              <a:rPr lang="en-US" b="1" dirty="0"/>
              <a:t>exits</a:t>
            </a:r>
            <a:r>
              <a:rPr lang="en-US" dirty="0"/>
              <a:t> and is switched by a kernel</a:t>
            </a:r>
            <a:r>
              <a:rPr lang="en-US" baseline="0" dirty="0"/>
              <a:t> thread</a:t>
            </a:r>
            <a:r>
              <a:rPr lang="en-US" dirty="0"/>
              <a:t>.</a:t>
            </a:r>
          </a:p>
          <a:p>
            <a:r>
              <a:rPr lang="en-US" dirty="0"/>
              <a:t>This thread uses</a:t>
            </a:r>
            <a:r>
              <a:rPr lang="en-US" baseline="0" dirty="0"/>
              <a:t> the memory domain of the last process in the CPU - so we still cannot free it.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69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r" rtl="1">
              <a:buFont typeface="+mj-lt"/>
              <a:buAutoNum type="arabicPeriod"/>
            </a:pPr>
            <a:r>
              <a:rPr lang="he-IL" dirty="0"/>
              <a:t>כתובת פיזית. רגיסטר </a:t>
            </a:r>
            <a:r>
              <a:rPr lang="en-US" dirty="0"/>
              <a:t>CR3</a:t>
            </a:r>
            <a:r>
              <a:rPr lang="he-IL" dirty="0"/>
              <a:t> חייב להצביע לכתובת פיזית, אחרת תהליך תרגום הכתובות (</a:t>
            </a:r>
            <a:r>
              <a:rPr lang="en-US" dirty="0"/>
              <a:t>page walk</a:t>
            </a:r>
            <a:r>
              <a:rPr lang="he-IL" dirty="0"/>
              <a:t>) ייכנס לרקורסיה אינסופית.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dirty="0"/>
              <a:t>כן, מפני שיכולים</a:t>
            </a:r>
            <a:r>
              <a:rPr lang="he-IL" baseline="0" dirty="0"/>
              <a:t> להיות דפים בזיכרון הוירטואלי שאינם ממופים למסגרות בזיכרון הפיזי, למשל בגלל מנגנון </a:t>
            </a:r>
            <a:r>
              <a:rPr lang="en-US" baseline="0" dirty="0"/>
              <a:t>demand paging</a:t>
            </a:r>
            <a:r>
              <a:rPr lang="he-IL" baseline="0" dirty="0"/>
              <a:t>.</a:t>
            </a:r>
          </a:p>
          <a:p>
            <a:pPr algn="r" rtl="1"/>
            <a:r>
              <a:rPr lang="he-IL" baseline="0" dirty="0"/>
              <a:t>בכל מקרה תמיד מתקיים </a:t>
            </a:r>
            <a:r>
              <a:rPr lang="en-US" baseline="0" dirty="0" err="1"/>
              <a:t>rss</a:t>
            </a:r>
            <a:r>
              <a:rPr lang="en-US" baseline="0" dirty="0"/>
              <a:t> &lt;= </a:t>
            </a:r>
            <a:r>
              <a:rPr lang="en-US" baseline="0" dirty="0" err="1"/>
              <a:t>total_vm</a:t>
            </a:r>
            <a:r>
              <a:rPr lang="he-IL" baseline="0" dirty="0"/>
              <a:t>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97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altLang="en-US" dirty="0"/>
              <a:t>הקצאת אזור זיכרון לתהליך לא מוסיפה מיד דפים ולא מעדכנת את טבלת הדפים---ההקצאה נדחית עד לרגע בו הם נדרשים, כפי שנראה בהמשך.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172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altLang="en-US"/>
              <a:t>מוגדרת בקובץ גרעין </a:t>
            </a:r>
            <a:r>
              <a:rPr lang="en-US" altLang="en-US"/>
              <a:t>include/</a:t>
            </a:r>
            <a:r>
              <a:rPr lang="en-US" altLang="en-US" err="1"/>
              <a:t>linux</a:t>
            </a:r>
            <a:r>
              <a:rPr lang="en-US" altLang="en-US"/>
              <a:t>/</a:t>
            </a:r>
            <a:r>
              <a:rPr lang="en-US" altLang="en-US" err="1"/>
              <a:t>mm.h</a:t>
            </a:r>
            <a:r>
              <a:rPr lang="he-IL" altLang="en-US"/>
              <a:t> 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029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algn="r" rt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072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Today, </a:t>
            </a:r>
            <a:r>
              <a:rPr lang="en-US" err="1"/>
              <a:t>malloc</a:t>
            </a:r>
            <a:r>
              <a:rPr lang="en-US"/>
              <a:t>() calls </a:t>
            </a:r>
            <a:r>
              <a:rPr lang="en-US" err="1"/>
              <a:t>sbrk</a:t>
            </a:r>
            <a:r>
              <a:rPr lang="en-US"/>
              <a:t>() for small allocations below MMAP_THRESHOLD and </a:t>
            </a:r>
            <a:r>
              <a:rPr lang="en-US" err="1"/>
              <a:t>mmap</a:t>
            </a:r>
            <a:r>
              <a:rPr lang="en-US"/>
              <a:t>() for larger allocation requests.</a:t>
            </a:r>
          </a:p>
          <a:p>
            <a:r>
              <a:rPr lang="en-US"/>
              <a:t>The reason we have both </a:t>
            </a:r>
            <a:r>
              <a:rPr lang="en-US" err="1"/>
              <a:t>sbrk</a:t>
            </a:r>
            <a:r>
              <a:rPr lang="en-US"/>
              <a:t>() and </a:t>
            </a:r>
            <a:r>
              <a:rPr lang="en-US" err="1"/>
              <a:t>mmap</a:t>
            </a:r>
            <a:r>
              <a:rPr lang="en-US"/>
              <a:t>() system calls is historical: </a:t>
            </a:r>
            <a:r>
              <a:rPr lang="en-US" err="1"/>
              <a:t>sbrk</a:t>
            </a:r>
            <a:r>
              <a:rPr lang="en-US"/>
              <a:t>() was the first, and </a:t>
            </a:r>
            <a:r>
              <a:rPr lang="en-US" err="1"/>
              <a:t>mmap</a:t>
            </a:r>
            <a:r>
              <a:rPr lang="en-US"/>
              <a:t>() was introduced later.</a:t>
            </a:r>
          </a:p>
          <a:p>
            <a:pPr algn="r" rt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457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061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altLang="en-US" dirty="0"/>
              <a:t>בשביל להגדיר אזור אנונימי צריך להעביר גם דגל </a:t>
            </a:r>
            <a:r>
              <a:rPr lang="en-US" altLang="en-US" dirty="0"/>
              <a:t>MAP_ANONYMOUS</a:t>
            </a:r>
            <a:r>
              <a:rPr lang="he-IL" altLang="en-US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255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תשובה: המחסנית והערימה – אזורי זיכרון אנונימיים.</a:t>
            </a:r>
          </a:p>
          <a:p>
            <a:pPr algn="r" rtl="1"/>
            <a:r>
              <a:rPr lang="he-IL" dirty="0"/>
              <a:t>הקוד – אזור זיכרון מגובה</a:t>
            </a:r>
            <a:r>
              <a:rPr lang="he-IL" baseline="0" dirty="0"/>
              <a:t> קובץ, שכן הוא מגבה את הקובץ הבינארי של התוכנית.</a:t>
            </a:r>
          </a:p>
          <a:p>
            <a:pPr algn="r" rtl="1"/>
            <a:r>
              <a:rPr lang="he-IL" baseline="0" dirty="0"/>
              <a:t>לא ניתן לכתוב לאזור זה (אין הרשאות כתיבה במתאר האזור ובטבלת הדפים), ולכן לעולם אינו </a:t>
            </a:r>
            <a:r>
              <a:rPr lang="en-US" baseline="0" dirty="0"/>
              <a:t>dirty</a:t>
            </a:r>
            <a:r>
              <a:rPr lang="he-IL" baseline="0" dirty="0"/>
              <a:t>. דהיינו, לא נצטרך לכתוב אותו חזרה לדיסק עם סיום התהליך. 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504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93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השלבים בכחול מתבצעים ע"י החומרה, השלבים באדום ע"י מערכת ההפעלה.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ייתכן מצב נוסף שאינו מופיע בשקף: חיפוש ב-</a:t>
            </a:r>
            <a:r>
              <a:rPr lang="en-US" dirty="0"/>
              <a:t>TLB</a:t>
            </a:r>
            <a:r>
              <a:rPr lang="he-IL" dirty="0"/>
              <a:t> שמוביל ישירות לחריגת דף, כלומר בלי </a:t>
            </a:r>
            <a:r>
              <a:rPr lang="en-US" dirty="0"/>
              <a:t>page walk</a:t>
            </a:r>
            <a:r>
              <a:rPr lang="he-IL" dirty="0"/>
              <a:t> באמצע.</a:t>
            </a:r>
          </a:p>
          <a:p>
            <a:pPr algn="r" rtl="1"/>
            <a:r>
              <a:rPr lang="he-IL" dirty="0"/>
              <a:t>זה יכול לקרות אם למשל קוד משתמש מנסה לכתוב לכתובת וירטואלית שנמצאת ב-</a:t>
            </a:r>
            <a:r>
              <a:rPr lang="en-US" dirty="0"/>
              <a:t>TLB</a:t>
            </a:r>
            <a:r>
              <a:rPr lang="he-IL" dirty="0"/>
              <a:t>, אבל ההרשאות המתאימות לכתובת הזו לא מאפשרות כתיבה.</a:t>
            </a:r>
          </a:p>
          <a:p>
            <a:pPr algn="r" rtl="1"/>
            <a:r>
              <a:rPr lang="he-IL" dirty="0"/>
              <a:t>במצב כזה המעבד יצור חריגת דף למרות שלא הייתה "החטאה" ב-</a:t>
            </a:r>
            <a:r>
              <a:rPr lang="en-US" dirty="0"/>
              <a:t>TLB</a:t>
            </a:r>
            <a:r>
              <a:rPr lang="he-IL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745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186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98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329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/>
              <a:t>התהליך הראשון שמנסה לכתוב---לא משנה אם זה האב או הבן---הוא זה שיקבל חריגת דף ואז יעתיק את המסגרת.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731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/>
              <a:t>התהליך הראשון שמנסה לכתוב---לא משנה אם זה האב או הבן---הוא זה שיקבל חריגת דף ואז יעתיק את המסגרת.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792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018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709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32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147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altLang="en-US"/>
              <a:t>מוגדרת בקובץ הגרעין </a:t>
            </a:r>
            <a:r>
              <a:rPr lang="en-US" altLang="en-US"/>
              <a:t>arch/i386/mm/</a:t>
            </a:r>
            <a:r>
              <a:rPr lang="en-US" altLang="en-US" err="1"/>
              <a:t>fault.c</a:t>
            </a:r>
            <a:r>
              <a:rPr lang="he-IL" altLang="en-US"/>
              <a:t>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23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תזכורת לגבי חריגות (</a:t>
            </a:r>
            <a:r>
              <a:rPr lang="en-US" dirty="0"/>
              <a:t>exceptions</a:t>
            </a:r>
            <a:r>
              <a:rPr lang="he-IL" dirty="0"/>
              <a:t>) מסוג </a:t>
            </a:r>
            <a:r>
              <a:rPr lang="en-US" dirty="0"/>
              <a:t>fault</a:t>
            </a:r>
            <a:r>
              <a:rPr lang="he-IL" dirty="0"/>
              <a:t> : בסיום הטיפול בחריגה כמו </a:t>
            </a:r>
            <a:r>
              <a:rPr lang="en-US" dirty="0"/>
              <a:t>page fault</a:t>
            </a:r>
            <a:r>
              <a:rPr lang="he-IL" dirty="0"/>
              <a:t> המעבד יחזור לבצע את הפקודה שגרמה לחריגה.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73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r" rtl="1" eaLnBrk="1" hangingPunct="1">
              <a:lnSpc>
                <a:spcPct val="80000"/>
              </a:lnSpc>
            </a:pPr>
            <a:r>
              <a:rPr lang="he-IL" altLang="en-US" sz="2000" dirty="0"/>
              <a:t>לכלל 3 זה יש חריג אחד – כתיבה למחסנית, שעלולה "לגלוש" מעבר לאזור הזיכרון הנוכחי שלה.</a:t>
            </a:r>
          </a:p>
          <a:p>
            <a:pPr lvl="0" algn="r" rtl="1" eaLnBrk="1" hangingPunct="1">
              <a:lnSpc>
                <a:spcPct val="80000"/>
              </a:lnSpc>
            </a:pPr>
            <a:r>
              <a:rPr lang="he-IL" altLang="en-US" sz="1800" dirty="0"/>
              <a:t>פעולת כתיבה יחידה למחסנית יכולה להגדיל אותה לכל היותר ב-32 בתים (פעולת </a:t>
            </a:r>
            <a:r>
              <a:rPr lang="en-US" altLang="en-US" sz="1800" dirty="0" err="1"/>
              <a:t>pusha</a:t>
            </a:r>
            <a:r>
              <a:rPr lang="he-IL" altLang="en-US" sz="1800" dirty="0"/>
              <a:t>).</a:t>
            </a:r>
          </a:p>
          <a:p>
            <a:pPr lvl="0" algn="r" rtl="1" eaLnBrk="1" hangingPunct="1">
              <a:lnSpc>
                <a:spcPct val="80000"/>
              </a:lnSpc>
            </a:pPr>
            <a:r>
              <a:rPr lang="he-IL" altLang="en-US" sz="1800" dirty="0"/>
              <a:t>לכן, אם הפעולה היא כתיבה בהתאם להרשאות, אזור הזיכרון הוא מחסנית (</a:t>
            </a:r>
            <a:r>
              <a:rPr lang="en-US" altLang="en-US" sz="1800" dirty="0"/>
              <a:t>VM_GROWDOWN</a:t>
            </a:r>
            <a:r>
              <a:rPr lang="he-IL" altLang="en-US" sz="1800" dirty="0"/>
              <a:t> דלוק), וכתובת הגישה היא עד 32 בתים מתחת לתחילת אזור המחסנית, מוקצה דף נוסף למחסנית וביצוע הכתיבה מאופשר.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39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שימו לב: הדיאגרמה לא מכילה את המקרה של הגדלת מחסנית!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34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/>
              <a:t>העקרונות שנציג בתרגול הזה כלליים ולא תקפים רק ללינוקס, כי רוב מערכות ההפעלה משתמשות במנגנונים עצלים כדי לנהל זיכרון.</a:t>
            </a:r>
          </a:p>
          <a:p>
            <a:pPr algn="r" rtl="1"/>
            <a:r>
              <a:rPr lang="he-IL"/>
              <a:t>כמו כן, יש עוד מנגנונים עצלים בלינוקס שלא נלמד עליהם בקורס.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89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 from: https://en.wikibooks.org/wiki/The_Linux_Kernel/Memory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78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11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16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altLang="en-US"/>
              <a:t>מוגדר בקובץ גרעין </a:t>
            </a:r>
            <a:r>
              <a:rPr lang="en-US" altLang="en-US"/>
              <a:t>include/</a:t>
            </a:r>
            <a:r>
              <a:rPr lang="en-US" altLang="en-US" err="1"/>
              <a:t>linux</a:t>
            </a:r>
            <a:r>
              <a:rPr lang="en-US" altLang="en-US"/>
              <a:t>/</a:t>
            </a:r>
            <a:r>
              <a:rPr lang="en-US" altLang="en-US" err="1"/>
              <a:t>sched.h</a:t>
            </a:r>
            <a:r>
              <a:rPr lang="he-IL" altLang="en-US"/>
              <a:t> 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54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הערה: חוטי גרעין לא נוצרים ע"י קריאות המערכת </a:t>
            </a:r>
            <a:r>
              <a:rPr lang="en-US" dirty="0"/>
              <a:t>fork() / clone()</a:t>
            </a:r>
            <a:r>
              <a:rPr lang="he-IL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54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 algn="r" rtl="1">
              <a:defRPr sz="5400" cap="all" baseline="0"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r" rtl="1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rtl="1">
              <a:defRPr/>
            </a:lvl1pPr>
          </a:lstStyle>
          <a:p>
            <a:fld id="{7A847D97-8E0C-4E7E-9D03-50D4C9AFCDD6}" type="datetime2">
              <a:rPr lang="en-US" smtClean="0"/>
              <a:t>Wednesday, May 22,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rtl="1">
              <a:defRPr/>
            </a:lvl1pPr>
          </a:lstStyle>
          <a:p>
            <a:r>
              <a:rPr lang="he-IL"/>
              <a:t>מערכות הפעלה - תרגול 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rtl="1">
              <a:defRPr/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3A65-DCCC-415F-AF35-99BF05BE5B07}" type="datetime2">
              <a:rPr lang="en-US" smtClean="0"/>
              <a:t>Wednesday, May 22,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3FEDA-3944-49D1-B190-C0C798BB97EA}" type="datetime2">
              <a:rPr lang="en-US" smtClean="0"/>
              <a:t>Wednesday, May 22,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a) 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itolo 1"/>
          <p:cNvSpPr>
            <a:spLocks noGrp="1"/>
          </p:cNvSpPr>
          <p:nvPr>
            <p:ph type="title" hasCustomPrompt="1"/>
          </p:nvPr>
        </p:nvSpPr>
        <p:spPr>
          <a:xfrm>
            <a:off x="241540" y="218543"/>
            <a:ext cx="8664335" cy="56358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algn="l">
              <a:defRPr sz="2500" b="1" cap="all" baseline="0">
                <a:solidFill>
                  <a:srgbClr val="1B6775"/>
                </a:solidFill>
                <a:latin typeface="Lucida Sans" panose="020B0602030504020204" pitchFamily="34" charset="0"/>
                <a:ea typeface="Criticized" pitchFamily="2" charset="0"/>
                <a:cs typeface="Segoe UI" panose="020B0502040204020203" pitchFamily="34" charset="0"/>
              </a:defRPr>
            </a:lvl1pPr>
          </a:lstStyle>
          <a:p>
            <a:r>
              <a:rPr lang="en-US" noProof="0"/>
              <a:t>Title</a:t>
            </a:r>
          </a:p>
        </p:txBody>
      </p:sp>
      <p:cxnSp>
        <p:nvCxnSpPr>
          <p:cNvPr id="6" name="Connettore 1 5"/>
          <p:cNvCxnSpPr/>
          <p:nvPr userDrawn="1"/>
        </p:nvCxnSpPr>
        <p:spPr>
          <a:xfrm>
            <a:off x="251983" y="858741"/>
            <a:ext cx="900000" cy="0"/>
          </a:xfrm>
          <a:prstGeom prst="line">
            <a:avLst/>
          </a:prstGeom>
          <a:ln w="19050">
            <a:solidFill>
              <a:srgbClr val="5194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370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 algn="r" rtl="1"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r" rtl="1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rtl="1">
              <a:defRPr/>
            </a:lvl1pPr>
          </a:lstStyle>
          <a:p>
            <a:fld id="{656B4AFF-747A-48C5-BCD2-86ACA4E1B2A2}" type="datetime2">
              <a:rPr lang="en-US" smtClean="0"/>
              <a:t>Wednesday, May 22,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rtl="1">
              <a:defRPr/>
            </a:lvl1pPr>
          </a:lstStyle>
          <a:p>
            <a:r>
              <a:rPr lang="he-IL"/>
              <a:t>מערכות הפעלה - תרגול 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rtl="1">
              <a:defRPr/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107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3C82-E21D-407D-8D0A-42104E66A017}" type="datetime2">
              <a:rPr lang="en-US" smtClean="0"/>
              <a:t>Wednesday, May 22,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95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FFDD-C0F2-4063-BF93-ABAA1189CF6C}" type="datetime2">
              <a:rPr lang="en-US" smtClean="0"/>
              <a:t>Wednesday, May 22,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712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8C5D-5A3D-4FCD-A309-9B149450F2C1}" type="datetime2">
              <a:rPr lang="en-US" smtClean="0"/>
              <a:t>Wednesday, May 22,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68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C111-F916-4819-9D92-42EED1ABE598}" type="datetime2">
              <a:rPr lang="en-US" smtClean="0"/>
              <a:t>Wednesday, May 22,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5546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26A2-3597-4C4C-BE4B-4BEB4766156A}" type="datetime2">
              <a:rPr lang="en-US" smtClean="0"/>
              <a:t>Wednesday, May 22,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752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78BE3-F7A1-49DA-BBB7-2013A5C2500D}" type="datetime2">
              <a:rPr lang="en-US" smtClean="0"/>
              <a:t>Wednesday, May 22,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3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DC52-FF90-4747-BC22-B9729B11FE37}" type="datetime2">
              <a:rPr lang="en-US" smtClean="0"/>
              <a:t>Wednesday, May 22,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FA8DF-3938-4917-BA13-0BB0E4E23837}" type="datetime2">
              <a:rPr lang="en-US" smtClean="0"/>
              <a:t>Wednesday, May 22,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8395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3141-DCBD-4AC9-A7BD-E24A1E050B70}" type="datetime2">
              <a:rPr lang="en-US" smtClean="0"/>
              <a:t>Wednesday, May 22,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797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E1F9-CE1C-4281-B584-1B5F122DED93}" type="datetime2">
              <a:rPr lang="en-US" smtClean="0"/>
              <a:t>Wednesday, May 22,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489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AD181-9658-4608-8A35-7F34EC2830D8}" type="datetime2">
              <a:rPr lang="en-US" smtClean="0"/>
              <a:t>Wednesday, May 22,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216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מערכות הפעלה - תרגול 11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3D4168-B19F-4812-8C24-2B04C827079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1CF5ED-44DD-4014-BB11-0613C675F337}" type="datetime2">
              <a:rPr lang="en-US" smtClean="0"/>
              <a:t>Wednesday, May 22,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1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4CDA9-7407-4CFA-A762-184209FE8EE7}" type="datetime2">
              <a:rPr lang="en-US" smtClean="0"/>
              <a:t>Wednesday, May 22,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576D-FB56-4D22-878E-BFEF0A790CA1}" type="datetime2">
              <a:rPr lang="en-US" smtClean="0"/>
              <a:t>Wednesday, May 22,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lang="en-US" sz="24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98B8-7A2C-4D1A-BC83-B33F745299D8}" type="datetime2">
              <a:rPr lang="en-US" smtClean="0"/>
              <a:t>Wednesday, May 22,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9D48-5242-4DD1-BE78-1EE5006ECD52}" type="datetime2">
              <a:rPr lang="en-US" smtClean="0"/>
              <a:t>Wednesday, May 22,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0C50-1B85-4199-8FAC-9F0CD8DAECED}" type="datetime2">
              <a:rPr lang="en-US" smtClean="0"/>
              <a:t>Wednesday, May 22,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CB838-D9EF-47F4-854D-B385D61F257C}" type="datetime2">
              <a:rPr lang="en-US" smtClean="0"/>
              <a:t>Wednesday, May 22,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9D0F5-C4E2-4E8D-AC02-56707B3A2796}" type="datetime2">
              <a:rPr lang="en-US" smtClean="0"/>
              <a:t>Wednesday, May 22,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>
                <a:solidFill>
                  <a:srgbClr val="FFFF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</a:lstStyle>
          <a:p>
            <a:fld id="{2821DE1B-0ECE-4319-805E-AEAB1354E953}" type="datetime2">
              <a:rPr lang="en-US" smtClean="0"/>
              <a:pPr/>
              <a:t>Wednesday, May 22,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>
                <a:solidFill>
                  <a:srgbClr val="FFFF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</a:lstStyle>
          <a:p>
            <a:r>
              <a:rPr lang="he-IL" dirty="0"/>
              <a:t>מערכות הפעלה - תרגול </a:t>
            </a:r>
            <a:r>
              <a:rPr lang="en-US" dirty="0"/>
              <a:t>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400" b="1">
                <a:solidFill>
                  <a:srgbClr val="FFFF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</p:sldLayoutIdLst>
  <p:hf hdr="0" dt="0"/>
  <p:txStyles>
    <p:titleStyle>
      <a:lvl1pPr algn="r" defTabSz="914400" rtl="1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Lucida Sans Unicode" panose="020B0602030504020204" pitchFamily="34" charset="0"/>
          <a:ea typeface="+mj-ea"/>
          <a:cs typeface="Lucida Sans Unicode" panose="020B0602030504020204" pitchFamily="34" charset="0"/>
        </a:defRPr>
      </a:lvl1pPr>
    </p:titleStyle>
    <p:bodyStyle>
      <a:lvl1pPr marL="182880" indent="-182880" algn="r" defTabSz="914400" rtl="1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1pPr>
      <a:lvl2pPr marL="457200" indent="-182880" algn="r" defTabSz="914400" rtl="1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2pPr>
      <a:lvl3pPr marL="731520" indent="-182880" algn="r" defTabSz="914400" rtl="1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3pPr>
      <a:lvl4pPr marL="100584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4pPr>
      <a:lvl5pPr marL="1188720" indent="-137160" algn="r" defTabSz="914400" rtl="1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>
                <a:solidFill>
                  <a:srgbClr val="FFFFFF"/>
                </a:solidFill>
              </a:defRPr>
            </a:lvl1pPr>
          </a:lstStyle>
          <a:p>
            <a:fld id="{B1476AE6-8C54-4C55-86AB-DCF46E7FE73F}" type="datetime2">
              <a:rPr lang="en-US" smtClean="0"/>
              <a:t>Wednesday, May 22,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>
                <a:solidFill>
                  <a:srgbClr val="FFFFFF"/>
                </a:solidFill>
              </a:defRPr>
            </a:lvl1pPr>
          </a:lstStyle>
          <a:p>
            <a:r>
              <a:rPr lang="he-IL"/>
              <a:t>מערכות הפעלה - תרגול 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1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2" r:id="rId9"/>
    <p:sldLayoutId id="2147483983" r:id="rId10"/>
    <p:sldLayoutId id="2147483984" r:id="rId11"/>
    <p:sldLayoutId id="2147483985" r:id="rId12"/>
  </p:sldLayoutIdLst>
  <p:hf hdr="0" dt="0"/>
  <p:txStyles>
    <p:titleStyle>
      <a:lvl1pPr algn="r" defTabSz="914400" rtl="1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r" defTabSz="914400" rtl="1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r" defTabSz="914400" rtl="1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r" defTabSz="914400" rtl="1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r" defTabSz="914400" rtl="1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תרגול </a:t>
            </a:r>
            <a:r>
              <a:rPr lang="en-US" dirty="0"/>
              <a:t>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מבני נתונים בגרעין לניהול זיכרון</a:t>
            </a:r>
            <a:endParaRPr lang="en-US" dirty="0"/>
          </a:p>
          <a:p>
            <a:r>
              <a:rPr lang="he-IL" dirty="0"/>
              <a:t>מנגנון </a:t>
            </a:r>
            <a:r>
              <a:rPr lang="en-US" dirty="0"/>
              <a:t>copy-on-write</a:t>
            </a:r>
          </a:p>
          <a:p>
            <a:r>
              <a:rPr lang="he-IL" dirty="0"/>
              <a:t>מנגנון </a:t>
            </a:r>
            <a:r>
              <a:rPr lang="en-US" dirty="0"/>
              <a:t>demand paging</a:t>
            </a:r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8797B-8674-4DCB-9B77-5651B758C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764D11-659E-4973-80E7-2AB3C6310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9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>
            <a:extLst>
              <a:ext uri="{FF2B5EF4-FFF2-40B4-BE49-F238E27FC236}">
                <a16:creationId xmlns:a16="http://schemas.microsoft.com/office/drawing/2014/main" id="{0AC50E65-E0EF-4284-B2A8-81E8DBBB78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מתאר הזיכרון של תהליך</a:t>
            </a:r>
            <a:endParaRPr lang="en-US" altLang="en-US"/>
          </a:p>
        </p:txBody>
      </p:sp>
      <p:sp>
        <p:nvSpPr>
          <p:cNvPr id="15366" name="Rectangle 3">
            <a:extLst>
              <a:ext uri="{FF2B5EF4-FFF2-40B4-BE49-F238E27FC236}">
                <a16:creationId xmlns:a16="http://schemas.microsoft.com/office/drawing/2014/main" id="{9EEABCA6-53C9-46E8-AA23-FDB04672B0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altLang="en-US" dirty="0"/>
              <a:t>השדה </a:t>
            </a:r>
            <a:r>
              <a:rPr lang="en-US" altLang="en-US" dirty="0"/>
              <a:t>mm</a:t>
            </a:r>
            <a:r>
              <a:rPr lang="he-IL" altLang="en-US" dirty="0"/>
              <a:t> של כל </a:t>
            </a:r>
            <a:r>
              <a:rPr lang="en-US" altLang="en-US" dirty="0"/>
              <a:t>PCB</a:t>
            </a:r>
            <a:r>
              <a:rPr lang="he-IL" altLang="en-US" dirty="0"/>
              <a:t> מצביע אל </a:t>
            </a:r>
            <a:r>
              <a:rPr lang="he-IL" altLang="en-US" b="1" dirty="0"/>
              <a:t>מתאר מרחב הזיכרון</a:t>
            </a:r>
            <a:r>
              <a:rPr lang="he-IL" altLang="en-US" dirty="0"/>
              <a:t> (</a:t>
            </a:r>
            <a:r>
              <a:rPr lang="en-US" altLang="en-US" dirty="0"/>
              <a:t>memory descriptor</a:t>
            </a:r>
            <a:r>
              <a:rPr lang="he-IL" altLang="en-US" dirty="0"/>
              <a:t>) של אותו תהליך.</a:t>
            </a:r>
          </a:p>
          <a:p>
            <a:r>
              <a:rPr lang="he-IL" altLang="en-US" dirty="0"/>
              <a:t>מתאר מרחב הזיכרון מיוצג ע"י מבנה מסוג </a:t>
            </a:r>
            <a:r>
              <a:rPr lang="en-US" altLang="en-US" b="1" dirty="0" err="1">
                <a:solidFill>
                  <a:srgbClr val="0000FF"/>
                </a:solidFill>
              </a:rPr>
              <a:t>mm_struct</a:t>
            </a:r>
            <a:r>
              <a:rPr lang="he-IL" altLang="en-US" dirty="0"/>
              <a:t>.</a:t>
            </a:r>
          </a:p>
          <a:p>
            <a:r>
              <a:rPr lang="he-IL" altLang="en-US" dirty="0"/>
              <a:t>תהליכים אשר חולקים אותו מרחב זיכרון, כמו חוטים למשל, מצביעים על אותו מתאר מרחב זיכרון.</a:t>
            </a:r>
          </a:p>
          <a:p>
            <a:endParaRPr lang="he-IL" altLang="en-US" dirty="0"/>
          </a:p>
          <a:p>
            <a:r>
              <a:rPr lang="he-IL" altLang="en-US" dirty="0"/>
              <a:t>ערך שדה </a:t>
            </a:r>
            <a:r>
              <a:rPr lang="en-US" altLang="en-US" dirty="0"/>
              <a:t>mm</a:t>
            </a:r>
            <a:r>
              <a:rPr lang="he-IL" altLang="en-US" dirty="0"/>
              <a:t> של חוט גרעין הוא </a:t>
            </a:r>
            <a:r>
              <a:rPr lang="en-US" altLang="en-US" dirty="0"/>
              <a:t>NULL</a:t>
            </a:r>
            <a:r>
              <a:rPr lang="he-IL" altLang="en-US" dirty="0"/>
              <a:t>.</a:t>
            </a:r>
          </a:p>
          <a:p>
            <a:r>
              <a:rPr lang="he-IL" b="1" dirty="0">
                <a:solidFill>
                  <a:srgbClr val="0000FF"/>
                </a:solidFill>
              </a:rPr>
              <a:t>חוט גרעין </a:t>
            </a:r>
            <a:r>
              <a:rPr lang="he-IL" dirty="0"/>
              <a:t>הוא תהליך שנוצר ע"י מערכת ההפעלה כדי להריץ משימה כלשהי של מערכת ההפעלה.</a:t>
            </a:r>
          </a:p>
          <a:p>
            <a:pPr lvl="1"/>
            <a:r>
              <a:rPr lang="he-IL" dirty="0"/>
              <a:t>לכל חוט גרעין יש </a:t>
            </a:r>
            <a:r>
              <a:rPr lang="en-US" dirty="0"/>
              <a:t>PCB</a:t>
            </a:r>
            <a:r>
              <a:rPr lang="he-IL" dirty="0"/>
              <a:t> משלו, בדומה לתהליך רגיל.</a:t>
            </a:r>
          </a:p>
          <a:p>
            <a:pPr lvl="1"/>
            <a:r>
              <a:rPr lang="he-IL" dirty="0"/>
              <a:t>חוטי גרעין לדוגמה: </a:t>
            </a:r>
            <a:r>
              <a:rPr lang="en-US" dirty="0" err="1"/>
              <a:t>ksoftirqd</a:t>
            </a:r>
            <a:r>
              <a:rPr lang="en-US" dirty="0"/>
              <a:t>, </a:t>
            </a:r>
            <a:r>
              <a:rPr lang="en-US" dirty="0" err="1"/>
              <a:t>kswapd</a:t>
            </a:r>
            <a:r>
              <a:rPr lang="en-US" dirty="0"/>
              <a:t>, </a:t>
            </a:r>
            <a:r>
              <a:rPr lang="en-US" dirty="0" err="1"/>
              <a:t>khugepaged</a:t>
            </a:r>
            <a:r>
              <a:rPr lang="he-IL" dirty="0"/>
              <a:t> 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0C716-F62D-4E35-A55A-5F6E0A15F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70F74F3-DA73-454C-B6FC-BD8602417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69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ADED8B6-87A5-4FEB-A307-4E26631ED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חוטי גרעין (</a:t>
            </a:r>
            <a:r>
              <a:rPr lang="en-US" dirty="0"/>
              <a:t>kernel threads</a:t>
            </a:r>
            <a:r>
              <a:rPr lang="he-IL" dirty="0"/>
              <a:t>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A56F92F-8031-4B84-AA86-46480D541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מבחינת זיכרון, </a:t>
            </a:r>
            <a:r>
              <a:rPr lang="he-IL" altLang="en-US" dirty="0"/>
              <a:t>חוט גרעין ניגש אך ורק למרחב הגרעין (</a:t>
            </a:r>
            <a:r>
              <a:rPr lang="en-US" altLang="en-US" dirty="0"/>
              <a:t>128TB</a:t>
            </a:r>
            <a:r>
              <a:rPr lang="he-IL" altLang="en-US" dirty="0"/>
              <a:t> העליונים אשר משותפים לכל התהליכים במערכת).</a:t>
            </a:r>
          </a:p>
          <a:p>
            <a:pPr lvl="1"/>
            <a:r>
              <a:rPr lang="he-IL" dirty="0"/>
              <a:t>לחוט גרעין אין שום רכיב במרחב המשתמש, למשל, אין לו ערימה.</a:t>
            </a:r>
          </a:p>
          <a:p>
            <a:pPr lvl="1"/>
            <a:r>
              <a:rPr lang="he-IL" dirty="0"/>
              <a:t>חוט גרעין רץ רק בהרשאות גרעין (</a:t>
            </a:r>
            <a:r>
              <a:rPr lang="en-US" dirty="0"/>
              <a:t>CPL == 0</a:t>
            </a:r>
            <a:r>
              <a:rPr lang="he-IL" dirty="0"/>
              <a:t>) על מחסנית הגרעין שלו.</a:t>
            </a:r>
          </a:p>
          <a:p>
            <a:endParaRPr lang="he-IL" altLang="en-US" dirty="0"/>
          </a:p>
          <a:p>
            <a:r>
              <a:rPr lang="he-IL" altLang="en-US" dirty="0"/>
              <a:t>לכן בלינוקס חוט גרעין לא מקבל מרחב זיכרון משלו, אלא פשוט פועל במרחב הזיכרון של תהליך המשתמש שרץ לפניו.</a:t>
            </a:r>
          </a:p>
          <a:p>
            <a:r>
              <a:rPr lang="he-IL" altLang="en-US" dirty="0"/>
              <a:t>כאשר מערכת ההפעלה מחליפה הקשר מתהליך רגיל לחוט גרעין, היא לא מחליפה את מרחב הזיכרון.</a:t>
            </a:r>
          </a:p>
          <a:p>
            <a:pPr lvl="1"/>
            <a:r>
              <a:rPr lang="he-IL" altLang="en-US" dirty="0"/>
              <a:t>במילים פשוטות: רגיסטר </a:t>
            </a:r>
            <a:r>
              <a:rPr lang="en-US" altLang="en-US" dirty="0"/>
              <a:t>CR3</a:t>
            </a:r>
            <a:r>
              <a:rPr lang="he-IL" altLang="en-US" dirty="0"/>
              <a:t> נותר ללא שינוי כדי שיצביע על טבלת הדפים של התהליך הרגיל.</a:t>
            </a:r>
          </a:p>
          <a:p>
            <a:endParaRPr lang="he-IL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5BCE2768-8C51-4CFD-BAEF-9C3EA0D5A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4072CD30-5963-4291-8DFC-2C07872E3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7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>
            <a:extLst>
              <a:ext uri="{FF2B5EF4-FFF2-40B4-BE49-F238E27FC236}">
                <a16:creationId xmlns:a16="http://schemas.microsoft.com/office/drawing/2014/main" id="{7E51BE69-1DD0-4740-A52C-135168923A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שדות במתאר מרחב הזיכרון של תהליך</a:t>
            </a:r>
            <a:endParaRPr lang="en-US" altLang="en-US"/>
          </a:p>
        </p:txBody>
      </p:sp>
      <p:sp>
        <p:nvSpPr>
          <p:cNvPr id="16390" name="Rectangle 3">
            <a:extLst>
              <a:ext uri="{FF2B5EF4-FFF2-40B4-BE49-F238E27FC236}">
                <a16:creationId xmlns:a16="http://schemas.microsoft.com/office/drawing/2014/main" id="{E76DC602-6BE8-4F88-A6A9-1EFB157A5C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b="1" dirty="0" err="1"/>
              <a:t>mm_users</a:t>
            </a:r>
            <a:r>
              <a:rPr lang="he-IL" altLang="en-US" dirty="0"/>
              <a:t> – כמה תהליכי משתמש חולקים את מרחב הזיכרון?</a:t>
            </a:r>
          </a:p>
          <a:p>
            <a:r>
              <a:rPr lang="en-US" altLang="en-US" b="1" dirty="0" err="1"/>
              <a:t>mm_count</a:t>
            </a:r>
            <a:r>
              <a:rPr lang="he-IL" altLang="en-US" dirty="0"/>
              <a:t> – כמה תהליכי משתמש + חוטי גרעין חולקים את מרחב הזיכרון? כל תהליכי המשתמש יחד נחשבים כאחד, אבל כל חוט גרעין נספר בנפרד.</a:t>
            </a:r>
          </a:p>
          <a:p>
            <a:pPr lvl="1"/>
            <a:endParaRPr lang="he-IL" altLang="en-US" dirty="0"/>
          </a:p>
          <a:p>
            <a:pPr lvl="1"/>
            <a:endParaRPr lang="he-IL" altLang="en-US" dirty="0"/>
          </a:p>
          <a:p>
            <a:pPr lvl="1"/>
            <a:endParaRPr lang="he-IL" altLang="en-US" dirty="0"/>
          </a:p>
          <a:p>
            <a:endParaRPr lang="en-US" altLang="en-US" dirty="0"/>
          </a:p>
          <a:p>
            <a:r>
              <a:rPr lang="he-IL" altLang="en-US" dirty="0"/>
              <a:t>כאשר </a:t>
            </a:r>
            <a:r>
              <a:rPr lang="en-US" altLang="en-US" dirty="0" err="1"/>
              <a:t>mm_users</a:t>
            </a:r>
            <a:r>
              <a:rPr lang="en-US" altLang="en-US" dirty="0"/>
              <a:t> == 0</a:t>
            </a:r>
            <a:r>
              <a:rPr lang="he-IL" altLang="en-US" dirty="0"/>
              <a:t>, מערכת ההפעלה מפנה את כל אזורי הזיכרון של המשתמש (מחסנית, ערימה, קוד, וכולי).</a:t>
            </a:r>
          </a:p>
          <a:p>
            <a:r>
              <a:rPr lang="he-IL" altLang="en-US" dirty="0"/>
              <a:t>כאשר </a:t>
            </a:r>
            <a:r>
              <a:rPr lang="en-US" altLang="en-US" dirty="0" err="1"/>
              <a:t>mm_count</a:t>
            </a:r>
            <a:r>
              <a:rPr lang="en-US" altLang="en-US" dirty="0"/>
              <a:t> == 0</a:t>
            </a:r>
            <a:r>
              <a:rPr lang="he-IL" altLang="en-US" dirty="0"/>
              <a:t>, מערכת ההפעלה מפנה את מתאר מרחב הזיכרון כולו (וטבלת הדפים כולה).</a:t>
            </a:r>
          </a:p>
          <a:p>
            <a:pPr lvl="1"/>
            <a:r>
              <a:rPr lang="en-US" altLang="en-US" dirty="0" err="1"/>
              <a:t>mm_count</a:t>
            </a:r>
            <a:r>
              <a:rPr lang="he-IL" altLang="en-US" dirty="0"/>
              <a:t> מונע פינוי מרחב זיכרון כאשר הוא בשימוש ע"י תהליך גרעין.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47999" y="3412671"/>
            <a:ext cx="4844408" cy="783772"/>
            <a:chOff x="847999" y="3412671"/>
            <a:chExt cx="4844408" cy="78377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D3D144A-961F-4F68-B15B-4925DFEC90E6}"/>
                </a:ext>
              </a:extLst>
            </p:cNvPr>
            <p:cNvSpPr/>
            <p:nvPr/>
          </p:nvSpPr>
          <p:spPr>
            <a:xfrm>
              <a:off x="2718707" y="3412671"/>
              <a:ext cx="1420586" cy="7837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mm_struct</a:t>
              </a:r>
              <a:endParaRPr lang="en-US" sz="20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5A64FD5-D0EB-4809-93FD-3692FF5549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58091" y="3575957"/>
              <a:ext cx="548640" cy="1851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30C452A-C2E5-436A-93E1-510ACDA8ABF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178" y="3828182"/>
              <a:ext cx="548640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DC68449-B47D-46E6-8414-058B923A692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179" y="4056782"/>
              <a:ext cx="548640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505FB2D-37C5-4B9F-8E01-6E627ABDF7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51269" y="3713879"/>
              <a:ext cx="548640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CCBC0D1-D523-4938-8F44-22420F43D0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40380" y="3964253"/>
              <a:ext cx="548640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2CB996E-DF6C-4B78-8C10-902A511B41DF}"/>
                </a:ext>
              </a:extLst>
            </p:cNvPr>
            <p:cNvSpPr txBox="1"/>
            <p:nvPr/>
          </p:nvSpPr>
          <p:spPr>
            <a:xfrm>
              <a:off x="847999" y="3412671"/>
              <a:ext cx="13100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he-IL" sz="2000" dirty="0"/>
                <a:t>תהליכי משתמש</a:t>
              </a:r>
              <a:endParaRPr lang="en-US" sz="20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1D47F4-883F-463E-A521-BB8B272DAE1F}"/>
                </a:ext>
              </a:extLst>
            </p:cNvPr>
            <p:cNvSpPr txBox="1"/>
            <p:nvPr/>
          </p:nvSpPr>
          <p:spPr>
            <a:xfrm>
              <a:off x="4687932" y="3450614"/>
              <a:ext cx="10044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rtl="1"/>
              <a:r>
                <a:rPr lang="he-IL" sz="2000" dirty="0"/>
                <a:t>חוטי גרעין</a:t>
              </a:r>
              <a:endParaRPr lang="en-US" sz="20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98C011F-3B42-43E8-91F3-58CD003F2DF7}"/>
              </a:ext>
            </a:extLst>
          </p:cNvPr>
          <p:cNvSpPr txBox="1"/>
          <p:nvPr/>
        </p:nvSpPr>
        <p:spPr>
          <a:xfrm>
            <a:off x="6229069" y="3412671"/>
            <a:ext cx="1984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2000" dirty="0" err="1"/>
              <a:t>mm_users</a:t>
            </a:r>
            <a:r>
              <a:rPr lang="en-US" sz="2000" dirty="0"/>
              <a:t> = 3</a:t>
            </a:r>
          </a:p>
          <a:p>
            <a:pPr rtl="1"/>
            <a:r>
              <a:rPr lang="en-US" sz="2000" dirty="0" err="1"/>
              <a:t>mm_count</a:t>
            </a:r>
            <a:r>
              <a:rPr lang="en-US" sz="2000" dirty="0"/>
              <a:t> = 3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6DE49CB-E454-4F10-B83E-9E5D83E18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8DD50C-B3FC-41A3-90D0-80BAFD4B7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54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>
            <a:extLst>
              <a:ext uri="{FF2B5EF4-FFF2-40B4-BE49-F238E27FC236}">
                <a16:creationId xmlns:a16="http://schemas.microsoft.com/office/drawing/2014/main" id="{7E51BE69-1DD0-4740-A52C-135168923A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שדות במתאר מרחב הזיכרון של תהליך</a:t>
            </a:r>
            <a:endParaRPr lang="en-US" altLang="en-US"/>
          </a:p>
        </p:txBody>
      </p:sp>
      <p:sp>
        <p:nvSpPr>
          <p:cNvPr id="16390" name="Rectangle 3">
            <a:extLst>
              <a:ext uri="{FF2B5EF4-FFF2-40B4-BE49-F238E27FC236}">
                <a16:creationId xmlns:a16="http://schemas.microsoft.com/office/drawing/2014/main" id="{E76DC602-6BE8-4F88-A6A9-1EFB157A5C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b="1" dirty="0" err="1"/>
              <a:t>mmlist</a:t>
            </a:r>
            <a:r>
              <a:rPr lang="he-IL" altLang="en-US" dirty="0"/>
              <a:t>: קישור לרשימה הגלובלית של מתארי מרחבי הזיכרון (מטיפוס </a:t>
            </a:r>
            <a:r>
              <a:rPr lang="en-US" altLang="en-US" dirty="0" err="1"/>
              <a:t>list_head</a:t>
            </a:r>
            <a:r>
              <a:rPr lang="he-IL" altLang="en-US" dirty="0"/>
              <a:t>), הנחלקת ע"י כל התהליכים.</a:t>
            </a:r>
          </a:p>
          <a:p>
            <a:pPr lvl="1"/>
            <a:endParaRPr lang="en-US" altLang="en-US" dirty="0"/>
          </a:p>
          <a:p>
            <a:r>
              <a:rPr lang="en-US" altLang="en-US" b="1" dirty="0" err="1"/>
              <a:t>pgd</a:t>
            </a:r>
            <a:r>
              <a:rPr lang="he-IL" altLang="en-US" dirty="0"/>
              <a:t>: הכתובת של שורש טבלת הדפים.</a:t>
            </a:r>
          </a:p>
          <a:p>
            <a:pPr lvl="1"/>
            <a:r>
              <a:rPr lang="he-IL" altLang="en-US" dirty="0"/>
              <a:t>זה הערך שייטען ל-</a:t>
            </a:r>
            <a:r>
              <a:rPr lang="en-US" altLang="en-US" dirty="0"/>
              <a:t>CR3</a:t>
            </a:r>
            <a:r>
              <a:rPr lang="he-IL" altLang="en-US" dirty="0"/>
              <a:t> כאשר התהליך יזומן לריצה.</a:t>
            </a:r>
          </a:p>
          <a:p>
            <a:pPr lvl="1"/>
            <a:endParaRPr lang="he-IL" altLang="en-US" b="1" u="sng" dirty="0"/>
          </a:p>
          <a:p>
            <a:pPr lvl="1"/>
            <a:endParaRPr lang="he-IL" altLang="en-US" b="1" u="sng" dirty="0"/>
          </a:p>
          <a:p>
            <a:r>
              <a:rPr lang="en-US" altLang="en-US" b="1" dirty="0" err="1"/>
              <a:t>mmap</a:t>
            </a:r>
            <a:r>
              <a:rPr lang="he-IL" altLang="en-US" dirty="0"/>
              <a:t>: רשימה ממוינת של אזורי הזיכרון – נראה בהמשך.</a:t>
            </a:r>
          </a:p>
          <a:p>
            <a:pPr lvl="1"/>
            <a:endParaRPr lang="he-IL" altLang="en-US" dirty="0"/>
          </a:p>
          <a:p>
            <a:r>
              <a:rPr lang="en-US" altLang="en-US" b="1" dirty="0" err="1"/>
              <a:t>rss</a:t>
            </a:r>
            <a:r>
              <a:rPr lang="he-IL" altLang="en-US" dirty="0"/>
              <a:t>: מספר המסגרות שבשימוש (דפים מגובים בזיכרון).</a:t>
            </a:r>
          </a:p>
          <a:p>
            <a:r>
              <a:rPr lang="en-US" altLang="en-US" b="1" dirty="0" err="1"/>
              <a:t>total_vm</a:t>
            </a:r>
            <a:r>
              <a:rPr lang="he-IL" altLang="en-US" dirty="0"/>
              <a:t>: מספר דפים כולל באזורי הזיכרון.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8FAE6-E958-4B80-9D42-B6396CF9E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1697327-0459-4EFB-87FA-5CD37184D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  <p:sp>
        <p:nvSpPr>
          <p:cNvPr id="7" name="Rounded Rectangular Callout 12">
            <a:extLst>
              <a:ext uri="{FF2B5EF4-FFF2-40B4-BE49-F238E27FC236}">
                <a16:creationId xmlns:a16="http://schemas.microsoft.com/office/drawing/2014/main" id="{7F06A9D1-A8C9-4D3A-BD41-CB3D45BA4BF4}"/>
              </a:ext>
            </a:extLst>
          </p:cNvPr>
          <p:cNvSpPr/>
          <p:nvPr/>
        </p:nvSpPr>
        <p:spPr>
          <a:xfrm>
            <a:off x="457200" y="3855722"/>
            <a:ext cx="3657600" cy="457200"/>
          </a:xfrm>
          <a:prstGeom prst="wedgeRoundRectCallout">
            <a:avLst>
              <a:gd name="adj1" fmla="val 55189"/>
              <a:gd name="adj2" fmla="val -12028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he-IL" altLang="en-US" sz="2000" dirty="0"/>
              <a:t>מכיל כתובת פיזית או וירטואלית?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8" name="Rounded Rectangular Callout 12">
            <a:extLst>
              <a:ext uri="{FF2B5EF4-FFF2-40B4-BE49-F238E27FC236}">
                <a16:creationId xmlns:a16="http://schemas.microsoft.com/office/drawing/2014/main" id="{ABE968D5-263B-4E21-AAE1-5C81DC995F83}"/>
              </a:ext>
            </a:extLst>
          </p:cNvPr>
          <p:cNvSpPr/>
          <p:nvPr/>
        </p:nvSpPr>
        <p:spPr>
          <a:xfrm>
            <a:off x="457200" y="6019800"/>
            <a:ext cx="4297680" cy="457200"/>
          </a:xfrm>
          <a:prstGeom prst="wedgeRoundRectCallout">
            <a:avLst>
              <a:gd name="adj1" fmla="val -1291"/>
              <a:gd name="adj2" fmla="val -145740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he-IL" altLang="en-US" sz="2000" dirty="0"/>
              <a:t>האם </a:t>
            </a:r>
            <a:r>
              <a:rPr lang="en-US" altLang="en-US" sz="2000" dirty="0" err="1"/>
              <a:t>rss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total_vm</a:t>
            </a:r>
            <a:r>
              <a:rPr lang="he-IL" altLang="en-US" sz="2000" dirty="0"/>
              <a:t> יכולים להיות שונים?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41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7FC0C60-1A70-4BA0-9E5F-54D734E580E4}"/>
              </a:ext>
            </a:extLst>
          </p:cNvPr>
          <p:cNvGraphicFramePr>
            <a:graphicFrameLocks noGrp="1"/>
          </p:cNvGraphicFramePr>
          <p:nvPr/>
        </p:nvGraphicFramePr>
        <p:xfrm>
          <a:off x="457196" y="723936"/>
          <a:ext cx="1463040" cy="1854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err="1"/>
                        <a:t>task_struct</a:t>
                      </a:r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171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71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13803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CB09079-52A9-402F-98BC-1BD9AE0DC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487518"/>
              </p:ext>
            </p:extLst>
          </p:nvPr>
        </p:nvGraphicFramePr>
        <p:xfrm>
          <a:off x="2468876" y="1651036"/>
          <a:ext cx="1371600" cy="1854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err="1"/>
                        <a:t>mm_struct</a:t>
                      </a:r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err="1"/>
                        <a:t>mmap</a:t>
                      </a:r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171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71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13803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CA441A8-08A8-4FAA-BC8A-ABA44A138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44998"/>
              </p:ext>
            </p:extLst>
          </p:nvPr>
        </p:nvGraphicFramePr>
        <p:xfrm>
          <a:off x="4606282" y="1357121"/>
          <a:ext cx="1926773" cy="731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26773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47472">
                <a:tc>
                  <a:txBody>
                    <a:bodyPr/>
                    <a:lstStyle/>
                    <a:p>
                      <a:pPr algn="ctr"/>
                      <a:r>
                        <a:rPr lang="en-US" sz="1800" err="1"/>
                        <a:t>vm_area_struct</a:t>
                      </a:r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D349CF1-43DF-415C-9E75-690FDC803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293198"/>
              </p:ext>
            </p:extLst>
          </p:nvPr>
        </p:nvGraphicFramePr>
        <p:xfrm>
          <a:off x="7298871" y="723937"/>
          <a:ext cx="1519665" cy="5785351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519665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91365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virtual memory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space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974091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  <a:p>
                      <a:pPr algn="ctr"/>
                      <a:r>
                        <a:rPr lang="en-US" sz="1800" dirty="0"/>
                        <a:t>kernel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  <a:tr h="383734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stack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127614"/>
                  </a:ext>
                </a:extLst>
              </a:tr>
              <a:tr h="383734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120353"/>
                  </a:ext>
                </a:extLst>
              </a:tr>
              <a:tr h="913652">
                <a:tc>
                  <a:txBody>
                    <a:bodyPr/>
                    <a:lstStyle/>
                    <a:p>
                      <a:pPr algn="ctr"/>
                      <a:r>
                        <a:rPr lang="en-US" sz="1800" err="1"/>
                        <a:t>mmap’ed</a:t>
                      </a:r>
                      <a:r>
                        <a:rPr lang="en-US" sz="1800"/>
                        <a:t> (e.g. shared library)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171913"/>
                  </a:ext>
                </a:extLst>
              </a:tr>
              <a:tr h="383734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247473"/>
                  </a:ext>
                </a:extLst>
              </a:tr>
              <a:tr h="885862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heap (data)</a:t>
                      </a:r>
                    </a:p>
                    <a:p>
                      <a:pPr algn="ctr"/>
                      <a:r>
                        <a:rPr lang="en-US" alt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 w </a:t>
                      </a:r>
                      <a:r>
                        <a:rPr lang="en-US" altLang="en-US" sz="1800" strike="sng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714102"/>
                  </a:ext>
                </a:extLst>
              </a:tr>
              <a:tr h="94539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text (code)</a:t>
                      </a:r>
                    </a:p>
                    <a:p>
                      <a:pPr algn="ctr"/>
                      <a:r>
                        <a:rPr lang="en-US" alt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 </a:t>
                      </a:r>
                      <a:r>
                        <a:rPr lang="en-US" altLang="en-US" sz="1800" strike="sng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</a:t>
                      </a:r>
                      <a:r>
                        <a:rPr lang="en-US" alt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x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138030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2DE260-2586-46BB-BB28-6A3805327702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920236" y="1651036"/>
            <a:ext cx="54864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84411E1-338E-4C6B-B979-CF9685B6ED98}"/>
              </a:ext>
            </a:extLst>
          </p:cNvPr>
          <p:cNvCxnSpPr>
            <a:cxnSpLocks/>
            <a:stCxn id="15" idx="3"/>
            <a:endCxn id="16" idx="0"/>
          </p:cNvCxnSpPr>
          <p:nvPr/>
        </p:nvCxnSpPr>
        <p:spPr>
          <a:xfrm flipV="1">
            <a:off x="3840476" y="1357121"/>
            <a:ext cx="1729192" cy="1221015"/>
          </a:xfrm>
          <a:prstGeom prst="bentConnector4">
            <a:avLst>
              <a:gd name="adj1" fmla="val 22143"/>
              <a:gd name="adj2" fmla="val 118722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CDBC78C-22D4-450A-BC1A-F0D5AD491D11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6533055" y="1722881"/>
            <a:ext cx="765816" cy="91414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B9343F1-1661-486A-869A-2B65760262C9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6533055" y="1722881"/>
            <a:ext cx="765812" cy="130530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85368A6-1AF5-4450-8AB7-955535CCE448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6533056" y="3146766"/>
            <a:ext cx="765811" cy="22687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CD890C6-EA6D-4489-AA57-7401271901D2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6533056" y="3146766"/>
            <a:ext cx="765811" cy="114626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F8FC8CC-4607-46FF-A53C-1F0DF15BC363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6533056" y="5595968"/>
            <a:ext cx="765811" cy="39856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E7BC2C1-AF3D-4749-A195-B6C711669487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6533056" y="5994536"/>
            <a:ext cx="765811" cy="52281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B820B-5BC9-41AB-B539-E658E9F27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D5717FA-6EA6-4CF5-9D4C-ED14C9CC0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73715"/>
              </p:ext>
            </p:extLst>
          </p:nvPr>
        </p:nvGraphicFramePr>
        <p:xfrm>
          <a:off x="4606283" y="2781006"/>
          <a:ext cx="1926773" cy="731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26773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47472">
                <a:tc>
                  <a:txBody>
                    <a:bodyPr/>
                    <a:lstStyle/>
                    <a:p>
                      <a:pPr algn="ctr"/>
                      <a:r>
                        <a:rPr lang="en-US" sz="1800" err="1"/>
                        <a:t>vm_area_struct</a:t>
                      </a:r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CA41D30-6627-47EC-BE0E-227F333592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451255"/>
              </p:ext>
            </p:extLst>
          </p:nvPr>
        </p:nvGraphicFramePr>
        <p:xfrm>
          <a:off x="4606283" y="4204891"/>
          <a:ext cx="1926773" cy="731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26773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47472">
                <a:tc>
                  <a:txBody>
                    <a:bodyPr/>
                    <a:lstStyle/>
                    <a:p>
                      <a:pPr algn="ctr"/>
                      <a:r>
                        <a:rPr lang="en-US" sz="1800" err="1"/>
                        <a:t>vm_area_struct</a:t>
                      </a:r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8FE1ED54-6F6A-4A0F-84A9-397B7EBB2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9979"/>
              </p:ext>
            </p:extLst>
          </p:nvPr>
        </p:nvGraphicFramePr>
        <p:xfrm>
          <a:off x="4606283" y="5628776"/>
          <a:ext cx="1926773" cy="731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26773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47472">
                <a:tc>
                  <a:txBody>
                    <a:bodyPr/>
                    <a:lstStyle/>
                    <a:p>
                      <a:pPr algn="ctr"/>
                      <a:r>
                        <a:rPr lang="en-US" sz="1800" err="1"/>
                        <a:t>vm_area_struct</a:t>
                      </a:r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4B59E57-4724-40A1-942E-596872BBCB19}"/>
              </a:ext>
            </a:extLst>
          </p:cNvPr>
          <p:cNvCxnSpPr>
            <a:cxnSpLocks/>
          </p:cNvCxnSpPr>
          <p:nvPr/>
        </p:nvCxnSpPr>
        <p:spPr>
          <a:xfrm flipV="1">
            <a:off x="6533055" y="4676575"/>
            <a:ext cx="765811" cy="4488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92BB982-9BE4-4780-AB24-FC73DE1F5DF6}"/>
              </a:ext>
            </a:extLst>
          </p:cNvPr>
          <p:cNvCxnSpPr>
            <a:cxnSpLocks/>
          </p:cNvCxnSpPr>
          <p:nvPr/>
        </p:nvCxnSpPr>
        <p:spPr>
          <a:xfrm>
            <a:off x="6533055" y="4721459"/>
            <a:ext cx="765811" cy="87450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133EC0D-E323-49B9-9FCF-8AA749366D4C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>
            <a:off x="5569668" y="2088641"/>
            <a:ext cx="1" cy="69236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E487B28-A8AF-45E5-AF7F-91E6F43AE8C0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5569669" y="4936411"/>
            <a:ext cx="0" cy="69236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537D76F-D309-4CF5-81F5-FD28FF1566C3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5569669" y="3512526"/>
            <a:ext cx="0" cy="69236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892725" y="569653"/>
            <a:ext cx="2910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000" b="1" dirty="0"/>
              <a:t>אזורי הזיכרון של התהליך</a:t>
            </a:r>
            <a:endParaRPr lang="en-US" sz="2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51D417-A4A0-4634-80DC-50F855E2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74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>
            <a:extLst>
              <a:ext uri="{FF2B5EF4-FFF2-40B4-BE49-F238E27FC236}">
                <a16:creationId xmlns:a16="http://schemas.microsoft.com/office/drawing/2014/main" id="{1A4DAD25-FFA1-46AB-8B03-1939B031A3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אזורי זיכרון</a:t>
            </a:r>
            <a:endParaRPr lang="en-US" altLang="en-US"/>
          </a:p>
        </p:txBody>
      </p:sp>
      <p:sp>
        <p:nvSpPr>
          <p:cNvPr id="315395" name="Rectangle 3">
            <a:extLst>
              <a:ext uri="{FF2B5EF4-FFF2-40B4-BE49-F238E27FC236}">
                <a16:creationId xmlns:a16="http://schemas.microsoft.com/office/drawing/2014/main" id="{5AF2508A-39B6-4220-BC96-5297506526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altLang="en-US" dirty="0"/>
              <a:t>הגרעין מנהל את מרחב הזיכרון של תהליך ע"י חלוקה </a:t>
            </a:r>
            <a:r>
              <a:rPr lang="he-IL" altLang="en-US" b="1" dirty="0">
                <a:solidFill>
                  <a:srgbClr val="0000FF"/>
                </a:solidFill>
              </a:rPr>
              <a:t>לאזורי זיכרון </a:t>
            </a:r>
            <a:r>
              <a:rPr lang="he-IL" altLang="en-US" dirty="0"/>
              <a:t>(</a:t>
            </a:r>
            <a:r>
              <a:rPr lang="en-US" altLang="en-US" dirty="0"/>
              <a:t>virtual memory regions</a:t>
            </a:r>
            <a:r>
              <a:rPr lang="he-IL" altLang="en-US" dirty="0"/>
              <a:t>).</a:t>
            </a:r>
          </a:p>
          <a:p>
            <a:r>
              <a:rPr lang="he-IL" altLang="en-US" dirty="0"/>
              <a:t>אזור זיכרון הוא רצף כתובות במרחב הזיכרון של התהליך אשר שייך לתחום</a:t>
            </a:r>
            <a:r>
              <a:rPr lang="he-IL" altLang="en-US" b="1" dirty="0"/>
              <a:t> </a:t>
            </a:r>
            <a:r>
              <a:rPr lang="he-IL" altLang="en-US" dirty="0"/>
              <a:t>של </a:t>
            </a:r>
            <a:r>
              <a:rPr lang="en-US" dirty="0"/>
              <a:t>128TB</a:t>
            </a:r>
            <a:r>
              <a:rPr lang="he-IL" altLang="en-US" dirty="0"/>
              <a:t> התחתונים (כלומר לא לגרעין).</a:t>
            </a:r>
          </a:p>
          <a:p>
            <a:pPr marL="457200" indent="-457200">
              <a:buFont typeface="+mj-lt"/>
              <a:buAutoNum type="arabicPeriod"/>
            </a:pPr>
            <a:r>
              <a:rPr lang="he-IL" altLang="en-US" sz="2200" dirty="0"/>
              <a:t>אזורי הזיכרון אינם חופפים.</a:t>
            </a:r>
          </a:p>
          <a:p>
            <a:pPr marL="457200" indent="-457200">
              <a:buFont typeface="+mj-lt"/>
              <a:buAutoNum type="arabicPeriod"/>
            </a:pPr>
            <a:r>
              <a:rPr lang="he-IL" altLang="en-US" sz="2200" dirty="0"/>
              <a:t>לכל אזור הרשאות קריאה/כתיבה/ביצוע משלו.</a:t>
            </a:r>
          </a:p>
          <a:p>
            <a:pPr marL="457200" indent="-457200">
              <a:buFont typeface="+mj-lt"/>
              <a:buAutoNum type="arabicPeriod"/>
            </a:pPr>
            <a:r>
              <a:rPr lang="he-IL" altLang="en-US" sz="2200" dirty="0"/>
              <a:t>תהליך יכול לגשת רק לכתובת שנמצאת באזור זיכרון כלשהו.</a:t>
            </a:r>
          </a:p>
          <a:p>
            <a:pPr marL="457200" indent="-457200">
              <a:buFont typeface="+mj-lt"/>
              <a:buAutoNum type="arabicPeriod"/>
            </a:pPr>
            <a:r>
              <a:rPr lang="he-IL" altLang="en-US" sz="2200" dirty="0"/>
              <a:t>כתובת התחלתית וגודל של אזור זיכרון הם כפולות של גודל הדף.    </a:t>
            </a:r>
          </a:p>
          <a:p>
            <a:pPr lvl="1"/>
            <a:r>
              <a:rPr lang="he-IL" altLang="en-US" sz="1900" dirty="0"/>
              <a:t>זכרו שיחידת ההקצאה הבסיסית של מנגנון הזיכרון הווירטואלי היא דף.</a:t>
            </a:r>
          </a:p>
          <a:p>
            <a:pPr marL="457200" indent="-457200">
              <a:buFont typeface="+mj-lt"/>
              <a:buAutoNum type="arabicPeriod"/>
            </a:pPr>
            <a:r>
              <a:rPr lang="he-IL" altLang="en-US" sz="2200" dirty="0"/>
              <a:t>ניתן להוסיף, להסיר, להגדיל ולהקטין אזורי זיכרון.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2A314-C9E1-4512-B952-B1EBA1FC7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315396" name="Group 4">
            <a:extLst>
              <a:ext uri="{FF2B5EF4-FFF2-40B4-BE49-F238E27FC236}">
                <a16:creationId xmlns:a16="http://schemas.microsoft.com/office/drawing/2014/main" id="{6BB233B2-EF2F-4413-8A77-0028C13EB17F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609600"/>
            <a:ext cx="688975" cy="857250"/>
            <a:chOff x="1824" y="633"/>
            <a:chExt cx="2834" cy="2849"/>
          </a:xfrm>
        </p:grpSpPr>
        <p:sp>
          <p:nvSpPr>
            <p:cNvPr id="315397" name="Puzzle3">
              <a:extLst>
                <a:ext uri="{FF2B5EF4-FFF2-40B4-BE49-F238E27FC236}">
                  <a16:creationId xmlns:a16="http://schemas.microsoft.com/office/drawing/2014/main" id="{4A7C1386-0D71-452A-A9D1-6E521354FDD1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204" y="633"/>
              <a:ext cx="1114" cy="1514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rgbClr val="FFBE7D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5398" name="Puzzle2">
              <a:extLst>
                <a:ext uri="{FF2B5EF4-FFF2-40B4-BE49-F238E27FC236}">
                  <a16:creationId xmlns:a16="http://schemas.microsoft.com/office/drawing/2014/main" id="{F92DFBAD-E1C1-4817-BE45-CBA6F01C3FDB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880" y="1736"/>
              <a:ext cx="1778" cy="1379"/>
            </a:xfrm>
            <a:custGeom>
              <a:avLst/>
              <a:gdLst>
                <a:gd name="T0" fmla="*/ 11 w 21600"/>
                <a:gd name="T1" fmla="*/ 13386 h 21600"/>
                <a:gd name="T2" fmla="*/ 4202 w 21600"/>
                <a:gd name="T3" fmla="*/ 21161 h 21600"/>
                <a:gd name="T4" fmla="*/ 10400 w 21600"/>
                <a:gd name="T5" fmla="*/ 13909 h 21600"/>
                <a:gd name="T6" fmla="*/ 16821 w 21600"/>
                <a:gd name="T7" fmla="*/ 21190 h 21600"/>
                <a:gd name="T8" fmla="*/ 21600 w 21600"/>
                <a:gd name="T9" fmla="*/ 15083 h 21600"/>
                <a:gd name="T10" fmla="*/ 16889 w 21600"/>
                <a:gd name="T11" fmla="*/ 5739 h 21600"/>
                <a:gd name="T12" fmla="*/ 10800 w 21600"/>
                <a:gd name="T13" fmla="*/ 28 h 21600"/>
                <a:gd name="T14" fmla="*/ 4202 w 21600"/>
                <a:gd name="T15" fmla="*/ 5894 h 21600"/>
                <a:gd name="T16" fmla="*/ 5388 w 21600"/>
                <a:gd name="T17" fmla="*/ 6742 h 21600"/>
                <a:gd name="T18" fmla="*/ 16177 w 21600"/>
                <a:gd name="T19" fmla="*/ 2044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solidFill>
              <a:srgbClr val="FFFFCC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5399" name="Puzzle4">
              <a:extLst>
                <a:ext uri="{FF2B5EF4-FFF2-40B4-BE49-F238E27FC236}">
                  <a16:creationId xmlns:a16="http://schemas.microsoft.com/office/drawing/2014/main" id="{7D84FB91-FCB2-4522-83EE-11C07C69455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192" y="1719"/>
              <a:ext cx="1072" cy="1763"/>
            </a:xfrm>
            <a:custGeom>
              <a:avLst/>
              <a:gdLst>
                <a:gd name="T0" fmla="*/ 8307 w 21600"/>
                <a:gd name="T1" fmla="*/ 11593 h 21600"/>
                <a:gd name="T2" fmla="*/ 453 w 21600"/>
                <a:gd name="T3" fmla="*/ 16938 h 21600"/>
                <a:gd name="T4" fmla="*/ 11500 w 21600"/>
                <a:gd name="T5" fmla="*/ 21600 h 21600"/>
                <a:gd name="T6" fmla="*/ 20920 w 21600"/>
                <a:gd name="T7" fmla="*/ 16751 h 21600"/>
                <a:gd name="T8" fmla="*/ 13972 w 21600"/>
                <a:gd name="T9" fmla="*/ 10888 h 21600"/>
                <a:gd name="T10" fmla="*/ 21033 w 21600"/>
                <a:gd name="T11" fmla="*/ 4716 h 21600"/>
                <a:gd name="T12" fmla="*/ 11102 w 21600"/>
                <a:gd name="T13" fmla="*/ 11 h 21600"/>
                <a:gd name="T14" fmla="*/ 453 w 21600"/>
                <a:gd name="T15" fmla="*/ 4716 h 21600"/>
                <a:gd name="T16" fmla="*/ 2076 w 21600"/>
                <a:gd name="T17" fmla="*/ 5664 h 21600"/>
                <a:gd name="T18" fmla="*/ 20203 w 21600"/>
                <a:gd name="T19" fmla="*/ 1598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solidFill>
              <a:srgbClr val="D8EBB3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5400" name="Puzzle1">
              <a:extLst>
                <a:ext uri="{FF2B5EF4-FFF2-40B4-BE49-F238E27FC236}">
                  <a16:creationId xmlns:a16="http://schemas.microsoft.com/office/drawing/2014/main" id="{9E66F748-B284-4895-A733-CECAC1EA384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824" y="1091"/>
              <a:ext cx="1800" cy="1051"/>
            </a:xfrm>
            <a:custGeom>
              <a:avLst/>
              <a:gdLst>
                <a:gd name="T0" fmla="*/ 16740 w 21600"/>
                <a:gd name="T1" fmla="*/ 21078 h 21600"/>
                <a:gd name="T2" fmla="*/ 16976 w 21600"/>
                <a:gd name="T3" fmla="*/ 521 h 21600"/>
                <a:gd name="T4" fmla="*/ 4725 w 21600"/>
                <a:gd name="T5" fmla="*/ 856 h 21600"/>
                <a:gd name="T6" fmla="*/ 5040 w 21600"/>
                <a:gd name="T7" fmla="*/ 21004 h 21600"/>
                <a:gd name="T8" fmla="*/ 10811 w 21600"/>
                <a:gd name="T9" fmla="*/ 12885 h 21600"/>
                <a:gd name="T10" fmla="*/ 10845 w 21600"/>
                <a:gd name="T11" fmla="*/ 8714 h 21600"/>
                <a:gd name="T12" fmla="*/ 21600 w 21600"/>
                <a:gd name="T13" fmla="*/ 10000 h 21600"/>
                <a:gd name="T14" fmla="*/ 56 w 21600"/>
                <a:gd name="T15" fmla="*/ 10000 h 21600"/>
                <a:gd name="T16" fmla="*/ 6086 w 21600"/>
                <a:gd name="T17" fmla="*/ 2569 h 21600"/>
                <a:gd name="T18" fmla="*/ 16132 w 21600"/>
                <a:gd name="T19" fmla="*/ 1955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rgbClr val="CCCC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ED7FDA5-A3D8-41B3-8308-2F6138327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59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7" name="Rectangle 9">
            <a:extLst>
              <a:ext uri="{FF2B5EF4-FFF2-40B4-BE49-F238E27FC236}">
                <a16:creationId xmlns:a16="http://schemas.microsoft.com/office/drawing/2014/main" id="{04DBDD6F-B46D-4F59-8AF4-A5B9D0E1C6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מתאר אזור זיכרון</a:t>
            </a:r>
            <a:endParaRPr lang="en-US" altLang="en-US"/>
          </a:p>
        </p:txBody>
      </p:sp>
      <p:sp>
        <p:nvSpPr>
          <p:cNvPr id="355338" name="Rectangle 10">
            <a:extLst>
              <a:ext uri="{FF2B5EF4-FFF2-40B4-BE49-F238E27FC236}">
                <a16:creationId xmlns:a16="http://schemas.microsoft.com/office/drawing/2014/main" id="{806FE213-2EEB-4257-BB03-43141D606E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altLang="en-US"/>
              <a:t>אזור זיכרון מאופיין ע"י </a:t>
            </a:r>
            <a:r>
              <a:rPr lang="he-IL" altLang="en-US" b="1"/>
              <a:t>מתאר אזור זיכרון</a:t>
            </a:r>
            <a:r>
              <a:rPr lang="he-IL" altLang="en-US"/>
              <a:t>, שהוא רשומה מטיפוס </a:t>
            </a:r>
            <a:r>
              <a:rPr lang="en-US" altLang="en-US" b="1" err="1">
                <a:solidFill>
                  <a:srgbClr val="0000FF"/>
                </a:solidFill>
              </a:rPr>
              <a:t>vm_area_struct</a:t>
            </a:r>
            <a:r>
              <a:rPr lang="he-IL" altLang="en-US"/>
              <a:t>.</a:t>
            </a:r>
          </a:p>
          <a:p>
            <a:pPr lvl="1"/>
            <a:endParaRPr lang="he-IL" altLang="en-US"/>
          </a:p>
          <a:p>
            <a:r>
              <a:rPr lang="he-IL" altLang="en-US"/>
              <a:t>שדות במתאר אזור זיכרון:</a:t>
            </a:r>
          </a:p>
          <a:p>
            <a:pPr lvl="1"/>
            <a:r>
              <a:rPr lang="en-US" altLang="en-US" err="1"/>
              <a:t>vm_start</a:t>
            </a:r>
            <a:r>
              <a:rPr lang="he-IL" altLang="en-US"/>
              <a:t>: כתובת התחלה של אזור הזיכרון.</a:t>
            </a:r>
          </a:p>
          <a:p>
            <a:pPr lvl="1"/>
            <a:r>
              <a:rPr lang="en-US" altLang="en-US" err="1"/>
              <a:t>vm_end</a:t>
            </a:r>
            <a:r>
              <a:rPr lang="he-IL" altLang="en-US"/>
              <a:t>: כתובת אחת אחרי האחרונה של אזור הזיכרון.</a:t>
            </a:r>
          </a:p>
          <a:p>
            <a:pPr lvl="1"/>
            <a:r>
              <a:rPr lang="en-US" altLang="en-US" err="1"/>
              <a:t>vm_next</a:t>
            </a:r>
            <a:r>
              <a:rPr lang="he-IL" altLang="en-US"/>
              <a:t>: מצביע למתאר אזור הזיכרון הבא ברשימה המקושרת של האזורים.</a:t>
            </a:r>
          </a:p>
          <a:p>
            <a:pPr lvl="1"/>
            <a:r>
              <a:rPr lang="en-US" altLang="en-US" err="1"/>
              <a:t>vm_mm</a:t>
            </a:r>
            <a:r>
              <a:rPr lang="he-IL" altLang="en-US"/>
              <a:t>: מצביע חזרה למתאר מרחב הזיכרון המכיל את האזור.</a:t>
            </a:r>
          </a:p>
          <a:p>
            <a:pPr lvl="1"/>
            <a:r>
              <a:rPr lang="en-US" altLang="en-US" err="1"/>
              <a:t>vm_flags</a:t>
            </a:r>
            <a:r>
              <a:rPr lang="he-IL" altLang="en-US"/>
              <a:t>: דגלים המציינים תכונות של האזור.</a:t>
            </a:r>
          </a:p>
          <a:p>
            <a:pPr lvl="1"/>
            <a:r>
              <a:rPr lang="en-US" altLang="en-US" err="1"/>
              <a:t>vm_page_prot</a:t>
            </a:r>
            <a:r>
              <a:rPr lang="he-IL" altLang="en-US"/>
              <a:t>: ערכי ביטים שונים שיוצבו לכל הכניסות של טבלת הדפים עבור הדפים באזור.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A70E3-4599-41BA-814A-7ED81B0B6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60785D-09D8-4D10-92B5-DB57F9477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31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1026">
            <a:extLst>
              <a:ext uri="{FF2B5EF4-FFF2-40B4-BE49-F238E27FC236}">
                <a16:creationId xmlns:a16="http://schemas.microsoft.com/office/drawing/2014/main" id="{73576A60-39A3-4E7A-91C4-7DAD407E9A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הרשאות של אזור זיכרון</a:t>
            </a:r>
            <a:endParaRPr lang="en-US" altLang="en-US"/>
          </a:p>
        </p:txBody>
      </p:sp>
      <p:sp>
        <p:nvSpPr>
          <p:cNvPr id="17414" name="Rectangle 1027">
            <a:extLst>
              <a:ext uri="{FF2B5EF4-FFF2-40B4-BE49-F238E27FC236}">
                <a16:creationId xmlns:a16="http://schemas.microsoft.com/office/drawing/2014/main" id="{40778C44-14AA-4811-BC18-90CCEC7603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e-IL" altLang="en-US" dirty="0"/>
              <a:t>הדגלים המציינים את הרשאות האזור נשמרים בשדה </a:t>
            </a:r>
            <a:r>
              <a:rPr lang="en-US" altLang="en-US" b="1" dirty="0" err="1"/>
              <a:t>vm_flags</a:t>
            </a:r>
            <a:r>
              <a:rPr lang="he-IL" altLang="en-US" dirty="0"/>
              <a:t> והם מאפשרים לגרעין לסווג גישות חוקיות ולא חוקיות לדפים באזור.</a:t>
            </a:r>
          </a:p>
          <a:p>
            <a:endParaRPr lang="en-US" altLang="en-US" dirty="0"/>
          </a:p>
          <a:p>
            <a:r>
              <a:rPr lang="en-US" altLang="en-US" dirty="0"/>
              <a:t>VM_READ, VM_WRITE, VM_EXEC</a:t>
            </a:r>
            <a:r>
              <a:rPr lang="he-IL" altLang="en-US" dirty="0"/>
              <a:t> – האם מותר לקרוא/לכתוב/לבצע נתונים בדפים באזור.</a:t>
            </a:r>
            <a:endParaRPr lang="en-US" altLang="en-US" dirty="0"/>
          </a:p>
          <a:p>
            <a:r>
              <a:rPr lang="en-US" altLang="en-US" dirty="0"/>
              <a:t>VM_MAYREAD, VM_MAYWRITE, VM_MAYEXEC</a:t>
            </a:r>
            <a:r>
              <a:rPr lang="he-IL" altLang="en-US" dirty="0"/>
              <a:t> – "הרשאת הרשאה" לכל אחת מההרשאות הנ"ל.</a:t>
            </a:r>
          </a:p>
          <a:p>
            <a:pPr lvl="1"/>
            <a:r>
              <a:rPr lang="he-IL" altLang="en-US" dirty="0"/>
              <a:t>לדוגמה </a:t>
            </a:r>
            <a:r>
              <a:rPr lang="en-US" altLang="en-US" dirty="0"/>
              <a:t>VM_MAYWRITE</a:t>
            </a:r>
            <a:r>
              <a:rPr lang="he-IL" altLang="en-US" dirty="0"/>
              <a:t> קובע האם מותר להדליק את </a:t>
            </a:r>
            <a:r>
              <a:rPr lang="en-US" altLang="en-US" dirty="0"/>
              <a:t>VM_WRITE</a:t>
            </a:r>
            <a:r>
              <a:rPr lang="he-IL" altLang="en-US" dirty="0"/>
              <a:t>.</a:t>
            </a:r>
            <a:endParaRPr lang="en-US" altLang="en-US" dirty="0"/>
          </a:p>
          <a:p>
            <a:pPr lvl="1"/>
            <a:r>
              <a:rPr lang="he-IL" altLang="en-US" dirty="0"/>
              <a:t>הדגלים האלה קשורים לקריאת המערכת </a:t>
            </a:r>
            <a:r>
              <a:rPr lang="en-US" altLang="en-US" dirty="0" err="1"/>
              <a:t>mprotect</a:t>
            </a:r>
            <a:r>
              <a:rPr lang="en-US" altLang="en-US" dirty="0"/>
              <a:t>()</a:t>
            </a:r>
            <a:r>
              <a:rPr lang="he-IL" altLang="en-US" dirty="0"/>
              <a:t> – מעבר לחומר הקורס.</a:t>
            </a:r>
          </a:p>
          <a:p>
            <a:r>
              <a:rPr lang="en-US" altLang="en-US" dirty="0"/>
              <a:t>VM_SHARED</a:t>
            </a:r>
            <a:r>
              <a:rPr lang="he-IL" altLang="en-US" dirty="0"/>
              <a:t> – האם צריך לשתף דפים באזור זה עם תהליכי בן.</a:t>
            </a:r>
          </a:p>
          <a:p>
            <a:r>
              <a:rPr lang="en-US" altLang="en-US" dirty="0"/>
              <a:t>VM_LOCKED</a:t>
            </a:r>
            <a:r>
              <a:rPr lang="he-IL" altLang="en-US"/>
              <a:t> – אסור לפנות </a:t>
            </a:r>
            <a:r>
              <a:rPr lang="he-IL" altLang="en-US" dirty="0"/>
              <a:t>את הדפים באזור מהזיכרון לדיסק.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2F503-71CB-4F82-B095-183387481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7415" name="Picture 1029" descr="IN00634_[1]">
            <a:extLst>
              <a:ext uri="{FF2B5EF4-FFF2-40B4-BE49-F238E27FC236}">
                <a16:creationId xmlns:a16="http://schemas.microsoft.com/office/drawing/2014/main" id="{C850AAD6-0C95-4EC7-BAA3-78B84E7A8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393700"/>
            <a:ext cx="1268412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4F9C972-A449-45EF-8A5F-7DBF7D877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17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27" name="Rectangle 1035">
            <a:extLst>
              <a:ext uri="{FF2B5EF4-FFF2-40B4-BE49-F238E27FC236}">
                <a16:creationId xmlns:a16="http://schemas.microsoft.com/office/drawing/2014/main" id="{3F01DDB8-BC23-40F4-8A73-72D8658AC9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מתי נוצרים אזורי זיכרון?</a:t>
            </a:r>
            <a:endParaRPr lang="en-US" altLang="en-US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3429000" y="1673352"/>
            <a:ext cx="5257800" cy="4718304"/>
          </a:xfrm>
        </p:spPr>
        <p:txBody>
          <a:bodyPr>
            <a:normAutofit/>
          </a:bodyPr>
          <a:lstStyle/>
          <a:p>
            <a:r>
              <a:rPr lang="he-IL" altLang="en-US" dirty="0"/>
              <a:t>עם היווצרו, תהליך מקבל מרחב זיכרון עם אזורי הזיכרון הבאים:</a:t>
            </a:r>
          </a:p>
          <a:p>
            <a:pPr marL="731520" lvl="1" indent="-457200">
              <a:buFont typeface="+mj-lt"/>
              <a:buAutoNum type="arabicPeriod"/>
            </a:pPr>
            <a:r>
              <a:rPr lang="he-IL" altLang="en-US" dirty="0"/>
              <a:t>אזור לקוד (</a:t>
            </a:r>
            <a:r>
              <a:rPr lang="en-US" altLang="en-US" dirty="0"/>
              <a:t>code</a:t>
            </a:r>
            <a:r>
              <a:rPr lang="he-IL" altLang="en-US" dirty="0"/>
              <a:t> או </a:t>
            </a:r>
            <a:r>
              <a:rPr lang="en-US" altLang="en-US" dirty="0"/>
              <a:t>text</a:t>
            </a:r>
            <a:r>
              <a:rPr lang="he-IL" altLang="en-US" dirty="0"/>
              <a:t>).</a:t>
            </a:r>
          </a:p>
          <a:p>
            <a:pPr marL="731520" lvl="1" indent="-457200">
              <a:buFont typeface="+mj-lt"/>
              <a:buAutoNum type="arabicPeriod"/>
            </a:pPr>
            <a:r>
              <a:rPr lang="he-IL" altLang="en-US" dirty="0"/>
              <a:t>אזור לנתונים סטטיים (</a:t>
            </a:r>
            <a:r>
              <a:rPr lang="en-US" altLang="en-US" dirty="0"/>
              <a:t>data</a:t>
            </a:r>
            <a:r>
              <a:rPr lang="he-IL" altLang="en-US" dirty="0"/>
              <a:t>).</a:t>
            </a:r>
          </a:p>
          <a:p>
            <a:pPr marL="731520" lvl="1" indent="-457200">
              <a:buFont typeface="+mj-lt"/>
              <a:buAutoNum type="arabicPeriod"/>
            </a:pPr>
            <a:r>
              <a:rPr lang="he-IL" altLang="en-US" dirty="0"/>
              <a:t>אזור לערימה של הזיכרון הדינמי (</a:t>
            </a:r>
            <a:r>
              <a:rPr lang="en-US" altLang="en-US" dirty="0"/>
              <a:t>heap</a:t>
            </a:r>
            <a:r>
              <a:rPr lang="he-IL" altLang="en-US" dirty="0"/>
              <a:t>).</a:t>
            </a:r>
          </a:p>
          <a:p>
            <a:pPr marL="731520" lvl="1" indent="-457200">
              <a:buFont typeface="+mj-lt"/>
              <a:buAutoNum type="arabicPeriod"/>
            </a:pPr>
            <a:r>
              <a:rPr lang="he-IL" altLang="en-US" dirty="0"/>
              <a:t>אזור למחסנית </a:t>
            </a:r>
            <a:r>
              <a:rPr lang="en-US" altLang="en-US" dirty="0"/>
              <a:t>user mode</a:t>
            </a:r>
            <a:r>
              <a:rPr lang="he-IL" altLang="en-US" dirty="0"/>
              <a:t>.</a:t>
            </a:r>
          </a:p>
          <a:p>
            <a:pPr marL="731520" lvl="1" indent="-457200">
              <a:buFont typeface="+mj-lt"/>
              <a:buAutoNum type="arabicPeriod"/>
            </a:pPr>
            <a:r>
              <a:rPr lang="he-IL" altLang="en-US" dirty="0"/>
              <a:t>אזורים נוספים: אחד לפרמטרים של שורת הפקודה, אחד למשתני מערכת.</a:t>
            </a:r>
          </a:p>
          <a:p>
            <a:endParaRPr lang="he-IL" altLang="en-US" dirty="0"/>
          </a:p>
          <a:p>
            <a:r>
              <a:rPr lang="he-IL" altLang="en-US" dirty="0"/>
              <a:t>הוספה של אזורים נוספים מתאפשרת באמצעות קריאת המערכת </a:t>
            </a:r>
            <a:r>
              <a:rPr lang="en-US" altLang="en-US" b="1" dirty="0" err="1"/>
              <a:t>mmap</a:t>
            </a:r>
            <a:r>
              <a:rPr lang="en-US" altLang="en-US" b="1" dirty="0"/>
              <a:t>()</a:t>
            </a:r>
            <a:r>
              <a:rPr lang="he-IL" altLang="en-US" b="1" dirty="0"/>
              <a:t>. </a:t>
            </a:r>
            <a:endParaRPr lang="he-IL" altLang="en-US" dirty="0"/>
          </a:p>
          <a:p>
            <a:pPr lvl="1"/>
            <a:endParaRPr lang="he-IL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66F86-D377-4329-911A-CF527173C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3" name="Picture 2" descr="https://static.lwn.net/images/ns/kernel/mmap1.png">
            <a:extLst>
              <a:ext uri="{FF2B5EF4-FFF2-40B4-BE49-F238E27FC236}">
                <a16:creationId xmlns:a16="http://schemas.microsoft.com/office/drawing/2014/main" id="{03368DD9-2C05-4002-A966-C129016A318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45"/>
          <a:stretch/>
        </p:blipFill>
        <p:spPr>
          <a:xfrm>
            <a:off x="1298221" y="1673225"/>
            <a:ext cx="1408304" cy="471805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8A889-77EC-4D13-BE63-52585A6D6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7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27" name="Rectangle 1035">
            <a:extLst>
              <a:ext uri="{FF2B5EF4-FFF2-40B4-BE49-F238E27FC236}">
                <a16:creationId xmlns:a16="http://schemas.microsoft.com/office/drawing/2014/main" id="{3F01DDB8-BC23-40F4-8A73-72D8658AC9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ניהול זיכרון דינמי</a:t>
            </a:r>
            <a:endParaRPr lang="en-US" altLang="en-US"/>
          </a:p>
        </p:txBody>
      </p:sp>
      <p:sp>
        <p:nvSpPr>
          <p:cNvPr id="316428" name="Rectangle 1036">
            <a:extLst>
              <a:ext uri="{FF2B5EF4-FFF2-40B4-BE49-F238E27FC236}">
                <a16:creationId xmlns:a16="http://schemas.microsoft.com/office/drawing/2014/main" id="{ED465A3C-42DF-4868-9884-65864064B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altLang="en-US" dirty="0"/>
              <a:t>תהליך משתמש יכול להקצות או לשחרר זיכרון באמצעות פונקציות הספריה </a:t>
            </a:r>
            <a:r>
              <a:rPr lang="en-US" altLang="en-US" dirty="0"/>
              <a:t>malloc()</a:t>
            </a:r>
            <a:r>
              <a:rPr lang="he-IL" altLang="en-US" dirty="0"/>
              <a:t> , </a:t>
            </a:r>
            <a:r>
              <a:rPr lang="en-US" altLang="en-US" dirty="0"/>
              <a:t>free()</a:t>
            </a:r>
            <a:r>
              <a:rPr lang="he-IL" altLang="en-US" dirty="0"/>
              <a:t> .</a:t>
            </a:r>
          </a:p>
          <a:p>
            <a:r>
              <a:rPr lang="en-US" altLang="en-US" dirty="0"/>
              <a:t>malloc()</a:t>
            </a:r>
            <a:r>
              <a:rPr lang="he-IL" altLang="en-US" dirty="0"/>
              <a:t> מחפשת בלוק זיכרון פנוי באזור הערימה.</a:t>
            </a:r>
          </a:p>
          <a:p>
            <a:r>
              <a:rPr lang="he-IL" altLang="en-US" dirty="0"/>
              <a:t>במידה ואין מספיק זיכרון פנוי בערימה, </a:t>
            </a:r>
            <a:r>
              <a:rPr lang="en-US" altLang="en-US" dirty="0"/>
              <a:t>malloc()</a:t>
            </a:r>
            <a:r>
              <a:rPr lang="he-IL" altLang="en-US" dirty="0"/>
              <a:t> פונה לקריאת המערכת</a:t>
            </a:r>
            <a:r>
              <a:rPr lang="en-US" altLang="en-US" b="1" dirty="0" err="1">
                <a:solidFill>
                  <a:srgbClr val="0000FF"/>
                </a:solidFill>
              </a:rPr>
              <a:t>brk</a:t>
            </a:r>
            <a:r>
              <a:rPr lang="en-US" altLang="en-US" dirty="0"/>
              <a:t>() </a:t>
            </a:r>
            <a:r>
              <a:rPr lang="he-IL" altLang="en-US" dirty="0"/>
              <a:t> כדי להגדיל את אזור זיכרון הערימה.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66F86-D377-4329-911A-CF527173C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629C31D-21E4-4501-91DD-DEF406555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4C76A9E-E1CC-4E93-90B5-5097608744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7278874"/>
              </p:ext>
            </p:extLst>
          </p:nvPr>
        </p:nvGraphicFramePr>
        <p:xfrm>
          <a:off x="457201" y="4290646"/>
          <a:ext cx="8229600" cy="20339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57357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5A93-523C-4917-B721-DAD979D0B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סיכום השיעור שעבר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CF610-1D54-4B14-91CD-F5C56017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E048286-97CA-4595-B19E-9C8DBD87AD3D}"/>
              </a:ext>
            </a:extLst>
          </p:cNvPr>
          <p:cNvCxnSpPr>
            <a:cxnSpLocks/>
            <a:stCxn id="6" idx="1"/>
            <a:endCxn id="54" idx="0"/>
          </p:cNvCxnSpPr>
          <p:nvPr/>
        </p:nvCxnSpPr>
        <p:spPr>
          <a:xfrm rot="10800000" flipV="1">
            <a:off x="1463041" y="2744672"/>
            <a:ext cx="468619" cy="3281413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08E3A79-E278-4ABD-B8B4-D849A1832D0C}"/>
              </a:ext>
            </a:extLst>
          </p:cNvPr>
          <p:cNvCxnSpPr>
            <a:cxnSpLocks/>
            <a:stCxn id="6" idx="3"/>
            <a:endCxn id="39" idx="0"/>
          </p:cNvCxnSpPr>
          <p:nvPr/>
        </p:nvCxnSpPr>
        <p:spPr>
          <a:xfrm>
            <a:off x="4126219" y="2744673"/>
            <a:ext cx="562623" cy="753598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4051303-D5CF-45A3-9097-47F1B1B9C226}"/>
              </a:ext>
            </a:extLst>
          </p:cNvPr>
          <p:cNvGrpSpPr/>
          <p:nvPr/>
        </p:nvGrpSpPr>
        <p:grpSpPr>
          <a:xfrm>
            <a:off x="1378088" y="2378913"/>
            <a:ext cx="3489510" cy="731520"/>
            <a:chOff x="2050295" y="1600199"/>
            <a:chExt cx="3489510" cy="73152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B0527F2-D97D-474F-80F2-2A02A3E2614B}"/>
                </a:ext>
              </a:extLst>
            </p:cNvPr>
            <p:cNvSpPr/>
            <p:nvPr/>
          </p:nvSpPr>
          <p:spPr>
            <a:xfrm>
              <a:off x="2603866" y="1600199"/>
              <a:ext cx="2194560" cy="731520"/>
            </a:xfrm>
            <a:prstGeom prst="roundRect">
              <a:avLst/>
            </a:prstGeom>
            <a:ln w="3810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the CPU searches the TLB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F4C67E1-7865-41AA-96AC-ADDD8B225185}"/>
                </a:ext>
              </a:extLst>
            </p:cNvPr>
            <p:cNvSpPr txBox="1"/>
            <p:nvPr/>
          </p:nvSpPr>
          <p:spPr>
            <a:xfrm>
              <a:off x="2050295" y="1603658"/>
              <a:ext cx="54864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/>
                <a:t>hit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52A96BE-6FEB-462B-9699-CF6D27AF8FE2}"/>
                </a:ext>
              </a:extLst>
            </p:cNvPr>
            <p:cNvSpPr txBox="1"/>
            <p:nvPr/>
          </p:nvSpPr>
          <p:spPr>
            <a:xfrm>
              <a:off x="4808285" y="1603658"/>
              <a:ext cx="73152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/>
                <a:t>miss</a:t>
              </a:r>
            </a:p>
          </p:txBody>
        </p:sp>
      </p:grp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9AC12752-FDBE-4167-A1AE-77E94CCA7B87}"/>
              </a:ext>
            </a:extLst>
          </p:cNvPr>
          <p:cNvCxnSpPr>
            <a:cxnSpLocks/>
            <a:stCxn id="39" idx="1"/>
            <a:endCxn id="54" idx="0"/>
          </p:cNvCxnSpPr>
          <p:nvPr/>
        </p:nvCxnSpPr>
        <p:spPr>
          <a:xfrm rot="10800000" flipV="1">
            <a:off x="1463040" y="3864030"/>
            <a:ext cx="2264532" cy="2162055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E2A86AA-F53D-47A3-B553-8150B871725B}"/>
              </a:ext>
            </a:extLst>
          </p:cNvPr>
          <p:cNvCxnSpPr>
            <a:cxnSpLocks/>
            <a:stCxn id="39" idx="3"/>
            <a:endCxn id="55" idx="0"/>
          </p:cNvCxnSpPr>
          <p:nvPr/>
        </p:nvCxnSpPr>
        <p:spPr>
          <a:xfrm>
            <a:off x="5650111" y="3864031"/>
            <a:ext cx="563878" cy="768379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C6A173A-4919-44BE-B034-BBFC0A5A13B4}"/>
              </a:ext>
            </a:extLst>
          </p:cNvPr>
          <p:cNvGrpSpPr/>
          <p:nvPr/>
        </p:nvGrpSpPr>
        <p:grpSpPr>
          <a:xfrm>
            <a:off x="2356909" y="3498271"/>
            <a:ext cx="4573359" cy="731520"/>
            <a:chOff x="321301" y="1600199"/>
            <a:chExt cx="6090521" cy="731520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EE36C879-DC16-455A-827D-62A3FD74B4B9}"/>
                </a:ext>
              </a:extLst>
            </p:cNvPr>
            <p:cNvSpPr/>
            <p:nvPr/>
          </p:nvSpPr>
          <p:spPr>
            <a:xfrm>
              <a:off x="2146666" y="1600199"/>
              <a:ext cx="2560320" cy="731520"/>
            </a:xfrm>
            <a:prstGeom prst="roundRect">
              <a:avLst/>
            </a:prstGeom>
            <a:ln w="3810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the CPU walks the page table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5652A24-4A87-4DBA-B736-2ECCAE03477D}"/>
                </a:ext>
              </a:extLst>
            </p:cNvPr>
            <p:cNvSpPr txBox="1"/>
            <p:nvPr/>
          </p:nvSpPr>
          <p:spPr>
            <a:xfrm>
              <a:off x="321301" y="1600199"/>
              <a:ext cx="1826614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/>
                <a:t>completed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50A2567-4BFA-479F-85E9-BD5B541C7EE7}"/>
                </a:ext>
              </a:extLst>
            </p:cNvPr>
            <p:cNvSpPr txBox="1"/>
            <p:nvPr/>
          </p:nvSpPr>
          <p:spPr>
            <a:xfrm>
              <a:off x="4706983" y="1600199"/>
              <a:ext cx="1704839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/>
                <a:t>page fault</a:t>
              </a:r>
            </a:p>
          </p:txBody>
        </p:sp>
      </p:grp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26709399-1C2F-4EB2-82C0-748795829EA3}"/>
              </a:ext>
            </a:extLst>
          </p:cNvPr>
          <p:cNvSpPr/>
          <p:nvPr/>
        </p:nvSpPr>
        <p:spPr>
          <a:xfrm>
            <a:off x="457200" y="6026086"/>
            <a:ext cx="2011680" cy="457200"/>
          </a:xfrm>
          <a:prstGeom prst="roundRect">
            <a:avLst/>
          </a:prstGeom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>
              <a:defRPr/>
            </a:pPr>
            <a:r>
              <a:rPr lang="en-US" altLang="en-US"/>
              <a:t>physical address</a:t>
            </a:r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C71AE63-8478-45DB-9A1C-EDB1A6337B1D}"/>
              </a:ext>
            </a:extLst>
          </p:cNvPr>
          <p:cNvSpPr/>
          <p:nvPr/>
        </p:nvSpPr>
        <p:spPr>
          <a:xfrm>
            <a:off x="2023099" y="1533875"/>
            <a:ext cx="2011680" cy="457200"/>
          </a:xfrm>
          <a:prstGeom prst="roundRect">
            <a:avLst/>
          </a:prstGeom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>
              <a:defRPr/>
            </a:pPr>
            <a:r>
              <a:rPr lang="en-US" altLang="en-US"/>
              <a:t>virtual address</a:t>
            </a:r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E5EB531-1CB9-4E76-9A07-5224010ED934}"/>
              </a:ext>
            </a:extLst>
          </p:cNvPr>
          <p:cNvCxnSpPr>
            <a:stCxn id="24" idx="2"/>
            <a:endCxn id="6" idx="0"/>
          </p:cNvCxnSpPr>
          <p:nvPr/>
        </p:nvCxnSpPr>
        <p:spPr>
          <a:xfrm>
            <a:off x="3028939" y="1991075"/>
            <a:ext cx="0" cy="38783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52506C66-3441-40A8-83F5-4E543F42D3B4}"/>
              </a:ext>
            </a:extLst>
          </p:cNvPr>
          <p:cNvSpPr/>
          <p:nvPr/>
        </p:nvSpPr>
        <p:spPr>
          <a:xfrm>
            <a:off x="5252720" y="4632410"/>
            <a:ext cx="1922537" cy="731520"/>
          </a:xfrm>
          <a:prstGeom prst="round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the OS serves the page fault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4138A0-7440-43AF-87BD-559937C03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5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>
            <a:extLst>
              <a:ext uri="{FF2B5EF4-FFF2-40B4-BE49-F238E27FC236}">
                <a16:creationId xmlns:a16="http://schemas.microsoft.com/office/drawing/2014/main" id="{A176A622-0676-4C71-8019-BA76626DE2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קריאת המערכת </a:t>
            </a:r>
            <a:r>
              <a:rPr lang="en-US" altLang="en-US" dirty="0" err="1"/>
              <a:t>sbrk</a:t>
            </a:r>
            <a:r>
              <a:rPr lang="en-US" altLang="en-US" dirty="0"/>
              <a:t>()</a:t>
            </a:r>
          </a:p>
        </p:txBody>
      </p:sp>
      <p:sp>
        <p:nvSpPr>
          <p:cNvPr id="349187" name="Rectangle 3">
            <a:extLst>
              <a:ext uri="{FF2B5EF4-FFF2-40B4-BE49-F238E27FC236}">
                <a16:creationId xmlns:a16="http://schemas.microsoft.com/office/drawing/2014/main" id="{4AB2DC6B-A29A-4DEE-9A2D-8112118E1A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fr-FR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fr-FR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sbrk</a:t>
            </a:r>
            <a:r>
              <a:rPr lang="fr-F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intptr_t</a:t>
            </a:r>
            <a:r>
              <a:rPr lang="fr-F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increment</a:t>
            </a:r>
            <a:r>
              <a:rPr lang="fr-F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e-IL" altLang="en-US" dirty="0"/>
          </a:p>
          <a:p>
            <a:r>
              <a:rPr lang="he-IL" altLang="en-US" dirty="0"/>
              <a:t>פעולה: מגדילה או מקטינה את הקצה העליון (</a:t>
            </a:r>
            <a:r>
              <a:rPr lang="en-US" altLang="en-US" dirty="0"/>
              <a:t>program break</a:t>
            </a:r>
            <a:r>
              <a:rPr lang="he-IL" altLang="en-US" dirty="0"/>
              <a:t>) של אזור הזיכרון של הערימה (</a:t>
            </a:r>
            <a:r>
              <a:rPr lang="en-US" altLang="en-US" dirty="0"/>
              <a:t>heap</a:t>
            </a:r>
            <a:r>
              <a:rPr lang="he-IL" altLang="en-US" dirty="0"/>
              <a:t>).</a:t>
            </a:r>
          </a:p>
          <a:p>
            <a:pPr lvl="1"/>
            <a:r>
              <a:rPr lang="he-IL" altLang="en-US" dirty="0"/>
              <a:t>אם </a:t>
            </a:r>
            <a:r>
              <a:rPr lang="en-US" altLang="en-US" dirty="0"/>
              <a:t>increment &gt; 0</a:t>
            </a:r>
            <a:r>
              <a:rPr lang="he-IL" altLang="en-US" dirty="0"/>
              <a:t> , אז </a:t>
            </a:r>
            <a:r>
              <a:rPr lang="en-US" altLang="en-US" dirty="0" err="1"/>
              <a:t>sbrk</a:t>
            </a:r>
            <a:r>
              <a:rPr lang="en-US" altLang="en-US" dirty="0"/>
              <a:t>()</a:t>
            </a:r>
            <a:r>
              <a:rPr lang="he-IL" altLang="en-US" dirty="0"/>
              <a:t> מקצה זיכרון נוסף </a:t>
            </a:r>
            <a:r>
              <a:rPr lang="he-IL" altLang="en-US" dirty="0" err="1"/>
              <a:t>בערימה</a:t>
            </a:r>
            <a:r>
              <a:rPr lang="he-IL" altLang="en-US" dirty="0"/>
              <a:t>.</a:t>
            </a:r>
          </a:p>
          <a:p>
            <a:pPr lvl="1"/>
            <a:r>
              <a:rPr lang="he-IL" altLang="en-US" dirty="0"/>
              <a:t>אם </a:t>
            </a:r>
            <a:r>
              <a:rPr lang="en-US" altLang="en-US" dirty="0"/>
              <a:t>increment &lt; 0</a:t>
            </a:r>
            <a:r>
              <a:rPr lang="he-IL" altLang="en-US" dirty="0"/>
              <a:t> , אז </a:t>
            </a:r>
            <a:r>
              <a:rPr lang="en-US" altLang="en-US" dirty="0" err="1"/>
              <a:t>sbrk</a:t>
            </a:r>
            <a:r>
              <a:rPr lang="en-US" altLang="en-US" dirty="0"/>
              <a:t>()</a:t>
            </a:r>
            <a:r>
              <a:rPr lang="he-IL" altLang="en-US" dirty="0"/>
              <a:t> משחררת זיכרון </a:t>
            </a:r>
            <a:r>
              <a:rPr lang="he-IL" altLang="en-US" dirty="0" err="1"/>
              <a:t>מהערימה</a:t>
            </a:r>
            <a:r>
              <a:rPr lang="he-IL" altLang="en-US" dirty="0"/>
              <a:t>.</a:t>
            </a:r>
          </a:p>
          <a:p>
            <a:pPr lvl="1"/>
            <a:r>
              <a:rPr lang="he-IL" altLang="en-US" dirty="0"/>
              <a:t>אם </a:t>
            </a:r>
            <a:r>
              <a:rPr lang="en-US" altLang="en-US" dirty="0"/>
              <a:t>increment == 0</a:t>
            </a:r>
            <a:r>
              <a:rPr lang="he-IL" altLang="en-US" dirty="0"/>
              <a:t> , אז </a:t>
            </a:r>
            <a:r>
              <a:rPr lang="en-US" altLang="en-US" dirty="0" err="1"/>
              <a:t>sbrk</a:t>
            </a:r>
            <a:r>
              <a:rPr lang="en-US" altLang="en-US" dirty="0"/>
              <a:t>()</a:t>
            </a:r>
            <a:r>
              <a:rPr lang="he-IL" altLang="en-US" dirty="0"/>
              <a:t> מחזירה את ראש הערימה הנוכחי.</a:t>
            </a:r>
          </a:p>
        </p:txBody>
      </p:sp>
      <p:grpSp>
        <p:nvGrpSpPr>
          <p:cNvPr id="349188" name="Group 4">
            <a:extLst>
              <a:ext uri="{FF2B5EF4-FFF2-40B4-BE49-F238E27FC236}">
                <a16:creationId xmlns:a16="http://schemas.microsoft.com/office/drawing/2014/main" id="{8D69E346-BF50-4D48-B401-D7B6DE307000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533400"/>
            <a:ext cx="688975" cy="857250"/>
            <a:chOff x="1824" y="633"/>
            <a:chExt cx="2834" cy="2849"/>
          </a:xfrm>
        </p:grpSpPr>
        <p:sp>
          <p:nvSpPr>
            <p:cNvPr id="349189" name="Puzzle3">
              <a:extLst>
                <a:ext uri="{FF2B5EF4-FFF2-40B4-BE49-F238E27FC236}">
                  <a16:creationId xmlns:a16="http://schemas.microsoft.com/office/drawing/2014/main" id="{53E10142-B8C1-4AB9-9B25-AA7819F64202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204" y="633"/>
              <a:ext cx="1114" cy="1514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rgbClr val="FFBE7D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190" name="Puzzle2">
              <a:extLst>
                <a:ext uri="{FF2B5EF4-FFF2-40B4-BE49-F238E27FC236}">
                  <a16:creationId xmlns:a16="http://schemas.microsoft.com/office/drawing/2014/main" id="{6664AC81-67C4-407B-8AFA-A492EDA908BF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880" y="1736"/>
              <a:ext cx="1778" cy="1379"/>
            </a:xfrm>
            <a:custGeom>
              <a:avLst/>
              <a:gdLst>
                <a:gd name="T0" fmla="*/ 11 w 21600"/>
                <a:gd name="T1" fmla="*/ 13386 h 21600"/>
                <a:gd name="T2" fmla="*/ 4202 w 21600"/>
                <a:gd name="T3" fmla="*/ 21161 h 21600"/>
                <a:gd name="T4" fmla="*/ 10400 w 21600"/>
                <a:gd name="T5" fmla="*/ 13909 h 21600"/>
                <a:gd name="T6" fmla="*/ 16821 w 21600"/>
                <a:gd name="T7" fmla="*/ 21190 h 21600"/>
                <a:gd name="T8" fmla="*/ 21600 w 21600"/>
                <a:gd name="T9" fmla="*/ 15083 h 21600"/>
                <a:gd name="T10" fmla="*/ 16889 w 21600"/>
                <a:gd name="T11" fmla="*/ 5739 h 21600"/>
                <a:gd name="T12" fmla="*/ 10800 w 21600"/>
                <a:gd name="T13" fmla="*/ 28 h 21600"/>
                <a:gd name="T14" fmla="*/ 4202 w 21600"/>
                <a:gd name="T15" fmla="*/ 5894 h 21600"/>
                <a:gd name="T16" fmla="*/ 5388 w 21600"/>
                <a:gd name="T17" fmla="*/ 6742 h 21600"/>
                <a:gd name="T18" fmla="*/ 16177 w 21600"/>
                <a:gd name="T19" fmla="*/ 2044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solidFill>
              <a:srgbClr val="FFFFCC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191" name="Puzzle4">
              <a:extLst>
                <a:ext uri="{FF2B5EF4-FFF2-40B4-BE49-F238E27FC236}">
                  <a16:creationId xmlns:a16="http://schemas.microsoft.com/office/drawing/2014/main" id="{496ED20A-C026-44D9-B244-ACC6C04F8F05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192" y="1719"/>
              <a:ext cx="1072" cy="1763"/>
            </a:xfrm>
            <a:custGeom>
              <a:avLst/>
              <a:gdLst>
                <a:gd name="T0" fmla="*/ 8307 w 21600"/>
                <a:gd name="T1" fmla="*/ 11593 h 21600"/>
                <a:gd name="T2" fmla="*/ 453 w 21600"/>
                <a:gd name="T3" fmla="*/ 16938 h 21600"/>
                <a:gd name="T4" fmla="*/ 11500 w 21600"/>
                <a:gd name="T5" fmla="*/ 21600 h 21600"/>
                <a:gd name="T6" fmla="*/ 20920 w 21600"/>
                <a:gd name="T7" fmla="*/ 16751 h 21600"/>
                <a:gd name="T8" fmla="*/ 13972 w 21600"/>
                <a:gd name="T9" fmla="*/ 10888 h 21600"/>
                <a:gd name="T10" fmla="*/ 21033 w 21600"/>
                <a:gd name="T11" fmla="*/ 4716 h 21600"/>
                <a:gd name="T12" fmla="*/ 11102 w 21600"/>
                <a:gd name="T13" fmla="*/ 11 h 21600"/>
                <a:gd name="T14" fmla="*/ 453 w 21600"/>
                <a:gd name="T15" fmla="*/ 4716 h 21600"/>
                <a:gd name="T16" fmla="*/ 2076 w 21600"/>
                <a:gd name="T17" fmla="*/ 5664 h 21600"/>
                <a:gd name="T18" fmla="*/ 20203 w 21600"/>
                <a:gd name="T19" fmla="*/ 1598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solidFill>
              <a:srgbClr val="D8EBB3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192" name="Puzzle1">
              <a:extLst>
                <a:ext uri="{FF2B5EF4-FFF2-40B4-BE49-F238E27FC236}">
                  <a16:creationId xmlns:a16="http://schemas.microsoft.com/office/drawing/2014/main" id="{56D5C5A9-87E8-48C4-96B9-E4FE4A992A3B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824" y="1091"/>
              <a:ext cx="1800" cy="1051"/>
            </a:xfrm>
            <a:custGeom>
              <a:avLst/>
              <a:gdLst>
                <a:gd name="T0" fmla="*/ 16740 w 21600"/>
                <a:gd name="T1" fmla="*/ 21078 h 21600"/>
                <a:gd name="T2" fmla="*/ 16976 w 21600"/>
                <a:gd name="T3" fmla="*/ 521 h 21600"/>
                <a:gd name="T4" fmla="*/ 4725 w 21600"/>
                <a:gd name="T5" fmla="*/ 856 h 21600"/>
                <a:gd name="T6" fmla="*/ 5040 w 21600"/>
                <a:gd name="T7" fmla="*/ 21004 h 21600"/>
                <a:gd name="T8" fmla="*/ 10811 w 21600"/>
                <a:gd name="T9" fmla="*/ 12885 h 21600"/>
                <a:gd name="T10" fmla="*/ 10845 w 21600"/>
                <a:gd name="T11" fmla="*/ 8714 h 21600"/>
                <a:gd name="T12" fmla="*/ 21600 w 21600"/>
                <a:gd name="T13" fmla="*/ 10000 h 21600"/>
                <a:gd name="T14" fmla="*/ 56 w 21600"/>
                <a:gd name="T15" fmla="*/ 10000 h 21600"/>
                <a:gd name="T16" fmla="*/ 6086 w 21600"/>
                <a:gd name="T17" fmla="*/ 2569 h 21600"/>
                <a:gd name="T18" fmla="*/ 16132 w 21600"/>
                <a:gd name="T19" fmla="*/ 1955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rgbClr val="CCCC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D366F-61AF-4987-826B-DEF891517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DEC35A-AF79-4688-AD15-A57B54608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86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>
            <a:extLst>
              <a:ext uri="{FF2B5EF4-FFF2-40B4-BE49-F238E27FC236}">
                <a16:creationId xmlns:a16="http://schemas.microsoft.com/office/drawing/2014/main" id="{A176A622-0676-4C71-8019-BA76626DE2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קריאת המערכת </a:t>
            </a:r>
            <a:r>
              <a:rPr lang="en-US" altLang="en-US" dirty="0" err="1"/>
              <a:t>mmap</a:t>
            </a:r>
            <a:r>
              <a:rPr lang="en-US" altLang="en-US" dirty="0"/>
              <a:t>()</a:t>
            </a:r>
          </a:p>
        </p:txBody>
      </p:sp>
      <p:sp>
        <p:nvSpPr>
          <p:cNvPr id="349187" name="Rectangle 3">
            <a:extLst>
              <a:ext uri="{FF2B5EF4-FFF2-40B4-BE49-F238E27FC236}">
                <a16:creationId xmlns:a16="http://schemas.microsoft.com/office/drawing/2014/main" id="{4AB2DC6B-A29A-4DEE-9A2D-8112118E1A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mmap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(void *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length,</a:t>
            </a:r>
          </a:p>
          <a:p>
            <a:pPr marL="0" indent="0" algn="l" rtl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int flags,</a:t>
            </a:r>
          </a:p>
          <a:p>
            <a:pPr marL="0" indent="0" algn="l" rtl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off_t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offset);</a:t>
            </a:r>
          </a:p>
          <a:p>
            <a:endParaRPr lang="he-IL" altLang="en-US" dirty="0"/>
          </a:p>
          <a:p>
            <a:r>
              <a:rPr lang="he-IL" altLang="en-US" dirty="0"/>
              <a:t>פעולה:</a:t>
            </a:r>
            <a:r>
              <a:rPr lang="en-US" altLang="en-US" dirty="0"/>
              <a:t> </a:t>
            </a:r>
            <a:r>
              <a:rPr lang="he-IL" altLang="en-US" dirty="0"/>
              <a:t>יוצרת אזור זיכרון חדש ומוסיפה אותו לרשימת אזורי הזיכרון של התהליך.</a:t>
            </a:r>
          </a:p>
          <a:p>
            <a:pPr marL="457200" indent="-457200">
              <a:buFont typeface="+mj-lt"/>
              <a:buAutoNum type="arabicPeriod"/>
            </a:pPr>
            <a:r>
              <a:rPr lang="he-IL" altLang="en-US" dirty="0"/>
              <a:t>אם </a:t>
            </a:r>
            <a:r>
              <a:rPr lang="en-US" altLang="en-US" dirty="0" err="1"/>
              <a:t>fd</a:t>
            </a:r>
            <a:r>
              <a:rPr lang="he-IL" altLang="en-US" dirty="0"/>
              <a:t> הוא אינדקס של קובץ פתוח, אז האזור החדש ימפה את אותו קובץ.</a:t>
            </a:r>
          </a:p>
          <a:p>
            <a:pPr marL="457200" indent="-457200">
              <a:buFont typeface="+mj-lt"/>
              <a:buAutoNum type="arabicPeriod"/>
            </a:pPr>
            <a:r>
              <a:rPr lang="he-IL" altLang="en-US" dirty="0"/>
              <a:t>אם </a:t>
            </a:r>
            <a:r>
              <a:rPr lang="en-US" altLang="en-US" dirty="0" err="1"/>
              <a:t>fd</a:t>
            </a:r>
            <a:r>
              <a:rPr lang="en-US" altLang="en-US" dirty="0"/>
              <a:t>==-1</a:t>
            </a:r>
            <a:r>
              <a:rPr lang="he-IL" altLang="en-US" dirty="0"/>
              <a:t>, אז האזור החדש הוא אנונימי.</a:t>
            </a:r>
          </a:p>
          <a:p>
            <a:pPr marL="457200" indent="-457200">
              <a:buFont typeface="+mj-lt"/>
              <a:buAutoNum type="arabicPeriod"/>
            </a:pPr>
            <a:endParaRPr lang="he-IL" altLang="en-US" dirty="0"/>
          </a:p>
        </p:txBody>
      </p:sp>
      <p:grpSp>
        <p:nvGrpSpPr>
          <p:cNvPr id="349188" name="Group 4">
            <a:extLst>
              <a:ext uri="{FF2B5EF4-FFF2-40B4-BE49-F238E27FC236}">
                <a16:creationId xmlns:a16="http://schemas.microsoft.com/office/drawing/2014/main" id="{8D69E346-BF50-4D48-B401-D7B6DE307000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533400"/>
            <a:ext cx="688975" cy="857250"/>
            <a:chOff x="1824" y="633"/>
            <a:chExt cx="2834" cy="2849"/>
          </a:xfrm>
        </p:grpSpPr>
        <p:sp>
          <p:nvSpPr>
            <p:cNvPr id="349189" name="Puzzle3">
              <a:extLst>
                <a:ext uri="{FF2B5EF4-FFF2-40B4-BE49-F238E27FC236}">
                  <a16:creationId xmlns:a16="http://schemas.microsoft.com/office/drawing/2014/main" id="{53E10142-B8C1-4AB9-9B25-AA7819F64202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204" y="633"/>
              <a:ext cx="1114" cy="1514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rgbClr val="FFBE7D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190" name="Puzzle2">
              <a:extLst>
                <a:ext uri="{FF2B5EF4-FFF2-40B4-BE49-F238E27FC236}">
                  <a16:creationId xmlns:a16="http://schemas.microsoft.com/office/drawing/2014/main" id="{6664AC81-67C4-407B-8AFA-A492EDA908BF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880" y="1736"/>
              <a:ext cx="1778" cy="1379"/>
            </a:xfrm>
            <a:custGeom>
              <a:avLst/>
              <a:gdLst>
                <a:gd name="T0" fmla="*/ 11 w 21600"/>
                <a:gd name="T1" fmla="*/ 13386 h 21600"/>
                <a:gd name="T2" fmla="*/ 4202 w 21600"/>
                <a:gd name="T3" fmla="*/ 21161 h 21600"/>
                <a:gd name="T4" fmla="*/ 10400 w 21600"/>
                <a:gd name="T5" fmla="*/ 13909 h 21600"/>
                <a:gd name="T6" fmla="*/ 16821 w 21600"/>
                <a:gd name="T7" fmla="*/ 21190 h 21600"/>
                <a:gd name="T8" fmla="*/ 21600 w 21600"/>
                <a:gd name="T9" fmla="*/ 15083 h 21600"/>
                <a:gd name="T10" fmla="*/ 16889 w 21600"/>
                <a:gd name="T11" fmla="*/ 5739 h 21600"/>
                <a:gd name="T12" fmla="*/ 10800 w 21600"/>
                <a:gd name="T13" fmla="*/ 28 h 21600"/>
                <a:gd name="T14" fmla="*/ 4202 w 21600"/>
                <a:gd name="T15" fmla="*/ 5894 h 21600"/>
                <a:gd name="T16" fmla="*/ 5388 w 21600"/>
                <a:gd name="T17" fmla="*/ 6742 h 21600"/>
                <a:gd name="T18" fmla="*/ 16177 w 21600"/>
                <a:gd name="T19" fmla="*/ 2044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solidFill>
              <a:srgbClr val="FFFFCC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191" name="Puzzle4">
              <a:extLst>
                <a:ext uri="{FF2B5EF4-FFF2-40B4-BE49-F238E27FC236}">
                  <a16:creationId xmlns:a16="http://schemas.microsoft.com/office/drawing/2014/main" id="{496ED20A-C026-44D9-B244-ACC6C04F8F05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192" y="1719"/>
              <a:ext cx="1072" cy="1763"/>
            </a:xfrm>
            <a:custGeom>
              <a:avLst/>
              <a:gdLst>
                <a:gd name="T0" fmla="*/ 8307 w 21600"/>
                <a:gd name="T1" fmla="*/ 11593 h 21600"/>
                <a:gd name="T2" fmla="*/ 453 w 21600"/>
                <a:gd name="T3" fmla="*/ 16938 h 21600"/>
                <a:gd name="T4" fmla="*/ 11500 w 21600"/>
                <a:gd name="T5" fmla="*/ 21600 h 21600"/>
                <a:gd name="T6" fmla="*/ 20920 w 21600"/>
                <a:gd name="T7" fmla="*/ 16751 h 21600"/>
                <a:gd name="T8" fmla="*/ 13972 w 21600"/>
                <a:gd name="T9" fmla="*/ 10888 h 21600"/>
                <a:gd name="T10" fmla="*/ 21033 w 21600"/>
                <a:gd name="T11" fmla="*/ 4716 h 21600"/>
                <a:gd name="T12" fmla="*/ 11102 w 21600"/>
                <a:gd name="T13" fmla="*/ 11 h 21600"/>
                <a:gd name="T14" fmla="*/ 453 w 21600"/>
                <a:gd name="T15" fmla="*/ 4716 h 21600"/>
                <a:gd name="T16" fmla="*/ 2076 w 21600"/>
                <a:gd name="T17" fmla="*/ 5664 h 21600"/>
                <a:gd name="T18" fmla="*/ 20203 w 21600"/>
                <a:gd name="T19" fmla="*/ 1598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solidFill>
              <a:srgbClr val="D8EBB3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192" name="Puzzle1">
              <a:extLst>
                <a:ext uri="{FF2B5EF4-FFF2-40B4-BE49-F238E27FC236}">
                  <a16:creationId xmlns:a16="http://schemas.microsoft.com/office/drawing/2014/main" id="{56D5C5A9-87E8-48C4-96B9-E4FE4A992A3B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824" y="1091"/>
              <a:ext cx="1800" cy="1051"/>
            </a:xfrm>
            <a:custGeom>
              <a:avLst/>
              <a:gdLst>
                <a:gd name="T0" fmla="*/ 16740 w 21600"/>
                <a:gd name="T1" fmla="*/ 21078 h 21600"/>
                <a:gd name="T2" fmla="*/ 16976 w 21600"/>
                <a:gd name="T3" fmla="*/ 521 h 21600"/>
                <a:gd name="T4" fmla="*/ 4725 w 21600"/>
                <a:gd name="T5" fmla="*/ 856 h 21600"/>
                <a:gd name="T6" fmla="*/ 5040 w 21600"/>
                <a:gd name="T7" fmla="*/ 21004 h 21600"/>
                <a:gd name="T8" fmla="*/ 10811 w 21600"/>
                <a:gd name="T9" fmla="*/ 12885 h 21600"/>
                <a:gd name="T10" fmla="*/ 10845 w 21600"/>
                <a:gd name="T11" fmla="*/ 8714 h 21600"/>
                <a:gd name="T12" fmla="*/ 21600 w 21600"/>
                <a:gd name="T13" fmla="*/ 10000 h 21600"/>
                <a:gd name="T14" fmla="*/ 56 w 21600"/>
                <a:gd name="T15" fmla="*/ 10000 h 21600"/>
                <a:gd name="T16" fmla="*/ 6086 w 21600"/>
                <a:gd name="T17" fmla="*/ 2569 h 21600"/>
                <a:gd name="T18" fmla="*/ 16132 w 21600"/>
                <a:gd name="T19" fmla="*/ 1955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rgbClr val="CCCC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D366F-61AF-4987-826B-DEF891517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DEC35A-AF79-4688-AD15-A57B54608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62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F046D-84D8-45CB-86BC-527276C45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סיווג אזורי זיכרון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33BDA-766A-487C-9929-CF7C05A27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25562"/>
            <a:ext cx="3931920" cy="792162"/>
          </a:xfrm>
        </p:spPr>
        <p:txBody>
          <a:bodyPr/>
          <a:lstStyle/>
          <a:p>
            <a:r>
              <a:rPr lang="he-IL" b="1" dirty="0"/>
              <a:t>אנונימי</a:t>
            </a:r>
          </a:p>
          <a:p>
            <a:r>
              <a:rPr lang="he-IL" b="1" dirty="0"/>
              <a:t>(</a:t>
            </a:r>
            <a:r>
              <a:rPr lang="en-US" b="1" dirty="0"/>
              <a:t>anonymous</a:t>
            </a:r>
            <a:r>
              <a:rPr lang="he-IL" b="1" dirty="0"/>
              <a:t>)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0B46D-2DCF-479F-A460-1A7E40129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2164704"/>
            <a:ext cx="3931920" cy="3951288"/>
          </a:xfrm>
        </p:spPr>
        <p:txBody>
          <a:bodyPr>
            <a:normAutofit/>
          </a:bodyPr>
          <a:lstStyle/>
          <a:p>
            <a:r>
              <a:rPr lang="he-IL" altLang="en-US" dirty="0"/>
              <a:t>אזור הזיכרון מכיל מידע שאינו קשור לשום קובץ, אלא לזיכרון הדינמי של התהליך.</a:t>
            </a:r>
          </a:p>
          <a:p>
            <a:r>
              <a:rPr lang="he-IL" altLang="en-US" dirty="0"/>
              <a:t>במידה וחסר זיכרון במערכת, הגרעין יכול לפנות דפים אנונימיים למחיצה מיוחדת בדיסק – </a:t>
            </a:r>
            <a:r>
              <a:rPr lang="en-US" altLang="en-US" dirty="0"/>
              <a:t>swap area</a:t>
            </a:r>
            <a:r>
              <a:rPr lang="he-IL" altLang="en-US" dirty="0"/>
              <a:t>.</a:t>
            </a:r>
            <a:endParaRPr lang="he-IL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8FFB8F-38E4-4E3C-8B40-5AFCDBB588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1130298"/>
            <a:ext cx="3931920" cy="990600"/>
          </a:xfrm>
        </p:spPr>
        <p:txBody>
          <a:bodyPr/>
          <a:lstStyle/>
          <a:p>
            <a:r>
              <a:rPr lang="he-IL" b="1" dirty="0"/>
              <a:t>מגובה קובץ</a:t>
            </a:r>
          </a:p>
          <a:p>
            <a:r>
              <a:rPr lang="he-IL" b="1" dirty="0"/>
              <a:t>(</a:t>
            </a:r>
            <a:r>
              <a:rPr lang="en-US" b="1" dirty="0"/>
              <a:t>file-backed</a:t>
            </a:r>
            <a:r>
              <a:rPr lang="he-IL" b="1" dirty="0"/>
              <a:t>)</a:t>
            </a:r>
            <a:endParaRPr lang="en-US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577668-6D08-407A-8894-7333CE0A68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233950"/>
            <a:ext cx="3931920" cy="3951288"/>
          </a:xfrm>
        </p:spPr>
        <p:txBody>
          <a:bodyPr>
            <a:normAutofit/>
          </a:bodyPr>
          <a:lstStyle/>
          <a:p>
            <a:r>
              <a:rPr lang="he-IL" altLang="en-US" dirty="0"/>
              <a:t>אזור הזיכרון מכיל מידע שמקורו בקובץ.</a:t>
            </a:r>
          </a:p>
          <a:p>
            <a:pPr lvl="1"/>
            <a:r>
              <a:rPr lang="he-IL" altLang="en-US" dirty="0"/>
              <a:t>זכרו כי "קובץ" אינו בהכרח קובץ "רגיל" המאוחסן בדיסק.</a:t>
            </a:r>
          </a:p>
          <a:p>
            <a:pPr lvl="1"/>
            <a:r>
              <a:rPr lang="he-IL" altLang="en-US" dirty="0"/>
              <a:t>הקובץ נקרא "ממופה לזיכרון", או </a:t>
            </a:r>
            <a:r>
              <a:rPr lang="en-US" altLang="en-US" dirty="0"/>
              <a:t>memory mapped file</a:t>
            </a:r>
            <a:r>
              <a:rPr lang="he-IL" altLang="en-US" dirty="0"/>
              <a:t>.</a:t>
            </a:r>
          </a:p>
          <a:p>
            <a:r>
              <a:rPr lang="he-IL" altLang="en-US" dirty="0"/>
              <a:t>קריאה/כתיבה לאזור הזיכרון מתורגמת לקריאה/כתיבה למקום המתאים בתוך הקובץ.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AE3BC6-E307-4FB4-A934-FC2A41B65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83ACB01-55CA-45E5-A55A-D130FBF48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9" name="Rounded Rectangular Callout 12">
            <a:extLst>
              <a:ext uri="{FF2B5EF4-FFF2-40B4-BE49-F238E27FC236}">
                <a16:creationId xmlns:a16="http://schemas.microsoft.com/office/drawing/2014/main" id="{C9502672-41B2-4B77-89F4-DAE360DAFCBD}"/>
              </a:ext>
            </a:extLst>
          </p:cNvPr>
          <p:cNvSpPr/>
          <p:nvPr/>
        </p:nvSpPr>
        <p:spPr>
          <a:xfrm>
            <a:off x="609120" y="5910600"/>
            <a:ext cx="3780000" cy="828000"/>
          </a:xfrm>
          <a:prstGeom prst="wedgeRoundRectCallout">
            <a:avLst>
              <a:gd name="adj1" fmla="val 55189"/>
              <a:gd name="adj2" fmla="val -12028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400" dirty="0">
                <a:solidFill>
                  <a:srgbClr val="000000"/>
                </a:solidFill>
              </a:rPr>
              <a:t>מה הסיווג של אזורי הזיכרון: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he-IL" sz="2400" dirty="0">
                <a:solidFill>
                  <a:srgbClr val="000000"/>
                </a:solidFill>
              </a:rPr>
              <a:t>ערימה, מחסנית, קוד ?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89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>
            <a:extLst>
              <a:ext uri="{FF2B5EF4-FFF2-40B4-BE49-F238E27FC236}">
                <a16:creationId xmlns:a16="http://schemas.microsoft.com/office/drawing/2014/main" id="{456B1E38-1D8F-405A-A693-4C259982E1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מרחבי זיכרון וקריאות מערכת</a:t>
            </a:r>
            <a:endParaRPr lang="en-US" altLang="en-US"/>
          </a:p>
        </p:txBody>
      </p:sp>
      <p:sp>
        <p:nvSpPr>
          <p:cNvPr id="337923" name="Rectangle 3">
            <a:extLst>
              <a:ext uri="{FF2B5EF4-FFF2-40B4-BE49-F238E27FC236}">
                <a16:creationId xmlns:a16="http://schemas.microsoft.com/office/drawing/2014/main" id="{B25D15F7-E47D-4DBD-8FA5-4E8FCF8531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altLang="en-US" dirty="0"/>
              <a:t>חוטים הנוצרים ע"י קריאת המערכת</a:t>
            </a:r>
            <a:r>
              <a:rPr lang="en-US" altLang="en-US" dirty="0"/>
              <a:t>clone() </a:t>
            </a:r>
            <a:r>
              <a:rPr lang="he-IL" altLang="en-US" dirty="0"/>
              <a:t> משתפים את מרחב הזיכרון ע"י הצבעה לאותו מתאר מרחב הזיכרון של תהליך האב.</a:t>
            </a:r>
          </a:p>
          <a:p>
            <a:pPr lvl="1"/>
            <a:r>
              <a:rPr lang="he-IL" altLang="en-US" dirty="0"/>
              <a:t>יש להגדיל את מונה השיתוף (</a:t>
            </a:r>
            <a:r>
              <a:rPr lang="en-US" altLang="en-US" dirty="0" err="1"/>
              <a:t>mm_users</a:t>
            </a:r>
            <a:r>
              <a:rPr lang="he-IL" altLang="en-US" dirty="0"/>
              <a:t>) של מתאר מרחב הזיכרון של תהליך האב.</a:t>
            </a:r>
          </a:p>
          <a:p>
            <a:pPr lvl="1"/>
            <a:endParaRPr lang="he-IL" altLang="en-US" dirty="0"/>
          </a:p>
          <a:p>
            <a:r>
              <a:rPr lang="he-IL" altLang="en-US" dirty="0"/>
              <a:t>קריאת המערכת </a:t>
            </a:r>
            <a:r>
              <a:rPr lang="en-US" altLang="en-US" dirty="0" err="1"/>
              <a:t>execv</a:t>
            </a:r>
            <a:r>
              <a:rPr lang="en-US" altLang="en-US" dirty="0"/>
              <a:t>()</a:t>
            </a:r>
            <a:r>
              <a:rPr lang="he-IL" altLang="en-US" dirty="0"/>
              <a:t> ודומותיה טוענות תהליך חדש ולכן הן משחררות את מרחב הזיכרון ומקצות אחד חדש.</a:t>
            </a:r>
          </a:p>
          <a:p>
            <a:pPr lvl="1"/>
            <a:endParaRPr lang="he-IL" altLang="en-US" dirty="0"/>
          </a:p>
          <a:p>
            <a:r>
              <a:rPr lang="he-IL" altLang="en-US" dirty="0"/>
              <a:t>קריאת המערכת</a:t>
            </a:r>
            <a:r>
              <a:rPr lang="en-US" altLang="en-US" dirty="0"/>
              <a:t>fork() </a:t>
            </a:r>
            <a:r>
              <a:rPr lang="he-IL" altLang="en-US" dirty="0"/>
              <a:t> מקצה לתהליך הבן מרחב זיכרון משלו.</a:t>
            </a:r>
          </a:p>
          <a:p>
            <a:pPr lvl="1"/>
            <a:r>
              <a:rPr lang="he-IL" altLang="en-US" dirty="0"/>
              <a:t>במקרה שכזה צריך להעתיק את מרחב הזיכרון של האב לזה של הבן.</a:t>
            </a:r>
          </a:p>
          <a:p>
            <a:pPr lvl="1"/>
            <a:r>
              <a:rPr lang="he-IL" altLang="en-US" dirty="0"/>
              <a:t>בפועל, בדרך-כלל אין באמת העתקה בזכות מנגנון </a:t>
            </a:r>
            <a:r>
              <a:rPr lang="en-US" altLang="en-US" b="1" dirty="0">
                <a:solidFill>
                  <a:srgbClr val="0000FF"/>
                </a:solidFill>
              </a:rPr>
              <a:t>copy-on-write</a:t>
            </a:r>
            <a:r>
              <a:rPr lang="he-IL" altLang="en-US" dirty="0"/>
              <a:t>.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92F34-82F0-48E7-A5E9-7D08FE32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039E45-5319-4F21-AD7A-3631985AB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39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43E02-269D-4839-B3B2-FD8C22B6F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הפסקה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9E271-4D6B-4A32-A44A-F6E3BC6E0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026" name="Picture 2" descr="Image result for page fault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709928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46FD10-426F-48D5-A15A-AFBD4A1A5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04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מנגנון </a:t>
            </a:r>
            <a:r>
              <a:rPr lang="en-US"/>
              <a:t>copy-on-write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0A4B5-CEBC-443F-A3B9-252709679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10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>
            <a:extLst>
              <a:ext uri="{FF2B5EF4-FFF2-40B4-BE49-F238E27FC236}">
                <a16:creationId xmlns:a16="http://schemas.microsoft.com/office/drawing/2014/main" id="{035246D4-B3BB-4511-97DD-DEA060F282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מוטיבציה למנגנון </a:t>
            </a:r>
            <a:r>
              <a:rPr lang="en-US" altLang="en-US"/>
              <a:t>COW</a:t>
            </a:r>
          </a:p>
        </p:txBody>
      </p:sp>
      <p:sp>
        <p:nvSpPr>
          <p:cNvPr id="24582" name="Rectangle 3">
            <a:extLst>
              <a:ext uri="{FF2B5EF4-FFF2-40B4-BE49-F238E27FC236}">
                <a16:creationId xmlns:a16="http://schemas.microsoft.com/office/drawing/2014/main" id="{95633646-0F96-48A0-8F96-33182CF135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e-IL" altLang="en-US" dirty="0"/>
              <a:t>קריאת המערכת </a:t>
            </a:r>
            <a:r>
              <a:rPr lang="en-US" altLang="en-US" dirty="0"/>
              <a:t>fork()</a:t>
            </a:r>
            <a:r>
              <a:rPr lang="he-IL" altLang="en-US" dirty="0"/>
              <a:t> דורשת להעתיק את מרחב הזיכרון של האב לזה של הבן. אבל העתקה פשוטה של מרחב זיכרון היא:</a:t>
            </a:r>
          </a:p>
          <a:p>
            <a:pPr marL="731520" lvl="1" indent="-457200">
              <a:buFont typeface="+mj-lt"/>
              <a:buAutoNum type="arabicPeriod"/>
            </a:pPr>
            <a:r>
              <a:rPr lang="he-IL" altLang="en-US" b="1" dirty="0"/>
              <a:t>איטית</a:t>
            </a:r>
            <a:r>
              <a:rPr lang="he-IL" altLang="en-US" dirty="0"/>
              <a:t>: הרבה זמן דרוש להעתקה של כל הדפים.</a:t>
            </a:r>
          </a:p>
          <a:p>
            <a:pPr marL="731520" lvl="1" indent="-457200">
              <a:buFont typeface="+mj-lt"/>
              <a:buAutoNum type="arabicPeriod"/>
            </a:pPr>
            <a:r>
              <a:rPr lang="he-IL" altLang="en-US" b="1" dirty="0"/>
              <a:t>אולי מיותרת: </a:t>
            </a:r>
            <a:r>
              <a:rPr lang="he-IL" altLang="en-US" dirty="0"/>
              <a:t>מרחב הזיכרון של תהליך הבן יימחק אם הבן יטען תוכנית חדשה ע"י קריאה ל-</a:t>
            </a:r>
            <a:r>
              <a:rPr lang="en-US" altLang="en-US" dirty="0" err="1"/>
              <a:t>execv</a:t>
            </a:r>
            <a:r>
              <a:rPr lang="en-US" altLang="en-US" dirty="0"/>
              <a:t>()</a:t>
            </a:r>
            <a:r>
              <a:rPr lang="he-IL" altLang="en-US" dirty="0"/>
              <a:t> מיד בתחילת ריצתו.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BDE55-1EBF-4B53-B6CB-D73359D9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3358832" y="4688383"/>
            <a:ext cx="1368000" cy="9000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fork()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A46ECE-CE0C-4323-B527-805FB3AE1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  <p:pic>
        <p:nvPicPr>
          <p:cNvPr id="9" name="Picture 2" descr="https://static.lwn.net/images/ns/kernel/mmap1.png">
            <a:extLst>
              <a:ext uri="{FF2B5EF4-FFF2-40B4-BE49-F238E27FC236}">
                <a16:creationId xmlns:a16="http://schemas.microsoft.com/office/drawing/2014/main" id="{35041952-F0CC-4265-93F1-A71738BB92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45"/>
          <a:stretch/>
        </p:blipFill>
        <p:spPr>
          <a:xfrm>
            <a:off x="2076724" y="3799769"/>
            <a:ext cx="799134" cy="2677231"/>
          </a:xfrm>
          <a:prstGeom prst="rect">
            <a:avLst/>
          </a:prstGeom>
        </p:spPr>
      </p:pic>
      <p:pic>
        <p:nvPicPr>
          <p:cNvPr id="10" name="Picture 2" descr="https://static.lwn.net/images/ns/kernel/mmap1.png">
            <a:extLst>
              <a:ext uri="{FF2B5EF4-FFF2-40B4-BE49-F238E27FC236}">
                <a16:creationId xmlns:a16="http://schemas.microsoft.com/office/drawing/2014/main" id="{80F7EA49-5DEF-4793-8308-2A5D23A816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45"/>
          <a:stretch/>
        </p:blipFill>
        <p:spPr>
          <a:xfrm>
            <a:off x="5123509" y="3799768"/>
            <a:ext cx="799134" cy="2677231"/>
          </a:xfrm>
          <a:prstGeom prst="rect">
            <a:avLst/>
          </a:prstGeom>
        </p:spPr>
      </p:pic>
      <p:pic>
        <p:nvPicPr>
          <p:cNvPr id="12" name="Picture 2" descr="https://static.lwn.net/images/ns/kernel/mmap1.png">
            <a:extLst>
              <a:ext uri="{FF2B5EF4-FFF2-40B4-BE49-F238E27FC236}">
                <a16:creationId xmlns:a16="http://schemas.microsoft.com/office/drawing/2014/main" id="{C105A0E7-B89E-4BF1-8A2D-9DB4ED4799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45"/>
          <a:stretch/>
        </p:blipFill>
        <p:spPr>
          <a:xfrm>
            <a:off x="6319320" y="3799768"/>
            <a:ext cx="799134" cy="267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5701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>
            <a:extLst>
              <a:ext uri="{FF2B5EF4-FFF2-40B4-BE49-F238E27FC236}">
                <a16:creationId xmlns:a16="http://schemas.microsoft.com/office/drawing/2014/main" id="{10DE70B3-0A35-4A63-9061-3FAE869ED0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הפתרון: </a:t>
            </a:r>
            <a:r>
              <a:rPr lang="en-US" altLang="en-US"/>
              <a:t>copy-on-write (COW)</a:t>
            </a:r>
          </a:p>
        </p:txBody>
      </p:sp>
      <p:sp>
        <p:nvSpPr>
          <p:cNvPr id="25606" name="Rectangle 3">
            <a:extLst>
              <a:ext uri="{FF2B5EF4-FFF2-40B4-BE49-F238E27FC236}">
                <a16:creationId xmlns:a16="http://schemas.microsoft.com/office/drawing/2014/main" id="{3FA25493-F899-4E00-8930-D17FB11C7A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35934" y="1600200"/>
            <a:ext cx="8229600" cy="4876800"/>
          </a:xfrm>
        </p:spPr>
        <p:txBody>
          <a:bodyPr>
            <a:normAutofit/>
          </a:bodyPr>
          <a:lstStyle/>
          <a:p>
            <a:r>
              <a:rPr lang="he-IL" altLang="en-US"/>
              <a:t>הרעיון של מנגנון </a:t>
            </a:r>
            <a:r>
              <a:rPr lang="en-US" altLang="en-US"/>
              <a:t>copy-on-write (COW)</a:t>
            </a:r>
            <a:r>
              <a:rPr lang="he-IL" altLang="en-US"/>
              <a:t> הוא:</a:t>
            </a:r>
          </a:p>
          <a:p>
            <a:pPr lvl="1"/>
            <a:r>
              <a:rPr lang="he-IL" altLang="en-US"/>
              <a:t>דפים הניתנים לכתיבה שאינם יכולים להיות משותפים (לדוגמה, המחסנית), מוגדרים בתחילה כמשותפים אבל </a:t>
            </a:r>
            <a:r>
              <a:rPr lang="he-IL" altLang="en-US" b="1"/>
              <a:t>מועתקים לעותק פרטי כאשר אחד התהליכים השותפים (האב או הבן) מנסה לכתוב אליהם לראשונה</a:t>
            </a:r>
            <a:r>
              <a:rPr lang="he-IL" altLang="en-US"/>
              <a:t>.</a:t>
            </a:r>
          </a:p>
          <a:p>
            <a:pPr lvl="1"/>
            <a:r>
              <a:rPr lang="he-IL" altLang="en-US"/>
              <a:t>שאר הדפים (כדוגמת דפי קוד או דפי נתונים לקריאה בלבד) הופכים למשותפים בין מרחבי הזיכרון של האב והבן.</a:t>
            </a:r>
          </a:p>
          <a:p>
            <a:pPr lvl="1"/>
            <a:endParaRPr lang="he-IL" altLang="en-US"/>
          </a:p>
          <a:p>
            <a:r>
              <a:rPr lang="he-IL" altLang="en-US"/>
              <a:t>מנגנון </a:t>
            </a:r>
            <a:r>
              <a:rPr lang="en-US" altLang="en-US"/>
              <a:t>COW</a:t>
            </a:r>
            <a:r>
              <a:rPr lang="he-IL" altLang="en-US"/>
              <a:t> פותר את שתי הבעיות שהוצגו קודם: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en-US"/>
              <a:t>COW</a:t>
            </a:r>
            <a:r>
              <a:rPr lang="he-IL" altLang="en-US"/>
              <a:t> מקטין את זמן הביצוע של </a:t>
            </a:r>
            <a:r>
              <a:rPr lang="en-US" altLang="en-US"/>
              <a:t>fork()</a:t>
            </a:r>
            <a:r>
              <a:rPr lang="he-IL" altLang="en-US"/>
              <a:t> כי הוא "פורס לתשלומים"</a:t>
            </a:r>
            <a:r>
              <a:rPr lang="en-US" altLang="en-US"/>
              <a:t> </a:t>
            </a:r>
            <a:r>
              <a:rPr lang="he-IL" altLang="en-US"/>
              <a:t>את ההעתקה של כל מרחב הזיכרון להרבה העתקות קטנות בגודל דף שיתבצעו בעתיד---בכל כתיבה ראשונה לדף שאינו משותף.</a:t>
            </a:r>
          </a:p>
          <a:p>
            <a:pPr marL="731520" lvl="1" indent="-457200">
              <a:buFont typeface="+mj-lt"/>
              <a:buAutoNum type="arabicPeriod"/>
            </a:pPr>
            <a:r>
              <a:rPr lang="he-IL" altLang="en-US"/>
              <a:t>במידה ותהליך הבן יבצע מיד </a:t>
            </a:r>
            <a:r>
              <a:rPr lang="en-US" altLang="en-US" err="1"/>
              <a:t>execv</a:t>
            </a:r>
            <a:r>
              <a:rPr lang="en-US" altLang="en-US"/>
              <a:t>()</a:t>
            </a:r>
            <a:r>
              <a:rPr lang="he-IL" altLang="en-US"/>
              <a:t>, מרחב הזיכרון שלו יימחק וכך תיחסך רוב פעולת ההעתקה.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74981-C4B6-4C87-86CA-FCC093C49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5602640-6741-47E2-AEA4-9BB397BB3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312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CB09079-52A9-402F-98BC-1BD9AE0DC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627430"/>
              </p:ext>
            </p:extLst>
          </p:nvPr>
        </p:nvGraphicFramePr>
        <p:xfrm>
          <a:off x="457200" y="1668105"/>
          <a:ext cx="1188720" cy="2194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587277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father</a:t>
                      </a:r>
                      <a:r>
                        <a:rPr lang="en-US" sz="1600" baseline="0"/>
                        <a:t> process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40002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  <a:tr h="34000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page</a:t>
                      </a:r>
                      <a:r>
                        <a:rPr lang="en-US" sz="1600" baseline="0"/>
                        <a:t> table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171913"/>
                  </a:ext>
                </a:extLst>
              </a:tr>
              <a:tr h="340002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714102"/>
                  </a:ext>
                </a:extLst>
              </a:tr>
              <a:tr h="587277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memory</a:t>
                      </a:r>
                      <a:r>
                        <a:rPr lang="en-US" sz="1600" baseline="0"/>
                        <a:t> regions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138030"/>
                  </a:ext>
                </a:extLst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דוגמה: </a:t>
            </a:r>
            <a:r>
              <a:rPr lang="he-IL" altLang="en-US" b="1"/>
              <a:t>לפני</a:t>
            </a:r>
            <a:r>
              <a:rPr lang="he-IL" altLang="en-US"/>
              <a:t> קריאת מערכת </a:t>
            </a:r>
            <a:r>
              <a:rPr lang="en-US" altLang="en-US"/>
              <a:t>fork()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B820B-5BC9-41AB-B539-E658E9F27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9CB09079-52A9-402F-98BC-1BD9AE0DC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445039"/>
              </p:ext>
            </p:extLst>
          </p:nvPr>
        </p:nvGraphicFramePr>
        <p:xfrm>
          <a:off x="2288225" y="1805780"/>
          <a:ext cx="1005840" cy="1920240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193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PTE #11</a:t>
                      </a:r>
                      <a:br>
                        <a:rPr lang="en-US" sz="1600" dirty="0"/>
                      </a:br>
                      <a:r>
                        <a:rPr lang="en-US" sz="1600" b="1" dirty="0"/>
                        <a:t>r/w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171913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714102"/>
                  </a:ext>
                </a:extLst>
              </a:tr>
            </a:tbl>
          </a:graphicData>
        </a:graphic>
      </p:graphicFrame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133EC0D-E323-49B9-9FCF-8AA749366D4C}"/>
              </a:ext>
            </a:extLst>
          </p:cNvPr>
          <p:cNvCxnSpPr>
            <a:cxnSpLocks/>
            <a:stCxn id="15" idx="3"/>
            <a:endCxn id="33" idx="1"/>
          </p:cNvCxnSpPr>
          <p:nvPr/>
        </p:nvCxnSpPr>
        <p:spPr>
          <a:xfrm>
            <a:off x="1645920" y="2765385"/>
            <a:ext cx="642305" cy="51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6CA441A8-08A8-4FAA-BC8A-ABA44A138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38170"/>
              </p:ext>
            </p:extLst>
          </p:nvPr>
        </p:nvGraphicFramePr>
        <p:xfrm>
          <a:off x="3859891" y="1805265"/>
          <a:ext cx="1371600" cy="6705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06125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frame</a:t>
                      </a:r>
                      <a:r>
                        <a:rPr lang="en-US" sz="1600" baseline="0"/>
                        <a:t> #250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33955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count ==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133EC0D-E323-49B9-9FCF-8AA749366D4C}"/>
              </a:ext>
            </a:extLst>
          </p:cNvPr>
          <p:cNvCxnSpPr>
            <a:cxnSpLocks/>
            <a:stCxn id="33" idx="3"/>
            <a:endCxn id="58" idx="1"/>
          </p:cNvCxnSpPr>
          <p:nvPr/>
        </p:nvCxnSpPr>
        <p:spPr>
          <a:xfrm flipV="1">
            <a:off x="3294065" y="2140545"/>
            <a:ext cx="565826" cy="62535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77C2B6F-2473-49F1-A160-4689DCE41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604A687-851C-40C2-99F8-18287F79E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938689"/>
              </p:ext>
            </p:extLst>
          </p:nvPr>
        </p:nvGraphicFramePr>
        <p:xfrm>
          <a:off x="307025" y="4281802"/>
          <a:ext cx="1981200" cy="9144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region</a:t>
                      </a:r>
                      <a:r>
                        <a:rPr lang="en-US" sz="1600" baseline="0"/>
                        <a:t> #1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521208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/>
                        <a:t>VM_MAYWRITE=1</a:t>
                      </a:r>
                    </a:p>
                    <a:p>
                      <a:pPr algn="ctr"/>
                      <a:r>
                        <a:rPr lang="en-US" sz="1600"/>
                        <a:t>VM_WRITE=1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E6B93BB8-4371-4EB9-B246-1DACC7DD4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058855"/>
              </p:ext>
            </p:extLst>
          </p:nvPr>
        </p:nvGraphicFramePr>
        <p:xfrm>
          <a:off x="307025" y="5697099"/>
          <a:ext cx="1981200" cy="80725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8607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region</a:t>
                      </a:r>
                      <a:r>
                        <a:rPr lang="en-US" sz="1600" baseline="0"/>
                        <a:t> #2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421175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6F422B1-AA39-48A4-9D5A-5EB141440316}"/>
              </a:ext>
            </a:extLst>
          </p:cNvPr>
          <p:cNvCxnSpPr>
            <a:cxnSpLocks/>
            <a:stCxn id="15" idx="2"/>
            <a:endCxn id="14" idx="0"/>
          </p:cNvCxnSpPr>
          <p:nvPr/>
        </p:nvCxnSpPr>
        <p:spPr>
          <a:xfrm>
            <a:off x="1051560" y="3862665"/>
            <a:ext cx="246065" cy="41913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FA20E9-86B4-43CC-A36E-9F6D50C3C58E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>
            <a:off x="1297625" y="5196202"/>
            <a:ext cx="0" cy="50089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8837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CB09079-52A9-402F-98BC-1BD9AE0DC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627430"/>
              </p:ext>
            </p:extLst>
          </p:nvPr>
        </p:nvGraphicFramePr>
        <p:xfrm>
          <a:off x="457200" y="1668105"/>
          <a:ext cx="1188720" cy="2194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587277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father</a:t>
                      </a:r>
                      <a:r>
                        <a:rPr lang="en-US" sz="1600" baseline="0"/>
                        <a:t> process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40002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  <a:tr h="34000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page</a:t>
                      </a:r>
                      <a:r>
                        <a:rPr lang="en-US" sz="1600" baseline="0"/>
                        <a:t> table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171913"/>
                  </a:ext>
                </a:extLst>
              </a:tr>
              <a:tr h="340002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714102"/>
                  </a:ext>
                </a:extLst>
              </a:tr>
              <a:tr h="587277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memory</a:t>
                      </a:r>
                      <a:r>
                        <a:rPr lang="en-US" sz="1600" baseline="0"/>
                        <a:t> regions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138030"/>
                  </a:ext>
                </a:extLst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דוגמה: </a:t>
            </a:r>
            <a:r>
              <a:rPr lang="he-IL" altLang="en-US" b="1"/>
              <a:t>אחרי</a:t>
            </a:r>
            <a:r>
              <a:rPr lang="he-IL" altLang="en-US"/>
              <a:t> קריאת מערכת </a:t>
            </a:r>
            <a:r>
              <a:rPr lang="en-US" altLang="en-US"/>
              <a:t>fork()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B820B-5BC9-41AB-B539-E658E9F27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9CB09079-52A9-402F-98BC-1BD9AE0DC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579529"/>
              </p:ext>
            </p:extLst>
          </p:nvPr>
        </p:nvGraphicFramePr>
        <p:xfrm>
          <a:off x="2288225" y="1805780"/>
          <a:ext cx="1005840" cy="1920240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193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PTE #11</a:t>
                      </a:r>
                      <a:br>
                        <a:rPr lang="en-US" sz="1600" dirty="0"/>
                      </a:br>
                      <a:r>
                        <a:rPr lang="en-US" sz="1600" b="1" dirty="0"/>
                        <a:t>r/w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171913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714102"/>
                  </a:ext>
                </a:extLst>
              </a:tr>
            </a:tbl>
          </a:graphicData>
        </a:graphic>
      </p:graphicFrame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133EC0D-E323-49B9-9FCF-8AA749366D4C}"/>
              </a:ext>
            </a:extLst>
          </p:cNvPr>
          <p:cNvCxnSpPr>
            <a:cxnSpLocks/>
            <a:stCxn id="15" idx="3"/>
            <a:endCxn id="33" idx="1"/>
          </p:cNvCxnSpPr>
          <p:nvPr/>
        </p:nvCxnSpPr>
        <p:spPr>
          <a:xfrm>
            <a:off x="1645920" y="2765385"/>
            <a:ext cx="642305" cy="51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9CB09079-52A9-402F-98BC-1BD9AE0DC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107329"/>
              </p:ext>
            </p:extLst>
          </p:nvPr>
        </p:nvGraphicFramePr>
        <p:xfrm>
          <a:off x="7498080" y="1668105"/>
          <a:ext cx="1188720" cy="2194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587277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son </a:t>
                      </a:r>
                      <a:r>
                        <a:rPr lang="en-US" sz="1600" baseline="0"/>
                        <a:t>process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40002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  <a:tr h="34000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page</a:t>
                      </a:r>
                      <a:r>
                        <a:rPr lang="en-US" sz="1600" baseline="0"/>
                        <a:t> table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171913"/>
                  </a:ext>
                </a:extLst>
              </a:tr>
              <a:tr h="340002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714102"/>
                  </a:ext>
                </a:extLst>
              </a:tr>
              <a:tr h="587277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memory</a:t>
                      </a:r>
                      <a:r>
                        <a:rPr lang="en-US" sz="1600" baseline="0"/>
                        <a:t> regions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138030"/>
                  </a:ext>
                </a:extLst>
              </a:tr>
            </a:tbl>
          </a:graphicData>
        </a:graphic>
      </p:graphicFrame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133EC0D-E323-49B9-9FCF-8AA749366D4C}"/>
              </a:ext>
            </a:extLst>
          </p:cNvPr>
          <p:cNvCxnSpPr>
            <a:cxnSpLocks/>
            <a:stCxn id="62" idx="1"/>
            <a:endCxn id="71" idx="3"/>
          </p:cNvCxnSpPr>
          <p:nvPr/>
        </p:nvCxnSpPr>
        <p:spPr>
          <a:xfrm flipH="1">
            <a:off x="6803158" y="2765385"/>
            <a:ext cx="69492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9CB09079-52A9-402F-98BC-1BD9AE0DC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925790"/>
              </p:ext>
            </p:extLst>
          </p:nvPr>
        </p:nvGraphicFramePr>
        <p:xfrm>
          <a:off x="5797318" y="1805265"/>
          <a:ext cx="1005840" cy="1920240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193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PTE #11</a:t>
                      </a:r>
                      <a:br>
                        <a:rPr lang="en-US" sz="1600" dirty="0"/>
                      </a:br>
                      <a:r>
                        <a:rPr lang="en-US" sz="1600" b="1" dirty="0"/>
                        <a:t>r/w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171913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714102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133EC0D-E323-49B9-9FCF-8AA749366D4C}"/>
              </a:ext>
            </a:extLst>
          </p:cNvPr>
          <p:cNvCxnSpPr>
            <a:cxnSpLocks/>
            <a:stCxn id="33" idx="3"/>
            <a:endCxn id="32" idx="1"/>
          </p:cNvCxnSpPr>
          <p:nvPr/>
        </p:nvCxnSpPr>
        <p:spPr>
          <a:xfrm flipV="1">
            <a:off x="3294065" y="2140545"/>
            <a:ext cx="565826" cy="62535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33EC0D-E323-49B9-9FCF-8AA749366D4C}"/>
              </a:ext>
            </a:extLst>
          </p:cNvPr>
          <p:cNvCxnSpPr>
            <a:cxnSpLocks/>
            <a:stCxn id="71" idx="1"/>
            <a:endCxn id="32" idx="3"/>
          </p:cNvCxnSpPr>
          <p:nvPr/>
        </p:nvCxnSpPr>
        <p:spPr>
          <a:xfrm flipH="1" flipV="1">
            <a:off x="5231491" y="2140545"/>
            <a:ext cx="565827" cy="62484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446347-C027-47E0-8507-4A4EC5041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8717A27D-3CBD-4C6A-8E7C-BE00D870AC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320023"/>
              </p:ext>
            </p:extLst>
          </p:nvPr>
        </p:nvGraphicFramePr>
        <p:xfrm>
          <a:off x="3859891" y="1805265"/>
          <a:ext cx="1371600" cy="6705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06125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frame</a:t>
                      </a:r>
                      <a:r>
                        <a:rPr lang="en-US" sz="1600" baseline="0"/>
                        <a:t> #250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33955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count ==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3D381F33-EB65-440E-B822-1DD4F97157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938689"/>
              </p:ext>
            </p:extLst>
          </p:nvPr>
        </p:nvGraphicFramePr>
        <p:xfrm>
          <a:off x="307025" y="4281802"/>
          <a:ext cx="1981200" cy="9144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region</a:t>
                      </a:r>
                      <a:r>
                        <a:rPr lang="en-US" sz="1600" baseline="0"/>
                        <a:t> #1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521208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/>
                        <a:t>VM_MAYWRITE=1</a:t>
                      </a:r>
                    </a:p>
                    <a:p>
                      <a:pPr algn="ctr"/>
                      <a:r>
                        <a:rPr lang="en-US" sz="1600"/>
                        <a:t>VM_WRITE=1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BC29F2A1-EE95-4A39-AC6F-E24F50E64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058855"/>
              </p:ext>
            </p:extLst>
          </p:nvPr>
        </p:nvGraphicFramePr>
        <p:xfrm>
          <a:off x="307025" y="5697099"/>
          <a:ext cx="1981200" cy="80725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8607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region</a:t>
                      </a:r>
                      <a:r>
                        <a:rPr lang="en-US" sz="1600" baseline="0"/>
                        <a:t> #2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421175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1F62A5B-D7E6-48BB-9170-E2B6D84CB106}"/>
              </a:ext>
            </a:extLst>
          </p:cNvPr>
          <p:cNvCxnSpPr>
            <a:cxnSpLocks/>
            <a:stCxn id="15" idx="2"/>
            <a:endCxn id="34" idx="0"/>
          </p:cNvCxnSpPr>
          <p:nvPr/>
        </p:nvCxnSpPr>
        <p:spPr>
          <a:xfrm>
            <a:off x="1051560" y="3862665"/>
            <a:ext cx="246065" cy="41913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A3120F4-E9A7-4EC4-8BA3-60B51E816AF7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1297625" y="5196202"/>
            <a:ext cx="0" cy="50089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98FB8E47-88B9-4371-BBA5-3703642F3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261857"/>
              </p:ext>
            </p:extLst>
          </p:nvPr>
        </p:nvGraphicFramePr>
        <p:xfrm>
          <a:off x="6855775" y="4281802"/>
          <a:ext cx="1981200" cy="9144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region</a:t>
                      </a:r>
                      <a:r>
                        <a:rPr lang="en-US" sz="1600" baseline="0"/>
                        <a:t> #1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521208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/>
                        <a:t>VM_MAYWRITE=1</a:t>
                      </a:r>
                    </a:p>
                    <a:p>
                      <a:pPr algn="ctr"/>
                      <a:r>
                        <a:rPr lang="en-US" sz="1600"/>
                        <a:t>VM_WRITE=1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5C588AC4-E41C-45C2-8C63-4679D2D3E5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052973"/>
              </p:ext>
            </p:extLst>
          </p:nvPr>
        </p:nvGraphicFramePr>
        <p:xfrm>
          <a:off x="6855775" y="5697099"/>
          <a:ext cx="1981200" cy="80725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8607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region</a:t>
                      </a:r>
                      <a:r>
                        <a:rPr lang="en-US" sz="1600" baseline="0"/>
                        <a:t> #2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421175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C30C3A5-A8D6-43EF-B444-58DE77E75941}"/>
              </a:ext>
            </a:extLst>
          </p:cNvPr>
          <p:cNvCxnSpPr>
            <a:cxnSpLocks/>
            <a:stCxn id="62" idx="2"/>
            <a:endCxn id="38" idx="0"/>
          </p:cNvCxnSpPr>
          <p:nvPr/>
        </p:nvCxnSpPr>
        <p:spPr>
          <a:xfrm flipH="1">
            <a:off x="7846375" y="3862665"/>
            <a:ext cx="246065" cy="41913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8FE9F03-50D8-418D-9946-06096CFB9DB4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>
            <a:off x="7846375" y="5196202"/>
            <a:ext cx="0" cy="50089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825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5A93-523C-4917-B721-DAD979D0B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מה נלמד היום?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CF610-1D54-4B14-91CD-F5C56017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E048286-97CA-4595-B19E-9C8DBD87AD3D}"/>
              </a:ext>
            </a:extLst>
          </p:cNvPr>
          <p:cNvCxnSpPr>
            <a:cxnSpLocks/>
            <a:stCxn id="6" idx="1"/>
            <a:endCxn id="54" idx="0"/>
          </p:cNvCxnSpPr>
          <p:nvPr/>
        </p:nvCxnSpPr>
        <p:spPr>
          <a:xfrm rot="10800000" flipV="1">
            <a:off x="1463041" y="2744672"/>
            <a:ext cx="468619" cy="3281413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08E3A79-E278-4ABD-B8B4-D849A1832D0C}"/>
              </a:ext>
            </a:extLst>
          </p:cNvPr>
          <p:cNvCxnSpPr>
            <a:cxnSpLocks/>
            <a:stCxn id="6" idx="3"/>
            <a:endCxn id="39" idx="0"/>
          </p:cNvCxnSpPr>
          <p:nvPr/>
        </p:nvCxnSpPr>
        <p:spPr>
          <a:xfrm>
            <a:off x="4126219" y="2744673"/>
            <a:ext cx="562623" cy="753598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4051303-D5CF-45A3-9097-47F1B1B9C226}"/>
              </a:ext>
            </a:extLst>
          </p:cNvPr>
          <p:cNvGrpSpPr/>
          <p:nvPr/>
        </p:nvGrpSpPr>
        <p:grpSpPr>
          <a:xfrm>
            <a:off x="1378088" y="2378913"/>
            <a:ext cx="3489510" cy="731520"/>
            <a:chOff x="2050295" y="1600199"/>
            <a:chExt cx="3489510" cy="73152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B0527F2-D97D-474F-80F2-2A02A3E2614B}"/>
                </a:ext>
              </a:extLst>
            </p:cNvPr>
            <p:cNvSpPr/>
            <p:nvPr/>
          </p:nvSpPr>
          <p:spPr>
            <a:xfrm>
              <a:off x="2603866" y="1600199"/>
              <a:ext cx="2194560" cy="731520"/>
            </a:xfrm>
            <a:prstGeom prst="roundRect">
              <a:avLst/>
            </a:prstGeom>
            <a:ln w="3810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the CPU searches the TLB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F4C67E1-7865-41AA-96AC-ADDD8B225185}"/>
                </a:ext>
              </a:extLst>
            </p:cNvPr>
            <p:cNvSpPr txBox="1"/>
            <p:nvPr/>
          </p:nvSpPr>
          <p:spPr>
            <a:xfrm>
              <a:off x="2050295" y="1603658"/>
              <a:ext cx="54864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/>
                <a:t>hit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52A96BE-6FEB-462B-9699-CF6D27AF8FE2}"/>
                </a:ext>
              </a:extLst>
            </p:cNvPr>
            <p:cNvSpPr txBox="1"/>
            <p:nvPr/>
          </p:nvSpPr>
          <p:spPr>
            <a:xfrm>
              <a:off x="4808285" y="1603658"/>
              <a:ext cx="73152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/>
                <a:t>miss</a:t>
              </a:r>
            </a:p>
          </p:txBody>
        </p:sp>
      </p:grp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9AC12752-FDBE-4167-A1AE-77E94CCA7B87}"/>
              </a:ext>
            </a:extLst>
          </p:cNvPr>
          <p:cNvCxnSpPr>
            <a:cxnSpLocks/>
            <a:stCxn id="39" idx="1"/>
            <a:endCxn id="54" idx="0"/>
          </p:cNvCxnSpPr>
          <p:nvPr/>
        </p:nvCxnSpPr>
        <p:spPr>
          <a:xfrm rot="10800000" flipV="1">
            <a:off x="1463040" y="3864030"/>
            <a:ext cx="2264532" cy="2162055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E2A86AA-F53D-47A3-B553-8150B871725B}"/>
              </a:ext>
            </a:extLst>
          </p:cNvPr>
          <p:cNvCxnSpPr>
            <a:cxnSpLocks/>
            <a:stCxn id="39" idx="3"/>
            <a:endCxn id="55" idx="0"/>
          </p:cNvCxnSpPr>
          <p:nvPr/>
        </p:nvCxnSpPr>
        <p:spPr>
          <a:xfrm>
            <a:off x="5650111" y="3864031"/>
            <a:ext cx="563878" cy="768379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C6A173A-4919-44BE-B034-BBFC0A5A13B4}"/>
              </a:ext>
            </a:extLst>
          </p:cNvPr>
          <p:cNvGrpSpPr/>
          <p:nvPr/>
        </p:nvGrpSpPr>
        <p:grpSpPr>
          <a:xfrm>
            <a:off x="2356909" y="3498271"/>
            <a:ext cx="4573359" cy="731520"/>
            <a:chOff x="321301" y="1600199"/>
            <a:chExt cx="6090521" cy="731520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EE36C879-DC16-455A-827D-62A3FD74B4B9}"/>
                </a:ext>
              </a:extLst>
            </p:cNvPr>
            <p:cNvSpPr/>
            <p:nvPr/>
          </p:nvSpPr>
          <p:spPr>
            <a:xfrm>
              <a:off x="2146666" y="1600199"/>
              <a:ext cx="2560320" cy="731520"/>
            </a:xfrm>
            <a:prstGeom prst="roundRect">
              <a:avLst/>
            </a:prstGeom>
            <a:ln w="3810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the CPU walks the page table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5652A24-4A87-4DBA-B736-2ECCAE03477D}"/>
                </a:ext>
              </a:extLst>
            </p:cNvPr>
            <p:cNvSpPr txBox="1"/>
            <p:nvPr/>
          </p:nvSpPr>
          <p:spPr>
            <a:xfrm>
              <a:off x="321301" y="1600199"/>
              <a:ext cx="1826614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/>
                <a:t>completed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50A2567-4BFA-479F-85E9-BD5B541C7EE7}"/>
                </a:ext>
              </a:extLst>
            </p:cNvPr>
            <p:cNvSpPr txBox="1"/>
            <p:nvPr/>
          </p:nvSpPr>
          <p:spPr>
            <a:xfrm>
              <a:off x="4706983" y="1600199"/>
              <a:ext cx="1704839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/>
                <a:t>page fault</a:t>
              </a:r>
            </a:p>
          </p:txBody>
        </p:sp>
      </p:grp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26709399-1C2F-4EB2-82C0-748795829EA3}"/>
              </a:ext>
            </a:extLst>
          </p:cNvPr>
          <p:cNvSpPr/>
          <p:nvPr/>
        </p:nvSpPr>
        <p:spPr>
          <a:xfrm>
            <a:off x="457200" y="6026086"/>
            <a:ext cx="2011680" cy="457200"/>
          </a:xfrm>
          <a:prstGeom prst="roundRect">
            <a:avLst/>
          </a:prstGeom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>
              <a:defRPr/>
            </a:pPr>
            <a:r>
              <a:rPr lang="en-US" altLang="en-US"/>
              <a:t>physical address</a:t>
            </a:r>
            <a:endParaRPr lang="en-US"/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8B334E77-ECD8-46F7-B976-BE7D36336AB1}"/>
              </a:ext>
            </a:extLst>
          </p:cNvPr>
          <p:cNvCxnSpPr>
            <a:cxnSpLocks/>
            <a:stCxn id="51" idx="3"/>
            <a:endCxn id="24" idx="3"/>
          </p:cNvCxnSpPr>
          <p:nvPr/>
        </p:nvCxnSpPr>
        <p:spPr>
          <a:xfrm flipH="1" flipV="1">
            <a:off x="4034779" y="1762475"/>
            <a:ext cx="4323344" cy="4355051"/>
          </a:xfrm>
          <a:prstGeom prst="bentConnector3">
            <a:avLst>
              <a:gd name="adj1" fmla="val -5288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C71AE63-8478-45DB-9A1C-EDB1A6337B1D}"/>
              </a:ext>
            </a:extLst>
          </p:cNvPr>
          <p:cNvSpPr/>
          <p:nvPr/>
        </p:nvSpPr>
        <p:spPr>
          <a:xfrm>
            <a:off x="2023099" y="1533875"/>
            <a:ext cx="2011680" cy="457200"/>
          </a:xfrm>
          <a:prstGeom prst="roundRect">
            <a:avLst/>
          </a:prstGeom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>
              <a:defRPr/>
            </a:pPr>
            <a:r>
              <a:rPr lang="en-US" altLang="en-US"/>
              <a:t>virtual address</a:t>
            </a:r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E5EB531-1CB9-4E76-9A07-5224010ED934}"/>
              </a:ext>
            </a:extLst>
          </p:cNvPr>
          <p:cNvCxnSpPr>
            <a:stCxn id="24" idx="2"/>
            <a:endCxn id="6" idx="0"/>
          </p:cNvCxnSpPr>
          <p:nvPr/>
        </p:nvCxnSpPr>
        <p:spPr>
          <a:xfrm>
            <a:off x="3028939" y="1991075"/>
            <a:ext cx="0" cy="38783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A1343AE-41BF-466E-A994-D241EE5D1F3E}"/>
              </a:ext>
            </a:extLst>
          </p:cNvPr>
          <p:cNvSpPr/>
          <p:nvPr/>
        </p:nvSpPr>
        <p:spPr>
          <a:xfrm>
            <a:off x="3528248" y="5753897"/>
            <a:ext cx="2194560" cy="731520"/>
          </a:xfrm>
          <a:prstGeom prst="round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kill the process or the entire system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B3D7A5E-ADDA-412E-A6D2-AA1BB7FBAC04}"/>
              </a:ext>
            </a:extLst>
          </p:cNvPr>
          <p:cNvCxnSpPr>
            <a:cxnSpLocks/>
            <a:stCxn id="55" idx="1"/>
            <a:endCxn id="43" idx="0"/>
          </p:cNvCxnSpPr>
          <p:nvPr/>
        </p:nvCxnSpPr>
        <p:spPr>
          <a:xfrm rot="10800000" flipV="1">
            <a:off x="4625528" y="4998169"/>
            <a:ext cx="627192" cy="755727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CFC7282-40E0-461C-8D0F-C11E9A82CA41}"/>
              </a:ext>
            </a:extLst>
          </p:cNvPr>
          <p:cNvSpPr/>
          <p:nvPr/>
        </p:nvSpPr>
        <p:spPr>
          <a:xfrm>
            <a:off x="6620763" y="5751766"/>
            <a:ext cx="1737360" cy="731520"/>
          </a:xfrm>
          <a:prstGeom prst="round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fix the page table and retry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1553309-3DBD-4F7F-871C-37B220B95696}"/>
              </a:ext>
            </a:extLst>
          </p:cNvPr>
          <p:cNvGrpSpPr/>
          <p:nvPr/>
        </p:nvGrpSpPr>
        <p:grpSpPr>
          <a:xfrm>
            <a:off x="4342250" y="4617629"/>
            <a:ext cx="3564527" cy="746301"/>
            <a:chOff x="934157" y="1585418"/>
            <a:chExt cx="4747023" cy="746301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52506C66-3441-40A8-83F5-4E543F42D3B4}"/>
                </a:ext>
              </a:extLst>
            </p:cNvPr>
            <p:cNvSpPr/>
            <p:nvPr/>
          </p:nvSpPr>
          <p:spPr>
            <a:xfrm>
              <a:off x="2146666" y="1600199"/>
              <a:ext cx="2560320" cy="731520"/>
            </a:xfrm>
            <a:prstGeom prst="roundRect">
              <a:avLst/>
            </a:prstGeom>
            <a:ln w="381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the OS serves the page fault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9F364F3-C6BE-47F1-95E9-7A2BE2BF338F}"/>
                </a:ext>
              </a:extLst>
            </p:cNvPr>
            <p:cNvSpPr txBox="1"/>
            <p:nvPr/>
          </p:nvSpPr>
          <p:spPr>
            <a:xfrm>
              <a:off x="934157" y="1601429"/>
              <a:ext cx="1217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invalid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2B2E063-FC10-43BF-894D-0BE8B6CF7873}"/>
                </a:ext>
              </a:extLst>
            </p:cNvPr>
            <p:cNvSpPr txBox="1"/>
            <p:nvPr/>
          </p:nvSpPr>
          <p:spPr>
            <a:xfrm>
              <a:off x="4706985" y="1585418"/>
              <a:ext cx="974195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/>
                <a:t>valid</a:t>
              </a:r>
            </a:p>
          </p:txBody>
        </p:sp>
      </p:grp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D2E03492-2E7D-473F-B479-8C59EA7AB7A9}"/>
              </a:ext>
            </a:extLst>
          </p:cNvPr>
          <p:cNvCxnSpPr>
            <a:cxnSpLocks/>
            <a:stCxn id="55" idx="3"/>
            <a:endCxn id="51" idx="0"/>
          </p:cNvCxnSpPr>
          <p:nvPr/>
        </p:nvCxnSpPr>
        <p:spPr>
          <a:xfrm>
            <a:off x="7175258" y="4998170"/>
            <a:ext cx="314185" cy="753596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AE7D02-4BF5-4F95-8B1D-790D263D9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732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CB09079-52A9-402F-98BC-1BD9AE0DC198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668105"/>
          <a:ext cx="1188720" cy="2194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587277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father</a:t>
                      </a:r>
                      <a:r>
                        <a:rPr lang="en-US" sz="1600" baseline="0"/>
                        <a:t> process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40002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  <a:tr h="34000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page</a:t>
                      </a:r>
                      <a:r>
                        <a:rPr lang="en-US" sz="1600" baseline="0"/>
                        <a:t> table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171913"/>
                  </a:ext>
                </a:extLst>
              </a:tr>
              <a:tr h="340002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714102"/>
                  </a:ext>
                </a:extLst>
              </a:tr>
              <a:tr h="587277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memory</a:t>
                      </a:r>
                      <a:r>
                        <a:rPr lang="en-US" sz="1600" baseline="0"/>
                        <a:t> regions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138030"/>
                  </a:ext>
                </a:extLst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דוגמה: </a:t>
            </a:r>
            <a:r>
              <a:rPr lang="he-IL" altLang="en-US" b="1"/>
              <a:t>אחרי</a:t>
            </a:r>
            <a:r>
              <a:rPr lang="he-IL" altLang="en-US"/>
              <a:t> קריאת מערכת </a:t>
            </a:r>
            <a:r>
              <a:rPr lang="en-US" altLang="en-US"/>
              <a:t>fork()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B820B-5BC9-41AB-B539-E658E9F27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30</a:t>
            </a:fld>
            <a:endParaRPr lang="en-US"/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9CB09079-52A9-402F-98BC-1BD9AE0DC198}"/>
              </a:ext>
            </a:extLst>
          </p:cNvPr>
          <p:cNvGraphicFramePr>
            <a:graphicFrameLocks noGrp="1"/>
          </p:cNvGraphicFramePr>
          <p:nvPr/>
        </p:nvGraphicFramePr>
        <p:xfrm>
          <a:off x="2288225" y="1805780"/>
          <a:ext cx="1005840" cy="1920240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193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PTE #11</a:t>
                      </a:r>
                      <a:br>
                        <a:rPr lang="en-US" sz="1600" dirty="0"/>
                      </a:br>
                      <a:r>
                        <a:rPr lang="en-US" sz="1600" b="1" dirty="0">
                          <a:solidFill>
                            <a:srgbClr val="0000FF"/>
                          </a:solidFill>
                        </a:rPr>
                        <a:t>r/w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171913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714102"/>
                  </a:ext>
                </a:extLst>
              </a:tr>
            </a:tbl>
          </a:graphicData>
        </a:graphic>
      </p:graphicFrame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133EC0D-E323-49B9-9FCF-8AA749366D4C}"/>
              </a:ext>
            </a:extLst>
          </p:cNvPr>
          <p:cNvCxnSpPr>
            <a:cxnSpLocks/>
            <a:stCxn id="15" idx="3"/>
            <a:endCxn id="33" idx="1"/>
          </p:cNvCxnSpPr>
          <p:nvPr/>
        </p:nvCxnSpPr>
        <p:spPr>
          <a:xfrm>
            <a:off x="1645920" y="2765385"/>
            <a:ext cx="642305" cy="51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9CB09079-52A9-402F-98BC-1BD9AE0DC198}"/>
              </a:ext>
            </a:extLst>
          </p:cNvPr>
          <p:cNvGraphicFramePr>
            <a:graphicFrameLocks noGrp="1"/>
          </p:cNvGraphicFramePr>
          <p:nvPr/>
        </p:nvGraphicFramePr>
        <p:xfrm>
          <a:off x="7498080" y="1668105"/>
          <a:ext cx="1188720" cy="2194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587277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son </a:t>
                      </a:r>
                      <a:r>
                        <a:rPr lang="en-US" sz="1600" baseline="0"/>
                        <a:t>process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40002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  <a:tr h="34000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page</a:t>
                      </a:r>
                      <a:r>
                        <a:rPr lang="en-US" sz="1600" baseline="0"/>
                        <a:t> table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171913"/>
                  </a:ext>
                </a:extLst>
              </a:tr>
              <a:tr h="340002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714102"/>
                  </a:ext>
                </a:extLst>
              </a:tr>
              <a:tr h="587277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memory</a:t>
                      </a:r>
                      <a:r>
                        <a:rPr lang="en-US" sz="1600" baseline="0"/>
                        <a:t> regions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138030"/>
                  </a:ext>
                </a:extLst>
              </a:tr>
            </a:tbl>
          </a:graphicData>
        </a:graphic>
      </p:graphicFrame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133EC0D-E323-49B9-9FCF-8AA749366D4C}"/>
              </a:ext>
            </a:extLst>
          </p:cNvPr>
          <p:cNvCxnSpPr>
            <a:cxnSpLocks/>
            <a:stCxn id="62" idx="1"/>
            <a:endCxn id="71" idx="3"/>
          </p:cNvCxnSpPr>
          <p:nvPr/>
        </p:nvCxnSpPr>
        <p:spPr>
          <a:xfrm flipH="1">
            <a:off x="6803158" y="2765385"/>
            <a:ext cx="69492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9CB09079-52A9-402F-98BC-1BD9AE0DC198}"/>
              </a:ext>
            </a:extLst>
          </p:cNvPr>
          <p:cNvGraphicFramePr>
            <a:graphicFrameLocks noGrp="1"/>
          </p:cNvGraphicFramePr>
          <p:nvPr/>
        </p:nvGraphicFramePr>
        <p:xfrm>
          <a:off x="5797318" y="1805265"/>
          <a:ext cx="1005840" cy="1920240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193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PTE #11</a:t>
                      </a:r>
                      <a:br>
                        <a:rPr lang="en-US" sz="1600" dirty="0"/>
                      </a:br>
                      <a:r>
                        <a:rPr lang="en-US" sz="1600" b="1" dirty="0">
                          <a:solidFill>
                            <a:srgbClr val="0000FF"/>
                          </a:solidFill>
                        </a:rPr>
                        <a:t>r/w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171913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714102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133EC0D-E323-49B9-9FCF-8AA749366D4C}"/>
              </a:ext>
            </a:extLst>
          </p:cNvPr>
          <p:cNvCxnSpPr>
            <a:cxnSpLocks/>
            <a:stCxn id="33" idx="3"/>
            <a:endCxn id="32" idx="1"/>
          </p:cNvCxnSpPr>
          <p:nvPr/>
        </p:nvCxnSpPr>
        <p:spPr>
          <a:xfrm flipV="1">
            <a:off x="3294065" y="2140545"/>
            <a:ext cx="565826" cy="62535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33EC0D-E323-49B9-9FCF-8AA749366D4C}"/>
              </a:ext>
            </a:extLst>
          </p:cNvPr>
          <p:cNvCxnSpPr>
            <a:cxnSpLocks/>
            <a:stCxn id="71" idx="1"/>
            <a:endCxn id="32" idx="3"/>
          </p:cNvCxnSpPr>
          <p:nvPr/>
        </p:nvCxnSpPr>
        <p:spPr>
          <a:xfrm flipH="1" flipV="1">
            <a:off x="5231491" y="2140545"/>
            <a:ext cx="565827" cy="62484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446347-C027-47E0-8507-4A4EC5041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17542205-21A9-4179-A610-4F3965B32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81550"/>
              </p:ext>
            </p:extLst>
          </p:nvPr>
        </p:nvGraphicFramePr>
        <p:xfrm>
          <a:off x="3859891" y="1805265"/>
          <a:ext cx="1371600" cy="6705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06125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frame</a:t>
                      </a:r>
                      <a:r>
                        <a:rPr lang="en-US" sz="1600" baseline="0"/>
                        <a:t> #250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33955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00FF"/>
                          </a:solidFill>
                        </a:rPr>
                        <a:t>count ==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A04B1DA9-424A-4031-A66D-B4A85A684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938689"/>
              </p:ext>
            </p:extLst>
          </p:nvPr>
        </p:nvGraphicFramePr>
        <p:xfrm>
          <a:off x="307025" y="4281802"/>
          <a:ext cx="1981200" cy="9144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region</a:t>
                      </a:r>
                      <a:r>
                        <a:rPr lang="en-US" sz="1600" baseline="0"/>
                        <a:t> #1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521208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/>
                        <a:t>VM_MAYWRITE=1</a:t>
                      </a:r>
                    </a:p>
                    <a:p>
                      <a:pPr algn="ctr"/>
                      <a:r>
                        <a:rPr lang="en-US" sz="1600"/>
                        <a:t>VM_WRITE=1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0DB890A9-87DB-4C6D-9083-E2D5E21A83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058855"/>
              </p:ext>
            </p:extLst>
          </p:nvPr>
        </p:nvGraphicFramePr>
        <p:xfrm>
          <a:off x="307025" y="5697099"/>
          <a:ext cx="1981200" cy="80725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8607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region</a:t>
                      </a:r>
                      <a:r>
                        <a:rPr lang="en-US" sz="1600" baseline="0"/>
                        <a:t> #2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421175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16BC97C-C0C8-47B0-9819-42BED0AF983B}"/>
              </a:ext>
            </a:extLst>
          </p:cNvPr>
          <p:cNvCxnSpPr>
            <a:cxnSpLocks/>
            <a:stCxn id="15" idx="2"/>
            <a:endCxn id="34" idx="0"/>
          </p:cNvCxnSpPr>
          <p:nvPr/>
        </p:nvCxnSpPr>
        <p:spPr>
          <a:xfrm>
            <a:off x="1051560" y="3862665"/>
            <a:ext cx="246065" cy="41913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1257182-FAE9-4373-8CA4-29025E74F4B3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1297625" y="5196202"/>
            <a:ext cx="0" cy="50089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9CEA78E4-6D08-4D2C-87B7-52E8FE178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261857"/>
              </p:ext>
            </p:extLst>
          </p:nvPr>
        </p:nvGraphicFramePr>
        <p:xfrm>
          <a:off x="6855775" y="4281802"/>
          <a:ext cx="1981200" cy="9144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region</a:t>
                      </a:r>
                      <a:r>
                        <a:rPr lang="en-US" sz="1600" baseline="0"/>
                        <a:t> #1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521208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/>
                        <a:t>VM_MAYWRITE=1</a:t>
                      </a:r>
                    </a:p>
                    <a:p>
                      <a:pPr algn="ctr"/>
                      <a:r>
                        <a:rPr lang="en-US" sz="1600"/>
                        <a:t>VM_WRITE=1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1231952B-0028-4FEC-8B0F-053118E64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052973"/>
              </p:ext>
            </p:extLst>
          </p:nvPr>
        </p:nvGraphicFramePr>
        <p:xfrm>
          <a:off x="6855775" y="5697099"/>
          <a:ext cx="1981200" cy="80725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8607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region</a:t>
                      </a:r>
                      <a:r>
                        <a:rPr lang="en-US" sz="1600" baseline="0"/>
                        <a:t> #2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421175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341F333-A47A-456F-BF4B-27392612EE8B}"/>
              </a:ext>
            </a:extLst>
          </p:cNvPr>
          <p:cNvCxnSpPr>
            <a:cxnSpLocks/>
            <a:stCxn id="62" idx="2"/>
            <a:endCxn id="38" idx="0"/>
          </p:cNvCxnSpPr>
          <p:nvPr/>
        </p:nvCxnSpPr>
        <p:spPr>
          <a:xfrm flipH="1">
            <a:off x="7846375" y="3862665"/>
            <a:ext cx="246065" cy="41913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80B580F-0592-4532-AD37-533AB3E63C92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>
            <a:off x="7846375" y="5196202"/>
            <a:ext cx="0" cy="50089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7332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CB09079-52A9-402F-98BC-1BD9AE0DC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627430"/>
              </p:ext>
            </p:extLst>
          </p:nvPr>
        </p:nvGraphicFramePr>
        <p:xfrm>
          <a:off x="457200" y="1668105"/>
          <a:ext cx="1188720" cy="2194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587277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father</a:t>
                      </a:r>
                      <a:r>
                        <a:rPr lang="en-US" sz="1600" baseline="0"/>
                        <a:t> process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40002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  <a:tr h="34000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page</a:t>
                      </a:r>
                      <a:r>
                        <a:rPr lang="en-US" sz="1600" baseline="0"/>
                        <a:t> table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171913"/>
                  </a:ext>
                </a:extLst>
              </a:tr>
              <a:tr h="340002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714102"/>
                  </a:ext>
                </a:extLst>
              </a:tr>
              <a:tr h="587277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memory</a:t>
                      </a:r>
                      <a:r>
                        <a:rPr lang="en-US" sz="1600" baseline="0"/>
                        <a:t> regions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138030"/>
                  </a:ext>
                </a:extLst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דוגמה: תהליך ראשון מנסה לכתוב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B820B-5BC9-41AB-B539-E658E9F27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31</a:t>
            </a:fld>
            <a:endParaRPr lang="en-US"/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9CB09079-52A9-402F-98BC-1BD9AE0DC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551403"/>
              </p:ext>
            </p:extLst>
          </p:nvPr>
        </p:nvGraphicFramePr>
        <p:xfrm>
          <a:off x="2288225" y="1805780"/>
          <a:ext cx="1005840" cy="1920240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193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/>
                      <a:endParaRPr lang="en-US" sz="16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PTE #11</a:t>
                      </a:r>
                      <a:br>
                        <a:rPr lang="en-US" sz="1600" b="0" dirty="0"/>
                      </a:br>
                      <a:r>
                        <a:rPr lang="en-US" sz="1600" b="0" dirty="0"/>
                        <a:t>r/w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/>
                      <a:endParaRPr lang="en-US" sz="16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171913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/>
                      <a:r>
                        <a:rPr lang="en-US" sz="1600" b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714102"/>
                  </a:ext>
                </a:extLst>
              </a:tr>
            </a:tbl>
          </a:graphicData>
        </a:graphic>
      </p:graphicFrame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133EC0D-E323-49B9-9FCF-8AA749366D4C}"/>
              </a:ext>
            </a:extLst>
          </p:cNvPr>
          <p:cNvCxnSpPr>
            <a:cxnSpLocks/>
            <a:stCxn id="15" idx="3"/>
            <a:endCxn id="33" idx="1"/>
          </p:cNvCxnSpPr>
          <p:nvPr/>
        </p:nvCxnSpPr>
        <p:spPr>
          <a:xfrm>
            <a:off x="1645920" y="2765385"/>
            <a:ext cx="642305" cy="51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9CB09079-52A9-402F-98BC-1BD9AE0DC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107329"/>
              </p:ext>
            </p:extLst>
          </p:nvPr>
        </p:nvGraphicFramePr>
        <p:xfrm>
          <a:off x="7498080" y="1668105"/>
          <a:ext cx="1188720" cy="2194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587277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son </a:t>
                      </a:r>
                      <a:r>
                        <a:rPr lang="en-US" sz="1600" baseline="0"/>
                        <a:t>process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40002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  <a:tr h="34000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page</a:t>
                      </a:r>
                      <a:r>
                        <a:rPr lang="en-US" sz="1600" baseline="0"/>
                        <a:t> table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171913"/>
                  </a:ext>
                </a:extLst>
              </a:tr>
              <a:tr h="340002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714102"/>
                  </a:ext>
                </a:extLst>
              </a:tr>
              <a:tr h="587277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memory</a:t>
                      </a:r>
                      <a:r>
                        <a:rPr lang="en-US" sz="1600" baseline="0"/>
                        <a:t> regions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138030"/>
                  </a:ext>
                </a:extLst>
              </a:tr>
            </a:tbl>
          </a:graphicData>
        </a:graphic>
      </p:graphicFrame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133EC0D-E323-49B9-9FCF-8AA749366D4C}"/>
              </a:ext>
            </a:extLst>
          </p:cNvPr>
          <p:cNvCxnSpPr>
            <a:cxnSpLocks/>
            <a:stCxn id="62" idx="1"/>
            <a:endCxn id="71" idx="3"/>
          </p:cNvCxnSpPr>
          <p:nvPr/>
        </p:nvCxnSpPr>
        <p:spPr>
          <a:xfrm flipH="1">
            <a:off x="6803158" y="2765385"/>
            <a:ext cx="69492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9CB09079-52A9-402F-98BC-1BD9AE0DC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781431"/>
              </p:ext>
            </p:extLst>
          </p:nvPr>
        </p:nvGraphicFramePr>
        <p:xfrm>
          <a:off x="5797318" y="1805265"/>
          <a:ext cx="1005840" cy="1920240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193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PTE #11</a:t>
                      </a:r>
                      <a:br>
                        <a:rPr lang="en-US" sz="1600" b="0" dirty="0"/>
                      </a:br>
                      <a:r>
                        <a:rPr lang="en-US" sz="1600" b="0" dirty="0"/>
                        <a:t>r/w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171913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714102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133EC0D-E323-49B9-9FCF-8AA749366D4C}"/>
              </a:ext>
            </a:extLst>
          </p:cNvPr>
          <p:cNvCxnSpPr>
            <a:cxnSpLocks/>
            <a:stCxn id="33" idx="3"/>
            <a:endCxn id="22" idx="1"/>
          </p:cNvCxnSpPr>
          <p:nvPr/>
        </p:nvCxnSpPr>
        <p:spPr>
          <a:xfrm>
            <a:off x="3294065" y="2765900"/>
            <a:ext cx="565826" cy="62432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33EC0D-E323-49B9-9FCF-8AA749366D4C}"/>
              </a:ext>
            </a:extLst>
          </p:cNvPr>
          <p:cNvCxnSpPr>
            <a:cxnSpLocks/>
            <a:stCxn id="71" idx="1"/>
            <a:endCxn id="26" idx="3"/>
          </p:cNvCxnSpPr>
          <p:nvPr/>
        </p:nvCxnSpPr>
        <p:spPr>
          <a:xfrm flipH="1" flipV="1">
            <a:off x="5231491" y="2140545"/>
            <a:ext cx="565827" cy="62484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6CA441A8-08A8-4FAA-BC8A-ABA44A138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559037"/>
              </p:ext>
            </p:extLst>
          </p:nvPr>
        </p:nvGraphicFramePr>
        <p:xfrm>
          <a:off x="3859891" y="3054945"/>
          <a:ext cx="1371600" cy="6705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06125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frame</a:t>
                      </a:r>
                      <a:r>
                        <a:rPr lang="en-US" sz="1600" baseline="0"/>
                        <a:t> #316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33955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count ==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sp>
        <p:nvSpPr>
          <p:cNvPr id="4" name="Explosion 2 3"/>
          <p:cNvSpPr/>
          <p:nvPr/>
        </p:nvSpPr>
        <p:spPr>
          <a:xfrm>
            <a:off x="3294065" y="4281090"/>
            <a:ext cx="2603814" cy="1905467"/>
          </a:xfrm>
          <a:prstGeom prst="irregularSeal2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page fault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F1E95B-B65A-44A0-954E-788594CEC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6CA441A8-08A8-4FAA-BC8A-ABA44A138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666716"/>
              </p:ext>
            </p:extLst>
          </p:nvPr>
        </p:nvGraphicFramePr>
        <p:xfrm>
          <a:off x="307025" y="4281802"/>
          <a:ext cx="1981200" cy="9144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region</a:t>
                      </a:r>
                      <a:r>
                        <a:rPr lang="en-US" sz="1600" baseline="0"/>
                        <a:t> #1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521208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/>
                        <a:t>VM_MAYWRITE=1</a:t>
                      </a:r>
                    </a:p>
                    <a:p>
                      <a:pPr algn="ctr"/>
                      <a:r>
                        <a:rPr lang="en-US" sz="1600"/>
                        <a:t>VM_WRITE=1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6CA441A8-08A8-4FAA-BC8A-ABA44A138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760950"/>
              </p:ext>
            </p:extLst>
          </p:nvPr>
        </p:nvGraphicFramePr>
        <p:xfrm>
          <a:off x="307025" y="5697099"/>
          <a:ext cx="1981200" cy="80725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8607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region</a:t>
                      </a:r>
                      <a:r>
                        <a:rPr lang="en-US" sz="1600" baseline="0"/>
                        <a:t> #2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421175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133EC0D-E323-49B9-9FCF-8AA749366D4C}"/>
              </a:ext>
            </a:extLst>
          </p:cNvPr>
          <p:cNvCxnSpPr>
            <a:cxnSpLocks/>
            <a:stCxn id="15" idx="2"/>
            <a:endCxn id="31" idx="0"/>
          </p:cNvCxnSpPr>
          <p:nvPr/>
        </p:nvCxnSpPr>
        <p:spPr>
          <a:xfrm>
            <a:off x="1051560" y="3862665"/>
            <a:ext cx="246065" cy="41913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133EC0D-E323-49B9-9FCF-8AA749366D4C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1297625" y="5196202"/>
            <a:ext cx="0" cy="50089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0FEAC81-5751-4771-BCC7-872ADE8B61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759567"/>
              </p:ext>
            </p:extLst>
          </p:nvPr>
        </p:nvGraphicFramePr>
        <p:xfrm>
          <a:off x="3859891" y="1805265"/>
          <a:ext cx="1371600" cy="6705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06125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frame</a:t>
                      </a:r>
                      <a:r>
                        <a:rPr lang="en-US" sz="1600" baseline="0"/>
                        <a:t> #250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33955">
                <a:tc>
                  <a:txBody>
                    <a:bodyPr/>
                    <a:lstStyle/>
                    <a:p>
                      <a:pPr algn="ctr"/>
                      <a:r>
                        <a:rPr lang="en-US" sz="1600" b="0"/>
                        <a:t>count ==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55EDA9F-0E59-43E3-9BA2-82AA647F6417}"/>
              </a:ext>
            </a:extLst>
          </p:cNvPr>
          <p:cNvCxnSpPr>
            <a:cxnSpLocks/>
          </p:cNvCxnSpPr>
          <p:nvPr/>
        </p:nvCxnSpPr>
        <p:spPr>
          <a:xfrm flipV="1">
            <a:off x="3294065" y="2140545"/>
            <a:ext cx="565826" cy="62535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CC1FAEB9-334F-4E66-887C-8D2EEAA23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350103"/>
              </p:ext>
            </p:extLst>
          </p:nvPr>
        </p:nvGraphicFramePr>
        <p:xfrm>
          <a:off x="6855775" y="4281802"/>
          <a:ext cx="1981200" cy="9144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region</a:t>
                      </a:r>
                      <a:r>
                        <a:rPr lang="en-US" sz="1600" baseline="0"/>
                        <a:t> #1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521208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/>
                        <a:t>VM_MAYWRITE=1</a:t>
                      </a:r>
                    </a:p>
                    <a:p>
                      <a:pPr algn="ctr"/>
                      <a:r>
                        <a:rPr lang="en-US" sz="1600"/>
                        <a:t>VM_WRITE=1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A3D4FA0B-6B11-4A6E-9304-4591FCC89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325955"/>
              </p:ext>
            </p:extLst>
          </p:nvPr>
        </p:nvGraphicFramePr>
        <p:xfrm>
          <a:off x="6855775" y="5697099"/>
          <a:ext cx="1981200" cy="80725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8607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region</a:t>
                      </a:r>
                      <a:r>
                        <a:rPr lang="en-US" sz="1600" baseline="0"/>
                        <a:t> #2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421175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ADF5D89-7B8B-4023-983F-C6D89DF3F649}"/>
              </a:ext>
            </a:extLst>
          </p:cNvPr>
          <p:cNvCxnSpPr>
            <a:cxnSpLocks/>
            <a:stCxn id="62" idx="2"/>
            <a:endCxn id="37" idx="0"/>
          </p:cNvCxnSpPr>
          <p:nvPr/>
        </p:nvCxnSpPr>
        <p:spPr>
          <a:xfrm flipH="1">
            <a:off x="7846375" y="3862665"/>
            <a:ext cx="246065" cy="41913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3317C26-5FAF-4E6A-A7C1-4A4AA3D5D4DD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7846375" y="5196202"/>
            <a:ext cx="0" cy="50089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13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CB09079-52A9-402F-98BC-1BD9AE0DC198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668105"/>
          <a:ext cx="1188720" cy="2194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587277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father</a:t>
                      </a:r>
                      <a:r>
                        <a:rPr lang="en-US" sz="1600" baseline="0"/>
                        <a:t> process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40002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  <a:tr h="34000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page</a:t>
                      </a:r>
                      <a:r>
                        <a:rPr lang="en-US" sz="1600" baseline="0"/>
                        <a:t> table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171913"/>
                  </a:ext>
                </a:extLst>
              </a:tr>
              <a:tr h="340002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714102"/>
                  </a:ext>
                </a:extLst>
              </a:tr>
              <a:tr h="587277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memory</a:t>
                      </a:r>
                      <a:r>
                        <a:rPr lang="en-US" sz="1600" baseline="0"/>
                        <a:t> regions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138030"/>
                  </a:ext>
                </a:extLst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דוגמה: תהליך ראשון מנסה לכתוב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B820B-5BC9-41AB-B539-E658E9F27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9CB09079-52A9-402F-98BC-1BD9AE0DC198}"/>
              </a:ext>
            </a:extLst>
          </p:cNvPr>
          <p:cNvGraphicFramePr>
            <a:graphicFrameLocks noGrp="1"/>
          </p:cNvGraphicFramePr>
          <p:nvPr/>
        </p:nvGraphicFramePr>
        <p:xfrm>
          <a:off x="2288225" y="1805780"/>
          <a:ext cx="1005840" cy="1920240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193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PTE #11</a:t>
                      </a:r>
                      <a:br>
                        <a:rPr lang="en-US" sz="1600" dirty="0"/>
                      </a:br>
                      <a:r>
                        <a:rPr lang="en-US" sz="1600" b="1" dirty="0">
                          <a:solidFill>
                            <a:srgbClr val="0000FF"/>
                          </a:solidFill>
                        </a:rPr>
                        <a:t>r/w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171913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714102"/>
                  </a:ext>
                </a:extLst>
              </a:tr>
            </a:tbl>
          </a:graphicData>
        </a:graphic>
      </p:graphicFrame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133EC0D-E323-49B9-9FCF-8AA749366D4C}"/>
              </a:ext>
            </a:extLst>
          </p:cNvPr>
          <p:cNvCxnSpPr>
            <a:cxnSpLocks/>
            <a:stCxn id="15" idx="3"/>
            <a:endCxn id="33" idx="1"/>
          </p:cNvCxnSpPr>
          <p:nvPr/>
        </p:nvCxnSpPr>
        <p:spPr>
          <a:xfrm>
            <a:off x="1645920" y="2765385"/>
            <a:ext cx="642305" cy="51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9CB09079-52A9-402F-98BC-1BD9AE0DC198}"/>
              </a:ext>
            </a:extLst>
          </p:cNvPr>
          <p:cNvGraphicFramePr>
            <a:graphicFrameLocks noGrp="1"/>
          </p:cNvGraphicFramePr>
          <p:nvPr/>
        </p:nvGraphicFramePr>
        <p:xfrm>
          <a:off x="7498080" y="1668105"/>
          <a:ext cx="1188720" cy="2194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587277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son </a:t>
                      </a:r>
                      <a:r>
                        <a:rPr lang="en-US" sz="1600" baseline="0"/>
                        <a:t>process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40002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  <a:tr h="34000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page</a:t>
                      </a:r>
                      <a:r>
                        <a:rPr lang="en-US" sz="1600" baseline="0"/>
                        <a:t> table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171913"/>
                  </a:ext>
                </a:extLst>
              </a:tr>
              <a:tr h="340002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714102"/>
                  </a:ext>
                </a:extLst>
              </a:tr>
              <a:tr h="587277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memory</a:t>
                      </a:r>
                      <a:r>
                        <a:rPr lang="en-US" sz="1600" baseline="0"/>
                        <a:t> regions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138030"/>
                  </a:ext>
                </a:extLst>
              </a:tr>
            </a:tbl>
          </a:graphicData>
        </a:graphic>
      </p:graphicFrame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133EC0D-E323-49B9-9FCF-8AA749366D4C}"/>
              </a:ext>
            </a:extLst>
          </p:cNvPr>
          <p:cNvCxnSpPr>
            <a:cxnSpLocks/>
            <a:stCxn id="62" idx="1"/>
            <a:endCxn id="71" idx="3"/>
          </p:cNvCxnSpPr>
          <p:nvPr/>
        </p:nvCxnSpPr>
        <p:spPr>
          <a:xfrm flipH="1">
            <a:off x="6803158" y="2765385"/>
            <a:ext cx="69492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9CB09079-52A9-402F-98BC-1BD9AE0DC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426057"/>
              </p:ext>
            </p:extLst>
          </p:nvPr>
        </p:nvGraphicFramePr>
        <p:xfrm>
          <a:off x="5797318" y="1805265"/>
          <a:ext cx="1005840" cy="1920240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193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PTE #11</a:t>
                      </a:r>
                      <a:br>
                        <a:rPr lang="en-US" sz="1600" b="0" dirty="0"/>
                      </a:br>
                      <a:r>
                        <a:rPr lang="en-US" sz="1600" b="0" dirty="0"/>
                        <a:t>r/w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171913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714102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133EC0D-E323-49B9-9FCF-8AA749366D4C}"/>
              </a:ext>
            </a:extLst>
          </p:cNvPr>
          <p:cNvCxnSpPr>
            <a:cxnSpLocks/>
            <a:stCxn id="33" idx="3"/>
            <a:endCxn id="22" idx="1"/>
          </p:cNvCxnSpPr>
          <p:nvPr/>
        </p:nvCxnSpPr>
        <p:spPr>
          <a:xfrm>
            <a:off x="3294065" y="2765900"/>
            <a:ext cx="565826" cy="62432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33EC0D-E323-49B9-9FCF-8AA749366D4C}"/>
              </a:ext>
            </a:extLst>
          </p:cNvPr>
          <p:cNvCxnSpPr>
            <a:cxnSpLocks/>
            <a:stCxn id="71" idx="1"/>
            <a:endCxn id="26" idx="3"/>
          </p:cNvCxnSpPr>
          <p:nvPr/>
        </p:nvCxnSpPr>
        <p:spPr>
          <a:xfrm flipH="1" flipV="1">
            <a:off x="5231491" y="2140545"/>
            <a:ext cx="565827" cy="62484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6CA441A8-08A8-4FAA-BC8A-ABA44A138E13}"/>
              </a:ext>
            </a:extLst>
          </p:cNvPr>
          <p:cNvGraphicFramePr>
            <a:graphicFrameLocks noGrp="1"/>
          </p:cNvGraphicFramePr>
          <p:nvPr/>
        </p:nvGraphicFramePr>
        <p:xfrm>
          <a:off x="3859891" y="3054945"/>
          <a:ext cx="1371600" cy="6705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06125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frame</a:t>
                      </a:r>
                      <a:r>
                        <a:rPr lang="en-US" sz="1600" baseline="0"/>
                        <a:t> #316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33955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count ==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F1E95B-B65A-44A0-954E-788594CEC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4F61CDF5-6AB4-4ADA-BFF7-FB4F7C65D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194386"/>
              </p:ext>
            </p:extLst>
          </p:nvPr>
        </p:nvGraphicFramePr>
        <p:xfrm>
          <a:off x="3859891" y="1805265"/>
          <a:ext cx="1371600" cy="6705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06125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frame</a:t>
                      </a:r>
                      <a:r>
                        <a:rPr lang="en-US" sz="1600" baseline="0"/>
                        <a:t> #250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33955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00FF"/>
                          </a:solidFill>
                        </a:rPr>
                        <a:t>count ==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A8E32E95-D7DC-47E6-9D39-41EAB5BC0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938689"/>
              </p:ext>
            </p:extLst>
          </p:nvPr>
        </p:nvGraphicFramePr>
        <p:xfrm>
          <a:off x="307025" y="4281802"/>
          <a:ext cx="1981200" cy="9144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region</a:t>
                      </a:r>
                      <a:r>
                        <a:rPr lang="en-US" sz="1600" baseline="0"/>
                        <a:t> #1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521208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/>
                        <a:t>VM_MAYWRITE=1</a:t>
                      </a:r>
                    </a:p>
                    <a:p>
                      <a:pPr algn="ctr"/>
                      <a:r>
                        <a:rPr lang="en-US" sz="1600"/>
                        <a:t>VM_WRITE=1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D923AEB4-2738-4CCF-8882-73C152C1A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058855"/>
              </p:ext>
            </p:extLst>
          </p:nvPr>
        </p:nvGraphicFramePr>
        <p:xfrm>
          <a:off x="307025" y="5697099"/>
          <a:ext cx="1981200" cy="80725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8607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region</a:t>
                      </a:r>
                      <a:r>
                        <a:rPr lang="en-US" sz="1600" baseline="0"/>
                        <a:t> #2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421175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2834F6A-04C0-49E1-BE52-E760B746CFD6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>
            <a:off x="1051560" y="3862665"/>
            <a:ext cx="246065" cy="41913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5736E81-2E3F-4DB3-9171-2D928E571CD0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>
            <a:off x="1297625" y="5196202"/>
            <a:ext cx="0" cy="50089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A915F75F-97E4-441F-B314-62FA2014ED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261857"/>
              </p:ext>
            </p:extLst>
          </p:nvPr>
        </p:nvGraphicFramePr>
        <p:xfrm>
          <a:off x="6855775" y="4281802"/>
          <a:ext cx="1981200" cy="9144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region</a:t>
                      </a:r>
                      <a:r>
                        <a:rPr lang="en-US" sz="1600" baseline="0"/>
                        <a:t> #1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521208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/>
                        <a:t>VM_MAYWRITE=1</a:t>
                      </a:r>
                    </a:p>
                    <a:p>
                      <a:pPr algn="ctr"/>
                      <a:r>
                        <a:rPr lang="en-US" sz="1600"/>
                        <a:t>VM_WRITE=1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C9CE3DB3-A403-4118-B5A5-511451363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052973"/>
              </p:ext>
            </p:extLst>
          </p:nvPr>
        </p:nvGraphicFramePr>
        <p:xfrm>
          <a:off x="6855775" y="5697099"/>
          <a:ext cx="1981200" cy="80725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8607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region</a:t>
                      </a:r>
                      <a:r>
                        <a:rPr lang="en-US" sz="1600" baseline="0"/>
                        <a:t> #2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421175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22AEDE2-3D03-4AA4-BFC5-A9DA1D99D0C5}"/>
              </a:ext>
            </a:extLst>
          </p:cNvPr>
          <p:cNvCxnSpPr>
            <a:cxnSpLocks/>
            <a:stCxn id="62" idx="2"/>
            <a:endCxn id="41" idx="0"/>
          </p:cNvCxnSpPr>
          <p:nvPr/>
        </p:nvCxnSpPr>
        <p:spPr>
          <a:xfrm flipH="1">
            <a:off x="7846375" y="3862665"/>
            <a:ext cx="246065" cy="41913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3FCC009-384E-4D68-9473-1FB4C511BB0B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>
            <a:off x="7846375" y="5196202"/>
            <a:ext cx="0" cy="50089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Explosion 2 3">
            <a:extLst>
              <a:ext uri="{FF2B5EF4-FFF2-40B4-BE49-F238E27FC236}">
                <a16:creationId xmlns:a16="http://schemas.microsoft.com/office/drawing/2014/main" id="{DB24379D-BDA4-4165-841E-7F0C63B770FE}"/>
              </a:ext>
            </a:extLst>
          </p:cNvPr>
          <p:cNvSpPr/>
          <p:nvPr/>
        </p:nvSpPr>
        <p:spPr>
          <a:xfrm>
            <a:off x="3294065" y="4281090"/>
            <a:ext cx="2603814" cy="1905467"/>
          </a:xfrm>
          <a:prstGeom prst="irregularSeal2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page fault</a:t>
            </a:r>
          </a:p>
        </p:txBody>
      </p:sp>
    </p:spTree>
    <p:extLst>
      <p:ext uri="{BB962C8B-B14F-4D97-AF65-F5344CB8AC3E}">
        <p14:creationId xmlns:p14="http://schemas.microsoft.com/office/powerpoint/2010/main" val="20173046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CB09079-52A9-402F-98BC-1BD9AE0DC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627430"/>
              </p:ext>
            </p:extLst>
          </p:nvPr>
        </p:nvGraphicFramePr>
        <p:xfrm>
          <a:off x="457200" y="1668105"/>
          <a:ext cx="1188720" cy="2194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587277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father</a:t>
                      </a:r>
                      <a:r>
                        <a:rPr lang="en-US" sz="1600" baseline="0"/>
                        <a:t> process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40002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  <a:tr h="34000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page</a:t>
                      </a:r>
                      <a:r>
                        <a:rPr lang="en-US" sz="1600" baseline="0"/>
                        <a:t> table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171913"/>
                  </a:ext>
                </a:extLst>
              </a:tr>
              <a:tr h="340002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714102"/>
                  </a:ext>
                </a:extLst>
              </a:tr>
              <a:tr h="587277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memory</a:t>
                      </a:r>
                      <a:r>
                        <a:rPr lang="en-US" sz="1600" baseline="0"/>
                        <a:t> regions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138030"/>
                  </a:ext>
                </a:extLst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דוגמה: תהליך שני מנסה לכתוב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B820B-5BC9-41AB-B539-E658E9F27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9CB09079-52A9-402F-98BC-1BD9AE0DC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834989"/>
              </p:ext>
            </p:extLst>
          </p:nvPr>
        </p:nvGraphicFramePr>
        <p:xfrm>
          <a:off x="2288225" y="1805780"/>
          <a:ext cx="1005840" cy="1920240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193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PTE #11</a:t>
                      </a:r>
                      <a:br>
                        <a:rPr lang="en-US" sz="1600" b="0" dirty="0"/>
                      </a:br>
                      <a:r>
                        <a:rPr lang="en-US" sz="1600" b="0" dirty="0"/>
                        <a:t>r/w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171913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714102"/>
                  </a:ext>
                </a:extLst>
              </a:tr>
            </a:tbl>
          </a:graphicData>
        </a:graphic>
      </p:graphicFrame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133EC0D-E323-49B9-9FCF-8AA749366D4C}"/>
              </a:ext>
            </a:extLst>
          </p:cNvPr>
          <p:cNvCxnSpPr>
            <a:cxnSpLocks/>
            <a:stCxn id="15" idx="3"/>
            <a:endCxn id="33" idx="1"/>
          </p:cNvCxnSpPr>
          <p:nvPr/>
        </p:nvCxnSpPr>
        <p:spPr>
          <a:xfrm>
            <a:off x="1645920" y="2765385"/>
            <a:ext cx="642305" cy="51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6CA441A8-08A8-4FAA-BC8A-ABA44A138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838078"/>
              </p:ext>
            </p:extLst>
          </p:nvPr>
        </p:nvGraphicFramePr>
        <p:xfrm>
          <a:off x="3859891" y="1805265"/>
          <a:ext cx="1371600" cy="6705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06125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frame</a:t>
                      </a:r>
                      <a:r>
                        <a:rPr lang="en-US" sz="1600" baseline="0"/>
                        <a:t> #250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33955">
                <a:tc>
                  <a:txBody>
                    <a:bodyPr/>
                    <a:lstStyle/>
                    <a:p>
                      <a:pPr algn="ctr"/>
                      <a:r>
                        <a:rPr lang="en-US" sz="1600" b="0"/>
                        <a:t>count == </a:t>
                      </a:r>
                      <a:r>
                        <a:rPr lang="he-IL" sz="1600" b="0"/>
                        <a:t>1</a:t>
                      </a:r>
                      <a:endParaRPr lang="en-US" sz="16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9CB09079-52A9-402F-98BC-1BD9AE0DC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107329"/>
              </p:ext>
            </p:extLst>
          </p:nvPr>
        </p:nvGraphicFramePr>
        <p:xfrm>
          <a:off x="7498080" y="1668105"/>
          <a:ext cx="1188720" cy="2194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587277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son </a:t>
                      </a:r>
                      <a:r>
                        <a:rPr lang="en-US" sz="1600" baseline="0"/>
                        <a:t>process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40002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  <a:tr h="34000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page</a:t>
                      </a:r>
                      <a:r>
                        <a:rPr lang="en-US" sz="1600" baseline="0"/>
                        <a:t> table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171913"/>
                  </a:ext>
                </a:extLst>
              </a:tr>
              <a:tr h="340002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714102"/>
                  </a:ext>
                </a:extLst>
              </a:tr>
              <a:tr h="587277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memory</a:t>
                      </a:r>
                      <a:r>
                        <a:rPr lang="en-US" sz="1600" baseline="0"/>
                        <a:t> regions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138030"/>
                  </a:ext>
                </a:extLst>
              </a:tr>
            </a:tbl>
          </a:graphicData>
        </a:graphic>
      </p:graphicFrame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133EC0D-E323-49B9-9FCF-8AA749366D4C}"/>
              </a:ext>
            </a:extLst>
          </p:cNvPr>
          <p:cNvCxnSpPr>
            <a:cxnSpLocks/>
            <a:stCxn id="62" idx="1"/>
            <a:endCxn id="71" idx="3"/>
          </p:cNvCxnSpPr>
          <p:nvPr/>
        </p:nvCxnSpPr>
        <p:spPr>
          <a:xfrm flipH="1">
            <a:off x="6803158" y="2765385"/>
            <a:ext cx="69492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9CB09079-52A9-402F-98BC-1BD9AE0DC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488908"/>
              </p:ext>
            </p:extLst>
          </p:nvPr>
        </p:nvGraphicFramePr>
        <p:xfrm>
          <a:off x="5797318" y="1805265"/>
          <a:ext cx="1005840" cy="1920240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193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PTE #11</a:t>
                      </a:r>
                      <a:br>
                        <a:rPr lang="en-US" sz="1600" b="0" dirty="0"/>
                      </a:br>
                      <a:r>
                        <a:rPr lang="en-US" sz="1600" b="0" dirty="0"/>
                        <a:t>r/w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171913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714102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133EC0D-E323-49B9-9FCF-8AA749366D4C}"/>
              </a:ext>
            </a:extLst>
          </p:cNvPr>
          <p:cNvCxnSpPr>
            <a:cxnSpLocks/>
            <a:stCxn id="33" idx="3"/>
            <a:endCxn id="22" idx="1"/>
          </p:cNvCxnSpPr>
          <p:nvPr/>
        </p:nvCxnSpPr>
        <p:spPr>
          <a:xfrm>
            <a:off x="3294065" y="2765900"/>
            <a:ext cx="565826" cy="62432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33EC0D-E323-49B9-9FCF-8AA749366D4C}"/>
              </a:ext>
            </a:extLst>
          </p:cNvPr>
          <p:cNvCxnSpPr>
            <a:cxnSpLocks/>
            <a:stCxn id="71" idx="1"/>
            <a:endCxn id="58" idx="3"/>
          </p:cNvCxnSpPr>
          <p:nvPr/>
        </p:nvCxnSpPr>
        <p:spPr>
          <a:xfrm flipH="1" flipV="1">
            <a:off x="5231491" y="2140545"/>
            <a:ext cx="565827" cy="62484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6CA441A8-08A8-4FAA-BC8A-ABA44A138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559037"/>
              </p:ext>
            </p:extLst>
          </p:nvPr>
        </p:nvGraphicFramePr>
        <p:xfrm>
          <a:off x="3859891" y="3054945"/>
          <a:ext cx="1371600" cy="6705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06125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frame</a:t>
                      </a:r>
                      <a:r>
                        <a:rPr lang="en-US" sz="1600" baseline="0"/>
                        <a:t> #316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33955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count ==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F37FEE7-576D-4FB0-9209-92B439AF7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4D5BD7FE-A5EA-4C39-946B-1BA27C288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938689"/>
              </p:ext>
            </p:extLst>
          </p:nvPr>
        </p:nvGraphicFramePr>
        <p:xfrm>
          <a:off x="307025" y="4281802"/>
          <a:ext cx="1981200" cy="9144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region</a:t>
                      </a:r>
                      <a:r>
                        <a:rPr lang="en-US" sz="1600" baseline="0"/>
                        <a:t> #1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521208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/>
                        <a:t>VM_MAYWRITE=1</a:t>
                      </a:r>
                    </a:p>
                    <a:p>
                      <a:pPr algn="ctr"/>
                      <a:r>
                        <a:rPr lang="en-US" sz="1600"/>
                        <a:t>VM_WRITE=1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A710DD6E-3DA1-428E-BB28-5A0F6FA8A6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058855"/>
              </p:ext>
            </p:extLst>
          </p:nvPr>
        </p:nvGraphicFramePr>
        <p:xfrm>
          <a:off x="307025" y="5697099"/>
          <a:ext cx="1981200" cy="80725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8607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region</a:t>
                      </a:r>
                      <a:r>
                        <a:rPr lang="en-US" sz="1600" baseline="0"/>
                        <a:t> #2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421175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5533810-72D3-4630-A06C-B2A6AD96635D}"/>
              </a:ext>
            </a:extLst>
          </p:cNvPr>
          <p:cNvCxnSpPr>
            <a:cxnSpLocks/>
            <a:stCxn id="15" idx="2"/>
            <a:endCxn id="34" idx="0"/>
          </p:cNvCxnSpPr>
          <p:nvPr/>
        </p:nvCxnSpPr>
        <p:spPr>
          <a:xfrm>
            <a:off x="1051560" y="3862665"/>
            <a:ext cx="246065" cy="41913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72A2AB6-1DCF-4B54-96B7-D085436809C0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1297625" y="5196202"/>
            <a:ext cx="0" cy="50089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A1DC4E84-C385-4F07-94C2-EF513262E4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261857"/>
              </p:ext>
            </p:extLst>
          </p:nvPr>
        </p:nvGraphicFramePr>
        <p:xfrm>
          <a:off x="6855775" y="4281802"/>
          <a:ext cx="1981200" cy="9144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region</a:t>
                      </a:r>
                      <a:r>
                        <a:rPr lang="en-US" sz="1600" baseline="0"/>
                        <a:t> #1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521208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/>
                        <a:t>VM_MAYWRITE=1</a:t>
                      </a:r>
                    </a:p>
                    <a:p>
                      <a:pPr algn="ctr"/>
                      <a:r>
                        <a:rPr lang="en-US" sz="1600"/>
                        <a:t>VM_WRITE=1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09F93073-63C3-4D3A-862B-7A7F709E1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052973"/>
              </p:ext>
            </p:extLst>
          </p:nvPr>
        </p:nvGraphicFramePr>
        <p:xfrm>
          <a:off x="6855775" y="5697099"/>
          <a:ext cx="1981200" cy="80725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8607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region</a:t>
                      </a:r>
                      <a:r>
                        <a:rPr lang="en-US" sz="1600" baseline="0"/>
                        <a:t> #2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421175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48785ED-5177-456E-A281-8000C613CE1C}"/>
              </a:ext>
            </a:extLst>
          </p:cNvPr>
          <p:cNvCxnSpPr>
            <a:cxnSpLocks/>
            <a:stCxn id="62" idx="2"/>
            <a:endCxn id="38" idx="0"/>
          </p:cNvCxnSpPr>
          <p:nvPr/>
        </p:nvCxnSpPr>
        <p:spPr>
          <a:xfrm flipH="1">
            <a:off x="7846375" y="3862665"/>
            <a:ext cx="246065" cy="41913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61D3184-5E37-4B1E-B207-1E63746A36B0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>
            <a:off x="7846375" y="5196202"/>
            <a:ext cx="0" cy="50089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Explosion 2 3">
            <a:extLst>
              <a:ext uri="{FF2B5EF4-FFF2-40B4-BE49-F238E27FC236}">
                <a16:creationId xmlns:a16="http://schemas.microsoft.com/office/drawing/2014/main" id="{3FD5309B-DBE8-4559-BB50-23C5B0607E8B}"/>
              </a:ext>
            </a:extLst>
          </p:cNvPr>
          <p:cNvSpPr/>
          <p:nvPr/>
        </p:nvSpPr>
        <p:spPr>
          <a:xfrm>
            <a:off x="3294065" y="4281090"/>
            <a:ext cx="2603814" cy="1905467"/>
          </a:xfrm>
          <a:prstGeom prst="irregularSeal2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page fault</a:t>
            </a:r>
          </a:p>
        </p:txBody>
      </p:sp>
    </p:spTree>
    <p:extLst>
      <p:ext uri="{BB962C8B-B14F-4D97-AF65-F5344CB8AC3E}">
        <p14:creationId xmlns:p14="http://schemas.microsoft.com/office/powerpoint/2010/main" val="249977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CB09079-52A9-402F-98BC-1BD9AE0DC198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668105"/>
          <a:ext cx="1188720" cy="2194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587277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father</a:t>
                      </a:r>
                      <a:r>
                        <a:rPr lang="en-US" sz="1600" baseline="0"/>
                        <a:t> process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40002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  <a:tr h="34000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page</a:t>
                      </a:r>
                      <a:r>
                        <a:rPr lang="en-US" sz="1600" baseline="0"/>
                        <a:t> table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171913"/>
                  </a:ext>
                </a:extLst>
              </a:tr>
              <a:tr h="340002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714102"/>
                  </a:ext>
                </a:extLst>
              </a:tr>
              <a:tr h="587277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memory</a:t>
                      </a:r>
                      <a:r>
                        <a:rPr lang="en-US" sz="1600" baseline="0"/>
                        <a:t> regions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138030"/>
                  </a:ext>
                </a:extLst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דוגמה: תהליך שני מנסה לכתוב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B820B-5BC9-41AB-B539-E658E9F27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9CB09079-52A9-402F-98BC-1BD9AE0DC198}"/>
              </a:ext>
            </a:extLst>
          </p:cNvPr>
          <p:cNvGraphicFramePr>
            <a:graphicFrameLocks noGrp="1"/>
          </p:cNvGraphicFramePr>
          <p:nvPr/>
        </p:nvGraphicFramePr>
        <p:xfrm>
          <a:off x="2288225" y="1805780"/>
          <a:ext cx="1005840" cy="1920240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193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PTE #11</a:t>
                      </a:r>
                      <a:br>
                        <a:rPr lang="en-US" sz="1600" b="0" dirty="0"/>
                      </a:br>
                      <a:r>
                        <a:rPr lang="en-US" sz="1600" b="0" dirty="0"/>
                        <a:t>r/w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171913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714102"/>
                  </a:ext>
                </a:extLst>
              </a:tr>
            </a:tbl>
          </a:graphicData>
        </a:graphic>
      </p:graphicFrame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133EC0D-E323-49B9-9FCF-8AA749366D4C}"/>
              </a:ext>
            </a:extLst>
          </p:cNvPr>
          <p:cNvCxnSpPr>
            <a:cxnSpLocks/>
            <a:stCxn id="15" idx="3"/>
            <a:endCxn id="33" idx="1"/>
          </p:cNvCxnSpPr>
          <p:nvPr/>
        </p:nvCxnSpPr>
        <p:spPr>
          <a:xfrm>
            <a:off x="1645920" y="2765385"/>
            <a:ext cx="642305" cy="51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6CA441A8-08A8-4FAA-BC8A-ABA44A138E13}"/>
              </a:ext>
            </a:extLst>
          </p:cNvPr>
          <p:cNvGraphicFramePr>
            <a:graphicFrameLocks noGrp="1"/>
          </p:cNvGraphicFramePr>
          <p:nvPr/>
        </p:nvGraphicFramePr>
        <p:xfrm>
          <a:off x="3859891" y="1805265"/>
          <a:ext cx="1371600" cy="6705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06125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frame</a:t>
                      </a:r>
                      <a:r>
                        <a:rPr lang="en-US" sz="1600" baseline="0"/>
                        <a:t> #250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33955">
                <a:tc>
                  <a:txBody>
                    <a:bodyPr/>
                    <a:lstStyle/>
                    <a:p>
                      <a:pPr algn="ctr"/>
                      <a:r>
                        <a:rPr lang="en-US" sz="1600" b="0"/>
                        <a:t>count == </a:t>
                      </a:r>
                      <a:r>
                        <a:rPr lang="he-IL" sz="1600" b="0"/>
                        <a:t>1</a:t>
                      </a:r>
                      <a:endParaRPr lang="en-US" sz="16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9CB09079-52A9-402F-98BC-1BD9AE0DC198}"/>
              </a:ext>
            </a:extLst>
          </p:cNvPr>
          <p:cNvGraphicFramePr>
            <a:graphicFrameLocks noGrp="1"/>
          </p:cNvGraphicFramePr>
          <p:nvPr/>
        </p:nvGraphicFramePr>
        <p:xfrm>
          <a:off x="7498080" y="1668105"/>
          <a:ext cx="1188720" cy="2194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587277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son </a:t>
                      </a:r>
                      <a:r>
                        <a:rPr lang="en-US" sz="1600" baseline="0"/>
                        <a:t>process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40002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  <a:tr h="34000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page</a:t>
                      </a:r>
                      <a:r>
                        <a:rPr lang="en-US" sz="1600" baseline="0"/>
                        <a:t> table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171913"/>
                  </a:ext>
                </a:extLst>
              </a:tr>
              <a:tr h="340002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714102"/>
                  </a:ext>
                </a:extLst>
              </a:tr>
              <a:tr h="587277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memory</a:t>
                      </a:r>
                      <a:r>
                        <a:rPr lang="en-US" sz="1600" baseline="0"/>
                        <a:t> regions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138030"/>
                  </a:ext>
                </a:extLst>
              </a:tr>
            </a:tbl>
          </a:graphicData>
        </a:graphic>
      </p:graphicFrame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133EC0D-E323-49B9-9FCF-8AA749366D4C}"/>
              </a:ext>
            </a:extLst>
          </p:cNvPr>
          <p:cNvCxnSpPr>
            <a:cxnSpLocks/>
            <a:stCxn id="62" idx="1"/>
            <a:endCxn id="71" idx="3"/>
          </p:cNvCxnSpPr>
          <p:nvPr/>
        </p:nvCxnSpPr>
        <p:spPr>
          <a:xfrm flipH="1">
            <a:off x="6803158" y="2765385"/>
            <a:ext cx="69492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9CB09079-52A9-402F-98BC-1BD9AE0DC198}"/>
              </a:ext>
            </a:extLst>
          </p:cNvPr>
          <p:cNvGraphicFramePr>
            <a:graphicFrameLocks noGrp="1"/>
          </p:cNvGraphicFramePr>
          <p:nvPr/>
        </p:nvGraphicFramePr>
        <p:xfrm>
          <a:off x="5797318" y="1805265"/>
          <a:ext cx="1005840" cy="1920240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193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PTE #11</a:t>
                      </a:r>
                      <a:br>
                        <a:rPr lang="en-US" sz="1600" b="0" dirty="0"/>
                      </a:br>
                      <a:r>
                        <a:rPr lang="en-US" sz="1600" b="1" dirty="0">
                          <a:solidFill>
                            <a:srgbClr val="0000FF"/>
                          </a:solidFill>
                        </a:rPr>
                        <a:t>r/w = </a:t>
                      </a:r>
                      <a:r>
                        <a:rPr lang="he-IL" sz="1600" b="1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171913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714102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133EC0D-E323-49B9-9FCF-8AA749366D4C}"/>
              </a:ext>
            </a:extLst>
          </p:cNvPr>
          <p:cNvCxnSpPr>
            <a:cxnSpLocks/>
            <a:stCxn id="33" idx="3"/>
            <a:endCxn id="22" idx="1"/>
          </p:cNvCxnSpPr>
          <p:nvPr/>
        </p:nvCxnSpPr>
        <p:spPr>
          <a:xfrm>
            <a:off x="3294065" y="2765900"/>
            <a:ext cx="565826" cy="62432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33EC0D-E323-49B9-9FCF-8AA749366D4C}"/>
              </a:ext>
            </a:extLst>
          </p:cNvPr>
          <p:cNvCxnSpPr>
            <a:cxnSpLocks/>
            <a:stCxn id="71" idx="1"/>
            <a:endCxn id="58" idx="3"/>
          </p:cNvCxnSpPr>
          <p:nvPr/>
        </p:nvCxnSpPr>
        <p:spPr>
          <a:xfrm flipH="1" flipV="1">
            <a:off x="5231491" y="2140545"/>
            <a:ext cx="565827" cy="62484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6CA441A8-08A8-4FAA-BC8A-ABA44A138E13}"/>
              </a:ext>
            </a:extLst>
          </p:cNvPr>
          <p:cNvGraphicFramePr>
            <a:graphicFrameLocks noGrp="1"/>
          </p:cNvGraphicFramePr>
          <p:nvPr/>
        </p:nvGraphicFramePr>
        <p:xfrm>
          <a:off x="3859891" y="3054945"/>
          <a:ext cx="1371600" cy="6705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06125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frame</a:t>
                      </a:r>
                      <a:r>
                        <a:rPr lang="en-US" sz="1600" baseline="0"/>
                        <a:t> #316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33955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count ==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F37FEE7-576D-4FB0-9209-92B439AF7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F09ACCD8-FA8E-4DEF-A6A2-DB3658FEB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938689"/>
              </p:ext>
            </p:extLst>
          </p:nvPr>
        </p:nvGraphicFramePr>
        <p:xfrm>
          <a:off x="307025" y="4281802"/>
          <a:ext cx="1981200" cy="9144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region</a:t>
                      </a:r>
                      <a:r>
                        <a:rPr lang="en-US" sz="1600" baseline="0"/>
                        <a:t> #1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521208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/>
                        <a:t>VM_MAYWRITE=1</a:t>
                      </a:r>
                    </a:p>
                    <a:p>
                      <a:pPr algn="ctr"/>
                      <a:r>
                        <a:rPr lang="en-US" sz="1600"/>
                        <a:t>VM_WRITE=1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57670525-76B9-455F-A725-0FCC57168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058855"/>
              </p:ext>
            </p:extLst>
          </p:nvPr>
        </p:nvGraphicFramePr>
        <p:xfrm>
          <a:off x="307025" y="5697099"/>
          <a:ext cx="1981200" cy="80725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8607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region</a:t>
                      </a:r>
                      <a:r>
                        <a:rPr lang="en-US" sz="1600" baseline="0"/>
                        <a:t> #2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421175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197D4BF-0FA9-435C-B0D8-6E953B6B019F}"/>
              </a:ext>
            </a:extLst>
          </p:cNvPr>
          <p:cNvCxnSpPr>
            <a:cxnSpLocks/>
            <a:stCxn id="15" idx="2"/>
            <a:endCxn id="34" idx="0"/>
          </p:cNvCxnSpPr>
          <p:nvPr/>
        </p:nvCxnSpPr>
        <p:spPr>
          <a:xfrm>
            <a:off x="1051560" y="3862665"/>
            <a:ext cx="246065" cy="41913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915D4CF-2696-4AD8-94C6-74595E9F7276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1297625" y="5196202"/>
            <a:ext cx="0" cy="50089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6D41EF4F-B816-400C-9F38-298B02C6A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261857"/>
              </p:ext>
            </p:extLst>
          </p:nvPr>
        </p:nvGraphicFramePr>
        <p:xfrm>
          <a:off x="6855775" y="4281802"/>
          <a:ext cx="1981200" cy="9144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region</a:t>
                      </a:r>
                      <a:r>
                        <a:rPr lang="en-US" sz="1600" baseline="0"/>
                        <a:t> #1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521208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/>
                        <a:t>VM_MAYWRITE=1</a:t>
                      </a:r>
                    </a:p>
                    <a:p>
                      <a:pPr algn="ctr"/>
                      <a:r>
                        <a:rPr lang="en-US" sz="1600"/>
                        <a:t>VM_WRITE=1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6D426EA9-017B-4734-967A-DF05068BE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052973"/>
              </p:ext>
            </p:extLst>
          </p:nvPr>
        </p:nvGraphicFramePr>
        <p:xfrm>
          <a:off x="6855775" y="5697099"/>
          <a:ext cx="1981200" cy="80725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8607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region</a:t>
                      </a:r>
                      <a:r>
                        <a:rPr lang="en-US" sz="1600" baseline="0"/>
                        <a:t> #2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421175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903CE0C-97EB-47AE-A2E7-EC1572F1EE47}"/>
              </a:ext>
            </a:extLst>
          </p:cNvPr>
          <p:cNvCxnSpPr>
            <a:cxnSpLocks/>
            <a:stCxn id="62" idx="2"/>
            <a:endCxn id="38" idx="0"/>
          </p:cNvCxnSpPr>
          <p:nvPr/>
        </p:nvCxnSpPr>
        <p:spPr>
          <a:xfrm flipH="1">
            <a:off x="7846375" y="3862665"/>
            <a:ext cx="246065" cy="41913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122E669-B79C-41C6-8F1B-33136155422F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>
            <a:off x="7846375" y="5196202"/>
            <a:ext cx="0" cy="50089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Explosion 2 3">
            <a:extLst>
              <a:ext uri="{FF2B5EF4-FFF2-40B4-BE49-F238E27FC236}">
                <a16:creationId xmlns:a16="http://schemas.microsoft.com/office/drawing/2014/main" id="{5B2F6C1E-DAEA-4AEF-8BF8-DC6F02243E43}"/>
              </a:ext>
            </a:extLst>
          </p:cNvPr>
          <p:cNvSpPr/>
          <p:nvPr/>
        </p:nvSpPr>
        <p:spPr>
          <a:xfrm>
            <a:off x="3294065" y="4281090"/>
            <a:ext cx="2603814" cy="1905467"/>
          </a:xfrm>
          <a:prstGeom prst="irregularSeal2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page fault</a:t>
            </a:r>
          </a:p>
        </p:txBody>
      </p:sp>
    </p:spTree>
    <p:extLst>
      <p:ext uri="{BB962C8B-B14F-4D97-AF65-F5344CB8AC3E}">
        <p14:creationId xmlns:p14="http://schemas.microsoft.com/office/powerpoint/2010/main" val="21510059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1371B-6BF2-4A94-9128-49C1B83AA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COW</a:t>
            </a:r>
            <a:r>
              <a:rPr lang="he-IL"/>
              <a:t> הוא דוגמה למנגנון "עצל"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35D5E-FDAC-4B3B-8FBF-EC9E654CB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e-IL"/>
              <a:t>המנגנון מורכב משני שלבים:</a:t>
            </a:r>
          </a:p>
          <a:p>
            <a:pPr marL="457200" indent="-457200">
              <a:buFont typeface="+mj-lt"/>
              <a:buAutoNum type="arabicPeriod"/>
            </a:pPr>
            <a:r>
              <a:rPr lang="he-IL"/>
              <a:t>הגנה על דפים במסגרת קריאת המערכת </a:t>
            </a:r>
            <a:r>
              <a:rPr lang="en-US"/>
              <a:t>fork()</a:t>
            </a:r>
            <a:r>
              <a:rPr lang="he-IL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he-IL"/>
              <a:t>שכפול מסגרות לאחר נסיון כתיבה שגרם ל- </a:t>
            </a:r>
            <a:r>
              <a:rPr lang="en-US" err="1"/>
              <a:t>page_fault</a:t>
            </a:r>
            <a:r>
              <a:rPr lang="he-IL"/>
              <a:t>.</a:t>
            </a:r>
          </a:p>
          <a:p>
            <a:r>
              <a:rPr lang="he-IL"/>
              <a:t>שלב 1 (הגנה על דפים) מאפשר לגרעין לדחות את שלב 2 (שכפול מסגרות) ככל הניתן.</a:t>
            </a:r>
            <a:r>
              <a:rPr lang="en-US"/>
              <a:t> </a:t>
            </a:r>
            <a:r>
              <a:rPr lang="he-IL"/>
              <a:t> </a:t>
            </a:r>
          </a:p>
          <a:p>
            <a:r>
              <a:rPr lang="he-IL" b="1" u="sng"/>
              <a:t>שאלה</a:t>
            </a:r>
            <a:r>
              <a:rPr lang="he-IL" b="1"/>
              <a:t>: </a:t>
            </a:r>
            <a:r>
              <a:rPr lang="he-IL"/>
              <a:t>האם בהכרח שיפרנו את הביצועים בעזרת </a:t>
            </a:r>
            <a:r>
              <a:rPr lang="en-US"/>
              <a:t>COW</a:t>
            </a:r>
            <a:r>
              <a:rPr lang="he-IL"/>
              <a:t>?</a:t>
            </a:r>
          </a:p>
          <a:p>
            <a:r>
              <a:rPr lang="he-IL"/>
              <a:t>אם, בסופו של דבר, האב והבן יכתבו לכל הדפים שלהם, לא חסכנו שום עבודה והיינו יכולים להעתיק את כל מרחב הזיכרון מלכתחילה.</a:t>
            </a:r>
          </a:p>
          <a:p>
            <a:pPr lvl="1"/>
            <a:r>
              <a:rPr lang="he-IL"/>
              <a:t>למעשה אפילו הוספנו עבודה מיותרת של עדכון טבלאות הדפים בשלב 1 + תקורה נוספת של חריגות דף בשלב 2.</a:t>
            </a:r>
          </a:p>
          <a:p>
            <a:r>
              <a:rPr lang="he-IL"/>
              <a:t>אבל באופן השימוש הנפוץ (</a:t>
            </a:r>
            <a:r>
              <a:rPr lang="en-US" err="1"/>
              <a:t>fork+execv</a:t>
            </a:r>
            <a:r>
              <a:rPr lang="he-IL"/>
              <a:t>) חסכנו הרבה עבודה.</a:t>
            </a:r>
          </a:p>
          <a:p>
            <a:pPr lvl="1"/>
            <a:r>
              <a:rPr lang="he-IL"/>
              <a:t>כי שילמנו רק על שלב 1 שהוא זול יותר משלב 2.</a:t>
            </a:r>
          </a:p>
          <a:p>
            <a:pPr lvl="1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BDAEB7-98F0-4BDF-8437-E372E6B40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B6E149-8A52-4629-8026-71CB220B5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678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>
            <a:extLst>
              <a:ext uri="{FF2B5EF4-FFF2-40B4-BE49-F238E27FC236}">
                <a16:creationId xmlns:a16="http://schemas.microsoft.com/office/drawing/2014/main" id="{BEB88781-D3BA-4C32-A754-94FCFAD8E7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COW</a:t>
            </a:r>
            <a:r>
              <a:rPr lang="he-IL" altLang="en-US"/>
              <a:t>: העתקת מרחב זיכרון לתהליך בן</a:t>
            </a:r>
            <a:endParaRPr lang="en-US" altLang="en-US"/>
          </a:p>
        </p:txBody>
      </p:sp>
      <p:sp>
        <p:nvSpPr>
          <p:cNvPr id="26630" name="Rectangle 3">
            <a:extLst>
              <a:ext uri="{FF2B5EF4-FFF2-40B4-BE49-F238E27FC236}">
                <a16:creationId xmlns:a16="http://schemas.microsoft.com/office/drawing/2014/main" id="{0D98A617-68FD-4CD6-A1C4-BF025CD15A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e-IL" altLang="en-US" dirty="0"/>
              <a:t>הפונקציה </a:t>
            </a:r>
            <a:r>
              <a:rPr lang="en-US" altLang="en-US" dirty="0" err="1"/>
              <a:t>copy_mm</a:t>
            </a:r>
            <a:r>
              <a:rPr lang="en-US" altLang="en-US" dirty="0"/>
              <a:t>()</a:t>
            </a:r>
            <a:r>
              <a:rPr lang="he-IL" altLang="en-US" dirty="0"/>
              <a:t>, המופעלת מתוך </a:t>
            </a:r>
            <a:r>
              <a:rPr lang="en-US" altLang="en-US" dirty="0" err="1"/>
              <a:t>do_fork</a:t>
            </a:r>
            <a:r>
              <a:rPr lang="en-US" altLang="en-US" dirty="0"/>
              <a:t>()</a:t>
            </a:r>
            <a:r>
              <a:rPr lang="he-IL" altLang="en-US" dirty="0"/>
              <a:t>, "מעתיקה" את מרחב הזיכרון של תהליך האב לתהליך הבן.</a:t>
            </a:r>
            <a:endParaRPr lang="en-US" altLang="en-US" dirty="0"/>
          </a:p>
          <a:p>
            <a:r>
              <a:rPr lang="he-IL" altLang="en-US" dirty="0"/>
              <a:t>לכל אזור זיכרון של האב: </a:t>
            </a:r>
          </a:p>
          <a:p>
            <a:pPr lvl="1"/>
            <a:r>
              <a:rPr lang="he-IL" altLang="en-US" dirty="0"/>
              <a:t>מעתיקה את מתאר אזור הזיכרון לתהליך הבן (עותק חדש ונפרד).</a:t>
            </a:r>
          </a:p>
          <a:p>
            <a:pPr lvl="1"/>
            <a:r>
              <a:rPr lang="he-IL" altLang="en-US" dirty="0"/>
              <a:t>מעתיקה את הכניסות המתאימות מטבלת הדפים של האב לזו של הבן.</a:t>
            </a:r>
          </a:p>
          <a:p>
            <a:pPr lvl="1"/>
            <a:r>
              <a:rPr lang="he-IL" altLang="en-US"/>
              <a:t>לכל דף באזור הזיכרון, מגדילה </a:t>
            </a:r>
            <a:r>
              <a:rPr lang="he-IL" altLang="en-US" dirty="0"/>
              <a:t>את מונה השיתוף של </a:t>
            </a:r>
            <a:r>
              <a:rPr lang="he-IL" altLang="en-US"/>
              <a:t>המסגרת המתאימה.</a:t>
            </a:r>
            <a:endParaRPr lang="he-IL" altLang="en-US" dirty="0"/>
          </a:p>
          <a:p>
            <a:pPr lvl="1"/>
            <a:endParaRPr lang="he-IL" altLang="en-US" dirty="0"/>
          </a:p>
          <a:p>
            <a:pPr lvl="1"/>
            <a:r>
              <a:rPr lang="he-IL" altLang="en-US" dirty="0"/>
              <a:t>תהליך ההגנה:</a:t>
            </a:r>
            <a:r>
              <a:rPr lang="en-US" altLang="en-US" dirty="0"/>
              <a:t> </a:t>
            </a:r>
            <a:r>
              <a:rPr lang="he-IL" altLang="en-US" dirty="0"/>
              <a:t>קריאת המערכת </a:t>
            </a:r>
            <a:r>
              <a:rPr lang="en-US" altLang="en-US" dirty="0"/>
              <a:t>fork</a:t>
            </a:r>
            <a:r>
              <a:rPr lang="he-IL" altLang="en-US" dirty="0"/>
              <a:t> ניגשת לדפים: </a:t>
            </a:r>
          </a:p>
          <a:p>
            <a:pPr lvl="2"/>
            <a:r>
              <a:rPr lang="he-IL" altLang="en-US" dirty="0"/>
              <a:t>שאינם משותפים (</a:t>
            </a:r>
            <a:r>
              <a:rPr lang="en-US" altLang="en-US" dirty="0"/>
              <a:t>VM_SHARED</a:t>
            </a:r>
            <a:r>
              <a:rPr lang="he-IL" altLang="en-US" dirty="0"/>
              <a:t> כבוי) </a:t>
            </a:r>
          </a:p>
          <a:p>
            <a:pPr lvl="2"/>
            <a:r>
              <a:rPr lang="he-IL" altLang="en-US" dirty="0"/>
              <a:t>שניתן לאפשר בהם כתיבה (</a:t>
            </a:r>
            <a:r>
              <a:rPr lang="en-US" altLang="en-US" dirty="0"/>
              <a:t>VM_MAYWRITE</a:t>
            </a:r>
            <a:r>
              <a:rPr lang="he-IL" altLang="en-US" dirty="0"/>
              <a:t> דלוק)</a:t>
            </a:r>
          </a:p>
          <a:p>
            <a:pPr lvl="1"/>
            <a:r>
              <a:rPr lang="he-IL" altLang="en-US" dirty="0"/>
              <a:t>ומכבה את הביט </a:t>
            </a:r>
            <a:r>
              <a:rPr lang="en-US" altLang="en-US" dirty="0"/>
              <a:t>r/w</a:t>
            </a:r>
            <a:r>
              <a:rPr lang="he-IL" altLang="en-US" dirty="0"/>
              <a:t> ב-</a:t>
            </a:r>
            <a:r>
              <a:rPr lang="en-US" altLang="en-US" dirty="0"/>
              <a:t>PTE</a:t>
            </a:r>
            <a:r>
              <a:rPr lang="he-IL" altLang="en-US" dirty="0"/>
              <a:t> של אותו דף. 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9DA50A9-8FD6-4D0C-88E6-2D6B2150E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BD017-DE64-4B56-AA09-83B6EB913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907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1026">
            <a:extLst>
              <a:ext uri="{FF2B5EF4-FFF2-40B4-BE49-F238E27FC236}">
                <a16:creationId xmlns:a16="http://schemas.microsoft.com/office/drawing/2014/main" id="{04FCC1D2-5BF4-4E21-A200-5BC45596C3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COW</a:t>
            </a:r>
            <a:r>
              <a:rPr lang="he-IL" altLang="en-US"/>
              <a:t>: טיפול ב-</a:t>
            </a:r>
            <a:r>
              <a:rPr lang="en-US" altLang="en-US"/>
              <a:t>page fault</a:t>
            </a:r>
          </a:p>
        </p:txBody>
      </p:sp>
      <p:sp>
        <p:nvSpPr>
          <p:cNvPr id="27654" name="Rectangle 1027">
            <a:extLst>
              <a:ext uri="{FF2B5EF4-FFF2-40B4-BE49-F238E27FC236}">
                <a16:creationId xmlns:a16="http://schemas.microsoft.com/office/drawing/2014/main" id="{1C35365B-170B-4B05-9A63-8153B8A17E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e-IL" altLang="en-US" dirty="0"/>
              <a:t>תרחיש הטיפול: </a:t>
            </a:r>
          </a:p>
          <a:p>
            <a:r>
              <a:rPr lang="he-IL" altLang="en-US" dirty="0"/>
              <a:t>האב או הבן מנסים לכתוב לדף מוגן ע"י </a:t>
            </a:r>
            <a:r>
              <a:rPr lang="en-US" altLang="en-US" dirty="0"/>
              <a:t>COW</a:t>
            </a:r>
            <a:r>
              <a:rPr lang="he-IL" altLang="en-US" dirty="0"/>
              <a:t>.</a:t>
            </a:r>
          </a:p>
          <a:p>
            <a:r>
              <a:rPr lang="he-IL" altLang="en-US" b="1" dirty="0"/>
              <a:t>המעבד</a:t>
            </a:r>
            <a:r>
              <a:rPr lang="he-IL" altLang="en-US" dirty="0"/>
              <a:t> ניגש לסיביות הבקרה ב-</a:t>
            </a:r>
            <a:r>
              <a:rPr lang="en-US" altLang="en-US" dirty="0"/>
              <a:t>PTE</a:t>
            </a:r>
            <a:r>
              <a:rPr lang="he-IL" altLang="en-US" dirty="0"/>
              <a:t> של הדף, ומגלה כי </a:t>
            </a:r>
            <a:r>
              <a:rPr lang="en-US" altLang="en-US" dirty="0"/>
              <a:t>r/w</a:t>
            </a:r>
            <a:r>
              <a:rPr lang="he-IL" altLang="en-US" dirty="0"/>
              <a:t> כבוי.</a:t>
            </a:r>
          </a:p>
          <a:p>
            <a:r>
              <a:rPr lang="he-IL" altLang="en-US" dirty="0"/>
              <a:t>המעבד יוצר חריגת דף (</a:t>
            </a:r>
            <a:r>
              <a:rPr lang="en-US" altLang="en-US" b="1" dirty="0">
                <a:solidFill>
                  <a:srgbClr val="0000FF"/>
                </a:solidFill>
              </a:rPr>
              <a:t>page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00FF"/>
                </a:solidFill>
              </a:rPr>
              <a:t>fault</a:t>
            </a:r>
            <a:r>
              <a:rPr lang="he-IL" altLang="en-US" dirty="0"/>
              <a:t>).</a:t>
            </a:r>
          </a:p>
          <a:p>
            <a:r>
              <a:rPr lang="he-IL" altLang="en-US" b="1" dirty="0"/>
              <a:t>הגרעין</a:t>
            </a:r>
            <a:r>
              <a:rPr lang="he-IL" altLang="en-US" dirty="0"/>
              <a:t> מטפל בחריגה, ובודק שהדף </a:t>
            </a:r>
            <a:r>
              <a:rPr lang="he-IL" altLang="en-US" b="1" dirty="0"/>
              <a:t>שייך</a:t>
            </a:r>
            <a:r>
              <a:rPr lang="he-IL" altLang="en-US" dirty="0"/>
              <a:t> לאחד מאזורי הזיכרון ושהגישה בכלל חוקית (דגל </a:t>
            </a:r>
            <a:r>
              <a:rPr lang="en-US" altLang="en-US" dirty="0"/>
              <a:t>VM_WRITE</a:t>
            </a:r>
            <a:r>
              <a:rPr lang="he-IL" altLang="en-US" dirty="0"/>
              <a:t> דלוק </a:t>
            </a:r>
            <a:r>
              <a:rPr lang="he-IL" altLang="en-US" b="1" dirty="0"/>
              <a:t>במתאר האזור</a:t>
            </a:r>
            <a:r>
              <a:rPr lang="he-IL" altLang="en-US" dirty="0"/>
              <a:t>).</a:t>
            </a:r>
          </a:p>
          <a:p>
            <a:r>
              <a:rPr lang="he-IL" altLang="en-US" dirty="0"/>
              <a:t>הגרעין בודק את ערך המונה השיתוף של המסגרת:</a:t>
            </a:r>
          </a:p>
          <a:p>
            <a:pPr lvl="1"/>
            <a:r>
              <a:rPr lang="he-IL" altLang="en-US" dirty="0"/>
              <a:t>אם </a:t>
            </a:r>
            <a:r>
              <a:rPr lang="en-US" altLang="en-US" dirty="0"/>
              <a:t>count &gt; 1</a:t>
            </a:r>
            <a:r>
              <a:rPr lang="he-IL" altLang="en-US" dirty="0"/>
              <a:t>, מקצים מסגרת חדשה, מעתיקים אליה את המסגרת המקורית, ומצביעים את הדף למסגרת החדשה.</a:t>
            </a:r>
          </a:p>
          <a:p>
            <a:pPr lvl="1"/>
            <a:r>
              <a:rPr lang="he-IL" altLang="en-US" dirty="0"/>
              <a:t>במסגרת הישנה מבוצע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count--</a:t>
            </a:r>
            <a:r>
              <a:rPr lang="he-IL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e-IL" altLang="en-US" dirty="0"/>
              <a:t>.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he-IL" altLang="en-US" dirty="0"/>
              <a:t>במסגרת החדשה מוצב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 = 1</a:t>
            </a:r>
            <a:r>
              <a:rPr lang="he-IL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e-IL" altLang="en-US" dirty="0"/>
              <a:t>.</a:t>
            </a:r>
            <a:endParaRPr lang="he-IL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he-IL" altLang="en-US" dirty="0"/>
              <a:t>בעותק החדש מאופשרת הכתיבה.</a:t>
            </a:r>
          </a:p>
          <a:p>
            <a:r>
              <a:rPr lang="he-IL" altLang="en-US" dirty="0"/>
              <a:t>אחרת (</a:t>
            </a:r>
            <a:r>
              <a:rPr lang="en-US" altLang="en-US" dirty="0"/>
              <a:t>count == 1</a:t>
            </a:r>
            <a:r>
              <a:rPr lang="he-IL" altLang="en-US" dirty="0"/>
              <a:t>), הגרעין פשוט מאפשר כתיבה בדף ע"י הדלקת הדגל </a:t>
            </a:r>
            <a:r>
              <a:rPr lang="en-US" altLang="en-US" dirty="0"/>
              <a:t>r/w</a:t>
            </a:r>
            <a:r>
              <a:rPr lang="he-IL" altLang="en-US" dirty="0"/>
              <a:t>.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9FCBB-FD66-4BC7-97D1-ADCCD7AFC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83D58C-2EC9-49E8-B876-5C17D6864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433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CCB55-8CD4-4B02-8632-0017539A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מנגנון </a:t>
            </a:r>
            <a:r>
              <a:rPr lang="en-US" dirty="0"/>
              <a:t>demand paging</a:t>
            </a:r>
            <a:endParaRPr lang="he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67C5B-48A1-4B84-856A-BA1377BDFD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FA71D-9CC3-459A-8E2D-8F7171DD5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775E94-1210-4FF3-B779-2777889FB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970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6D40557-EAD7-46E1-930B-58365F69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דוגמת קוד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9BE31-BD90-4FAC-9209-22D04C491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char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*)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mmap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NULL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4096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PROT_READ | PROT_WRITE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MAP_ANONYMOUS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-1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// OS doesn’t allocate memory,</a:t>
            </a:r>
          </a:p>
          <a:p>
            <a:pPr marL="0" indent="0" algn="l" rtl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	// only updates the memory region list</a:t>
            </a:r>
          </a:p>
          <a:p>
            <a:pPr marL="0" indent="0" algn="l" rtl="0">
              <a:lnSpc>
                <a:spcPct val="107000"/>
              </a:lnSpc>
              <a:spcBef>
                <a:spcPts val="0"/>
              </a:spcBef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x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a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// page fault</a:t>
            </a: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	// OS maps the page to the zero page</a:t>
            </a: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8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 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6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// another page fault</a:t>
            </a:r>
          </a:p>
          <a:p>
            <a:pPr marL="0" indent="0" algn="l" rtl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	// OS allocates a new frame</a:t>
            </a:r>
          </a:p>
          <a:p>
            <a:pPr marL="0" indent="0" algn="l" rtl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	// and copies the zero page into it</a:t>
            </a:r>
            <a:endParaRPr lang="en-US" sz="3200" dirty="0">
              <a:solidFill>
                <a:srgbClr val="008000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Bef>
                <a:spcPts val="0"/>
              </a:spcBef>
              <a:buNone/>
            </a:pPr>
            <a:endParaRPr lang="en-US" dirty="0">
              <a:solidFill>
                <a:srgbClr val="008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A2CFA3-FBAB-4BA7-B703-F5F02C419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E382B9-31CD-4E0A-8FDA-7119289D6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10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08DBE-7C63-4817-8F75-4A92A0DA6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TL;DR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3CDDD-DAA0-4BE3-9CB9-A6CAB0A72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זיכרון וירטואלי הוא </a:t>
            </a:r>
            <a:r>
              <a:rPr lang="he-IL" b="1" dirty="0"/>
              <a:t>מנגנון משולב חומרה-תוכנה</a:t>
            </a:r>
            <a:r>
              <a:rPr lang="he-IL" dirty="0"/>
              <a:t>:</a:t>
            </a:r>
          </a:p>
          <a:p>
            <a:pPr lvl="1"/>
            <a:r>
              <a:rPr lang="he-IL" b="1" dirty="0"/>
              <a:t>המעבד מתרגם </a:t>
            </a:r>
            <a:r>
              <a:rPr lang="he-IL" dirty="0"/>
              <a:t>את הכתובת הווירטואלית לכתובת פיזית בעת גישה לזיכרון באמצעות הליכה בטבלת הדפים (</a:t>
            </a:r>
            <a:r>
              <a:rPr lang="en-US" dirty="0"/>
              <a:t>page table walk</a:t>
            </a:r>
            <a:r>
              <a:rPr lang="he-IL" dirty="0"/>
              <a:t>) – ראינו בתרגול הקודם.</a:t>
            </a:r>
          </a:p>
          <a:p>
            <a:pPr lvl="1"/>
            <a:r>
              <a:rPr lang="he-IL" b="1" dirty="0"/>
              <a:t>מערכת ההפעלה מגדירה </a:t>
            </a:r>
            <a:r>
              <a:rPr lang="he-IL" dirty="0"/>
              <a:t>את טבלת הדפים, וכך מגדירה את המיפוי בין כתובות וירטואליות לפיזיות – את זה נראה היום.</a:t>
            </a:r>
          </a:p>
          <a:p>
            <a:pPr lvl="1"/>
            <a:endParaRPr lang="he-IL" dirty="0"/>
          </a:p>
          <a:p>
            <a:r>
              <a:rPr lang="he-IL" dirty="0"/>
              <a:t>לינוקס מנהלת את טבלאות הדפים של תהליכים בצורה </a:t>
            </a:r>
            <a:r>
              <a:rPr lang="he-IL" b="1" dirty="0"/>
              <a:t>"עצלה/דחיינית"</a:t>
            </a:r>
            <a:r>
              <a:rPr lang="he-IL" dirty="0"/>
              <a:t> (</a:t>
            </a:r>
            <a:r>
              <a:rPr lang="en-US" dirty="0"/>
              <a:t>lazy</a:t>
            </a:r>
            <a:r>
              <a:rPr lang="he-IL" dirty="0"/>
              <a:t>) כדי לחסוך זיכרון וזמן מעבד.</a:t>
            </a:r>
          </a:p>
          <a:p>
            <a:pPr lvl="1"/>
            <a:r>
              <a:rPr lang="he-IL" dirty="0"/>
              <a:t>לינוקס דוחה ככל הניתן העתקת זיכרון מהאב לבן באמעות </a:t>
            </a:r>
            <a:r>
              <a:rPr lang="en-US" dirty="0"/>
              <a:t>copy-on-write</a:t>
            </a:r>
            <a:r>
              <a:rPr lang="he-IL" dirty="0"/>
              <a:t>.</a:t>
            </a:r>
          </a:p>
          <a:p>
            <a:pPr lvl="1"/>
            <a:r>
              <a:rPr lang="he-IL" dirty="0"/>
              <a:t>לינוקס מקצה מסגרות פיזיות לתהליך בצורה עצלה ע"י </a:t>
            </a:r>
            <a:r>
              <a:rPr lang="en-US" dirty="0"/>
              <a:t>demand paging</a:t>
            </a:r>
            <a:r>
              <a:rPr lang="he-IL" dirty="0"/>
              <a:t>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80DDBD4-611A-4C43-ABC7-F051A6D66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6F9D14-E044-4378-8014-A75DA4C46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517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>
            <a:extLst>
              <a:ext uri="{FF2B5EF4-FFF2-40B4-BE49-F238E27FC236}">
                <a16:creationId xmlns:a16="http://schemas.microsoft.com/office/drawing/2014/main" id="{399D552D-4DCD-47E6-81C2-382B4DAB13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altLang="en-US"/>
              <a:t>הקצאת מסגרות לפי דרישה (</a:t>
            </a:r>
            <a:r>
              <a:rPr lang="en-US" altLang="en-US"/>
              <a:t>Demand Paging</a:t>
            </a:r>
            <a:r>
              <a:rPr lang="he-IL" altLang="en-US"/>
              <a:t>)</a:t>
            </a:r>
            <a:endParaRPr lang="en-US" altLang="en-US"/>
          </a:p>
        </p:txBody>
      </p:sp>
      <p:sp>
        <p:nvSpPr>
          <p:cNvPr id="34822" name="Rectangle 3">
            <a:extLst>
              <a:ext uri="{FF2B5EF4-FFF2-40B4-BE49-F238E27FC236}">
                <a16:creationId xmlns:a16="http://schemas.microsoft.com/office/drawing/2014/main" id="{521C23D3-31A8-4B1F-A75A-6DFD560007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altLang="en-US" dirty="0"/>
              <a:t>כאשר תהליך מקצה זיכרון באמצעות קריאת המערכת </a:t>
            </a:r>
            <a:r>
              <a:rPr lang="en-US" altLang="en-US" dirty="0" err="1"/>
              <a:t>mmap</a:t>
            </a:r>
            <a:r>
              <a:rPr lang="en-US" altLang="en-US" dirty="0"/>
              <a:t>()</a:t>
            </a:r>
            <a:r>
              <a:rPr lang="he-IL" altLang="en-US" dirty="0"/>
              <a:t>, לינוקס מקצה מסגרות לפי דרישה (</a:t>
            </a:r>
            <a:r>
              <a:rPr lang="en-US" altLang="en-US" dirty="0"/>
              <a:t>demand paging</a:t>
            </a:r>
            <a:r>
              <a:rPr lang="he-IL" altLang="en-US" dirty="0"/>
              <a:t>).</a:t>
            </a:r>
          </a:p>
          <a:p>
            <a:pPr marL="731520" lvl="1" indent="-457200">
              <a:buFont typeface="+mj-lt"/>
              <a:buAutoNum type="arabicPeriod"/>
            </a:pPr>
            <a:r>
              <a:rPr lang="he-IL" altLang="en-US" dirty="0"/>
              <a:t>בשלב הראשון, </a:t>
            </a:r>
            <a:r>
              <a:rPr lang="he-IL" altLang="en-US" b="1" dirty="0"/>
              <a:t>רק</a:t>
            </a:r>
            <a:r>
              <a:rPr lang="he-IL" altLang="en-US" dirty="0"/>
              <a:t> </a:t>
            </a:r>
            <a:r>
              <a:rPr lang="he-IL" altLang="en-US" b="1" dirty="0"/>
              <a:t>רשימת אזורי הזיכרון מתעדכנת</a:t>
            </a:r>
            <a:r>
              <a:rPr lang="he-IL" altLang="en-US" dirty="0"/>
              <a:t>.</a:t>
            </a:r>
          </a:p>
          <a:p>
            <a:pPr marL="731520" lvl="1" indent="-457200">
              <a:buFont typeface="+mj-lt"/>
              <a:buAutoNum type="arabicPeriod"/>
            </a:pPr>
            <a:r>
              <a:rPr lang="he-IL" altLang="en-US" dirty="0"/>
              <a:t>הכניסות המתאימות בטבלת הדפים עדיין לא מצביעות למסגרות (ע"י סימון ביט </a:t>
            </a:r>
            <a:r>
              <a:rPr lang="en-US" altLang="en-US" dirty="0"/>
              <a:t>present == 0</a:t>
            </a:r>
            <a:r>
              <a:rPr lang="he-IL" altLang="en-US" dirty="0"/>
              <a:t>).</a:t>
            </a:r>
          </a:p>
          <a:p>
            <a:pPr marL="731520" lvl="1" indent="-457200">
              <a:buFont typeface="+mj-lt"/>
              <a:buAutoNum type="arabicPeriod"/>
            </a:pPr>
            <a:r>
              <a:rPr lang="he-IL" altLang="en-US" dirty="0"/>
              <a:t>המסגרת מוקצית או מועתקת מהדיסק רק בניסיון הגישה הראשון לדף, בעקבות </a:t>
            </a:r>
            <a:r>
              <a:rPr lang="en-US" altLang="en-US" dirty="0"/>
              <a:t>page fault</a:t>
            </a:r>
            <a:r>
              <a:rPr lang="he-IL" altLang="en-US" dirty="0"/>
              <a:t>.</a:t>
            </a:r>
          </a:p>
          <a:p>
            <a:endParaRPr lang="he-IL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48D79-19E0-4EC3-956E-E6A15B42C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7" name="Speech Bubble: Rectangle 7">
            <a:extLst>
              <a:ext uri="{FF2B5EF4-FFF2-40B4-BE49-F238E27FC236}">
                <a16:creationId xmlns:a16="http://schemas.microsoft.com/office/drawing/2014/main" id="{46032D22-B014-4D44-B35B-F5F267CC63D4}"/>
              </a:ext>
            </a:extLst>
          </p:cNvPr>
          <p:cNvSpPr/>
          <p:nvPr/>
        </p:nvSpPr>
        <p:spPr>
          <a:xfrm>
            <a:off x="649021" y="5037000"/>
            <a:ext cx="3600000" cy="1440000"/>
          </a:xfrm>
          <a:prstGeom prst="wedgeRoundRectCallout">
            <a:avLst>
              <a:gd name="adj1" fmla="val 87856"/>
              <a:gd name="adj2" fmla="val -11230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en-US" sz="2000" b="1" dirty="0">
                <a:solidFill>
                  <a:srgbClr val="0000FF"/>
                </a:solidFill>
              </a:rPr>
              <a:t>Major page fault</a:t>
            </a:r>
            <a:r>
              <a:rPr lang="he-IL" sz="2000" b="1" dirty="0">
                <a:solidFill>
                  <a:srgbClr val="0000FF"/>
                </a:solidFill>
              </a:rPr>
              <a:t> </a:t>
            </a:r>
            <a:r>
              <a:rPr lang="he-IL" sz="2000" dirty="0"/>
              <a:t>– </a:t>
            </a:r>
          </a:p>
          <a:p>
            <a:pPr algn="ctr" rtl="1"/>
            <a:r>
              <a:rPr lang="he-IL" sz="2000" dirty="0"/>
              <a:t>חריגת דף שניגשת לדיסק,</a:t>
            </a:r>
            <a:br>
              <a:rPr lang="en-US" sz="2000" dirty="0"/>
            </a:br>
            <a:r>
              <a:rPr lang="he-IL" sz="2000" dirty="0"/>
              <a:t>ולכן דורשת יציאה להמתנה.</a:t>
            </a:r>
          </a:p>
          <a:p>
            <a:pPr algn="ctr" rtl="1"/>
            <a:r>
              <a:rPr lang="he-IL" sz="2000" dirty="0"/>
              <a:t>רלוונטית למיפוי מגובה קובץ.</a:t>
            </a:r>
            <a:endParaRPr lang="en-US" sz="2000" dirty="0"/>
          </a:p>
        </p:txBody>
      </p:sp>
      <p:sp>
        <p:nvSpPr>
          <p:cNvPr id="9" name="Speech Bubble: Rectangle 7">
            <a:extLst>
              <a:ext uri="{FF2B5EF4-FFF2-40B4-BE49-F238E27FC236}">
                <a16:creationId xmlns:a16="http://schemas.microsoft.com/office/drawing/2014/main" id="{46032D22-B014-4D44-B35B-F5F267CC63D4}"/>
              </a:ext>
            </a:extLst>
          </p:cNvPr>
          <p:cNvSpPr/>
          <p:nvPr/>
        </p:nvSpPr>
        <p:spPr>
          <a:xfrm>
            <a:off x="4521399" y="5037000"/>
            <a:ext cx="3600000" cy="1440000"/>
          </a:xfrm>
          <a:prstGeom prst="wedgeRoundRectCallout">
            <a:avLst>
              <a:gd name="adj1" fmla="val -8260"/>
              <a:gd name="adj2" fmla="val -11307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en-US" sz="2000" b="1" dirty="0">
                <a:solidFill>
                  <a:srgbClr val="0000FF"/>
                </a:solidFill>
              </a:rPr>
              <a:t>Minor page fault</a:t>
            </a:r>
            <a:r>
              <a:rPr lang="he-IL" sz="2000" b="1" dirty="0">
                <a:solidFill>
                  <a:srgbClr val="0000FF"/>
                </a:solidFill>
              </a:rPr>
              <a:t> </a:t>
            </a:r>
            <a:r>
              <a:rPr lang="he-IL" sz="2000" dirty="0"/>
              <a:t>– </a:t>
            </a:r>
          </a:p>
          <a:p>
            <a:pPr algn="ctr" rtl="1"/>
            <a:r>
              <a:rPr lang="he-IL" sz="2000" dirty="0"/>
              <a:t>חריגת דף שאינה ניגשת לדיסק,</a:t>
            </a:r>
            <a:br>
              <a:rPr lang="en-US" sz="2000" dirty="0"/>
            </a:br>
            <a:r>
              <a:rPr lang="he-IL" sz="2000" dirty="0"/>
              <a:t>ולכן אינה חוסמת את התהליך.</a:t>
            </a:r>
          </a:p>
          <a:p>
            <a:pPr algn="ctr" rtl="1"/>
            <a:r>
              <a:rPr lang="he-IL" sz="2000" dirty="0"/>
              <a:t>רלוונטית למיפוי אנונימי.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103B9D8-61EC-4802-8DE3-1BE33C115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06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2">
            <a:extLst>
              <a:ext uri="{FF2B5EF4-FFF2-40B4-BE49-F238E27FC236}">
                <a16:creationId xmlns:a16="http://schemas.microsoft.com/office/drawing/2014/main" id="{2A0D27FC-1891-48D3-B0F7-A412680AC8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Demand Paging</a:t>
            </a:r>
            <a:r>
              <a:rPr lang="he-IL" altLang="en-US"/>
              <a:t> – טיפול בחריגת דף</a:t>
            </a:r>
            <a:endParaRPr lang="en-US" altLang="en-US"/>
          </a:p>
        </p:txBody>
      </p:sp>
      <p:sp>
        <p:nvSpPr>
          <p:cNvPr id="35846" name="Rectangle 3">
            <a:extLst>
              <a:ext uri="{FF2B5EF4-FFF2-40B4-BE49-F238E27FC236}">
                <a16:creationId xmlns:a16="http://schemas.microsoft.com/office/drawing/2014/main" id="{FA44C91F-B4A1-43B1-913B-1BC4882F5F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e-IL" altLang="en-US" dirty="0"/>
              <a:t>תחילה, הגרעין בודק אם הכתובת שגרמה לחריגה היא </a:t>
            </a:r>
            <a:r>
              <a:rPr lang="he-IL" altLang="en-US" b="1" dirty="0"/>
              <a:t>חוקית</a:t>
            </a:r>
            <a:r>
              <a:rPr lang="he-IL" altLang="en-US" dirty="0"/>
              <a:t>. </a:t>
            </a:r>
          </a:p>
          <a:p>
            <a:pPr marL="0" indent="0">
              <a:buNone/>
            </a:pPr>
            <a:r>
              <a:rPr lang="he-IL" altLang="en-US" dirty="0"/>
              <a:t>במידה וכן:</a:t>
            </a:r>
            <a:r>
              <a:rPr lang="en-US" altLang="en-US" dirty="0"/>
              <a:t> </a:t>
            </a:r>
            <a:endParaRPr lang="he-IL" altLang="en-US" dirty="0"/>
          </a:p>
          <a:p>
            <a:pPr marL="457200" indent="-457200">
              <a:buFont typeface="+mj-lt"/>
              <a:buAutoNum type="arabicPeriod"/>
            </a:pPr>
            <a:r>
              <a:rPr lang="he-IL" altLang="en-US" dirty="0"/>
              <a:t>אם אזור הזיכרון ממפה קובץ שנמצא בדיסק, יש לטעון את המסגרת מהדיסק (</a:t>
            </a:r>
            <a:r>
              <a:rPr lang="en-US" altLang="en-US" dirty="0"/>
              <a:t>major page fault</a:t>
            </a:r>
            <a:r>
              <a:rPr lang="he-IL" altLang="en-US" dirty="0"/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he-IL" altLang="en-US" dirty="0"/>
              <a:t>אם מעולם לא ניגשו לאזור הזיכרון (</a:t>
            </a:r>
            <a:r>
              <a:rPr lang="he-IL" altLang="en-US" b="1" dirty="0">
                <a:solidFill>
                  <a:srgbClr val="0000FF"/>
                </a:solidFill>
              </a:rPr>
              <a:t>זיכרון אנונימי קר</a:t>
            </a:r>
            <a:r>
              <a:rPr lang="he-IL" altLang="en-US" dirty="0"/>
              <a:t>):</a:t>
            </a:r>
          </a:p>
          <a:p>
            <a:pPr marL="617220" lvl="1" indent="-342900">
              <a:buFont typeface="+mj-lt"/>
              <a:buAutoNum type="arabicPeriod"/>
            </a:pPr>
            <a:r>
              <a:rPr lang="he-IL" altLang="en-US" dirty="0"/>
              <a:t>אם הגישה לכתיבה, מוקצית מסגרת חדשה מלאה באפסים (</a:t>
            </a:r>
            <a:r>
              <a:rPr lang="en-US" altLang="en-US" dirty="0"/>
              <a:t>minor page fault</a:t>
            </a:r>
            <a:r>
              <a:rPr lang="he-IL" altLang="en-US" dirty="0"/>
              <a:t>).</a:t>
            </a:r>
          </a:p>
          <a:p>
            <a:pPr marL="617220" lvl="1" indent="-342900">
              <a:buFont typeface="+mj-lt"/>
              <a:buAutoNum type="arabicPeriod"/>
            </a:pPr>
            <a:r>
              <a:rPr lang="he-IL" altLang="en-US" dirty="0"/>
              <a:t>אם הגישה לקריאה, הכניסה בטבלת הדפים מצביעה על מסגרת של דף קבוע מיוחד ממולא אפסים, הקרוי </a:t>
            </a:r>
            <a:r>
              <a:rPr lang="en-US" altLang="en-US" dirty="0"/>
              <a:t>ZERO_PAGE</a:t>
            </a:r>
            <a:r>
              <a:rPr lang="he-IL" altLang="en-US" dirty="0"/>
              <a:t>. </a:t>
            </a:r>
          </a:p>
          <a:p>
            <a:pPr lvl="2"/>
            <a:r>
              <a:rPr lang="he-IL" altLang="en-US" dirty="0"/>
              <a:t>דף זה מסומן </a:t>
            </a:r>
            <a:r>
              <a:rPr lang="en-US" altLang="en-US" dirty="0"/>
              <a:t>read-only</a:t>
            </a:r>
            <a:r>
              <a:rPr lang="he-IL" altLang="en-US" dirty="0"/>
              <a:t>, כך שבכתיבה הראשונה לדף הוא ישוכפל לעותק פרטי לפי שיטת </a:t>
            </a:r>
            <a:r>
              <a:rPr lang="en-US" altLang="en-US" dirty="0"/>
              <a:t>COW</a:t>
            </a:r>
            <a:r>
              <a:rPr lang="he-IL" altLang="en-US" dirty="0"/>
              <a:t>.</a:t>
            </a:r>
          </a:p>
          <a:p>
            <a:pPr lvl="1"/>
            <a:endParaRPr lang="he-IL" altLang="en-US" dirty="0"/>
          </a:p>
          <a:p>
            <a:r>
              <a:rPr lang="he-IL" altLang="en-US" dirty="0"/>
              <a:t>בכל המקרים, הקצאת מסגרת חדשה עשויה לדרוש גם הוספת כניסות מתאימות בכל הרמות של טבלת הדפים.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68E13-260D-4020-B507-A02D18018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0C6BA2-A836-49B0-AC6F-806AD7412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013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>
            <a:extLst>
              <a:ext uri="{FF2B5EF4-FFF2-40B4-BE49-F238E27FC236}">
                <a16:creationId xmlns:a16="http://schemas.microsoft.com/office/drawing/2014/main" id="{D0D3D05D-75EA-4484-ABF9-6D509C1192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חריגת דף (</a:t>
            </a:r>
            <a:r>
              <a:rPr lang="en-US" altLang="en-US"/>
              <a:t>page fault</a:t>
            </a:r>
            <a:r>
              <a:rPr lang="he-IL" altLang="en-US"/>
              <a:t>)</a:t>
            </a:r>
            <a:endParaRPr lang="en-US" altLang="en-US"/>
          </a:p>
        </p:txBody>
      </p:sp>
      <p:sp>
        <p:nvSpPr>
          <p:cNvPr id="346115" name="Rectangle 3">
            <a:extLst>
              <a:ext uri="{FF2B5EF4-FFF2-40B4-BE49-F238E27FC236}">
                <a16:creationId xmlns:a16="http://schemas.microsoft.com/office/drawing/2014/main" id="{15A00667-86BE-4D2F-88EF-91F3F5FACB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e-IL" altLang="en-US"/>
              <a:t>החומרה מתריעה באמצעות </a:t>
            </a:r>
            <a:r>
              <a:rPr lang="he-IL" altLang="en-US" b="1"/>
              <a:t>חריגת דף </a:t>
            </a:r>
            <a:r>
              <a:rPr lang="he-IL" altLang="en-US"/>
              <a:t>על:</a:t>
            </a:r>
          </a:p>
          <a:p>
            <a:pPr lvl="1"/>
            <a:r>
              <a:rPr lang="he-IL" altLang="en-US"/>
              <a:t>גישה לדף שאינו נמצא בזיכרון, כלומר הביט </a:t>
            </a:r>
            <a:r>
              <a:rPr lang="en-US" altLang="en-US"/>
              <a:t>present==0</a:t>
            </a:r>
            <a:r>
              <a:rPr lang="he-IL" altLang="en-US"/>
              <a:t> בכניסה המתאימה בטבלת הדפים.</a:t>
            </a:r>
          </a:p>
          <a:p>
            <a:pPr lvl="1"/>
            <a:r>
              <a:rPr lang="he-IL" altLang="en-US"/>
              <a:t>גישה לא חוקית (שלא לפי ההרשאות בטבלת הדפים) לדף שנמצא בזיכרון, למשל ניסיון כתיבה לדף שמותר לקריאה בלבד.</a:t>
            </a:r>
          </a:p>
          <a:p>
            <a:pPr lvl="2"/>
            <a:endParaRPr lang="he-IL" altLang="en-US"/>
          </a:p>
          <a:p>
            <a:r>
              <a:rPr lang="he-IL" altLang="en-US"/>
              <a:t>חריגת דף מפעילה את שגרת הטיפול הממומשת בפונקציית הגרעין </a:t>
            </a:r>
            <a:r>
              <a:rPr lang="en-US" altLang="en-US" err="1"/>
              <a:t>do_page_fault</a:t>
            </a:r>
            <a:r>
              <a:rPr lang="en-US" altLang="en-US"/>
              <a:t>()</a:t>
            </a:r>
            <a:r>
              <a:rPr lang="he-IL" altLang="en-US"/>
              <a:t>.</a:t>
            </a:r>
          </a:p>
          <a:p>
            <a:pPr lvl="1"/>
            <a:endParaRPr lang="he-IL" altLang="en-US"/>
          </a:p>
          <a:p>
            <a:r>
              <a:rPr lang="he-IL" altLang="en-US"/>
              <a:t>בסיום הטיפול בחריגה </a:t>
            </a:r>
            <a:r>
              <a:rPr lang="he-IL" altLang="en-US" b="1" u="sng"/>
              <a:t>מבוצעת מחדש</a:t>
            </a:r>
            <a:r>
              <a:rPr lang="he-IL" altLang="en-US"/>
              <a:t> ההוראה שגרמה לה.</a:t>
            </a:r>
          </a:p>
          <a:p>
            <a:pPr lvl="1"/>
            <a:r>
              <a:rPr lang="he-IL" altLang="en-US"/>
              <a:t>אלא אם כן, כמובן, הטיפול בחריגה הורג את התהליך.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BBC83-B108-4910-8C66-5E05F5B88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346116" name="Picture 4" descr="BD06887_[1]">
            <a:extLst>
              <a:ext uri="{FF2B5EF4-FFF2-40B4-BE49-F238E27FC236}">
                <a16:creationId xmlns:a16="http://schemas.microsoft.com/office/drawing/2014/main" id="{4C983C71-FF20-4F65-AE25-54521CB10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"/>
            <a:ext cx="1150938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B37379-115C-40F9-A5E4-A8F67D3C0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399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לא כל חריגת דף היא תקלה!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e-IL" altLang="en-US" dirty="0"/>
              <a:t>לינוקס צריכה לנתח את נסיבות החריגה ולהחליט אם היא חוקית וכיצד לטפל בה.</a:t>
            </a:r>
          </a:p>
          <a:p>
            <a:pPr lvl="1"/>
            <a:r>
              <a:rPr lang="he-IL" altLang="en-US" dirty="0"/>
              <a:t>כתיבה לדף שמותר לקריאה בלבד עשויה להיות חוקית, למשל ב-</a:t>
            </a:r>
            <a:r>
              <a:rPr lang="en-US" altLang="en-US" dirty="0"/>
              <a:t>COW</a:t>
            </a:r>
            <a:r>
              <a:rPr lang="he-IL" altLang="en-US" dirty="0"/>
              <a:t>.</a:t>
            </a:r>
          </a:p>
          <a:p>
            <a:pPr lvl="1"/>
            <a:r>
              <a:rPr lang="he-IL" altLang="en-US" dirty="0"/>
              <a:t>קריאה מדף שעבר ל-</a:t>
            </a:r>
            <a:r>
              <a:rPr lang="en-US" altLang="en-US" dirty="0"/>
              <a:t>swap</a:t>
            </a:r>
            <a:r>
              <a:rPr lang="he-IL" altLang="en-US" dirty="0"/>
              <a:t> היא חוקית; הגרעין צריך להחזיר את הדף לזיכרון.</a:t>
            </a:r>
          </a:p>
          <a:p>
            <a:pPr lvl="1"/>
            <a:endParaRPr lang="he-IL" altLang="en-US" dirty="0"/>
          </a:p>
          <a:p>
            <a:r>
              <a:rPr lang="he-IL" altLang="en-US" dirty="0"/>
              <a:t>כדי שמערכת ההפעלה תוכל לטפל בחריגת הדף, החומרה מעבירה לשגרת הטיפול קוד שגיאה של 3 ביטים הנשמר במחסנית:</a:t>
            </a:r>
          </a:p>
          <a:p>
            <a:pPr lvl="1"/>
            <a:r>
              <a:rPr lang="he-IL" altLang="en-US" b="1" dirty="0"/>
              <a:t>ביט 0 כבוי: </a:t>
            </a:r>
            <a:r>
              <a:rPr lang="he-IL" altLang="en-US" dirty="0"/>
              <a:t>גישה לדף שאינו בזיכרון (</a:t>
            </a:r>
            <a:r>
              <a:rPr lang="en-US" altLang="en-US" dirty="0"/>
              <a:t>present == 0</a:t>
            </a:r>
            <a:r>
              <a:rPr lang="he-IL" altLang="en-US" dirty="0"/>
              <a:t>). אחרת, גישה לא חוקית לדף בזיכרון.</a:t>
            </a:r>
          </a:p>
          <a:p>
            <a:pPr lvl="1"/>
            <a:r>
              <a:rPr lang="he-IL" altLang="en-US" b="1" dirty="0"/>
              <a:t>ביט 1 כבוי</a:t>
            </a:r>
            <a:r>
              <a:rPr lang="he-IL" altLang="en-US" dirty="0"/>
              <a:t>: הגישה הייתה לקריאה או לביצוע קוד. אחרת, הגישה הייתה לכתיבה.</a:t>
            </a:r>
          </a:p>
          <a:p>
            <a:pPr lvl="1"/>
            <a:r>
              <a:rPr lang="he-IL" altLang="en-US" b="1" dirty="0"/>
              <a:t>ביט 2 כבוי: </a:t>
            </a:r>
            <a:r>
              <a:rPr lang="he-IL" altLang="en-US" dirty="0"/>
              <a:t>הגישה כשהמעבד ב-</a:t>
            </a:r>
            <a:r>
              <a:rPr lang="en-US" altLang="en-US" dirty="0"/>
              <a:t>kernel mode</a:t>
            </a:r>
            <a:r>
              <a:rPr lang="he-IL" altLang="en-US" dirty="0"/>
              <a:t>. אחרת, הגישה ב-</a:t>
            </a:r>
            <a:r>
              <a:rPr lang="en-US" altLang="en-US" dirty="0"/>
              <a:t>user mode</a:t>
            </a:r>
            <a:r>
              <a:rPr lang="he-IL" altLang="en-US" dirty="0"/>
              <a:t>.</a:t>
            </a:r>
          </a:p>
          <a:p>
            <a:r>
              <a:rPr lang="he-IL" altLang="en-US" dirty="0"/>
              <a:t>כמו כן, החומרה מעבירה את הכתובת הווירטואלית שגרמה לחריגה ברגיסטר </a:t>
            </a:r>
            <a:r>
              <a:rPr lang="en-US" altLang="en-US" dirty="0"/>
              <a:t>CR2</a:t>
            </a:r>
            <a:r>
              <a:rPr lang="he-IL" altLang="en-US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192B2-37D0-4ECB-A238-F56C1AE68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643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1026">
            <a:extLst>
              <a:ext uri="{FF2B5EF4-FFF2-40B4-BE49-F238E27FC236}">
                <a16:creationId xmlns:a16="http://schemas.microsoft.com/office/drawing/2014/main" id="{65BB5F67-E265-425B-A113-268F234FB3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altLang="en-US"/>
              <a:t>טיפול בתקלות</a:t>
            </a:r>
            <a:endParaRPr lang="en-US" altLang="en-US"/>
          </a:p>
        </p:txBody>
      </p:sp>
      <p:sp>
        <p:nvSpPr>
          <p:cNvPr id="36870" name="Rectangle 1027">
            <a:extLst>
              <a:ext uri="{FF2B5EF4-FFF2-40B4-BE49-F238E27FC236}">
                <a16:creationId xmlns:a16="http://schemas.microsoft.com/office/drawing/2014/main" id="{BBD5761C-284F-4149-B82E-54C3333BAC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he-IL" altLang="en-US" sz="2400" dirty="0"/>
              <a:t>החריגה מסווגת כתקלה (גישה לא חוקית) אם:</a:t>
            </a:r>
          </a:p>
          <a:p>
            <a:pPr marL="73152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he-IL" altLang="en-US" sz="2400" dirty="0"/>
              <a:t>הפעולה (קריאה או כתיבה) לא מורשית לפי הרשאות האזור.</a:t>
            </a:r>
          </a:p>
          <a:p>
            <a:pPr marL="73152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he-IL" altLang="en-US" sz="2400" dirty="0"/>
              <a:t>גישה מקוד משתמש לדפי הגרעין.</a:t>
            </a:r>
          </a:p>
          <a:p>
            <a:pPr marL="73152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he-IL" altLang="en-US" sz="2400" dirty="0"/>
              <a:t>גישה לכתובת בתחום המשתמש שאיננה שייכת לשום אזור זיכרון.</a:t>
            </a:r>
          </a:p>
          <a:p>
            <a:pPr marL="274320" lvl="1" indent="0" eaLnBrk="1" hangingPunct="1">
              <a:lnSpc>
                <a:spcPct val="80000"/>
              </a:lnSpc>
              <a:buNone/>
            </a:pPr>
            <a:endParaRPr lang="he-IL" altLang="en-US" sz="2400" dirty="0"/>
          </a:p>
          <a:p>
            <a:pPr eaLnBrk="1" hangingPunct="1">
              <a:lnSpc>
                <a:spcPct val="80000"/>
              </a:lnSpc>
            </a:pPr>
            <a:r>
              <a:rPr lang="he-IL" altLang="en-US" sz="2400" dirty="0"/>
              <a:t>אם הגישה הייתה מקוד תהליך משתמש, נשלח לתהליך </a:t>
            </a:r>
            <a:r>
              <a:rPr lang="en-US" altLang="en-US" sz="2400" dirty="0"/>
              <a:t>signal</a:t>
            </a:r>
            <a:r>
              <a:rPr lang="he-IL" altLang="en-US" sz="2400" dirty="0"/>
              <a:t> מסוג </a:t>
            </a:r>
            <a:r>
              <a:rPr lang="en-US" altLang="en-US" sz="2400" dirty="0"/>
              <a:t>SIGSEGV</a:t>
            </a:r>
            <a:r>
              <a:rPr lang="he-IL" altLang="en-US" sz="2400" dirty="0"/>
              <a:t>, לציין "גישה לא חוקית לזיכרון".</a:t>
            </a:r>
          </a:p>
          <a:p>
            <a:pPr eaLnBrk="1" hangingPunct="1">
              <a:lnSpc>
                <a:spcPct val="80000"/>
              </a:lnSpc>
            </a:pPr>
            <a:r>
              <a:rPr lang="he-IL" altLang="en-US" sz="2400" dirty="0"/>
              <a:t>אם הגישה הייתה מקוד גרעין, מוכרזת תקלת מערכת – </a:t>
            </a:r>
            <a:r>
              <a:rPr lang="en-US" altLang="en-US" sz="2400" dirty="0"/>
              <a:t>kernel oops</a:t>
            </a:r>
            <a:r>
              <a:rPr lang="he-IL" altLang="en-US" sz="2400" dirty="0"/>
              <a:t>.</a:t>
            </a:r>
            <a:endParaRPr lang="en-US" altLang="en-US" sz="2400" dirty="0"/>
          </a:p>
        </p:txBody>
      </p:sp>
      <p:pic>
        <p:nvPicPr>
          <p:cNvPr id="36871" name="Picture 1029" descr="j0104748[1]">
            <a:extLst>
              <a:ext uri="{FF2B5EF4-FFF2-40B4-BE49-F238E27FC236}">
                <a16:creationId xmlns:a16="http://schemas.microsoft.com/office/drawing/2014/main" id="{37C65019-88C9-4D03-A1C4-6FBD693AE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"/>
            <a:ext cx="1150938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8D2CC-27AA-44AA-9A71-955B7FA1C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3D06F5-7167-4E0E-A86C-18C623CF6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080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1026">
            <a:extLst>
              <a:ext uri="{FF2B5EF4-FFF2-40B4-BE49-F238E27FC236}">
                <a16:creationId xmlns:a16="http://schemas.microsoft.com/office/drawing/2014/main" id="{75CDB976-2A61-4D6C-96F1-D4A5962AE8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altLang="en-US"/>
              <a:t>סיכום: טיפול בחריגת דף במצב משתמש</a:t>
            </a:r>
            <a:br>
              <a:rPr lang="he-IL" altLang="en-US"/>
            </a:b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CC19B-58E1-4A64-A321-470DB9953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45</a:t>
            </a:fld>
            <a:endParaRPr lang="en-US"/>
          </a:p>
        </p:txBody>
      </p:sp>
      <p:cxnSp>
        <p:nvCxnSpPr>
          <p:cNvPr id="37895" name="AutoShape 1067">
            <a:extLst>
              <a:ext uri="{FF2B5EF4-FFF2-40B4-BE49-F238E27FC236}">
                <a16:creationId xmlns:a16="http://schemas.microsoft.com/office/drawing/2014/main" id="{7573A96D-4B3B-4526-B82E-C9F10982C593}"/>
              </a:ext>
            </a:extLst>
          </p:cNvPr>
          <p:cNvCxnSpPr>
            <a:cxnSpLocks noChangeShapeType="1"/>
            <a:stCxn id="37955" idx="2"/>
            <a:endCxn id="37953" idx="2"/>
          </p:cNvCxnSpPr>
          <p:nvPr/>
        </p:nvCxnSpPr>
        <p:spPr bwMode="auto">
          <a:xfrm rot="10800000" flipV="1">
            <a:off x="1371600" y="2095500"/>
            <a:ext cx="76200" cy="4953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896" name="AutoShape 1068">
            <a:extLst>
              <a:ext uri="{FF2B5EF4-FFF2-40B4-BE49-F238E27FC236}">
                <a16:creationId xmlns:a16="http://schemas.microsoft.com/office/drawing/2014/main" id="{F34F0A41-A2CC-44CE-8ECB-F148279B22A7}"/>
              </a:ext>
            </a:extLst>
          </p:cNvPr>
          <p:cNvCxnSpPr>
            <a:cxnSpLocks noChangeShapeType="1"/>
            <a:stCxn id="37955" idx="2"/>
          </p:cNvCxnSpPr>
          <p:nvPr/>
        </p:nvCxnSpPr>
        <p:spPr bwMode="auto">
          <a:xfrm rot="16200000" flipH="1">
            <a:off x="2379341" y="2874641"/>
            <a:ext cx="1028702" cy="3819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897" name="AutoShape 1069">
            <a:extLst>
              <a:ext uri="{FF2B5EF4-FFF2-40B4-BE49-F238E27FC236}">
                <a16:creationId xmlns:a16="http://schemas.microsoft.com/office/drawing/2014/main" id="{FBC8133A-EF20-4E98-950C-2252A4464AF1}"/>
              </a:ext>
            </a:extLst>
          </p:cNvPr>
          <p:cNvCxnSpPr>
            <a:cxnSpLocks noChangeShapeType="1"/>
            <a:stCxn id="37953" idx="2"/>
            <a:endCxn id="37951" idx="0"/>
          </p:cNvCxnSpPr>
          <p:nvPr/>
        </p:nvCxnSpPr>
        <p:spPr bwMode="auto">
          <a:xfrm rot="5400000">
            <a:off x="1329708" y="2781325"/>
            <a:ext cx="457200" cy="114295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898" name="AutoShape 1070">
            <a:extLst>
              <a:ext uri="{FF2B5EF4-FFF2-40B4-BE49-F238E27FC236}">
                <a16:creationId xmlns:a16="http://schemas.microsoft.com/office/drawing/2014/main" id="{40003EEC-E51B-427B-97C1-ED5A9B059874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 flipV="1">
            <a:off x="2540820" y="3616170"/>
            <a:ext cx="762000" cy="800100"/>
          </a:xfrm>
          <a:prstGeom prst="bentConnector4">
            <a:avLst>
              <a:gd name="adj1" fmla="val -30000"/>
              <a:gd name="adj2" fmla="val 6666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899" name="AutoShape 1071">
            <a:extLst>
              <a:ext uri="{FF2B5EF4-FFF2-40B4-BE49-F238E27FC236}">
                <a16:creationId xmlns:a16="http://schemas.microsoft.com/office/drawing/2014/main" id="{67E8115C-9166-4968-8D77-146F323C82C2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630279" y="4180411"/>
            <a:ext cx="533399" cy="238337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00" name="AutoShape 1073">
            <a:extLst>
              <a:ext uri="{FF2B5EF4-FFF2-40B4-BE49-F238E27FC236}">
                <a16:creationId xmlns:a16="http://schemas.microsoft.com/office/drawing/2014/main" id="{3601797F-E4A2-46E6-97D2-6D3E9ED4100A}"/>
              </a:ext>
            </a:extLst>
          </p:cNvPr>
          <p:cNvCxnSpPr>
            <a:cxnSpLocks noChangeShapeType="1"/>
            <a:stCxn id="37945" idx="2"/>
          </p:cNvCxnSpPr>
          <p:nvPr/>
        </p:nvCxnSpPr>
        <p:spPr bwMode="auto">
          <a:xfrm flipH="1">
            <a:off x="7391400" y="3390900"/>
            <a:ext cx="990600" cy="952500"/>
          </a:xfrm>
          <a:prstGeom prst="bentConnector4">
            <a:avLst>
              <a:gd name="adj1" fmla="val -23079"/>
              <a:gd name="adj2" fmla="val 64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01" name="AutoShape 1075">
            <a:extLst>
              <a:ext uri="{FF2B5EF4-FFF2-40B4-BE49-F238E27FC236}">
                <a16:creationId xmlns:a16="http://schemas.microsoft.com/office/drawing/2014/main" id="{E4AE4CA9-90C6-4F1D-8E9C-DBB4EA91247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382000" y="4762500"/>
            <a:ext cx="152400" cy="1181100"/>
          </a:xfrm>
          <a:prstGeom prst="bentConnector3">
            <a:avLst>
              <a:gd name="adj1" fmla="val 2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02" name="AutoShape 1080">
            <a:extLst>
              <a:ext uri="{FF2B5EF4-FFF2-40B4-BE49-F238E27FC236}">
                <a16:creationId xmlns:a16="http://schemas.microsoft.com/office/drawing/2014/main" id="{5FEAE979-856D-40DE-B6F1-FFD4077F8939}"/>
              </a:ext>
            </a:extLst>
          </p:cNvPr>
          <p:cNvCxnSpPr>
            <a:cxnSpLocks noChangeShapeType="1"/>
            <a:stCxn id="37930" idx="1"/>
            <a:endCxn id="37941" idx="3"/>
          </p:cNvCxnSpPr>
          <p:nvPr/>
        </p:nvCxnSpPr>
        <p:spPr bwMode="auto">
          <a:xfrm rot="10800000" flipV="1">
            <a:off x="5660028" y="4731299"/>
            <a:ext cx="740773" cy="13123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903" name="Text Box 1081">
            <a:extLst>
              <a:ext uri="{FF2B5EF4-FFF2-40B4-BE49-F238E27FC236}">
                <a16:creationId xmlns:a16="http://schemas.microsoft.com/office/drawing/2014/main" id="{31B2ABFA-EB69-49AD-808D-D607D66DB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1295400"/>
            <a:ext cx="879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A1F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0000FF"/>
                </a:solidFill>
              </a:rPr>
              <a:t>yes</a:t>
            </a:r>
          </a:p>
        </p:txBody>
      </p:sp>
      <p:sp>
        <p:nvSpPr>
          <p:cNvPr id="37904" name="Text Box 1082">
            <a:extLst>
              <a:ext uri="{FF2B5EF4-FFF2-40B4-BE49-F238E27FC236}">
                <a16:creationId xmlns:a16="http://schemas.microsoft.com/office/drawing/2014/main" id="{BA25E92A-A145-4D22-B7BC-D50B52881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1295400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A1F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FF0000"/>
                </a:solidFill>
              </a:rPr>
              <a:t>no</a:t>
            </a:r>
            <a:r>
              <a:rPr lang="en-US" altLang="en-US"/>
              <a:t> </a:t>
            </a:r>
          </a:p>
        </p:txBody>
      </p:sp>
      <p:sp>
        <p:nvSpPr>
          <p:cNvPr id="37905" name="Text Box 1083">
            <a:extLst>
              <a:ext uri="{FF2B5EF4-FFF2-40B4-BE49-F238E27FC236}">
                <a16:creationId xmlns:a16="http://schemas.microsoft.com/office/drawing/2014/main" id="{A5864A4D-9793-4704-9F74-B6E09AB1A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752600"/>
            <a:ext cx="53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A1F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0000FF"/>
                </a:solidFill>
              </a:rPr>
              <a:t>yes</a:t>
            </a:r>
          </a:p>
        </p:txBody>
      </p:sp>
      <p:sp>
        <p:nvSpPr>
          <p:cNvPr id="37906" name="Text Box 1084">
            <a:extLst>
              <a:ext uri="{FF2B5EF4-FFF2-40B4-BE49-F238E27FC236}">
                <a16:creationId xmlns:a16="http://schemas.microsoft.com/office/drawing/2014/main" id="{FA134C31-608F-4BAB-AE92-DD426E520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752600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A1F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FF0000"/>
                </a:solidFill>
              </a:rPr>
              <a:t>no</a:t>
            </a:r>
            <a:r>
              <a:rPr lang="en-US" altLang="en-US"/>
              <a:t> </a:t>
            </a:r>
          </a:p>
        </p:txBody>
      </p:sp>
      <p:sp>
        <p:nvSpPr>
          <p:cNvPr id="37907" name="Line 1090">
            <a:extLst>
              <a:ext uri="{FF2B5EF4-FFF2-40B4-BE49-F238E27FC236}">
                <a16:creationId xmlns:a16="http://schemas.microsoft.com/office/drawing/2014/main" id="{CFA2FFD8-5EBA-4C18-BFC1-6481DCC0A0F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819400"/>
            <a:ext cx="525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cxnSp>
        <p:nvCxnSpPr>
          <p:cNvPr id="37908" name="AutoShape 1091">
            <a:extLst>
              <a:ext uri="{FF2B5EF4-FFF2-40B4-BE49-F238E27FC236}">
                <a16:creationId xmlns:a16="http://schemas.microsoft.com/office/drawing/2014/main" id="{74E3E312-1D9B-4EAE-AD75-A8D4CF5B163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369620" y="2816070"/>
            <a:ext cx="3200400" cy="800100"/>
          </a:xfrm>
          <a:prstGeom prst="bentConnector3">
            <a:avLst>
              <a:gd name="adj1" fmla="val 1755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09" name="AutoShape 1092">
            <a:extLst>
              <a:ext uri="{FF2B5EF4-FFF2-40B4-BE49-F238E27FC236}">
                <a16:creationId xmlns:a16="http://schemas.microsoft.com/office/drawing/2014/main" id="{5819255C-F03B-431D-B37F-8E3D903EECA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267200" y="2971800"/>
            <a:ext cx="3276600" cy="1828800"/>
          </a:xfrm>
          <a:prstGeom prst="bentConnector3">
            <a:avLst>
              <a:gd name="adj1" fmla="val 2713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10" name="AutoShape 1094">
            <a:extLst>
              <a:ext uri="{FF2B5EF4-FFF2-40B4-BE49-F238E27FC236}">
                <a16:creationId xmlns:a16="http://schemas.microsoft.com/office/drawing/2014/main" id="{9D512CA0-9711-4507-B112-172E1E78B882}"/>
              </a:ext>
            </a:extLst>
          </p:cNvPr>
          <p:cNvCxnSpPr>
            <a:cxnSpLocks noChangeShapeType="1"/>
            <a:stCxn id="37945" idx="2"/>
          </p:cNvCxnSpPr>
          <p:nvPr/>
        </p:nvCxnSpPr>
        <p:spPr bwMode="auto">
          <a:xfrm rot="10800000" flipV="1">
            <a:off x="5486400" y="3390900"/>
            <a:ext cx="1219200" cy="17907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11" name="AutoShape 1095">
            <a:extLst>
              <a:ext uri="{FF2B5EF4-FFF2-40B4-BE49-F238E27FC236}">
                <a16:creationId xmlns:a16="http://schemas.microsoft.com/office/drawing/2014/main" id="{DC974646-2EB9-4DBB-A7D7-83F54486EE74}"/>
              </a:ext>
            </a:extLst>
          </p:cNvPr>
          <p:cNvCxnSpPr>
            <a:cxnSpLocks noChangeShapeType="1"/>
            <a:endCxn id="37941" idx="0"/>
          </p:cNvCxnSpPr>
          <p:nvPr/>
        </p:nvCxnSpPr>
        <p:spPr bwMode="auto">
          <a:xfrm rot="10800000" flipV="1">
            <a:off x="4745627" y="5159725"/>
            <a:ext cx="741418" cy="54098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912" name="Text Box 1096">
            <a:extLst>
              <a:ext uri="{FF2B5EF4-FFF2-40B4-BE49-F238E27FC236}">
                <a16:creationId xmlns:a16="http://schemas.microsoft.com/office/drawing/2014/main" id="{01321630-EDAA-4C8F-A7C0-68BFB8765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514600"/>
            <a:ext cx="53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A1F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0000FF"/>
                </a:solidFill>
              </a:rPr>
              <a:t>yes</a:t>
            </a:r>
          </a:p>
        </p:txBody>
      </p:sp>
      <p:sp>
        <p:nvSpPr>
          <p:cNvPr id="37913" name="Text Box 1097">
            <a:extLst>
              <a:ext uri="{FF2B5EF4-FFF2-40B4-BE49-F238E27FC236}">
                <a16:creationId xmlns:a16="http://schemas.microsoft.com/office/drawing/2014/main" id="{21A93C44-595C-4B77-8966-887C4CE5F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514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A1F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FF0000"/>
                </a:solidFill>
              </a:rPr>
              <a:t>no</a:t>
            </a:r>
            <a:r>
              <a:rPr lang="en-US" altLang="en-US"/>
              <a:t> </a:t>
            </a:r>
          </a:p>
        </p:txBody>
      </p:sp>
      <p:sp>
        <p:nvSpPr>
          <p:cNvPr id="37914" name="Text Box 1098">
            <a:extLst>
              <a:ext uri="{FF2B5EF4-FFF2-40B4-BE49-F238E27FC236}">
                <a16:creationId xmlns:a16="http://schemas.microsoft.com/office/drawing/2014/main" id="{FE11C249-6875-4F95-AE60-CAE22D661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3528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A1F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FF0000"/>
                </a:solidFill>
              </a:rPr>
              <a:t>no</a:t>
            </a:r>
            <a:r>
              <a:rPr lang="en-US" altLang="en-US"/>
              <a:t> </a:t>
            </a:r>
          </a:p>
        </p:txBody>
      </p:sp>
      <p:sp>
        <p:nvSpPr>
          <p:cNvPr id="37915" name="Text Box 1099">
            <a:extLst>
              <a:ext uri="{FF2B5EF4-FFF2-40B4-BE49-F238E27FC236}">
                <a16:creationId xmlns:a16="http://schemas.microsoft.com/office/drawing/2014/main" id="{710BAFA3-5083-4CA0-992E-FE7736CC1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419600"/>
            <a:ext cx="53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A1F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0000FF"/>
                </a:solidFill>
              </a:rPr>
              <a:t>yes</a:t>
            </a:r>
          </a:p>
        </p:txBody>
      </p:sp>
      <p:sp>
        <p:nvSpPr>
          <p:cNvPr id="37916" name="Text Box 1100">
            <a:extLst>
              <a:ext uri="{FF2B5EF4-FFF2-40B4-BE49-F238E27FC236}">
                <a16:creationId xmlns:a16="http://schemas.microsoft.com/office/drawing/2014/main" id="{8DC30131-22C9-49E4-BE18-0D817C9EA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4958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A1F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FF0000"/>
                </a:solidFill>
              </a:rPr>
              <a:t>no</a:t>
            </a:r>
            <a:r>
              <a:rPr lang="en-US" altLang="en-US"/>
              <a:t> </a:t>
            </a:r>
          </a:p>
        </p:txBody>
      </p:sp>
      <p:sp>
        <p:nvSpPr>
          <p:cNvPr id="37917" name="Text Box 1101">
            <a:extLst>
              <a:ext uri="{FF2B5EF4-FFF2-40B4-BE49-F238E27FC236}">
                <a16:creationId xmlns:a16="http://schemas.microsoft.com/office/drawing/2014/main" id="{EC9E8783-73E4-4A76-BB5A-7B5C39767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352800"/>
            <a:ext cx="53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A1F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0000FF"/>
                </a:solidFill>
              </a:rPr>
              <a:t>yes</a:t>
            </a:r>
          </a:p>
        </p:txBody>
      </p:sp>
      <p:sp>
        <p:nvSpPr>
          <p:cNvPr id="37918" name="Text Box 1102">
            <a:extLst>
              <a:ext uri="{FF2B5EF4-FFF2-40B4-BE49-F238E27FC236}">
                <a16:creationId xmlns:a16="http://schemas.microsoft.com/office/drawing/2014/main" id="{77E449D7-758B-44E8-9CFA-93B647666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048000"/>
            <a:ext cx="53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A1F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0000FF"/>
                </a:solidFill>
              </a:rPr>
              <a:t>yes</a:t>
            </a:r>
          </a:p>
        </p:txBody>
      </p:sp>
      <p:sp>
        <p:nvSpPr>
          <p:cNvPr id="37919" name="Text Box 1103">
            <a:extLst>
              <a:ext uri="{FF2B5EF4-FFF2-40B4-BE49-F238E27FC236}">
                <a16:creationId xmlns:a16="http://schemas.microsoft.com/office/drawing/2014/main" id="{8BC8ED1E-7676-4339-B4CB-02A8DEFB8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3048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A1F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FF0000"/>
                </a:solidFill>
              </a:rPr>
              <a:t>no</a:t>
            </a:r>
            <a:r>
              <a:rPr lang="en-US" altLang="en-US"/>
              <a:t> </a:t>
            </a:r>
          </a:p>
        </p:txBody>
      </p:sp>
      <p:sp>
        <p:nvSpPr>
          <p:cNvPr id="37920" name="Text Box 1104">
            <a:extLst>
              <a:ext uri="{FF2B5EF4-FFF2-40B4-BE49-F238E27FC236}">
                <a16:creationId xmlns:a16="http://schemas.microsoft.com/office/drawing/2014/main" id="{6C7DE040-4628-40BA-8EB5-E67BB8C8D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1776" y="4426743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A1F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rgbClr val="FF0000"/>
                </a:solidFill>
              </a:rPr>
              <a:t>no</a:t>
            </a:r>
            <a:r>
              <a:rPr lang="en-US" altLang="en-US" dirty="0"/>
              <a:t> </a:t>
            </a:r>
          </a:p>
        </p:txBody>
      </p:sp>
      <p:sp>
        <p:nvSpPr>
          <p:cNvPr id="37921" name="Text Box 1106">
            <a:extLst>
              <a:ext uri="{FF2B5EF4-FFF2-40B4-BE49-F238E27FC236}">
                <a16:creationId xmlns:a16="http://schemas.microsoft.com/office/drawing/2014/main" id="{6B12235F-E3C0-4D00-ADC7-84431F005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7624" y="4385577"/>
            <a:ext cx="53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A1F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rgbClr val="0000FF"/>
                </a:solidFill>
              </a:rPr>
              <a:t>yes</a:t>
            </a:r>
          </a:p>
        </p:txBody>
      </p:sp>
      <p:sp>
        <p:nvSpPr>
          <p:cNvPr id="37922" name="Text Box 1107">
            <a:extLst>
              <a:ext uri="{FF2B5EF4-FFF2-40B4-BE49-F238E27FC236}">
                <a16:creationId xmlns:a16="http://schemas.microsoft.com/office/drawing/2014/main" id="{FB159386-D0CA-4E2F-AC6F-AD495CC96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2590800"/>
            <a:ext cx="1149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A1F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bad_area</a:t>
            </a:r>
          </a:p>
        </p:txBody>
      </p:sp>
      <p:grpSp>
        <p:nvGrpSpPr>
          <p:cNvPr id="37923" name="Group 1108">
            <a:extLst>
              <a:ext uri="{FF2B5EF4-FFF2-40B4-BE49-F238E27FC236}">
                <a16:creationId xmlns:a16="http://schemas.microsoft.com/office/drawing/2014/main" id="{49D73E75-1A7B-4723-A0ED-A3BFE15A1399}"/>
              </a:ext>
            </a:extLst>
          </p:cNvPr>
          <p:cNvGrpSpPr>
            <a:grpSpLocks/>
          </p:cNvGrpSpPr>
          <p:nvPr/>
        </p:nvGrpSpPr>
        <p:grpSpPr bwMode="auto">
          <a:xfrm>
            <a:off x="4003675" y="1219200"/>
            <a:ext cx="1978025" cy="762000"/>
            <a:chOff x="2522" y="768"/>
            <a:chExt cx="1126" cy="480"/>
          </a:xfrm>
        </p:grpSpPr>
        <p:sp>
          <p:nvSpPr>
            <p:cNvPr id="37957" name="AutoShape 1051">
              <a:extLst>
                <a:ext uri="{FF2B5EF4-FFF2-40B4-BE49-F238E27FC236}">
                  <a16:creationId xmlns:a16="http://schemas.microsoft.com/office/drawing/2014/main" id="{5E5F3C28-9227-43A6-AB22-EF072EEB1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768"/>
              <a:ext cx="1104" cy="480"/>
            </a:xfrm>
            <a:prstGeom prst="octagon">
              <a:avLst>
                <a:gd name="adj" fmla="val 29287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37958" name="Text Box 1031">
              <a:extLst>
                <a:ext uri="{FF2B5EF4-FFF2-40B4-BE49-F238E27FC236}">
                  <a16:creationId xmlns:a16="http://schemas.microsoft.com/office/drawing/2014/main" id="{3E0F75F0-12E6-4814-9315-CDD12A7602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2" y="816"/>
              <a:ext cx="112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A1F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rtl="0" eaLnBrk="1" hangingPunct="1">
                <a:spcBef>
                  <a:spcPct val="50000"/>
                </a:spcBef>
              </a:pPr>
              <a:r>
                <a:rPr lang="en-US" altLang="en-US" sz="1600"/>
                <a:t>User address in a memory region</a:t>
              </a:r>
            </a:p>
          </p:txBody>
        </p:sp>
      </p:grpSp>
      <p:sp>
        <p:nvSpPr>
          <p:cNvPr id="37955" name="AutoShape 1052">
            <a:extLst>
              <a:ext uri="{FF2B5EF4-FFF2-40B4-BE49-F238E27FC236}">
                <a16:creationId xmlns:a16="http://schemas.microsoft.com/office/drawing/2014/main" id="{A72EDD6F-74F7-4F08-B418-FFA39473E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828800"/>
            <a:ext cx="1600200" cy="533400"/>
          </a:xfrm>
          <a:prstGeom prst="octagon">
            <a:avLst>
              <a:gd name="adj" fmla="val 2928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Write access</a:t>
            </a:r>
          </a:p>
          <a:p>
            <a:pPr algn="ctr" eaLnBrk="1" hangingPunct="1"/>
            <a:endParaRPr lang="en-US" altLang="en-US"/>
          </a:p>
        </p:txBody>
      </p:sp>
      <p:sp>
        <p:nvSpPr>
          <p:cNvPr id="37953" name="AutoShape 1054">
            <a:extLst>
              <a:ext uri="{FF2B5EF4-FFF2-40B4-BE49-F238E27FC236}">
                <a16:creationId xmlns:a16="http://schemas.microsoft.com/office/drawing/2014/main" id="{A2BD5F9F-43E4-4D36-B5FD-65A79152F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590800"/>
            <a:ext cx="1828800" cy="533400"/>
          </a:xfrm>
          <a:prstGeom prst="octagon">
            <a:avLst>
              <a:gd name="adj" fmla="val 2928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Region is writable</a:t>
            </a:r>
          </a:p>
          <a:p>
            <a:pPr algn="ctr" eaLnBrk="1" hangingPunct="1"/>
            <a:endParaRPr lang="en-US" altLang="en-US" sz="1600"/>
          </a:p>
        </p:txBody>
      </p:sp>
      <p:sp>
        <p:nvSpPr>
          <p:cNvPr id="37951" name="AutoShape 1043">
            <a:extLst>
              <a:ext uri="{FF2B5EF4-FFF2-40B4-BE49-F238E27FC236}">
                <a16:creationId xmlns:a16="http://schemas.microsoft.com/office/drawing/2014/main" id="{5B23B046-9DC7-4605-AB4D-D6FD5DB39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064" y="3581400"/>
            <a:ext cx="1531536" cy="6858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Copy On Write</a:t>
            </a:r>
          </a:p>
        </p:txBody>
      </p:sp>
      <p:sp>
        <p:nvSpPr>
          <p:cNvPr id="37950" name="Text Box 1035">
            <a:extLst>
              <a:ext uri="{FF2B5EF4-FFF2-40B4-BE49-F238E27FC236}">
                <a16:creationId xmlns:a16="http://schemas.microsoft.com/office/drawing/2014/main" id="{FAE629BD-F658-42F9-BEF8-A8A33EFB3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9623" y="3426411"/>
            <a:ext cx="1829995" cy="33855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Page is present</a:t>
            </a:r>
          </a:p>
        </p:txBody>
      </p:sp>
      <p:sp>
        <p:nvSpPr>
          <p:cNvPr id="37948" name="Text Box 1036">
            <a:extLst>
              <a:ext uri="{FF2B5EF4-FFF2-40B4-BE49-F238E27FC236}">
                <a16:creationId xmlns:a16="http://schemas.microsoft.com/office/drawing/2014/main" id="{6774056E-A881-4338-84A4-FB31EBED6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7438" y="4527705"/>
            <a:ext cx="1908175" cy="58102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Region is readable or executable</a:t>
            </a:r>
          </a:p>
        </p:txBody>
      </p:sp>
      <p:sp>
        <p:nvSpPr>
          <p:cNvPr id="37945" name="AutoShape 1053">
            <a:extLst>
              <a:ext uri="{FF2B5EF4-FFF2-40B4-BE49-F238E27FC236}">
                <a16:creationId xmlns:a16="http://schemas.microsoft.com/office/drawing/2014/main" id="{81AE881B-A060-4316-B589-205199631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124200"/>
            <a:ext cx="1676400" cy="533400"/>
          </a:xfrm>
          <a:prstGeom prst="octagon">
            <a:avLst>
              <a:gd name="adj" fmla="val 2928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in User Mode</a:t>
            </a:r>
          </a:p>
          <a:p>
            <a:pPr algn="ctr" eaLnBrk="1" hangingPunct="1"/>
            <a:endParaRPr lang="en-US" altLang="en-US" sz="1600"/>
          </a:p>
        </p:txBody>
      </p:sp>
      <p:sp>
        <p:nvSpPr>
          <p:cNvPr id="37930" name="Text Box 1037">
            <a:extLst>
              <a:ext uri="{FF2B5EF4-FFF2-40B4-BE49-F238E27FC236}">
                <a16:creationId xmlns:a16="http://schemas.microsoft.com/office/drawing/2014/main" id="{A29EEB36-3401-4D3E-AB9A-70EE113841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315801"/>
            <a:ext cx="1981200" cy="83099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dirty="0"/>
              <a:t>Address is a wrong system call parameter</a:t>
            </a:r>
          </a:p>
        </p:txBody>
      </p:sp>
      <p:sp>
        <p:nvSpPr>
          <p:cNvPr id="37943" name="AutoShape 1044">
            <a:extLst>
              <a:ext uri="{FF2B5EF4-FFF2-40B4-BE49-F238E27FC236}">
                <a16:creationId xmlns:a16="http://schemas.microsoft.com/office/drawing/2014/main" id="{D59D8917-C958-4B82-9A68-7D7764665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578" y="5638799"/>
            <a:ext cx="1923422" cy="74930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Demand paging</a:t>
            </a:r>
          </a:p>
          <a:p>
            <a:pPr algn="ctr" eaLnBrk="1" hangingPunct="1"/>
            <a:endParaRPr lang="en-US" altLang="en-US"/>
          </a:p>
        </p:txBody>
      </p:sp>
      <p:sp>
        <p:nvSpPr>
          <p:cNvPr id="37941" name="AutoShape 1045">
            <a:extLst>
              <a:ext uri="{FF2B5EF4-FFF2-40B4-BE49-F238E27FC236}">
                <a16:creationId xmlns:a16="http://schemas.microsoft.com/office/drawing/2014/main" id="{83937A4B-6964-4A63-ABA2-CDBCF3B30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1227" y="5700713"/>
            <a:ext cx="1828800" cy="6858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/>
              <a:t>Send SIGSEGV</a:t>
            </a:r>
          </a:p>
          <a:p>
            <a:pPr algn="ctr" eaLnBrk="1" hangingPunct="1"/>
            <a:endParaRPr lang="en-US" altLang="en-US" dirty="0"/>
          </a:p>
        </p:txBody>
      </p:sp>
      <p:sp>
        <p:nvSpPr>
          <p:cNvPr id="37939" name="AutoShape 1046">
            <a:extLst>
              <a:ext uri="{FF2B5EF4-FFF2-40B4-BE49-F238E27FC236}">
                <a16:creationId xmlns:a16="http://schemas.microsoft.com/office/drawing/2014/main" id="{27CF348E-FDB5-4BF9-BBFE-D3FFDA228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5750" y="5590555"/>
            <a:ext cx="1931133" cy="612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/>
              <a:t>kernel “Oops”</a:t>
            </a:r>
          </a:p>
          <a:p>
            <a:pPr algn="ctr" eaLnBrk="1" hangingPunct="1"/>
            <a:endParaRPr lang="en-US" altLang="en-US" dirty="0"/>
          </a:p>
        </p:txBody>
      </p:sp>
      <p:sp>
        <p:nvSpPr>
          <p:cNvPr id="37936" name="TextBox 1">
            <a:extLst>
              <a:ext uri="{FF2B5EF4-FFF2-40B4-BE49-F238E27FC236}">
                <a16:creationId xmlns:a16="http://schemas.microsoft.com/office/drawing/2014/main" id="{65A60390-E094-4C22-A5CA-B86BA5F0B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" y="4921250"/>
            <a:ext cx="16319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/>
            <a:r>
              <a:rPr lang="en-US" altLang="en-US" sz="1200"/>
              <a:t>*</a:t>
            </a:r>
            <a:r>
              <a:rPr lang="he-IL" altLang="en-US" sz="1200"/>
              <a:t> הדיאגרמה לא מדויקת:</a:t>
            </a:r>
            <a:br>
              <a:rPr lang="en-US" altLang="en-US" sz="1200"/>
            </a:br>
            <a:r>
              <a:rPr lang="en-US" altLang="en-US" sz="1200"/>
              <a:t>Demand Paging</a:t>
            </a:r>
            <a:r>
              <a:rPr lang="he-IL" altLang="en-US" sz="1200"/>
              <a:t> יכול לקרות גם בכתיבה</a:t>
            </a:r>
            <a:endParaRPr lang="en-US" altLang="en-US" sz="1200"/>
          </a:p>
        </p:txBody>
      </p:sp>
      <p:cxnSp>
        <p:nvCxnSpPr>
          <p:cNvPr id="37937" name="AutoShape 1066">
            <a:extLst>
              <a:ext uri="{FF2B5EF4-FFF2-40B4-BE49-F238E27FC236}">
                <a16:creationId xmlns:a16="http://schemas.microsoft.com/office/drawing/2014/main" id="{5EC64441-53F9-4607-8A60-6FD37FBFAFFB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6019800" y="1600200"/>
            <a:ext cx="1524000" cy="1524000"/>
          </a:xfrm>
          <a:prstGeom prst="bentConnector3">
            <a:avLst>
              <a:gd name="adj1" fmla="val 62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38" name="AutoShape 1065">
            <a:extLst>
              <a:ext uri="{FF2B5EF4-FFF2-40B4-BE49-F238E27FC236}">
                <a16:creationId xmlns:a16="http://schemas.microsoft.com/office/drawing/2014/main" id="{8BBB00BD-67F2-48E4-B647-70D698706244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247900" y="1600200"/>
            <a:ext cx="1790700" cy="2286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8039AF1-9924-415F-B76A-242E066B5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76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EFB75-9161-4F6F-B18F-A30598DE4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4400" dirty="0"/>
              <a:t>מבני נתונים בגרעין לניהול זיכרון</a:t>
            </a:r>
            <a:endParaRPr lang="en-US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2FFAD-D3CE-4CB1-A6A9-02C56382D1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טבלאות דפים, מרחבי זיכרון, אזורי זיכרון, ...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CFDC832-2E4D-4A91-88B4-FFA5DADF1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A55A36-4B53-4F43-B812-755031BD3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19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D6AAC76-2829-4072-A18D-9FE32A9F6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מרחב הזיכרון של תהליך</a:t>
            </a:r>
            <a:endParaRPr lang="he-IL" dirty="0"/>
          </a:p>
        </p:txBody>
      </p:sp>
      <p:pic>
        <p:nvPicPr>
          <p:cNvPr id="7" name="מציין מיקום תוכן 6" descr="תמונה שמכילה שעון&#10;&#10;התיאור נוצר באופן אוטומטי">
            <a:extLst>
              <a:ext uri="{FF2B5EF4-FFF2-40B4-BE49-F238E27FC236}">
                <a16:creationId xmlns:a16="http://schemas.microsoft.com/office/drawing/2014/main" id="{CC88EB50-5C2B-429C-922B-32FA6FA23D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9" t="15798" b="15321"/>
          <a:stretch/>
        </p:blipFill>
        <p:spPr>
          <a:xfrm>
            <a:off x="229653" y="1709928"/>
            <a:ext cx="8684694" cy="4881321"/>
          </a:xfrm>
        </p:spPr>
      </p:pic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C7D984AC-0BD4-43B7-B4D4-DB6B91EFC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4AE2AC1D-9C42-4DDB-9663-46B05F7F1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83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75E67-4C85-4CC5-B5B1-BFF1135B1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מרחב הזיכרון של תהליך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9A58212-150B-402B-A46F-8046EDD0F3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he-IL" altLang="en-US" dirty="0"/>
                  <a:t>במעבדי </a:t>
                </a:r>
                <a:r>
                  <a:rPr lang="en-US" altLang="en-US" dirty="0"/>
                  <a:t>x64</a:t>
                </a:r>
                <a:r>
                  <a:rPr lang="he-IL" altLang="en-US" dirty="0"/>
                  <a:t> רוחב כתובת וירטואלית הוא 48 ביט.</a:t>
                </a:r>
              </a:p>
              <a:p>
                <a:pPr lvl="1"/>
                <a:r>
                  <a:rPr lang="he-IL" altLang="en-US" dirty="0">
                    <a:sym typeface="Wingdings" panose="05000000000000000000" pitchFamily="2" charset="2"/>
                  </a:rPr>
                  <a:t> </a:t>
                </a:r>
                <a:r>
                  <a:rPr lang="he-IL" altLang="en-US" dirty="0"/>
                  <a:t>גודל מרחב הזיכרון הווירטואלי של כל תהליך הוא: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48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en-US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256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b="0" i="0" smtClean="0">
                        <a:latin typeface="Cambria Math" panose="02040503050406030204" pitchFamily="18" charset="0"/>
                      </a:rPr>
                      <m:t>TB</m:t>
                    </m:r>
                  </m:oMath>
                </a14:m>
                <a:r>
                  <a:rPr lang="he-IL" altLang="en-US" dirty="0"/>
                  <a:t>.</a:t>
                </a:r>
              </a:p>
              <a:p>
                <a:pPr lvl="1"/>
                <a:endParaRPr lang="he-IL" altLang="en-US" dirty="0"/>
              </a:p>
              <a:p>
                <a:r>
                  <a:rPr lang="he-IL" altLang="en-US" dirty="0"/>
                  <a:t>בלינוקס, מרחב הזיכרון הנ"ל מחולק לשניים:</a:t>
                </a:r>
              </a:p>
              <a:p>
                <a:r>
                  <a:rPr lang="en-US" b="1" dirty="0"/>
                  <a:t>128TB</a:t>
                </a:r>
                <a:r>
                  <a:rPr lang="he-IL" altLang="en-US" b="1" dirty="0"/>
                  <a:t> העליונים </a:t>
                </a:r>
                <a:r>
                  <a:rPr lang="he-IL" altLang="en-US" dirty="0"/>
                  <a:t>– מרחב הזיכרון של הגרעין.</a:t>
                </a:r>
              </a:p>
              <a:p>
                <a:pPr lvl="1"/>
                <a:r>
                  <a:rPr lang="he-IL" dirty="0"/>
                  <a:t>במרחב זה נשמרים כל מבני הנתונים והקוד של מערכת ההפעלה, ובפרט: תורי הריצה (</a:t>
                </a:r>
                <a:r>
                  <a:rPr lang="en-US" dirty="0" err="1"/>
                  <a:t>runqueues</a:t>
                </a:r>
                <a:r>
                  <a:rPr lang="he-IL" dirty="0"/>
                  <a:t>), מחסניות הגרעין, כל טבלאות הדפים כל התהליכים השונים, וכולי.</a:t>
                </a:r>
              </a:p>
              <a:p>
                <a:pPr lvl="1"/>
                <a:r>
                  <a:rPr lang="he-IL" altLang="en-US" dirty="0"/>
                  <a:t>מרחב הגרעין לעולם אינו מפונה לדיסק (לעולם אינו </a:t>
                </a:r>
                <a:r>
                  <a:rPr lang="en-US" altLang="en-US" dirty="0"/>
                  <a:t>swapped</a:t>
                </a:r>
                <a:r>
                  <a:rPr lang="he-IL" altLang="en-US" dirty="0"/>
                  <a:t>).</a:t>
                </a:r>
              </a:p>
              <a:p>
                <a:pPr lvl="1"/>
                <a:endParaRPr lang="he-IL" altLang="en-US" dirty="0"/>
              </a:p>
              <a:p>
                <a:r>
                  <a:rPr lang="en-US" b="1" dirty="0"/>
                  <a:t>128TB</a:t>
                </a:r>
                <a:r>
                  <a:rPr lang="he-IL" altLang="en-US" b="1" dirty="0"/>
                  <a:t> התחתונים </a:t>
                </a:r>
                <a:r>
                  <a:rPr lang="he-IL" altLang="en-US" dirty="0"/>
                  <a:t>– מרחב הזיכרון של המשתמש.</a:t>
                </a:r>
              </a:p>
              <a:p>
                <a:pPr lvl="1"/>
                <a:r>
                  <a:rPr lang="he-IL" altLang="en-US" dirty="0"/>
                  <a:t>במרחב זה נשמרים קוד התוכנית, המחסנית, הערימה, ואזורי זיכרון נוספים.</a:t>
                </a:r>
              </a:p>
              <a:p>
                <a:pPr lvl="1"/>
                <a:endParaRPr lang="he-IL" alt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9A58212-150B-402B-A46F-8046EDD0F3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70" t="-1625" r="-74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86A1B3-A33B-41C6-A92A-2EA1E46FF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A27E515-2846-43EB-AE42-279569D08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4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75E67-4C85-4CC5-B5B1-BFF1135B1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מרחב הגרעין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54FD9-1749-4955-9CF4-CDADBDAE0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he-IL" altLang="en-US" dirty="0"/>
              <a:t>מרחב הגרעין </a:t>
            </a:r>
            <a:r>
              <a:rPr lang="he-IL" altLang="en-US" b="1" dirty="0"/>
              <a:t>משותף לכל התהליכים </a:t>
            </a:r>
            <a:r>
              <a:rPr lang="he-IL" altLang="en-US" dirty="0"/>
              <a:t>כי הוא ממופה לאותו מקטע בזיכרון הווירטואלי של כל התהליכים.</a:t>
            </a:r>
          </a:p>
          <a:p>
            <a:pPr lvl="1"/>
            <a:r>
              <a:rPr lang="he-IL" altLang="en-US" dirty="0"/>
              <a:t>באופן זה, הכתובת (הווירטואלית) של כל אובייקט בגרעין נשארת קבועה בכל מרחבי הזיכרון של כל התהליכים.</a:t>
            </a:r>
          </a:p>
          <a:p>
            <a:pPr lvl="1"/>
            <a:endParaRPr lang="he-IL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3D78891-2805-4876-84C2-ACC0CF75E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7B2D4C-7D63-415F-8B3B-0815A9F8B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  <p:graphicFrame>
        <p:nvGraphicFramePr>
          <p:cNvPr id="5" name="טבלה 5">
            <a:extLst>
              <a:ext uri="{FF2B5EF4-FFF2-40B4-BE49-F238E27FC236}">
                <a16:creationId xmlns:a16="http://schemas.microsoft.com/office/drawing/2014/main" id="{F2D34E35-4F4C-403D-A56D-B0A258BA1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262846"/>
              </p:ext>
            </p:extLst>
          </p:nvPr>
        </p:nvGraphicFramePr>
        <p:xfrm>
          <a:off x="893200" y="3166200"/>
          <a:ext cx="1440000" cy="3177360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6591549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err="1"/>
                        <a:t>firefox</a:t>
                      </a:r>
                      <a:endParaRPr lang="he-IL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95522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rtl="1"/>
                      <a:endParaRPr lang="he-IL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9144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rtl="1"/>
                      <a:endParaRPr lang="he-IL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46554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rtl="1"/>
                      <a:endParaRPr lang="he-IL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86418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rtl="1"/>
                      <a:endParaRPr lang="he-IL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2721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rtl="1"/>
                      <a:endParaRPr lang="he-IL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3354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rtl="1"/>
                      <a:endParaRPr lang="he-IL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434698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rtl="1"/>
                      <a:endParaRPr lang="he-IL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95505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rtl="1"/>
                      <a:endParaRPr lang="he-IL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7334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rtl="1"/>
                      <a:endParaRPr lang="he-IL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3363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rtl="1"/>
                      <a:endParaRPr lang="he-IL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913673"/>
                  </a:ext>
                </a:extLst>
              </a:tr>
            </a:tbl>
          </a:graphicData>
        </a:graphic>
      </p:graphicFrame>
      <p:graphicFrame>
        <p:nvGraphicFramePr>
          <p:cNvPr id="11" name="טבלה 5">
            <a:extLst>
              <a:ext uri="{FF2B5EF4-FFF2-40B4-BE49-F238E27FC236}">
                <a16:creationId xmlns:a16="http://schemas.microsoft.com/office/drawing/2014/main" id="{EA9A6511-C435-431D-AF29-1626BBA11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502872"/>
              </p:ext>
            </p:extLst>
          </p:nvPr>
        </p:nvGraphicFramePr>
        <p:xfrm>
          <a:off x="6810800" y="3166200"/>
          <a:ext cx="1440000" cy="3177360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6591549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err="1"/>
                        <a:t>firefox</a:t>
                      </a:r>
                      <a:endParaRPr lang="he-IL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95522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rtl="1"/>
                      <a:endParaRPr lang="he-IL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9144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rtl="1"/>
                      <a:endParaRPr lang="he-IL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46554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rtl="1"/>
                      <a:endParaRPr lang="he-IL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86418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rtl="1"/>
                      <a:endParaRPr lang="he-IL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2721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rtl="1"/>
                      <a:endParaRPr lang="he-IL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3354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rtl="1"/>
                      <a:endParaRPr lang="he-IL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434698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rtl="1"/>
                      <a:endParaRPr lang="he-IL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95505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rtl="1"/>
                      <a:endParaRPr lang="he-IL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7334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rtl="1"/>
                      <a:endParaRPr lang="he-IL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3363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rtl="1"/>
                      <a:endParaRPr lang="he-IL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913673"/>
                  </a:ext>
                </a:extLst>
              </a:tr>
            </a:tbl>
          </a:graphicData>
        </a:graphic>
      </p:graphicFrame>
      <p:graphicFrame>
        <p:nvGraphicFramePr>
          <p:cNvPr id="12" name="טבלה 5">
            <a:extLst>
              <a:ext uri="{FF2B5EF4-FFF2-40B4-BE49-F238E27FC236}">
                <a16:creationId xmlns:a16="http://schemas.microsoft.com/office/drawing/2014/main" id="{59F0CD60-2AAB-4EA4-803A-658820A82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600376"/>
              </p:ext>
            </p:extLst>
          </p:nvPr>
        </p:nvGraphicFramePr>
        <p:xfrm>
          <a:off x="3852000" y="3166200"/>
          <a:ext cx="1440000" cy="3210720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6591549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vim</a:t>
                      </a:r>
                      <a:endParaRPr lang="he-IL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95522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rtl="1"/>
                      <a:endParaRPr lang="he-IL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9144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rtl="1"/>
                      <a:endParaRPr lang="he-IL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46554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rtl="1"/>
                      <a:endParaRPr lang="he-IL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86418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rtl="1"/>
                      <a:endParaRPr lang="he-IL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2721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rtl="1"/>
                      <a:endParaRPr lang="he-IL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3354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rtl="1"/>
                      <a:endParaRPr lang="he-IL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434698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rtl="1"/>
                      <a:endParaRPr lang="he-IL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67603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rtl="1"/>
                      <a:endParaRPr lang="he-IL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6895505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rtl="1"/>
                      <a:endParaRPr lang="he-IL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334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rtl="1"/>
                      <a:endParaRPr lang="he-IL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2456478"/>
                  </a:ext>
                </a:extLst>
              </a:tr>
            </a:tbl>
          </a:graphicData>
        </a:graphic>
      </p:graphicFrame>
      <p:sp>
        <p:nvSpPr>
          <p:cNvPr id="16" name="חץ: ימינה 15">
            <a:extLst>
              <a:ext uri="{FF2B5EF4-FFF2-40B4-BE49-F238E27FC236}">
                <a16:creationId xmlns:a16="http://schemas.microsoft.com/office/drawing/2014/main" id="{0E49C421-99D6-4F3C-ADA7-6F86ECFED3AD}"/>
              </a:ext>
            </a:extLst>
          </p:cNvPr>
          <p:cNvSpPr/>
          <p:nvPr/>
        </p:nvSpPr>
        <p:spPr>
          <a:xfrm>
            <a:off x="5384800" y="4821600"/>
            <a:ext cx="1332089" cy="28097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context</a:t>
            </a:r>
            <a:br>
              <a:rPr lang="en-US" dirty="0"/>
            </a:br>
            <a:endParaRPr lang="en-US" dirty="0"/>
          </a:p>
          <a:p>
            <a:pPr algn="ctr"/>
            <a:r>
              <a:rPr lang="en-US" dirty="0"/>
              <a:t>switch</a:t>
            </a:r>
            <a:endParaRPr lang="he-IL" dirty="0"/>
          </a:p>
        </p:txBody>
      </p:sp>
      <p:sp>
        <p:nvSpPr>
          <p:cNvPr id="18" name="חץ: ימינה 17">
            <a:extLst>
              <a:ext uri="{FF2B5EF4-FFF2-40B4-BE49-F238E27FC236}">
                <a16:creationId xmlns:a16="http://schemas.microsoft.com/office/drawing/2014/main" id="{6E92F48B-7F15-433D-AF3F-EAE5DDF56177}"/>
              </a:ext>
            </a:extLst>
          </p:cNvPr>
          <p:cNvSpPr/>
          <p:nvPr/>
        </p:nvSpPr>
        <p:spPr>
          <a:xfrm>
            <a:off x="2426000" y="4821600"/>
            <a:ext cx="1332089" cy="28097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context</a:t>
            </a:r>
            <a:br>
              <a:rPr lang="en-US" dirty="0"/>
            </a:br>
            <a:endParaRPr lang="en-US" dirty="0"/>
          </a:p>
          <a:p>
            <a:pPr algn="ctr"/>
            <a:r>
              <a:rPr lang="en-US" dirty="0"/>
              <a:t>switch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7642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7FC0C60-1A70-4BA0-9E5F-54D734E580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635890"/>
              </p:ext>
            </p:extLst>
          </p:nvPr>
        </p:nvGraphicFramePr>
        <p:xfrm>
          <a:off x="455747" y="1776314"/>
          <a:ext cx="1508814" cy="1981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08814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PCB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/>
                        <a:t>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171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71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13803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CB09079-52A9-402F-98BC-1BD9AE0DC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804369"/>
              </p:ext>
            </p:extLst>
          </p:nvPr>
        </p:nvGraphicFramePr>
        <p:xfrm>
          <a:off x="2812327" y="2766914"/>
          <a:ext cx="1763703" cy="31699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763703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mm_struct</a:t>
                      </a:r>
                      <a:endParaRPr 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/>
                        <a:t>mmlist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/>
                        <a:t>mmap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171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71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/>
                        <a:t>pgd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138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062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/>
                        <a:t>mm_count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210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/>
                        <a:t>mm_users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919556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2DE260-2586-46BB-BB28-6A3805327702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964561" y="2766914"/>
            <a:ext cx="84776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Cloud 23">
            <a:extLst>
              <a:ext uri="{FF2B5EF4-FFF2-40B4-BE49-F238E27FC236}">
                <a16:creationId xmlns:a16="http://schemas.microsoft.com/office/drawing/2014/main" id="{0D8D163F-B6AA-4673-90AB-B69848E25667}"/>
              </a:ext>
            </a:extLst>
          </p:cNvPr>
          <p:cNvSpPr/>
          <p:nvPr/>
        </p:nvSpPr>
        <p:spPr>
          <a:xfrm>
            <a:off x="5772333" y="4478842"/>
            <a:ext cx="2915920" cy="988109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/>
              <a:t>page table</a:t>
            </a:r>
            <a:endParaRPr lang="he-IL" sz="2000"/>
          </a:p>
          <a:p>
            <a:pPr algn="ctr"/>
            <a:r>
              <a:rPr lang="en-US" sz="2000"/>
              <a:t>(CR3 address)</a:t>
            </a: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6330BC82-8D8E-4511-8094-393AF0170CCE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4576030" y="4552076"/>
            <a:ext cx="1205348" cy="42082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6E4081C-40C1-4A6D-A490-ED15A64E9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מתאר מרחב הזיכרון של תהליך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B820B-5BC9-41AB-B539-E658E9F27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7368CF65-D767-448B-914A-A5418DAFF72C}"/>
              </a:ext>
            </a:extLst>
          </p:cNvPr>
          <p:cNvSpPr/>
          <p:nvPr/>
        </p:nvSpPr>
        <p:spPr>
          <a:xfrm>
            <a:off x="5948870" y="2638296"/>
            <a:ext cx="2737930" cy="1219089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memory regions list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AAA1509-E2B8-414F-91F1-5540C4D0C053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4571057" y="3247841"/>
            <a:ext cx="1386306" cy="50967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061D3B-D759-46D8-B6FC-865048215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759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r" rtl="1"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Clarity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642</TotalTime>
  <Words>4345</Words>
  <Application>Microsoft Office PowerPoint</Application>
  <PresentationFormat>On-screen Show (4:3)</PresentationFormat>
  <Paragraphs>672</Paragraphs>
  <Slides>45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Arial</vt:lpstr>
      <vt:lpstr>Calibri</vt:lpstr>
      <vt:lpstr>Cambria Math</vt:lpstr>
      <vt:lpstr>Courier New</vt:lpstr>
      <vt:lpstr>Lucida Sans</vt:lpstr>
      <vt:lpstr>Lucida Sans Unicode</vt:lpstr>
      <vt:lpstr>Wingdings</vt:lpstr>
      <vt:lpstr>Clarity</vt:lpstr>
      <vt:lpstr>1_Clarity</vt:lpstr>
      <vt:lpstr>תרגול 11</vt:lpstr>
      <vt:lpstr>סיכום השיעור שעבר</vt:lpstr>
      <vt:lpstr>מה נלמד היום?</vt:lpstr>
      <vt:lpstr>TL;DR</vt:lpstr>
      <vt:lpstr>מבני נתונים בגרעין לניהול זיכרון</vt:lpstr>
      <vt:lpstr>מרחב הזיכרון של תהליך</vt:lpstr>
      <vt:lpstr>מרחב הזיכרון של תהליך</vt:lpstr>
      <vt:lpstr>מרחב הגרעין</vt:lpstr>
      <vt:lpstr>מתאר מרחב הזיכרון של תהליך</vt:lpstr>
      <vt:lpstr>מתאר הזיכרון של תהליך</vt:lpstr>
      <vt:lpstr>חוטי גרעין (kernel threads)</vt:lpstr>
      <vt:lpstr>שדות במתאר מרחב הזיכרון של תהליך</vt:lpstr>
      <vt:lpstr>שדות במתאר מרחב הזיכרון של תהליך</vt:lpstr>
      <vt:lpstr>PowerPoint Presentation</vt:lpstr>
      <vt:lpstr>אזורי זיכרון</vt:lpstr>
      <vt:lpstr>מתאר אזור זיכרון</vt:lpstr>
      <vt:lpstr>הרשאות של אזור זיכרון</vt:lpstr>
      <vt:lpstr>מתי נוצרים אזורי זיכרון?</vt:lpstr>
      <vt:lpstr>ניהול זיכרון דינמי</vt:lpstr>
      <vt:lpstr>קריאת המערכת sbrk()</vt:lpstr>
      <vt:lpstr>קריאת המערכת mmap()</vt:lpstr>
      <vt:lpstr>סיווג אזורי זיכרון</vt:lpstr>
      <vt:lpstr>מרחבי זיכרון וקריאות מערכת</vt:lpstr>
      <vt:lpstr>הפסקה</vt:lpstr>
      <vt:lpstr>מנגנון copy-on-write</vt:lpstr>
      <vt:lpstr>מוטיבציה למנגנון COW</vt:lpstr>
      <vt:lpstr>הפתרון: copy-on-write (COW)</vt:lpstr>
      <vt:lpstr>דוגמה: לפני קריאת מערכת fork()</vt:lpstr>
      <vt:lpstr>דוגמה: אחרי קריאת מערכת fork()</vt:lpstr>
      <vt:lpstr>דוגמה: אחרי קריאת מערכת fork()</vt:lpstr>
      <vt:lpstr>דוגמה: תהליך ראשון מנסה לכתוב</vt:lpstr>
      <vt:lpstr>דוגמה: תהליך ראשון מנסה לכתוב</vt:lpstr>
      <vt:lpstr>דוגמה: תהליך שני מנסה לכתוב</vt:lpstr>
      <vt:lpstr>דוגמה: תהליך שני מנסה לכתוב</vt:lpstr>
      <vt:lpstr>COW הוא דוגמה למנגנון "עצל"</vt:lpstr>
      <vt:lpstr>COW: העתקת מרחב זיכרון לתהליך בן</vt:lpstr>
      <vt:lpstr>COW: טיפול ב-page fault</vt:lpstr>
      <vt:lpstr>מנגנון demand paging</vt:lpstr>
      <vt:lpstr>דוגמת קוד</vt:lpstr>
      <vt:lpstr>הקצאת מסגרות לפי דרישה (Demand Paging)</vt:lpstr>
      <vt:lpstr>Demand Paging – טיפול בחריגת דף</vt:lpstr>
      <vt:lpstr>חריגת דף (page fault)</vt:lpstr>
      <vt:lpstr>לא כל חריגת דף היא תקלה!</vt:lpstr>
      <vt:lpstr>טיפול בתקלות</vt:lpstr>
      <vt:lpstr>סיכום: טיפול בחריגת דף במצב משתמש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Elad</dc:creator>
  <cp:lastModifiedBy>barv2</cp:lastModifiedBy>
  <cp:revision>37</cp:revision>
  <dcterms:created xsi:type="dcterms:W3CDTF">2014-09-16T21:32:26Z</dcterms:created>
  <dcterms:modified xsi:type="dcterms:W3CDTF">2024-05-22T14:36:05Z</dcterms:modified>
</cp:coreProperties>
</file>