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71" r:id="rId10"/>
    <p:sldId id="263" r:id="rId11"/>
    <p:sldId id="266" r:id="rId12"/>
    <p:sldId id="268" r:id="rId13"/>
    <p:sldId id="267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41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2030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7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203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21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62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F0171F6-31B2-CC4E-9AD5-D554DC2FA9A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196918-BC3F-C144-ADE3-93C61B4BA2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08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CBB3-4FD8-EC8F-961B-1746C2571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he-IL" sz="6000" dirty="0">
                <a:latin typeface="David" panose="020E0502060401010101" pitchFamily="34" charset="-79"/>
                <a:cs typeface="David" panose="020E0502060401010101" pitchFamily="34" charset="-79"/>
              </a:rPr>
              <a:t>מתמטיקה דיסקרטית</a:t>
            </a:r>
            <a:br>
              <a:rPr lang="he-IL" sz="6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6000" dirty="0">
                <a:latin typeface="David" panose="020E0502060401010101" pitchFamily="34" charset="-79"/>
                <a:cs typeface="David" panose="020E0502060401010101" pitchFamily="34" charset="-79"/>
              </a:rPr>
              <a:t>תרגול </a:t>
            </a:r>
            <a:r>
              <a:rPr lang="en-US" sz="6000" dirty="0">
                <a:latin typeface="David" panose="020E0502060401010101" pitchFamily="34" charset="-79"/>
                <a:cs typeface="David" panose="020E0502060401010101" pitchFamily="34" charset="-79"/>
              </a:rPr>
              <a:t>5</a:t>
            </a:r>
            <a:br>
              <a:rPr lang="he-IL" sz="6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6000" dirty="0">
                <a:latin typeface="David" panose="020E0502060401010101" pitchFamily="34" charset="-79"/>
                <a:cs typeface="David" panose="020E0502060401010101" pitchFamily="34" charset="-79"/>
              </a:rPr>
              <a:t>יחס שקילות ויחס סדר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3AED7-9618-69E0-D913-097CE22C2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 sz="2800" dirty="0"/>
              <a:t>שאדן שריף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318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AD0D-0CFD-F9E3-D7EF-54EDF53A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23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000" b="1" dirty="0">
                <a:effectLst/>
                <a:latin typeface="FrankRuehlCLM"/>
              </a:rPr>
              <a:t>כל חלוקה נותנת יחס שקילות </a:t>
            </a:r>
            <a:br>
              <a:rPr lang="he-IL" sz="4000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96B6-404E-1ECE-6C5B-23F25F77F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572" y="1300163"/>
                <a:ext cx="9954228" cy="4567237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b="0" dirty="0">
                    <a:effectLst/>
                    <a:latin typeface="FrankRuehlCLM"/>
                  </a:rPr>
                  <a:t>תהי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ותהי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en-US" dirty="0">
                    <a:effectLst/>
                    <a:latin typeface="CMMI10"/>
                  </a:rPr>
                  <a:t>F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חלוקה של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he-IL" dirty="0">
                    <a:effectLst/>
                    <a:latin typeface="CMMI10"/>
                  </a:rPr>
                  <a:t> . </a:t>
                </a:r>
                <a:r>
                  <a:rPr lang="he-IL" dirty="0">
                    <a:latin typeface="CMMI10"/>
                  </a:rPr>
                  <a:t>נגדיר יחס </a:t>
                </a:r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he-IL" baseline="-25000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על </a:t>
                </a:r>
                <a:r>
                  <a:rPr lang="en-US" dirty="0">
                    <a:latin typeface="CMMI10"/>
                  </a:rPr>
                  <a:t>A </a:t>
                </a:r>
                <a:r>
                  <a:rPr lang="he-IL" dirty="0">
                    <a:latin typeface="CMMI10"/>
                  </a:rPr>
                  <a:t> באופן הבא: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CMMI10"/>
                  </a:rPr>
                  <a:t>לכל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מתקיים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b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he-IL" dirty="0" err="1">
                    <a:latin typeface="CMMI10"/>
                  </a:rPr>
                  <a:t>אמ״מ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en-US" dirty="0" err="1">
                    <a:latin typeface="CMMI10"/>
                  </a:rPr>
                  <a:t>a,b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באותה מחלקה של </a:t>
                </a:r>
                <a:r>
                  <a:rPr lang="en-US" dirty="0">
                    <a:latin typeface="CMMI10"/>
                  </a:rPr>
                  <a:t>F </a:t>
                </a:r>
                <a:r>
                  <a:rPr lang="he-IL" dirty="0">
                    <a:latin typeface="CMMI10"/>
                  </a:rPr>
                  <a:t> (</a:t>
                </a:r>
                <a:r>
                  <a:rPr lang="he-IL" dirty="0" err="1"/>
                  <a:t>פורמלית,קיימת</a:t>
                </a:r>
                <a:r>
                  <a:rPr lang="he-IL" dirty="0"/>
                  <a:t> מחלקה</a:t>
                </a:r>
                <a:r>
                  <a:rPr lang="en-US" dirty="0"/>
                  <a:t>K ∈ F </a:t>
                </a:r>
                <a:r>
                  <a:rPr lang="he-IL" dirty="0"/>
                  <a:t> כך ש</a:t>
                </a:r>
                <a:r>
                  <a:rPr lang="en-US" dirty="0" err="1"/>
                  <a:t>a,b</a:t>
                </a:r>
                <a:r>
                  <a:rPr lang="en-US" dirty="0"/>
                  <a:t> ∈ K </a:t>
                </a:r>
                <a:r>
                  <a:rPr lang="he-IL" dirty="0">
                    <a:latin typeface="CMMI10"/>
                  </a:rPr>
                  <a:t>)</a:t>
                </a:r>
              </a:p>
              <a:p>
                <a:pPr marL="342900" indent="-342900" algn="r" rtl="1">
                  <a:buAutoNum type="arabicParenR"/>
                </a:pPr>
                <a:r>
                  <a:rPr lang="he-IL" sz="1800" b="0" dirty="0">
                    <a:effectLst/>
                    <a:latin typeface="FrankRuehlCLM"/>
                  </a:rPr>
                  <a:t>הוכיחו ש</a:t>
                </a:r>
                <a:r>
                  <a:rPr lang="he-IL" sz="1800" dirty="0">
                    <a:effectLst/>
                    <a:latin typeface="CMMI7"/>
                  </a:rPr>
                  <a:t> </a:t>
                </a:r>
                <a:r>
                  <a:rPr lang="en-US" sz="1800" dirty="0">
                    <a:latin typeface="CMMI10"/>
                  </a:rPr>
                  <a:t>R</a:t>
                </a:r>
                <a:r>
                  <a:rPr lang="en-US" sz="1800" baseline="-25000" dirty="0">
                    <a:latin typeface="CMMI10"/>
                  </a:rPr>
                  <a:t>F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 הוא יחס שקילות. </a:t>
                </a:r>
              </a:p>
              <a:p>
                <a:pPr marL="342900" indent="-342900" algn="r" rtl="1">
                  <a:buAutoNum type="arabicParenR"/>
                </a:pPr>
                <a:r>
                  <a:rPr lang="he-IL" sz="1800" dirty="0">
                    <a:latin typeface="FrankRuehlCLM"/>
                  </a:rPr>
                  <a:t>הוכיחו ש </a:t>
                </a:r>
                <a:r>
                  <a:rPr lang="en-US" sz="1800" dirty="0">
                    <a:latin typeface="FrankRuehlCL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dirty="0">
                        <a:latin typeface="CMMI10"/>
                      </a:rPr>
                      <m:t>R</m:t>
                    </m:r>
                    <m:r>
                      <m:rPr>
                        <m:nor/>
                      </m:rPr>
                      <a:rPr lang="en-US" baseline="-25000" dirty="0">
                        <a:latin typeface="CMMI10"/>
                      </a:rPr>
                      <m:t>F</m:t>
                    </m:r>
                  </m:oMath>
                </a14:m>
                <a:r>
                  <a:rPr lang="en-US" dirty="0"/>
                  <a:t>=F</a:t>
                </a:r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96B6-404E-1ECE-6C5B-23F25F77F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572" y="1300163"/>
                <a:ext cx="9954228" cy="4567237"/>
              </a:xfrm>
              <a:blipFill>
                <a:blip r:embed="rId2"/>
                <a:stretch>
                  <a:fillRect t="-1385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39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AD0D-0CFD-F9E3-D7EF-54EDF53A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23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000" b="1" dirty="0">
                <a:effectLst/>
                <a:latin typeface="FrankRuehlCLM"/>
              </a:rPr>
              <a:t>כל חלוקה נותנת יחס שקילות </a:t>
            </a:r>
            <a:br>
              <a:rPr lang="he-IL" sz="4000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96B6-404E-1ECE-6C5B-23F25F77F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572" y="1300163"/>
                <a:ext cx="9954228" cy="1280991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b="0" dirty="0">
                    <a:effectLst/>
                    <a:latin typeface="FrankRuehlCLM"/>
                  </a:rPr>
                  <a:t>תהי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ותהי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en-US" dirty="0">
                    <a:effectLst/>
                    <a:latin typeface="CMMI10"/>
                  </a:rPr>
                  <a:t>F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חלוקה של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he-IL" dirty="0">
                    <a:effectLst/>
                    <a:latin typeface="CMMI10"/>
                  </a:rPr>
                  <a:t> . </a:t>
                </a:r>
                <a:r>
                  <a:rPr lang="he-IL" dirty="0">
                    <a:latin typeface="CMMI10"/>
                  </a:rPr>
                  <a:t>נגדיר יחס </a:t>
                </a:r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he-IL" baseline="-25000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על </a:t>
                </a:r>
                <a:r>
                  <a:rPr lang="en-US" dirty="0">
                    <a:latin typeface="CMMI10"/>
                  </a:rPr>
                  <a:t>A </a:t>
                </a:r>
                <a:r>
                  <a:rPr lang="he-IL" dirty="0">
                    <a:latin typeface="CMMI10"/>
                  </a:rPr>
                  <a:t> באופן הבא: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CMMI10"/>
                  </a:rPr>
                  <a:t>לכל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מתקיים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b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he-IL" dirty="0" err="1">
                    <a:latin typeface="CMMI10"/>
                  </a:rPr>
                  <a:t>אמ״מ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en-US" dirty="0" err="1">
                    <a:latin typeface="CMMI10"/>
                  </a:rPr>
                  <a:t>a,b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באותה מחלקה של </a:t>
                </a:r>
                <a:r>
                  <a:rPr lang="en-US" dirty="0">
                    <a:latin typeface="CMMI10"/>
                  </a:rPr>
                  <a:t>F </a:t>
                </a:r>
                <a:r>
                  <a:rPr lang="he-IL" dirty="0">
                    <a:latin typeface="CMMI10"/>
                  </a:rPr>
                  <a:t> (</a:t>
                </a:r>
                <a:r>
                  <a:rPr lang="he-IL" dirty="0" err="1"/>
                  <a:t>פורמלית,קיימת</a:t>
                </a:r>
                <a:r>
                  <a:rPr lang="he-IL" dirty="0"/>
                  <a:t> מחלקה</a:t>
                </a:r>
                <a:r>
                  <a:rPr lang="en-US" dirty="0"/>
                  <a:t>K ∈ F </a:t>
                </a:r>
                <a:r>
                  <a:rPr lang="he-IL" dirty="0"/>
                  <a:t> כך ש</a:t>
                </a:r>
                <a:r>
                  <a:rPr lang="en-US" dirty="0" err="1"/>
                  <a:t>a,b</a:t>
                </a:r>
                <a:r>
                  <a:rPr lang="en-US" dirty="0"/>
                  <a:t> ∈ K </a:t>
                </a:r>
                <a:r>
                  <a:rPr lang="he-IL" dirty="0">
                    <a:latin typeface="CMMI10"/>
                  </a:rPr>
                  <a:t>)</a:t>
                </a:r>
              </a:p>
              <a:p>
                <a:pPr marL="342900" indent="-342900" algn="r" rtl="1">
                  <a:buAutoNum type="arabicParenR"/>
                </a:pPr>
                <a:r>
                  <a:rPr lang="he-IL" sz="1800" b="0" dirty="0">
                    <a:effectLst/>
                    <a:latin typeface="FrankRuehlCLM"/>
                  </a:rPr>
                  <a:t>הוכיחו ש</a:t>
                </a:r>
                <a:r>
                  <a:rPr lang="he-IL" sz="1800" dirty="0">
                    <a:effectLst/>
                    <a:latin typeface="CMMI7"/>
                  </a:rPr>
                  <a:t> </a:t>
                </a:r>
                <a:r>
                  <a:rPr lang="en-US" sz="1800" dirty="0">
                    <a:latin typeface="CMMI10"/>
                  </a:rPr>
                  <a:t>R</a:t>
                </a:r>
                <a:r>
                  <a:rPr lang="en-US" sz="1800" baseline="-25000" dirty="0">
                    <a:latin typeface="CMMI10"/>
                  </a:rPr>
                  <a:t>F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 הוא יחס שקילות. 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96B6-404E-1ECE-6C5B-23F25F77F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572" y="1300163"/>
                <a:ext cx="9954228" cy="1280991"/>
              </a:xfrm>
              <a:blipFill>
                <a:blip r:embed="rId2"/>
                <a:stretch>
                  <a:fillRect t="-4902" r="-51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7ED7CB-3E9B-FB52-0AD1-3F5176BED1B1}"/>
                  </a:ext>
                </a:extLst>
              </p:cNvPr>
              <p:cNvSpPr txBox="1"/>
              <p:nvPr/>
            </p:nvSpPr>
            <p:spPr>
              <a:xfrm>
                <a:off x="1018572" y="2858947"/>
                <a:ext cx="99542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en-US" baseline="-25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he-IL" dirty="0">
                    <a:latin typeface="FrankRuehlCLM"/>
                  </a:rPr>
                  <a:t>רפלקסיבי </a:t>
                </a:r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:</a:t>
                </a:r>
              </a:p>
              <a:p>
                <a:pPr algn="r" rtl="1"/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לכל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לפי תכונות חלוקה קיימת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כך 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ולכן מתקיים</a:t>
                </a:r>
                <a:r>
                  <a:rPr lang="en-US" dirty="0"/>
                  <a:t>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a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כלומר ש </a:t>
                </a:r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he-IL" dirty="0">
                    <a:latin typeface="Aharoni" panose="02010803020104030203" pitchFamily="2" charset="-79"/>
                  </a:rPr>
                  <a:t> </a:t>
                </a:r>
                <a:r>
                  <a:rPr lang="he-IL" dirty="0">
                    <a:latin typeface="FrankRuehlCLM"/>
                  </a:rPr>
                  <a:t>רפלקסיבי.</a:t>
                </a:r>
                <a:endParaRPr lang="en-US" dirty="0">
                  <a:latin typeface="FrankRuehlCLM"/>
                </a:endParaRPr>
              </a:p>
              <a:p>
                <a:pPr algn="r" rtl="1"/>
                <a:endParaRPr lang="en-US" dirty="0">
                  <a:latin typeface="FrankRuehlCLM"/>
                </a:endParaRPr>
              </a:p>
              <a:p>
                <a:pPr algn="r" rtl="1"/>
                <a:r>
                  <a:rPr lang="he-IL" dirty="0">
                    <a:latin typeface="FrankRuehlCLM"/>
                  </a:rPr>
                  <a:t>נשים לב:</a:t>
                </a:r>
              </a:p>
              <a:p>
                <a:pPr algn="r" rtl="1"/>
                <a:r>
                  <a:rPr lang="he-IL" dirty="0">
                    <a:latin typeface="FrankRuehlCLM"/>
                  </a:rPr>
                  <a:t>שלכל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 מתקיים 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מתכונות חלוקה שכל שתי מחלקות שונות הן זרות. </a:t>
                </a:r>
                <a:endParaRPr lang="en-US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7ED7CB-3E9B-FB52-0AD1-3F5176BE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2" y="2858947"/>
                <a:ext cx="9954228" cy="1477328"/>
              </a:xfrm>
              <a:prstGeom prst="rect">
                <a:avLst/>
              </a:prstGeom>
              <a:blipFill>
                <a:blip r:embed="rId3"/>
                <a:stretch>
                  <a:fillRect t="-3419" r="-382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E320E-FDFD-6142-B269-E827ABA69FD6}"/>
                  </a:ext>
                </a:extLst>
              </p:cNvPr>
              <p:cNvSpPr txBox="1"/>
              <p:nvPr/>
            </p:nvSpPr>
            <p:spPr>
              <a:xfrm>
                <a:off x="1118886" y="4274996"/>
                <a:ext cx="99542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endParaRPr lang="en-US" dirty="0">
                  <a:latin typeface="CMMI10"/>
                </a:endParaRPr>
              </a:p>
              <a:p>
                <a:pPr algn="r" rtl="1"/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en-US" baseline="-25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he-IL" dirty="0">
                    <a:latin typeface="FrankRuehlCLM"/>
                  </a:rPr>
                  <a:t> סימטרי</a:t>
                </a:r>
                <a:r>
                  <a:rPr lang="he-IL" dirty="0">
                    <a:latin typeface="Aharoni" panose="02010803020104030203" pitchFamily="2" charset="-79"/>
                  </a:rPr>
                  <a:t>:</a:t>
                </a:r>
              </a:p>
              <a:p>
                <a:pPr algn="r" rtl="1"/>
                <a:r>
                  <a:rPr lang="he-IL" dirty="0">
                    <a:latin typeface="Aharoni" panose="02010803020104030203" pitchFamily="2" charset="-79"/>
                  </a:rPr>
                  <a:t>יהיו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</a:rPr>
                  <a:t> כך ש</a:t>
                </a:r>
                <a:r>
                  <a:rPr lang="en-US" dirty="0"/>
                  <a:t>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b</a:t>
                </a:r>
                <a:r>
                  <a:rPr lang="he-IL" dirty="0">
                    <a:latin typeface="Aharoni" panose="02010803020104030203" pitchFamily="2" charset="-79"/>
                  </a:rPr>
                  <a:t> נוכיח שמתקיים </a:t>
                </a:r>
                <a:r>
                  <a:rPr lang="en-US" dirty="0" err="1"/>
                  <a:t>b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a</a:t>
                </a:r>
                <a:r>
                  <a:rPr lang="en-US" dirty="0">
                    <a:latin typeface="CMMI10"/>
                  </a:rPr>
                  <a:t> </a:t>
                </a:r>
                <a:endParaRPr lang="en-US" dirty="0">
                  <a:latin typeface="FrankRuehlCLM"/>
                </a:endParaRPr>
              </a:p>
              <a:p>
                <a:pPr algn="r" rtl="1"/>
                <a:r>
                  <a:rPr lang="en-US" dirty="0">
                    <a:latin typeface="FrankRuehlCLM"/>
                  </a:rPr>
                  <a:t>  </a:t>
                </a:r>
                <a:r>
                  <a:rPr lang="he-IL" dirty="0">
                    <a:latin typeface="FrankRuehlCLM"/>
                  </a:rPr>
                  <a:t>מההנחה ש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b</a:t>
                </a:r>
                <a:r>
                  <a:rPr lang="he-IL" dirty="0">
                    <a:latin typeface="CMMI10"/>
                  </a:rPr>
                  <a:t> ומהגדרת היחס נקבל שקיימת מחלקה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e-IL" dirty="0">
                    <a:latin typeface="CMMI10"/>
                  </a:rPr>
                  <a:t> כך ש </a:t>
                </a:r>
                <a:r>
                  <a:rPr lang="en-US" dirty="0" err="1"/>
                  <a:t>a,b</a:t>
                </a:r>
                <a:r>
                  <a:rPr lang="en-US" dirty="0"/>
                  <a:t> ∈ K</a:t>
                </a:r>
                <a:r>
                  <a:rPr lang="he-IL" dirty="0"/>
                  <a:t>  לכן גם מתקיים </a:t>
                </a:r>
                <a:r>
                  <a:rPr lang="en-US" dirty="0" err="1"/>
                  <a:t>b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a</a:t>
                </a:r>
                <a:endParaRPr lang="en-US" dirty="0"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E320E-FDFD-6142-B269-E827ABA6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86" y="4274996"/>
                <a:ext cx="9954228" cy="1200329"/>
              </a:xfrm>
              <a:prstGeom prst="rect">
                <a:avLst/>
              </a:prstGeom>
              <a:blipFill>
                <a:blip r:embed="rId4"/>
                <a:stretch>
                  <a:fillRect r="-510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90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AD0D-0CFD-F9E3-D7EF-54EDF53A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23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000" b="1" dirty="0">
                <a:effectLst/>
                <a:latin typeface="FrankRuehlCLM"/>
              </a:rPr>
              <a:t>כל חלוקה נותנת יחס שקילות </a:t>
            </a:r>
            <a:br>
              <a:rPr lang="he-IL" sz="4000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96B6-404E-1ECE-6C5B-23F25F77F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572" y="1300163"/>
                <a:ext cx="9954228" cy="1280991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b="0" dirty="0">
                    <a:effectLst/>
                    <a:latin typeface="FrankRuehlCLM"/>
                  </a:rPr>
                  <a:t>תהי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ותהי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en-US" dirty="0">
                    <a:effectLst/>
                    <a:latin typeface="CMMI10"/>
                  </a:rPr>
                  <a:t>F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חלוקה של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he-IL" dirty="0">
                    <a:effectLst/>
                    <a:latin typeface="CMMI10"/>
                  </a:rPr>
                  <a:t> . </a:t>
                </a:r>
                <a:r>
                  <a:rPr lang="he-IL" dirty="0">
                    <a:latin typeface="CMMI10"/>
                  </a:rPr>
                  <a:t>נגדיר יחס </a:t>
                </a:r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he-IL" baseline="-25000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על </a:t>
                </a:r>
                <a:r>
                  <a:rPr lang="en-US" dirty="0">
                    <a:latin typeface="CMMI10"/>
                  </a:rPr>
                  <a:t>A </a:t>
                </a:r>
                <a:r>
                  <a:rPr lang="he-IL" dirty="0">
                    <a:latin typeface="CMMI10"/>
                  </a:rPr>
                  <a:t> באופן הבא: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CMMI10"/>
                  </a:rPr>
                  <a:t>לכל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מתקיים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b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he-IL" dirty="0" err="1">
                    <a:latin typeface="CMMI10"/>
                  </a:rPr>
                  <a:t>אמ״מ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en-US" dirty="0" err="1">
                    <a:latin typeface="CMMI10"/>
                  </a:rPr>
                  <a:t>a,b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באותה מחלקה של </a:t>
                </a:r>
                <a:r>
                  <a:rPr lang="en-US" dirty="0">
                    <a:latin typeface="CMMI10"/>
                  </a:rPr>
                  <a:t>F </a:t>
                </a:r>
                <a:r>
                  <a:rPr lang="he-IL" dirty="0">
                    <a:latin typeface="CMMI10"/>
                  </a:rPr>
                  <a:t> (</a:t>
                </a:r>
                <a:r>
                  <a:rPr lang="he-IL" dirty="0" err="1"/>
                  <a:t>פורמלית,קיימת</a:t>
                </a:r>
                <a:r>
                  <a:rPr lang="he-IL" dirty="0"/>
                  <a:t> מחלקה</a:t>
                </a:r>
                <a:r>
                  <a:rPr lang="en-US" dirty="0"/>
                  <a:t>K ∈ F </a:t>
                </a:r>
                <a:r>
                  <a:rPr lang="he-IL" dirty="0"/>
                  <a:t> כך ש</a:t>
                </a:r>
                <a:r>
                  <a:rPr lang="en-US" dirty="0" err="1"/>
                  <a:t>a,b</a:t>
                </a:r>
                <a:r>
                  <a:rPr lang="en-US" dirty="0"/>
                  <a:t> ∈ K </a:t>
                </a:r>
                <a:r>
                  <a:rPr lang="he-IL" dirty="0">
                    <a:latin typeface="CMMI10"/>
                  </a:rPr>
                  <a:t>)</a:t>
                </a:r>
              </a:p>
              <a:p>
                <a:pPr marL="342900" indent="-342900" algn="r" rtl="1">
                  <a:buAutoNum type="arabicParenR"/>
                </a:pPr>
                <a:r>
                  <a:rPr lang="he-IL" sz="1800" b="0" dirty="0">
                    <a:effectLst/>
                    <a:latin typeface="FrankRuehlCLM"/>
                  </a:rPr>
                  <a:t>הוכיחו ש</a:t>
                </a:r>
                <a:r>
                  <a:rPr lang="he-IL" sz="1800" dirty="0">
                    <a:effectLst/>
                    <a:latin typeface="CMMI7"/>
                  </a:rPr>
                  <a:t> </a:t>
                </a:r>
                <a:r>
                  <a:rPr lang="en-US" sz="1800" dirty="0">
                    <a:latin typeface="CMMI10"/>
                  </a:rPr>
                  <a:t>R</a:t>
                </a:r>
                <a:r>
                  <a:rPr lang="en-US" sz="1800" baseline="-25000" dirty="0">
                    <a:latin typeface="CMMI10"/>
                  </a:rPr>
                  <a:t>F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 הוא יחס שקילות. 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96B6-404E-1ECE-6C5B-23F25F77F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572" y="1300163"/>
                <a:ext cx="9954228" cy="1280991"/>
              </a:xfrm>
              <a:blipFill>
                <a:blip r:embed="rId2"/>
                <a:stretch>
                  <a:fillRect t="-4902" r="-51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E320E-FDFD-6142-B269-E827ABA69FD6}"/>
                  </a:ext>
                </a:extLst>
              </p:cNvPr>
              <p:cNvSpPr txBox="1"/>
              <p:nvPr/>
            </p:nvSpPr>
            <p:spPr>
              <a:xfrm>
                <a:off x="1195086" y="2797930"/>
                <a:ext cx="9954228" cy="233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en-US" baseline="-25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he-IL" dirty="0">
                    <a:latin typeface="FrankRuehlCLM"/>
                  </a:rPr>
                  <a:t> טרנזיטיבי</a:t>
                </a:r>
                <a:r>
                  <a:rPr lang="he-IL" dirty="0">
                    <a:latin typeface="Aharoni" panose="02010803020104030203" pitchFamily="2" charset="-79"/>
                  </a:rPr>
                  <a:t>:</a:t>
                </a:r>
              </a:p>
              <a:p>
                <a:pPr algn="r" rtl="1"/>
                <a:r>
                  <a:rPr lang="he-IL" dirty="0">
                    <a:latin typeface="Aharoni" panose="02010803020104030203" pitchFamily="2" charset="-79"/>
                  </a:rPr>
                  <a:t>יהיו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</a:rPr>
                  <a:t> כך ש</a:t>
                </a:r>
                <a:r>
                  <a:rPr lang="en-US" dirty="0"/>
                  <a:t>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b</a:t>
                </a:r>
                <a:r>
                  <a:rPr lang="he-IL" dirty="0">
                    <a:latin typeface="CMMI10"/>
                  </a:rPr>
                  <a:t>ו</a:t>
                </a:r>
                <a:r>
                  <a:rPr lang="he-IL" dirty="0">
                    <a:latin typeface="Aharoni" panose="02010803020104030203" pitchFamily="2" charset="-79"/>
                  </a:rPr>
                  <a:t> </a:t>
                </a:r>
                <a:r>
                  <a:rPr lang="en-US" dirty="0">
                    <a:latin typeface="Aharoni" panose="02010803020104030203" pitchFamily="2" charset="-79"/>
                  </a:rPr>
                  <a:t> </a:t>
                </a:r>
                <a:r>
                  <a:rPr lang="en-US" dirty="0" err="1"/>
                  <a:t>b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c</a:t>
                </a:r>
                <a:r>
                  <a:rPr lang="he-IL" dirty="0">
                    <a:latin typeface="Aharoni" panose="02010803020104030203" pitchFamily="2" charset="-79"/>
                  </a:rPr>
                  <a:t>נוכיח שמתקיים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c</a:t>
                </a:r>
                <a:r>
                  <a:rPr lang="en-US" dirty="0">
                    <a:latin typeface="CMMI10"/>
                  </a:rPr>
                  <a:t> </a:t>
                </a:r>
                <a:endParaRPr lang="en-US" dirty="0">
                  <a:latin typeface="FrankRuehlCLM"/>
                </a:endParaRPr>
              </a:p>
              <a:p>
                <a:pPr algn="r" rtl="1"/>
                <a:r>
                  <a:rPr lang="en-US" dirty="0">
                    <a:latin typeface="FrankRuehlCLM"/>
                  </a:rPr>
                  <a:t>  </a:t>
                </a:r>
                <a:r>
                  <a:rPr lang="he-IL" dirty="0">
                    <a:latin typeface="FrankRuehlCLM"/>
                  </a:rPr>
                  <a:t>מההנחה ש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b</a:t>
                </a:r>
                <a:r>
                  <a:rPr lang="he-IL" dirty="0">
                    <a:latin typeface="CMMI10"/>
                  </a:rPr>
                  <a:t> ומהגדרת היחס נקבל שקיימת מחלקה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e-IL" dirty="0">
                    <a:latin typeface="CMMI10"/>
                  </a:rPr>
                  <a:t> כך ש </a:t>
                </a:r>
                <a:r>
                  <a:rPr lang="en-US" dirty="0" err="1"/>
                  <a:t>a,b</a:t>
                </a:r>
                <a:r>
                  <a:rPr lang="en-US" dirty="0"/>
                  <a:t> ∈ K</a:t>
                </a: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r>
                  <a:rPr lang="en-US" dirty="0">
                    <a:latin typeface="FrankRuehlCLM"/>
                  </a:rPr>
                  <a:t> </a:t>
                </a:r>
                <a:r>
                  <a:rPr lang="he-IL" dirty="0">
                    <a:latin typeface="FrankRuehlCLM"/>
                  </a:rPr>
                  <a:t>מההנחה ש</a:t>
                </a:r>
                <a:r>
                  <a:rPr lang="en-US" dirty="0">
                    <a:latin typeface="Aharoni" panose="02010803020104030203" pitchFamily="2" charset="-79"/>
                  </a:rPr>
                  <a:t> </a:t>
                </a:r>
                <a:r>
                  <a:rPr lang="en-US" dirty="0" err="1"/>
                  <a:t>b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c</a:t>
                </a:r>
                <a:r>
                  <a:rPr lang="he-IL" dirty="0">
                    <a:latin typeface="CMMI10"/>
                  </a:rPr>
                  <a:t> ומהגדרת היחס נקבל שקיימת מחלקה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latin typeface="CMMI10"/>
                  </a:rPr>
                  <a:t> כך ש </a:t>
                </a:r>
                <a:r>
                  <a:rPr lang="en-US" dirty="0" err="1"/>
                  <a:t>c,b</a:t>
                </a:r>
                <a:r>
                  <a:rPr lang="en-US" dirty="0"/>
                  <a:t> ∈ L</a:t>
                </a:r>
              </a:p>
              <a:p>
                <a:pPr algn="r" rtl="1"/>
                <a:r>
                  <a:rPr lang="he-IL" dirty="0"/>
                  <a:t> </a:t>
                </a:r>
                <a:r>
                  <a:rPr lang="en-US" dirty="0"/>
                  <a:t> 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∈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F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nary>
                  </m:oMath>
                </a14:m>
                <a:r>
                  <a:rPr lang="he-IL" dirty="0">
                    <a:latin typeface="CMMI10"/>
                  </a:rPr>
                  <a:t>  כל שתי מחלקות שונות ב </a:t>
                </a:r>
                <a:r>
                  <a:rPr lang="en-US" dirty="0">
                    <a:latin typeface="CMMI10"/>
                  </a:rPr>
                  <a:t>F </a:t>
                </a:r>
                <a:r>
                  <a:rPr lang="he-IL" dirty="0">
                    <a:latin typeface="CMMI10"/>
                  </a:rPr>
                  <a:t> זרות </a:t>
                </a:r>
              </a:p>
              <a:p>
                <a:pPr algn="r" rtl="1"/>
                <a:r>
                  <a:rPr lang="he-IL" dirty="0">
                    <a:latin typeface="CMMI10"/>
                  </a:rPr>
                  <a:t>ונשים לב שמתקיים </a:t>
                </a:r>
                <a:r>
                  <a:rPr lang="en-US" dirty="0">
                    <a:latin typeface="CMMI10"/>
                  </a:rPr>
                  <a:t>b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</a:rPr>
                  <a:t> לכן מהגדרת חלוקה בהכרח מתקיים </a:t>
                </a:r>
                <a:r>
                  <a:rPr lang="en-US" dirty="0">
                    <a:latin typeface="Aharoni" panose="02010803020104030203" pitchFamily="2" charset="-79"/>
                  </a:rPr>
                  <a:t>L=K</a:t>
                </a:r>
                <a:r>
                  <a:rPr lang="he-IL" dirty="0">
                    <a:latin typeface="Aharoni" panose="02010803020104030203" pitchFamily="2" charset="-79"/>
                  </a:rPr>
                  <a:t> סה״כ קיבלנו ש </a:t>
                </a:r>
                <a:r>
                  <a:rPr lang="en-US" dirty="0" err="1"/>
                  <a:t>a,b,c</a:t>
                </a:r>
                <a:r>
                  <a:rPr lang="en-US" dirty="0"/>
                  <a:t> ∈ K</a:t>
                </a:r>
              </a:p>
              <a:p>
                <a:pPr algn="r" rtl="1"/>
                <a:r>
                  <a:rPr lang="he-IL" dirty="0"/>
                  <a:t> </a:t>
                </a:r>
                <a:r>
                  <a:rPr lang="he-IL" dirty="0">
                    <a:latin typeface="CMMI10"/>
                  </a:rPr>
                  <a:t>ומהגדרת היחס נקבל</a:t>
                </a:r>
                <a:r>
                  <a:rPr lang="en-US" dirty="0">
                    <a:latin typeface="CMMI10"/>
                  </a:rPr>
                  <a:t>  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en-US" dirty="0" err="1">
                    <a:latin typeface="CMMI10"/>
                  </a:rPr>
                  <a:t>aR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c</a:t>
                </a:r>
                <a:r>
                  <a:rPr lang="he-IL" dirty="0">
                    <a:latin typeface="CMMI10"/>
                  </a:rPr>
                  <a:t> </a:t>
                </a:r>
                <a:endParaRPr lang="en-US" dirty="0"/>
              </a:p>
              <a:p>
                <a:pPr algn="r" rtl="1"/>
                <a:r>
                  <a:rPr lang="he-IL" dirty="0">
                    <a:latin typeface="Aharoni" panose="02010803020104030203" pitchFamily="2" charset="-79"/>
                  </a:rPr>
                  <a:t> </a:t>
                </a:r>
                <a:endParaRPr lang="en-US" dirty="0"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E320E-FDFD-6142-B269-E827ABA6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6" y="2797930"/>
                <a:ext cx="9954228" cy="2336345"/>
              </a:xfrm>
              <a:prstGeom prst="rect">
                <a:avLst/>
              </a:prstGeom>
              <a:blipFill>
                <a:blip r:embed="rId3"/>
                <a:stretch>
                  <a:fillRect t="-2162" r="-51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08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AD0D-0CFD-F9E3-D7EF-54EDF53A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23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000" b="1" dirty="0">
                <a:effectLst/>
                <a:latin typeface="FrankRuehlCLM"/>
              </a:rPr>
              <a:t>כל חלוקה נותנת יחס שקילות </a:t>
            </a:r>
            <a:br>
              <a:rPr lang="he-IL" sz="4000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96B6-404E-1ECE-6C5B-23F25F77F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572" y="1300164"/>
                <a:ext cx="9954228" cy="1256923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rtl="1">
                  <a:buNone/>
                </a:pPr>
                <a:r>
                  <a:rPr lang="he-IL" b="0" dirty="0">
                    <a:effectLst/>
                    <a:latin typeface="FrankRuehlCLM"/>
                  </a:rPr>
                  <a:t>תהי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ותהי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en-US" dirty="0">
                    <a:effectLst/>
                    <a:latin typeface="CMMI10"/>
                  </a:rPr>
                  <a:t>F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חלוקה של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he-IL" dirty="0">
                    <a:effectLst/>
                    <a:latin typeface="CMMI10"/>
                  </a:rPr>
                  <a:t> . </a:t>
                </a:r>
                <a:r>
                  <a:rPr lang="he-IL" dirty="0">
                    <a:latin typeface="CMMI10"/>
                  </a:rPr>
                  <a:t>נגדיר יחס </a:t>
                </a:r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he-IL" baseline="-25000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על </a:t>
                </a:r>
                <a:r>
                  <a:rPr lang="en-US" dirty="0">
                    <a:latin typeface="CMMI10"/>
                  </a:rPr>
                  <a:t>A </a:t>
                </a:r>
                <a:r>
                  <a:rPr lang="he-IL" dirty="0">
                    <a:latin typeface="CMMI10"/>
                  </a:rPr>
                  <a:t> באופן הבא: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CMMI10"/>
                  </a:rPr>
                  <a:t>לכל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מתקיים </a:t>
                </a:r>
                <a:r>
                  <a:rPr lang="en-US" dirty="0" err="1"/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dirty="0" err="1">
                    <a:latin typeface="CMMI10"/>
                  </a:rPr>
                  <a:t>b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he-IL" dirty="0" err="1">
                    <a:latin typeface="CMMI10"/>
                  </a:rPr>
                  <a:t>אמ״מ</a:t>
                </a:r>
                <a:r>
                  <a:rPr lang="he-IL" dirty="0">
                    <a:latin typeface="CMMI10"/>
                  </a:rPr>
                  <a:t> </a:t>
                </a:r>
                <a:r>
                  <a:rPr lang="en-US" dirty="0" err="1">
                    <a:latin typeface="CMMI10"/>
                  </a:rPr>
                  <a:t>a,b</a:t>
                </a:r>
                <a:r>
                  <a:rPr lang="en-US" dirty="0">
                    <a:latin typeface="CMMI10"/>
                  </a:rPr>
                  <a:t> </a:t>
                </a:r>
                <a:r>
                  <a:rPr lang="he-IL" dirty="0">
                    <a:latin typeface="CMMI10"/>
                  </a:rPr>
                  <a:t> באותה מחלקה של </a:t>
                </a:r>
                <a:r>
                  <a:rPr lang="en-US" dirty="0">
                    <a:latin typeface="CMMI10"/>
                  </a:rPr>
                  <a:t>F </a:t>
                </a:r>
                <a:r>
                  <a:rPr lang="he-IL" dirty="0">
                    <a:latin typeface="CMMI10"/>
                  </a:rPr>
                  <a:t> (</a:t>
                </a:r>
                <a:r>
                  <a:rPr lang="he-IL" dirty="0" err="1"/>
                  <a:t>פורמלית,קיימת</a:t>
                </a:r>
                <a:r>
                  <a:rPr lang="he-IL" dirty="0"/>
                  <a:t> מחלקה</a:t>
                </a:r>
                <a:r>
                  <a:rPr lang="en-US" dirty="0"/>
                  <a:t>K ∈ F </a:t>
                </a:r>
                <a:r>
                  <a:rPr lang="he-IL" dirty="0"/>
                  <a:t> כך ש</a:t>
                </a:r>
                <a:r>
                  <a:rPr lang="en-US" dirty="0" err="1"/>
                  <a:t>a,b</a:t>
                </a:r>
                <a:r>
                  <a:rPr lang="en-US" dirty="0"/>
                  <a:t> ∈ K </a:t>
                </a:r>
                <a:r>
                  <a:rPr lang="he-IL" dirty="0">
                    <a:latin typeface="CMMI10"/>
                  </a:rPr>
                  <a:t>)</a:t>
                </a:r>
              </a:p>
              <a:p>
                <a:pPr marL="0" indent="0" algn="r" rtl="1">
                  <a:buNone/>
                </a:pPr>
                <a:r>
                  <a:rPr lang="en-US" sz="1800" dirty="0">
                    <a:latin typeface="FrankRuehlCLM"/>
                  </a:rPr>
                  <a:t>(2  </a:t>
                </a:r>
                <a:r>
                  <a:rPr lang="he-IL" sz="1800" dirty="0">
                    <a:latin typeface="FrankRuehlCLM"/>
                  </a:rPr>
                  <a:t>הוכיחו ש </a:t>
                </a:r>
                <a:r>
                  <a:rPr lang="en-US" sz="1800" dirty="0">
                    <a:latin typeface="FrankRuehlCL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dirty="0">
                        <a:latin typeface="CMMI10"/>
                      </a:rPr>
                      <m:t>R</m:t>
                    </m:r>
                    <m:r>
                      <m:rPr>
                        <m:nor/>
                      </m:rPr>
                      <a:rPr lang="en-US" baseline="-25000" dirty="0">
                        <a:latin typeface="CMMI10"/>
                      </a:rPr>
                      <m:t>F</m:t>
                    </m:r>
                  </m:oMath>
                </a14:m>
                <a:r>
                  <a:rPr lang="en-US" dirty="0"/>
                  <a:t>=F</a:t>
                </a:r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96B6-404E-1ECE-6C5B-23F25F77F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572" y="1300164"/>
                <a:ext cx="9954228" cy="1256923"/>
              </a:xfrm>
              <a:blipFill>
                <a:blip r:embed="rId2"/>
                <a:stretch>
                  <a:fillRect t="-7000" r="-5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FF6E7B-10CB-2669-B546-B5ACEC291055}"/>
                  </a:ext>
                </a:extLst>
              </p:cNvPr>
              <p:cNvSpPr txBox="1"/>
              <p:nvPr/>
            </p:nvSpPr>
            <p:spPr>
              <a:xfrm>
                <a:off x="1299258" y="2434765"/>
                <a:ext cx="974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נוכיח קודם שלכל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מחלקת השקילות </a:t>
                </a:r>
                <a:r>
                  <a:rPr lang="en-US" dirty="0"/>
                  <a:t>[a]</a:t>
                </a:r>
                <a:r>
                  <a:rPr lang="en-US" baseline="-25000" dirty="0">
                    <a:latin typeface="CMMI10"/>
                  </a:rPr>
                  <a:t>RF</a:t>
                </a:r>
                <a:r>
                  <a:rPr lang="he-IL" dirty="0">
                    <a:latin typeface="CMMI10"/>
                  </a:rPr>
                  <a:t> שווה למחלקה </a:t>
                </a:r>
                <a:r>
                  <a:rPr lang="en-US" dirty="0">
                    <a:latin typeface="CMMI10"/>
                  </a:rPr>
                  <a:t>K</a:t>
                </a:r>
                <a:r>
                  <a:rPr lang="he-IL" dirty="0">
                    <a:latin typeface="CMMI10"/>
                  </a:rPr>
                  <a:t> של </a:t>
                </a:r>
                <a:r>
                  <a:rPr lang="en-US" dirty="0">
                    <a:latin typeface="CMMI10"/>
                  </a:rPr>
                  <a:t> a</a:t>
                </a:r>
                <a:r>
                  <a:rPr lang="he-IL" dirty="0">
                    <a:latin typeface="CMMI10"/>
                  </a:rPr>
                  <a:t>בחלוקה </a:t>
                </a:r>
                <a:r>
                  <a:rPr lang="en-US" dirty="0">
                    <a:latin typeface="CMMI10"/>
                  </a:rPr>
                  <a:t>F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FF6E7B-10CB-2669-B546-B5ACEC291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58" y="2434765"/>
                <a:ext cx="9745884" cy="369332"/>
              </a:xfrm>
              <a:prstGeom prst="rect">
                <a:avLst/>
              </a:prstGeom>
              <a:blipFill>
                <a:blip r:embed="rId3"/>
                <a:stretch>
                  <a:fillRect t="-10000" r="-5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C631A-FE85-05FA-35C7-367C9EEABFA9}"/>
                  </a:ext>
                </a:extLst>
              </p:cNvPr>
              <p:cNvSpPr txBox="1"/>
              <p:nvPr/>
            </p:nvSpPr>
            <p:spPr>
              <a:xfrm>
                <a:off x="1146858" y="2804097"/>
                <a:ext cx="98259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תהי </a:t>
                </a:r>
                <a:r>
                  <a:rPr lang="en-US" dirty="0"/>
                  <a:t>K </a:t>
                </a:r>
                <a:r>
                  <a:rPr lang="he-IL" dirty="0"/>
                  <a:t> מחלקה של </a:t>
                </a:r>
                <a:r>
                  <a:rPr lang="en-US" dirty="0"/>
                  <a:t>a </a:t>
                </a:r>
                <a:r>
                  <a:rPr lang="he-IL" dirty="0"/>
                  <a:t> בחלוקה </a:t>
                </a:r>
                <a:r>
                  <a:rPr lang="en-US" dirty="0"/>
                  <a:t>F</a:t>
                </a:r>
                <a:endParaRPr lang="he-IL" dirty="0"/>
              </a:p>
              <a:p>
                <a:pPr algn="r" rtl="1"/>
                <a:r>
                  <a:rPr lang="he-IL" dirty="0"/>
                  <a:t>נוכיח ש</a:t>
                </a:r>
                <a:r>
                  <a:rPr lang="en-US" dirty="0"/>
                  <a:t> </a:t>
                </a:r>
                <a:r>
                  <a:rPr lang="he-IL" dirty="0"/>
                  <a:t> </a:t>
                </a:r>
                <a:r>
                  <a:rPr lang="en-US" dirty="0"/>
                  <a:t>[a]</a:t>
                </a:r>
                <a:r>
                  <a:rPr lang="en-US" baseline="-25000" dirty="0">
                    <a:latin typeface="CMMI10"/>
                  </a:rPr>
                  <a:t>RF</a:t>
                </a:r>
                <a:r>
                  <a:rPr lang="he-IL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he-IL" dirty="0"/>
                  <a:t> :</a:t>
                </a:r>
              </a:p>
              <a:p>
                <a:pPr algn="r" rtl="1"/>
                <a:r>
                  <a:rPr lang="he-IL" sz="1800" b="0" dirty="0">
                    <a:effectLst/>
                    <a:latin typeface="FrankRuehlCLM"/>
                  </a:rPr>
                  <a:t>אם</a:t>
                </a:r>
                <a:r>
                  <a:rPr lang="he-IL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b </a:t>
                </a:r>
                <a:r>
                  <a:rPr lang="en-US" sz="1800" dirty="0">
                    <a:effectLst/>
                    <a:latin typeface="CMSY10"/>
                  </a:rPr>
                  <a:t>∈ </a:t>
                </a:r>
                <a:r>
                  <a:rPr lang="en-US" sz="1800" dirty="0">
                    <a:effectLst/>
                    <a:latin typeface="CMMI10"/>
                  </a:rPr>
                  <a:t>K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 אז לפי ההגדרה של</a:t>
                </a:r>
                <a:r>
                  <a:rPr lang="he-IL" sz="1800" dirty="0">
                    <a:effectLst/>
                    <a:latin typeface="CMMI7"/>
                  </a:rPr>
                  <a:t> </a:t>
                </a:r>
                <a:r>
                  <a:rPr lang="en-US" dirty="0">
                    <a:latin typeface="CMMI10"/>
                  </a:rPr>
                  <a:t>R</a:t>
                </a:r>
                <a:r>
                  <a:rPr lang="en-US" baseline="-25000" dirty="0">
                    <a:latin typeface="CMMI10"/>
                  </a:rPr>
                  <a:t>F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 מתקיים </a:t>
                </a:r>
                <a:r>
                  <a:rPr lang="en-US" sz="1800" dirty="0" err="1">
                    <a:effectLst/>
                    <a:latin typeface="CMMI10"/>
                  </a:rPr>
                  <a:t>a</a:t>
                </a:r>
                <a:r>
                  <a:rPr lang="en-US" dirty="0" err="1">
                    <a:latin typeface="CMMI10"/>
                  </a:rPr>
                  <a:t>R</a:t>
                </a:r>
                <a:r>
                  <a:rPr lang="en-US" baseline="-25000" dirty="0" err="1">
                    <a:latin typeface="CMMI10"/>
                  </a:rPr>
                  <a:t>F</a:t>
                </a:r>
                <a:r>
                  <a:rPr lang="en-US" sz="1800" dirty="0" err="1">
                    <a:effectLst/>
                    <a:latin typeface="CMMI10"/>
                  </a:rPr>
                  <a:t>b</a:t>
                </a:r>
                <a:r>
                  <a:rPr lang="he-IL" sz="1800" dirty="0">
                    <a:effectLst/>
                    <a:latin typeface="CMMI10"/>
                  </a:rPr>
                  <a:t> 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ולכן</a:t>
                </a:r>
                <a:r>
                  <a:rPr lang="he-IL" sz="1800" dirty="0">
                    <a:effectLst/>
                    <a:latin typeface="CMMI5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b </a:t>
                </a:r>
                <a:r>
                  <a:rPr lang="en-US" sz="1800" dirty="0">
                    <a:effectLst/>
                    <a:latin typeface="CMSY10"/>
                  </a:rPr>
                  <a:t>∈ </a:t>
                </a:r>
                <a:r>
                  <a:rPr lang="en-US" sz="1800" dirty="0">
                    <a:effectLst/>
                    <a:latin typeface="CMR10"/>
                  </a:rPr>
                  <a:t>[</a:t>
                </a:r>
                <a:r>
                  <a:rPr lang="en-US" sz="1800" dirty="0">
                    <a:effectLst/>
                    <a:latin typeface="CMMI10"/>
                  </a:rPr>
                  <a:t>a</a:t>
                </a:r>
                <a:r>
                  <a:rPr lang="en-US" sz="1800" dirty="0">
                    <a:effectLst/>
                    <a:latin typeface="CMR10"/>
                  </a:rPr>
                  <a:t>]</a:t>
                </a:r>
                <a:r>
                  <a:rPr lang="en-US" sz="1800" baseline="-25000" dirty="0">
                    <a:effectLst/>
                    <a:latin typeface="CMMI7"/>
                  </a:rPr>
                  <a:t>R</a:t>
                </a:r>
                <a:r>
                  <a:rPr lang="en-US" sz="1800" baseline="-25000" dirty="0">
                    <a:effectLst/>
                    <a:latin typeface="CMMI5"/>
                  </a:rPr>
                  <a:t>F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 לפי הגדרת הכלה נקבל </a:t>
                </a:r>
                <a:r>
                  <a:rPr lang="he-IL" dirty="0"/>
                  <a:t>ש</a:t>
                </a:r>
                <a:r>
                  <a:rPr lang="en-US" dirty="0"/>
                  <a:t> </a:t>
                </a:r>
                <a:r>
                  <a:rPr lang="he-IL" dirty="0"/>
                  <a:t> </a:t>
                </a:r>
                <a:r>
                  <a:rPr lang="en-US" dirty="0"/>
                  <a:t>[a]</a:t>
                </a:r>
                <a:r>
                  <a:rPr lang="en-US" baseline="-25000" dirty="0">
                    <a:latin typeface="CMMI10"/>
                  </a:rPr>
                  <a:t>RF</a:t>
                </a:r>
                <a:r>
                  <a:rPr lang="he-IL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נוכיח ש</a:t>
                </a:r>
                <a:r>
                  <a:rPr lang="en-US" dirty="0"/>
                  <a:t>[a]</a:t>
                </a:r>
                <a:r>
                  <a:rPr lang="en-US" baseline="-25000" dirty="0">
                    <a:latin typeface="CMMI10"/>
                  </a:rPr>
                  <a:t>RF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e-IL" dirty="0"/>
                  <a:t> :</a:t>
                </a:r>
              </a:p>
              <a:p>
                <a:pPr algn="r" rtl="1"/>
                <a:r>
                  <a:rPr lang="he-IL" sz="1800" b="0" dirty="0">
                    <a:effectLst/>
                    <a:latin typeface="FrankRuehlCLM"/>
                  </a:rPr>
                  <a:t>אם</a:t>
                </a:r>
                <a:r>
                  <a:rPr lang="he-IL" sz="1800" dirty="0">
                    <a:effectLst/>
                    <a:latin typeface="CMMI5"/>
                  </a:rPr>
                  <a:t> </a:t>
                </a:r>
                <a:r>
                  <a:rPr lang="en-US" sz="1800" dirty="0">
                    <a:effectLst/>
                    <a:latin typeface="CMMI5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b </a:t>
                </a:r>
                <a:r>
                  <a:rPr lang="en-US" sz="1800" dirty="0">
                    <a:effectLst/>
                    <a:latin typeface="CMSY10"/>
                  </a:rPr>
                  <a:t>∈ </a:t>
                </a:r>
                <a:r>
                  <a:rPr lang="en-US" sz="1800" dirty="0">
                    <a:effectLst/>
                    <a:latin typeface="CMR10"/>
                  </a:rPr>
                  <a:t>[</a:t>
                </a:r>
                <a:r>
                  <a:rPr lang="en-US" sz="1800" dirty="0">
                    <a:effectLst/>
                    <a:latin typeface="CMMI10"/>
                  </a:rPr>
                  <a:t>a</a:t>
                </a:r>
                <a:r>
                  <a:rPr lang="en-US" sz="1800" dirty="0">
                    <a:effectLst/>
                    <a:latin typeface="CMR10"/>
                  </a:rPr>
                  <a:t>]</a:t>
                </a:r>
                <a:r>
                  <a:rPr lang="en-US" sz="1800" baseline="-25000" dirty="0">
                    <a:effectLst/>
                    <a:latin typeface="CMMI7"/>
                  </a:rPr>
                  <a:t>R</a:t>
                </a:r>
                <a:r>
                  <a:rPr lang="en-US" sz="1800" baseline="-25000" dirty="0">
                    <a:effectLst/>
                    <a:latin typeface="CMMI5"/>
                  </a:rPr>
                  <a:t>F</a:t>
                </a:r>
                <a:r>
                  <a:rPr lang="en-US" sz="1800" b="0" dirty="0">
                    <a:effectLst/>
                    <a:latin typeface="FrankRuehlCLM"/>
                  </a:rPr>
                  <a:t> , </a:t>
                </a:r>
                <a:r>
                  <a:rPr lang="he-IL" sz="1800" b="0" dirty="0">
                    <a:effectLst/>
                    <a:latin typeface="FrankRuehlCLM"/>
                  </a:rPr>
                  <a:t>אז קיימת מחלקה</a:t>
                </a:r>
                <a:r>
                  <a:rPr lang="he-IL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L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כך ש</a:t>
                </a:r>
                <a:r>
                  <a:rPr lang="he-IL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 </a:t>
                </a:r>
                <a:r>
                  <a:rPr lang="en-US" sz="1800" dirty="0" err="1">
                    <a:effectLst/>
                    <a:latin typeface="CMMI10"/>
                  </a:rPr>
                  <a:t>a,b</a:t>
                </a:r>
                <a:r>
                  <a:rPr lang="en-US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SY10"/>
                  </a:rPr>
                  <a:t>∈ </a:t>
                </a:r>
                <a:r>
                  <a:rPr lang="en-US" sz="1800" dirty="0">
                    <a:effectLst/>
                    <a:latin typeface="CMMI10"/>
                  </a:rPr>
                  <a:t>L</a:t>
                </a:r>
                <a:r>
                  <a:rPr lang="he-IL" sz="1800" b="0" dirty="0">
                    <a:effectLst/>
                    <a:latin typeface="FrankRuehlCLM"/>
                  </a:rPr>
                  <a:t>אבל בהכרח</a:t>
                </a:r>
                <a:r>
                  <a:rPr lang="he-IL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 K </a:t>
                </a:r>
                <a:r>
                  <a:rPr lang="en-US" sz="1800" dirty="0">
                    <a:effectLst/>
                    <a:latin typeface="CMR10"/>
                  </a:rPr>
                  <a:t>= </a:t>
                </a:r>
                <a:r>
                  <a:rPr lang="en-US" sz="1800" dirty="0">
                    <a:effectLst/>
                    <a:latin typeface="CMMI10"/>
                  </a:rPr>
                  <a:t>L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כי החיתוך של</a:t>
                </a:r>
                <a:r>
                  <a:rPr lang="he-IL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 K,L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לא ריק ולכן</a:t>
                </a:r>
                <a:r>
                  <a:rPr lang="he-IL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b </a:t>
                </a:r>
                <a:r>
                  <a:rPr lang="en-US" sz="1800" dirty="0">
                    <a:effectLst/>
                    <a:latin typeface="CMSY10"/>
                  </a:rPr>
                  <a:t>∈ </a:t>
                </a:r>
                <a:r>
                  <a:rPr lang="en-US" sz="1800" dirty="0">
                    <a:effectLst/>
                    <a:latin typeface="CMMI10"/>
                  </a:rPr>
                  <a:t>K</a:t>
                </a:r>
                <a:endParaRPr lang="en-US" dirty="0"/>
              </a:p>
              <a:p>
                <a:pPr algn="r" rtl="1"/>
                <a:r>
                  <a:rPr lang="he-IL" sz="1800" b="0" dirty="0">
                    <a:effectLst/>
                    <a:latin typeface="FrankRuehlCLM"/>
                  </a:rPr>
                  <a:t>לפי הגדרת הכלה נקבל </a:t>
                </a:r>
                <a:r>
                  <a:rPr lang="he-IL" dirty="0"/>
                  <a:t>ש</a:t>
                </a:r>
                <a:r>
                  <a:rPr lang="en-US" dirty="0"/>
                  <a:t> [a]</a:t>
                </a:r>
                <a:r>
                  <a:rPr lang="en-US" baseline="-25000" dirty="0">
                    <a:latin typeface="CMMI10"/>
                  </a:rPr>
                  <a:t>RF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e-IL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C631A-FE85-05FA-35C7-367C9EEAB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8" y="2804097"/>
                <a:ext cx="9825942" cy="2031325"/>
              </a:xfrm>
              <a:prstGeom prst="rect">
                <a:avLst/>
              </a:prstGeom>
              <a:blipFill>
                <a:blip r:embed="rId4"/>
                <a:stretch>
                  <a:fillRect t="-1863" r="-38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CD2F56-52B4-887B-AE2D-1C8BD23397F4}"/>
                  </a:ext>
                </a:extLst>
              </p:cNvPr>
              <p:cNvSpPr txBox="1"/>
              <p:nvPr/>
            </p:nvSpPr>
            <p:spPr>
              <a:xfrm>
                <a:off x="1909823" y="4742825"/>
                <a:ext cx="906297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1800" b="0" dirty="0">
                    <a:effectLst/>
                    <a:latin typeface="FrankRuehlCLM"/>
                  </a:rPr>
                  <a:t>- מכאן נובע כמעט מיידית ש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dirty="0">
                        <a:latin typeface="CMMI10"/>
                      </a:rPr>
                      <m:t>R</m:t>
                    </m:r>
                    <m:r>
                      <m:rPr>
                        <m:nor/>
                      </m:rPr>
                      <a:rPr lang="en-US" baseline="-25000" dirty="0">
                        <a:latin typeface="CMMI10"/>
                      </a:rPr>
                      <m:t>F</m:t>
                    </m:r>
                  </m:oMath>
                </a14:m>
                <a:r>
                  <a:rPr lang="en-US" dirty="0"/>
                  <a:t>=F</a:t>
                </a:r>
                <a:r>
                  <a:rPr lang="he-IL" dirty="0"/>
                  <a:t>:</a:t>
                </a:r>
              </a:p>
              <a:p>
                <a:pPr algn="r" rtl="1"/>
                <a:r>
                  <a:rPr lang="he-IL" sz="1800" b="0" dirty="0">
                    <a:effectLst/>
                    <a:latin typeface="FrankRuehlCLM"/>
                  </a:rPr>
                  <a:t>אם</a:t>
                </a:r>
                <a:r>
                  <a:rPr lang="en-US" sz="1800" dirty="0">
                    <a:effectLst/>
                    <a:latin typeface="CMMI10"/>
                  </a:rPr>
                  <a:t>K</a:t>
                </a:r>
                <a:r>
                  <a:rPr lang="en-US" sz="1800" dirty="0">
                    <a:effectLst/>
                    <a:latin typeface="CMSY10"/>
                  </a:rPr>
                  <a:t>∈</a:t>
                </a:r>
                <a:r>
                  <a:rPr lang="en-US" sz="1800" dirty="0">
                    <a:effectLst/>
                    <a:latin typeface="CMMI10"/>
                  </a:rPr>
                  <a:t>F</a:t>
                </a:r>
                <a:r>
                  <a:rPr lang="en-US" sz="1800" b="0" dirty="0">
                    <a:effectLst/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 אז יש בה איבר </a:t>
                </a:r>
                <a:r>
                  <a:rPr lang="en-US" sz="1800" dirty="0">
                    <a:effectLst/>
                    <a:latin typeface="CMMI10"/>
                  </a:rPr>
                  <a:t>a</a:t>
                </a:r>
                <a:r>
                  <a:rPr lang="he-IL" dirty="0">
                    <a:latin typeface="FrankRuehlCLM"/>
                  </a:rPr>
                  <a:t> </a:t>
                </a:r>
                <a:r>
                  <a:rPr lang="he-IL" sz="1800" b="0" dirty="0">
                    <a:effectLst/>
                    <a:latin typeface="FrankRuehlCLM"/>
                  </a:rPr>
                  <a:t>ואז</a:t>
                </a:r>
                <a:r>
                  <a:rPr lang="he-IL" sz="1800" dirty="0">
                    <a:effectLst/>
                    <a:latin typeface="CMR10"/>
                  </a:rPr>
                  <a:t> </a:t>
                </a:r>
                <a:r>
                  <a:rPr lang="en-US" dirty="0"/>
                  <a:t>[a]</a:t>
                </a:r>
                <a:r>
                  <a:rPr lang="en-US" baseline="-25000" dirty="0">
                    <a:latin typeface="CMMI10"/>
                  </a:rPr>
                  <a:t>RF</a:t>
                </a:r>
                <a:r>
                  <a:rPr lang="he-IL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e-IL" sz="1800" b="0" dirty="0">
                    <a:effectLst/>
                    <a:latin typeface="FrankRuehlCLM"/>
                  </a:rPr>
                  <a:t> ולכן</a:t>
                </a:r>
                <a:r>
                  <a:rPr lang="he-IL" sz="1800" dirty="0">
                    <a:effectLst/>
                    <a:latin typeface="CMMI5"/>
                  </a:rPr>
                  <a:t> </a:t>
                </a:r>
                <a:r>
                  <a:rPr lang="en-US" sz="1800" dirty="0">
                    <a:effectLst/>
                    <a:latin typeface="CMMI10"/>
                  </a:rPr>
                  <a:t>K</a:t>
                </a:r>
                <a:r>
                  <a:rPr lang="en-US" sz="1800" dirty="0">
                    <a:effectLst/>
                    <a:latin typeface="CMSY10"/>
                  </a:rPr>
                  <a:t>∈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dirty="0">
                        <a:latin typeface="CMMI10"/>
                      </a:rPr>
                      <m:t>R</m:t>
                    </m:r>
                    <m:r>
                      <m:rPr>
                        <m:nor/>
                      </m:rPr>
                      <a:rPr lang="en-US" baseline="-25000" dirty="0">
                        <a:latin typeface="CMMI10"/>
                      </a:rPr>
                      <m:t>F</m:t>
                    </m:r>
                  </m:oMath>
                </a14:m>
                <a:endParaRPr lang="he-IL" baseline="-25000" dirty="0"/>
              </a:p>
              <a:p>
                <a:pPr algn="r" rtl="1"/>
                <a:r>
                  <a:rPr lang="he-IL" sz="1800" b="0" dirty="0">
                    <a:effectLst/>
                    <a:latin typeface="FrankRuehlCLM"/>
                  </a:rPr>
                  <a:t>מהצד </a:t>
                </a:r>
                <a:r>
                  <a:rPr lang="he-IL" sz="1800" b="0" dirty="0" err="1">
                    <a:effectLst/>
                    <a:latin typeface="FrankRuehlCLM"/>
                  </a:rPr>
                  <a:t>השני,אם</a:t>
                </a:r>
                <a:r>
                  <a:rPr lang="he-IL" sz="1800" b="0" dirty="0">
                    <a:effectLst/>
                    <a:latin typeface="FrankRuehlCLM"/>
                  </a:rPr>
                  <a:t> יש לנו מחלקת שקילות </a:t>
                </a:r>
                <a:r>
                  <a:rPr lang="en-US" sz="1800" dirty="0">
                    <a:effectLst/>
                    <a:latin typeface="CMMI10"/>
                  </a:rPr>
                  <a:t>K</a:t>
                </a:r>
                <a:r>
                  <a:rPr lang="en-US" sz="1800" dirty="0">
                    <a:effectLst/>
                    <a:latin typeface="CMSY10"/>
                  </a:rPr>
                  <a:t>∈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nor/>
                      </m:rPr>
                      <a:rPr lang="en-US" dirty="0">
                        <a:latin typeface="CMMI10"/>
                      </a:rPr>
                      <m:t>R</m:t>
                    </m:r>
                    <m:r>
                      <m:rPr>
                        <m:nor/>
                      </m:rPr>
                      <a:rPr lang="en-US" baseline="-25000" dirty="0">
                        <a:latin typeface="CMMI10"/>
                      </a:rPr>
                      <m:t>F</m:t>
                    </m:r>
                  </m:oMath>
                </a14:m>
                <a:r>
                  <a:rPr lang="he-IL" dirty="0"/>
                  <a:t> </a:t>
                </a:r>
                <a:r>
                  <a:rPr lang="he-IL" dirty="0">
                    <a:latin typeface="FrankRuehlCLM"/>
                  </a:rPr>
                  <a:t>אז  </a:t>
                </a:r>
                <a:r>
                  <a:rPr lang="en-US" dirty="0"/>
                  <a:t>[a]</a:t>
                </a:r>
                <a:r>
                  <a:rPr lang="en-US" baseline="-25000" dirty="0">
                    <a:latin typeface="CMMI10"/>
                  </a:rPr>
                  <a:t>RF</a:t>
                </a:r>
                <a:r>
                  <a:rPr lang="he-IL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e-IL" sz="1800" dirty="0">
                    <a:effectLst/>
                    <a:latin typeface="CMMI5"/>
                  </a:rPr>
                  <a:t> </a:t>
                </a:r>
                <a:r>
                  <a:rPr lang="he-IL" dirty="0">
                    <a:latin typeface="FrankRuehlCLM"/>
                  </a:rPr>
                  <a:t>עבור איזשהו </a:t>
                </a:r>
                <a:r>
                  <a:rPr lang="en-US" dirty="0">
                    <a:latin typeface="CMMI10"/>
                  </a:rPr>
                  <a:t>a </a:t>
                </a:r>
                <a:r>
                  <a:rPr lang="en-US" dirty="0">
                    <a:latin typeface="CMSY10"/>
                  </a:rPr>
                  <a:t>∈ </a:t>
                </a:r>
                <a:r>
                  <a:rPr lang="en-US" dirty="0">
                    <a:latin typeface="CMMI10"/>
                  </a:rPr>
                  <a:t>A </a:t>
                </a:r>
                <a:r>
                  <a:rPr lang="he-IL" dirty="0">
                    <a:latin typeface="CMMI10"/>
                  </a:rPr>
                  <a:t> ואז </a:t>
                </a:r>
                <a:r>
                  <a:rPr lang="en-US" dirty="0">
                    <a:latin typeface="CMMI10"/>
                  </a:rPr>
                  <a:t>K </a:t>
                </a:r>
                <a:r>
                  <a:rPr lang="he-IL" dirty="0">
                    <a:latin typeface="CMMI10"/>
                  </a:rPr>
                  <a:t> היא גם המחלקה של </a:t>
                </a:r>
                <a:r>
                  <a:rPr lang="en-US" dirty="0">
                    <a:latin typeface="CMMI10"/>
                  </a:rPr>
                  <a:t>a</a:t>
                </a:r>
                <a:r>
                  <a:rPr lang="he-IL" dirty="0">
                    <a:latin typeface="CMMI10"/>
                  </a:rPr>
                  <a:t> ב</a:t>
                </a:r>
                <a:r>
                  <a:rPr lang="en-US" dirty="0">
                    <a:latin typeface="CMMI10"/>
                  </a:rPr>
                  <a:t>F </a:t>
                </a:r>
                <a:r>
                  <a:rPr lang="he-IL" dirty="0">
                    <a:latin typeface="CMMI10"/>
                  </a:rPr>
                  <a:t> ולכן </a:t>
                </a:r>
                <a:r>
                  <a:rPr lang="en-US" dirty="0">
                    <a:latin typeface="CMMI10"/>
                  </a:rPr>
                  <a:t>K </a:t>
                </a:r>
                <a:r>
                  <a:rPr lang="en-US" dirty="0">
                    <a:latin typeface="CMSY10"/>
                  </a:rPr>
                  <a:t>∈ </a:t>
                </a:r>
                <a:r>
                  <a:rPr lang="en-US" dirty="0">
                    <a:latin typeface="CMMI10"/>
                  </a:rPr>
                  <a:t>F </a:t>
                </a:r>
                <a:endParaRPr lang="he-IL" dirty="0">
                  <a:latin typeface="CMMI10"/>
                </a:endParaRPr>
              </a:p>
              <a:p>
                <a:pPr algn="r" rtl="1"/>
                <a:r>
                  <a:rPr lang="he-IL" dirty="0">
                    <a:latin typeface="CMMI10"/>
                  </a:rPr>
                  <a:t>סה״כ הראינו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dirty="0">
                        <a:latin typeface="CMMI10"/>
                      </a:rPr>
                      <m:t>R</m:t>
                    </m:r>
                    <m:r>
                      <m:rPr>
                        <m:nor/>
                      </m:rPr>
                      <a:rPr lang="en-US" baseline="-25000" dirty="0">
                        <a:latin typeface="CMMI10"/>
                      </a:rPr>
                      <m:t>F</m:t>
                    </m:r>
                  </m:oMath>
                </a14:m>
                <a:r>
                  <a:rPr lang="en-US" dirty="0"/>
                  <a:t>=F</a:t>
                </a:r>
                <a:endParaRPr lang="he-IL" dirty="0"/>
              </a:p>
              <a:p>
                <a:pPr algn="r" rtl="1"/>
                <a:br>
                  <a:rPr lang="en-US" sz="1800" dirty="0">
                    <a:effectLst/>
                    <a:latin typeface="CMMI5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CD2F56-52B4-887B-AE2D-1C8BD233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823" y="4742825"/>
                <a:ext cx="9062977" cy="2031325"/>
              </a:xfrm>
              <a:prstGeom prst="rect">
                <a:avLst/>
              </a:prstGeom>
              <a:blipFill>
                <a:blip r:embed="rId5"/>
                <a:stretch>
                  <a:fillRect t="-1863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EF78-DEBA-F8B7-D710-AFE1D922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8263"/>
            <a:ext cx="9601200" cy="5439137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3600" b="1" u="sng" dirty="0">
                <a:effectLst/>
                <a:latin typeface="DavidCLM"/>
              </a:rPr>
              <a:t>יחסי סדר </a:t>
            </a:r>
          </a:p>
          <a:p>
            <a:pPr marL="0" indent="0" algn="r" rtl="1">
              <a:buNone/>
            </a:pPr>
            <a:endParaRPr lang="he-IL" sz="4000" u="sng" dirty="0"/>
          </a:p>
          <a:p>
            <a:pPr algn="r" rtl="1"/>
            <a:r>
              <a:rPr lang="he-IL" b="1" u="sng" dirty="0">
                <a:effectLst/>
                <a:latin typeface="DavidCLM"/>
              </a:rPr>
              <a:t>הגדרה</a:t>
            </a:r>
            <a:r>
              <a:rPr lang="he-IL" b="1" dirty="0">
                <a:effectLst/>
                <a:latin typeface="DavidCLM"/>
              </a:rPr>
              <a:t>:</a:t>
            </a:r>
            <a:r>
              <a:rPr lang="he-IL" b="0" dirty="0">
                <a:effectLst/>
                <a:latin typeface="DavidCLM"/>
              </a:rPr>
              <a:t> תהי</a:t>
            </a:r>
            <a:r>
              <a:rPr lang="he-IL" dirty="0">
                <a:effectLst/>
                <a:latin typeface="CMMI10"/>
              </a:rPr>
              <a:t> </a:t>
            </a:r>
            <a:r>
              <a:rPr lang="en-US" dirty="0">
                <a:effectLst/>
                <a:latin typeface="CMMI10"/>
              </a:rPr>
              <a:t>A</a:t>
            </a:r>
            <a:r>
              <a:rPr lang="en-US" b="0" dirty="0">
                <a:effectLst/>
                <a:latin typeface="DavidCLM"/>
              </a:rPr>
              <a:t> </a:t>
            </a:r>
            <a:r>
              <a:rPr lang="he-IL" b="0" dirty="0">
                <a:effectLst/>
                <a:latin typeface="DavidCLM"/>
              </a:rPr>
              <a:t>קבוצה ו</a:t>
            </a:r>
            <a:r>
              <a:rPr lang="he-IL" dirty="0">
                <a:effectLst/>
                <a:latin typeface="CMMI10"/>
              </a:rPr>
              <a:t> </a:t>
            </a:r>
            <a:r>
              <a:rPr lang="en-US" dirty="0">
                <a:effectLst/>
                <a:latin typeface="CMMI10"/>
              </a:rPr>
              <a:t>R</a:t>
            </a:r>
            <a:r>
              <a:rPr lang="he-IL" dirty="0">
                <a:effectLst/>
                <a:latin typeface="CMMI10"/>
              </a:rPr>
              <a:t> </a:t>
            </a:r>
            <a:r>
              <a:rPr lang="he-IL" b="0" dirty="0">
                <a:effectLst/>
                <a:latin typeface="DavidCLM"/>
              </a:rPr>
              <a:t>יחס על הקבוצה.</a:t>
            </a:r>
            <a:r>
              <a:rPr lang="he-IL" dirty="0">
                <a:effectLst/>
                <a:latin typeface="CMMI10"/>
              </a:rPr>
              <a:t> </a:t>
            </a:r>
            <a:r>
              <a:rPr lang="en-US" dirty="0">
                <a:effectLst/>
                <a:latin typeface="CMMI10"/>
              </a:rPr>
              <a:t>R</a:t>
            </a:r>
            <a:r>
              <a:rPr lang="en-US" b="0" dirty="0">
                <a:effectLst/>
                <a:latin typeface="DavidCLM"/>
              </a:rPr>
              <a:t> </a:t>
            </a:r>
            <a:r>
              <a:rPr lang="he-IL" b="0" dirty="0">
                <a:effectLst/>
                <a:latin typeface="DavidCLM"/>
              </a:rPr>
              <a:t>הוא</a:t>
            </a:r>
            <a:r>
              <a:rPr lang="he-IL" b="1" dirty="0">
                <a:effectLst/>
                <a:latin typeface="DavidCLM"/>
              </a:rPr>
              <a:t> יחס סדר (חלקי</a:t>
            </a:r>
            <a:r>
              <a:rPr lang="he-IL" b="1" dirty="0">
                <a:latin typeface="DavidCLM"/>
              </a:rPr>
              <a:t>)</a:t>
            </a:r>
            <a:r>
              <a:rPr lang="he-IL" b="0" dirty="0">
                <a:effectLst/>
                <a:latin typeface="DavidCLM"/>
              </a:rPr>
              <a:t> אם ורק אם הוא רפלקסיבי, </a:t>
            </a:r>
            <a:r>
              <a:rPr lang="he-IL" b="0" dirty="0" err="1">
                <a:effectLst/>
                <a:latin typeface="DavidCLM"/>
              </a:rPr>
              <a:t>אנטי־סימטרי</a:t>
            </a:r>
            <a:r>
              <a:rPr lang="he-IL" b="0" dirty="0">
                <a:effectLst/>
                <a:latin typeface="DavidCLM"/>
              </a:rPr>
              <a:t>, וטרנזיטיבי. אומרים גם שהזוג הסדור</a:t>
            </a:r>
            <a:r>
              <a:rPr lang="he-IL" dirty="0">
                <a:effectLst/>
                <a:latin typeface="CMR10"/>
              </a:rPr>
              <a:t> </a:t>
            </a:r>
            <a:r>
              <a:rPr lang="en-US" dirty="0">
                <a:effectLst/>
                <a:latin typeface="CMR10"/>
              </a:rPr>
              <a:t> (</a:t>
            </a:r>
            <a:r>
              <a:rPr lang="en-US" dirty="0">
                <a:effectLst/>
                <a:latin typeface="CMMI10"/>
              </a:rPr>
              <a:t>A, R</a:t>
            </a:r>
            <a:r>
              <a:rPr lang="en-US" dirty="0">
                <a:effectLst/>
                <a:latin typeface="CMR10"/>
              </a:rPr>
              <a:t>)</a:t>
            </a:r>
            <a:r>
              <a:rPr lang="en-US" b="0" dirty="0">
                <a:effectLst/>
                <a:latin typeface="DavidCLM"/>
              </a:rPr>
              <a:t> </a:t>
            </a:r>
            <a:r>
              <a:rPr lang="he-IL" b="0" dirty="0">
                <a:effectLst/>
                <a:latin typeface="DavidCLM"/>
              </a:rPr>
              <a:t>הוא</a:t>
            </a:r>
            <a:r>
              <a:rPr lang="he-IL" b="1" dirty="0">
                <a:effectLst/>
                <a:latin typeface="DavidCLM"/>
              </a:rPr>
              <a:t> קבוצה </a:t>
            </a:r>
            <a:r>
              <a:rPr lang="he-IL" b="1" dirty="0" err="1">
                <a:effectLst/>
                <a:latin typeface="DavidCLM"/>
              </a:rPr>
              <a:t>סדורה־חלקית</a:t>
            </a:r>
            <a:r>
              <a:rPr lang="he-IL" b="1" dirty="0">
                <a:effectLst/>
                <a:latin typeface="DavidCLM"/>
              </a:rPr>
              <a:t> </a:t>
            </a:r>
            <a:r>
              <a:rPr lang="en-US" b="1" dirty="0">
                <a:effectLst/>
                <a:latin typeface="DavidCLM"/>
              </a:rPr>
              <a:t>)</a:t>
            </a:r>
            <a:r>
              <a:rPr lang="he-IL" b="1" dirty="0">
                <a:effectLst/>
                <a:latin typeface="DavidCLM"/>
              </a:rPr>
              <a:t>קס</a:t>
            </a:r>
            <a:r>
              <a:rPr lang="he-IL" dirty="0">
                <a:effectLst/>
              </a:rPr>
              <a:t>"</a:t>
            </a:r>
            <a:r>
              <a:rPr lang="he-IL" b="1" dirty="0">
                <a:effectLst/>
                <a:latin typeface="DavidCLM"/>
              </a:rPr>
              <a:t>ח</a:t>
            </a:r>
            <a:r>
              <a:rPr lang="en-US" b="1" dirty="0">
                <a:effectLst/>
                <a:latin typeface="DavidCLM"/>
              </a:rPr>
              <a:t>(</a:t>
            </a:r>
            <a:r>
              <a:rPr lang="he-IL" b="0" dirty="0">
                <a:effectLst/>
                <a:latin typeface="DavidCLM"/>
              </a:rPr>
              <a:t>. </a:t>
            </a:r>
            <a:endParaRPr lang="he-IL" sz="2400" dirty="0"/>
          </a:p>
          <a:p>
            <a:pPr algn="r" rtl="1"/>
            <a:r>
              <a:rPr lang="he-IL" b="1" u="sng" dirty="0">
                <a:effectLst/>
                <a:latin typeface="DavidCLM"/>
              </a:rPr>
              <a:t>הגדרה:</a:t>
            </a:r>
            <a:r>
              <a:rPr lang="he-IL" b="0" dirty="0">
                <a:effectLst/>
                <a:latin typeface="DavidCLM"/>
              </a:rPr>
              <a:t> תהי</a:t>
            </a:r>
            <a:r>
              <a:rPr lang="he-IL" dirty="0">
                <a:effectLst/>
                <a:latin typeface="CMR10"/>
              </a:rPr>
              <a:t> </a:t>
            </a:r>
            <a:r>
              <a:rPr lang="en-US" dirty="0">
                <a:effectLst/>
                <a:latin typeface="CMR10"/>
              </a:rPr>
              <a:t>(</a:t>
            </a:r>
            <a:r>
              <a:rPr lang="en-US" dirty="0">
                <a:effectLst/>
                <a:latin typeface="CMMI10"/>
              </a:rPr>
              <a:t>A, R</a:t>
            </a:r>
            <a:r>
              <a:rPr lang="en-US" dirty="0">
                <a:latin typeface="CMR10"/>
              </a:rPr>
              <a:t>)</a:t>
            </a:r>
            <a:r>
              <a:rPr lang="en-US" b="0" dirty="0">
                <a:effectLst/>
                <a:latin typeface="DavidCLM"/>
              </a:rPr>
              <a:t> </a:t>
            </a:r>
            <a:r>
              <a:rPr lang="he-IL" b="0" dirty="0">
                <a:effectLst/>
                <a:latin typeface="DavidCLM"/>
              </a:rPr>
              <a:t>קס</a:t>
            </a:r>
            <a:r>
              <a:rPr lang="he-IL" dirty="0">
                <a:effectLst/>
              </a:rPr>
              <a:t>"</a:t>
            </a:r>
            <a:r>
              <a:rPr lang="he-IL" b="0" dirty="0">
                <a:effectLst/>
                <a:latin typeface="DavidCLM"/>
              </a:rPr>
              <a:t>ח. אנחנו אומרים ש</a:t>
            </a:r>
            <a:r>
              <a:rPr lang="he-IL" dirty="0">
                <a:effectLst/>
                <a:latin typeface="CMMI10"/>
              </a:rPr>
              <a:t> </a:t>
            </a:r>
            <a:r>
              <a:rPr lang="en-US" dirty="0">
                <a:effectLst/>
                <a:latin typeface="CMMI10"/>
              </a:rPr>
              <a:t> R</a:t>
            </a:r>
            <a:r>
              <a:rPr lang="en-US" b="0" dirty="0">
                <a:effectLst/>
                <a:latin typeface="DavidCLM"/>
              </a:rPr>
              <a:t> </a:t>
            </a:r>
            <a:r>
              <a:rPr lang="he-IL" b="0" dirty="0">
                <a:effectLst/>
                <a:latin typeface="DavidCLM"/>
              </a:rPr>
              <a:t>הוא</a:t>
            </a:r>
            <a:r>
              <a:rPr lang="he-IL" b="1" dirty="0">
                <a:effectLst/>
                <a:latin typeface="DavidCLM"/>
              </a:rPr>
              <a:t> יחס סדר מלא</a:t>
            </a:r>
            <a:r>
              <a:rPr lang="he-IL" b="0" dirty="0">
                <a:effectLst/>
                <a:latin typeface="DavidCLM"/>
              </a:rPr>
              <a:t> אם ורק אם לכל</a:t>
            </a:r>
            <a:r>
              <a:rPr lang="he-IL" dirty="0">
                <a:effectLst/>
                <a:latin typeface="CMMI10"/>
              </a:rPr>
              <a:t> </a:t>
            </a:r>
            <a:r>
              <a:rPr lang="en-US" dirty="0">
                <a:effectLst/>
                <a:latin typeface="CMMI10"/>
              </a:rPr>
              <a:t> a, b </a:t>
            </a:r>
            <a:r>
              <a:rPr lang="en-US" dirty="0">
                <a:effectLst/>
                <a:latin typeface="CMSY10"/>
              </a:rPr>
              <a:t>∈ </a:t>
            </a:r>
            <a:r>
              <a:rPr lang="en-US" dirty="0">
                <a:effectLst/>
                <a:latin typeface="CMMI10"/>
              </a:rPr>
              <a:t>A</a:t>
            </a:r>
            <a:r>
              <a:rPr lang="en-US" b="0" dirty="0">
                <a:effectLst/>
                <a:latin typeface="DavidCLM"/>
              </a:rPr>
              <a:t> </a:t>
            </a:r>
            <a:r>
              <a:rPr lang="he-IL" b="0" dirty="0">
                <a:effectLst/>
                <a:latin typeface="DavidCLM"/>
              </a:rPr>
              <a:t>מתקיים</a:t>
            </a:r>
            <a:r>
              <a:rPr lang="he-IL" dirty="0">
                <a:effectLst/>
                <a:latin typeface="CMMI10"/>
              </a:rPr>
              <a:t> </a:t>
            </a:r>
            <a:r>
              <a:rPr lang="en-US" dirty="0">
                <a:effectLst/>
                <a:latin typeface="CMMI10"/>
              </a:rPr>
              <a:t>   </a:t>
            </a:r>
            <a:r>
              <a:rPr lang="he-IL" dirty="0">
                <a:effectLst/>
                <a:latin typeface="CMMI10"/>
              </a:rPr>
              <a:t>   </a:t>
            </a:r>
            <a:r>
              <a:rPr lang="en-US" dirty="0" err="1">
                <a:effectLst/>
                <a:latin typeface="CMMI10"/>
              </a:rPr>
              <a:t>aRb</a:t>
            </a:r>
            <a:r>
              <a:rPr lang="en-US" b="0" dirty="0">
                <a:effectLst/>
                <a:latin typeface="DavidCLM"/>
              </a:rPr>
              <a:t>  </a:t>
            </a:r>
            <a:r>
              <a:rPr lang="he-IL" b="0" dirty="0">
                <a:effectLst/>
                <a:latin typeface="DavidCLM"/>
              </a:rPr>
              <a:t> או</a:t>
            </a:r>
            <a:r>
              <a:rPr lang="he-IL" dirty="0">
                <a:effectLst/>
                <a:latin typeface="CMMI10"/>
              </a:rPr>
              <a:t> </a:t>
            </a:r>
            <a:r>
              <a:rPr lang="en-US" dirty="0" err="1">
                <a:effectLst/>
                <a:latin typeface="CMMI10"/>
              </a:rPr>
              <a:t>bRa</a:t>
            </a:r>
            <a:r>
              <a:rPr lang="en-US" dirty="0">
                <a:effectLst/>
                <a:latin typeface="CMMI10"/>
              </a:rPr>
              <a:t> </a:t>
            </a:r>
            <a:r>
              <a:rPr lang="he-IL" dirty="0">
                <a:effectLst/>
                <a:latin typeface="CMMI10"/>
              </a:rPr>
              <a:t> </a:t>
            </a:r>
            <a:r>
              <a:rPr lang="he-IL" b="0" dirty="0">
                <a:effectLst/>
                <a:latin typeface="DavidCLM"/>
              </a:rPr>
              <a:t>במקרה הזה אומרים גם ש</a:t>
            </a:r>
            <a:r>
              <a:rPr lang="he-IL" dirty="0">
                <a:effectLst/>
                <a:latin typeface="CMR10"/>
              </a:rPr>
              <a:t> </a:t>
            </a:r>
            <a:r>
              <a:rPr lang="en-US" dirty="0">
                <a:latin typeface="CMR10"/>
              </a:rPr>
              <a:t>(</a:t>
            </a:r>
            <a:r>
              <a:rPr lang="en-US" dirty="0">
                <a:effectLst/>
                <a:latin typeface="CMMI10"/>
              </a:rPr>
              <a:t>A, R</a:t>
            </a:r>
            <a:r>
              <a:rPr lang="en-US" dirty="0">
                <a:effectLst/>
                <a:latin typeface="CMR10"/>
              </a:rPr>
              <a:t>)</a:t>
            </a:r>
            <a:r>
              <a:rPr lang="en-US" b="0" dirty="0">
                <a:effectLst/>
                <a:latin typeface="DavidCLM"/>
              </a:rPr>
              <a:t> </a:t>
            </a:r>
            <a:r>
              <a:rPr lang="he-IL" b="0" dirty="0">
                <a:effectLst/>
                <a:latin typeface="DavidCLM"/>
              </a:rPr>
              <a:t>היא</a:t>
            </a:r>
            <a:r>
              <a:rPr lang="he-IL" b="1" dirty="0">
                <a:effectLst/>
                <a:latin typeface="DavidCLM"/>
              </a:rPr>
              <a:t> קבוצה סדורה לינארית</a:t>
            </a:r>
            <a:r>
              <a:rPr lang="he-IL" b="0" dirty="0">
                <a:effectLst/>
                <a:latin typeface="DavidCLM"/>
              </a:rPr>
              <a:t>. </a:t>
            </a:r>
            <a:endParaRPr lang="he-IL" sz="2400" dirty="0"/>
          </a:p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5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DF3B-B10C-DE3C-49F1-E4F43093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5289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600" b="1" dirty="0">
                <a:effectLst/>
                <a:latin typeface="FrankRuehlCLM"/>
              </a:rPr>
              <a:t>יחס סדר מלא לא מוכל ממש באף יחס סדר </a:t>
            </a:r>
            <a:br>
              <a:rPr lang="he-IL" sz="7200" dirty="0"/>
            </a:b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72D2-8724-2BDE-13E2-B68E3050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5342"/>
            <a:ext cx="9601200" cy="856526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400" b="0" dirty="0">
                <a:effectLst/>
                <a:latin typeface="FrankRuehlCLM"/>
              </a:rPr>
              <a:t>תהי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A</a:t>
            </a:r>
            <a:r>
              <a:rPr lang="en-US" sz="2400" b="0" dirty="0">
                <a:effectLst/>
                <a:latin typeface="FrankRuehlCLM"/>
              </a:rPr>
              <a:t> </a:t>
            </a:r>
            <a:r>
              <a:rPr lang="he-IL" sz="2400" b="0" dirty="0">
                <a:effectLst/>
                <a:latin typeface="FrankRuehlCLM"/>
              </a:rPr>
              <a:t>קבוצה ויהי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R</a:t>
            </a:r>
            <a:r>
              <a:rPr lang="en-US" sz="2400" b="0" dirty="0">
                <a:effectLst/>
                <a:latin typeface="FrankRuehlCLM"/>
              </a:rPr>
              <a:t> </a:t>
            </a:r>
            <a:r>
              <a:rPr lang="he-IL" sz="2400" b="0" dirty="0">
                <a:effectLst/>
                <a:latin typeface="FrankRuehlCLM"/>
              </a:rPr>
              <a:t> יחס סדר מלא על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A</a:t>
            </a:r>
            <a:r>
              <a:rPr lang="he-IL" sz="2400" dirty="0">
                <a:latin typeface="FrankRuehlCLM"/>
              </a:rPr>
              <a:t>. </a:t>
            </a:r>
            <a:r>
              <a:rPr lang="he-IL" sz="2400" b="0" dirty="0">
                <a:effectLst/>
                <a:latin typeface="FrankRuehlCLM"/>
              </a:rPr>
              <a:t>הוכיחו שלא קיים יחס סדר חלקי</a:t>
            </a:r>
            <a:r>
              <a:rPr lang="en-US" sz="2400" dirty="0">
                <a:effectLst/>
                <a:latin typeface="CMMI10"/>
              </a:rPr>
              <a:t>S</a:t>
            </a:r>
            <a:r>
              <a:rPr lang="en-US" sz="2400" b="0" dirty="0">
                <a:effectLst/>
                <a:latin typeface="FrankRuehlCLM"/>
              </a:rPr>
              <a:t> </a:t>
            </a:r>
            <a:r>
              <a:rPr lang="he-IL" sz="2400" b="0" dirty="0">
                <a:effectLst/>
                <a:latin typeface="FrankRuehlCLM"/>
              </a:rPr>
              <a:t> על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A</a:t>
            </a:r>
            <a:r>
              <a:rPr lang="en-US" sz="2400" b="0" dirty="0">
                <a:effectLst/>
                <a:latin typeface="FrankRuehlCLM"/>
              </a:rPr>
              <a:t> </a:t>
            </a:r>
            <a:r>
              <a:rPr lang="he-IL" sz="2400" b="0" dirty="0">
                <a:effectLst/>
                <a:latin typeface="FrankRuehlCLM"/>
              </a:rPr>
              <a:t> שמכיל ממש את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R</a:t>
            </a:r>
            <a:r>
              <a:rPr lang="he-IL" sz="2400" dirty="0">
                <a:effectLst/>
                <a:latin typeface="CMMI10"/>
              </a:rPr>
              <a:t>. </a:t>
            </a:r>
            <a:endParaRPr lang="en-US" sz="2800" dirty="0"/>
          </a:p>
          <a:p>
            <a:pPr marL="0" indent="0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B45B5B-BC4E-00A8-E785-0DCE9D93076C}"/>
                  </a:ext>
                </a:extLst>
              </p:cNvPr>
              <p:cNvSpPr txBox="1"/>
              <p:nvPr/>
            </p:nvSpPr>
            <p:spPr>
              <a:xfrm>
                <a:off x="1371600" y="2282063"/>
                <a:ext cx="947387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000" b="1" dirty="0">
                    <a:effectLst/>
                    <a:latin typeface="FrankRuehlCLM"/>
                  </a:rPr>
                  <a:t>הוכחה:</a:t>
                </a:r>
                <a:endParaRPr lang="en-US" sz="2000" b="1" dirty="0">
                  <a:effectLst/>
                  <a:latin typeface="FrankRuehlCLM"/>
                </a:endParaRPr>
              </a:p>
              <a:p>
                <a:pPr algn="r" rtl="1"/>
                <a:r>
                  <a:rPr lang="he-IL" sz="2000" b="0" dirty="0">
                    <a:effectLst/>
                    <a:latin typeface="FrankRuehlCLM"/>
                  </a:rPr>
                  <a:t> נניח בשלילה שקיים יחס סדר חלקי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S</a:t>
                </a:r>
                <a:r>
                  <a:rPr lang="en-US" sz="2000" b="0" dirty="0">
                    <a:effectLst/>
                    <a:latin typeface="FrankRuehlCLM"/>
                  </a:rPr>
                  <a:t> </a:t>
                </a:r>
                <a:r>
                  <a:rPr lang="he-IL" sz="2000" b="0" dirty="0">
                    <a:effectLst/>
                    <a:latin typeface="FrankRuehlCLM"/>
                  </a:rPr>
                  <a:t> שמכיל ממש את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R</a:t>
                </a:r>
                <a:r>
                  <a:rPr lang="he-IL" sz="2000" b="0" dirty="0">
                    <a:effectLst/>
                    <a:latin typeface="FrankRuehlCLM"/>
                  </a:rPr>
                  <a:t>. אז קיים זוג סדור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 (</a:t>
                </a:r>
                <a:r>
                  <a:rPr lang="en-US" sz="2000" dirty="0" err="1">
                    <a:effectLst/>
                    <a:latin typeface="CMMI10"/>
                  </a:rPr>
                  <a:t>a,b</a:t>
                </a:r>
                <a:r>
                  <a:rPr lang="en-US" sz="2000" dirty="0">
                    <a:effectLst/>
                    <a:latin typeface="CMR10"/>
                  </a:rPr>
                  <a:t>) </a:t>
                </a:r>
                <a:r>
                  <a:rPr lang="en-US" sz="2000" dirty="0">
                    <a:effectLst/>
                    <a:latin typeface="CMSY10"/>
                  </a:rPr>
                  <a:t>∈ </a:t>
                </a:r>
                <a:r>
                  <a:rPr lang="en-US" sz="2000" dirty="0">
                    <a:effectLst/>
                    <a:latin typeface="CMMI10"/>
                  </a:rPr>
                  <a:t>S</a:t>
                </a:r>
                <a:r>
                  <a:rPr lang="he-IL" sz="2000" b="0" dirty="0">
                    <a:effectLst/>
                    <a:latin typeface="FrankRuehlCLM"/>
                  </a:rPr>
                  <a:t>כך ש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(</a:t>
                </a:r>
                <a:r>
                  <a:rPr lang="en-US" sz="2000" dirty="0" err="1">
                    <a:effectLst/>
                    <a:latin typeface="CMMI10"/>
                  </a:rPr>
                  <a:t>a,b</a:t>
                </a:r>
                <a:r>
                  <a:rPr lang="en-US" sz="2000" dirty="0">
                    <a:effectLst/>
                    <a:latin typeface="CMR1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000" dirty="0">
                    <a:effectLst/>
                    <a:latin typeface="CMMI10"/>
                  </a:rPr>
                  <a:t>R</a:t>
                </a:r>
                <a:r>
                  <a:rPr lang="en-US" sz="2000" b="0" dirty="0">
                    <a:effectLst/>
                    <a:latin typeface="FrankRuehlCLM"/>
                  </a:rPr>
                  <a:t> </a:t>
                </a:r>
                <a:r>
                  <a:rPr lang="he-IL" sz="2000" b="0" dirty="0">
                    <a:effectLst/>
                    <a:latin typeface="FrankRuehlCLM"/>
                  </a:rPr>
                  <a:t>בגלל ש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R</a:t>
                </a:r>
                <a:r>
                  <a:rPr lang="en-US" sz="2000" b="0" dirty="0">
                    <a:effectLst/>
                    <a:latin typeface="FrankRuehlCLM"/>
                  </a:rPr>
                  <a:t> </a:t>
                </a:r>
                <a:r>
                  <a:rPr lang="he-IL" sz="2000" b="0" dirty="0">
                    <a:effectLst/>
                    <a:latin typeface="FrankRuehlCLM"/>
                  </a:rPr>
                  <a:t>יחס סדר מלא אז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 (b, a</a:t>
                </a:r>
                <a:r>
                  <a:rPr lang="en-US" sz="2000" dirty="0">
                    <a:effectLst/>
                    <a:latin typeface="CMR10"/>
                  </a:rPr>
                  <a:t>) </a:t>
                </a:r>
                <a:r>
                  <a:rPr lang="en-US" sz="2000" dirty="0">
                    <a:effectLst/>
                    <a:latin typeface="CMSY10"/>
                  </a:rPr>
                  <a:t>∈ </a:t>
                </a:r>
                <a:r>
                  <a:rPr lang="en-US" sz="2000" dirty="0">
                    <a:effectLst/>
                    <a:latin typeface="CMMI10"/>
                  </a:rPr>
                  <a:t>R</a:t>
                </a:r>
                <a:r>
                  <a:rPr lang="he-IL" sz="2000" b="0" dirty="0">
                    <a:effectLst/>
                    <a:latin typeface="FrankRuehlCLM"/>
                  </a:rPr>
                  <a:t>מכאן נובע ש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 (b, a</a:t>
                </a:r>
                <a:r>
                  <a:rPr lang="en-US" sz="2000" dirty="0">
                    <a:effectLst/>
                    <a:latin typeface="CMR10"/>
                  </a:rPr>
                  <a:t>) </a:t>
                </a:r>
                <a:r>
                  <a:rPr lang="en-US" sz="2000" dirty="0">
                    <a:effectLst/>
                    <a:latin typeface="CMSY10"/>
                  </a:rPr>
                  <a:t>∈ </a:t>
                </a:r>
                <a:r>
                  <a:rPr lang="en-US" sz="2000" dirty="0">
                    <a:effectLst/>
                    <a:latin typeface="CMMI10"/>
                  </a:rPr>
                  <a:t>S</a:t>
                </a:r>
                <a:r>
                  <a:rPr lang="en-US" sz="2000" b="0" dirty="0">
                    <a:effectLst/>
                    <a:latin typeface="FrankRuehlCLM"/>
                  </a:rPr>
                  <a:t> </a:t>
                </a:r>
                <a:r>
                  <a:rPr lang="he-IL" sz="2000" b="0" dirty="0">
                    <a:effectLst/>
                    <a:latin typeface="FrankRuehlCLM"/>
                  </a:rPr>
                  <a:t>ואז לפי </a:t>
                </a:r>
                <a:r>
                  <a:rPr lang="he-IL" sz="2000" b="0" dirty="0" err="1">
                    <a:effectLst/>
                    <a:latin typeface="FrankRuehlCLM"/>
                  </a:rPr>
                  <a:t>האנטי־סימטריה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a </a:t>
                </a:r>
                <a:r>
                  <a:rPr lang="en-US" sz="2000" dirty="0">
                    <a:effectLst/>
                    <a:latin typeface="CMR10"/>
                  </a:rPr>
                  <a:t>= </a:t>
                </a:r>
                <a:r>
                  <a:rPr lang="en-US" sz="2000" dirty="0">
                    <a:effectLst/>
                    <a:latin typeface="CMMI10"/>
                  </a:rPr>
                  <a:t>b</a:t>
                </a:r>
              </a:p>
              <a:p>
                <a:pPr algn="r" rtl="1"/>
                <a:r>
                  <a:rPr lang="he-IL" sz="2000" b="0" dirty="0">
                    <a:effectLst/>
                    <a:latin typeface="FrankRuehlCLM"/>
                  </a:rPr>
                  <a:t>אבל אם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 a </a:t>
                </a:r>
                <a:r>
                  <a:rPr lang="en-US" sz="2000" dirty="0">
                    <a:effectLst/>
                    <a:latin typeface="CMR10"/>
                  </a:rPr>
                  <a:t>= </a:t>
                </a:r>
                <a:r>
                  <a:rPr lang="en-US" sz="2000" dirty="0">
                    <a:effectLst/>
                    <a:latin typeface="CMMI10"/>
                  </a:rPr>
                  <a:t>b</a:t>
                </a:r>
                <a:r>
                  <a:rPr lang="en-US" sz="2000" b="0" dirty="0">
                    <a:effectLst/>
                    <a:latin typeface="FrankRuehlCLM"/>
                  </a:rPr>
                  <a:t>  </a:t>
                </a:r>
                <a:r>
                  <a:rPr lang="he-IL" sz="2000" b="0" dirty="0">
                    <a:effectLst/>
                    <a:latin typeface="FrankRuehlCLM"/>
                  </a:rPr>
                  <a:t>אז צריך להתקיים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 (a, b</a:t>
                </a:r>
                <a:r>
                  <a:rPr lang="en-US" sz="2000" dirty="0">
                    <a:effectLst/>
                    <a:latin typeface="CMR10"/>
                  </a:rPr>
                  <a:t>) </a:t>
                </a:r>
                <a:r>
                  <a:rPr lang="en-US" sz="2000" dirty="0">
                    <a:effectLst/>
                    <a:latin typeface="CMSY10"/>
                  </a:rPr>
                  <a:t>∈ </a:t>
                </a:r>
                <a:r>
                  <a:rPr lang="en-US" sz="2000" dirty="0">
                    <a:effectLst/>
                    <a:latin typeface="CMMI10"/>
                  </a:rPr>
                  <a:t>R</a:t>
                </a:r>
                <a:r>
                  <a:rPr lang="en-US" sz="2000" b="0" dirty="0">
                    <a:effectLst/>
                    <a:latin typeface="FrankRuehlCLM"/>
                  </a:rPr>
                  <a:t>  </a:t>
                </a:r>
                <a:r>
                  <a:rPr lang="he-IL" sz="2000" b="0" dirty="0">
                    <a:effectLst/>
                    <a:latin typeface="FrankRuehlCLM"/>
                  </a:rPr>
                  <a:t>בסתירה להנחה </a:t>
                </a:r>
                <a:r>
                  <a:rPr lang="en-US" sz="2000" b="0" dirty="0">
                    <a:effectLst/>
                    <a:latin typeface="FrankRuehlCLM"/>
                  </a:rPr>
                  <a:t>)</a:t>
                </a:r>
                <a:r>
                  <a:rPr lang="he-IL" sz="2000" b="0" dirty="0">
                    <a:effectLst/>
                    <a:latin typeface="FrankRuehlCLM"/>
                  </a:rPr>
                  <a:t>כי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(b, a</a:t>
                </a:r>
                <a:r>
                  <a:rPr lang="en-US" sz="2000" dirty="0">
                    <a:effectLst/>
                    <a:latin typeface="CMR10"/>
                  </a:rPr>
                  <a:t>) </a:t>
                </a:r>
                <a:r>
                  <a:rPr lang="en-US" sz="2000" dirty="0">
                    <a:effectLst/>
                    <a:latin typeface="CMSY10"/>
                  </a:rPr>
                  <a:t>∈ </a:t>
                </a:r>
                <a:r>
                  <a:rPr lang="en-US" sz="2000" dirty="0">
                    <a:effectLst/>
                    <a:latin typeface="CMMI10"/>
                  </a:rPr>
                  <a:t>R</a:t>
                </a:r>
                <a:r>
                  <a:rPr lang="en-US" sz="2000" b="0" dirty="0">
                    <a:effectLst/>
                    <a:latin typeface="FrankRuehlCLM"/>
                  </a:rPr>
                  <a:t> </a:t>
                </a:r>
                <a:r>
                  <a:rPr lang="he-IL" sz="2000" b="0" dirty="0">
                    <a:effectLst/>
                    <a:latin typeface="FrankRuehlCLM"/>
                  </a:rPr>
                  <a:t>או כי</a:t>
                </a:r>
                <a:r>
                  <a:rPr lang="he-IL" sz="2000" dirty="0">
                    <a:effectLst/>
                    <a:latin typeface="CMMI10"/>
                  </a:rPr>
                  <a:t> </a:t>
                </a:r>
                <a:r>
                  <a:rPr lang="en-US" sz="2000" dirty="0">
                    <a:effectLst/>
                    <a:latin typeface="CMMI10"/>
                  </a:rPr>
                  <a:t>R</a:t>
                </a:r>
                <a:r>
                  <a:rPr lang="en-US" sz="2000" b="0" dirty="0">
                    <a:effectLst/>
                    <a:latin typeface="FrankRuehlCLM"/>
                  </a:rPr>
                  <a:t> </a:t>
                </a:r>
                <a:r>
                  <a:rPr lang="he-IL" sz="2000" b="0" dirty="0">
                    <a:effectLst/>
                    <a:latin typeface="FrankRuehlCLM"/>
                  </a:rPr>
                  <a:t>רפלקסיבי</a:t>
                </a:r>
                <a:r>
                  <a:rPr lang="en-US" sz="2000" b="0" dirty="0">
                    <a:effectLst/>
                    <a:latin typeface="FrankRuehlCLM"/>
                  </a:rPr>
                  <a:t>(</a:t>
                </a:r>
                <a:r>
                  <a:rPr lang="he-IL" sz="2000" b="0" dirty="0">
                    <a:effectLst/>
                    <a:latin typeface="FrankRuehlCLM"/>
                  </a:rPr>
                  <a:t>. </a:t>
                </a:r>
                <a:endParaRPr lang="he-IL" sz="2000" dirty="0"/>
              </a:p>
              <a:p>
                <a:pPr marL="0" algn="r" defTabSz="457200" rtl="1" eaLnBrk="1" latinLnBrk="0" hangingPunct="1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B45B5B-BC4E-00A8-E785-0DCE9D93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2063"/>
                <a:ext cx="9473878" cy="1600438"/>
              </a:xfrm>
              <a:prstGeom prst="rect">
                <a:avLst/>
              </a:prstGeom>
              <a:blipFill>
                <a:blip r:embed="rId2"/>
                <a:stretch>
                  <a:fillRect t="-1575" r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3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7BB8-E4F4-7111-DD91-1843DFB4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5841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600" b="1" dirty="0">
                <a:effectLst/>
                <a:latin typeface="FrankRuehlCLM"/>
              </a:rPr>
              <a:t>קריטריון </a:t>
            </a:r>
            <a:r>
              <a:rPr lang="he-IL" sz="3600" b="1" dirty="0" err="1">
                <a:effectLst/>
                <a:latin typeface="FrankRuehlCLM"/>
              </a:rPr>
              <a:t>לאי־קיום</a:t>
            </a:r>
            <a:r>
              <a:rPr lang="he-IL" sz="3600" b="1" dirty="0">
                <a:effectLst/>
                <a:latin typeface="FrankRuehlCLM"/>
              </a:rPr>
              <a:t> איבר מינימלי </a:t>
            </a:r>
            <a:br>
              <a:rPr lang="he-IL" sz="7200" dirty="0"/>
            </a:b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C508-EEC1-9154-5510-885E4781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2744"/>
            <a:ext cx="9601200" cy="844952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400" b="0" dirty="0">
                <a:effectLst/>
                <a:latin typeface="FrankRuehlCLM"/>
              </a:rPr>
              <a:t>הוכיחו את הטענה הבאה: תהי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A</a:t>
            </a:r>
            <a:r>
              <a:rPr lang="en-US" sz="2400" b="0" dirty="0">
                <a:effectLst/>
                <a:latin typeface="FrankRuehlCLM"/>
              </a:rPr>
              <a:t> </a:t>
            </a:r>
            <a:r>
              <a:rPr lang="he-IL" sz="2400" b="0" dirty="0">
                <a:effectLst/>
                <a:latin typeface="FrankRuehlCLM"/>
              </a:rPr>
              <a:t>קבוצה ויהי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 R</a:t>
            </a:r>
            <a:r>
              <a:rPr lang="en-US" sz="2400" b="0" dirty="0">
                <a:effectLst/>
                <a:latin typeface="FrankRuehlCLM"/>
              </a:rPr>
              <a:t> </a:t>
            </a:r>
            <a:r>
              <a:rPr lang="he-IL" sz="2400" b="0" dirty="0">
                <a:effectLst/>
                <a:latin typeface="FrankRuehlCLM"/>
              </a:rPr>
              <a:t>יחס סדר חלקי על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.A</a:t>
            </a:r>
            <a:r>
              <a:rPr lang="he-IL" sz="2400" b="0" dirty="0">
                <a:effectLst/>
                <a:latin typeface="FrankRuehlCLM"/>
              </a:rPr>
              <a:t>אם קיימים שני איברים מינימליים שונים של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 R</a:t>
            </a:r>
            <a:r>
              <a:rPr lang="en-US" sz="2400" b="0" dirty="0">
                <a:effectLst/>
                <a:latin typeface="FrankRuehlCLM"/>
              </a:rPr>
              <a:t> </a:t>
            </a:r>
            <a:r>
              <a:rPr lang="he-IL" sz="2400" b="0" dirty="0">
                <a:effectLst/>
                <a:latin typeface="FrankRuehlCLM"/>
              </a:rPr>
              <a:t>אז אין ב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A</a:t>
            </a:r>
            <a:r>
              <a:rPr lang="he-IL" sz="2400" b="0" dirty="0">
                <a:effectLst/>
                <a:latin typeface="FrankRuehlCLM"/>
              </a:rPr>
              <a:t>איבר קטן ביותר של</a:t>
            </a:r>
            <a:r>
              <a:rPr lang="he-IL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CMMI10"/>
              </a:rPr>
              <a:t>R</a:t>
            </a:r>
            <a:endParaRPr lang="en-US" sz="2800" dirty="0"/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9D05B-5662-E64C-6E9A-1D2B514C9DDD}"/>
              </a:ext>
            </a:extLst>
          </p:cNvPr>
          <p:cNvSpPr txBox="1"/>
          <p:nvPr/>
        </p:nvSpPr>
        <p:spPr>
          <a:xfrm>
            <a:off x="1219200" y="2199190"/>
            <a:ext cx="9753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>
                <a:effectLst/>
                <a:latin typeface="FrankRuehlCLM"/>
              </a:rPr>
              <a:t>הוכחה:</a:t>
            </a:r>
            <a:r>
              <a:rPr lang="he-IL" sz="2000" b="0" dirty="0">
                <a:effectLst/>
                <a:latin typeface="FrankRuehlCLM"/>
              </a:rPr>
              <a:t> </a:t>
            </a:r>
            <a:endParaRPr lang="en-US" sz="2000" b="0" dirty="0">
              <a:effectLst/>
              <a:latin typeface="FrankRuehlCLM"/>
            </a:endParaRPr>
          </a:p>
          <a:p>
            <a:pPr algn="r" rtl="1"/>
            <a:r>
              <a:rPr lang="he-IL" sz="2000" b="0" dirty="0">
                <a:effectLst/>
                <a:latin typeface="FrankRuehlCLM"/>
              </a:rPr>
              <a:t>יהיו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A, R</a:t>
            </a:r>
            <a:r>
              <a:rPr lang="en-US" sz="2000" b="0" dirty="0">
                <a:effectLst/>
                <a:latin typeface="FrankRuehlCLM"/>
              </a:rPr>
              <a:t> </a:t>
            </a:r>
            <a:r>
              <a:rPr lang="he-IL" sz="2000" b="0" dirty="0">
                <a:effectLst/>
                <a:latin typeface="FrankRuehlCLM"/>
              </a:rPr>
              <a:t>כמו בטענה ונניח שקיימים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 a, b </a:t>
            </a:r>
            <a:r>
              <a:rPr lang="en-US" sz="2000" dirty="0">
                <a:effectLst/>
                <a:latin typeface="CMSY10"/>
              </a:rPr>
              <a:t>∈ </a:t>
            </a:r>
            <a:r>
              <a:rPr lang="en-US" sz="2000" dirty="0">
                <a:effectLst/>
                <a:latin typeface="CMMI10"/>
              </a:rPr>
              <a:t>A</a:t>
            </a:r>
            <a:r>
              <a:rPr lang="en-US" sz="2000" b="0" dirty="0">
                <a:effectLst/>
                <a:latin typeface="FrankRuehlCLM"/>
              </a:rPr>
              <a:t> </a:t>
            </a:r>
            <a:r>
              <a:rPr lang="he-IL" sz="2000" b="0" dirty="0">
                <a:effectLst/>
                <a:latin typeface="FrankRuehlCLM"/>
              </a:rPr>
              <a:t>כך ש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 a </a:t>
            </a:r>
            <a:r>
              <a:rPr lang="en-US" sz="2000" dirty="0">
                <a:effectLst/>
                <a:latin typeface="CMSY10"/>
              </a:rPr>
              <a:t≯</a:t>
            </a:r>
            <a:r>
              <a:rPr lang="en-US" sz="2000" dirty="0">
                <a:effectLst/>
                <a:latin typeface="CMR10"/>
              </a:rPr>
              <a:t>= </a:t>
            </a:r>
            <a:r>
              <a:rPr lang="en-US" sz="2000" dirty="0">
                <a:effectLst/>
                <a:latin typeface="CMMI10"/>
              </a:rPr>
              <a:t>b</a:t>
            </a:r>
            <a:r>
              <a:rPr lang="en-US" sz="2000" b="0" dirty="0">
                <a:effectLst/>
                <a:latin typeface="FrankRuehlCLM"/>
              </a:rPr>
              <a:t> </a:t>
            </a:r>
            <a:r>
              <a:rPr lang="he-IL" sz="2000" b="0" dirty="0">
                <a:effectLst/>
                <a:latin typeface="FrankRuehlCLM"/>
              </a:rPr>
              <a:t>ו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a, b</a:t>
            </a:r>
            <a:r>
              <a:rPr lang="en-US" sz="2000" b="0" dirty="0">
                <a:effectLst/>
                <a:latin typeface="FrankRuehlCLM"/>
              </a:rPr>
              <a:t>  </a:t>
            </a:r>
            <a:r>
              <a:rPr lang="he-IL" sz="2000" b="0" dirty="0">
                <a:effectLst/>
                <a:latin typeface="FrankRuehlCLM"/>
              </a:rPr>
              <a:t>הם איברים מינימליים. נניח בשלילה שקיים איבר קטן ביותר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.c </a:t>
            </a:r>
            <a:r>
              <a:rPr lang="en-US" sz="2000" dirty="0">
                <a:effectLst/>
                <a:latin typeface="CMSY10"/>
              </a:rPr>
              <a:t>∈ </a:t>
            </a:r>
            <a:r>
              <a:rPr lang="en-US" sz="2000" dirty="0">
                <a:effectLst/>
                <a:latin typeface="CMMI10"/>
              </a:rPr>
              <a:t>A</a:t>
            </a:r>
            <a:r>
              <a:rPr lang="he-IL" sz="2000" b="0" dirty="0">
                <a:effectLst/>
                <a:latin typeface="FrankRuehlCLM"/>
              </a:rPr>
              <a:t>בגלל ש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c</a:t>
            </a:r>
            <a:r>
              <a:rPr lang="he-IL" sz="2000" b="0" dirty="0">
                <a:effectLst/>
                <a:latin typeface="FrankRuehlCLM"/>
              </a:rPr>
              <a:t>איבר קטן ביותר, מתקיים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 .</a:t>
            </a:r>
            <a:r>
              <a:rPr lang="en-US" sz="2000" dirty="0" err="1">
                <a:effectLst/>
                <a:latin typeface="CMMI10"/>
              </a:rPr>
              <a:t>cRa</a:t>
            </a:r>
            <a:r>
              <a:rPr lang="en-US" sz="2000" b="0" dirty="0">
                <a:effectLst/>
                <a:latin typeface="FrankRuehlCLM"/>
              </a:rPr>
              <a:t> </a:t>
            </a:r>
            <a:r>
              <a:rPr lang="he-IL" sz="2000" b="0" dirty="0">
                <a:effectLst/>
                <a:latin typeface="FrankRuehlCLM"/>
              </a:rPr>
              <a:t>בגלל ש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 a</a:t>
            </a:r>
            <a:r>
              <a:rPr lang="en-US" sz="2000" b="0" dirty="0">
                <a:effectLst/>
                <a:latin typeface="FrankRuehlCLM"/>
              </a:rPr>
              <a:t> </a:t>
            </a:r>
            <a:r>
              <a:rPr lang="he-IL" sz="2000" b="0" dirty="0">
                <a:effectLst/>
                <a:latin typeface="FrankRuehlCLM"/>
              </a:rPr>
              <a:t>מינימלי, נובע ש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c </a:t>
            </a:r>
            <a:r>
              <a:rPr lang="en-US" sz="2000" dirty="0">
                <a:effectLst/>
                <a:latin typeface="CMR10"/>
              </a:rPr>
              <a:t>= </a:t>
            </a:r>
            <a:r>
              <a:rPr lang="en-US" sz="2000" dirty="0">
                <a:effectLst/>
                <a:latin typeface="CMMI10"/>
              </a:rPr>
              <a:t>a</a:t>
            </a:r>
            <a:r>
              <a:rPr lang="en-US" sz="2000" b="0" dirty="0">
                <a:effectLst/>
                <a:latin typeface="FrankRuehlCLM"/>
              </a:rPr>
              <a:t> </a:t>
            </a:r>
          </a:p>
          <a:p>
            <a:pPr algn="r" rtl="1"/>
            <a:r>
              <a:rPr lang="he-IL" sz="2000" b="0" dirty="0">
                <a:effectLst/>
                <a:latin typeface="FrankRuehlCLM"/>
              </a:rPr>
              <a:t>באופן דומה, מתקיים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c </a:t>
            </a:r>
            <a:r>
              <a:rPr lang="en-US" sz="2000" dirty="0">
                <a:effectLst/>
                <a:latin typeface="CMR10"/>
              </a:rPr>
              <a:t>= </a:t>
            </a:r>
            <a:r>
              <a:rPr lang="en-US" sz="2000" dirty="0">
                <a:effectLst/>
                <a:latin typeface="CMMI10"/>
              </a:rPr>
              <a:t>b</a:t>
            </a:r>
            <a:r>
              <a:rPr lang="en-US" sz="2000" b="0" dirty="0">
                <a:effectLst/>
                <a:latin typeface="FrankRuehlCLM"/>
              </a:rPr>
              <a:t> </a:t>
            </a:r>
          </a:p>
          <a:p>
            <a:pPr algn="r" rtl="1"/>
            <a:r>
              <a:rPr lang="he-IL" sz="2000" b="0" dirty="0">
                <a:effectLst/>
                <a:latin typeface="FrankRuehlCLM"/>
              </a:rPr>
              <a:t>קיבלנו ש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 a </a:t>
            </a:r>
            <a:r>
              <a:rPr lang="en-US" sz="2000" dirty="0">
                <a:effectLst/>
                <a:latin typeface="CMR10"/>
              </a:rPr>
              <a:t>= </a:t>
            </a:r>
            <a:r>
              <a:rPr lang="en-US" sz="2000" dirty="0">
                <a:effectLst/>
                <a:latin typeface="CMMI10"/>
              </a:rPr>
              <a:t>b</a:t>
            </a:r>
            <a:r>
              <a:rPr lang="en-US" sz="2000" b="0" dirty="0">
                <a:effectLst/>
                <a:latin typeface="FrankRuehlCLM"/>
              </a:rPr>
              <a:t>  </a:t>
            </a:r>
            <a:r>
              <a:rPr lang="he-IL" sz="2000" b="0" dirty="0">
                <a:effectLst/>
                <a:latin typeface="FrankRuehlCLM"/>
              </a:rPr>
              <a:t>בסתירה לנתון. </a:t>
            </a:r>
            <a:endParaRPr lang="he-IL" sz="2000" dirty="0"/>
          </a:p>
          <a:p>
            <a:pPr algn="r" rt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6D5E2-11E0-621A-B2A2-6421A092C9BD}"/>
              </a:ext>
            </a:extLst>
          </p:cNvPr>
          <p:cNvSpPr txBox="1"/>
          <p:nvPr/>
        </p:nvSpPr>
        <p:spPr>
          <a:xfrm>
            <a:off x="1371600" y="546431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>
                <a:solidFill>
                  <a:srgbClr val="00B050"/>
                </a:solidFill>
                <a:effectLst/>
                <a:latin typeface="FrankRuehlCLM"/>
              </a:rPr>
              <a:t>איבר מינימלי</a:t>
            </a:r>
            <a:r>
              <a:rPr lang="he-IL" sz="2000" b="1" dirty="0">
                <a:effectLst/>
                <a:latin typeface="FrankRuehlCLM"/>
              </a:rPr>
              <a:t>:</a:t>
            </a:r>
            <a:r>
              <a:rPr lang="he-IL" sz="2000" b="0" dirty="0">
                <a:effectLst/>
                <a:latin typeface="FrankRuehlCLM"/>
              </a:rPr>
              <a:t> איבר שאף אחד לא קטן ממש ממנו. פורמלית, לא קיימת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b </a:t>
            </a:r>
            <a:r>
              <a:rPr lang="en-US" sz="2000" dirty="0">
                <a:effectLst/>
                <a:latin typeface="CMSY10"/>
              </a:rPr>
              <a:t>∈ </a:t>
            </a:r>
            <a:r>
              <a:rPr lang="en-US" sz="2000" dirty="0">
                <a:effectLst/>
                <a:latin typeface="CMMI10"/>
              </a:rPr>
              <a:t>A</a:t>
            </a:r>
            <a:r>
              <a:rPr lang="en-US" sz="2000" b="0" dirty="0">
                <a:effectLst/>
                <a:latin typeface="FrankRuehlCLM"/>
              </a:rPr>
              <a:t> </a:t>
            </a:r>
            <a:r>
              <a:rPr lang="he-IL" sz="2000" b="0" dirty="0">
                <a:effectLst/>
                <a:latin typeface="FrankRuehlCLM"/>
              </a:rPr>
              <a:t>כך ש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b </a:t>
            </a:r>
            <a:r>
              <a:rPr lang="en-US" sz="2000" dirty="0">
                <a:effectLst/>
                <a:latin typeface="CMSY10"/>
              </a:rPr>
              <a:t≯</a:t>
            </a:r>
            <a:r>
              <a:rPr lang="en-US" sz="2000" dirty="0">
                <a:effectLst/>
                <a:latin typeface="CMR10"/>
              </a:rPr>
              <a:t>= </a:t>
            </a:r>
            <a:r>
              <a:rPr lang="en-US" sz="2000" dirty="0">
                <a:effectLst/>
                <a:latin typeface="CMMI10"/>
              </a:rPr>
              <a:t>a</a:t>
            </a:r>
            <a:r>
              <a:rPr lang="en-US" sz="2000" b="0" dirty="0">
                <a:effectLst/>
                <a:latin typeface="FrankRuehlCLM"/>
              </a:rPr>
              <a:t> </a:t>
            </a:r>
            <a:r>
              <a:rPr lang="he-IL" sz="2000" b="0" dirty="0">
                <a:effectLst/>
                <a:latin typeface="FrankRuehlCLM"/>
              </a:rPr>
              <a:t>וגם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 </a:t>
            </a:r>
            <a:r>
              <a:rPr lang="en-US" sz="2000" dirty="0" err="1">
                <a:effectLst/>
                <a:latin typeface="CMMI10"/>
              </a:rPr>
              <a:t>bRa</a:t>
            </a:r>
            <a:endParaRPr lang="en-US" sz="2000" dirty="0">
              <a:effectLst/>
              <a:latin typeface="CMMI10"/>
            </a:endParaRPr>
          </a:p>
          <a:p>
            <a:pPr algn="r" rtl="1"/>
            <a:r>
              <a:rPr lang="he-IL" sz="2000" b="1" dirty="0">
                <a:solidFill>
                  <a:srgbClr val="00B050"/>
                </a:solidFill>
                <a:effectLst/>
                <a:latin typeface="FrankRuehlCLM"/>
              </a:rPr>
              <a:t>איבר קטן ביותר</a:t>
            </a:r>
            <a:r>
              <a:rPr lang="he-IL" sz="2000" b="1" dirty="0">
                <a:effectLst/>
                <a:latin typeface="FrankRuehlCLM"/>
              </a:rPr>
              <a:t>:</a:t>
            </a:r>
            <a:r>
              <a:rPr lang="he-IL" sz="2000" b="0" dirty="0">
                <a:effectLst/>
                <a:latin typeface="FrankRuehlCLM"/>
              </a:rPr>
              <a:t> איבר שקטן או שווה לכולם. פורמלית, לכל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>
                <a:effectLst/>
                <a:latin typeface="CMMI10"/>
              </a:rPr>
              <a:t>b </a:t>
            </a:r>
            <a:r>
              <a:rPr lang="en-US" sz="2000" dirty="0">
                <a:effectLst/>
                <a:latin typeface="CMSY10"/>
              </a:rPr>
              <a:t>∈ </a:t>
            </a:r>
            <a:r>
              <a:rPr lang="en-US" sz="2000" dirty="0">
                <a:effectLst/>
                <a:latin typeface="CMMI10"/>
              </a:rPr>
              <a:t>A</a:t>
            </a:r>
            <a:r>
              <a:rPr lang="en-US" sz="2000" b="0" dirty="0">
                <a:effectLst/>
                <a:latin typeface="FrankRuehlCLM"/>
              </a:rPr>
              <a:t> </a:t>
            </a:r>
            <a:r>
              <a:rPr lang="he-IL" sz="2000" b="0" dirty="0">
                <a:effectLst/>
                <a:latin typeface="FrankRuehlCLM"/>
              </a:rPr>
              <a:t>מתקיים</a:t>
            </a:r>
            <a:r>
              <a:rPr lang="he-IL" sz="2000" dirty="0">
                <a:effectLst/>
                <a:latin typeface="CMMI10"/>
              </a:rPr>
              <a:t> </a:t>
            </a:r>
            <a:r>
              <a:rPr lang="en-US" sz="2000" dirty="0" err="1">
                <a:effectLst/>
                <a:latin typeface="CMMI10"/>
              </a:rPr>
              <a:t>aRb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4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9BD3-1D5F-1F7D-0482-40FC310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400" dirty="0">
                <a:latin typeface="David" panose="020E0502060401010101" pitchFamily="34" charset="-79"/>
                <a:cs typeface="+mn-cs"/>
              </a:rPr>
              <a:t>יחס שקילות</a:t>
            </a:r>
            <a:endParaRPr lang="en-US" dirty="0"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648A1-7973-0844-8731-C7E0550A6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57736"/>
                <a:ext cx="9601200" cy="4161099"/>
              </a:xfrm>
            </p:spPr>
            <p:txBody>
              <a:bodyPr/>
              <a:lstStyle/>
              <a:p>
                <a:pPr algn="r" rtl="1"/>
                <a:r>
                  <a:rPr lang="he-IL" sz="2000" dirty="0">
                    <a:latin typeface="David" panose="020E0502060401010101" pitchFamily="34" charset="-79"/>
                  </a:rPr>
                  <a:t>יחס </a:t>
                </a:r>
                <a:r>
                  <a:rPr lang="en-US" sz="2000" dirty="0">
                    <a:latin typeface="David" panose="020E0502060401010101" pitchFamily="34" charset="-79"/>
                  </a:rPr>
                  <a:t>R </a:t>
                </a:r>
                <a:r>
                  <a:rPr lang="he-IL" sz="2000" dirty="0">
                    <a:latin typeface="David" panose="020E0502060401010101" pitchFamily="34" charset="-79"/>
                  </a:rPr>
                  <a:t> מעל </a:t>
                </a:r>
                <a:r>
                  <a:rPr lang="en-US" sz="2000" dirty="0">
                    <a:latin typeface="David" panose="020E0502060401010101" pitchFamily="34" charset="-79"/>
                  </a:rPr>
                  <a:t>A </a:t>
                </a:r>
                <a:r>
                  <a:rPr lang="he-IL" dirty="0">
                    <a:latin typeface="David" panose="020E0502060401010101" pitchFamily="34" charset="-79"/>
                  </a:rPr>
                  <a:t> נקרא </a:t>
                </a:r>
                <a:r>
                  <a:rPr lang="he-IL" sz="2000" dirty="0">
                    <a:solidFill>
                      <a:srgbClr val="00B050"/>
                    </a:solidFill>
                    <a:latin typeface="David" panose="020E0502060401010101" pitchFamily="34" charset="-79"/>
                  </a:rPr>
                  <a:t>יחס שקילות </a:t>
                </a:r>
                <a:r>
                  <a:rPr lang="he-IL" sz="2000" dirty="0">
                    <a:latin typeface="David" panose="020E0502060401010101" pitchFamily="34" charset="-79"/>
                  </a:rPr>
                  <a:t>אם הוא מקיים את התכונות הבאות</a:t>
                </a:r>
                <a:r>
                  <a:rPr lang="he-IL" dirty="0">
                    <a:latin typeface="David" panose="020E0502060401010101" pitchFamily="34" charset="-79"/>
                  </a:rPr>
                  <a:t> 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 </a:t>
                </a:r>
                <a:r>
                  <a:rPr lang="en-US" dirty="0">
                    <a:latin typeface="David" panose="020E0502060401010101" pitchFamily="34" charset="-79"/>
                  </a:rPr>
                  <a:t>-</a:t>
                </a:r>
                <a:r>
                  <a:rPr lang="he-IL" dirty="0">
                    <a:latin typeface="David" panose="020E0502060401010101" pitchFamily="34" charset="-79"/>
                  </a:rPr>
                  <a:t> </a:t>
                </a:r>
                <a:r>
                  <a:rPr lang="en-US" sz="2000" dirty="0">
                    <a:latin typeface="David" panose="020E0502060401010101" pitchFamily="34" charset="-79"/>
                  </a:rPr>
                  <a:t>R </a:t>
                </a:r>
                <a:r>
                  <a:rPr lang="he-IL" sz="2000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רפלקסיבי מעל </a:t>
                </a:r>
                <a:r>
                  <a:rPr lang="en-US" dirty="0">
                    <a:latin typeface="David" panose="020E0502060401010101" pitchFamily="34" charset="-79"/>
                  </a:rPr>
                  <a:t>A</a:t>
                </a:r>
                <a:endParaRPr lang="he-IL" dirty="0">
                  <a:latin typeface="David" panose="020E0502060401010101" pitchFamily="34" charset="-79"/>
                </a:endParaRPr>
              </a:p>
              <a:p>
                <a:pPr algn="r" rtl="1">
                  <a:buFontTx/>
                  <a:buChar char="-"/>
                </a:pPr>
                <a:r>
                  <a:rPr lang="en-US" sz="2000" dirty="0">
                    <a:latin typeface="David" panose="020E0502060401010101" pitchFamily="34" charset="-79"/>
                  </a:rPr>
                  <a:t>R</a:t>
                </a:r>
                <a:r>
                  <a:rPr lang="he-IL" sz="2000" dirty="0">
                    <a:latin typeface="David" panose="020E0502060401010101" pitchFamily="34" charset="-79"/>
                  </a:rPr>
                  <a:t> סימטרי </a:t>
                </a:r>
                <a:r>
                  <a:rPr lang="he-IL" dirty="0">
                    <a:latin typeface="David" panose="020E0502060401010101" pitchFamily="34" charset="-79"/>
                  </a:rPr>
                  <a:t>מעל </a:t>
                </a:r>
                <a:r>
                  <a:rPr lang="en-US" dirty="0">
                    <a:latin typeface="David" panose="020E0502060401010101" pitchFamily="34" charset="-79"/>
                  </a:rPr>
                  <a:t>A</a:t>
                </a:r>
              </a:p>
              <a:p>
                <a:pPr algn="r" rtl="1">
                  <a:buFontTx/>
                  <a:buChar char="-"/>
                </a:pPr>
                <a:r>
                  <a:rPr lang="en-US" sz="2000" dirty="0">
                    <a:latin typeface="David" panose="020E0502060401010101" pitchFamily="34" charset="-79"/>
                  </a:rPr>
                  <a:t>R </a:t>
                </a:r>
                <a:r>
                  <a:rPr lang="he-IL" sz="2000" dirty="0">
                    <a:latin typeface="David" panose="020E0502060401010101" pitchFamily="34" charset="-79"/>
                  </a:rPr>
                  <a:t> ט</a:t>
                </a:r>
                <a:r>
                  <a:rPr lang="he-IL" dirty="0">
                    <a:latin typeface="David" panose="020E0502060401010101" pitchFamily="34" charset="-79"/>
                  </a:rPr>
                  <a:t>רנזיטיבי מעל </a:t>
                </a:r>
                <a:r>
                  <a:rPr lang="en-US" dirty="0">
                    <a:latin typeface="David" panose="020E0502060401010101" pitchFamily="34" charset="-79"/>
                  </a:rPr>
                  <a:t>A</a:t>
                </a:r>
              </a:p>
              <a:p>
                <a:pPr algn="r" rtl="1">
                  <a:buFont typeface="Wingdings" pitchFamily="2" charset="2"/>
                  <a:buChar char="§"/>
                </a:pPr>
                <a:r>
                  <a:rPr lang="he-IL" u="sng" dirty="0">
                    <a:effectLst/>
                    <a:latin typeface="FrankRuehlCLM"/>
                  </a:rPr>
                  <a:t>הגדרה</a:t>
                </a:r>
                <a:r>
                  <a:rPr lang="he-IL" b="1" dirty="0">
                    <a:effectLst/>
                    <a:latin typeface="FrankRuehlCLM"/>
                  </a:rPr>
                  <a:t>:</a:t>
                </a:r>
                <a:r>
                  <a:rPr lang="he-IL" b="0" dirty="0">
                    <a:effectLst/>
                    <a:latin typeface="FrankRuehlCLM"/>
                  </a:rPr>
                  <a:t> תהי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קבוצה, </a:t>
                </a:r>
                <a:r>
                  <a:rPr lang="en-US" b="0" dirty="0">
                    <a:effectLst/>
                    <a:latin typeface="FrankRuehlCLM"/>
                  </a:rPr>
                  <a:t>R</a:t>
                </a:r>
                <a:r>
                  <a:rPr lang="he-IL" b="0" dirty="0">
                    <a:effectLst/>
                    <a:latin typeface="FrankRuehlCLM"/>
                  </a:rPr>
                  <a:t> יחס שקילות על </a:t>
                </a:r>
                <a:r>
                  <a:rPr lang="en-US" b="0" dirty="0">
                    <a:effectLst/>
                    <a:latin typeface="FrankRuehlCLM"/>
                  </a:rPr>
                  <a:t>A </a:t>
                </a:r>
                <a:r>
                  <a:rPr lang="he-IL" b="0" dirty="0">
                    <a:effectLst/>
                    <a:latin typeface="FrankRuehlCLM"/>
                  </a:rPr>
                  <a:t> ו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</a:t>
                </a:r>
                <a:r>
                  <a:rPr lang="he-IL" b="1" dirty="0">
                    <a:solidFill>
                      <a:srgbClr val="00B050"/>
                    </a:solidFill>
                    <a:latin typeface="David" panose="020E0502060401010101" pitchFamily="34" charset="-79"/>
                  </a:rPr>
                  <a:t>מחלקת השקילות </a:t>
                </a:r>
                <a:r>
                  <a:rPr lang="he-IL" b="1" dirty="0">
                    <a:latin typeface="David" panose="020E0502060401010101" pitchFamily="34" charset="-79"/>
                  </a:rPr>
                  <a:t>של </a:t>
                </a:r>
                <a:r>
                  <a:rPr lang="en-US" b="1" dirty="0">
                    <a:latin typeface="David" panose="020E0502060401010101" pitchFamily="34" charset="-79"/>
                  </a:rPr>
                  <a:t>a </a:t>
                </a:r>
                <a:r>
                  <a:rPr lang="he-IL" b="1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מסומנת ב</a:t>
                </a:r>
                <a:r>
                  <a:rPr lang="en-US" b="1" dirty="0">
                    <a:latin typeface="David" panose="020E0502060401010101" pitchFamily="34" charset="-79"/>
                  </a:rPr>
                  <a:t> [a]</a:t>
                </a:r>
                <a:r>
                  <a:rPr lang="en-US" b="1" baseline="-25000" dirty="0">
                    <a:latin typeface="David" panose="020E0502060401010101" pitchFamily="34" charset="-79"/>
                  </a:rPr>
                  <a:t>R</a:t>
                </a:r>
                <a:r>
                  <a:rPr lang="he-IL" b="1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ומוגדרת כך</a:t>
                </a:r>
                <a:r>
                  <a:rPr lang="he-IL" b="1" dirty="0">
                    <a:latin typeface="David" panose="020E0502060401010101" pitchFamily="34" charset="-79"/>
                  </a:rPr>
                  <a:t>:</a:t>
                </a:r>
              </a:p>
              <a:p>
                <a:pPr marL="0" indent="0" algn="ctr" rtl="1">
                  <a:buNone/>
                </a:pPr>
                <a:r>
                  <a:rPr lang="en-US" dirty="0">
                    <a:latin typeface="David" panose="020E0502060401010101" pitchFamily="34" charset="-79"/>
                  </a:rPr>
                  <a:t>[a]</a:t>
                </a:r>
                <a:r>
                  <a:rPr lang="en-US" baseline="-25000" dirty="0">
                    <a:latin typeface="David" panose="020E0502060401010101" pitchFamily="34" charset="-79"/>
                  </a:rPr>
                  <a:t>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𝑎𝑅𝑥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David" panose="020E0502060401010101" pitchFamily="34" charset="-79"/>
                </a:endParaRPr>
              </a:p>
              <a:p>
                <a:pPr algn="r" rtl="1"/>
                <a:r>
                  <a:rPr lang="he-IL" b="1" u="sng" dirty="0">
                    <a:effectLst/>
                    <a:latin typeface="FrankRuehlCLM"/>
                  </a:rPr>
                  <a:t>הגדרה:</a:t>
                </a:r>
                <a:r>
                  <a:rPr lang="he-IL" b="0" u="sng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תהי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en-US" dirty="0">
                    <a:effectLst/>
                    <a:latin typeface="CMMI10"/>
                  </a:rPr>
                  <a:t>A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קבוצה, </a:t>
                </a:r>
                <a:r>
                  <a:rPr lang="en-US" b="0" dirty="0">
                    <a:effectLst/>
                    <a:latin typeface="FrankRuehlCLM"/>
                  </a:rPr>
                  <a:t>R</a:t>
                </a:r>
                <a:r>
                  <a:rPr lang="he-IL" b="0" dirty="0">
                    <a:effectLst/>
                    <a:latin typeface="FrankRuehlCLM"/>
                  </a:rPr>
                  <a:t> יחס שקילות על</a:t>
                </a:r>
                <a:r>
                  <a:rPr lang="en-US" b="0" dirty="0">
                    <a:effectLst/>
                    <a:latin typeface="FrankRuehlCLM"/>
                  </a:rPr>
                  <a:t> A</a:t>
                </a:r>
                <a:r>
                  <a:rPr lang="he-IL" dirty="0">
                    <a:latin typeface="FrankRuehlCLM"/>
                  </a:rPr>
                  <a:t>,</a:t>
                </a:r>
                <a:r>
                  <a:rPr lang="he-IL" dirty="0">
                    <a:solidFill>
                      <a:srgbClr val="00B050"/>
                    </a:solidFill>
                    <a:effectLst/>
                    <a:latin typeface="FrankRuehlCLM"/>
                  </a:rPr>
                  <a:t>קבוצת המנה</a:t>
                </a:r>
                <a:r>
                  <a:rPr lang="he-IL" dirty="0">
                    <a:solidFill>
                      <a:srgbClr val="00B050"/>
                    </a:solidFill>
                    <a:effectLst/>
                    <a:latin typeface="CMMI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he-IL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he-IL" b="0" dirty="0">
                    <a:effectLst/>
                    <a:latin typeface="FrankRuehlCLM"/>
                  </a:rPr>
                  <a:t>היא משפחת מחלקות השקילות של</a:t>
                </a:r>
                <a:r>
                  <a:rPr lang="he-IL" dirty="0">
                    <a:effectLst/>
                    <a:latin typeface="CMMI10"/>
                  </a:rPr>
                  <a:t> </a:t>
                </a:r>
                <a:r>
                  <a:rPr lang="en-US" dirty="0">
                    <a:effectLst/>
                    <a:latin typeface="CMMI10"/>
                  </a:rPr>
                  <a:t>A </a:t>
                </a:r>
                <a:r>
                  <a:rPr lang="he-IL" dirty="0">
                    <a:effectLst/>
                    <a:latin typeface="CMMI10"/>
                  </a:rPr>
                  <a:t>  </a:t>
                </a:r>
                <a:endParaRPr lang="en-US" sz="2400" dirty="0"/>
              </a:p>
              <a:p>
                <a:pPr marL="0" indent="0" algn="ctr" rtl="1">
                  <a:buNone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 dirty="0">
                        <a:latin typeface="David" panose="020E0502060401010101" pitchFamily="34" charset="-79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latin typeface="David" panose="020E0502060401010101" pitchFamily="34" charset="-79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latin typeface="David" panose="020E0502060401010101" pitchFamily="34" charset="-79"/>
                      </a:rPr>
                      <m:t>]</m:t>
                    </m:r>
                    <m:r>
                      <m:rPr>
                        <m:nor/>
                      </m:rPr>
                      <a:rPr lang="en-US" baseline="-25000" dirty="0">
                        <a:latin typeface="David" panose="020E0502060401010101" pitchFamily="34" charset="-79"/>
                      </a:rPr>
                      <m:t>R</m:t>
                    </m:r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|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>
                  <a:latin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648A1-7973-0844-8731-C7E0550A6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57736"/>
                <a:ext cx="9601200" cy="4161099"/>
              </a:xfrm>
              <a:blipFill>
                <a:blip r:embed="rId2"/>
                <a:stretch>
                  <a:fillRect t="-1220" r="-52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0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6BCF-20F4-1FE4-D87F-BE7A89DA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5759"/>
          </a:xfrm>
        </p:spPr>
        <p:txBody>
          <a:bodyPr>
            <a:normAutofit/>
          </a:bodyPr>
          <a:lstStyle/>
          <a:p>
            <a:pPr algn="r"/>
            <a:r>
              <a:rPr lang="he-IL" sz="3200" u="sng" dirty="0"/>
              <a:t>מחלקות השקילות של יחס ה ״אותו גובה״ </a:t>
            </a:r>
            <a:endParaRPr lang="en-US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FE09-5841-0DB6-0D92-A980BD48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559"/>
            <a:ext cx="9601200" cy="4385841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b="0" dirty="0">
                <a:effectLst/>
                <a:latin typeface="FrankRuehlCLM"/>
              </a:rPr>
              <a:t>נגדיר יחס שקילות על קבוצת בני האדם שאומרת ששני בני אדם הם באותו גובה. מה הן מחלקות השקילות שלו? במילים אחרות, מהי קבוצת המנה שלו? </a:t>
            </a:r>
            <a:endParaRPr lang="he-IL" sz="3200" dirty="0"/>
          </a:p>
          <a:p>
            <a:pPr marL="0" indent="0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1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4372-E11E-AA6D-038B-5C920F3E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081"/>
          </a:xfrm>
        </p:spPr>
        <p:txBody>
          <a:bodyPr>
            <a:noAutofit/>
          </a:bodyPr>
          <a:lstStyle/>
          <a:p>
            <a:pPr algn="r" rtl="1"/>
            <a:r>
              <a:rPr lang="he-IL" sz="3200" b="1" u="sng" dirty="0">
                <a:effectLst/>
                <a:latin typeface="FrankRuehlCLM"/>
              </a:rPr>
              <a:t>יחס שקילות על זוגות ממשיים </a:t>
            </a:r>
            <a:br>
              <a:rPr lang="he-IL" sz="3200" u="sng" dirty="0"/>
            </a:br>
            <a:endParaRPr 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F6389-E2FE-DF02-4729-153E38344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4710"/>
                <a:ext cx="9601200" cy="1180618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b="0" dirty="0">
                    <a:effectLst/>
                    <a:latin typeface="FrankRuehlCLM"/>
                  </a:rPr>
                  <a:t>נסתכל על הקבוצה</a:t>
                </a:r>
                <a:r>
                  <a:rPr lang="he-IL" dirty="0">
                    <a:effectLst/>
                    <a:latin typeface="MSBM10"/>
                  </a:rPr>
                  <a:t> </a:t>
                </a:r>
                <a:r>
                  <a:rPr lang="en-US" dirty="0">
                    <a:effectLst/>
                    <a:latin typeface="MSBM10"/>
                  </a:rPr>
                  <a:t>R </a:t>
                </a:r>
                <a:r>
                  <a:rPr lang="en-US" dirty="0">
                    <a:effectLst/>
                    <a:latin typeface="CMSY10"/>
                  </a:rPr>
                  <a:t>× </a:t>
                </a:r>
                <a:r>
                  <a:rPr lang="en-US" dirty="0">
                    <a:effectLst/>
                    <a:latin typeface="MSBM10"/>
                  </a:rPr>
                  <a:t>R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 ונגדיר יחס</a:t>
                </a:r>
                <a:r>
                  <a:rPr lang="en-US" dirty="0">
                    <a:effectLst/>
                    <a:latin typeface="CMMI10"/>
                  </a:rPr>
                  <a:t>C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 על הקבוצה כך: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לכל שני זוגות </a:t>
                </a:r>
                <a:r>
                  <a:rPr lang="en-US" dirty="0">
                    <a:latin typeface="David" panose="020E0502060401010101" pitchFamily="34" charset="-79"/>
                  </a:rPr>
                  <a:t>(x</a:t>
                </a:r>
                <a:r>
                  <a:rPr lang="pl-PL" dirty="0">
                    <a:latin typeface="David" panose="020E0502060401010101" pitchFamily="34" charset="-79"/>
                  </a:rPr>
                  <a:t>, y),(w, z) ∈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 מתקיים </a:t>
                </a:r>
                <a:r>
                  <a:rPr lang="en-US" dirty="0">
                    <a:latin typeface="David" panose="020E0502060401010101" pitchFamily="34" charset="-79"/>
                  </a:rPr>
                  <a:t>(x</a:t>
                </a:r>
                <a:r>
                  <a:rPr lang="pl-PL" dirty="0">
                    <a:latin typeface="David" panose="020E0502060401010101" pitchFamily="34" charset="-79"/>
                  </a:rPr>
                  <a:t>, y)</a:t>
                </a:r>
                <a:r>
                  <a:rPr lang="en-US" dirty="0">
                    <a:latin typeface="David" panose="020E0502060401010101" pitchFamily="34" charset="-79"/>
                  </a:rPr>
                  <a:t>C</a:t>
                </a:r>
                <a:r>
                  <a:rPr lang="pl-PL" dirty="0">
                    <a:latin typeface="David" panose="020E0502060401010101" pitchFamily="34" charset="-79"/>
                  </a:rPr>
                  <a:t>(w, z) </a:t>
                </a:r>
                <a:r>
                  <a:rPr lang="he-IL" dirty="0">
                    <a:latin typeface="David" panose="020E0502060401010101" pitchFamily="34" charset="-79"/>
                  </a:rPr>
                  <a:t>  אם ורק אם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>
                    <a:latin typeface="David" panose="020E0502060401010101" pitchFamily="34" charset="-79"/>
                  </a:rPr>
                </a:br>
                <a:r>
                  <a:rPr lang="he-IL" b="0" dirty="0">
                    <a:latin typeface="David" panose="020E0502060401010101" pitchFamily="34" charset="-79"/>
                  </a:rPr>
                  <a:t>הוכיחו שהיחס הוא יחס שקילות. מה ניתן לומר על מחלקות השקילות שלו?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F6389-E2FE-DF02-4729-153E38344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4710"/>
                <a:ext cx="9601200" cy="1180618"/>
              </a:xfrm>
              <a:blipFill>
                <a:blip r:embed="rId2"/>
                <a:stretch>
                  <a:fillRect t="-5319" r="-793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93BD0E-6FFA-AC1A-EF75-A8B982D2E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685328"/>
                <a:ext cx="9601200" cy="15973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Font typeface="Franklin Gothic Book" panose="020B0503020102020204" pitchFamily="34" charset="0"/>
                  <a:buNone/>
                </a:pPr>
                <a:r>
                  <a:rPr lang="en-US" dirty="0">
                    <a:latin typeface="CMMI10"/>
                  </a:rPr>
                  <a:t>C</a:t>
                </a:r>
                <a:r>
                  <a:rPr lang="en-US" dirty="0">
                    <a:latin typeface="FrankRuehlCLM"/>
                  </a:rPr>
                  <a:t> </a:t>
                </a:r>
                <a:r>
                  <a:rPr lang="he-IL" dirty="0">
                    <a:latin typeface="FrankRuehlCLM"/>
                  </a:rPr>
                  <a:t> רפלקסיבי:</a:t>
                </a:r>
              </a:p>
              <a:p>
                <a:pPr marL="36900" indent="0" algn="r" rtl="1">
                  <a:buNone/>
                </a:pPr>
                <a:r>
                  <a:rPr lang="he-IL" sz="2000" dirty="0">
                    <a:latin typeface="David" panose="020E0502060401010101" pitchFamily="34" charset="-79"/>
                  </a:rPr>
                  <a:t>יהי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sz="2000" dirty="0">
                    <a:latin typeface="David" panose="020E0502060401010101" pitchFamily="34" charset="-79"/>
                  </a:rPr>
                  <a:t> ונוכיח 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>
                    <a:latin typeface="David" panose="020E0502060401010101" pitchFamily="34" charset="-79"/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sz="2000" dirty="0">
                    <a:latin typeface="David" panose="020E0502060401010101" pitchFamily="34" charset="-79"/>
                  </a:rPr>
                  <a:t>משום ש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מתקיים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 ולכן</a:t>
                </a:r>
                <a:r>
                  <a:rPr lang="en-US" dirty="0">
                    <a:latin typeface="David" panose="020E0502060401010101" pitchFamily="34" charset="-79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ולפי הגדרת היחס </a:t>
                </a:r>
                <a:r>
                  <a:rPr lang="en-US" dirty="0">
                    <a:latin typeface="David" panose="020E0502060401010101" pitchFamily="34" charset="-79"/>
                  </a:rPr>
                  <a:t>C </a:t>
                </a:r>
                <a:r>
                  <a:rPr lang="he-IL" dirty="0">
                    <a:latin typeface="David" panose="020E0502060401010101" pitchFamily="34" charset="-79"/>
                  </a:rPr>
                  <a:t> מתקיים</a:t>
                </a:r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</a:t>
                </a:r>
                <a:r>
                  <a:rPr lang="en-US" dirty="0">
                    <a:latin typeface="David" panose="020E0502060401010101" pitchFamily="34" charset="-79"/>
                  </a:rPr>
                  <a:t>  </a:t>
                </a:r>
                <a:endParaRPr lang="he-IL" dirty="0">
                  <a:latin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he-IL" dirty="0">
                  <a:latin typeface="David" panose="020E0502060401010101" pitchFamily="34" charset="-79"/>
                </a:endParaRPr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he-IL" sz="2400" dirty="0"/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93BD0E-6FFA-AC1A-EF75-A8B982D2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85328"/>
                <a:ext cx="9601200" cy="1597306"/>
              </a:xfrm>
              <a:prstGeom prst="rect">
                <a:avLst/>
              </a:prstGeom>
              <a:blipFill>
                <a:blip r:embed="rId3"/>
                <a:stretch>
                  <a:fillRect t="-3937" r="-793" b="-17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4372-E11E-AA6D-038B-5C920F3E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081"/>
          </a:xfrm>
        </p:spPr>
        <p:txBody>
          <a:bodyPr>
            <a:noAutofit/>
          </a:bodyPr>
          <a:lstStyle/>
          <a:p>
            <a:pPr algn="r" rtl="1"/>
            <a:r>
              <a:rPr lang="he-IL" sz="3200" b="1" u="sng" dirty="0">
                <a:effectLst/>
                <a:latin typeface="FrankRuehlCLM"/>
              </a:rPr>
              <a:t>יחס שקילות על זוגות ממשיים </a:t>
            </a:r>
            <a:br>
              <a:rPr lang="he-IL" sz="3200" u="sng" dirty="0"/>
            </a:br>
            <a:endParaRPr 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F6389-E2FE-DF02-4729-153E38344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4710"/>
                <a:ext cx="9601200" cy="1180618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b="0" dirty="0">
                    <a:effectLst/>
                    <a:latin typeface="FrankRuehlCLM"/>
                  </a:rPr>
                  <a:t>נסתכל על הקבוצה</a:t>
                </a:r>
                <a:r>
                  <a:rPr lang="he-IL" dirty="0">
                    <a:effectLst/>
                    <a:latin typeface="MSBM10"/>
                  </a:rPr>
                  <a:t> </a:t>
                </a:r>
                <a:r>
                  <a:rPr lang="en-US" dirty="0">
                    <a:effectLst/>
                    <a:latin typeface="MSBM10"/>
                  </a:rPr>
                  <a:t>R </a:t>
                </a:r>
                <a:r>
                  <a:rPr lang="en-US" dirty="0">
                    <a:effectLst/>
                    <a:latin typeface="CMSY10"/>
                  </a:rPr>
                  <a:t>× </a:t>
                </a:r>
                <a:r>
                  <a:rPr lang="en-US" dirty="0">
                    <a:effectLst/>
                    <a:latin typeface="MSBM10"/>
                  </a:rPr>
                  <a:t>R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 ונגדיר יחס</a:t>
                </a:r>
                <a:r>
                  <a:rPr lang="en-US" dirty="0">
                    <a:effectLst/>
                    <a:latin typeface="CMMI10"/>
                  </a:rPr>
                  <a:t>C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 על הקבוצה כך: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לכל שני זוגות </a:t>
                </a:r>
                <a:r>
                  <a:rPr lang="en-US" dirty="0">
                    <a:latin typeface="David" panose="020E0502060401010101" pitchFamily="34" charset="-79"/>
                  </a:rPr>
                  <a:t>(x</a:t>
                </a:r>
                <a:r>
                  <a:rPr lang="pl-PL" dirty="0">
                    <a:latin typeface="David" panose="020E0502060401010101" pitchFamily="34" charset="-79"/>
                  </a:rPr>
                  <a:t>, y),(w, z) ∈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 מתקיים </a:t>
                </a:r>
                <a:r>
                  <a:rPr lang="en-US" dirty="0">
                    <a:latin typeface="David" panose="020E0502060401010101" pitchFamily="34" charset="-79"/>
                  </a:rPr>
                  <a:t>(x</a:t>
                </a:r>
                <a:r>
                  <a:rPr lang="pl-PL" dirty="0">
                    <a:latin typeface="David" panose="020E0502060401010101" pitchFamily="34" charset="-79"/>
                  </a:rPr>
                  <a:t>, y)</a:t>
                </a:r>
                <a:r>
                  <a:rPr lang="en-US" dirty="0">
                    <a:latin typeface="David" panose="020E0502060401010101" pitchFamily="34" charset="-79"/>
                  </a:rPr>
                  <a:t>C</a:t>
                </a:r>
                <a:r>
                  <a:rPr lang="pl-PL" dirty="0">
                    <a:latin typeface="David" panose="020E0502060401010101" pitchFamily="34" charset="-79"/>
                  </a:rPr>
                  <a:t>(w, z) </a:t>
                </a:r>
                <a:r>
                  <a:rPr lang="he-IL" dirty="0">
                    <a:latin typeface="David" panose="020E0502060401010101" pitchFamily="34" charset="-79"/>
                  </a:rPr>
                  <a:t>  אם ורק אם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>
                    <a:latin typeface="David" panose="020E0502060401010101" pitchFamily="34" charset="-79"/>
                  </a:rPr>
                </a:br>
                <a:r>
                  <a:rPr lang="he-IL" b="0" dirty="0">
                    <a:latin typeface="David" panose="020E0502060401010101" pitchFamily="34" charset="-79"/>
                  </a:rPr>
                  <a:t>הוכיחו שהיחס הוא יחס שקילות. מה ניתן לומר על מחלקות השקילות שלו?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F6389-E2FE-DF02-4729-153E38344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4710"/>
                <a:ext cx="9601200" cy="1180618"/>
              </a:xfrm>
              <a:blipFill>
                <a:blip r:embed="rId2"/>
                <a:stretch>
                  <a:fillRect t="-5319" r="-793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93BD0E-6FFA-AC1A-EF75-A8B982D2E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685327"/>
                <a:ext cx="9601200" cy="2511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Font typeface="Franklin Gothic Book" panose="020B0503020102020204" pitchFamily="34" charset="0"/>
                  <a:buNone/>
                </a:pPr>
                <a:r>
                  <a:rPr lang="en-US" dirty="0">
                    <a:latin typeface="CMMI10"/>
                  </a:rPr>
                  <a:t>C</a:t>
                </a:r>
                <a:r>
                  <a:rPr lang="en-US" dirty="0">
                    <a:latin typeface="FrankRuehlCLM"/>
                  </a:rPr>
                  <a:t> </a:t>
                </a:r>
                <a:r>
                  <a:rPr lang="he-IL" dirty="0">
                    <a:latin typeface="FrankRuehlCLM"/>
                  </a:rPr>
                  <a:t> סימטרי:</a:t>
                </a:r>
              </a:p>
              <a:p>
                <a:pPr marL="36900" indent="0" algn="r" rtl="1">
                  <a:buNone/>
                </a:pPr>
                <a:r>
                  <a:rPr lang="he-IL" sz="2000" dirty="0">
                    <a:latin typeface="David" panose="020E0502060401010101" pitchFamily="34" charset="-79"/>
                  </a:rPr>
                  <a:t>יהי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sz="2000" dirty="0">
                    <a:latin typeface="David" panose="020E0502060401010101" pitchFamily="34" charset="-79"/>
                  </a:rPr>
                  <a:t> כך 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</a:t>
                </a:r>
                <a:r>
                  <a:rPr lang="he-IL" sz="2000" dirty="0">
                    <a:latin typeface="David" panose="020E0502060401010101" pitchFamily="34" charset="-79"/>
                  </a:rPr>
                  <a:t>נוכיח 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>
                    <a:latin typeface="David" panose="020E0502060401010101" pitchFamily="34" charset="-79"/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מההנחה 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ומהגדרת יחס</a:t>
                </a:r>
                <a:r>
                  <a:rPr lang="en-US" dirty="0">
                    <a:latin typeface="David" panose="020E0502060401010101" pitchFamily="34" charset="-79"/>
                  </a:rPr>
                  <a:t> C </a:t>
                </a:r>
                <a:r>
                  <a:rPr lang="he-IL" dirty="0">
                    <a:latin typeface="David" panose="020E0502060401010101" pitchFamily="34" charset="-79"/>
                  </a:rPr>
                  <a:t> נקבל:</a:t>
                </a:r>
              </a:p>
              <a:p>
                <a:pPr marL="3690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dirty="0">
                  <a:latin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נשים לב ששוויון הוא יחס שקילות (תוודאו שאתם יודעים להוכיח זאת) ובפרט </a:t>
                </a:r>
                <a:r>
                  <a:rPr lang="he-IL" dirty="0" err="1">
                    <a:latin typeface="David" panose="020E0502060401010101" pitchFamily="34" charset="-79"/>
                  </a:rPr>
                  <a:t>סימטרי,כלומר</a:t>
                </a:r>
                <a:r>
                  <a:rPr lang="he-IL" dirty="0">
                    <a:latin typeface="David" panose="020E0502060401010101" pitchFamily="34" charset="-79"/>
                  </a:rPr>
                  <a:t> מתקיים: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 ולפי הגדרת יחס</a:t>
                </a:r>
                <a:r>
                  <a:rPr lang="en-US" dirty="0">
                    <a:latin typeface="David" panose="020E0502060401010101" pitchFamily="34" charset="-79"/>
                  </a:rPr>
                  <a:t> C </a:t>
                </a:r>
                <a:r>
                  <a:rPr lang="he-IL" dirty="0">
                    <a:latin typeface="David" panose="020E0502060401010101" pitchFamily="34" charset="-79"/>
                  </a:rPr>
                  <a:t>נקבל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</a:t>
                </a: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he-IL" dirty="0">
                  <a:latin typeface="David" panose="020E0502060401010101" pitchFamily="34" charset="-79"/>
                </a:endParaRPr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he-IL" sz="2400" dirty="0"/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93BD0E-6FFA-AC1A-EF75-A8B982D2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85327"/>
                <a:ext cx="9601200" cy="2511705"/>
              </a:xfrm>
              <a:prstGeom prst="rect">
                <a:avLst/>
              </a:prstGeom>
              <a:blipFill>
                <a:blip r:embed="rId3"/>
                <a:stretch>
                  <a:fillRect t="-2513" r="-793" b="-10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10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4372-E11E-AA6D-038B-5C920F3E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081"/>
          </a:xfrm>
        </p:spPr>
        <p:txBody>
          <a:bodyPr>
            <a:noAutofit/>
          </a:bodyPr>
          <a:lstStyle/>
          <a:p>
            <a:pPr algn="r" rtl="1"/>
            <a:r>
              <a:rPr lang="he-IL" sz="3200" b="1" u="sng" dirty="0">
                <a:effectLst/>
                <a:latin typeface="FrankRuehlCLM"/>
              </a:rPr>
              <a:t>יחס שקילות על זוגות ממשיים </a:t>
            </a:r>
            <a:br>
              <a:rPr lang="he-IL" sz="3200" u="sng" dirty="0"/>
            </a:br>
            <a:endParaRPr 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F6389-E2FE-DF02-4729-153E38344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4710"/>
                <a:ext cx="9601200" cy="1180618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b="0" dirty="0">
                    <a:effectLst/>
                    <a:latin typeface="FrankRuehlCLM"/>
                  </a:rPr>
                  <a:t>נסתכל על הקבוצה</a:t>
                </a:r>
                <a:r>
                  <a:rPr lang="he-IL" dirty="0">
                    <a:effectLst/>
                    <a:latin typeface="MSBM10"/>
                  </a:rPr>
                  <a:t> </a:t>
                </a:r>
                <a:r>
                  <a:rPr lang="en-US" dirty="0">
                    <a:effectLst/>
                    <a:latin typeface="MSBM10"/>
                  </a:rPr>
                  <a:t>R </a:t>
                </a:r>
                <a:r>
                  <a:rPr lang="en-US" dirty="0">
                    <a:effectLst/>
                    <a:latin typeface="CMSY10"/>
                  </a:rPr>
                  <a:t>× </a:t>
                </a:r>
                <a:r>
                  <a:rPr lang="en-US" dirty="0">
                    <a:effectLst/>
                    <a:latin typeface="MSBM10"/>
                  </a:rPr>
                  <a:t>R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 ונגדיר יחס</a:t>
                </a:r>
                <a:r>
                  <a:rPr lang="en-US" dirty="0">
                    <a:effectLst/>
                    <a:latin typeface="CMMI10"/>
                  </a:rPr>
                  <a:t>C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 על הקבוצה כך: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לכל שני זוגות </a:t>
                </a:r>
                <a:r>
                  <a:rPr lang="en-US" dirty="0">
                    <a:latin typeface="David" panose="020E0502060401010101" pitchFamily="34" charset="-79"/>
                  </a:rPr>
                  <a:t>(x</a:t>
                </a:r>
                <a:r>
                  <a:rPr lang="pl-PL" dirty="0">
                    <a:latin typeface="David" panose="020E0502060401010101" pitchFamily="34" charset="-79"/>
                  </a:rPr>
                  <a:t>, y),(w, z) ∈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 מתקיים </a:t>
                </a:r>
                <a:r>
                  <a:rPr lang="en-US" dirty="0">
                    <a:latin typeface="David" panose="020E0502060401010101" pitchFamily="34" charset="-79"/>
                  </a:rPr>
                  <a:t>(x</a:t>
                </a:r>
                <a:r>
                  <a:rPr lang="pl-PL" dirty="0">
                    <a:latin typeface="David" panose="020E0502060401010101" pitchFamily="34" charset="-79"/>
                  </a:rPr>
                  <a:t>, y)</a:t>
                </a:r>
                <a:r>
                  <a:rPr lang="en-US" dirty="0">
                    <a:latin typeface="David" panose="020E0502060401010101" pitchFamily="34" charset="-79"/>
                  </a:rPr>
                  <a:t>C</a:t>
                </a:r>
                <a:r>
                  <a:rPr lang="pl-PL" dirty="0">
                    <a:latin typeface="David" panose="020E0502060401010101" pitchFamily="34" charset="-79"/>
                  </a:rPr>
                  <a:t>(w, z) </a:t>
                </a:r>
                <a:r>
                  <a:rPr lang="he-IL" dirty="0">
                    <a:latin typeface="David" panose="020E0502060401010101" pitchFamily="34" charset="-79"/>
                  </a:rPr>
                  <a:t>  אם ורק אם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>
                    <a:latin typeface="David" panose="020E0502060401010101" pitchFamily="34" charset="-79"/>
                  </a:rPr>
                </a:br>
                <a:r>
                  <a:rPr lang="he-IL" b="0" dirty="0">
                    <a:latin typeface="David" panose="020E0502060401010101" pitchFamily="34" charset="-79"/>
                  </a:rPr>
                  <a:t>הוכיחו שהיחס הוא יחס שקילות. מה ניתן לומר על מחלקות השקילות שלו?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F6389-E2FE-DF02-4729-153E38344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4710"/>
                <a:ext cx="9601200" cy="1180618"/>
              </a:xfrm>
              <a:blipFill>
                <a:blip r:embed="rId2"/>
                <a:stretch>
                  <a:fillRect t="-5319" r="-793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93BD0E-6FFA-AC1A-EF75-A8B982D2E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685327"/>
                <a:ext cx="9601200" cy="37038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Font typeface="Franklin Gothic Book" panose="020B0503020102020204" pitchFamily="34" charset="0"/>
                  <a:buNone/>
                </a:pPr>
                <a:r>
                  <a:rPr lang="en-US" dirty="0">
                    <a:latin typeface="CMMI10"/>
                  </a:rPr>
                  <a:t>C</a:t>
                </a:r>
                <a:r>
                  <a:rPr lang="en-US" dirty="0">
                    <a:latin typeface="FrankRuehlCLM"/>
                  </a:rPr>
                  <a:t> </a:t>
                </a:r>
                <a:r>
                  <a:rPr lang="he-IL" dirty="0">
                    <a:latin typeface="FrankRuehlCLM"/>
                  </a:rPr>
                  <a:t> טרנזיטיבי:</a:t>
                </a:r>
              </a:p>
              <a:p>
                <a:pPr marL="36900" indent="0" algn="r" rtl="1">
                  <a:buNone/>
                </a:pPr>
                <a:r>
                  <a:rPr lang="he-IL" sz="2000" dirty="0">
                    <a:latin typeface="David" panose="020E0502060401010101" pitchFamily="34" charset="-79"/>
                  </a:rPr>
                  <a:t>יהי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sz="2000" dirty="0">
                    <a:latin typeface="David" panose="020E0502060401010101" pitchFamily="34" charset="-79"/>
                  </a:rPr>
                  <a:t> כך 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</a:t>
                </a:r>
                <a:r>
                  <a:rPr lang="he-IL" sz="2000" dirty="0">
                    <a:latin typeface="David" panose="020E0502060401010101" pitchFamily="34" charset="-79"/>
                  </a:rPr>
                  <a:t>נוכיח 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>
                    <a:latin typeface="David" panose="020E0502060401010101" pitchFamily="34" charset="-79"/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מההנחה 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ומהגדרת יחס</a:t>
                </a:r>
                <a:r>
                  <a:rPr lang="en-US" dirty="0">
                    <a:latin typeface="David" panose="020E0502060401010101" pitchFamily="34" charset="-79"/>
                  </a:rPr>
                  <a:t> C </a:t>
                </a:r>
                <a:r>
                  <a:rPr lang="he-IL" dirty="0">
                    <a:latin typeface="David" panose="020E0502060401010101" pitchFamily="34" charset="-79"/>
                  </a:rPr>
                  <a:t> נקבל:</a:t>
                </a:r>
              </a:p>
              <a:p>
                <a:pPr marL="3690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מההנחה 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ומהגדרת יחס</a:t>
                </a:r>
                <a:r>
                  <a:rPr lang="en-US" dirty="0">
                    <a:latin typeface="David" panose="020E0502060401010101" pitchFamily="34" charset="-79"/>
                  </a:rPr>
                  <a:t> C </a:t>
                </a:r>
                <a:r>
                  <a:rPr lang="he-IL" dirty="0">
                    <a:latin typeface="David" panose="020E0502060401010101" pitchFamily="34" charset="-79"/>
                  </a:rPr>
                  <a:t> נקבל:</a:t>
                </a:r>
              </a:p>
              <a:p>
                <a:pPr marL="3690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dirty="0">
                  <a:latin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שוויון הוא יחס שקילות ובפרט </a:t>
                </a:r>
                <a:r>
                  <a:rPr lang="he-IL" dirty="0" err="1">
                    <a:latin typeface="FrankRuehlCLM"/>
                  </a:rPr>
                  <a:t>טרנזיטיבי</a:t>
                </a:r>
                <a:r>
                  <a:rPr lang="he-IL" dirty="0" err="1">
                    <a:latin typeface="David" panose="020E0502060401010101" pitchFamily="34" charset="-79"/>
                  </a:rPr>
                  <a:t>,כלומר</a:t>
                </a:r>
                <a:r>
                  <a:rPr lang="he-IL" dirty="0">
                    <a:latin typeface="David" panose="020E0502060401010101" pitchFamily="34" charset="-79"/>
                  </a:rPr>
                  <a:t> מתקיים: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 ולפי הגדרת יחס</a:t>
                </a:r>
                <a:r>
                  <a:rPr lang="en-US" dirty="0">
                    <a:latin typeface="David" panose="020E0502060401010101" pitchFamily="34" charset="-79"/>
                  </a:rPr>
                  <a:t> C </a:t>
                </a:r>
                <a:r>
                  <a:rPr lang="he-IL" dirty="0">
                    <a:latin typeface="David" panose="020E0502060401010101" pitchFamily="34" charset="-79"/>
                  </a:rPr>
                  <a:t>נקבל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latin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6900" indent="0" algn="r" rtl="1">
                  <a:buNone/>
                </a:pP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he-IL" dirty="0">
                  <a:latin typeface="David" panose="020E0502060401010101" pitchFamily="34" charset="-79"/>
                </a:endParaRPr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he-IL" sz="2400" dirty="0"/>
              </a:p>
              <a:p>
                <a:pPr marL="0" indent="0" algn="r" rtl="1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93BD0E-6FFA-AC1A-EF75-A8B982D2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85327"/>
                <a:ext cx="9601200" cy="3703898"/>
              </a:xfrm>
              <a:prstGeom prst="rect">
                <a:avLst/>
              </a:prstGeom>
              <a:blipFill>
                <a:blip r:embed="rId3"/>
                <a:stretch>
                  <a:fillRect t="-1706" r="-793" b="-58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74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4372-E11E-AA6D-038B-5C920F3E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081"/>
          </a:xfrm>
        </p:spPr>
        <p:txBody>
          <a:bodyPr>
            <a:noAutofit/>
          </a:bodyPr>
          <a:lstStyle/>
          <a:p>
            <a:pPr algn="r" rtl="1"/>
            <a:r>
              <a:rPr lang="he-IL" sz="3200" b="1" u="sng" dirty="0">
                <a:effectLst/>
                <a:latin typeface="FrankRuehlCLM"/>
              </a:rPr>
              <a:t>יחס שקילות על זוגות ממשיים </a:t>
            </a:r>
            <a:br>
              <a:rPr lang="he-IL" sz="3200" u="sng" dirty="0"/>
            </a:br>
            <a:endParaRPr 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F6389-E2FE-DF02-4729-153E38344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4710"/>
                <a:ext cx="9601200" cy="1180618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b="0" dirty="0">
                    <a:effectLst/>
                    <a:latin typeface="FrankRuehlCLM"/>
                  </a:rPr>
                  <a:t>נסתכל על הקבוצה</a:t>
                </a:r>
                <a:r>
                  <a:rPr lang="he-IL" dirty="0">
                    <a:effectLst/>
                    <a:latin typeface="MSBM10"/>
                  </a:rPr>
                  <a:t> </a:t>
                </a:r>
                <a:r>
                  <a:rPr lang="en-US" dirty="0">
                    <a:effectLst/>
                    <a:latin typeface="MSBM10"/>
                  </a:rPr>
                  <a:t>R </a:t>
                </a:r>
                <a:r>
                  <a:rPr lang="en-US" dirty="0">
                    <a:effectLst/>
                    <a:latin typeface="CMSY10"/>
                  </a:rPr>
                  <a:t>× </a:t>
                </a:r>
                <a:r>
                  <a:rPr lang="en-US" dirty="0">
                    <a:effectLst/>
                    <a:latin typeface="MSBM10"/>
                  </a:rPr>
                  <a:t>R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 ונגדיר יחס</a:t>
                </a:r>
                <a:r>
                  <a:rPr lang="en-US" dirty="0">
                    <a:effectLst/>
                    <a:latin typeface="CMMI10"/>
                  </a:rPr>
                  <a:t>C</a:t>
                </a:r>
                <a:r>
                  <a:rPr lang="en-US" b="0" dirty="0">
                    <a:effectLst/>
                    <a:latin typeface="FrankRuehlCLM"/>
                  </a:rPr>
                  <a:t> </a:t>
                </a:r>
                <a:r>
                  <a:rPr lang="he-IL" b="0" dirty="0">
                    <a:effectLst/>
                    <a:latin typeface="FrankRuehlCLM"/>
                  </a:rPr>
                  <a:t> על הקבוצה כך: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David" panose="020E0502060401010101" pitchFamily="34" charset="-79"/>
                  </a:rPr>
                  <a:t>לכל שני זוגות </a:t>
                </a:r>
                <a:r>
                  <a:rPr lang="en-US" dirty="0">
                    <a:latin typeface="David" panose="020E0502060401010101" pitchFamily="34" charset="-79"/>
                  </a:rPr>
                  <a:t>(x</a:t>
                </a:r>
                <a:r>
                  <a:rPr lang="pl-PL" dirty="0">
                    <a:latin typeface="David" panose="020E0502060401010101" pitchFamily="34" charset="-79"/>
                  </a:rPr>
                  <a:t>, y),(w, z) ∈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 מתקיים </a:t>
                </a:r>
                <a:r>
                  <a:rPr lang="en-US" dirty="0">
                    <a:latin typeface="David" panose="020E0502060401010101" pitchFamily="34" charset="-79"/>
                  </a:rPr>
                  <a:t>(x</a:t>
                </a:r>
                <a:r>
                  <a:rPr lang="pl-PL" dirty="0">
                    <a:latin typeface="David" panose="020E0502060401010101" pitchFamily="34" charset="-79"/>
                  </a:rPr>
                  <a:t>, y)</a:t>
                </a:r>
                <a:r>
                  <a:rPr lang="en-US" dirty="0">
                    <a:latin typeface="David" panose="020E0502060401010101" pitchFamily="34" charset="-79"/>
                  </a:rPr>
                  <a:t>C</a:t>
                </a:r>
                <a:r>
                  <a:rPr lang="pl-PL" dirty="0">
                    <a:latin typeface="David" panose="020E0502060401010101" pitchFamily="34" charset="-79"/>
                  </a:rPr>
                  <a:t>(w, z) </a:t>
                </a:r>
                <a:r>
                  <a:rPr lang="he-IL" dirty="0">
                    <a:latin typeface="David" panose="020E0502060401010101" pitchFamily="34" charset="-79"/>
                  </a:rPr>
                  <a:t>  אם ורק אם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>
                    <a:latin typeface="David" panose="020E0502060401010101" pitchFamily="34" charset="-79"/>
                  </a:rPr>
                </a:br>
                <a:r>
                  <a:rPr lang="he-IL" b="0" dirty="0">
                    <a:latin typeface="David" panose="020E0502060401010101" pitchFamily="34" charset="-79"/>
                  </a:rPr>
                  <a:t>הוכיחו שהיחס הוא יחס שקילות. מה ניתן לומר על מחלקות השקילות שלו?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F6389-E2FE-DF02-4729-153E38344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4710"/>
                <a:ext cx="9601200" cy="1180618"/>
              </a:xfrm>
              <a:blipFill>
                <a:blip r:embed="rId2"/>
                <a:stretch>
                  <a:fillRect t="-5319" r="-793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93BD0E-6FFA-AC1A-EF75-A8B982D2EB00}"/>
              </a:ext>
            </a:extLst>
          </p:cNvPr>
          <p:cNvSpPr txBox="1">
            <a:spLocks/>
          </p:cNvSpPr>
          <p:nvPr/>
        </p:nvSpPr>
        <p:spPr>
          <a:xfrm>
            <a:off x="1371600" y="2685327"/>
            <a:ext cx="9601200" cy="544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 algn="r" rtl="1">
              <a:buNone/>
            </a:pPr>
            <a:r>
              <a:rPr lang="he-IL" sz="7200" dirty="0">
                <a:latin typeface="David" panose="020E0502060401010101" pitchFamily="34" charset="-79"/>
              </a:rPr>
              <a:t>מחלקות השקילות הם: </a:t>
            </a:r>
          </a:p>
          <a:p>
            <a:pPr marL="3690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</a:p>
          <a:p>
            <a:pPr marL="36900" indent="0"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6900" indent="0"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6900" indent="0"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r" rtl="1">
              <a:buFont typeface="Franklin Gothic Book" panose="020B0503020102020204" pitchFamily="34" charset="0"/>
              <a:buNone/>
            </a:pPr>
            <a:endParaRPr lang="he-IL" dirty="0">
              <a:latin typeface="David" panose="020E0502060401010101" pitchFamily="34" charset="-79"/>
            </a:endParaRPr>
          </a:p>
          <a:p>
            <a:pPr marL="0" indent="0" algn="r" rtl="1">
              <a:buFont typeface="Franklin Gothic Book" panose="020B0503020102020204" pitchFamily="34" charset="0"/>
              <a:buNone/>
            </a:pPr>
            <a:endParaRPr lang="he-IL" sz="2400" dirty="0"/>
          </a:p>
          <a:p>
            <a:pPr marL="0" indent="0" algn="r" rtl="1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2FB1DC-AE10-2D54-177F-6E73F58D0CE1}"/>
              </a:ext>
            </a:extLst>
          </p:cNvPr>
          <p:cNvSpPr txBox="1">
            <a:spLocks/>
          </p:cNvSpPr>
          <p:nvPr/>
        </p:nvSpPr>
        <p:spPr>
          <a:xfrm>
            <a:off x="1371600" y="3156995"/>
            <a:ext cx="9601200" cy="544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 algn="ctr" rtl="1">
              <a:buNone/>
            </a:pPr>
            <a:r>
              <a:rPr lang="he-IL" sz="7200" dirty="0">
                <a:latin typeface="David" panose="020E0502060401010101" pitchFamily="34" charset="-79"/>
              </a:rPr>
              <a:t>מעגלים במישור שהמרכז שלהם (0,0)</a:t>
            </a:r>
          </a:p>
          <a:p>
            <a:pPr marL="3690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</a:p>
          <a:p>
            <a:pPr marL="36900" indent="0"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6900" indent="0"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6900" indent="0"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r" rtl="1">
              <a:buFont typeface="Franklin Gothic Book" panose="020B0503020102020204" pitchFamily="34" charset="0"/>
              <a:buNone/>
            </a:pPr>
            <a:endParaRPr lang="he-IL" dirty="0">
              <a:latin typeface="David" panose="020E0502060401010101" pitchFamily="34" charset="-79"/>
            </a:endParaRPr>
          </a:p>
          <a:p>
            <a:pPr marL="0" indent="0" algn="r" rtl="1">
              <a:buFont typeface="Franklin Gothic Book" panose="020B0503020102020204" pitchFamily="34" charset="0"/>
              <a:buNone/>
            </a:pPr>
            <a:endParaRPr lang="he-IL" sz="2400" dirty="0"/>
          </a:p>
          <a:p>
            <a:pPr marL="0" indent="0" algn="r" rtl="1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01BBC-5FC9-87B3-EC32-38E135F45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14326"/>
                <a:ext cx="9601200" cy="6157912"/>
              </a:xfrm>
            </p:spPr>
            <p:txBody>
              <a:bodyPr>
                <a:normAutofit/>
              </a:bodyPr>
              <a:lstStyle/>
              <a:p>
                <a:pPr marL="384048" indent="-384048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r>
                  <a:rPr lang="he-IL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הוכחתם בהרצאה את המשפט הבא:</a:t>
                </a:r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None/>
                </a:pPr>
                <a:endParaRPr lang="he-IL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indent="0" algn="ctr" rtl="1">
                  <a:buNone/>
                </a:pPr>
                <a:r>
                  <a:rPr lang="he-IL" sz="2400" b="1" u="sng" dirty="0">
                    <a:effectLst/>
                    <a:latin typeface="FrankRuehlCLM"/>
                  </a:rPr>
                  <a:t>משפט:</a:t>
                </a:r>
                <a:r>
                  <a:rPr lang="he-IL" sz="2400" b="0" u="sng" dirty="0">
                    <a:effectLst/>
                    <a:latin typeface="FrankRuehlCLM"/>
                  </a:rPr>
                  <a:t> </a:t>
                </a:r>
                <a:r>
                  <a:rPr lang="he-IL" sz="2400" b="0" dirty="0">
                    <a:effectLst/>
                    <a:latin typeface="FrankRuehlCLM"/>
                  </a:rPr>
                  <a:t>יהי</a:t>
                </a:r>
                <a:r>
                  <a:rPr lang="en-US" sz="2400" b="0" dirty="0">
                    <a:effectLst/>
                    <a:latin typeface="FrankRuehlCLM"/>
                  </a:rPr>
                  <a:t> </a:t>
                </a:r>
                <a:r>
                  <a:rPr lang="en-US" sz="2400" dirty="0">
                    <a:effectLst/>
                    <a:latin typeface="CMMI10"/>
                  </a:rPr>
                  <a:t>R</a:t>
                </a:r>
                <a:r>
                  <a:rPr lang="he-IL" sz="2400" b="0" dirty="0">
                    <a:effectLst/>
                    <a:latin typeface="FrankRuehlCLM"/>
                  </a:rPr>
                  <a:t>יחס שקילות על קבוצה</a:t>
                </a:r>
                <a:r>
                  <a:rPr lang="en-US" sz="2400" b="0" dirty="0">
                    <a:effectLst/>
                    <a:latin typeface="FrankRuehlCLM"/>
                  </a:rPr>
                  <a:t>. A </a:t>
                </a:r>
                <a:r>
                  <a:rPr lang="he-IL" sz="2400" b="0" dirty="0">
                    <a:effectLst/>
                    <a:latin typeface="FrankRuehlCLM"/>
                  </a:rPr>
                  <a:t>קבוצת המנה</a:t>
                </a:r>
                <a:r>
                  <a:rPr lang="he-IL" sz="2400" dirty="0">
                    <a:effectLst/>
                    <a:latin typeface="CMMI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he-IL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he-IL" sz="2400" b="0" dirty="0">
                    <a:effectLst/>
                    <a:latin typeface="FrankRuehlCLM"/>
                  </a:rPr>
                  <a:t>היא חלוקה של</a:t>
                </a:r>
                <a:r>
                  <a:rPr lang="he-IL" sz="2400" dirty="0">
                    <a:effectLst/>
                    <a:latin typeface="CMMI10"/>
                  </a:rPr>
                  <a:t> </a:t>
                </a:r>
                <a:r>
                  <a:rPr lang="en-US" sz="2400" dirty="0">
                    <a:effectLst/>
                    <a:latin typeface="CMMI10"/>
                  </a:rPr>
                  <a:t>A</a:t>
                </a:r>
              </a:p>
              <a:p>
                <a:pPr marL="0" indent="0" algn="ctr" rtl="1">
                  <a:buNone/>
                </a:pPr>
                <a:endParaRPr lang="he-IL" sz="2400" dirty="0">
                  <a:latin typeface="CMMI10"/>
                </a:endParaRPr>
              </a:p>
              <a:p>
                <a:pPr algn="ctr">
                  <a:buFont typeface="Wingdings" pitchFamily="2" charset="2"/>
                  <a:buChar char="Ø"/>
                </a:pPr>
                <a:r>
                  <a:rPr lang="he-IL" sz="2400" dirty="0">
                    <a:latin typeface="CMMI10"/>
                  </a:rPr>
                  <a:t>כלומר ראיתם שכל יחס שקילות נותן חלוקה של הקבוצה</a:t>
                </a:r>
                <a:endParaRPr lang="en-US" sz="2400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None/>
                </a:pPr>
                <a:endParaRPr lang="he-IL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indent="0" algn="ct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None/>
                </a:pPr>
                <a:r>
                  <a:rPr lang="he-IL" sz="2800" dirty="0">
                    <a:solidFill>
                      <a:srgbClr val="00B05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נוכיח כעת ש</a:t>
                </a:r>
                <a:r>
                  <a:rPr lang="he-IL" sz="2800" b="1" dirty="0">
                    <a:solidFill>
                      <a:srgbClr val="00B050"/>
                    </a:solidFill>
                    <a:effectLst/>
                    <a:latin typeface="FrankRuehlCLM"/>
                  </a:rPr>
                  <a:t>כל חלוקה נותנת יחס שקילות </a:t>
                </a:r>
                <a:br>
                  <a:rPr lang="he-IL" sz="3200" dirty="0"/>
                </a:br>
                <a:endParaRPr lang="en-US" sz="32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01BBC-5FC9-87B3-EC32-38E135F45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14326"/>
                <a:ext cx="9601200" cy="6157912"/>
              </a:xfrm>
              <a:blipFill>
                <a:blip r:embed="rId2"/>
                <a:stretch>
                  <a:fillRect t="-1440" r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55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FC557-A785-AC27-DBEC-DA6D0E798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405114"/>
                <a:ext cx="9601200" cy="5462286"/>
              </a:xfrm>
            </p:spPr>
            <p:txBody>
              <a:bodyPr>
                <a:normAutofit/>
              </a:bodyPr>
              <a:lstStyle/>
              <a:p>
                <a:pPr algn="r" rtl="1"/>
                <a:endParaRPr lang="en-US" sz="2400" b="0" dirty="0">
                  <a:effectLst/>
                  <a:latin typeface="DavidCLM"/>
                </a:endParaRPr>
              </a:p>
              <a:p>
                <a:pPr marL="0" indent="0" algn="r" rtl="1">
                  <a:buNone/>
                </a:pPr>
                <a:r>
                  <a:rPr lang="he-IL" sz="2400" b="1" u="sng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הגדרות וטענות שראיתם והוכחתם בהרצאה:</a:t>
                </a:r>
              </a:p>
              <a:p>
                <a:pPr marL="0" indent="0" algn="r" rtl="1">
                  <a:buNone/>
                </a:pPr>
                <a:r>
                  <a:rPr lang="he-IL" sz="2400" b="1" u="sng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endParaRPr lang="en-US" sz="2400" b="1" u="sng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r" rtl="1"/>
                <a:r>
                  <a:rPr lang="he-IL" sz="2400" b="0" dirty="0">
                    <a:effectLst/>
                    <a:latin typeface="DavidCLM"/>
                  </a:rPr>
                  <a:t>לכל קבוצה</a:t>
                </a:r>
                <a:r>
                  <a:rPr lang="he-IL" sz="2400" dirty="0">
                    <a:effectLst/>
                    <a:latin typeface="CMMI10"/>
                  </a:rPr>
                  <a:t> </a:t>
                </a:r>
                <a:r>
                  <a:rPr lang="en-US" sz="2400" dirty="0">
                    <a:effectLst/>
                    <a:latin typeface="CMMI10"/>
                  </a:rPr>
                  <a:t> K </a:t>
                </a:r>
                <a:r>
                  <a:rPr lang="en-US" sz="2400" dirty="0">
                    <a:effectLst/>
                    <a:latin typeface="CMSY10"/>
                  </a:rPr>
                  <a:t>⊆ </a:t>
                </a:r>
                <a:r>
                  <a:rPr lang="en-US" sz="2400" dirty="0">
                    <a:effectLst/>
                    <a:latin typeface="CMMI10"/>
                  </a:rPr>
                  <a:t>A </a:t>
                </a:r>
                <a:r>
                  <a:rPr lang="he-IL" sz="2400" b="0" dirty="0">
                    <a:effectLst/>
                    <a:latin typeface="DavidCLM"/>
                  </a:rPr>
                  <a:t>אנחנו אומרים ש</a:t>
                </a:r>
                <a:r>
                  <a:rPr lang="he-IL" sz="2400" dirty="0">
                    <a:effectLst/>
                    <a:latin typeface="CMMI10"/>
                  </a:rPr>
                  <a:t> </a:t>
                </a:r>
                <a:r>
                  <a:rPr lang="en-US" sz="2400" dirty="0">
                    <a:effectLst/>
                    <a:latin typeface="CMMI10"/>
                  </a:rPr>
                  <a:t> K</a:t>
                </a:r>
                <a:r>
                  <a:rPr lang="he-IL" sz="2400" b="0" dirty="0">
                    <a:effectLst/>
                    <a:latin typeface="DavidCLM"/>
                  </a:rPr>
                  <a:t>היא מחלקת שקילות אם ורק אם קיים</a:t>
                </a:r>
                <a:r>
                  <a:rPr lang="he-IL" sz="2400" dirty="0">
                    <a:effectLst/>
                    <a:latin typeface="CMMI10"/>
                  </a:rPr>
                  <a:t> </a:t>
                </a:r>
                <a:r>
                  <a:rPr lang="en-US" sz="2400" dirty="0">
                    <a:effectLst/>
                    <a:latin typeface="CMMI10"/>
                  </a:rPr>
                  <a:t> k </a:t>
                </a:r>
                <a:r>
                  <a:rPr lang="en-US" sz="2400" dirty="0">
                    <a:effectLst/>
                    <a:latin typeface="CMSY10"/>
                  </a:rPr>
                  <a:t>∈ </a:t>
                </a:r>
                <a:r>
                  <a:rPr lang="en-US" sz="2400" dirty="0">
                    <a:effectLst/>
                    <a:latin typeface="CMMI10"/>
                  </a:rPr>
                  <a:t>A</a:t>
                </a:r>
                <a:r>
                  <a:rPr lang="en-US" sz="2400" b="0" dirty="0">
                    <a:effectLst/>
                    <a:latin typeface="DavidCLM"/>
                  </a:rPr>
                  <a:t> </a:t>
                </a:r>
                <a:r>
                  <a:rPr lang="he-IL" sz="2400" b="0" dirty="0">
                    <a:effectLst/>
                    <a:latin typeface="DavidCLM"/>
                  </a:rPr>
                  <a:t>כך ש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 marL="0" indent="0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None/>
                </a:pPr>
                <a:endParaRPr lang="en-US" u="sng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384048" indent="-384048" algn="r" defTabSz="914400" rtl="1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r>
                  <a:rPr lang="he-IL" sz="2400" u="sng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טענה: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יהיו </a:t>
                </a:r>
                <a:r>
                  <a:rPr lang="en-US" dirty="0">
                    <a:latin typeface="CMMI10"/>
                  </a:rPr>
                  <a:t>A</a:t>
                </a:r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קבוצה , </a:t>
                </a:r>
                <a:r>
                  <a:rPr lang="en-US" dirty="0">
                    <a:cs typeface="Aharoni" panose="02010803020104030203" pitchFamily="2" charset="-79"/>
                  </a:rPr>
                  <a:t>R</a:t>
                </a:r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יחס שקילות על </a:t>
                </a:r>
                <a:r>
                  <a:rPr lang="en-US" dirty="0">
                    <a:latin typeface="CMMI10"/>
                  </a:rPr>
                  <a:t>A</a:t>
                </a:r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ו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מחלקת שקילות של </a:t>
                </a:r>
                <a:r>
                  <a:rPr lang="en-US" dirty="0">
                    <a:cs typeface="Aharoni" panose="02010803020104030203" pitchFamily="2" charset="-79"/>
                  </a:rPr>
                  <a:t>R</a:t>
                </a:r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.  אז לכל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𝐾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haroni" panose="02010803020104030203" pitchFamily="2" charset="-79"/>
                      </a:rPr>
                      <m:t> </m:t>
                    </m:r>
                  </m:oMath>
                </a14:m>
                <a:r>
                  <a:rPr lang="he-IL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 מתקיים: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]</m:t>
                    </m:r>
                  </m:oMath>
                </a14:m>
                <a:endParaRPr lang="he-IL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FC557-A785-AC27-DBEC-DA6D0E798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405114"/>
                <a:ext cx="9601200" cy="5462286"/>
              </a:xfrm>
              <a:blipFill>
                <a:blip r:embed="rId2"/>
                <a:stretch>
                  <a:fillRect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649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{1EA5EF5F-C093-C044-A97C-3F719AE49340}tf10001072</Template>
  <TotalTime>459</TotalTime>
  <Words>1824</Words>
  <Application>Microsoft Macintosh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Aharoni</vt:lpstr>
      <vt:lpstr>Arial</vt:lpstr>
      <vt:lpstr>Cambria Math</vt:lpstr>
      <vt:lpstr>CMMI10</vt:lpstr>
      <vt:lpstr>CMMI5</vt:lpstr>
      <vt:lpstr>CMMI7</vt:lpstr>
      <vt:lpstr>CMR10</vt:lpstr>
      <vt:lpstr>CMSY10</vt:lpstr>
      <vt:lpstr>David</vt:lpstr>
      <vt:lpstr>DavidCLM</vt:lpstr>
      <vt:lpstr>Franklin Gothic Book</vt:lpstr>
      <vt:lpstr>FrankRuehlCLM</vt:lpstr>
      <vt:lpstr>MSBM10</vt:lpstr>
      <vt:lpstr>Wingdings</vt:lpstr>
      <vt:lpstr>Crop</vt:lpstr>
      <vt:lpstr>מתמטיקה דיסקרטית תרגול 5 יחס שקילות ויחס סדר</vt:lpstr>
      <vt:lpstr>יחס שקילות</vt:lpstr>
      <vt:lpstr>מחלקות השקילות של יחס ה ״אותו גובה״ </vt:lpstr>
      <vt:lpstr>יחס שקילות על זוגות ממשיים  </vt:lpstr>
      <vt:lpstr>יחס שקילות על זוגות ממשיים  </vt:lpstr>
      <vt:lpstr>יחס שקילות על זוגות ממשיים  </vt:lpstr>
      <vt:lpstr>יחס שקילות על זוגות ממשיים  </vt:lpstr>
      <vt:lpstr>PowerPoint Presentation</vt:lpstr>
      <vt:lpstr>PowerPoint Presentation</vt:lpstr>
      <vt:lpstr>כל חלוקה נותנת יחס שקילות  </vt:lpstr>
      <vt:lpstr>כל חלוקה נותנת יחס שקילות  </vt:lpstr>
      <vt:lpstr>כל חלוקה נותנת יחס שקילות  </vt:lpstr>
      <vt:lpstr>כל חלוקה נותנת יחס שקילות  </vt:lpstr>
      <vt:lpstr>PowerPoint Presentation</vt:lpstr>
      <vt:lpstr>יחס סדר מלא לא מוכל ממש באף יחס סדר  </vt:lpstr>
      <vt:lpstr>קריטריון לאי־קיום איבר מינימלי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מתמטיקה דיסקרטית תרגול 5 יחס שקילות ויחס סדר</dc:title>
  <dc:creator>shaden sharif</dc:creator>
  <cp:lastModifiedBy>shaden sharif</cp:lastModifiedBy>
  <cp:revision>27</cp:revision>
  <dcterms:created xsi:type="dcterms:W3CDTF">2023-03-28T11:04:02Z</dcterms:created>
  <dcterms:modified xsi:type="dcterms:W3CDTF">2023-04-17T05:19:39Z</dcterms:modified>
</cp:coreProperties>
</file>