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2" r:id="rId10"/>
    <p:sldId id="263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9FA5-6EB0-4AA8-9BC2-E7FF6312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619A-FB1A-4AD9-A006-7CDF20C85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BBDD-E1FA-4B2F-BCFB-D96E1C2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3132-865D-43B6-A008-631533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FC82-1976-4583-B70A-6019006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5964-5646-4A5E-91F0-A473303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E9FD-09C7-4143-8952-E76FAF7E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AA21-9E8A-4A54-9EC0-5BE6A63E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21ED-7850-4F46-B692-87FEF88D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5F71-E9A0-466B-976F-670F220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7CA84-6266-48E0-8B5D-89840BE17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E4E4-F47C-4510-977E-BBF2670D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B8CA-48B3-446E-A67C-8E14BE1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B2A7-97A9-4434-A129-3F32698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89D0-6AA6-43A0-BF61-D31C5B5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05DC-DB22-4BD9-B912-8C13655D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62F6-ACE3-4059-AA94-AD31DE30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331-6E6B-484C-8A1F-2C84BF4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69D-FFBE-43BD-8773-0B9B5D7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C8B-BFFD-4F05-BBDE-BD1D817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EC1E-832B-44CD-997C-773EBB97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8E30-A028-4511-A463-1BC32FD2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25C0-E0DB-4FAD-998E-5C56B9A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4BF8-1DD4-42B4-870F-3777336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5FEA-E2DD-4788-BCDE-D0D8119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0D7-8A27-40B7-884B-2E36E3D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531-C8AC-4676-961A-20A95DAD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813D-CC88-4426-AC14-C6540336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676B-1EB0-4E88-B858-C47BFFC7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DB4FD-2F2E-44C5-95A9-D6E41B78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00E0-7475-4F4D-961C-9D39484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73F-0033-4F5A-A8B6-70CF7110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4A2F-0BFC-4259-88E9-A96029E9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58725-2E3A-44CE-8B73-DD1E5BB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E374-A6CD-4A05-89ED-8F39EFD45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0810-FAFF-4766-A7E1-794A49D33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56916-DD1B-4FA0-87AE-4B0F089C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868C-8B2E-42D2-B933-D9AEBC7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E5A74-5995-4085-AB5C-1A2E221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7D-7859-413C-800B-F87E020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68BB0-F0A6-4138-AE08-2F724D5C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ADC3-98A5-4A74-9008-0BFB3EB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AFD0-62FB-43BF-B6CA-DA236566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0247C-6A23-4477-A9E1-4C0E9E70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6B70-5B0A-4515-9121-A873B00F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88B6-6236-4DB4-B79F-FB25607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AFC-21AE-4B73-81BC-F22383E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1990-B215-456B-93B3-68B2F9F6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02D39-434D-490B-997C-B9D7D348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CF28-F2C6-42B6-B859-6400BC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EED7F-A95E-4F07-87C4-ADBE0E2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69E8-D848-4BEF-B247-63E073E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49A5-AA0D-4FBB-B5D4-E2F7C709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77FBA-7D6A-4B98-972D-08BB6607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E90D-2620-41C6-AF8C-EF15D978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CAAD-1A9D-423B-8E85-8F21C28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A60F-FC8B-43C9-B67E-F2B8E6B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769C-28C6-4964-9AC2-C4C86ED9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34EC-B8FC-4403-8EE8-CF50E1D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3EB2-5986-4DE4-A0B8-BDEBDDD3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858A-9DB6-4640-AE37-E4C3371C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9CFE-5F22-41E0-AA96-16907A10386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9D5B-F2B8-480C-AE9C-0BC38D5F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4B29-2C68-4823-AE37-7CFA14D8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analysis.netlify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lga.chyzh@utoronto.ca" TargetMode="External"/><Relationship Id="rId2" Type="http://schemas.openxmlformats.org/officeDocument/2006/relationships/hyperlink" Target="http://www.olgachyz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876-5B25-4BDA-AB7F-835FB9F6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+mn-lt"/>
              </a:rPr>
              <a:t>Welcome To Advanced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7712-9269-4D14-ADED-B57AA81CD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Olga Chyzh &amp; Shahryar Minhas</a:t>
            </a:r>
          </a:p>
        </p:txBody>
      </p:sp>
    </p:spTree>
    <p:extLst>
      <p:ext uri="{BB962C8B-B14F-4D97-AF65-F5344CB8AC3E}">
        <p14:creationId xmlns:p14="http://schemas.microsoft.com/office/powerpoint/2010/main" val="13820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81E0-2022-40E9-927E-4919AD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F0D1-BA36-4AE7-AA9C-E3EE0B5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course website: </a:t>
            </a:r>
            <a:r>
              <a:rPr lang="en-US" dirty="0">
                <a:hlinkClick r:id="rId2"/>
              </a:rPr>
              <a:t>https://networkanalysis.netlify.app/</a:t>
            </a:r>
            <a:endParaRPr lang="en-US" dirty="0"/>
          </a:p>
          <a:p>
            <a:r>
              <a:rPr lang="en-US" dirty="0"/>
              <a:t>All class materials, including slides, R-scripts, and </a:t>
            </a:r>
            <a:r>
              <a:rPr lang="en-US" dirty="0" err="1"/>
              <a:t>homeworks</a:t>
            </a:r>
            <a:r>
              <a:rPr lang="en-US" dirty="0"/>
              <a:t> will be posted there.</a:t>
            </a:r>
          </a:p>
          <a:p>
            <a:r>
              <a:rPr lang="en-US" dirty="0"/>
              <a:t>Follow along with in-class demos or you will get swamped.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E285-4914-459F-A308-AD90363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912A-B4DE-482D-B9AB-A8AD603F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Professor of Political Science, University of Toronto, since June 2020</a:t>
            </a:r>
          </a:p>
          <a:p>
            <a:r>
              <a:rPr lang="en-US" dirty="0"/>
              <a:t>My research areas are network analysis, spatial statistics, substantive focus on non-state violent actors</a:t>
            </a:r>
          </a:p>
          <a:p>
            <a:r>
              <a:rPr lang="en-US" dirty="0">
                <a:hlinkClick r:id="rId2"/>
              </a:rPr>
              <a:t>www.olgachyzh.com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olga.chyzh@utoronto.ca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DEAD-892E-4D37-9324-5AEC9180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B7D2-5D05-45ED-92FA-E703D0AA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Audience, pre-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reqs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, background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</a:p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oftware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9479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2CD7-2174-482E-996B-2C2126B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“Tall-Order”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F0D-6FCD-4309-8182-18771AC2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Become proficient in network theory and analysis, including implementation in R</a:t>
            </a:r>
          </a:p>
        </p:txBody>
      </p:sp>
    </p:spTree>
    <p:extLst>
      <p:ext uri="{BB962C8B-B14F-4D97-AF65-F5344CB8AC3E}">
        <p14:creationId xmlns:p14="http://schemas.microsoft.com/office/powerpoint/2010/main" val="7270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F523-EB54-46A5-952C-97F5C0D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A824-CDBA-48DF-82F9-4FB43A6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work with complex messy networks data</a:t>
            </a:r>
          </a:p>
          <a:p>
            <a:r>
              <a:rPr lang="en-US" dirty="0"/>
              <a:t>Use graphics to visualize and understand networks</a:t>
            </a:r>
          </a:p>
          <a:p>
            <a:r>
              <a:rPr lang="en-US" dirty="0"/>
              <a:t>Gain familiarity with formatting/managing networks data</a:t>
            </a:r>
          </a:p>
          <a:p>
            <a:r>
              <a:rPr lang="en-US" dirty="0"/>
              <a:t>Become fluent in common networks packages in R</a:t>
            </a:r>
          </a:p>
          <a:p>
            <a:r>
              <a:rPr lang="en-US" dirty="0"/>
              <a:t>Learn to perform inferential network analysis using a variety of cutting-edge tools</a:t>
            </a:r>
          </a:p>
        </p:txBody>
      </p:sp>
    </p:spTree>
    <p:extLst>
      <p:ext uri="{BB962C8B-B14F-4D97-AF65-F5344CB8AC3E}">
        <p14:creationId xmlns:p14="http://schemas.microsoft.com/office/powerpoint/2010/main" val="38352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B415-29F3-464E-BD05-689D7A3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Audience, Pre-</a:t>
            </a:r>
            <a:r>
              <a:rPr lang="en-US" dirty="0" err="1"/>
              <a:t>Reqs</a:t>
            </a:r>
            <a:r>
              <a:rPr lang="en-US" dirty="0"/>
              <a:t>,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260-9287-4D74-A9E8-43A83FC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working with data characterized by interdependencies among actors? Do actors in your data know each other and influence one another’s decisions?     </a:t>
            </a:r>
          </a:p>
          <a:p>
            <a:pPr lvl="1"/>
            <a:r>
              <a:rPr lang="en-US" dirty="0"/>
              <a:t>elite interview data; data on conflict, trade, social networks, electoral candidates, legislators</a:t>
            </a:r>
          </a:p>
          <a:p>
            <a:r>
              <a:rPr lang="en-US" dirty="0"/>
              <a:t>Have you taken an Intro to Statistics? Multiple Regression? Categorical Data Analysis?</a:t>
            </a:r>
          </a:p>
          <a:p>
            <a:r>
              <a:rPr lang="en-US" dirty="0"/>
              <a:t>Have you used R before? </a:t>
            </a:r>
          </a:p>
        </p:txBody>
      </p:sp>
    </p:spTree>
    <p:extLst>
      <p:ext uri="{BB962C8B-B14F-4D97-AF65-F5344CB8AC3E}">
        <p14:creationId xmlns:p14="http://schemas.microsoft.com/office/powerpoint/2010/main" val="35041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70E7-F404-72CD-E5AC-8B508DC4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A393-32A6-9DC6-48B7-AE4B9A34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Centrality, Reciprocity, Transitivity</a:t>
            </a:r>
          </a:p>
          <a:p>
            <a:r>
              <a:rPr lang="en-US" dirty="0"/>
              <a:t>Communities, Homophily</a:t>
            </a:r>
          </a:p>
          <a:p>
            <a:r>
              <a:rPr lang="en-US" dirty="0"/>
              <a:t>Networks and Causal Inference</a:t>
            </a:r>
          </a:p>
          <a:p>
            <a:r>
              <a:rPr lang="en-US" dirty="0"/>
              <a:t>Spatial Autoregressive Model</a:t>
            </a:r>
          </a:p>
          <a:p>
            <a:r>
              <a:rPr lang="en-US" dirty="0"/>
              <a:t>Local Structure Graph Model</a:t>
            </a:r>
          </a:p>
          <a:p>
            <a:r>
              <a:rPr lang="en-US" dirty="0"/>
              <a:t>Exponential Random Graph Model</a:t>
            </a:r>
          </a:p>
          <a:p>
            <a:r>
              <a:rPr lang="en-US" dirty="0"/>
              <a:t>Stochastic Actor-Oriented Model</a:t>
            </a:r>
          </a:p>
          <a:p>
            <a:r>
              <a:rPr lang="en-US" dirty="0"/>
              <a:t>Latent Variable Models</a:t>
            </a:r>
          </a:p>
          <a:p>
            <a:r>
              <a:rPr lang="en-US" dirty="0"/>
              <a:t>Machine-Learning and 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6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C982-9F53-9FF3-709B-E201AF4C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A310-5D29-ACF1-07B0-FAD76EC2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If using a personal laptop, please install prior to first class.</a:t>
            </a:r>
          </a:p>
          <a:p>
            <a:r>
              <a:rPr lang="en-US" dirty="0"/>
              <a:t>Update to the newest version.</a:t>
            </a:r>
          </a:p>
        </p:txBody>
      </p:sp>
    </p:spTree>
    <p:extLst>
      <p:ext uri="{BB962C8B-B14F-4D97-AF65-F5344CB8AC3E}">
        <p14:creationId xmlns:p14="http://schemas.microsoft.com/office/powerpoint/2010/main" val="297173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D1F-A1D2-430B-B8EF-8CC13D6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FEEC-11EF-4DD1-88BC-C8C4E1DD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homework assignments, 1-3 hours to complete</a:t>
            </a:r>
          </a:p>
          <a:p>
            <a:r>
              <a:rPr lang="en-US" dirty="0"/>
              <a:t>Attendance and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44474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308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Advanced Network Analysis</vt:lpstr>
      <vt:lpstr>About me…</vt:lpstr>
      <vt:lpstr>Outline</vt:lpstr>
      <vt:lpstr>“Tall-Order” Objective</vt:lpstr>
      <vt:lpstr>Specific Objectives</vt:lpstr>
      <vt:lpstr>Audience, Pre-Reqs, Background</vt:lpstr>
      <vt:lpstr>Course Outline</vt:lpstr>
      <vt:lpstr>Software</vt:lpstr>
      <vt:lpstr>Assessments</vt:lpstr>
      <vt:lpstr>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Advanced Network Analysis</dc:title>
  <dc:creator>Olga Chyzh</dc:creator>
  <cp:lastModifiedBy>Olga Chyzh</cp:lastModifiedBy>
  <cp:revision>17</cp:revision>
  <cp:lastPrinted>2020-07-20T16:50:12Z</cp:lastPrinted>
  <dcterms:created xsi:type="dcterms:W3CDTF">2020-07-20T00:25:16Z</dcterms:created>
  <dcterms:modified xsi:type="dcterms:W3CDTF">2024-07-12T14:49:18Z</dcterms:modified>
</cp:coreProperties>
</file>