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9" r:id="rId24"/>
    <p:sldId id="282" r:id="rId25"/>
    <p:sldId id="284" r:id="rId26"/>
    <p:sldId id="283" r:id="rId27"/>
    <p:sldId id="285" r:id="rId28"/>
    <p:sldId id="314" r:id="rId29"/>
    <p:sldId id="320" r:id="rId30"/>
    <p:sldId id="321" r:id="rId31"/>
    <p:sldId id="315" r:id="rId32"/>
    <p:sldId id="316" r:id="rId33"/>
    <p:sldId id="317" r:id="rId34"/>
    <p:sldId id="308" r:id="rId35"/>
    <p:sldId id="310" r:id="rId36"/>
    <p:sldId id="313" r:id="rId37"/>
    <p:sldId id="311" r:id="rId38"/>
    <p:sldId id="312" r:id="rId39"/>
    <p:sldId id="318" r:id="rId40"/>
    <p:sldId id="322" r:id="rId41"/>
  </p:sldIdLst>
  <p:sldSz cx="6858000" cy="9144000" type="letter"/>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0">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91" autoAdjust="0"/>
  </p:normalViewPr>
  <p:slideViewPr>
    <p:cSldViewPr>
      <p:cViewPr varScale="1">
        <p:scale>
          <a:sx n="63" d="100"/>
          <a:sy n="63" d="100"/>
        </p:scale>
        <p:origin x="1824" y="84"/>
      </p:cViewPr>
      <p:guideLst>
        <p:guide orient="horz" pos="2880"/>
        <p:guide pos="2160"/>
      </p:guideLst>
    </p:cSldViewPr>
  </p:slideViewPr>
  <p:notesTextViewPr>
    <p:cViewPr>
      <p:scale>
        <a:sx n="100" d="100"/>
        <a:sy n="100" d="100"/>
      </p:scale>
      <p:origin x="0" y="0"/>
    </p:cViewPr>
  </p:notesTextViewPr>
  <p:notesViewPr>
    <p:cSldViewPr>
      <p:cViewPr varScale="1">
        <p:scale>
          <a:sx n="117" d="100"/>
          <a:sy n="117" d="100"/>
        </p:scale>
        <p:origin x="-1632" y="-102"/>
      </p:cViewPr>
      <p:guideLst>
        <p:guide orient="horz" pos="2200"/>
        <p:guide pos="29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3340" cy="348788"/>
          </a:xfrm>
          <a:prstGeom prst="rect">
            <a:avLst/>
          </a:prstGeom>
        </p:spPr>
        <p:txBody>
          <a:bodyPr vert="horz" lIns="87938" tIns="43969" rIns="87938" bIns="43969" rtlCol="0"/>
          <a:lstStyle>
            <a:lvl1pPr algn="l">
              <a:defRPr sz="1200"/>
            </a:lvl1pPr>
          </a:lstStyle>
          <a:p>
            <a:endParaRPr lang="en-US" dirty="0"/>
          </a:p>
        </p:txBody>
      </p:sp>
      <p:sp>
        <p:nvSpPr>
          <p:cNvPr id="3" name="Date Placeholder 2"/>
          <p:cNvSpPr>
            <a:spLocks noGrp="1"/>
          </p:cNvSpPr>
          <p:nvPr>
            <p:ph type="dt" sz="quarter" idx="1"/>
          </p:nvPr>
        </p:nvSpPr>
        <p:spPr>
          <a:xfrm>
            <a:off x="5258347" y="0"/>
            <a:ext cx="4023340" cy="348788"/>
          </a:xfrm>
          <a:prstGeom prst="rect">
            <a:avLst/>
          </a:prstGeom>
        </p:spPr>
        <p:txBody>
          <a:bodyPr vert="horz" lIns="87938" tIns="43969" rIns="87938" bIns="43969" rtlCol="0"/>
          <a:lstStyle>
            <a:lvl1pPr algn="r">
              <a:defRPr sz="1200"/>
            </a:lvl1pPr>
          </a:lstStyle>
          <a:p>
            <a:fld id="{A7C7FA35-4DA0-4C55-A543-F09E00E6E517}" type="datetimeFigureOut">
              <a:rPr lang="en-US" smtClean="0"/>
              <a:pPr/>
              <a:t>3/1/2015</a:t>
            </a:fld>
            <a:endParaRPr lang="en-US" dirty="0"/>
          </a:p>
        </p:txBody>
      </p:sp>
      <p:sp>
        <p:nvSpPr>
          <p:cNvPr id="4" name="Footer Placeholder 3"/>
          <p:cNvSpPr>
            <a:spLocks noGrp="1"/>
          </p:cNvSpPr>
          <p:nvPr>
            <p:ph type="ftr" sz="quarter" idx="2"/>
          </p:nvPr>
        </p:nvSpPr>
        <p:spPr>
          <a:xfrm>
            <a:off x="1" y="6635058"/>
            <a:ext cx="4023340" cy="348788"/>
          </a:xfrm>
          <a:prstGeom prst="rect">
            <a:avLst/>
          </a:prstGeom>
        </p:spPr>
        <p:txBody>
          <a:bodyPr vert="horz" lIns="87938" tIns="43969" rIns="87938" bIns="4396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58347" y="6635058"/>
            <a:ext cx="4023340" cy="348788"/>
          </a:xfrm>
          <a:prstGeom prst="rect">
            <a:avLst/>
          </a:prstGeom>
        </p:spPr>
        <p:txBody>
          <a:bodyPr vert="horz" lIns="87938" tIns="43969" rIns="87938" bIns="43969" rtlCol="0" anchor="b"/>
          <a:lstStyle>
            <a:lvl1pPr algn="r">
              <a:defRPr sz="1200"/>
            </a:lvl1pPr>
          </a:lstStyle>
          <a:p>
            <a:fld id="{3D8AFA6A-074C-4E45-A4F4-CA35EF2ACF56}" type="slidenum">
              <a:rPr lang="en-US" smtClean="0"/>
              <a:pPr/>
              <a:t>‹#›</a:t>
            </a:fld>
            <a:endParaRPr lang="en-US" dirty="0"/>
          </a:p>
        </p:txBody>
      </p:sp>
    </p:spTree>
    <p:extLst>
      <p:ext uri="{BB962C8B-B14F-4D97-AF65-F5344CB8AC3E}">
        <p14:creationId xmlns:p14="http://schemas.microsoft.com/office/powerpoint/2010/main" val="9862686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9" tIns="46480" rIns="92959" bIns="46480" rtlCol="0"/>
          <a:lstStyle>
            <a:lvl1pPr algn="l">
              <a:defRPr sz="1300"/>
            </a:lvl1pPr>
          </a:lstStyle>
          <a:p>
            <a:endParaRPr lang="en-US" dirty="0"/>
          </a:p>
        </p:txBody>
      </p:sp>
      <p:sp>
        <p:nvSpPr>
          <p:cNvPr id="3" name="Date Placeholder 2"/>
          <p:cNvSpPr>
            <a:spLocks noGrp="1"/>
          </p:cNvSpPr>
          <p:nvPr>
            <p:ph type="dt" idx="1"/>
          </p:nvPr>
        </p:nvSpPr>
        <p:spPr>
          <a:xfrm>
            <a:off x="5258614" y="0"/>
            <a:ext cx="4022938" cy="349250"/>
          </a:xfrm>
          <a:prstGeom prst="rect">
            <a:avLst/>
          </a:prstGeom>
        </p:spPr>
        <p:txBody>
          <a:bodyPr vert="horz" lIns="92959" tIns="46480" rIns="92959" bIns="46480" rtlCol="0"/>
          <a:lstStyle>
            <a:lvl1pPr algn="r">
              <a:defRPr sz="1300"/>
            </a:lvl1pPr>
          </a:lstStyle>
          <a:p>
            <a:fld id="{91C320B2-630A-4753-8805-95F5926D1AF0}" type="datetimeFigureOut">
              <a:rPr lang="en-US" smtClean="0"/>
              <a:pPr/>
              <a:t>3/1/2015</a:t>
            </a:fld>
            <a:endParaRPr lang="en-US" dirty="0"/>
          </a:p>
        </p:txBody>
      </p:sp>
      <p:sp>
        <p:nvSpPr>
          <p:cNvPr id="4" name="Slide Image Placeholder 3"/>
          <p:cNvSpPr>
            <a:spLocks noGrp="1" noRot="1" noChangeAspect="1"/>
          </p:cNvSpPr>
          <p:nvPr>
            <p:ph type="sldImg" idx="2"/>
          </p:nvPr>
        </p:nvSpPr>
        <p:spPr>
          <a:xfrm>
            <a:off x="463550" y="873125"/>
            <a:ext cx="3640138" cy="4851400"/>
          </a:xfrm>
          <a:prstGeom prst="rect">
            <a:avLst/>
          </a:prstGeom>
          <a:noFill/>
          <a:ln w="12700">
            <a:solidFill>
              <a:prstClr val="black"/>
            </a:solidFill>
          </a:ln>
        </p:spPr>
        <p:txBody>
          <a:bodyPr vert="horz" lIns="92959" tIns="46480" rIns="92959" bIns="46480" rtlCol="0" anchor="ctr"/>
          <a:lstStyle/>
          <a:p>
            <a:endParaRPr lang="en-US" dirty="0"/>
          </a:p>
        </p:txBody>
      </p:sp>
      <p:sp>
        <p:nvSpPr>
          <p:cNvPr id="5" name="Notes Placeholder 4"/>
          <p:cNvSpPr>
            <a:spLocks noGrp="1"/>
          </p:cNvSpPr>
          <p:nvPr>
            <p:ph type="body" sz="quarter" idx="3"/>
          </p:nvPr>
        </p:nvSpPr>
        <p:spPr>
          <a:xfrm>
            <a:off x="5304972" y="873126"/>
            <a:ext cx="3345079" cy="5151438"/>
          </a:xfrm>
          <a:prstGeom prst="rect">
            <a:avLst/>
          </a:prstGeom>
        </p:spPr>
        <p:txBody>
          <a:bodyPr vert="horz" lIns="92959" tIns="46480" rIns="92959" bIns="464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34538"/>
            <a:ext cx="4022938" cy="349250"/>
          </a:xfrm>
          <a:prstGeom prst="rect">
            <a:avLst/>
          </a:prstGeom>
        </p:spPr>
        <p:txBody>
          <a:bodyPr vert="horz" lIns="92959" tIns="46480" rIns="92959" bIns="46480" rtlCol="0" anchor="b"/>
          <a:lstStyle>
            <a:lvl1pPr algn="l">
              <a:defRPr sz="1300"/>
            </a:lvl1pPr>
          </a:lstStyle>
          <a:p>
            <a:endParaRPr lang="en-US" dirty="0"/>
          </a:p>
        </p:txBody>
      </p:sp>
      <p:sp>
        <p:nvSpPr>
          <p:cNvPr id="7" name="Slide Number Placeholder 6"/>
          <p:cNvSpPr>
            <a:spLocks noGrp="1"/>
          </p:cNvSpPr>
          <p:nvPr>
            <p:ph type="sldNum" sz="quarter" idx="5"/>
          </p:nvPr>
        </p:nvSpPr>
        <p:spPr>
          <a:xfrm>
            <a:off x="5258614" y="6634538"/>
            <a:ext cx="4022938" cy="349250"/>
          </a:xfrm>
          <a:prstGeom prst="rect">
            <a:avLst/>
          </a:prstGeom>
        </p:spPr>
        <p:txBody>
          <a:bodyPr vert="horz" lIns="92959" tIns="46480" rIns="92959" bIns="46480" rtlCol="0" anchor="b"/>
          <a:lstStyle>
            <a:lvl1pPr algn="r">
              <a:defRPr sz="1300"/>
            </a:lvl1pPr>
          </a:lstStyle>
          <a:p>
            <a:fld id="{13095BEE-53FE-4968-851D-32C5FBABEEA0}" type="slidenum">
              <a:rPr lang="en-US" smtClean="0"/>
              <a:pPr/>
              <a:t>‹#›</a:t>
            </a:fld>
            <a:endParaRPr lang="en-US" dirty="0"/>
          </a:p>
        </p:txBody>
      </p:sp>
    </p:spTree>
    <p:extLst>
      <p:ext uri="{BB962C8B-B14F-4D97-AF65-F5344CB8AC3E}">
        <p14:creationId xmlns:p14="http://schemas.microsoft.com/office/powerpoint/2010/main" val="21774232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749300"/>
            <a:ext cx="3851275" cy="51339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a:t>
            </a:fld>
            <a:endParaRPr lang="en-US" dirty="0"/>
          </a:p>
        </p:txBody>
      </p:sp>
    </p:spTree>
    <p:extLst>
      <p:ext uri="{BB962C8B-B14F-4D97-AF65-F5344CB8AC3E}">
        <p14:creationId xmlns:p14="http://schemas.microsoft.com/office/powerpoint/2010/main" val="3099966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10</a:t>
            </a:fld>
            <a:endParaRPr lang="en-US" dirty="0"/>
          </a:p>
        </p:txBody>
      </p:sp>
    </p:spTree>
    <p:extLst>
      <p:ext uri="{BB962C8B-B14F-4D97-AF65-F5344CB8AC3E}">
        <p14:creationId xmlns:p14="http://schemas.microsoft.com/office/powerpoint/2010/main" val="247122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11</a:t>
            </a:fld>
            <a:endParaRPr lang="en-US" dirty="0"/>
          </a:p>
        </p:txBody>
      </p:sp>
    </p:spTree>
    <p:extLst>
      <p:ext uri="{BB962C8B-B14F-4D97-AF65-F5344CB8AC3E}">
        <p14:creationId xmlns:p14="http://schemas.microsoft.com/office/powerpoint/2010/main" val="225446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12</a:t>
            </a:fld>
            <a:endParaRPr lang="en-US" dirty="0"/>
          </a:p>
        </p:txBody>
      </p:sp>
    </p:spTree>
    <p:extLst>
      <p:ext uri="{BB962C8B-B14F-4D97-AF65-F5344CB8AC3E}">
        <p14:creationId xmlns:p14="http://schemas.microsoft.com/office/powerpoint/2010/main" val="119690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13</a:t>
            </a:fld>
            <a:endParaRPr lang="en-US" dirty="0"/>
          </a:p>
        </p:txBody>
      </p:sp>
    </p:spTree>
    <p:extLst>
      <p:ext uri="{BB962C8B-B14F-4D97-AF65-F5344CB8AC3E}">
        <p14:creationId xmlns:p14="http://schemas.microsoft.com/office/powerpoint/2010/main" val="183835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14</a:t>
            </a:fld>
            <a:endParaRPr lang="en-US" dirty="0"/>
          </a:p>
        </p:txBody>
      </p:sp>
    </p:spTree>
    <p:extLst>
      <p:ext uri="{BB962C8B-B14F-4D97-AF65-F5344CB8AC3E}">
        <p14:creationId xmlns:p14="http://schemas.microsoft.com/office/powerpoint/2010/main" val="967496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15</a:t>
            </a:fld>
            <a:endParaRPr lang="en-US" dirty="0"/>
          </a:p>
        </p:txBody>
      </p:sp>
    </p:spTree>
    <p:extLst>
      <p:ext uri="{BB962C8B-B14F-4D97-AF65-F5344CB8AC3E}">
        <p14:creationId xmlns:p14="http://schemas.microsoft.com/office/powerpoint/2010/main" val="4038953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16</a:t>
            </a:fld>
            <a:endParaRPr lang="en-US" dirty="0"/>
          </a:p>
        </p:txBody>
      </p:sp>
    </p:spTree>
    <p:extLst>
      <p:ext uri="{BB962C8B-B14F-4D97-AF65-F5344CB8AC3E}">
        <p14:creationId xmlns:p14="http://schemas.microsoft.com/office/powerpoint/2010/main" val="3208478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17</a:t>
            </a:fld>
            <a:endParaRPr lang="en-US" dirty="0"/>
          </a:p>
        </p:txBody>
      </p:sp>
    </p:spTree>
    <p:extLst>
      <p:ext uri="{BB962C8B-B14F-4D97-AF65-F5344CB8AC3E}">
        <p14:creationId xmlns:p14="http://schemas.microsoft.com/office/powerpoint/2010/main" val="3731061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18</a:t>
            </a:fld>
            <a:endParaRPr lang="en-US" dirty="0"/>
          </a:p>
        </p:txBody>
      </p:sp>
    </p:spTree>
    <p:extLst>
      <p:ext uri="{BB962C8B-B14F-4D97-AF65-F5344CB8AC3E}">
        <p14:creationId xmlns:p14="http://schemas.microsoft.com/office/powerpoint/2010/main" val="2949557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19</a:t>
            </a:fld>
            <a:endParaRPr lang="en-US" dirty="0"/>
          </a:p>
        </p:txBody>
      </p:sp>
    </p:spTree>
    <p:extLst>
      <p:ext uri="{BB962C8B-B14F-4D97-AF65-F5344CB8AC3E}">
        <p14:creationId xmlns:p14="http://schemas.microsoft.com/office/powerpoint/2010/main" val="92724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a:t>
            </a:fld>
            <a:endParaRPr lang="en-US" dirty="0"/>
          </a:p>
        </p:txBody>
      </p:sp>
    </p:spTree>
    <p:extLst>
      <p:ext uri="{BB962C8B-B14F-4D97-AF65-F5344CB8AC3E}">
        <p14:creationId xmlns:p14="http://schemas.microsoft.com/office/powerpoint/2010/main" val="142985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20</a:t>
            </a:fld>
            <a:endParaRPr lang="en-US" dirty="0"/>
          </a:p>
        </p:txBody>
      </p:sp>
    </p:spTree>
    <p:extLst>
      <p:ext uri="{BB962C8B-B14F-4D97-AF65-F5344CB8AC3E}">
        <p14:creationId xmlns:p14="http://schemas.microsoft.com/office/powerpoint/2010/main" val="154468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21</a:t>
            </a:fld>
            <a:endParaRPr lang="en-US" dirty="0"/>
          </a:p>
        </p:txBody>
      </p:sp>
    </p:spTree>
    <p:extLst>
      <p:ext uri="{BB962C8B-B14F-4D97-AF65-F5344CB8AC3E}">
        <p14:creationId xmlns:p14="http://schemas.microsoft.com/office/powerpoint/2010/main" val="4094592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22</a:t>
            </a:fld>
            <a:endParaRPr lang="en-US" dirty="0"/>
          </a:p>
        </p:txBody>
      </p:sp>
    </p:spTree>
    <p:extLst>
      <p:ext uri="{BB962C8B-B14F-4D97-AF65-F5344CB8AC3E}">
        <p14:creationId xmlns:p14="http://schemas.microsoft.com/office/powerpoint/2010/main" val="1073153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23</a:t>
            </a:fld>
            <a:endParaRPr lang="en-US" dirty="0"/>
          </a:p>
        </p:txBody>
      </p:sp>
    </p:spTree>
    <p:extLst>
      <p:ext uri="{BB962C8B-B14F-4D97-AF65-F5344CB8AC3E}">
        <p14:creationId xmlns:p14="http://schemas.microsoft.com/office/powerpoint/2010/main" val="2735929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24</a:t>
            </a:fld>
            <a:endParaRPr lang="en-US" dirty="0"/>
          </a:p>
        </p:txBody>
      </p:sp>
    </p:spTree>
    <p:extLst>
      <p:ext uri="{BB962C8B-B14F-4D97-AF65-F5344CB8AC3E}">
        <p14:creationId xmlns:p14="http://schemas.microsoft.com/office/powerpoint/2010/main" val="11702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25</a:t>
            </a:fld>
            <a:endParaRPr lang="en-US" dirty="0"/>
          </a:p>
        </p:txBody>
      </p:sp>
    </p:spTree>
    <p:extLst>
      <p:ext uri="{BB962C8B-B14F-4D97-AF65-F5344CB8AC3E}">
        <p14:creationId xmlns:p14="http://schemas.microsoft.com/office/powerpoint/2010/main" val="2769902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26</a:t>
            </a:fld>
            <a:endParaRPr lang="en-US" dirty="0"/>
          </a:p>
        </p:txBody>
      </p:sp>
    </p:spTree>
    <p:extLst>
      <p:ext uri="{BB962C8B-B14F-4D97-AF65-F5344CB8AC3E}">
        <p14:creationId xmlns:p14="http://schemas.microsoft.com/office/powerpoint/2010/main" val="3297890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27</a:t>
            </a:fld>
            <a:endParaRPr lang="en-US" dirty="0"/>
          </a:p>
        </p:txBody>
      </p:sp>
    </p:spTree>
    <p:extLst>
      <p:ext uri="{BB962C8B-B14F-4D97-AF65-F5344CB8AC3E}">
        <p14:creationId xmlns:p14="http://schemas.microsoft.com/office/powerpoint/2010/main" val="435050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66755">
              <a:defRPr sz="2800" baseline="-25000">
                <a:solidFill>
                  <a:schemeClr val="accent2"/>
                </a:solidFill>
                <a:latin typeface="Times New Roman" pitchFamily="18" charset="0"/>
              </a:defRPr>
            </a:lvl1pPr>
            <a:lvl2pPr marL="744146" indent="-286211" defTabSz="966755">
              <a:defRPr sz="2800" baseline="-25000">
                <a:solidFill>
                  <a:schemeClr val="accent2"/>
                </a:solidFill>
                <a:latin typeface="Times New Roman" pitchFamily="18" charset="0"/>
              </a:defRPr>
            </a:lvl2pPr>
            <a:lvl3pPr marL="1144841" indent="-228968" defTabSz="966755">
              <a:defRPr sz="2800" baseline="-25000">
                <a:solidFill>
                  <a:schemeClr val="accent2"/>
                </a:solidFill>
                <a:latin typeface="Times New Roman" pitchFamily="18" charset="0"/>
              </a:defRPr>
            </a:lvl3pPr>
            <a:lvl4pPr marL="1602777" indent="-228968" defTabSz="966755">
              <a:defRPr sz="2800" baseline="-25000">
                <a:solidFill>
                  <a:schemeClr val="accent2"/>
                </a:solidFill>
                <a:latin typeface="Times New Roman" pitchFamily="18" charset="0"/>
              </a:defRPr>
            </a:lvl4pPr>
            <a:lvl5pPr marL="2060713" indent="-228968" defTabSz="966755">
              <a:defRPr sz="2800" baseline="-25000">
                <a:solidFill>
                  <a:schemeClr val="accent2"/>
                </a:solidFill>
                <a:latin typeface="Times New Roman" pitchFamily="18" charset="0"/>
              </a:defRPr>
            </a:lvl5pPr>
            <a:lvl6pPr marL="2518650"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6587"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34523"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92459"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fld id="{04534E3F-173B-4BA0-81BA-9A4893F0122B}" type="slidenum">
              <a:rPr lang="en-US" sz="1400" baseline="0">
                <a:solidFill>
                  <a:schemeClr val="tx1"/>
                </a:solidFill>
              </a:rPr>
              <a:pPr/>
              <a:t>28</a:t>
            </a:fld>
            <a:endParaRPr lang="en-US" sz="1400" baseline="0" dirty="0">
              <a:solidFill>
                <a:schemeClr val="tx1"/>
              </a:solidFill>
            </a:endParaRPr>
          </a:p>
        </p:txBody>
      </p:sp>
      <p:sp>
        <p:nvSpPr>
          <p:cNvPr id="88067" name="Rectangle 2"/>
          <p:cNvSpPr>
            <a:spLocks noGrp="1" noRot="1" noChangeAspect="1" noChangeArrowheads="1" noTextEdit="1"/>
          </p:cNvSpPr>
          <p:nvPr>
            <p:ph type="sldImg"/>
          </p:nvPr>
        </p:nvSpPr>
        <p:spPr>
          <a:xfrm>
            <a:off x="3659188" y="523875"/>
            <a:ext cx="1965325" cy="2619375"/>
          </a:xfrm>
          <a:ln/>
        </p:spPr>
      </p:sp>
      <p:sp>
        <p:nvSpPr>
          <p:cNvPr id="88068"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672775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29</a:t>
            </a:fld>
            <a:endParaRPr lang="en-US" dirty="0"/>
          </a:p>
        </p:txBody>
      </p:sp>
    </p:spTree>
    <p:extLst>
      <p:ext uri="{BB962C8B-B14F-4D97-AF65-F5344CB8AC3E}">
        <p14:creationId xmlns:p14="http://schemas.microsoft.com/office/powerpoint/2010/main" val="297204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a:t>
            </a:fld>
            <a:endParaRPr lang="en-US" dirty="0"/>
          </a:p>
        </p:txBody>
      </p:sp>
    </p:spTree>
    <p:extLst>
      <p:ext uri="{BB962C8B-B14F-4D97-AF65-F5344CB8AC3E}">
        <p14:creationId xmlns:p14="http://schemas.microsoft.com/office/powerpoint/2010/main" val="3278380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30</a:t>
            </a:fld>
            <a:endParaRPr lang="en-US" dirty="0"/>
          </a:p>
        </p:txBody>
      </p:sp>
    </p:spTree>
    <p:extLst>
      <p:ext uri="{BB962C8B-B14F-4D97-AF65-F5344CB8AC3E}">
        <p14:creationId xmlns:p14="http://schemas.microsoft.com/office/powerpoint/2010/main" val="2953011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66755">
              <a:defRPr sz="2800" baseline="-25000">
                <a:solidFill>
                  <a:schemeClr val="accent2"/>
                </a:solidFill>
                <a:latin typeface="Times New Roman" pitchFamily="18" charset="0"/>
              </a:defRPr>
            </a:lvl1pPr>
            <a:lvl2pPr marL="744146" indent="-286211" defTabSz="966755">
              <a:defRPr sz="2800" baseline="-25000">
                <a:solidFill>
                  <a:schemeClr val="accent2"/>
                </a:solidFill>
                <a:latin typeface="Times New Roman" pitchFamily="18" charset="0"/>
              </a:defRPr>
            </a:lvl2pPr>
            <a:lvl3pPr marL="1144841" indent="-228968" defTabSz="966755">
              <a:defRPr sz="2800" baseline="-25000">
                <a:solidFill>
                  <a:schemeClr val="accent2"/>
                </a:solidFill>
                <a:latin typeface="Times New Roman" pitchFamily="18" charset="0"/>
              </a:defRPr>
            </a:lvl3pPr>
            <a:lvl4pPr marL="1602777" indent="-228968" defTabSz="966755">
              <a:defRPr sz="2800" baseline="-25000">
                <a:solidFill>
                  <a:schemeClr val="accent2"/>
                </a:solidFill>
                <a:latin typeface="Times New Roman" pitchFamily="18" charset="0"/>
              </a:defRPr>
            </a:lvl4pPr>
            <a:lvl5pPr marL="2060713" indent="-228968" defTabSz="966755">
              <a:defRPr sz="2800" baseline="-25000">
                <a:solidFill>
                  <a:schemeClr val="accent2"/>
                </a:solidFill>
                <a:latin typeface="Times New Roman" pitchFamily="18" charset="0"/>
              </a:defRPr>
            </a:lvl5pPr>
            <a:lvl6pPr marL="2518650"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6587"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34523"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92459"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fld id="{775F1AA8-84B3-4588-971B-50C1039520D1}" type="slidenum">
              <a:rPr lang="en-US" sz="1400" baseline="0">
                <a:solidFill>
                  <a:schemeClr val="tx1"/>
                </a:solidFill>
              </a:rPr>
              <a:pPr/>
              <a:t>31</a:t>
            </a:fld>
            <a:endParaRPr lang="en-US" sz="1400" baseline="0" dirty="0">
              <a:solidFill>
                <a:schemeClr val="tx1"/>
              </a:solidFill>
            </a:endParaRPr>
          </a:p>
        </p:txBody>
      </p:sp>
      <p:sp>
        <p:nvSpPr>
          <p:cNvPr id="89091" name="Rectangle 2"/>
          <p:cNvSpPr>
            <a:spLocks noGrp="1" noRot="1" noChangeAspect="1" noChangeArrowheads="1" noTextEdit="1"/>
          </p:cNvSpPr>
          <p:nvPr>
            <p:ph type="sldImg"/>
          </p:nvPr>
        </p:nvSpPr>
        <p:spPr>
          <a:xfrm>
            <a:off x="3659188" y="523875"/>
            <a:ext cx="1965325" cy="2619375"/>
          </a:xfrm>
          <a:ln/>
        </p:spPr>
      </p:sp>
      <p:sp>
        <p:nvSpPr>
          <p:cNvPr id="89092"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3991348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66755">
              <a:defRPr sz="2800" baseline="-25000">
                <a:solidFill>
                  <a:schemeClr val="accent2"/>
                </a:solidFill>
                <a:latin typeface="Times New Roman" pitchFamily="18" charset="0"/>
              </a:defRPr>
            </a:lvl1pPr>
            <a:lvl2pPr marL="744146" indent="-286211" defTabSz="966755">
              <a:defRPr sz="2800" baseline="-25000">
                <a:solidFill>
                  <a:schemeClr val="accent2"/>
                </a:solidFill>
                <a:latin typeface="Times New Roman" pitchFamily="18" charset="0"/>
              </a:defRPr>
            </a:lvl2pPr>
            <a:lvl3pPr marL="1144841" indent="-228968" defTabSz="966755">
              <a:defRPr sz="2800" baseline="-25000">
                <a:solidFill>
                  <a:schemeClr val="accent2"/>
                </a:solidFill>
                <a:latin typeface="Times New Roman" pitchFamily="18" charset="0"/>
              </a:defRPr>
            </a:lvl3pPr>
            <a:lvl4pPr marL="1602777" indent="-228968" defTabSz="966755">
              <a:defRPr sz="2800" baseline="-25000">
                <a:solidFill>
                  <a:schemeClr val="accent2"/>
                </a:solidFill>
                <a:latin typeface="Times New Roman" pitchFamily="18" charset="0"/>
              </a:defRPr>
            </a:lvl4pPr>
            <a:lvl5pPr marL="2060713" indent="-228968" defTabSz="966755">
              <a:defRPr sz="2800" baseline="-25000">
                <a:solidFill>
                  <a:schemeClr val="accent2"/>
                </a:solidFill>
                <a:latin typeface="Times New Roman" pitchFamily="18" charset="0"/>
              </a:defRPr>
            </a:lvl5pPr>
            <a:lvl6pPr marL="2518650"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6587"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34523"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92459"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fld id="{99C5F8D3-32E8-4A8F-AAAF-6ADD023DB024}" type="slidenum">
              <a:rPr lang="en-US" sz="1400" baseline="0">
                <a:solidFill>
                  <a:schemeClr val="tx1"/>
                </a:solidFill>
              </a:rPr>
              <a:pPr/>
              <a:t>32</a:t>
            </a:fld>
            <a:endParaRPr lang="en-US" sz="1400" baseline="0" dirty="0">
              <a:solidFill>
                <a:schemeClr val="tx1"/>
              </a:solidFill>
            </a:endParaRPr>
          </a:p>
        </p:txBody>
      </p:sp>
      <p:sp>
        <p:nvSpPr>
          <p:cNvPr id="90115" name="Rectangle 2"/>
          <p:cNvSpPr>
            <a:spLocks noGrp="1" noRot="1" noChangeAspect="1" noChangeArrowheads="1" noTextEdit="1"/>
          </p:cNvSpPr>
          <p:nvPr>
            <p:ph type="sldImg"/>
          </p:nvPr>
        </p:nvSpPr>
        <p:spPr>
          <a:xfrm>
            <a:off x="3659188" y="523875"/>
            <a:ext cx="1965325" cy="2619375"/>
          </a:xfrm>
          <a:ln/>
        </p:spPr>
      </p:sp>
      <p:sp>
        <p:nvSpPr>
          <p:cNvPr id="90116" name="Rectangle 3"/>
          <p:cNvSpPr>
            <a:spLocks noGrp="1" noChangeArrowheads="1"/>
          </p:cNvSpPr>
          <p:nvPr>
            <p:ph type="body" idx="1"/>
          </p:nvPr>
        </p:nvSpPr>
        <p:spPr>
          <a:noFill/>
        </p:spPr>
        <p:txBody>
          <a:bodyPr/>
          <a:lstStyle/>
          <a:p>
            <a:pPr>
              <a:spcBef>
                <a:spcPct val="0"/>
              </a:spcBef>
            </a:pPr>
            <a:r>
              <a:rPr lang="en-US" sz="1600" dirty="0">
                <a:cs typeface="Times New Roman" pitchFamily="18" charset="0"/>
                <a:sym typeface="Symbol" pitchFamily="18" charset="2"/>
              </a:rPr>
              <a:t>M = 10</a:t>
            </a:r>
          </a:p>
          <a:p>
            <a:pPr>
              <a:spcBef>
                <a:spcPct val="0"/>
              </a:spcBef>
            </a:pPr>
            <a:r>
              <a:rPr lang="en-US" sz="1600" dirty="0">
                <a:cs typeface="Times New Roman" pitchFamily="18" charset="0"/>
                <a:sym typeface="Symbol" pitchFamily="18" charset="2"/>
              </a:rPr>
              <a:t>Therefore n = 4 since:</a:t>
            </a:r>
          </a:p>
          <a:p>
            <a:pPr>
              <a:spcBef>
                <a:spcPct val="0"/>
              </a:spcBef>
            </a:pPr>
            <a:r>
              <a:rPr lang="en-US" sz="1600" dirty="0">
                <a:cs typeface="Times New Roman" pitchFamily="18" charset="0"/>
                <a:sym typeface="Symbol" pitchFamily="18" charset="2"/>
              </a:rPr>
              <a:t>2</a:t>
            </a:r>
            <a:r>
              <a:rPr lang="en-US" sz="1600" baseline="30000" dirty="0">
                <a:cs typeface="Times New Roman" pitchFamily="18" charset="0"/>
                <a:sym typeface="Symbol" pitchFamily="18" charset="2"/>
              </a:rPr>
              <a:t>4</a:t>
            </a:r>
            <a:r>
              <a:rPr lang="en-US" sz="1600" dirty="0">
                <a:cs typeface="Times New Roman" pitchFamily="18" charset="0"/>
                <a:sym typeface="Symbol" pitchFamily="18" charset="2"/>
              </a:rPr>
              <a:t> =16 is </a:t>
            </a:r>
            <a:r>
              <a:rPr lang="en-US" sz="1600" dirty="0">
                <a:cs typeface="Times New Roman" pitchFamily="18" charset="0"/>
              </a:rPr>
              <a:t> 10 </a:t>
            </a:r>
            <a:r>
              <a:rPr lang="en-US" sz="1600" dirty="0">
                <a:cs typeface="Times New Roman" pitchFamily="18" charset="0"/>
                <a:sym typeface="Symbol" pitchFamily="18" charset="2"/>
              </a:rPr>
              <a:t>&gt; 2</a:t>
            </a:r>
            <a:r>
              <a:rPr lang="en-US" sz="1600" baseline="30000" dirty="0">
                <a:cs typeface="Times New Roman" pitchFamily="18" charset="0"/>
                <a:sym typeface="Symbol" pitchFamily="18" charset="2"/>
              </a:rPr>
              <a:t>3</a:t>
            </a:r>
            <a:r>
              <a:rPr lang="en-US" sz="1600" dirty="0">
                <a:cs typeface="Times New Roman" pitchFamily="18" charset="0"/>
                <a:sym typeface="Symbol" pitchFamily="18" charset="2"/>
              </a:rPr>
              <a:t> = 8</a:t>
            </a:r>
          </a:p>
          <a:p>
            <a:pPr>
              <a:spcBef>
                <a:spcPct val="0"/>
              </a:spcBef>
            </a:pPr>
            <a:r>
              <a:rPr lang="en-US" sz="1600" dirty="0">
                <a:cs typeface="Times New Roman" pitchFamily="18" charset="0"/>
                <a:sym typeface="Symbol" pitchFamily="18" charset="2"/>
              </a:rPr>
              <a:t>and the ceiling function for log</a:t>
            </a:r>
            <a:r>
              <a:rPr lang="en-US" sz="1600" baseline="-25000" dirty="0">
                <a:cs typeface="Times New Roman" pitchFamily="18" charset="0"/>
                <a:sym typeface="Symbol" pitchFamily="18" charset="2"/>
              </a:rPr>
              <a:t>2</a:t>
            </a:r>
            <a:r>
              <a:rPr lang="en-US" sz="1600" dirty="0">
                <a:cs typeface="Times New Roman" pitchFamily="18" charset="0"/>
                <a:sym typeface="Symbol" pitchFamily="18" charset="2"/>
              </a:rPr>
              <a:t> 10 is 4.</a:t>
            </a:r>
          </a:p>
          <a:p>
            <a:endParaRPr lang="en-US" sz="1600" dirty="0"/>
          </a:p>
          <a:p>
            <a:endParaRPr lang="en-US" dirty="0" smtClean="0"/>
          </a:p>
        </p:txBody>
      </p:sp>
    </p:spTree>
    <p:extLst>
      <p:ext uri="{BB962C8B-B14F-4D97-AF65-F5344CB8AC3E}">
        <p14:creationId xmlns:p14="http://schemas.microsoft.com/office/powerpoint/2010/main" val="3181133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66755">
              <a:defRPr sz="2800" baseline="-25000">
                <a:solidFill>
                  <a:schemeClr val="accent2"/>
                </a:solidFill>
                <a:latin typeface="Times New Roman" pitchFamily="18" charset="0"/>
              </a:defRPr>
            </a:lvl1pPr>
            <a:lvl2pPr marL="744146" indent="-286211" defTabSz="966755">
              <a:defRPr sz="2800" baseline="-25000">
                <a:solidFill>
                  <a:schemeClr val="accent2"/>
                </a:solidFill>
                <a:latin typeface="Times New Roman" pitchFamily="18" charset="0"/>
              </a:defRPr>
            </a:lvl2pPr>
            <a:lvl3pPr marL="1144841" indent="-228968" defTabSz="966755">
              <a:defRPr sz="2800" baseline="-25000">
                <a:solidFill>
                  <a:schemeClr val="accent2"/>
                </a:solidFill>
                <a:latin typeface="Times New Roman" pitchFamily="18" charset="0"/>
              </a:defRPr>
            </a:lvl3pPr>
            <a:lvl4pPr marL="1602777" indent="-228968" defTabSz="966755">
              <a:defRPr sz="2800" baseline="-25000">
                <a:solidFill>
                  <a:schemeClr val="accent2"/>
                </a:solidFill>
                <a:latin typeface="Times New Roman" pitchFamily="18" charset="0"/>
              </a:defRPr>
            </a:lvl4pPr>
            <a:lvl5pPr marL="2060713" indent="-228968" defTabSz="966755">
              <a:defRPr sz="2800" baseline="-25000">
                <a:solidFill>
                  <a:schemeClr val="accent2"/>
                </a:solidFill>
                <a:latin typeface="Times New Roman" pitchFamily="18" charset="0"/>
              </a:defRPr>
            </a:lvl5pPr>
            <a:lvl6pPr marL="2518650"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6587"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34523"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92459"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fld id="{EC550B52-2074-4069-A654-CFCB26D46C7E}" type="slidenum">
              <a:rPr lang="en-US" sz="1400" baseline="0">
                <a:solidFill>
                  <a:schemeClr val="tx1"/>
                </a:solidFill>
              </a:rPr>
              <a:pPr/>
              <a:t>33</a:t>
            </a:fld>
            <a:endParaRPr lang="en-US" sz="1400" baseline="0" dirty="0">
              <a:solidFill>
                <a:schemeClr val="tx1"/>
              </a:solidFill>
            </a:endParaRPr>
          </a:p>
        </p:txBody>
      </p:sp>
      <p:sp>
        <p:nvSpPr>
          <p:cNvPr id="91139" name="Rectangle 2"/>
          <p:cNvSpPr>
            <a:spLocks noGrp="1" noRot="1" noChangeAspect="1" noChangeArrowheads="1" noTextEdit="1"/>
          </p:cNvSpPr>
          <p:nvPr>
            <p:ph type="sldImg"/>
          </p:nvPr>
        </p:nvSpPr>
        <p:spPr>
          <a:xfrm>
            <a:off x="3659188" y="523875"/>
            <a:ext cx="1965325" cy="2619375"/>
          </a:xfrm>
          <a:ln/>
        </p:spPr>
      </p:sp>
      <p:sp>
        <p:nvSpPr>
          <p:cNvPr id="91140"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3219999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7050" y="749300"/>
            <a:ext cx="4116463" cy="54864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34</a:t>
            </a:fld>
            <a:endParaRPr lang="en-US" dirty="0"/>
          </a:p>
        </p:txBody>
      </p:sp>
    </p:spTree>
    <p:extLst>
      <p:ext uri="{BB962C8B-B14F-4D97-AF65-F5344CB8AC3E}">
        <p14:creationId xmlns:p14="http://schemas.microsoft.com/office/powerpoint/2010/main" val="164052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35</a:t>
            </a:fld>
            <a:endParaRPr lang="en-US" dirty="0"/>
          </a:p>
        </p:txBody>
      </p:sp>
    </p:spTree>
    <p:extLst>
      <p:ext uri="{BB962C8B-B14F-4D97-AF65-F5344CB8AC3E}">
        <p14:creationId xmlns:p14="http://schemas.microsoft.com/office/powerpoint/2010/main" val="2221397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36</a:t>
            </a:fld>
            <a:endParaRPr lang="en-US" dirty="0"/>
          </a:p>
        </p:txBody>
      </p:sp>
    </p:spTree>
    <p:extLst>
      <p:ext uri="{BB962C8B-B14F-4D97-AF65-F5344CB8AC3E}">
        <p14:creationId xmlns:p14="http://schemas.microsoft.com/office/powerpoint/2010/main" val="2542296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37</a:t>
            </a:fld>
            <a:endParaRPr lang="en-US" dirty="0"/>
          </a:p>
        </p:txBody>
      </p:sp>
    </p:spTree>
    <p:extLst>
      <p:ext uri="{BB962C8B-B14F-4D97-AF65-F5344CB8AC3E}">
        <p14:creationId xmlns:p14="http://schemas.microsoft.com/office/powerpoint/2010/main" val="3453399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38</a:t>
            </a:fld>
            <a:endParaRPr lang="en-US" dirty="0"/>
          </a:p>
        </p:txBody>
      </p:sp>
    </p:spTree>
    <p:extLst>
      <p:ext uri="{BB962C8B-B14F-4D97-AF65-F5344CB8AC3E}">
        <p14:creationId xmlns:p14="http://schemas.microsoft.com/office/powerpoint/2010/main" val="3052726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66755">
              <a:defRPr sz="2800" baseline="-25000">
                <a:solidFill>
                  <a:schemeClr val="accent2"/>
                </a:solidFill>
                <a:latin typeface="Times New Roman" pitchFamily="18" charset="0"/>
              </a:defRPr>
            </a:lvl1pPr>
            <a:lvl2pPr marL="744146" indent="-286211" defTabSz="966755">
              <a:defRPr sz="2800" baseline="-25000">
                <a:solidFill>
                  <a:schemeClr val="accent2"/>
                </a:solidFill>
                <a:latin typeface="Times New Roman" pitchFamily="18" charset="0"/>
              </a:defRPr>
            </a:lvl2pPr>
            <a:lvl3pPr marL="1144841" indent="-228968" defTabSz="966755">
              <a:defRPr sz="2800" baseline="-25000">
                <a:solidFill>
                  <a:schemeClr val="accent2"/>
                </a:solidFill>
                <a:latin typeface="Times New Roman" pitchFamily="18" charset="0"/>
              </a:defRPr>
            </a:lvl3pPr>
            <a:lvl4pPr marL="1602777" indent="-228968" defTabSz="966755">
              <a:defRPr sz="2800" baseline="-25000">
                <a:solidFill>
                  <a:schemeClr val="accent2"/>
                </a:solidFill>
                <a:latin typeface="Times New Roman" pitchFamily="18" charset="0"/>
              </a:defRPr>
            </a:lvl4pPr>
            <a:lvl5pPr marL="2060713" indent="-228968" defTabSz="966755">
              <a:defRPr sz="2800" baseline="-25000">
                <a:solidFill>
                  <a:schemeClr val="accent2"/>
                </a:solidFill>
                <a:latin typeface="Times New Roman" pitchFamily="18" charset="0"/>
              </a:defRPr>
            </a:lvl5pPr>
            <a:lvl6pPr marL="2518650"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6587"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34523"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92459" indent="-228968" defTabSz="966755"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fld id="{49B5AFF0-8288-4974-B6D3-7A46B03C01E2}" type="slidenum">
              <a:rPr lang="en-US" sz="1400" baseline="0">
                <a:solidFill>
                  <a:schemeClr val="tx1"/>
                </a:solidFill>
              </a:rPr>
              <a:pPr/>
              <a:t>39</a:t>
            </a:fld>
            <a:endParaRPr lang="en-US" sz="1400" baseline="0" dirty="0">
              <a:solidFill>
                <a:schemeClr val="tx1"/>
              </a:solidFill>
            </a:endParaRPr>
          </a:p>
        </p:txBody>
      </p:sp>
      <p:sp>
        <p:nvSpPr>
          <p:cNvPr id="98307" name="Rectangle 2"/>
          <p:cNvSpPr>
            <a:spLocks noGrp="1" noRot="1" noChangeAspect="1" noChangeArrowheads="1" noTextEdit="1"/>
          </p:cNvSpPr>
          <p:nvPr>
            <p:ph type="sldImg"/>
          </p:nvPr>
        </p:nvSpPr>
        <p:spPr>
          <a:xfrm>
            <a:off x="3659188" y="523875"/>
            <a:ext cx="1965325" cy="2619375"/>
          </a:xfrm>
          <a:ln/>
        </p:spPr>
      </p:sp>
      <p:sp>
        <p:nvSpPr>
          <p:cNvPr id="98308"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232790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4</a:t>
            </a:fld>
            <a:endParaRPr lang="en-US" dirty="0"/>
          </a:p>
        </p:txBody>
      </p:sp>
    </p:spTree>
    <p:extLst>
      <p:ext uri="{BB962C8B-B14F-4D97-AF65-F5344CB8AC3E}">
        <p14:creationId xmlns:p14="http://schemas.microsoft.com/office/powerpoint/2010/main" val="3092004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5</a:t>
            </a:fld>
            <a:endParaRPr lang="en-US" dirty="0"/>
          </a:p>
        </p:txBody>
      </p:sp>
    </p:spTree>
    <p:extLst>
      <p:ext uri="{BB962C8B-B14F-4D97-AF65-F5344CB8AC3E}">
        <p14:creationId xmlns:p14="http://schemas.microsoft.com/office/powerpoint/2010/main" val="26002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6</a:t>
            </a:fld>
            <a:endParaRPr lang="en-US" dirty="0"/>
          </a:p>
        </p:txBody>
      </p:sp>
    </p:spTree>
    <p:extLst>
      <p:ext uri="{BB962C8B-B14F-4D97-AF65-F5344CB8AC3E}">
        <p14:creationId xmlns:p14="http://schemas.microsoft.com/office/powerpoint/2010/main" val="367800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7</a:t>
            </a:fld>
            <a:endParaRPr lang="en-US" dirty="0"/>
          </a:p>
        </p:txBody>
      </p:sp>
    </p:spTree>
    <p:extLst>
      <p:ext uri="{BB962C8B-B14F-4D97-AF65-F5344CB8AC3E}">
        <p14:creationId xmlns:p14="http://schemas.microsoft.com/office/powerpoint/2010/main" val="244097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8</a:t>
            </a:fld>
            <a:endParaRPr lang="en-US" dirty="0"/>
          </a:p>
        </p:txBody>
      </p:sp>
    </p:spTree>
    <p:extLst>
      <p:ext uri="{BB962C8B-B14F-4D97-AF65-F5344CB8AC3E}">
        <p14:creationId xmlns:p14="http://schemas.microsoft.com/office/powerpoint/2010/main" val="3375055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9188" y="523875"/>
            <a:ext cx="1965325" cy="2619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095BEE-53FE-4968-851D-32C5FBABEEA0}" type="slidenum">
              <a:rPr lang="en-US" smtClean="0"/>
              <a:pPr/>
              <a:t>9</a:t>
            </a:fld>
            <a:endParaRPr lang="en-US" dirty="0"/>
          </a:p>
        </p:txBody>
      </p:sp>
    </p:spTree>
    <p:extLst>
      <p:ext uri="{BB962C8B-B14F-4D97-AF65-F5344CB8AC3E}">
        <p14:creationId xmlns:p14="http://schemas.microsoft.com/office/powerpoint/2010/main" val="228794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074420" y="479864"/>
            <a:ext cx="5554980" cy="1962912"/>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074420" y="2466752"/>
            <a:ext cx="5554980" cy="23368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C22BD14D-7228-45F1-B04A-047DCEC078FB}" type="slidenum">
              <a:rPr lang="en-US" smtClean="0"/>
              <a:pPr/>
              <a:t>‹#›</a:t>
            </a:fld>
            <a:endParaRPr lang="en-US" dirty="0"/>
          </a:p>
        </p:txBody>
      </p:sp>
      <p:sp>
        <p:nvSpPr>
          <p:cNvPr id="8" name="Oval 7"/>
          <p:cNvSpPr/>
          <p:nvPr/>
        </p:nvSpPr>
        <p:spPr>
          <a:xfrm>
            <a:off x="691075" y="1885069"/>
            <a:ext cx="157734" cy="280416"/>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867882" y="1793355"/>
            <a:ext cx="48006" cy="8534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366190"/>
            <a:ext cx="1371600" cy="780203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57250" y="366192"/>
            <a:ext cx="4171950" cy="78020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712168" y="-72"/>
            <a:ext cx="5143500" cy="9144072"/>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1933794" y="3467100"/>
            <a:ext cx="4800600" cy="3048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933794" y="1422400"/>
            <a:ext cx="4800600" cy="2012949"/>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2BD14D-7228-45F1-B04A-047DCEC078FB}" type="slidenum">
              <a:rPr lang="en-US" smtClean="0"/>
              <a:pPr/>
              <a:t>‹#›</a:t>
            </a:fld>
            <a:endParaRPr lang="en-US" dirty="0"/>
          </a:p>
        </p:txBody>
      </p:sp>
      <p:sp>
        <p:nvSpPr>
          <p:cNvPr id="10" name="Rectangle 9"/>
          <p:cNvSpPr/>
          <p:nvPr/>
        </p:nvSpPr>
        <p:spPr bwMode="invGray">
          <a:xfrm>
            <a:off x="1714500" y="0"/>
            <a:ext cx="57150"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29241" y="3752875"/>
            <a:ext cx="157734" cy="280416"/>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806048" y="3661160"/>
            <a:ext cx="48006" cy="8534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6706" y="365760"/>
            <a:ext cx="5623560" cy="1524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076706" y="2032000"/>
            <a:ext cx="2743200" cy="621792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957066" y="2032000"/>
            <a:ext cx="2743200" cy="621792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6880448"/>
            <a:ext cx="6172200" cy="1524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437704"/>
            <a:ext cx="3017520" cy="8534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97580" y="437704"/>
            <a:ext cx="3017520" cy="8534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292448"/>
            <a:ext cx="3017520" cy="54864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97580" y="1292448"/>
            <a:ext cx="3017520" cy="54864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6706" y="365760"/>
            <a:ext cx="5623560" cy="1524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61238" y="0"/>
            <a:ext cx="6096762" cy="9144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22BD14D-7228-45F1-B04A-047DCEC078FB}" type="slidenum">
              <a:rPr lang="en-US" smtClean="0"/>
              <a:pPr/>
              <a:t>‹#›</a:t>
            </a:fld>
            <a:endParaRPr lang="en-US" dirty="0"/>
          </a:p>
        </p:txBody>
      </p:sp>
      <p:sp>
        <p:nvSpPr>
          <p:cNvPr id="6" name="Rectangle 5"/>
          <p:cNvSpPr/>
          <p:nvPr/>
        </p:nvSpPr>
        <p:spPr bwMode="invGray">
          <a:xfrm>
            <a:off x="761238" y="-72"/>
            <a:ext cx="54864"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289037"/>
            <a:ext cx="2857500" cy="154940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1875952"/>
            <a:ext cx="2857500" cy="931333"/>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 y="2844805"/>
            <a:ext cx="6115050" cy="5323417"/>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2BD14D-7228-45F1-B04A-047DCEC078F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15172" y="1422400"/>
            <a:ext cx="2057400" cy="26416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AEB835E-18C2-4E34-852A-81257F5998FC}" type="datetimeFigureOut">
              <a:rPr lang="en-US" smtClean="0"/>
              <a:pPr/>
              <a:t>3/1/2015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2BD14D-7228-45F1-B04A-047DCEC078FB}" type="slidenum">
              <a:rPr lang="en-US" smtClean="0"/>
              <a:pPr/>
              <a:t>‹#›</a:t>
            </a:fld>
            <a:endParaRPr lang="en-US" dirty="0"/>
          </a:p>
        </p:txBody>
      </p:sp>
      <p:sp>
        <p:nvSpPr>
          <p:cNvPr id="8" name="Rectangle 7"/>
          <p:cNvSpPr/>
          <p:nvPr/>
        </p:nvSpPr>
        <p:spPr>
          <a:xfrm>
            <a:off x="571500" y="1422400"/>
            <a:ext cx="3429000" cy="6096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628650" y="1524009"/>
            <a:ext cx="3314700" cy="468604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297544" y="1272456"/>
            <a:ext cx="514350" cy="27241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3752750" y="1249048"/>
            <a:ext cx="486918" cy="27241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628650" y="6400800"/>
            <a:ext cx="3314700" cy="1016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611943" y="-1087896"/>
            <a:ext cx="1229165" cy="2185183"/>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26616" y="28139"/>
            <a:ext cx="1276643" cy="2269588"/>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37163" y="1406772"/>
            <a:ext cx="844288" cy="1470165"/>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759658" y="-72"/>
            <a:ext cx="6098345" cy="9144072"/>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076706" y="366184"/>
            <a:ext cx="5623560" cy="1524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076706" y="1930400"/>
            <a:ext cx="5623560" cy="64008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2686050" y="8407400"/>
            <a:ext cx="1600200" cy="63500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EB835E-18C2-4E34-852A-81257F5998FC}" type="datetimeFigureOut">
              <a:rPr lang="en-US" smtClean="0"/>
              <a:pPr/>
              <a:t>3/1/2015</a:t>
            </a:fld>
            <a:endParaRPr lang="en-US" dirty="0"/>
          </a:p>
        </p:txBody>
      </p:sp>
      <p:sp>
        <p:nvSpPr>
          <p:cNvPr id="10" name="Footer Placeholder 9"/>
          <p:cNvSpPr>
            <a:spLocks noGrp="1"/>
          </p:cNvSpPr>
          <p:nvPr>
            <p:ph type="ftr" sz="quarter" idx="3"/>
          </p:nvPr>
        </p:nvSpPr>
        <p:spPr>
          <a:xfrm>
            <a:off x="4286250" y="8407400"/>
            <a:ext cx="2171700" cy="63500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6460236" y="8407400"/>
            <a:ext cx="342900" cy="63500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22BD14D-7228-45F1-B04A-047DCEC078FB}" type="slidenum">
              <a:rPr lang="en-US" smtClean="0"/>
              <a:pPr/>
              <a:t>‹#›</a:t>
            </a:fld>
            <a:endParaRPr lang="en-US" dirty="0"/>
          </a:p>
        </p:txBody>
      </p:sp>
      <p:sp>
        <p:nvSpPr>
          <p:cNvPr id="15" name="Rectangle 14"/>
          <p:cNvSpPr/>
          <p:nvPr/>
        </p:nvSpPr>
        <p:spPr bwMode="invGray">
          <a:xfrm>
            <a:off x="761238" y="-72"/>
            <a:ext cx="54864"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ECE 2504:</a:t>
            </a:r>
            <a:br>
              <a:rPr lang="en-US" dirty="0" smtClean="0"/>
            </a:br>
            <a:r>
              <a:rPr lang="en-US" dirty="0" smtClean="0"/>
              <a:t>Introduction to</a:t>
            </a:r>
            <a:br>
              <a:rPr lang="en-US" dirty="0" smtClean="0"/>
            </a:br>
            <a:r>
              <a:rPr lang="en-US" dirty="0" smtClean="0"/>
              <a:t>Computer Engineering</a:t>
            </a:r>
            <a:endParaRPr lang="en-US" dirty="0"/>
          </a:p>
        </p:txBody>
      </p:sp>
      <p:sp>
        <p:nvSpPr>
          <p:cNvPr id="3" name="Subtitle 2"/>
          <p:cNvSpPr>
            <a:spLocks noGrp="1"/>
          </p:cNvSpPr>
          <p:nvPr>
            <p:ph type="subTitle" idx="1"/>
          </p:nvPr>
        </p:nvSpPr>
        <p:spPr/>
        <p:txBody>
          <a:bodyPr>
            <a:normAutofit/>
          </a:bodyPr>
          <a:lstStyle/>
          <a:p>
            <a:pPr>
              <a:spcBef>
                <a:spcPts val="0"/>
              </a:spcBef>
              <a:spcAft>
                <a:spcPts val="600"/>
              </a:spcAft>
            </a:pPr>
            <a:endParaRPr lang="en-US" sz="2800" dirty="0" smtClean="0"/>
          </a:p>
          <a:p>
            <a:pPr>
              <a:spcBef>
                <a:spcPts val="0"/>
              </a:spcBef>
              <a:spcAft>
                <a:spcPts val="600"/>
              </a:spcAft>
            </a:pPr>
            <a:r>
              <a:rPr lang="en-US" sz="2800" dirty="0" smtClean="0"/>
              <a:t>Section 1:</a:t>
            </a:r>
          </a:p>
          <a:p>
            <a:pPr>
              <a:spcBef>
                <a:spcPts val="0"/>
              </a:spcBef>
              <a:spcAft>
                <a:spcPts val="600"/>
              </a:spcAft>
            </a:pPr>
            <a:r>
              <a:rPr lang="en-US" sz="2800" dirty="0" smtClean="0"/>
              <a:t>Digital Systems and Information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Decimal-to-Binary Conversion</a:t>
            </a:r>
            <a:endParaRPr lang="en-US" dirty="0"/>
          </a:p>
        </p:txBody>
      </p:sp>
      <p:sp>
        <p:nvSpPr>
          <p:cNvPr id="3" name="Content Placeholder 2"/>
          <p:cNvSpPr>
            <a:spLocks noGrp="1"/>
          </p:cNvSpPr>
          <p:nvPr>
            <p:ph idx="1"/>
          </p:nvPr>
        </p:nvSpPr>
        <p:spPr/>
        <p:txBody>
          <a:bodyPr>
            <a:normAutofit/>
          </a:bodyPr>
          <a:lstStyle/>
          <a:p>
            <a:pPr>
              <a:spcAft>
                <a:spcPts val="600"/>
              </a:spcAft>
              <a:buSzPct val="100000"/>
              <a:buFont typeface="Arial" pitchFamily="34" charset="0"/>
              <a:buChar char="•"/>
            </a:pPr>
            <a:r>
              <a:rPr lang="en-US" sz="2800" dirty="0" smtClean="0"/>
              <a:t>Integer Division</a:t>
            </a:r>
          </a:p>
          <a:p>
            <a:pPr lvl="1">
              <a:spcAft>
                <a:spcPts val="600"/>
              </a:spcAft>
              <a:buSzPct val="100000"/>
              <a:buFont typeface="Arial" pitchFamily="34" charset="0"/>
              <a:buChar char="•"/>
            </a:pPr>
            <a:r>
              <a:rPr lang="en-US" dirty="0" smtClean="0"/>
              <a:t>Divide the number by 2. Record the remainder and preserve the integer quotient as the new number.</a:t>
            </a:r>
          </a:p>
          <a:p>
            <a:pPr lvl="1">
              <a:spcAft>
                <a:spcPts val="600"/>
              </a:spcAft>
              <a:buSzPct val="100000"/>
              <a:buFont typeface="Arial" pitchFamily="34" charset="0"/>
              <a:buChar char="•"/>
            </a:pPr>
            <a:r>
              <a:rPr lang="en-US" dirty="0" smtClean="0"/>
              <a:t>Repeat the previous step until you reach zero.</a:t>
            </a:r>
          </a:p>
          <a:p>
            <a:pPr lvl="1">
              <a:spcAft>
                <a:spcPts val="600"/>
              </a:spcAft>
              <a:buSzPct val="100000"/>
              <a:buFont typeface="Arial" pitchFamily="34" charset="0"/>
              <a:buChar char="•"/>
            </a:pPr>
            <a:r>
              <a:rPr lang="en-US" dirty="0" smtClean="0"/>
              <a:t>Assemble the remainders as the binary number in the </a:t>
            </a:r>
            <a:r>
              <a:rPr lang="en-US" i="1" dirty="0" smtClean="0"/>
              <a:t>opposite order that you derived them</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Decimal-to-Binary Conversion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None/>
            </a:pPr>
            <a:r>
              <a:rPr lang="en-US" sz="2800" b="1" dirty="0" smtClean="0"/>
              <a:t>Example</a:t>
            </a:r>
          </a:p>
          <a:p>
            <a:pPr>
              <a:spcBef>
                <a:spcPts val="0"/>
              </a:spcBef>
              <a:spcAft>
                <a:spcPts val="600"/>
              </a:spcAft>
              <a:buNone/>
            </a:pPr>
            <a:r>
              <a:rPr lang="en-US" sz="2800" dirty="0" smtClean="0"/>
              <a:t>Convert (137)</a:t>
            </a:r>
            <a:r>
              <a:rPr lang="en-US" sz="2800" baseline="-25000" dirty="0" smtClean="0"/>
              <a:t>10</a:t>
            </a:r>
            <a:r>
              <a:rPr lang="en-US" sz="2800" dirty="0" smtClean="0"/>
              <a:t> to binary.</a:t>
            </a:r>
          </a:p>
          <a:p>
            <a:pPr>
              <a:spcBef>
                <a:spcPts val="0"/>
              </a:spcBef>
              <a:spcAft>
                <a:spcPts val="600"/>
              </a:spcAft>
              <a:buNone/>
            </a:pPr>
            <a:endParaRPr lang="en-US" sz="2800" dirty="0" smtClean="0"/>
          </a:p>
          <a:p>
            <a:pPr algn="r">
              <a:spcBef>
                <a:spcPts val="0"/>
              </a:spcBef>
              <a:spcAft>
                <a:spcPts val="600"/>
              </a:spcAft>
              <a:buNone/>
            </a:pPr>
            <a:r>
              <a:rPr lang="en-US" sz="2800" dirty="0" smtClean="0"/>
              <a:t>137/2 = 68 remainder 1</a:t>
            </a:r>
          </a:p>
          <a:p>
            <a:pPr algn="r">
              <a:spcBef>
                <a:spcPts val="0"/>
              </a:spcBef>
              <a:spcAft>
                <a:spcPts val="600"/>
              </a:spcAft>
              <a:buNone/>
            </a:pPr>
            <a:r>
              <a:rPr lang="en-US" sz="2800" dirty="0" smtClean="0"/>
              <a:t>68/2 = 34 remainder 0</a:t>
            </a:r>
          </a:p>
          <a:p>
            <a:pPr algn="r">
              <a:spcBef>
                <a:spcPts val="0"/>
              </a:spcBef>
              <a:spcAft>
                <a:spcPts val="600"/>
              </a:spcAft>
              <a:buNone/>
            </a:pPr>
            <a:r>
              <a:rPr lang="en-US" sz="2800" dirty="0" smtClean="0"/>
              <a:t>34/2 = 17 remainder 0</a:t>
            </a:r>
          </a:p>
          <a:p>
            <a:pPr algn="r">
              <a:spcBef>
                <a:spcPts val="0"/>
              </a:spcBef>
              <a:spcAft>
                <a:spcPts val="600"/>
              </a:spcAft>
              <a:buNone/>
            </a:pPr>
            <a:r>
              <a:rPr lang="en-US" sz="2800" dirty="0" smtClean="0"/>
              <a:t>17/2 =   8 remainder 1</a:t>
            </a:r>
          </a:p>
          <a:p>
            <a:pPr algn="r">
              <a:spcBef>
                <a:spcPts val="0"/>
              </a:spcBef>
              <a:spcAft>
                <a:spcPts val="600"/>
              </a:spcAft>
              <a:buNone/>
            </a:pPr>
            <a:r>
              <a:rPr lang="en-US" sz="2800" dirty="0" smtClean="0"/>
              <a:t>8/2 =   4 remainder 0</a:t>
            </a:r>
          </a:p>
          <a:p>
            <a:pPr algn="r">
              <a:spcBef>
                <a:spcPts val="0"/>
              </a:spcBef>
              <a:spcAft>
                <a:spcPts val="600"/>
              </a:spcAft>
              <a:buNone/>
            </a:pPr>
            <a:r>
              <a:rPr lang="en-US" sz="2800" dirty="0" smtClean="0"/>
              <a:t>4/2 =   2 remainder 0</a:t>
            </a:r>
          </a:p>
          <a:p>
            <a:pPr algn="r">
              <a:spcBef>
                <a:spcPts val="0"/>
              </a:spcBef>
              <a:spcAft>
                <a:spcPts val="600"/>
              </a:spcAft>
              <a:buNone/>
            </a:pPr>
            <a:r>
              <a:rPr lang="en-US" sz="2800" dirty="0" smtClean="0"/>
              <a:t>2/2 =   1 remainder 0</a:t>
            </a:r>
          </a:p>
          <a:p>
            <a:pPr algn="r">
              <a:spcBef>
                <a:spcPts val="0"/>
              </a:spcBef>
              <a:spcAft>
                <a:spcPts val="600"/>
              </a:spcAft>
              <a:buNone/>
            </a:pPr>
            <a:r>
              <a:rPr lang="en-US" sz="2800" dirty="0" smtClean="0"/>
              <a:t>1/2 =   0 remainder 1</a:t>
            </a:r>
          </a:p>
          <a:p>
            <a:pPr>
              <a:spcBef>
                <a:spcPts val="0"/>
              </a:spcBef>
              <a:spcAft>
                <a:spcPts val="600"/>
              </a:spcAft>
              <a:buNone/>
            </a:pPr>
            <a:endParaRPr lang="en-US" sz="2800" dirty="0" smtClean="0"/>
          </a:p>
          <a:p>
            <a:pPr>
              <a:spcBef>
                <a:spcPts val="0"/>
              </a:spcBef>
              <a:spcAft>
                <a:spcPts val="600"/>
              </a:spcAft>
              <a:buNone/>
            </a:pPr>
            <a:r>
              <a:rPr lang="en-US" sz="2800" dirty="0" smtClean="0"/>
              <a:t>(137)</a:t>
            </a:r>
            <a:r>
              <a:rPr lang="en-US" sz="2800" baseline="-25000" dirty="0" smtClean="0"/>
              <a:t>10</a:t>
            </a:r>
            <a:r>
              <a:rPr lang="en-US" sz="2800" dirty="0" smtClean="0"/>
              <a:t> = (10001001)</a:t>
            </a:r>
            <a:r>
              <a:rPr lang="en-US" sz="2800" baseline="-25000" dirty="0" smtClean="0"/>
              <a:t>2</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Decimal-to-Binary Conversion</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Fraction Multiplication</a:t>
            </a:r>
          </a:p>
          <a:p>
            <a:pPr lvl="1">
              <a:spcAft>
                <a:spcPts val="600"/>
              </a:spcAft>
              <a:buFont typeface="Arial" pitchFamily="34" charset="0"/>
              <a:buChar char="•"/>
            </a:pPr>
            <a:r>
              <a:rPr lang="en-US" dirty="0" smtClean="0"/>
              <a:t>Multiply the fraction by 2. Record the integer result and preserve the fractional part as the new fraction</a:t>
            </a:r>
          </a:p>
          <a:p>
            <a:pPr lvl="1">
              <a:spcAft>
                <a:spcPts val="600"/>
              </a:spcAft>
              <a:buFont typeface="Arial" pitchFamily="34" charset="0"/>
              <a:buChar char="•"/>
            </a:pPr>
            <a:r>
              <a:rPr lang="en-US" dirty="0" smtClean="0"/>
              <a:t>Repeat the previous step until you reach zero, realize that the binary fraction will repeat, or run out of bits to represent the result.</a:t>
            </a:r>
          </a:p>
          <a:p>
            <a:pPr lvl="1">
              <a:spcAft>
                <a:spcPts val="600"/>
              </a:spcAft>
              <a:buFont typeface="Arial" pitchFamily="34" charset="0"/>
              <a:buChar char="•"/>
            </a:pPr>
            <a:r>
              <a:rPr lang="en-US" dirty="0" smtClean="0"/>
              <a:t>Assemble the integers as the binary fraction </a:t>
            </a:r>
            <a:r>
              <a:rPr lang="en-US" i="1" dirty="0" smtClean="0"/>
              <a:t>in the order that you derived them</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Decimal-to-Binary Conversion</a:t>
            </a:r>
            <a:endParaRPr lang="en-US" dirty="0"/>
          </a:p>
        </p:txBody>
      </p:sp>
      <p:sp>
        <p:nvSpPr>
          <p:cNvPr id="3" name="Content Placeholder 2"/>
          <p:cNvSpPr>
            <a:spLocks noGrp="1"/>
          </p:cNvSpPr>
          <p:nvPr>
            <p:ph idx="1"/>
          </p:nvPr>
        </p:nvSpPr>
        <p:spPr/>
        <p:txBody>
          <a:bodyPr>
            <a:noAutofit/>
          </a:bodyPr>
          <a:lstStyle/>
          <a:p>
            <a:pPr>
              <a:buNone/>
            </a:pPr>
            <a:r>
              <a:rPr lang="en-US" sz="2800" b="1" dirty="0" smtClean="0"/>
              <a:t>Example</a:t>
            </a:r>
          </a:p>
          <a:p>
            <a:pPr>
              <a:buNone/>
            </a:pPr>
            <a:r>
              <a:rPr lang="en-US" sz="2800" dirty="0" smtClean="0"/>
              <a:t>Convert (0.4253)</a:t>
            </a:r>
            <a:r>
              <a:rPr lang="en-US" sz="2800" baseline="-25000" dirty="0" smtClean="0"/>
              <a:t>10</a:t>
            </a:r>
            <a:r>
              <a:rPr lang="en-US" sz="2800" dirty="0" smtClean="0"/>
              <a:t> to binary.</a:t>
            </a:r>
          </a:p>
          <a:p>
            <a:pPr>
              <a:buNone/>
            </a:pPr>
            <a:endParaRPr lang="en-US" sz="2800" dirty="0" smtClean="0"/>
          </a:p>
          <a:p>
            <a:pPr algn="r">
              <a:buNone/>
            </a:pPr>
            <a:r>
              <a:rPr lang="en-US" sz="2800" dirty="0" smtClean="0"/>
              <a:t>0.4253 </a:t>
            </a:r>
            <a:r>
              <a:rPr lang="en-US" sz="2800" dirty="0" smtClean="0">
                <a:sym typeface="Symbol"/>
              </a:rPr>
              <a:t></a:t>
            </a:r>
            <a:r>
              <a:rPr lang="en-US" sz="2800" dirty="0" smtClean="0"/>
              <a:t> 2 = 0.8506</a:t>
            </a:r>
          </a:p>
          <a:p>
            <a:pPr algn="r">
              <a:buNone/>
            </a:pPr>
            <a:r>
              <a:rPr lang="en-US" sz="2800" dirty="0" smtClean="0"/>
              <a:t>0.8506 </a:t>
            </a:r>
            <a:r>
              <a:rPr lang="en-US" sz="2800" dirty="0" smtClean="0">
                <a:sym typeface="Symbol"/>
              </a:rPr>
              <a:t></a:t>
            </a:r>
            <a:r>
              <a:rPr lang="en-US" sz="2800" dirty="0" smtClean="0"/>
              <a:t> 2 = 1.7012</a:t>
            </a:r>
          </a:p>
          <a:p>
            <a:pPr algn="r">
              <a:buNone/>
            </a:pPr>
            <a:r>
              <a:rPr lang="en-US" sz="2800" dirty="0" smtClean="0"/>
              <a:t>0.7012 </a:t>
            </a:r>
            <a:r>
              <a:rPr lang="en-US" sz="2800" dirty="0" smtClean="0">
                <a:sym typeface="Symbol"/>
              </a:rPr>
              <a:t></a:t>
            </a:r>
            <a:r>
              <a:rPr lang="en-US" sz="2800" dirty="0" smtClean="0"/>
              <a:t> 2 = 1.4024</a:t>
            </a:r>
          </a:p>
          <a:p>
            <a:pPr algn="r">
              <a:buNone/>
            </a:pPr>
            <a:r>
              <a:rPr lang="en-US" sz="2800" dirty="0" smtClean="0"/>
              <a:t>0.4024 </a:t>
            </a:r>
            <a:r>
              <a:rPr lang="en-US" sz="2800" dirty="0" smtClean="0">
                <a:sym typeface="Symbol"/>
              </a:rPr>
              <a:t></a:t>
            </a:r>
            <a:r>
              <a:rPr lang="en-US" sz="2800" dirty="0" smtClean="0"/>
              <a:t> 2 = 0.8048</a:t>
            </a:r>
          </a:p>
          <a:p>
            <a:pPr algn="r">
              <a:buNone/>
            </a:pPr>
            <a:r>
              <a:rPr lang="en-US" sz="2800" dirty="0" smtClean="0"/>
              <a:t>0.8048 </a:t>
            </a:r>
            <a:r>
              <a:rPr lang="en-US" sz="2800" dirty="0" smtClean="0">
                <a:sym typeface="Symbol"/>
              </a:rPr>
              <a:t></a:t>
            </a:r>
            <a:r>
              <a:rPr lang="en-US" sz="2800" dirty="0" smtClean="0"/>
              <a:t> 2 = 1.6096</a:t>
            </a:r>
          </a:p>
          <a:p>
            <a:pPr algn="r">
              <a:buNone/>
            </a:pPr>
            <a:r>
              <a:rPr lang="en-US" sz="2800" dirty="0" smtClean="0"/>
              <a:t>0.6096 </a:t>
            </a:r>
            <a:r>
              <a:rPr lang="en-US" sz="2800" dirty="0" smtClean="0">
                <a:sym typeface="Symbol"/>
              </a:rPr>
              <a:t></a:t>
            </a:r>
            <a:r>
              <a:rPr lang="en-US" sz="2800" dirty="0" smtClean="0"/>
              <a:t> 2 = 1.2192</a:t>
            </a:r>
          </a:p>
          <a:p>
            <a:pPr algn="r">
              <a:buNone/>
            </a:pPr>
            <a:r>
              <a:rPr lang="en-US" sz="2800" dirty="0" smtClean="0"/>
              <a:t>0.2192 </a:t>
            </a:r>
            <a:r>
              <a:rPr lang="en-US" sz="2800" dirty="0" smtClean="0">
                <a:sym typeface="Symbol"/>
              </a:rPr>
              <a:t></a:t>
            </a:r>
            <a:r>
              <a:rPr lang="en-US" sz="2800" dirty="0" smtClean="0"/>
              <a:t> 2 = 0.4384</a:t>
            </a:r>
          </a:p>
          <a:p>
            <a:pPr algn="r">
              <a:buNone/>
            </a:pPr>
            <a:r>
              <a:rPr lang="en-US" sz="2800" dirty="0" smtClean="0"/>
              <a:t>0.4384 </a:t>
            </a:r>
            <a:r>
              <a:rPr lang="en-US" sz="2800" dirty="0" smtClean="0">
                <a:sym typeface="Symbol"/>
              </a:rPr>
              <a:t></a:t>
            </a:r>
            <a:r>
              <a:rPr lang="en-US" sz="2800" dirty="0" smtClean="0"/>
              <a:t> 2 = 0.8768</a:t>
            </a:r>
          </a:p>
          <a:p>
            <a:pPr algn="r">
              <a:buNone/>
            </a:pPr>
            <a:endParaRPr lang="en-US" sz="2800" dirty="0" smtClean="0"/>
          </a:p>
          <a:p>
            <a:pPr>
              <a:buNone/>
            </a:pPr>
            <a:r>
              <a:rPr lang="en-US" sz="2800" dirty="0" smtClean="0"/>
              <a:t> (0.4253)</a:t>
            </a:r>
            <a:r>
              <a:rPr lang="en-US" sz="2800" baseline="-25000" dirty="0" smtClean="0"/>
              <a:t>10</a:t>
            </a:r>
            <a:r>
              <a:rPr lang="en-US" sz="2800" dirty="0" smtClean="0"/>
              <a:t> ≈ (0.01101100)</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Octal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The </a:t>
            </a:r>
            <a:r>
              <a:rPr lang="en-US" sz="2800" i="1" dirty="0" smtClean="0"/>
              <a:t>octal</a:t>
            </a:r>
            <a:r>
              <a:rPr lang="en-US" sz="2800" dirty="0" smtClean="0"/>
              <a:t> representation has radix 8.</a:t>
            </a:r>
          </a:p>
          <a:p>
            <a:pPr>
              <a:spcBef>
                <a:spcPts val="0"/>
              </a:spcBef>
              <a:spcAft>
                <a:spcPts val="600"/>
              </a:spcAft>
              <a:buSzPct val="100000"/>
              <a:buFont typeface="Arial" pitchFamily="34" charset="0"/>
              <a:buChar char="•"/>
            </a:pPr>
            <a:r>
              <a:rPr lang="en-US" sz="2800" dirty="0" smtClean="0"/>
              <a:t>The octal representation needs 8 symbols. We use the digits 0 to 7, inclusive</a:t>
            </a:r>
          </a:p>
          <a:p>
            <a:pPr>
              <a:spcBef>
                <a:spcPts val="0"/>
              </a:spcBef>
              <a:spcAft>
                <a:spcPts val="600"/>
              </a:spcAft>
              <a:buSzPct val="100000"/>
              <a:buFont typeface="Arial" pitchFamily="34" charset="0"/>
              <a:buChar char="•"/>
            </a:pPr>
            <a:r>
              <a:rPr lang="en-US" sz="2800" dirty="0" smtClean="0"/>
              <a:t>Since 8 = 2</a:t>
            </a:r>
            <a:r>
              <a:rPr lang="en-US" sz="2800" baseline="30000" dirty="0" smtClean="0"/>
              <a:t>3</a:t>
            </a:r>
            <a:r>
              <a:rPr lang="en-US" sz="2800" dirty="0" smtClean="0"/>
              <a:t>, 1 octal digit corresponds to 3 bits. This fact makes octal conversion easy.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Binary-to-Octal Conversion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To convert from binary to octal, start at the radix point and move outward in both directions. Form groups of three bits and assign the equivalent octal digit to each group.</a:t>
            </a:r>
          </a:p>
          <a:p>
            <a:pPr>
              <a:spcBef>
                <a:spcPts val="0"/>
              </a:spcBef>
              <a:spcAft>
                <a:spcPts val="600"/>
              </a:spcAft>
              <a:buSzPct val="100000"/>
              <a:buFont typeface="Arial" pitchFamily="34" charset="0"/>
              <a:buChar char="•"/>
            </a:pPr>
            <a:r>
              <a:rPr lang="en-US" sz="2800" dirty="0" smtClean="0"/>
              <a:t>If a group has fewer than three bits, pad it with zeros on the extreme end.</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Binary-to-Octal Conversion</a:t>
            </a:r>
            <a:endParaRPr lang="en-US" dirty="0"/>
          </a:p>
        </p:txBody>
      </p:sp>
      <p:sp>
        <p:nvSpPr>
          <p:cNvPr id="3" name="Content Placeholder 2"/>
          <p:cNvSpPr>
            <a:spLocks noGrp="1"/>
          </p:cNvSpPr>
          <p:nvPr>
            <p:ph idx="1"/>
          </p:nvPr>
        </p:nvSpPr>
        <p:spPr>
          <a:xfrm>
            <a:off x="1076706" y="1905000"/>
            <a:ext cx="5623560" cy="6400800"/>
          </a:xfrm>
        </p:spPr>
        <p:txBody>
          <a:bodyPr>
            <a:normAutofit/>
          </a:bodyPr>
          <a:lstStyle/>
          <a:p>
            <a:pPr marL="0">
              <a:spcBef>
                <a:spcPts val="0"/>
              </a:spcBef>
              <a:spcAft>
                <a:spcPts val="600"/>
              </a:spcAft>
              <a:buNone/>
            </a:pPr>
            <a:r>
              <a:rPr lang="en-US" sz="2800" b="1" dirty="0" smtClean="0"/>
              <a:t>Example</a:t>
            </a:r>
          </a:p>
          <a:p>
            <a:pPr marL="0">
              <a:spcBef>
                <a:spcPts val="0"/>
              </a:spcBef>
              <a:spcAft>
                <a:spcPts val="600"/>
              </a:spcAft>
              <a:buNone/>
            </a:pPr>
            <a:r>
              <a:rPr lang="en-US" sz="2800" dirty="0" smtClean="0"/>
              <a:t>Convert (10111011000.0011101)</a:t>
            </a:r>
            <a:r>
              <a:rPr lang="en-US" sz="2800" baseline="-25000" dirty="0" smtClean="0"/>
              <a:t>2</a:t>
            </a:r>
            <a:r>
              <a:rPr lang="en-US" sz="2800" dirty="0" smtClean="0"/>
              <a:t> to octal.</a:t>
            </a:r>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lgn="ctr">
              <a:spcBef>
                <a:spcPts val="0"/>
              </a:spcBef>
              <a:spcAft>
                <a:spcPts val="600"/>
              </a:spcAft>
              <a:buNone/>
            </a:pPr>
            <a:r>
              <a:rPr lang="en-US" sz="2600" dirty="0" smtClean="0"/>
              <a:t>(10111011000.0011101)</a:t>
            </a:r>
            <a:r>
              <a:rPr lang="en-US" sz="2600" baseline="-25000" dirty="0" smtClean="0"/>
              <a:t>2</a:t>
            </a:r>
            <a:r>
              <a:rPr lang="en-US" sz="2600" dirty="0" smtClean="0"/>
              <a:t> = (2730.164)</a:t>
            </a:r>
            <a:r>
              <a:rPr lang="en-US" sz="2600" baseline="-25000" dirty="0" smtClean="0"/>
              <a:t>8</a:t>
            </a:r>
            <a:r>
              <a:rPr lang="en-US" sz="2600" dirty="0" smtClean="0"/>
              <a:t> </a:t>
            </a:r>
          </a:p>
          <a:p>
            <a:pPr marL="0">
              <a:spcBef>
                <a:spcPts val="0"/>
              </a:spcBef>
              <a:spcAft>
                <a:spcPts val="600"/>
              </a:spcAft>
              <a:buNone/>
            </a:pPr>
            <a:endParaRPr lang="en-US" sz="2800" dirty="0" smtClean="0"/>
          </a:p>
          <a:p>
            <a:pPr marL="0" indent="0">
              <a:spcBef>
                <a:spcPts val="0"/>
              </a:spcBef>
              <a:spcAft>
                <a:spcPts val="600"/>
              </a:spcAft>
              <a:buNone/>
            </a:pPr>
            <a:r>
              <a:rPr lang="en-US" sz="2800" dirty="0" smtClean="0"/>
              <a:t>ALWAYS group from the radix point out in both directions.</a:t>
            </a:r>
            <a:endParaRPr lang="en-US" sz="2800" dirty="0"/>
          </a:p>
        </p:txBody>
      </p:sp>
      <p:graphicFrame>
        <p:nvGraphicFramePr>
          <p:cNvPr id="4" name="Table 3"/>
          <p:cNvGraphicFramePr>
            <a:graphicFrameLocks noGrp="1"/>
          </p:cNvGraphicFramePr>
          <p:nvPr/>
        </p:nvGraphicFramePr>
        <p:xfrm>
          <a:off x="1143000" y="3505200"/>
          <a:ext cx="5486400" cy="914400"/>
        </p:xfrm>
        <a:graphic>
          <a:graphicData uri="http://schemas.openxmlformats.org/drawingml/2006/table">
            <a:tbl>
              <a:tblPr>
                <a:tableStyleId>{5C22544A-7EE6-4342-B048-85BDC9FD1C3A}</a:tableStyleId>
              </a:tblPr>
              <a:tblGrid>
                <a:gridCol w="685800"/>
                <a:gridCol w="685800"/>
                <a:gridCol w="685800"/>
                <a:gridCol w="685800"/>
                <a:gridCol w="685800"/>
                <a:gridCol w="685800"/>
                <a:gridCol w="685800"/>
                <a:gridCol w="685800"/>
              </a:tblGrid>
              <a:tr h="457200">
                <a:tc>
                  <a:txBody>
                    <a:bodyPr/>
                    <a:lstStyle/>
                    <a:p>
                      <a:pPr algn="ctr"/>
                      <a:r>
                        <a:rPr lang="en-US" sz="2400" u="sng" dirty="0" smtClean="0"/>
                        <a:t>010</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111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011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000</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001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110</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100</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200">
                <a:tc>
                  <a:txBody>
                    <a:bodyPr/>
                    <a:lstStyle/>
                    <a:p>
                      <a:pPr algn="ctr"/>
                      <a:r>
                        <a:rPr lang="en-US" sz="2400" dirty="0" smtClean="0"/>
                        <a:t>2</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7</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3</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6</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4</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Octal-to-Binary Conversion</a:t>
            </a:r>
            <a:endParaRPr lang="en-US" dirty="0"/>
          </a:p>
        </p:txBody>
      </p:sp>
      <p:sp>
        <p:nvSpPr>
          <p:cNvPr id="3" name="Content Placeholder 2"/>
          <p:cNvSpPr>
            <a:spLocks noGrp="1"/>
          </p:cNvSpPr>
          <p:nvPr>
            <p:ph idx="1"/>
          </p:nvPr>
        </p:nvSpPr>
        <p:spPr/>
        <p:txBody>
          <a:bodyPr>
            <a:normAutofit/>
          </a:bodyPr>
          <a:lstStyle/>
          <a:p>
            <a:pPr>
              <a:buSzPct val="100000"/>
              <a:buFont typeface="Arial" pitchFamily="34" charset="0"/>
              <a:buChar char="•"/>
            </a:pPr>
            <a:r>
              <a:rPr lang="en-US" sz="2800" dirty="0" smtClean="0"/>
              <a:t>To convert from octal to binary, start at the radix point and move outward in both directions. Expand each octal digit into three bits.</a:t>
            </a:r>
          </a:p>
          <a:p>
            <a:pPr>
              <a:buSzPct val="100000"/>
              <a:buFont typeface="Arial" pitchFamily="34" charset="0"/>
              <a:buChar char="•"/>
            </a:pPr>
            <a:r>
              <a:rPr lang="en-US" sz="2800" dirty="0" smtClean="0"/>
              <a:t>In general, you can drop the leading and lagging zeros in the binary number.</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Octal-to-Binary Conversion</a:t>
            </a:r>
            <a:endParaRPr lang="en-US" dirty="0"/>
          </a:p>
        </p:txBody>
      </p:sp>
      <p:sp>
        <p:nvSpPr>
          <p:cNvPr id="3" name="Content Placeholder 2"/>
          <p:cNvSpPr>
            <a:spLocks noGrp="1"/>
          </p:cNvSpPr>
          <p:nvPr>
            <p:ph idx="1"/>
          </p:nvPr>
        </p:nvSpPr>
        <p:spPr/>
        <p:txBody>
          <a:bodyPr>
            <a:normAutofit/>
          </a:bodyPr>
          <a:lstStyle/>
          <a:p>
            <a:pPr marL="0">
              <a:spcBef>
                <a:spcPts val="0"/>
              </a:spcBef>
              <a:spcAft>
                <a:spcPts val="600"/>
              </a:spcAft>
              <a:buNone/>
            </a:pPr>
            <a:r>
              <a:rPr lang="en-US" sz="2800" b="1" dirty="0" smtClean="0"/>
              <a:t>Example</a:t>
            </a:r>
          </a:p>
          <a:p>
            <a:pPr marL="0">
              <a:spcBef>
                <a:spcPts val="0"/>
              </a:spcBef>
              <a:spcAft>
                <a:spcPts val="600"/>
              </a:spcAft>
              <a:buNone/>
            </a:pPr>
            <a:r>
              <a:rPr lang="en-US" sz="2800" dirty="0" smtClean="0"/>
              <a:t>Convert (1236.754)</a:t>
            </a:r>
            <a:r>
              <a:rPr lang="en-US" sz="2800" baseline="-25000" dirty="0" smtClean="0"/>
              <a:t>8</a:t>
            </a:r>
            <a:r>
              <a:rPr lang="en-US" sz="2800" dirty="0" smtClean="0"/>
              <a:t> to binary.</a:t>
            </a:r>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lgn="ctr">
              <a:spcBef>
                <a:spcPts val="0"/>
              </a:spcBef>
              <a:spcAft>
                <a:spcPts val="600"/>
              </a:spcAft>
              <a:buNone/>
            </a:pPr>
            <a:r>
              <a:rPr lang="en-US" sz="2600" dirty="0" smtClean="0"/>
              <a:t>(1236.754)</a:t>
            </a:r>
            <a:r>
              <a:rPr lang="en-US" sz="2600" baseline="-25000" dirty="0" smtClean="0"/>
              <a:t>8</a:t>
            </a:r>
            <a:r>
              <a:rPr lang="en-US" sz="2600" dirty="0" smtClean="0"/>
              <a:t> = (1010011110.1111011)</a:t>
            </a:r>
            <a:r>
              <a:rPr lang="en-US" sz="2600" baseline="-25000" dirty="0" smtClean="0"/>
              <a:t>2</a:t>
            </a:r>
            <a:endParaRPr lang="en-US" sz="2600" dirty="0" smtClean="0"/>
          </a:p>
        </p:txBody>
      </p:sp>
      <p:graphicFrame>
        <p:nvGraphicFramePr>
          <p:cNvPr id="4" name="Table 3"/>
          <p:cNvGraphicFramePr>
            <a:graphicFrameLocks noGrp="1"/>
          </p:cNvGraphicFramePr>
          <p:nvPr/>
        </p:nvGraphicFramePr>
        <p:xfrm>
          <a:off x="1143000" y="3200400"/>
          <a:ext cx="5486400" cy="914400"/>
        </p:xfrm>
        <a:graphic>
          <a:graphicData uri="http://schemas.openxmlformats.org/drawingml/2006/table">
            <a:tbl>
              <a:tblPr>
                <a:effectLst/>
                <a:tableStyleId>{5C22544A-7EE6-4342-B048-85BDC9FD1C3A}</a:tableStyleId>
              </a:tblPr>
              <a:tblGrid>
                <a:gridCol w="685800"/>
                <a:gridCol w="685800"/>
                <a:gridCol w="685800"/>
                <a:gridCol w="685800"/>
                <a:gridCol w="685800"/>
                <a:gridCol w="685800"/>
                <a:gridCol w="685800"/>
                <a:gridCol w="685800"/>
              </a:tblGrid>
              <a:tr h="457200">
                <a:tc>
                  <a:txBody>
                    <a:bodyPr/>
                    <a:lstStyle/>
                    <a:p>
                      <a:r>
                        <a:rPr lang="en-US" sz="2400" u="sng" dirty="0" smtClean="0"/>
                        <a:t>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2</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3</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6</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7</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5</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4</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200">
                <a:tc>
                  <a:txBody>
                    <a:bodyPr/>
                    <a:lstStyle/>
                    <a:p>
                      <a:r>
                        <a:rPr lang="en-US" sz="2400" dirty="0" smtClean="0"/>
                        <a:t>001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010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011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110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111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101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100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Representation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The </a:t>
            </a:r>
            <a:r>
              <a:rPr lang="en-US" sz="2800" i="1" dirty="0" smtClean="0"/>
              <a:t>hexadecimal</a:t>
            </a:r>
            <a:r>
              <a:rPr lang="en-US" sz="2800" dirty="0" smtClean="0"/>
              <a:t> representation has radix 16.</a:t>
            </a:r>
          </a:p>
          <a:p>
            <a:pPr>
              <a:spcBef>
                <a:spcPts val="0"/>
              </a:spcBef>
              <a:spcAft>
                <a:spcPts val="600"/>
              </a:spcAft>
              <a:buSzPct val="100000"/>
              <a:buFont typeface="Arial" pitchFamily="34" charset="0"/>
              <a:buChar char="•"/>
            </a:pPr>
            <a:r>
              <a:rPr lang="en-US" sz="2800" dirty="0" smtClean="0"/>
              <a:t>With only 10 decimal digits, we use  A, B, C, D, E, and F as additional digit symbols.</a:t>
            </a:r>
          </a:p>
          <a:p>
            <a:pPr>
              <a:spcBef>
                <a:spcPts val="0"/>
              </a:spcBef>
              <a:spcAft>
                <a:spcPts val="600"/>
              </a:spcAft>
              <a:buSzPct val="100000"/>
              <a:buFont typeface="Arial" pitchFamily="34" charset="0"/>
              <a:buChar char="•"/>
            </a:pPr>
            <a:endParaRPr lang="en-US" sz="2800" dirty="0" smtClean="0"/>
          </a:p>
          <a:p>
            <a:pPr>
              <a:spcBef>
                <a:spcPts val="0"/>
              </a:spcBef>
              <a:spcAft>
                <a:spcPts val="600"/>
              </a:spcAft>
              <a:buSzPct val="100000"/>
              <a:buNone/>
            </a:pPr>
            <a:r>
              <a:rPr lang="en-US" sz="2800" dirty="0" smtClean="0"/>
              <a:t>	A = (10)</a:t>
            </a:r>
            <a:r>
              <a:rPr lang="en-US" sz="2800" baseline="-25000" dirty="0" smtClean="0"/>
              <a:t>10</a:t>
            </a:r>
            <a:r>
              <a:rPr lang="en-US" sz="2800" dirty="0" smtClean="0"/>
              <a:t>  B = (11)</a:t>
            </a:r>
            <a:r>
              <a:rPr lang="en-US" sz="2800" baseline="-25000" dirty="0" smtClean="0"/>
              <a:t>10</a:t>
            </a:r>
            <a:r>
              <a:rPr lang="en-US" sz="2800" dirty="0" smtClean="0"/>
              <a:t>  C = (12)</a:t>
            </a:r>
            <a:r>
              <a:rPr lang="en-US" sz="2800" baseline="-25000" dirty="0" smtClean="0"/>
              <a:t>10</a:t>
            </a:r>
            <a:r>
              <a:rPr lang="en-US" sz="2800" dirty="0" smtClean="0"/>
              <a:t/>
            </a:r>
            <a:br>
              <a:rPr lang="en-US" sz="2800" dirty="0" smtClean="0"/>
            </a:br>
            <a:r>
              <a:rPr lang="en-US" sz="2800" dirty="0" smtClean="0"/>
              <a:t>D = (13)</a:t>
            </a:r>
            <a:r>
              <a:rPr lang="en-US" sz="2800" baseline="-25000" dirty="0" smtClean="0"/>
              <a:t>10</a:t>
            </a:r>
            <a:r>
              <a:rPr lang="en-US" sz="2800" dirty="0" smtClean="0"/>
              <a:t>  E = (14)</a:t>
            </a:r>
            <a:r>
              <a:rPr lang="en-US" sz="2800" baseline="-25000" dirty="0" smtClean="0"/>
              <a:t>10</a:t>
            </a:r>
            <a:r>
              <a:rPr lang="en-US" sz="2800" dirty="0" smtClean="0"/>
              <a:t>  F = (15)</a:t>
            </a:r>
            <a:r>
              <a:rPr lang="en-US" sz="2800" baseline="-25000" dirty="0" smtClean="0"/>
              <a:t>10</a:t>
            </a:r>
          </a:p>
          <a:p>
            <a:pPr>
              <a:spcBef>
                <a:spcPts val="0"/>
              </a:spcBef>
              <a:spcAft>
                <a:spcPts val="600"/>
              </a:spcAft>
              <a:buSzPct val="100000"/>
              <a:buFont typeface="Arial" pitchFamily="34" charset="0"/>
              <a:buChar char="•"/>
            </a:pPr>
            <a:endParaRPr lang="en-US" sz="2800" dirty="0" smtClean="0"/>
          </a:p>
          <a:p>
            <a:pPr>
              <a:spcBef>
                <a:spcPts val="0"/>
              </a:spcBef>
              <a:spcAft>
                <a:spcPts val="600"/>
              </a:spcAft>
              <a:buSzPct val="100000"/>
              <a:buFont typeface="Arial" pitchFamily="34" charset="0"/>
              <a:buChar char="•"/>
            </a:pPr>
            <a:r>
              <a:rPr lang="en-US" sz="2800" dirty="0" smtClean="0"/>
              <a:t>Since 16 = 2</a:t>
            </a:r>
            <a:r>
              <a:rPr lang="en-US" sz="2800" baseline="30000" dirty="0" smtClean="0"/>
              <a:t>4</a:t>
            </a:r>
            <a:r>
              <a:rPr lang="en-US" sz="2800" dirty="0" smtClean="0"/>
              <a:t>, 1 hex digit corresponds to 4 bits. This fact makes hexadecimal conversion easy.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76706" y="1930400"/>
            <a:ext cx="5623560" cy="7061200"/>
          </a:xfrm>
        </p:spPr>
        <p:txBody>
          <a:bodyPr>
            <a:noAutofit/>
          </a:bodyPr>
          <a:lstStyle/>
          <a:p>
            <a:pPr>
              <a:spcBef>
                <a:spcPts val="0"/>
              </a:spcBef>
              <a:spcAft>
                <a:spcPts val="600"/>
              </a:spcAft>
              <a:buSzPct val="100000"/>
              <a:buFont typeface="Arial" pitchFamily="34" charset="0"/>
              <a:buChar char="•"/>
            </a:pPr>
            <a:r>
              <a:rPr lang="en-US" sz="2800" dirty="0" smtClean="0"/>
              <a:t>Information in a computer system is stored in memory devices called </a:t>
            </a:r>
            <a:r>
              <a:rPr lang="en-US" sz="2800" i="1" dirty="0" smtClean="0"/>
              <a:t>registers</a:t>
            </a:r>
            <a:r>
              <a:rPr lang="en-US" sz="2800" dirty="0" smtClean="0"/>
              <a:t>.</a:t>
            </a:r>
          </a:p>
          <a:p>
            <a:pPr lvl="1">
              <a:spcBef>
                <a:spcPts val="0"/>
              </a:spcBef>
              <a:spcAft>
                <a:spcPts val="600"/>
              </a:spcAft>
              <a:buSzPct val="100000"/>
              <a:buFont typeface="Arial" pitchFamily="34" charset="0"/>
              <a:buChar char="•"/>
            </a:pPr>
            <a:r>
              <a:rPr lang="en-US" dirty="0" smtClean="0"/>
              <a:t>The information is typically stored as </a:t>
            </a:r>
            <a:r>
              <a:rPr lang="en-US" i="1" dirty="0" smtClean="0"/>
              <a:t>words</a:t>
            </a:r>
            <a:r>
              <a:rPr lang="en-US" dirty="0" smtClean="0"/>
              <a:t>.</a:t>
            </a:r>
          </a:p>
          <a:p>
            <a:pPr lvl="1">
              <a:spcBef>
                <a:spcPts val="0"/>
              </a:spcBef>
              <a:spcAft>
                <a:spcPts val="600"/>
              </a:spcAft>
              <a:buSzPct val="100000"/>
              <a:buFont typeface="Arial" pitchFamily="34" charset="0"/>
              <a:buChar char="•"/>
            </a:pPr>
            <a:r>
              <a:rPr lang="en-US" dirty="0" smtClean="0"/>
              <a:t>Information can be </a:t>
            </a:r>
            <a:r>
              <a:rPr lang="en-US" i="1" dirty="0" smtClean="0"/>
              <a:t>data </a:t>
            </a:r>
            <a:r>
              <a:rPr lang="en-US" dirty="0" smtClean="0"/>
              <a:t>words or </a:t>
            </a:r>
            <a:r>
              <a:rPr lang="en-US" i="1" dirty="0" smtClean="0"/>
              <a:t>control</a:t>
            </a:r>
            <a:r>
              <a:rPr lang="en-US" dirty="0" smtClean="0"/>
              <a:t> words. (What’s the difference?)</a:t>
            </a:r>
          </a:p>
          <a:p>
            <a:pPr>
              <a:spcBef>
                <a:spcPts val="0"/>
              </a:spcBef>
              <a:spcAft>
                <a:spcPts val="600"/>
              </a:spcAft>
              <a:buSzPct val="100000"/>
              <a:buFont typeface="Arial" pitchFamily="34" charset="0"/>
              <a:buChar char="•"/>
            </a:pPr>
            <a:r>
              <a:rPr lang="en-US" sz="2800" dirty="0" smtClean="0"/>
              <a:t>In this section, we will study:</a:t>
            </a:r>
          </a:p>
          <a:p>
            <a:pPr lvl="1">
              <a:spcBef>
                <a:spcPts val="0"/>
              </a:spcBef>
              <a:spcAft>
                <a:spcPts val="600"/>
              </a:spcAft>
              <a:buSzPct val="100000"/>
              <a:buFont typeface="Arial" pitchFamily="34" charset="0"/>
              <a:buChar char="•"/>
            </a:pPr>
            <a:r>
              <a:rPr lang="en-US" dirty="0" smtClean="0"/>
              <a:t>Data representation in computer systems.</a:t>
            </a:r>
          </a:p>
          <a:p>
            <a:pPr lvl="1">
              <a:spcBef>
                <a:spcPts val="0"/>
              </a:spcBef>
              <a:spcAft>
                <a:spcPts val="600"/>
              </a:spcAft>
              <a:buSzPct val="100000"/>
              <a:buFont typeface="Arial" pitchFamily="34" charset="0"/>
              <a:buChar char="•"/>
            </a:pPr>
            <a:r>
              <a:rPr lang="en-US" dirty="0" smtClean="0"/>
              <a:t>The impact of data representation on computer use and design.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Binary-to-Hexadecimal Conversion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To convert from binary to hexadecimal, start at the radix point and move outward in both directions. Form groups of four bits and assign the equivalent hexadecimal digit to each group.</a:t>
            </a:r>
          </a:p>
          <a:p>
            <a:pPr>
              <a:spcBef>
                <a:spcPts val="0"/>
              </a:spcBef>
              <a:spcAft>
                <a:spcPts val="600"/>
              </a:spcAft>
              <a:buSzPct val="100000"/>
              <a:buFont typeface="Arial" pitchFamily="34" charset="0"/>
              <a:buChar char="•"/>
            </a:pPr>
            <a:r>
              <a:rPr lang="en-US" sz="2800" dirty="0" smtClean="0"/>
              <a:t>If a group has fewer than four bits, pad it with zeros on the extreme end.</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Binary-to-Hexadecimal Conversion</a:t>
            </a:r>
            <a:endParaRPr lang="en-US" dirty="0"/>
          </a:p>
        </p:txBody>
      </p:sp>
      <p:sp>
        <p:nvSpPr>
          <p:cNvPr id="3" name="Content Placeholder 2"/>
          <p:cNvSpPr>
            <a:spLocks noGrp="1"/>
          </p:cNvSpPr>
          <p:nvPr>
            <p:ph idx="1"/>
          </p:nvPr>
        </p:nvSpPr>
        <p:spPr/>
        <p:txBody>
          <a:bodyPr>
            <a:noAutofit/>
          </a:bodyPr>
          <a:lstStyle/>
          <a:p>
            <a:pPr marL="0">
              <a:spcBef>
                <a:spcPts val="0"/>
              </a:spcBef>
              <a:spcAft>
                <a:spcPts val="600"/>
              </a:spcAft>
              <a:buNone/>
            </a:pPr>
            <a:r>
              <a:rPr lang="en-US" sz="2800" b="1" dirty="0" smtClean="0"/>
              <a:t>Example</a:t>
            </a:r>
          </a:p>
          <a:p>
            <a:pPr marL="0">
              <a:spcBef>
                <a:spcPts val="0"/>
              </a:spcBef>
              <a:spcAft>
                <a:spcPts val="600"/>
              </a:spcAft>
              <a:buNone/>
            </a:pPr>
            <a:r>
              <a:rPr lang="en-US" sz="2800" dirty="0" smtClean="0"/>
              <a:t>Convert (10111011000.0011101)</a:t>
            </a:r>
            <a:r>
              <a:rPr lang="en-US" sz="2800" baseline="-25000" dirty="0" smtClean="0"/>
              <a:t>2</a:t>
            </a:r>
            <a:r>
              <a:rPr lang="en-US" sz="2800" dirty="0" smtClean="0"/>
              <a:t> to hex.</a:t>
            </a:r>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lgn="ctr">
              <a:spcBef>
                <a:spcPts val="0"/>
              </a:spcBef>
              <a:spcAft>
                <a:spcPts val="600"/>
              </a:spcAft>
              <a:buNone/>
            </a:pPr>
            <a:r>
              <a:rPr lang="en-US" sz="2600" dirty="0" smtClean="0"/>
              <a:t>(10111011000.0011101)</a:t>
            </a:r>
            <a:r>
              <a:rPr lang="en-US" sz="2600" baseline="-25000" dirty="0" smtClean="0"/>
              <a:t>2</a:t>
            </a:r>
            <a:r>
              <a:rPr lang="en-US" sz="2600" dirty="0" smtClean="0"/>
              <a:t> = (5D8.3A)</a:t>
            </a:r>
            <a:r>
              <a:rPr lang="en-US" sz="2600" baseline="-25000" dirty="0" smtClean="0"/>
              <a:t>16</a:t>
            </a:r>
            <a:r>
              <a:rPr lang="en-US" sz="2600" dirty="0" smtClean="0"/>
              <a:t> </a:t>
            </a:r>
          </a:p>
          <a:p>
            <a:pPr marL="0">
              <a:spcBef>
                <a:spcPts val="0"/>
              </a:spcBef>
              <a:spcAft>
                <a:spcPts val="600"/>
              </a:spcAft>
              <a:buNone/>
            </a:pPr>
            <a:endParaRPr lang="en-US" sz="2800" dirty="0" smtClean="0"/>
          </a:p>
          <a:p>
            <a:pPr marL="0">
              <a:spcBef>
                <a:spcPts val="0"/>
              </a:spcBef>
              <a:spcAft>
                <a:spcPts val="600"/>
              </a:spcAft>
              <a:buNone/>
            </a:pPr>
            <a:r>
              <a:rPr lang="en-US" sz="2800" dirty="0" smtClean="0"/>
              <a:t>ALWAYS group from the radix point out in both directions.</a:t>
            </a:r>
          </a:p>
          <a:p>
            <a:pPr marL="0">
              <a:spcBef>
                <a:spcPts val="0"/>
              </a:spcBef>
              <a:spcAft>
                <a:spcPts val="600"/>
              </a:spcAft>
              <a:buNone/>
            </a:pPr>
            <a:endParaRPr lang="en-US" sz="2800" dirty="0" smtClean="0"/>
          </a:p>
          <a:p>
            <a:pPr marL="0" algn="ctr">
              <a:spcBef>
                <a:spcPts val="0"/>
              </a:spcBef>
              <a:spcAft>
                <a:spcPts val="600"/>
              </a:spcAft>
              <a:buNone/>
            </a:pPr>
            <a:r>
              <a:rPr lang="en-US" sz="2800" i="1" dirty="0" smtClean="0"/>
              <a:t>There are a number of common ways to represent the fact that a number is in hexadecimal.</a:t>
            </a:r>
          </a:p>
        </p:txBody>
      </p:sp>
      <p:graphicFrame>
        <p:nvGraphicFramePr>
          <p:cNvPr id="4" name="Table 3"/>
          <p:cNvGraphicFramePr>
            <a:graphicFrameLocks noGrp="1"/>
          </p:cNvGraphicFramePr>
          <p:nvPr/>
        </p:nvGraphicFramePr>
        <p:xfrm>
          <a:off x="1143000" y="3505200"/>
          <a:ext cx="5486400" cy="914400"/>
        </p:xfrm>
        <a:graphic>
          <a:graphicData uri="http://schemas.openxmlformats.org/drawingml/2006/table">
            <a:tbl>
              <a:tblPr>
                <a:tableStyleId>{5C22544A-7EE6-4342-B048-85BDC9FD1C3A}</a:tableStyleId>
              </a:tblPr>
              <a:tblGrid>
                <a:gridCol w="914400"/>
                <a:gridCol w="914400"/>
                <a:gridCol w="914400"/>
                <a:gridCol w="914400"/>
                <a:gridCol w="914400"/>
                <a:gridCol w="914400"/>
              </a:tblGrid>
              <a:tr h="457200">
                <a:tc>
                  <a:txBody>
                    <a:bodyPr/>
                    <a:lstStyle/>
                    <a:p>
                      <a:pPr algn="ctr"/>
                      <a:r>
                        <a:rPr lang="en-US" sz="2400" u="sng" dirty="0" smtClean="0"/>
                        <a:t>0101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1101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1000</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0011</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u="sng" dirty="0" smtClean="0"/>
                        <a:t>1010</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200">
                <a:tc>
                  <a:txBody>
                    <a:bodyPr/>
                    <a:lstStyle/>
                    <a:p>
                      <a:pPr algn="ctr"/>
                      <a:r>
                        <a:rPr lang="en-US" sz="2400" dirty="0" smtClean="0"/>
                        <a:t>5</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D</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8</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3</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smtClean="0"/>
                        <a:t>A</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Hexadecimal-to-Binary Conversion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To convert from hexadecimal to binary, start at the radix point and move outward in both directions. Expand each hexadecimal digit into four bits.</a:t>
            </a:r>
          </a:p>
          <a:p>
            <a:pPr>
              <a:spcBef>
                <a:spcPts val="0"/>
              </a:spcBef>
              <a:spcAft>
                <a:spcPts val="600"/>
              </a:spcAft>
              <a:buSzPct val="100000"/>
              <a:buFont typeface="Arial" pitchFamily="34" charset="0"/>
              <a:buChar char="•"/>
            </a:pPr>
            <a:r>
              <a:rPr lang="en-US" sz="2800" dirty="0" smtClean="0"/>
              <a:t>In general, you can drop the leading and lagging zeros in the binary number.</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Hexadecimal-to-Binary Conversion</a:t>
            </a:r>
            <a:endParaRPr lang="en-US" dirty="0"/>
          </a:p>
        </p:txBody>
      </p:sp>
      <p:sp>
        <p:nvSpPr>
          <p:cNvPr id="3" name="Content Placeholder 2"/>
          <p:cNvSpPr>
            <a:spLocks noGrp="1"/>
          </p:cNvSpPr>
          <p:nvPr>
            <p:ph idx="1"/>
          </p:nvPr>
        </p:nvSpPr>
        <p:spPr/>
        <p:txBody>
          <a:bodyPr>
            <a:normAutofit/>
          </a:bodyPr>
          <a:lstStyle/>
          <a:p>
            <a:pPr marL="0">
              <a:spcBef>
                <a:spcPts val="0"/>
              </a:spcBef>
              <a:spcAft>
                <a:spcPts val="600"/>
              </a:spcAft>
              <a:buNone/>
            </a:pPr>
            <a:r>
              <a:rPr lang="en-US" sz="2800" b="1" dirty="0" smtClean="0"/>
              <a:t>Example</a:t>
            </a:r>
          </a:p>
          <a:p>
            <a:pPr marL="0">
              <a:spcBef>
                <a:spcPts val="0"/>
              </a:spcBef>
              <a:spcAft>
                <a:spcPts val="600"/>
              </a:spcAft>
              <a:buNone/>
            </a:pPr>
            <a:r>
              <a:rPr lang="en-US" sz="2800" dirty="0" smtClean="0"/>
              <a:t>Convert (29E.F6)</a:t>
            </a:r>
            <a:r>
              <a:rPr lang="en-US" sz="2800" baseline="-25000" dirty="0" smtClean="0"/>
              <a:t>16</a:t>
            </a:r>
            <a:r>
              <a:rPr lang="en-US" sz="2800" dirty="0" smtClean="0"/>
              <a:t> to binary.</a:t>
            </a:r>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spcBef>
                <a:spcPts val="0"/>
              </a:spcBef>
              <a:spcAft>
                <a:spcPts val="600"/>
              </a:spcAft>
              <a:buNone/>
            </a:pPr>
            <a:endParaRPr lang="en-US" sz="2800" dirty="0" smtClean="0"/>
          </a:p>
          <a:p>
            <a:pPr marL="0" algn="ctr">
              <a:spcBef>
                <a:spcPts val="0"/>
              </a:spcBef>
              <a:spcAft>
                <a:spcPts val="600"/>
              </a:spcAft>
              <a:buNone/>
            </a:pPr>
            <a:r>
              <a:rPr lang="en-US" sz="2800" dirty="0" smtClean="0"/>
              <a:t>(29E.F6)</a:t>
            </a:r>
            <a:r>
              <a:rPr lang="en-US" sz="2800" baseline="-25000" dirty="0" smtClean="0"/>
              <a:t>8</a:t>
            </a:r>
            <a:r>
              <a:rPr lang="en-US" sz="2800" dirty="0" smtClean="0"/>
              <a:t> = (1010011110.1111011)</a:t>
            </a:r>
            <a:r>
              <a:rPr lang="en-US" sz="2800" baseline="-25000" dirty="0" smtClean="0"/>
              <a:t>2</a:t>
            </a:r>
            <a:endParaRPr lang="en-US" sz="2800" dirty="0" smtClean="0"/>
          </a:p>
        </p:txBody>
      </p:sp>
      <p:graphicFrame>
        <p:nvGraphicFramePr>
          <p:cNvPr id="4" name="Table 3"/>
          <p:cNvGraphicFramePr>
            <a:graphicFrameLocks noGrp="1"/>
          </p:cNvGraphicFramePr>
          <p:nvPr/>
        </p:nvGraphicFramePr>
        <p:xfrm>
          <a:off x="1752600" y="3048000"/>
          <a:ext cx="4114800" cy="914400"/>
        </p:xfrm>
        <a:graphic>
          <a:graphicData uri="http://schemas.openxmlformats.org/drawingml/2006/table">
            <a:tbl>
              <a:tblPr>
                <a:effectLst/>
                <a:tableStyleId>{5C22544A-7EE6-4342-B048-85BDC9FD1C3A}</a:tableStyleId>
              </a:tblPr>
              <a:tblGrid>
                <a:gridCol w="685800"/>
                <a:gridCol w="685800"/>
                <a:gridCol w="685800"/>
                <a:gridCol w="685800"/>
                <a:gridCol w="685800"/>
                <a:gridCol w="685800"/>
              </a:tblGrid>
              <a:tr h="457200">
                <a:tc>
                  <a:txBody>
                    <a:bodyPr/>
                    <a:lstStyle/>
                    <a:p>
                      <a:r>
                        <a:rPr lang="en-US" sz="2400" u="sng" dirty="0" smtClean="0"/>
                        <a:t>2</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9</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E</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none" dirty="0" smtClean="0"/>
                        <a:t>.</a:t>
                      </a:r>
                      <a:endParaRPr lang="en-US" sz="2400" u="none"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F</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u="sng" dirty="0" smtClean="0"/>
                        <a:t>6</a:t>
                      </a:r>
                      <a:endParaRPr lang="en-US" sz="2400" u="sng"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200">
                <a:tc>
                  <a:txBody>
                    <a:bodyPr/>
                    <a:lstStyle/>
                    <a:p>
                      <a:r>
                        <a:rPr lang="en-US" sz="2400" dirty="0" smtClean="0"/>
                        <a:t>0010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1001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1110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1111</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smtClean="0"/>
                        <a:t>0110</a:t>
                      </a:r>
                      <a:endParaRPr lang="en-US" sz="2400" dirty="0"/>
                    </a:p>
                  </a:txBody>
                  <a:tcPr marL="0" marR="0" marT="0" marB="0" anchor="ctr"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u="sng" dirty="0" smtClean="0"/>
              <a:t>Addition</a:t>
            </a:r>
            <a:r>
              <a:rPr lang="en-US" sz="2800" dirty="0" smtClean="0"/>
              <a:t> – Add 1-bit </a:t>
            </a:r>
            <a:r>
              <a:rPr lang="en-US" sz="2800" i="1" dirty="0" smtClean="0"/>
              <a:t>addends</a:t>
            </a:r>
            <a:r>
              <a:rPr lang="en-US" sz="2800" dirty="0" smtClean="0"/>
              <a:t> </a:t>
            </a:r>
            <a:r>
              <a:rPr lang="en-US" sz="2800" i="1" dirty="0" smtClean="0"/>
              <a:t>x</a:t>
            </a:r>
            <a:r>
              <a:rPr lang="en-US" sz="2800" dirty="0" smtClean="0"/>
              <a:t> and </a:t>
            </a:r>
            <a:r>
              <a:rPr lang="en-US" sz="2800" i="1" dirty="0" smtClean="0"/>
              <a:t>y</a:t>
            </a:r>
            <a:r>
              <a:rPr lang="en-US" sz="2800" dirty="0" smtClean="0"/>
              <a:t> to obtain a 1-bit </a:t>
            </a:r>
            <a:r>
              <a:rPr lang="en-US" sz="2800" i="1" dirty="0" smtClean="0"/>
              <a:t>sum </a:t>
            </a:r>
            <a:r>
              <a:rPr lang="en-US" sz="2800" dirty="0" smtClean="0"/>
              <a:t>and a 1-bit </a:t>
            </a:r>
            <a:r>
              <a:rPr lang="en-US" sz="2800" i="1" dirty="0" smtClean="0"/>
              <a:t>carry </a:t>
            </a:r>
            <a:r>
              <a:rPr lang="en-US" sz="2800" dirty="0" smtClean="0"/>
              <a:t>to the next column.</a:t>
            </a:r>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r>
              <a:rPr lang="en-US" sz="2800" dirty="0" smtClean="0"/>
              <a:t>	</a:t>
            </a:r>
            <a:r>
              <a:rPr lang="en-US" sz="2800" b="1" dirty="0" smtClean="0"/>
              <a:t>Example</a:t>
            </a:r>
            <a:br>
              <a:rPr lang="en-US" sz="2800" b="1" dirty="0" smtClean="0"/>
            </a:br>
            <a:endParaRPr lang="en-US" sz="2800" dirty="0" smtClean="0"/>
          </a:p>
        </p:txBody>
      </p:sp>
      <p:graphicFrame>
        <p:nvGraphicFramePr>
          <p:cNvPr id="4" name="Table 3"/>
          <p:cNvGraphicFramePr>
            <a:graphicFrameLocks noGrp="1"/>
          </p:cNvGraphicFramePr>
          <p:nvPr/>
        </p:nvGraphicFramePr>
        <p:xfrm>
          <a:off x="1524000" y="3657600"/>
          <a:ext cx="4572000" cy="1828800"/>
        </p:xfrm>
        <a:graphic>
          <a:graphicData uri="http://schemas.openxmlformats.org/drawingml/2006/table">
            <a:tbl>
              <a:tblPr>
                <a:tableStyleId>{5C22544A-7EE6-4342-B048-85BDC9FD1C3A}</a:tableStyleId>
              </a:tblPr>
              <a:tblGrid>
                <a:gridCol w="1143000"/>
                <a:gridCol w="1143000"/>
                <a:gridCol w="1143000"/>
                <a:gridCol w="1143000"/>
              </a:tblGrid>
              <a:tr h="365760">
                <a:tc>
                  <a:txBody>
                    <a:bodyPr/>
                    <a:lstStyle/>
                    <a:p>
                      <a:r>
                        <a:rPr lang="en-US" sz="2000" dirty="0" smtClean="0"/>
                        <a:t>x</a:t>
                      </a:r>
                      <a:endParaRPr lang="en-US" sz="2000" dirty="0"/>
                    </a:p>
                  </a:txBody>
                  <a:tcPr marL="0" marR="0" marT="0" marB="0"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2000" dirty="0" smtClean="0"/>
                        <a:t>y</a:t>
                      </a:r>
                      <a:endParaRPr lang="en-US" sz="20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2000" dirty="0" smtClean="0"/>
                        <a:t>Sum</a:t>
                      </a:r>
                      <a:endParaRPr lang="en-US" sz="20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2000" dirty="0" smtClean="0"/>
                        <a:t>Carry</a:t>
                      </a:r>
                      <a:endParaRPr lang="en-US" sz="2000" dirty="0"/>
                    </a:p>
                  </a:txBody>
                  <a:tcPr marL="0" marR="0" marT="0" marB="0"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60">
                <a:tc>
                  <a:txBody>
                    <a:bodyPr/>
                    <a:lstStyle/>
                    <a:p>
                      <a:r>
                        <a:rPr lang="en-US" sz="2400" dirty="0" smtClean="0"/>
                        <a:t>0</a:t>
                      </a:r>
                      <a:endParaRPr lang="en-US" sz="2400" dirty="0"/>
                    </a:p>
                  </a:txBody>
                  <a:tcPr marL="0" marR="0" marT="0" marB="0"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60">
                <a:tc>
                  <a:txBody>
                    <a:bodyPr/>
                    <a:lstStyle/>
                    <a:p>
                      <a:r>
                        <a:rPr lang="en-US" sz="2400" dirty="0" smtClean="0"/>
                        <a:t>0</a:t>
                      </a:r>
                      <a:endParaRPr lang="en-US" sz="2400" dirty="0"/>
                    </a:p>
                  </a:txBody>
                  <a:tcPr marL="0" marR="0" marT="0" marB="0"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60">
                <a:tc>
                  <a:txBody>
                    <a:bodyPr/>
                    <a:lstStyle/>
                    <a:p>
                      <a:r>
                        <a:rPr lang="en-US" sz="2400" dirty="0" smtClean="0"/>
                        <a:t>1</a:t>
                      </a:r>
                      <a:endParaRPr lang="en-US" sz="2400" dirty="0"/>
                    </a:p>
                  </a:txBody>
                  <a:tcPr marL="0" marR="0" marT="0" marB="0"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60">
                <a:tc>
                  <a:txBody>
                    <a:bodyPr/>
                    <a:lstStyle/>
                    <a:p>
                      <a:r>
                        <a:rPr lang="en-US" sz="2400" dirty="0" smtClean="0"/>
                        <a:t>1</a:t>
                      </a:r>
                      <a:endParaRPr lang="en-US" sz="2400" dirty="0"/>
                    </a:p>
                  </a:txBody>
                  <a:tcPr marL="0" marR="0" marT="0" marB="0"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nvGraphicFramePr>
        <p:xfrm>
          <a:off x="1600200" y="6355080"/>
          <a:ext cx="4572000" cy="1188720"/>
        </p:xfrm>
        <a:graphic>
          <a:graphicData uri="http://schemas.openxmlformats.org/drawingml/2006/table">
            <a:tbl>
              <a:tblPr>
                <a:tableStyleId>{5C22544A-7EE6-4342-B048-85BDC9FD1C3A}</a:tableStyleId>
              </a:tblPr>
              <a:tblGrid>
                <a:gridCol w="914400"/>
                <a:gridCol w="914400"/>
                <a:gridCol w="914400"/>
                <a:gridCol w="914400"/>
                <a:gridCol w="914400"/>
              </a:tblGrid>
              <a:tr h="396240">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40">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40">
                <a:tc>
                  <a:txBody>
                    <a:bodyPr/>
                    <a:lstStyle/>
                    <a:p>
                      <a:r>
                        <a:rPr lang="en-US" sz="2000" dirty="0" smtClean="0">
                          <a:solidFill>
                            <a:schemeClr val="tx1"/>
                          </a:solidFill>
                        </a:rPr>
                        <a:t>+</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a:t>
            </a:r>
            <a:endParaRPr lang="en-US" dirty="0"/>
          </a:p>
        </p:txBody>
      </p:sp>
      <p:sp>
        <p:nvSpPr>
          <p:cNvPr id="3" name="Content Placeholder 2"/>
          <p:cNvSpPr>
            <a:spLocks noGrp="1"/>
          </p:cNvSpPr>
          <p:nvPr>
            <p:ph idx="1"/>
          </p:nvPr>
        </p:nvSpPr>
        <p:spPr>
          <a:xfrm>
            <a:off x="1076706" y="1929384"/>
            <a:ext cx="5623560" cy="6400800"/>
          </a:xfrm>
        </p:spPr>
        <p:txBody>
          <a:bodyPr>
            <a:normAutofit/>
          </a:bodyPr>
          <a:lstStyle/>
          <a:p>
            <a:pPr>
              <a:spcBef>
                <a:spcPts val="0"/>
              </a:spcBef>
              <a:spcAft>
                <a:spcPts val="600"/>
              </a:spcAft>
              <a:buSzPct val="100000"/>
              <a:buFont typeface="Arial" pitchFamily="34" charset="0"/>
              <a:buChar char="•"/>
            </a:pPr>
            <a:r>
              <a:rPr lang="en-US" sz="2800" u="sng" dirty="0" smtClean="0"/>
              <a:t>Subtraction</a:t>
            </a:r>
            <a:r>
              <a:rPr lang="en-US" sz="2800" dirty="0" smtClean="0"/>
              <a:t> – Subtract 1-bit </a:t>
            </a:r>
            <a:r>
              <a:rPr lang="en-US" sz="2800" i="1" dirty="0" smtClean="0"/>
              <a:t>subtrahend y</a:t>
            </a:r>
            <a:r>
              <a:rPr lang="en-US" sz="2800" dirty="0" smtClean="0"/>
              <a:t> from 1-bit </a:t>
            </a:r>
            <a:r>
              <a:rPr lang="en-US" sz="2800" i="1" dirty="0" smtClean="0"/>
              <a:t>minuend x</a:t>
            </a:r>
            <a:r>
              <a:rPr lang="en-US" sz="2800" dirty="0" smtClean="0"/>
              <a:t> to obtain a 1-bit </a:t>
            </a:r>
            <a:r>
              <a:rPr lang="en-US" sz="2800" i="1" dirty="0" smtClean="0"/>
              <a:t>difference </a:t>
            </a:r>
            <a:r>
              <a:rPr lang="en-US" sz="2800" dirty="0" smtClean="0"/>
              <a:t>and a 1-bit </a:t>
            </a:r>
            <a:r>
              <a:rPr lang="en-US" sz="2800" i="1" dirty="0" smtClean="0"/>
              <a:t>borrow </a:t>
            </a:r>
            <a:r>
              <a:rPr lang="en-US" sz="2800" dirty="0" smtClean="0"/>
              <a:t>from the next column.</a:t>
            </a:r>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endParaRPr lang="en-US" sz="2800" dirty="0" smtClean="0"/>
          </a:p>
          <a:p>
            <a:pPr>
              <a:spcBef>
                <a:spcPts val="0"/>
              </a:spcBef>
              <a:spcAft>
                <a:spcPts val="600"/>
              </a:spcAft>
              <a:buNone/>
            </a:pPr>
            <a:endParaRPr lang="en-US" sz="2800" b="1" dirty="0" smtClean="0"/>
          </a:p>
          <a:p>
            <a:pPr>
              <a:spcBef>
                <a:spcPts val="0"/>
              </a:spcBef>
              <a:spcAft>
                <a:spcPts val="600"/>
              </a:spcAft>
              <a:buNone/>
            </a:pPr>
            <a:r>
              <a:rPr lang="en-US" sz="2800" b="1" dirty="0" smtClean="0"/>
              <a:t>	Example</a:t>
            </a:r>
            <a:endParaRPr lang="en-US" sz="2800" dirty="0" smtClean="0"/>
          </a:p>
        </p:txBody>
      </p:sp>
      <p:graphicFrame>
        <p:nvGraphicFramePr>
          <p:cNvPr id="4" name="Table 3"/>
          <p:cNvGraphicFramePr>
            <a:graphicFrameLocks noGrp="1"/>
          </p:cNvGraphicFramePr>
          <p:nvPr/>
        </p:nvGraphicFramePr>
        <p:xfrm>
          <a:off x="1524000" y="4038600"/>
          <a:ext cx="4572000" cy="1828800"/>
        </p:xfrm>
        <a:graphic>
          <a:graphicData uri="http://schemas.openxmlformats.org/drawingml/2006/table">
            <a:tbl>
              <a:tblPr>
                <a:tableStyleId>{5C22544A-7EE6-4342-B048-85BDC9FD1C3A}</a:tableStyleId>
              </a:tblPr>
              <a:tblGrid>
                <a:gridCol w="1143000"/>
                <a:gridCol w="1143000"/>
                <a:gridCol w="1143000"/>
                <a:gridCol w="1143000"/>
              </a:tblGrid>
              <a:tr h="365760">
                <a:tc>
                  <a:txBody>
                    <a:bodyPr/>
                    <a:lstStyle/>
                    <a:p>
                      <a:r>
                        <a:rPr lang="en-US" sz="2000" dirty="0" smtClean="0"/>
                        <a:t>x</a:t>
                      </a:r>
                      <a:endParaRPr lang="en-US" sz="2000" dirty="0"/>
                    </a:p>
                  </a:txBody>
                  <a:tcPr marL="0" marR="0" marT="0" marB="0" anchor="ctr" anchorCtr="1">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2000" dirty="0" smtClean="0"/>
                        <a:t>y</a:t>
                      </a:r>
                      <a:endParaRPr lang="en-US" sz="20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1900" dirty="0" smtClean="0"/>
                        <a:t>Difference</a:t>
                      </a:r>
                      <a:endParaRPr lang="en-US" sz="19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1900" dirty="0" smtClean="0"/>
                        <a:t>Borrow</a:t>
                      </a:r>
                      <a:endParaRPr lang="en-US" sz="1900" dirty="0"/>
                    </a:p>
                  </a:txBody>
                  <a:tcPr marL="0" marR="0" marT="0" marB="0" anchor="ctr" anchorCtr="1">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65760">
                <a:tc>
                  <a:txBody>
                    <a:bodyPr/>
                    <a:lstStyle/>
                    <a:p>
                      <a:r>
                        <a:rPr lang="en-US" sz="2400" dirty="0" smtClean="0"/>
                        <a:t>0</a:t>
                      </a:r>
                      <a:endParaRPr lang="en-US" sz="2400" dirty="0"/>
                    </a:p>
                  </a:txBody>
                  <a:tcPr marL="0" marR="0" marT="0" marB="0" anchor="ctr" anchorCtr="1">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60">
                <a:tc>
                  <a:txBody>
                    <a:bodyPr/>
                    <a:lstStyle/>
                    <a:p>
                      <a:r>
                        <a:rPr lang="en-US" sz="2400" dirty="0" smtClean="0"/>
                        <a:t>0</a:t>
                      </a:r>
                      <a:endParaRPr lang="en-US" sz="2400" dirty="0"/>
                    </a:p>
                  </a:txBody>
                  <a:tcPr marL="0" marR="0" marT="0" marB="0" anchor="ctr" anchorCtr="1">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60">
                <a:tc>
                  <a:txBody>
                    <a:bodyPr/>
                    <a:lstStyle/>
                    <a:p>
                      <a:r>
                        <a:rPr lang="en-US" sz="2400" dirty="0" smtClean="0"/>
                        <a:t>1</a:t>
                      </a:r>
                      <a:endParaRPr lang="en-US" sz="2400" dirty="0"/>
                    </a:p>
                  </a:txBody>
                  <a:tcPr marL="0" marR="0" marT="0" marB="0" anchor="ctr" anchorCtr="1">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60">
                <a:tc>
                  <a:txBody>
                    <a:bodyPr/>
                    <a:lstStyle/>
                    <a:p>
                      <a:r>
                        <a:rPr lang="en-US" sz="2400" dirty="0" smtClean="0"/>
                        <a:t>1</a:t>
                      </a:r>
                      <a:endParaRPr lang="en-US" sz="2400" dirty="0"/>
                    </a:p>
                  </a:txBody>
                  <a:tcPr marL="0" marR="0" marT="0" marB="0" anchor="ctr" anchorCtr="1">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r>
                        <a:rPr lang="en-US" sz="2400" dirty="0" smtClean="0"/>
                        <a:t>1</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r>
                        <a:rPr lang="en-US" sz="2400" dirty="0" smtClean="0"/>
                        <a:t>0</a:t>
                      </a:r>
                      <a:endParaRPr lang="en-US" sz="2400" dirty="0"/>
                    </a:p>
                  </a:txBody>
                  <a:tcPr marL="0" marR="0" marT="0" marB="0" anchor="ctr" anchorCtr="1">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nvGraphicFramePr>
        <p:xfrm>
          <a:off x="1600200" y="6781800"/>
          <a:ext cx="4572000" cy="1188720"/>
        </p:xfrm>
        <a:graphic>
          <a:graphicData uri="http://schemas.openxmlformats.org/drawingml/2006/table">
            <a:tbl>
              <a:tblPr>
                <a:tableStyleId>{5C22544A-7EE6-4342-B048-85BDC9FD1C3A}</a:tableStyleId>
              </a:tblPr>
              <a:tblGrid>
                <a:gridCol w="914400"/>
                <a:gridCol w="914400"/>
                <a:gridCol w="914400"/>
                <a:gridCol w="914400"/>
                <a:gridCol w="914400"/>
              </a:tblGrid>
              <a:tr h="396240">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40">
                <a:tc>
                  <a:txBody>
                    <a:bodyPr/>
                    <a:lstStyle/>
                    <a:p>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40">
                <a:tc>
                  <a:txBody>
                    <a:bodyPr/>
                    <a:lstStyle/>
                    <a:p>
                      <a:r>
                        <a:rPr lang="en-US" sz="2000" dirty="0" smtClean="0">
                          <a:solidFill>
                            <a:schemeClr val="tx1"/>
                          </a:solidFill>
                          <a:sym typeface="Symbol"/>
                        </a:rPr>
                        <a:t></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u="sng" dirty="0" smtClean="0"/>
              <a:t>Multiplication</a:t>
            </a:r>
            <a:r>
              <a:rPr lang="en-US" sz="2800" dirty="0" smtClean="0"/>
              <a:t> – Use the long method to multiply an </a:t>
            </a:r>
            <a:r>
              <a:rPr lang="en-US" sz="2800" i="1" dirty="0" smtClean="0"/>
              <a:t>n</a:t>
            </a:r>
            <a:r>
              <a:rPr lang="en-US" sz="2800" dirty="0" smtClean="0"/>
              <a:t>-bit </a:t>
            </a:r>
            <a:r>
              <a:rPr lang="en-US" sz="2800" i="1" dirty="0" smtClean="0"/>
              <a:t>multiplicand</a:t>
            </a:r>
            <a:r>
              <a:rPr lang="en-US" sz="2800" dirty="0" smtClean="0"/>
              <a:t> by an </a:t>
            </a:r>
            <a:r>
              <a:rPr lang="en-US" sz="2800" i="1" dirty="0" smtClean="0"/>
              <a:t>n</a:t>
            </a:r>
            <a:r>
              <a:rPr lang="en-US" sz="2800" dirty="0" smtClean="0"/>
              <a:t>-bit </a:t>
            </a:r>
            <a:r>
              <a:rPr lang="en-US" sz="2800" i="1" dirty="0" smtClean="0"/>
              <a:t>multiplier</a:t>
            </a:r>
            <a:r>
              <a:rPr lang="en-US" sz="2800" dirty="0" smtClean="0"/>
              <a:t>.</a:t>
            </a:r>
            <a:br>
              <a:rPr lang="en-US" sz="2800" dirty="0" smtClean="0"/>
            </a:br>
            <a:r>
              <a:rPr lang="en-US" sz="2800" dirty="0" smtClean="0"/>
              <a:t/>
            </a:r>
            <a:br>
              <a:rPr lang="en-US" sz="2800" dirty="0" smtClean="0"/>
            </a:br>
            <a:r>
              <a:rPr lang="en-US" sz="2800" dirty="0" smtClean="0"/>
              <a:t>In general, a </a:t>
            </a:r>
            <a:r>
              <a:rPr lang="en-US" sz="2800" i="1" dirty="0" smtClean="0"/>
              <a:t>2n</a:t>
            </a:r>
            <a:r>
              <a:rPr lang="en-US" sz="2800" dirty="0" smtClean="0"/>
              <a:t>-bit </a:t>
            </a:r>
            <a:r>
              <a:rPr lang="en-US" sz="2800" i="1" dirty="0" smtClean="0"/>
              <a:t>product</a:t>
            </a:r>
            <a:r>
              <a:rPr lang="en-US" sz="2800" dirty="0" smtClean="0"/>
              <a:t> results.</a:t>
            </a:r>
          </a:p>
          <a:p>
            <a:pPr>
              <a:spcBef>
                <a:spcPts val="0"/>
              </a:spcBef>
              <a:spcAft>
                <a:spcPts val="600"/>
              </a:spcAft>
              <a:buNone/>
            </a:pPr>
            <a:r>
              <a:rPr lang="en-US" sz="2800" dirty="0" smtClean="0"/>
              <a:t>	</a:t>
            </a:r>
          </a:p>
          <a:p>
            <a:pPr>
              <a:spcBef>
                <a:spcPts val="0"/>
              </a:spcBef>
              <a:spcAft>
                <a:spcPts val="600"/>
              </a:spcAft>
              <a:buNone/>
            </a:pPr>
            <a:r>
              <a:rPr lang="en-US" sz="2800" b="1" dirty="0" smtClean="0"/>
              <a:t>	Example</a:t>
            </a:r>
            <a:r>
              <a:rPr lang="en-US" sz="2800" dirty="0" smtClean="0"/>
              <a:t>	</a:t>
            </a:r>
          </a:p>
          <a:p>
            <a:pPr>
              <a:spcBef>
                <a:spcPts val="0"/>
              </a:spcBef>
              <a:spcAft>
                <a:spcPts val="600"/>
              </a:spcAft>
              <a:buNone/>
            </a:pPr>
            <a:r>
              <a:rPr lang="en-US" sz="2800" dirty="0" smtClean="0"/>
              <a:t>	</a:t>
            </a:r>
            <a:endParaRPr lang="en-US" sz="2800" u="sng" dirty="0" smtClean="0"/>
          </a:p>
        </p:txBody>
      </p:sp>
      <p:graphicFrame>
        <p:nvGraphicFramePr>
          <p:cNvPr id="4" name="Table 3"/>
          <p:cNvGraphicFramePr>
            <a:graphicFrameLocks noGrp="1"/>
          </p:cNvGraphicFramePr>
          <p:nvPr/>
        </p:nvGraphicFramePr>
        <p:xfrm>
          <a:off x="3657600" y="4724400"/>
          <a:ext cx="2286000" cy="792480"/>
        </p:xfrm>
        <a:graphic>
          <a:graphicData uri="http://schemas.openxmlformats.org/drawingml/2006/table">
            <a:tbl>
              <a:tblPr>
                <a:tableStyleId>{5C22544A-7EE6-4342-B048-85BDC9FD1C3A}</a:tableStyleId>
              </a:tblPr>
              <a:tblGrid>
                <a:gridCol w="457200"/>
                <a:gridCol w="457200"/>
                <a:gridCol w="457200"/>
                <a:gridCol w="457200"/>
                <a:gridCol w="457200"/>
              </a:tblGrid>
              <a:tr h="396240">
                <a:tc>
                  <a:txBody>
                    <a:bodyPr/>
                    <a:lstStyle/>
                    <a:p>
                      <a:pPr algn="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40">
                <a:tc>
                  <a:txBody>
                    <a:bodyPr/>
                    <a:lstStyle/>
                    <a:p>
                      <a:pPr algn="r"/>
                      <a:r>
                        <a:rPr lang="en-US" sz="2000" dirty="0" smtClean="0">
                          <a:solidFill>
                            <a:schemeClr val="tx1"/>
                          </a:solidFill>
                          <a:sym typeface="Symbol"/>
                        </a:rPr>
                        <a:t></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0</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smtClean="0">
                          <a:solidFill>
                            <a:schemeClr val="tx1"/>
                          </a:solidFill>
                        </a:rPr>
                        <a:t>1</a:t>
                      </a:r>
                      <a:endParaRPr lang="en-US" sz="200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u="sng" dirty="0" smtClean="0"/>
              <a:t>Division</a:t>
            </a:r>
            <a:r>
              <a:rPr lang="en-US" sz="2800" dirty="0" smtClean="0"/>
              <a:t> – Use the long method to divide a </a:t>
            </a:r>
            <a:r>
              <a:rPr lang="en-US" sz="2800" i="1" dirty="0" smtClean="0"/>
              <a:t>dividend </a:t>
            </a:r>
            <a:r>
              <a:rPr lang="en-US" sz="2800" dirty="0" smtClean="0"/>
              <a:t>by a </a:t>
            </a:r>
            <a:r>
              <a:rPr lang="en-US" sz="2800" i="1" dirty="0" smtClean="0"/>
              <a:t>divisor</a:t>
            </a:r>
            <a:r>
              <a:rPr lang="en-US" sz="2800" dirty="0" smtClean="0"/>
              <a:t> to obtain a </a:t>
            </a:r>
            <a:r>
              <a:rPr lang="en-US" sz="2800" i="1" dirty="0" smtClean="0"/>
              <a:t>quotient</a:t>
            </a:r>
            <a:r>
              <a:rPr lang="en-US" sz="2800" dirty="0" smtClean="0"/>
              <a:t>.</a:t>
            </a:r>
          </a:p>
          <a:p>
            <a:pPr>
              <a:spcBef>
                <a:spcPts val="0"/>
              </a:spcBef>
              <a:spcAft>
                <a:spcPts val="600"/>
              </a:spcAft>
            </a:pPr>
            <a:endParaRPr lang="en-US" sz="2800" u="sng" dirty="0" smtClean="0"/>
          </a:p>
          <a:p>
            <a:pPr>
              <a:spcBef>
                <a:spcPts val="0"/>
              </a:spcBef>
              <a:spcAft>
                <a:spcPts val="600"/>
              </a:spcAft>
              <a:buNone/>
            </a:pPr>
            <a:r>
              <a:rPr lang="en-US" sz="2800" dirty="0" smtClean="0"/>
              <a:t>	</a:t>
            </a:r>
            <a:r>
              <a:rPr lang="en-US" sz="2800" b="1" dirty="0" smtClean="0"/>
              <a:t>Example</a:t>
            </a:r>
            <a:endParaRPr lang="en-US" sz="2800" b="1" dirty="0"/>
          </a:p>
        </p:txBody>
      </p:sp>
      <p:graphicFrame>
        <p:nvGraphicFramePr>
          <p:cNvPr id="5" name="Table 4"/>
          <p:cNvGraphicFramePr>
            <a:graphicFrameLocks noGrp="1"/>
          </p:cNvGraphicFramePr>
          <p:nvPr/>
        </p:nvGraphicFramePr>
        <p:xfrm>
          <a:off x="1524000" y="4373880"/>
          <a:ext cx="4114800" cy="762000"/>
        </p:xfrm>
        <a:graphic>
          <a:graphicData uri="http://schemas.openxmlformats.org/drawingml/2006/table">
            <a:tbl>
              <a:tblPr>
                <a:tableStyleId>{5C22544A-7EE6-4342-B048-85BDC9FD1C3A}</a:tableStyleId>
              </a:tblPr>
              <a:tblGrid>
                <a:gridCol w="457200"/>
                <a:gridCol w="457200"/>
                <a:gridCol w="457200"/>
                <a:gridCol w="457200"/>
                <a:gridCol w="457200"/>
                <a:gridCol w="457200"/>
                <a:gridCol w="457200"/>
                <a:gridCol w="457200"/>
                <a:gridCol w="457200"/>
              </a:tblGrid>
              <a:tr h="381000">
                <a:tc>
                  <a:txBody>
                    <a:bodyPr/>
                    <a:lstStyle/>
                    <a:p>
                      <a:endParaRPr lang="en-US" sz="19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9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900" dirty="0"/>
                    </a:p>
                  </a:txBody>
                  <a:tcP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900" dirty="0"/>
                    </a:p>
                  </a:txBody>
                  <a:tcPr>
                    <a:lnL w="19050" cap="flat" cmpd="sng" algn="ctr">
                      <a:no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algn="ctr"/>
                      <a:r>
                        <a:rPr lang="en-US" sz="1900" dirty="0" smtClean="0">
                          <a:solidFill>
                            <a:schemeClr val="tx1"/>
                          </a:solidFill>
                        </a:rPr>
                        <a:t>1</a:t>
                      </a:r>
                      <a:endParaRPr lang="en-US" sz="19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0</a:t>
                      </a:r>
                      <a:endParaRPr lang="en-US" sz="19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1</a:t>
                      </a:r>
                      <a:endParaRPr lang="en-US" sz="1900" dirty="0">
                        <a:solidFill>
                          <a:schemeClr val="tx1"/>
                        </a:solidFill>
                      </a:endParaRPr>
                    </a:p>
                  </a:txBody>
                  <a:tcP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1</a:t>
                      </a:r>
                      <a:endParaRPr lang="en-US" sz="1900" dirty="0">
                        <a:solidFill>
                          <a:schemeClr val="tx1"/>
                        </a:solidFill>
                      </a:endParaRPr>
                    </a:p>
                  </a:txBody>
                  <a:tcP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1</a:t>
                      </a:r>
                      <a:endParaRPr lang="en-US" sz="19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0</a:t>
                      </a:r>
                      <a:endParaRPr lang="en-US" sz="19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1</a:t>
                      </a:r>
                      <a:endParaRPr lang="en-US" sz="19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1</a:t>
                      </a:r>
                      <a:endParaRPr lang="en-US" sz="19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900" dirty="0" smtClean="0">
                          <a:solidFill>
                            <a:schemeClr val="tx1"/>
                          </a:solidFill>
                        </a:rPr>
                        <a:t>0</a:t>
                      </a:r>
                      <a:endParaRPr lang="en-US" sz="1900" dirty="0">
                        <a:solidFill>
                          <a:schemeClr val="tx1"/>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r>
              <a:rPr lang="en-US" dirty="0" smtClean="0"/>
              <a:t>Binary Numbers and Binary Coding</a:t>
            </a:r>
          </a:p>
        </p:txBody>
      </p:sp>
      <p:sp>
        <p:nvSpPr>
          <p:cNvPr id="40964" name="Rectangle 3"/>
          <p:cNvSpPr>
            <a:spLocks noGrp="1" noChangeArrowheads="1"/>
          </p:cNvSpPr>
          <p:nvPr>
            <p:ph type="body" idx="1"/>
          </p:nvPr>
        </p:nvSpPr>
        <p:spPr/>
        <p:txBody>
          <a:bodyPr>
            <a:noAutofit/>
          </a:bodyPr>
          <a:lstStyle/>
          <a:p>
            <a:pPr>
              <a:spcBef>
                <a:spcPts val="0"/>
              </a:spcBef>
              <a:buFont typeface="Arial" pitchFamily="34" charset="0"/>
              <a:buChar char="•"/>
            </a:pPr>
            <a:r>
              <a:rPr lang="en-US" sz="2400" dirty="0" smtClean="0"/>
              <a:t>Flexibility of representation</a:t>
            </a:r>
          </a:p>
          <a:p>
            <a:pPr lvl="1">
              <a:spcBef>
                <a:spcPts val="0"/>
              </a:spcBef>
              <a:buFont typeface="Arial" pitchFamily="34" charset="0"/>
              <a:buChar char="•"/>
            </a:pPr>
            <a:r>
              <a:rPr lang="en-US" sz="2400" dirty="0" smtClean="0"/>
              <a:t>Within certain constraints, we can assign any binary combination (called a code word) to any data, </a:t>
            </a:r>
            <a:r>
              <a:rPr lang="en-US" sz="2400" i="1" dirty="0" smtClean="0"/>
              <a:t>as long as data is uniquely encoded</a:t>
            </a:r>
            <a:r>
              <a:rPr lang="en-US" sz="2400" dirty="0" smtClean="0"/>
              <a:t>.</a:t>
            </a:r>
          </a:p>
          <a:p>
            <a:pPr>
              <a:spcBef>
                <a:spcPts val="0"/>
              </a:spcBef>
              <a:buFont typeface="Arial" pitchFamily="34" charset="0"/>
              <a:buChar char="•"/>
            </a:pPr>
            <a:r>
              <a:rPr lang="en-US" sz="2400" dirty="0" smtClean="0"/>
              <a:t>Information Types</a:t>
            </a:r>
          </a:p>
          <a:p>
            <a:pPr lvl="1">
              <a:spcBef>
                <a:spcPts val="0"/>
              </a:spcBef>
              <a:buFont typeface="Arial" pitchFamily="34" charset="0"/>
              <a:buChar char="•"/>
            </a:pPr>
            <a:r>
              <a:rPr lang="en-US" sz="2400" dirty="0" smtClean="0"/>
              <a:t>Numeric</a:t>
            </a:r>
          </a:p>
          <a:p>
            <a:pPr lvl="2">
              <a:spcBef>
                <a:spcPts val="0"/>
              </a:spcBef>
              <a:buClr>
                <a:schemeClr val="accent1"/>
              </a:buClr>
              <a:buFont typeface="Arial" pitchFamily="34" charset="0"/>
              <a:buChar char="•"/>
            </a:pPr>
            <a:r>
              <a:rPr lang="en-US" dirty="0" smtClean="0"/>
              <a:t>Must represent range of data needed</a:t>
            </a:r>
          </a:p>
          <a:p>
            <a:pPr lvl="2">
              <a:spcBef>
                <a:spcPts val="0"/>
              </a:spcBef>
              <a:buClr>
                <a:schemeClr val="accent1"/>
              </a:buClr>
              <a:buFont typeface="Arial" pitchFamily="34" charset="0"/>
              <a:buChar char="•"/>
            </a:pPr>
            <a:r>
              <a:rPr lang="en-US" dirty="0" smtClean="0">
                <a:cs typeface="Times New Roman" pitchFamily="18" charset="0"/>
              </a:rPr>
              <a:t>Very desirable to represent data such that simple, straightforward computation for common arithmetic operations permitted</a:t>
            </a:r>
          </a:p>
          <a:p>
            <a:pPr lvl="2">
              <a:spcBef>
                <a:spcPts val="0"/>
              </a:spcBef>
              <a:buClr>
                <a:schemeClr val="accent1"/>
              </a:buClr>
              <a:buFont typeface="Arial" pitchFamily="34" charset="0"/>
              <a:buChar char="•"/>
            </a:pPr>
            <a:r>
              <a:rPr lang="en-US" dirty="0" smtClean="0">
                <a:cs typeface="Times New Roman" pitchFamily="18" charset="0"/>
              </a:rPr>
              <a:t>Tight relation to binary numbers</a:t>
            </a:r>
          </a:p>
          <a:p>
            <a:pPr lvl="1">
              <a:spcBef>
                <a:spcPts val="0"/>
              </a:spcBef>
              <a:buFont typeface="Arial" pitchFamily="34" charset="0"/>
              <a:buChar char="•"/>
            </a:pPr>
            <a:r>
              <a:rPr lang="en-US" sz="2400" dirty="0" smtClean="0"/>
              <a:t>Non-numeric</a:t>
            </a:r>
          </a:p>
          <a:p>
            <a:pPr lvl="2">
              <a:spcBef>
                <a:spcPts val="0"/>
              </a:spcBef>
              <a:buClr>
                <a:schemeClr val="accent1"/>
              </a:buClr>
              <a:buFont typeface="Arial" pitchFamily="34" charset="0"/>
              <a:buChar char="•"/>
            </a:pPr>
            <a:r>
              <a:rPr lang="en-US" dirty="0" smtClean="0"/>
              <a:t>Greater flexibility since arithmetic operations not applied.</a:t>
            </a:r>
          </a:p>
          <a:p>
            <a:pPr lvl="2">
              <a:spcBef>
                <a:spcPts val="0"/>
              </a:spcBef>
              <a:buClr>
                <a:schemeClr val="accent1"/>
              </a:buClr>
              <a:buFont typeface="Arial" pitchFamily="34" charset="0"/>
              <a:buChar char="•"/>
            </a:pPr>
            <a:r>
              <a:rPr lang="en-US" dirty="0" smtClean="0"/>
              <a:t>Not tied to binary numbers</a:t>
            </a:r>
          </a:p>
        </p:txBody>
      </p:sp>
    </p:spTree>
    <p:extLst>
      <p:ext uri="{BB962C8B-B14F-4D97-AF65-F5344CB8AC3E}">
        <p14:creationId xmlns:p14="http://schemas.microsoft.com/office/powerpoint/2010/main" val="3154532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Binary-Coded Decimal</a:t>
            </a:r>
            <a:endParaRPr lang="en-US" dirty="0"/>
          </a:p>
        </p:txBody>
      </p:sp>
      <p:sp>
        <p:nvSpPr>
          <p:cNvPr id="3" name="Content Placeholder 2"/>
          <p:cNvSpPr>
            <a:spLocks noGrp="1"/>
          </p:cNvSpPr>
          <p:nvPr>
            <p:ph idx="1"/>
          </p:nvPr>
        </p:nvSpPr>
        <p:spPr>
          <a:xfrm>
            <a:off x="1078992" y="1930400"/>
            <a:ext cx="5623560" cy="6400800"/>
          </a:xfrm>
        </p:spPr>
        <p:txBody>
          <a:bodyPr>
            <a:normAutofit/>
          </a:bodyPr>
          <a:lstStyle/>
          <a:p>
            <a:pPr>
              <a:spcBef>
                <a:spcPts val="0"/>
              </a:spcBef>
              <a:spcAft>
                <a:spcPts val="600"/>
              </a:spcAft>
              <a:buSzPct val="100000"/>
              <a:buFont typeface="Arial" pitchFamily="34" charset="0"/>
              <a:buChar char="•"/>
            </a:pPr>
            <a:r>
              <a:rPr lang="en-US" sz="2800" i="1" dirty="0" smtClean="0"/>
              <a:t>Binary-coded decimal (BCD) </a:t>
            </a:r>
            <a:r>
              <a:rPr lang="en-US" sz="2800" dirty="0" smtClean="0"/>
              <a:t>is an alternate representation for radix-10 numbers that uses binary.</a:t>
            </a:r>
          </a:p>
          <a:p>
            <a:pPr>
              <a:spcBef>
                <a:spcPts val="0"/>
              </a:spcBef>
              <a:spcAft>
                <a:spcPts val="600"/>
              </a:spcAft>
              <a:buSzPct val="100000"/>
              <a:buFont typeface="Arial" pitchFamily="34" charset="0"/>
              <a:buChar char="•"/>
            </a:pPr>
            <a:r>
              <a:rPr lang="en-US" sz="2800" dirty="0" smtClean="0"/>
              <a:t>To express a decimal number in BCD, represent each </a:t>
            </a:r>
            <a:r>
              <a:rPr lang="en-US" sz="2800" i="1" dirty="0" smtClean="0"/>
              <a:t>digit</a:t>
            </a:r>
            <a:r>
              <a:rPr lang="en-US" sz="2800" dirty="0" smtClean="0"/>
              <a:t> of the decimal number as a 4-bit binary value.</a:t>
            </a:r>
          </a:p>
          <a:p>
            <a:pPr>
              <a:spcBef>
                <a:spcPts val="0"/>
              </a:spcBef>
              <a:spcAft>
                <a:spcPts val="600"/>
              </a:spcAft>
              <a:buSzPct val="100000"/>
              <a:buFont typeface="Arial" pitchFamily="34" charset="0"/>
              <a:buChar char="•"/>
            </a:pPr>
            <a:endParaRPr lang="en-US" sz="2800" u="sng" dirty="0" smtClean="0"/>
          </a:p>
          <a:p>
            <a:pPr>
              <a:spcBef>
                <a:spcPts val="0"/>
              </a:spcBef>
              <a:spcAft>
                <a:spcPts val="600"/>
              </a:spcAft>
              <a:buSzPct val="100000"/>
              <a:buNone/>
            </a:pPr>
            <a:r>
              <a:rPr lang="en-US" sz="2800" dirty="0" smtClean="0"/>
              <a:t>	</a:t>
            </a:r>
            <a:r>
              <a:rPr lang="en-US" sz="2800" b="1" dirty="0" smtClean="0"/>
              <a:t>Example</a:t>
            </a:r>
          </a:p>
          <a:p>
            <a:pPr>
              <a:spcBef>
                <a:spcPts val="0"/>
              </a:spcBef>
              <a:spcAft>
                <a:spcPts val="600"/>
              </a:spcAft>
              <a:buSzPct val="100000"/>
              <a:buNone/>
            </a:pPr>
            <a:r>
              <a:rPr lang="en-US" sz="2600" dirty="0" smtClean="0"/>
              <a:t>	(948)</a:t>
            </a:r>
            <a:r>
              <a:rPr lang="en-US" sz="2600" baseline="-25000" dirty="0" smtClean="0"/>
              <a:t>10</a:t>
            </a:r>
            <a:r>
              <a:rPr lang="en-US" sz="2600" dirty="0" smtClean="0"/>
              <a:t> = (1001 0100 1000)</a:t>
            </a:r>
            <a:r>
              <a:rPr lang="en-US" sz="2600" baseline="-25000" dirty="0" smtClean="0"/>
              <a:t>BCD</a:t>
            </a:r>
          </a:p>
          <a:p>
            <a:pPr>
              <a:spcBef>
                <a:spcPts val="0"/>
              </a:spcBef>
              <a:spcAft>
                <a:spcPts val="600"/>
              </a:spcAft>
              <a:buSzPct val="100000"/>
              <a:buFont typeface="Arial" pitchFamily="34" charset="0"/>
              <a:buChar char="•"/>
            </a:pPr>
            <a:endParaRPr lang="en-US" sz="2600" dirty="0" smtClean="0"/>
          </a:p>
          <a:p>
            <a:pPr>
              <a:spcBef>
                <a:spcPts val="0"/>
              </a:spcBef>
              <a:spcAft>
                <a:spcPts val="600"/>
              </a:spcAft>
              <a:buSzPct val="100000"/>
              <a:buNone/>
            </a:pPr>
            <a:r>
              <a:rPr lang="en-US" sz="2600" dirty="0" smtClean="0"/>
              <a:t>	(2504)</a:t>
            </a:r>
            <a:r>
              <a:rPr lang="en-US" sz="2600" baseline="-25000" dirty="0" smtClean="0"/>
              <a:t>10</a:t>
            </a:r>
            <a:r>
              <a:rPr lang="en-US" sz="2600" dirty="0" smtClean="0"/>
              <a:t> = (0010 0101 0000 0100)</a:t>
            </a:r>
            <a:r>
              <a:rPr lang="en-US" sz="2600" baseline="-25000" dirty="0" smtClean="0"/>
              <a:t>BCD</a:t>
            </a:r>
          </a:p>
        </p:txBody>
      </p:sp>
    </p:spTree>
    <p:extLst>
      <p:ext uri="{BB962C8B-B14F-4D97-AF65-F5344CB8AC3E}">
        <p14:creationId xmlns:p14="http://schemas.microsoft.com/office/powerpoint/2010/main" val="462132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Systems</a:t>
            </a:r>
            <a:endParaRPr lang="en-US" dirty="0"/>
          </a:p>
        </p:txBody>
      </p:sp>
      <p:sp>
        <p:nvSpPr>
          <p:cNvPr id="3" name="Content Placeholder 2"/>
          <p:cNvSpPr>
            <a:spLocks noGrp="1"/>
          </p:cNvSpPr>
          <p:nvPr>
            <p:ph idx="1"/>
          </p:nvPr>
        </p:nvSpPr>
        <p:spPr/>
        <p:txBody>
          <a:bodyPr>
            <a:normAutofit/>
          </a:bodyPr>
          <a:lstStyle/>
          <a:p>
            <a:pPr>
              <a:spcAft>
                <a:spcPts val="600"/>
              </a:spcAft>
              <a:buSzPct val="100000"/>
              <a:buFont typeface="Arial" pitchFamily="34" charset="0"/>
              <a:buChar char="•"/>
            </a:pPr>
            <a:r>
              <a:rPr lang="en-US" sz="2800" dirty="0" smtClean="0"/>
              <a:t>We define a number system by the </a:t>
            </a:r>
            <a:r>
              <a:rPr lang="en-US" sz="2800" i="1" dirty="0" smtClean="0"/>
              <a:t>radix</a:t>
            </a:r>
            <a:r>
              <a:rPr lang="en-US" sz="2800" dirty="0" smtClean="0"/>
              <a:t> </a:t>
            </a:r>
            <a:r>
              <a:rPr lang="en-US" sz="2800" i="1" dirty="0" smtClean="0"/>
              <a:t>r</a:t>
            </a:r>
            <a:r>
              <a:rPr lang="en-US" sz="2800" dirty="0" smtClean="0"/>
              <a:t> that it employs. Another name for the radix is the </a:t>
            </a:r>
            <a:r>
              <a:rPr lang="en-US" sz="2800" i="1" dirty="0" smtClean="0"/>
              <a:t>base</a:t>
            </a:r>
            <a:r>
              <a:rPr lang="en-US" sz="2800" dirty="0" smtClean="0"/>
              <a:t>.</a:t>
            </a:r>
          </a:p>
          <a:p>
            <a:pPr lvl="1">
              <a:spcAft>
                <a:spcPts val="600"/>
              </a:spcAft>
              <a:buSzPct val="100000"/>
              <a:buFont typeface="Arial" pitchFamily="34" charset="0"/>
              <a:buChar char="•"/>
            </a:pPr>
            <a:r>
              <a:rPr lang="en-US" dirty="0" smtClean="0"/>
              <a:t>We represent a number using a string of symbols called </a:t>
            </a:r>
            <a:r>
              <a:rPr lang="en-US" i="1" dirty="0" smtClean="0"/>
              <a:t>digits</a:t>
            </a:r>
            <a:r>
              <a:rPr lang="en-US" dirty="0" smtClean="0"/>
              <a:t>. </a:t>
            </a:r>
          </a:p>
          <a:p>
            <a:pPr lvl="1">
              <a:spcAft>
                <a:spcPts val="600"/>
              </a:spcAft>
              <a:buSzPct val="100000"/>
              <a:buFont typeface="Arial" pitchFamily="34" charset="0"/>
              <a:buChar char="•"/>
            </a:pPr>
            <a:r>
              <a:rPr lang="en-US" dirty="0" smtClean="0"/>
              <a:t>Each digit is weighted by an appropriate power of the radix.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Binary-Coded Decimal</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Problems with BCD</a:t>
            </a:r>
          </a:p>
          <a:p>
            <a:pPr lvl="1">
              <a:spcAft>
                <a:spcPts val="600"/>
              </a:spcAft>
              <a:buFont typeface="Arial" pitchFamily="34" charset="0"/>
              <a:buChar char="•"/>
            </a:pPr>
            <a:r>
              <a:rPr lang="en-US" dirty="0" smtClean="0"/>
              <a:t>Inefficient coding:  We can use 4 bits to represent 16 different numbers. BCD only uses 10 of them.</a:t>
            </a:r>
          </a:p>
          <a:p>
            <a:pPr lvl="1">
              <a:spcAft>
                <a:spcPts val="600"/>
              </a:spcAft>
              <a:buFont typeface="Arial" pitchFamily="34" charset="0"/>
              <a:buChar char="•"/>
            </a:pPr>
            <a:r>
              <a:rPr lang="en-US" dirty="0" smtClean="0"/>
              <a:t>Arithmetic:  Sometimes we must correct arithmetic that uses BCD.</a:t>
            </a:r>
          </a:p>
        </p:txBody>
      </p:sp>
    </p:spTree>
    <p:extLst>
      <p:ext uri="{BB962C8B-B14F-4D97-AF65-F5344CB8AC3E}">
        <p14:creationId xmlns:p14="http://schemas.microsoft.com/office/powerpoint/2010/main" val="2711389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078992" y="1929384"/>
            <a:ext cx="5623560" cy="6400800"/>
          </a:xfrm>
        </p:spPr>
        <p:txBody>
          <a:bodyPr>
            <a:normAutofit/>
          </a:bodyPr>
          <a:lstStyle/>
          <a:p>
            <a:pPr>
              <a:buSzPct val="100000"/>
              <a:buFont typeface="Arial" pitchFamily="34" charset="0"/>
              <a:buChar char="•"/>
            </a:pPr>
            <a:r>
              <a:rPr lang="en-US" sz="2800" dirty="0" smtClean="0">
                <a:cs typeface="Times New Roman" pitchFamily="18" charset="0"/>
              </a:rPr>
              <a:t>Given </a:t>
            </a:r>
            <a:r>
              <a:rPr lang="en-US" sz="2800" i="1" dirty="0" smtClean="0">
                <a:cs typeface="Times New Roman" pitchFamily="18" charset="0"/>
              </a:rPr>
              <a:t>n</a:t>
            </a:r>
            <a:r>
              <a:rPr lang="en-US" sz="2800" dirty="0" smtClean="0">
                <a:cs typeface="Times New Roman" pitchFamily="18" charset="0"/>
              </a:rPr>
              <a:t> binary digits (called </a:t>
            </a:r>
            <a:r>
              <a:rPr lang="en-US" sz="2800" u="sng" dirty="0" smtClean="0">
                <a:cs typeface="Times New Roman" pitchFamily="18" charset="0"/>
              </a:rPr>
              <a:t>bits</a:t>
            </a:r>
            <a:r>
              <a:rPr lang="en-US" sz="2800" dirty="0" smtClean="0">
                <a:cs typeface="Times New Roman" pitchFamily="18" charset="0"/>
              </a:rPr>
              <a:t>), a </a:t>
            </a:r>
            <a:r>
              <a:rPr lang="en-US" sz="2800" u="sng" dirty="0" smtClean="0">
                <a:cs typeface="Times New Roman" pitchFamily="18" charset="0"/>
              </a:rPr>
              <a:t>binary code</a:t>
            </a:r>
            <a:r>
              <a:rPr lang="en-US" sz="2800" dirty="0" smtClean="0">
                <a:cs typeface="Times New Roman" pitchFamily="18" charset="0"/>
              </a:rPr>
              <a:t> is a mapping from a set of </a:t>
            </a:r>
            <a:r>
              <a:rPr lang="en-US" sz="2800" u="sng" dirty="0" smtClean="0">
                <a:cs typeface="Times New Roman" pitchFamily="18" charset="0"/>
              </a:rPr>
              <a:t>represented elements</a:t>
            </a:r>
            <a:r>
              <a:rPr lang="en-US" sz="2800" dirty="0" smtClean="0">
                <a:cs typeface="Times New Roman" pitchFamily="18" charset="0"/>
              </a:rPr>
              <a:t> to a subset of the 2</a:t>
            </a:r>
            <a:r>
              <a:rPr lang="en-US" sz="2800" i="1" baseline="30000" dirty="0" smtClean="0">
                <a:cs typeface="Times New Roman" pitchFamily="18" charset="0"/>
              </a:rPr>
              <a:t>n</a:t>
            </a:r>
            <a:r>
              <a:rPr lang="en-US" sz="2800" dirty="0" smtClean="0">
                <a:cs typeface="Times New Roman" pitchFamily="18" charset="0"/>
              </a:rPr>
              <a:t> binary numbers.</a:t>
            </a:r>
          </a:p>
          <a:p>
            <a:pPr>
              <a:buSzPct val="100000"/>
              <a:buFont typeface="Arial" pitchFamily="34" charset="0"/>
              <a:buChar char="•"/>
            </a:pPr>
            <a:r>
              <a:rPr lang="en-US" sz="2800" dirty="0" smtClean="0">
                <a:cs typeface="Times New Roman" pitchFamily="18" charset="0"/>
              </a:rPr>
              <a:t>Example: A binary code for the seven colors of the rainbow</a:t>
            </a:r>
          </a:p>
          <a:p>
            <a:pPr>
              <a:buSzPct val="100000"/>
              <a:buFont typeface="Arial" pitchFamily="34" charset="0"/>
              <a:buChar char="•"/>
            </a:pPr>
            <a:r>
              <a:rPr lang="en-US" sz="2800" dirty="0" smtClean="0">
                <a:cs typeface="Times New Roman" pitchFamily="18" charset="0"/>
              </a:rPr>
              <a:t>Code 100 is not used</a:t>
            </a:r>
          </a:p>
          <a:p>
            <a:endParaRPr lang="en-US" sz="2800" dirty="0" smtClean="0"/>
          </a:p>
        </p:txBody>
      </p:sp>
      <p:sp>
        <p:nvSpPr>
          <p:cNvPr id="41988" name="Rectangle 2"/>
          <p:cNvSpPr>
            <a:spLocks noGrp="1" noChangeArrowheads="1"/>
          </p:cNvSpPr>
          <p:nvPr>
            <p:ph type="title"/>
          </p:nvPr>
        </p:nvSpPr>
        <p:spPr/>
        <p:txBody>
          <a:bodyPr/>
          <a:lstStyle/>
          <a:p>
            <a:r>
              <a:rPr lang="en-US" dirty="0" smtClean="0"/>
              <a:t>Non-numeric Binary Codes</a:t>
            </a:r>
          </a:p>
        </p:txBody>
      </p:sp>
      <p:sp>
        <p:nvSpPr>
          <p:cNvPr id="41989" name="Rectangle 172"/>
          <p:cNvSpPr>
            <a:spLocks noChangeArrowheads="1"/>
          </p:cNvSpPr>
          <p:nvPr/>
        </p:nvSpPr>
        <p:spPr bwMode="auto">
          <a:xfrm>
            <a:off x="4892280" y="7020989"/>
            <a:ext cx="7144" cy="105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93" name="Rectangle 28"/>
          <p:cNvSpPr>
            <a:spLocks noChangeArrowheads="1"/>
          </p:cNvSpPr>
          <p:nvPr/>
        </p:nvSpPr>
        <p:spPr bwMode="auto">
          <a:xfrm>
            <a:off x="3986216" y="4292601"/>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400" b="1" baseline="0" dirty="0"/>
          </a:p>
        </p:txBody>
      </p:sp>
      <p:sp>
        <p:nvSpPr>
          <p:cNvPr id="41995" name="Rectangle 51"/>
          <p:cNvSpPr>
            <a:spLocks noChangeArrowheads="1"/>
          </p:cNvSpPr>
          <p:nvPr/>
        </p:nvSpPr>
        <p:spPr bwMode="auto">
          <a:xfrm>
            <a:off x="4323163" y="4751919"/>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400" b="1" baseline="0" dirty="0"/>
          </a:p>
        </p:txBody>
      </p:sp>
      <p:sp>
        <p:nvSpPr>
          <p:cNvPr id="41997" name="Rectangle 74"/>
          <p:cNvSpPr>
            <a:spLocks noChangeArrowheads="1"/>
          </p:cNvSpPr>
          <p:nvPr/>
        </p:nvSpPr>
        <p:spPr bwMode="auto">
          <a:xfrm>
            <a:off x="4262441" y="5211235"/>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400" b="1" baseline="0" dirty="0"/>
          </a:p>
        </p:txBody>
      </p:sp>
      <p:sp>
        <p:nvSpPr>
          <p:cNvPr id="41999" name="Rectangle 97"/>
          <p:cNvSpPr>
            <a:spLocks noChangeArrowheads="1"/>
          </p:cNvSpPr>
          <p:nvPr/>
        </p:nvSpPr>
        <p:spPr bwMode="auto">
          <a:xfrm>
            <a:off x="4194575" y="5670552"/>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400" b="1" baseline="0" dirty="0"/>
          </a:p>
        </p:txBody>
      </p:sp>
      <p:sp>
        <p:nvSpPr>
          <p:cNvPr id="42002" name="Rectangle 166"/>
          <p:cNvSpPr>
            <a:spLocks noChangeArrowheads="1"/>
          </p:cNvSpPr>
          <p:nvPr/>
        </p:nvSpPr>
        <p:spPr bwMode="auto">
          <a:xfrm>
            <a:off x="4226722" y="6601885"/>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400" b="1" baseline="0" dirty="0"/>
          </a:p>
        </p:txBody>
      </p:sp>
      <p:sp>
        <p:nvSpPr>
          <p:cNvPr id="42003" name="Rectangle 189"/>
          <p:cNvSpPr>
            <a:spLocks noChangeArrowheads="1"/>
          </p:cNvSpPr>
          <p:nvPr/>
        </p:nvSpPr>
        <p:spPr bwMode="auto">
          <a:xfrm>
            <a:off x="4173144" y="7061201"/>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400" b="1" baseline="0" dirty="0"/>
          </a:p>
        </p:txBody>
      </p:sp>
      <p:graphicFrame>
        <p:nvGraphicFramePr>
          <p:cNvPr id="199980" name="Group 300"/>
          <p:cNvGraphicFramePr>
            <a:graphicFrameLocks noGrp="1"/>
          </p:cNvGraphicFramePr>
          <p:nvPr>
            <p:extLst>
              <p:ext uri="{D42A27DB-BD31-4B8C-83A1-F6EECF244321}">
                <p14:modId xmlns:p14="http://schemas.microsoft.com/office/powerpoint/2010/main" val="2431412602"/>
              </p:ext>
            </p:extLst>
          </p:nvPr>
        </p:nvGraphicFramePr>
        <p:xfrm>
          <a:off x="2590800" y="5516880"/>
          <a:ext cx="2743200" cy="3169920"/>
        </p:xfrm>
        <a:graphic>
          <a:graphicData uri="http://schemas.openxmlformats.org/drawingml/2006/table">
            <a:tbl>
              <a:tblPr/>
              <a:tblGrid>
                <a:gridCol w="1371600"/>
                <a:gridCol w="1371600"/>
              </a:tblGrid>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Color</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Binary Number</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Red</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000</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Orange</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001</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Yellow</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010</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Green</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011</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Blue</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101</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Indigo</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110</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Violet</a:t>
                      </a:r>
                    </a:p>
                  </a:txBody>
                  <a:tcPr marL="68580" marR="68580" marT="60960" marB="609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111</a:t>
                      </a:r>
                    </a:p>
                  </a:txBody>
                  <a:tcPr marL="68580" marR="68580" marT="60960" marB="609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27407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noAutofit/>
          </a:bodyPr>
          <a:lstStyle/>
          <a:p>
            <a:pPr>
              <a:lnSpc>
                <a:spcPct val="90000"/>
              </a:lnSpc>
              <a:buSzPct val="100000"/>
              <a:buFont typeface="Arial" pitchFamily="34" charset="0"/>
              <a:buChar char="•"/>
            </a:pPr>
            <a:r>
              <a:rPr lang="en-US" sz="2800" dirty="0" smtClean="0">
                <a:cs typeface="Times New Roman" pitchFamily="18" charset="0"/>
              </a:rPr>
              <a:t>Given M elements to be represented by a binary code, the minimum number of bits (</a:t>
            </a:r>
            <a:r>
              <a:rPr lang="en-US" sz="2800" i="1" dirty="0" smtClean="0">
                <a:cs typeface="Times New Roman" pitchFamily="18" charset="0"/>
              </a:rPr>
              <a:t>n)</a:t>
            </a:r>
            <a:r>
              <a:rPr lang="en-US" sz="2800" dirty="0" smtClean="0">
                <a:cs typeface="Times New Roman" pitchFamily="18" charset="0"/>
              </a:rPr>
              <a:t> needed satisfies the following:</a:t>
            </a:r>
          </a:p>
          <a:p>
            <a:pPr algn="ctr">
              <a:lnSpc>
                <a:spcPct val="90000"/>
              </a:lnSpc>
              <a:buSzPct val="100000"/>
              <a:buFont typeface="Arial" pitchFamily="34" charset="0"/>
              <a:buChar char="•"/>
            </a:pPr>
            <a:endParaRPr lang="en-US" sz="2800" dirty="0" smtClean="0">
              <a:cs typeface="Times New Roman" pitchFamily="18" charset="0"/>
            </a:endParaRPr>
          </a:p>
          <a:p>
            <a:pPr algn="ctr">
              <a:lnSpc>
                <a:spcPct val="90000"/>
              </a:lnSpc>
              <a:buSzPct val="100000"/>
              <a:buNone/>
            </a:pPr>
            <a:r>
              <a:rPr lang="en-US" sz="2800" dirty="0" smtClean="0">
                <a:cs typeface="Times New Roman" pitchFamily="18" charset="0"/>
              </a:rPr>
              <a:t>if 2</a:t>
            </a:r>
            <a:r>
              <a:rPr lang="en-US" sz="2800" baseline="30000" dirty="0" smtClean="0">
                <a:cs typeface="Times New Roman" pitchFamily="18" charset="0"/>
                <a:sym typeface="Symbol" pitchFamily="18" charset="2"/>
              </a:rPr>
              <a:t>(</a:t>
            </a:r>
            <a:r>
              <a:rPr lang="en-US" sz="2800" i="1" baseline="30000" dirty="0" smtClean="0">
                <a:cs typeface="Times New Roman" pitchFamily="18" charset="0"/>
                <a:sym typeface="Symbol" pitchFamily="18" charset="2"/>
              </a:rPr>
              <a:t>n </a:t>
            </a:r>
            <a:r>
              <a:rPr lang="en-US" sz="2800" baseline="30000" dirty="0" smtClean="0">
                <a:cs typeface="Times New Roman" pitchFamily="18" charset="0"/>
                <a:sym typeface="Symbol" pitchFamily="18" charset="2"/>
              </a:rPr>
              <a:t>– 1)</a:t>
            </a:r>
            <a:r>
              <a:rPr lang="en-US" sz="2800" dirty="0" smtClean="0">
                <a:cs typeface="Times New Roman" pitchFamily="18" charset="0"/>
              </a:rPr>
              <a:t> </a:t>
            </a:r>
            <a:r>
              <a:rPr lang="en-US" sz="2800" dirty="0" smtClean="0">
                <a:latin typeface="Symbol" pitchFamily="18" charset="2"/>
                <a:cs typeface="Times New Roman" pitchFamily="18" charset="0"/>
                <a:sym typeface="Symbol"/>
              </a:rPr>
              <a:t></a:t>
            </a:r>
            <a:r>
              <a:rPr lang="en-US" sz="2800" dirty="0" smtClean="0">
                <a:cs typeface="Times New Roman" pitchFamily="18" charset="0"/>
              </a:rPr>
              <a:t> </a:t>
            </a:r>
            <a:r>
              <a:rPr lang="en-US" sz="2800" i="1" dirty="0" smtClean="0">
                <a:cs typeface="Times New Roman" pitchFamily="18" charset="0"/>
              </a:rPr>
              <a:t>M</a:t>
            </a:r>
            <a:r>
              <a:rPr lang="en-US" sz="2800" dirty="0" smtClean="0">
                <a:cs typeface="Times New Roman" pitchFamily="18" charset="0"/>
                <a:sym typeface="Symbol" pitchFamily="18" charset="2"/>
              </a:rPr>
              <a:t> &lt;</a:t>
            </a:r>
            <a:r>
              <a:rPr lang="en-US" sz="2800" dirty="0" smtClean="0">
                <a:cs typeface="Times New Roman" pitchFamily="18" charset="0"/>
              </a:rPr>
              <a:t> 2</a:t>
            </a:r>
            <a:r>
              <a:rPr lang="en-US" sz="2800" i="1" baseline="30000" dirty="0" smtClean="0">
                <a:cs typeface="Times New Roman" pitchFamily="18" charset="0"/>
                <a:sym typeface="Symbol" pitchFamily="18" charset="2"/>
              </a:rPr>
              <a:t>n</a:t>
            </a:r>
            <a:r>
              <a:rPr lang="en-US" sz="2800" dirty="0" smtClean="0">
                <a:cs typeface="Times New Roman" pitchFamily="18" charset="0"/>
                <a:sym typeface="Symbol" pitchFamily="18" charset="2"/>
              </a:rPr>
              <a:t> </a:t>
            </a:r>
            <a:r>
              <a:rPr lang="en-US" sz="2800" dirty="0" smtClean="0">
                <a:latin typeface="Arial"/>
                <a:cs typeface="Arial"/>
                <a:sym typeface="Symbol" pitchFamily="18" charset="2"/>
              </a:rPr>
              <a:t>→</a:t>
            </a:r>
            <a:r>
              <a:rPr lang="en-US" sz="2800" dirty="0" smtClean="0">
                <a:cs typeface="Times New Roman" pitchFamily="18" charset="0"/>
                <a:sym typeface="Symbol" pitchFamily="18" charset="2"/>
              </a:rPr>
              <a:t> </a:t>
            </a:r>
            <a:r>
              <a:rPr lang="en-US" sz="2800" i="1" dirty="0" smtClean="0">
                <a:cs typeface="Times New Roman" pitchFamily="18" charset="0"/>
                <a:sym typeface="Symbol" pitchFamily="18" charset="2"/>
              </a:rPr>
              <a:t>n</a:t>
            </a:r>
            <a:r>
              <a:rPr lang="en-US" sz="2800" dirty="0" smtClean="0">
                <a:cs typeface="Times New Roman" pitchFamily="18" charset="0"/>
                <a:sym typeface="Symbol" pitchFamily="18" charset="2"/>
              </a:rPr>
              <a:t> = log</a:t>
            </a:r>
            <a:r>
              <a:rPr lang="en-US" sz="2800" baseline="-16000" dirty="0" smtClean="0">
                <a:cs typeface="Times New Roman" pitchFamily="18" charset="0"/>
                <a:sym typeface="Symbol" pitchFamily="18" charset="2"/>
              </a:rPr>
              <a:t>2</a:t>
            </a:r>
            <a:r>
              <a:rPr lang="en-US" sz="2800" dirty="0" smtClean="0">
                <a:cs typeface="Times New Roman" pitchFamily="18" charset="0"/>
                <a:sym typeface="Symbol" pitchFamily="18" charset="2"/>
              </a:rPr>
              <a:t> </a:t>
            </a:r>
            <a:r>
              <a:rPr lang="en-US" sz="2800" i="1" dirty="0" smtClean="0">
                <a:cs typeface="Times New Roman" pitchFamily="18" charset="0"/>
                <a:sym typeface="Symbol" pitchFamily="18" charset="2"/>
              </a:rPr>
              <a:t>M</a:t>
            </a:r>
            <a:r>
              <a:rPr lang="en-US" sz="2800" dirty="0" smtClean="0">
                <a:cs typeface="Times New Roman" pitchFamily="18" charset="0"/>
                <a:sym typeface="Symbol"/>
              </a:rPr>
              <a:t></a:t>
            </a:r>
          </a:p>
          <a:p>
            <a:pPr algn="ctr">
              <a:lnSpc>
                <a:spcPct val="90000"/>
              </a:lnSpc>
              <a:buSzPct val="100000"/>
              <a:buFont typeface="Arial" pitchFamily="34" charset="0"/>
              <a:buChar char="•"/>
            </a:pPr>
            <a:endParaRPr lang="en-US" sz="2800" i="1" dirty="0" smtClean="0">
              <a:cs typeface="Times New Roman" pitchFamily="18" charset="0"/>
              <a:sym typeface="Symbol" pitchFamily="18" charset="2"/>
            </a:endParaRPr>
          </a:p>
          <a:p>
            <a:pPr>
              <a:lnSpc>
                <a:spcPct val="90000"/>
              </a:lnSpc>
              <a:buSzPct val="100000"/>
              <a:buFont typeface="Arial" pitchFamily="34" charset="0"/>
              <a:buChar char="•"/>
            </a:pPr>
            <a:r>
              <a:rPr lang="en-US" sz="2800" dirty="0" smtClean="0">
                <a:cs typeface="Times New Roman" pitchFamily="18" charset="0"/>
                <a:sym typeface="Symbol" pitchFamily="18" charset="2"/>
              </a:rPr>
              <a:t></a:t>
            </a:r>
            <a:r>
              <a:rPr lang="en-US" sz="2800" i="1" dirty="0" smtClean="0">
                <a:cs typeface="Times New Roman" pitchFamily="18" charset="0"/>
                <a:sym typeface="Symbol" pitchFamily="18" charset="2"/>
              </a:rPr>
              <a:t>x</a:t>
            </a:r>
            <a:r>
              <a:rPr lang="en-US" sz="2800" dirty="0" smtClean="0">
                <a:cs typeface="Times New Roman" pitchFamily="18" charset="0"/>
                <a:sym typeface="Symbol"/>
              </a:rPr>
              <a:t></a:t>
            </a:r>
            <a:r>
              <a:rPr lang="en-US" sz="2800" dirty="0" smtClean="0">
                <a:cs typeface="Times New Roman" pitchFamily="18" charset="0"/>
                <a:sym typeface="Symbol" pitchFamily="18" charset="2"/>
              </a:rPr>
              <a:t>  is the </a:t>
            </a:r>
            <a:r>
              <a:rPr lang="en-US" sz="2800" i="1" dirty="0" smtClean="0">
                <a:cs typeface="Times New Roman" pitchFamily="18" charset="0"/>
                <a:sym typeface="Symbol" pitchFamily="18" charset="2"/>
              </a:rPr>
              <a:t>ceiling</a:t>
            </a:r>
            <a:r>
              <a:rPr lang="en-US" sz="2800" dirty="0" smtClean="0">
                <a:cs typeface="Times New Roman" pitchFamily="18" charset="0"/>
                <a:sym typeface="Symbol" pitchFamily="18" charset="2"/>
              </a:rPr>
              <a:t> </a:t>
            </a:r>
            <a:r>
              <a:rPr lang="en-US" sz="2800" i="1" dirty="0" smtClean="0">
                <a:cs typeface="Times New Roman" pitchFamily="18" charset="0"/>
                <a:sym typeface="Symbol" pitchFamily="18" charset="2"/>
              </a:rPr>
              <a:t>function</a:t>
            </a:r>
            <a:r>
              <a:rPr lang="en-US" sz="2800" dirty="0" smtClean="0">
                <a:cs typeface="Times New Roman" pitchFamily="18" charset="0"/>
                <a:sym typeface="Symbol" pitchFamily="18" charset="2"/>
              </a:rPr>
              <a:t>. The </a:t>
            </a:r>
            <a:r>
              <a:rPr lang="en-US" sz="2800" i="1" dirty="0" smtClean="0">
                <a:cs typeface="Times New Roman" pitchFamily="18" charset="0"/>
                <a:sym typeface="Symbol" pitchFamily="18" charset="2"/>
              </a:rPr>
              <a:t>ceiling of x</a:t>
            </a:r>
            <a:r>
              <a:rPr lang="en-US" sz="2800" dirty="0" smtClean="0">
                <a:cs typeface="Times New Roman" pitchFamily="18" charset="0"/>
                <a:sym typeface="Symbol" pitchFamily="18" charset="2"/>
              </a:rPr>
              <a:t> is the integer greater than or equal to </a:t>
            </a:r>
            <a:r>
              <a:rPr lang="en-US" sz="2800" i="1" dirty="0" smtClean="0">
                <a:cs typeface="Times New Roman" pitchFamily="18" charset="0"/>
                <a:sym typeface="Symbol" pitchFamily="18" charset="2"/>
              </a:rPr>
              <a:t>x</a:t>
            </a:r>
            <a:r>
              <a:rPr lang="en-US" sz="2800" dirty="0" smtClean="0">
                <a:cs typeface="Times New Roman" pitchFamily="18" charset="0"/>
                <a:sym typeface="Symbol" pitchFamily="18" charset="2"/>
              </a:rPr>
              <a:t>.</a:t>
            </a:r>
          </a:p>
          <a:p>
            <a:pPr>
              <a:lnSpc>
                <a:spcPct val="90000"/>
              </a:lnSpc>
              <a:buSzPct val="100000"/>
              <a:buFont typeface="Arial" pitchFamily="34" charset="0"/>
              <a:buChar char="•"/>
            </a:pPr>
            <a:r>
              <a:rPr lang="en-US" sz="2800" i="1" dirty="0" smtClean="0">
                <a:cs typeface="Times New Roman" pitchFamily="18" charset="0"/>
                <a:sym typeface="Symbol" pitchFamily="18" charset="2"/>
              </a:rPr>
              <a:t>Think back. How many bits are required to represent </a:t>
            </a:r>
            <a:r>
              <a:rPr lang="en-US" sz="2800" i="1" u="sng" dirty="0" smtClean="0">
                <a:cs typeface="Times New Roman" pitchFamily="18" charset="0"/>
                <a:sym typeface="Symbol" pitchFamily="18" charset="2"/>
              </a:rPr>
              <a:t>decimal digits</a:t>
            </a:r>
            <a:r>
              <a:rPr lang="en-US" sz="2800" i="1" dirty="0" smtClean="0">
                <a:cs typeface="Times New Roman" pitchFamily="18" charset="0"/>
                <a:sym typeface="Symbol" pitchFamily="18" charset="2"/>
              </a:rPr>
              <a:t> with a binary code?</a:t>
            </a:r>
          </a:p>
        </p:txBody>
      </p:sp>
      <p:sp>
        <p:nvSpPr>
          <p:cNvPr id="43012" name="Rectangle 2"/>
          <p:cNvSpPr>
            <a:spLocks noGrp="1" noChangeArrowheads="1"/>
          </p:cNvSpPr>
          <p:nvPr>
            <p:ph type="title"/>
          </p:nvPr>
        </p:nvSpPr>
        <p:spPr/>
        <p:txBody>
          <a:bodyPr>
            <a:normAutofit fontScale="90000"/>
          </a:bodyPr>
          <a:lstStyle/>
          <a:p>
            <a:r>
              <a:rPr lang="en-US" dirty="0" smtClean="0"/>
              <a:t>How Many Bits Does a Particular Mapping Need?</a:t>
            </a:r>
          </a:p>
        </p:txBody>
      </p:sp>
    </p:spTree>
    <p:extLst>
      <p:ext uri="{BB962C8B-B14F-4D97-AF65-F5344CB8AC3E}">
        <p14:creationId xmlns:p14="http://schemas.microsoft.com/office/powerpoint/2010/main" val="203491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r>
              <a:rPr lang="en-US" dirty="0" smtClean="0"/>
              <a:t>How Many Elements Can Be Mapped?</a:t>
            </a:r>
          </a:p>
        </p:txBody>
      </p:sp>
      <p:sp>
        <p:nvSpPr>
          <p:cNvPr id="44036" name="Rectangle 3"/>
          <p:cNvSpPr>
            <a:spLocks noGrp="1" noChangeArrowheads="1"/>
          </p:cNvSpPr>
          <p:nvPr>
            <p:ph type="body" idx="1"/>
          </p:nvPr>
        </p:nvSpPr>
        <p:spPr/>
        <p:txBody>
          <a:bodyPr>
            <a:normAutofit/>
          </a:bodyPr>
          <a:lstStyle/>
          <a:p>
            <a:pPr>
              <a:lnSpc>
                <a:spcPct val="90000"/>
              </a:lnSpc>
              <a:buFont typeface="Arial" pitchFamily="34" charset="0"/>
              <a:buChar char="•"/>
            </a:pPr>
            <a:r>
              <a:rPr lang="en-US" sz="2800" dirty="0" smtClean="0">
                <a:cs typeface="Times New Roman" pitchFamily="18" charset="0"/>
              </a:rPr>
              <a:t>Given </a:t>
            </a:r>
            <a:r>
              <a:rPr lang="en-US" sz="2800" i="1" dirty="0" smtClean="0">
                <a:cs typeface="Times New Roman" pitchFamily="18" charset="0"/>
              </a:rPr>
              <a:t>n</a:t>
            </a:r>
            <a:r>
              <a:rPr lang="en-US" sz="2800" dirty="0" smtClean="0">
                <a:cs typeface="Times New Roman" pitchFamily="18" charset="0"/>
              </a:rPr>
              <a:t> digits in radix </a:t>
            </a:r>
            <a:r>
              <a:rPr lang="en-US" sz="2800" i="1" dirty="0" smtClean="0">
                <a:cs typeface="Times New Roman" pitchFamily="18" charset="0"/>
              </a:rPr>
              <a:t>r,</a:t>
            </a:r>
            <a:r>
              <a:rPr lang="en-US" sz="2800" dirty="0" smtClean="0">
                <a:cs typeface="Times New Roman" pitchFamily="18" charset="0"/>
              </a:rPr>
              <a:t> there are </a:t>
            </a:r>
            <a:r>
              <a:rPr lang="en-US" sz="2800" i="1" dirty="0" smtClean="0">
                <a:cs typeface="Times New Roman" pitchFamily="18" charset="0"/>
              </a:rPr>
              <a:t>r</a:t>
            </a:r>
            <a:r>
              <a:rPr lang="en-US" sz="2800" i="1" baseline="30000" dirty="0" smtClean="0">
                <a:cs typeface="Times New Roman" pitchFamily="18" charset="0"/>
              </a:rPr>
              <a:t>n</a:t>
            </a:r>
            <a:r>
              <a:rPr lang="en-US" sz="2800" dirty="0" smtClean="0">
                <a:cs typeface="Times New Roman" pitchFamily="18" charset="0"/>
              </a:rPr>
              <a:t> distinct elements that can be represented.</a:t>
            </a:r>
          </a:p>
          <a:p>
            <a:pPr>
              <a:lnSpc>
                <a:spcPct val="90000"/>
              </a:lnSpc>
              <a:buFont typeface="Arial" pitchFamily="34" charset="0"/>
              <a:buChar char="•"/>
            </a:pPr>
            <a:r>
              <a:rPr lang="en-US" sz="2800" dirty="0" smtClean="0">
                <a:cs typeface="Times New Roman" pitchFamily="18" charset="0"/>
              </a:rPr>
              <a:t>However, you can also represent m elements such that m is less than </a:t>
            </a:r>
            <a:r>
              <a:rPr lang="en-US" sz="2800" i="1" dirty="0" smtClean="0">
                <a:cs typeface="Times New Roman" pitchFamily="18" charset="0"/>
              </a:rPr>
              <a:t>r</a:t>
            </a:r>
            <a:r>
              <a:rPr lang="en-US" sz="2800" i="1" baseline="30000" dirty="0" smtClean="0">
                <a:cs typeface="Times New Roman" pitchFamily="18" charset="0"/>
              </a:rPr>
              <a:t>n</a:t>
            </a:r>
          </a:p>
          <a:p>
            <a:pPr>
              <a:lnSpc>
                <a:spcPct val="90000"/>
              </a:lnSpc>
              <a:buFont typeface="Arial" pitchFamily="34" charset="0"/>
              <a:buChar char="•"/>
            </a:pPr>
            <a:r>
              <a:rPr lang="en-US" sz="2800" dirty="0" smtClean="0">
                <a:cs typeface="Times New Roman" pitchFamily="18" charset="0"/>
              </a:rPr>
              <a:t>Examples:</a:t>
            </a:r>
          </a:p>
          <a:p>
            <a:pPr lvl="1">
              <a:lnSpc>
                <a:spcPct val="90000"/>
              </a:lnSpc>
              <a:buFont typeface="Arial" pitchFamily="34" charset="0"/>
              <a:buChar char="•"/>
            </a:pPr>
            <a:r>
              <a:rPr lang="en-US" dirty="0" smtClean="0">
                <a:cs typeface="Times New Roman" pitchFamily="18" charset="0"/>
              </a:rPr>
              <a:t>You can represent 4 elements in </a:t>
            </a:r>
            <a:r>
              <a:rPr lang="en-US" i="1" dirty="0" smtClean="0">
                <a:cs typeface="Times New Roman" pitchFamily="18" charset="0"/>
              </a:rPr>
              <a:t>binary </a:t>
            </a:r>
            <a:r>
              <a:rPr lang="en-US" dirty="0" smtClean="0">
                <a:cs typeface="Times New Roman" pitchFamily="18" charset="0"/>
              </a:rPr>
              <a:t>with </a:t>
            </a:r>
            <a:r>
              <a:rPr lang="en-US" i="1" dirty="0" smtClean="0">
                <a:cs typeface="Times New Roman" pitchFamily="18" charset="0"/>
              </a:rPr>
              <a:t>n</a:t>
            </a:r>
            <a:r>
              <a:rPr lang="en-US" dirty="0" smtClean="0">
                <a:cs typeface="Times New Roman" pitchFamily="18" charset="0"/>
              </a:rPr>
              <a:t> = 2 bits: (00, 01, 10, 11).  </a:t>
            </a:r>
          </a:p>
          <a:p>
            <a:pPr lvl="1">
              <a:lnSpc>
                <a:spcPct val="90000"/>
              </a:lnSpc>
              <a:buFont typeface="Arial" pitchFamily="34" charset="0"/>
              <a:buChar char="•"/>
            </a:pPr>
            <a:r>
              <a:rPr lang="en-US" dirty="0" smtClean="0">
                <a:cs typeface="Times New Roman" pitchFamily="18" charset="0"/>
              </a:rPr>
              <a:t>You can represent 4 elements in </a:t>
            </a:r>
            <a:r>
              <a:rPr lang="en-US" i="1" dirty="0" smtClean="0">
                <a:cs typeface="Times New Roman" pitchFamily="18" charset="0"/>
              </a:rPr>
              <a:t>binary</a:t>
            </a:r>
            <a:r>
              <a:rPr lang="en-US" dirty="0" smtClean="0">
                <a:cs typeface="Times New Roman" pitchFamily="18" charset="0"/>
              </a:rPr>
              <a:t> with </a:t>
            </a:r>
            <a:r>
              <a:rPr lang="en-US" i="1" dirty="0" smtClean="0">
                <a:cs typeface="Times New Roman" pitchFamily="18" charset="0"/>
              </a:rPr>
              <a:t>n</a:t>
            </a:r>
            <a:r>
              <a:rPr lang="en-US" dirty="0" smtClean="0">
                <a:cs typeface="Times New Roman" pitchFamily="18" charset="0"/>
              </a:rPr>
              <a:t> = 4 bits: (0001, 0010, 0100, 1000).</a:t>
            </a:r>
          </a:p>
          <a:p>
            <a:pPr lvl="1">
              <a:lnSpc>
                <a:spcPct val="90000"/>
              </a:lnSpc>
              <a:buFont typeface="Arial" pitchFamily="34" charset="0"/>
              <a:buChar char="•"/>
            </a:pPr>
            <a:r>
              <a:rPr lang="en-US" dirty="0" smtClean="0">
                <a:cs typeface="Times New Roman" pitchFamily="18" charset="0"/>
              </a:rPr>
              <a:t>This second encoding is called a "</a:t>
            </a:r>
            <a:r>
              <a:rPr lang="en-US" u="sng" dirty="0" smtClean="0">
                <a:cs typeface="Times New Roman" pitchFamily="18" charset="0"/>
              </a:rPr>
              <a:t>one hot</a:t>
            </a:r>
            <a:r>
              <a:rPr lang="en-US" dirty="0" smtClean="0">
                <a:cs typeface="Times New Roman" pitchFamily="18" charset="0"/>
              </a:rPr>
              <a:t>" code.</a:t>
            </a:r>
          </a:p>
        </p:txBody>
      </p:sp>
    </p:spTree>
    <p:extLst>
      <p:ext uri="{BB962C8B-B14F-4D97-AF65-F5344CB8AC3E}">
        <p14:creationId xmlns:p14="http://schemas.microsoft.com/office/powerpoint/2010/main" val="972625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Binary Codes</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Gray Code</a:t>
            </a:r>
          </a:p>
          <a:p>
            <a:pPr lvl="1">
              <a:spcAft>
                <a:spcPts val="600"/>
              </a:spcAft>
              <a:buFont typeface="Arial" pitchFamily="34" charset="0"/>
              <a:buChar char="•"/>
            </a:pPr>
            <a:r>
              <a:rPr lang="en-US" dirty="0" smtClean="0"/>
              <a:t>The </a:t>
            </a:r>
            <a:r>
              <a:rPr lang="en-US" i="1" dirty="0" smtClean="0"/>
              <a:t>standard</a:t>
            </a:r>
            <a:r>
              <a:rPr lang="en-US" dirty="0" smtClean="0"/>
              <a:t> order of counting is such that multiple bits may change between consecutive codes.</a:t>
            </a:r>
          </a:p>
          <a:p>
            <a:pPr lvl="1">
              <a:spcAft>
                <a:spcPts val="600"/>
              </a:spcAft>
              <a:buFont typeface="Arial" pitchFamily="34" charset="0"/>
              <a:buChar char="•"/>
            </a:pPr>
            <a:r>
              <a:rPr lang="en-US" dirty="0" smtClean="0"/>
              <a:t>In </a:t>
            </a:r>
            <a:r>
              <a:rPr lang="en-US" i="1" dirty="0" smtClean="0"/>
              <a:t>Gray code</a:t>
            </a:r>
            <a:r>
              <a:rPr lang="en-US" dirty="0" smtClean="0"/>
              <a:t>, one and only one bit changes between consecutive codes.</a:t>
            </a:r>
          </a:p>
          <a:p>
            <a:pPr lvl="1">
              <a:spcAft>
                <a:spcPts val="600"/>
              </a:spcAft>
              <a:buFont typeface="Arial" pitchFamily="34" charset="0"/>
              <a:buChar char="•"/>
            </a:pPr>
            <a:endParaRPr lang="en-US" dirty="0" smtClean="0"/>
          </a:p>
          <a:p>
            <a:pPr marL="365760" lvl="1" indent="0">
              <a:spcAft>
                <a:spcPts val="600"/>
              </a:spcAft>
              <a:buNone/>
            </a:pPr>
            <a:r>
              <a:rPr lang="en-US" b="1" dirty="0" smtClean="0"/>
              <a:t>Example</a:t>
            </a:r>
            <a:br>
              <a:rPr lang="en-US" b="1" dirty="0" smtClean="0"/>
            </a:br>
            <a:r>
              <a:rPr lang="en-US" dirty="0" smtClean="0"/>
              <a:t>The </a:t>
            </a:r>
            <a:r>
              <a:rPr lang="en-US" i="1" dirty="0" smtClean="0"/>
              <a:t>standard 3-bit Gray code </a:t>
            </a:r>
            <a:r>
              <a:rPr lang="en-US" dirty="0" smtClean="0"/>
              <a:t>is</a:t>
            </a:r>
            <a:br>
              <a:rPr lang="en-US" dirty="0" smtClean="0"/>
            </a:br>
            <a:r>
              <a:rPr lang="en-US" dirty="0" smtClean="0"/>
              <a:t>000 – 001 – 011 – 010 – 110 –</a:t>
            </a:r>
            <a:br>
              <a:rPr lang="en-US" dirty="0" smtClean="0"/>
            </a:br>
            <a:r>
              <a:rPr lang="en-US" dirty="0" smtClean="0"/>
              <a:t>111 – 101 – 100.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Binary Codes</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Font typeface="Arial" pitchFamily="34" charset="0"/>
              <a:buChar char="•"/>
            </a:pPr>
            <a:r>
              <a:rPr lang="en-US" sz="2800" dirty="0" smtClean="0"/>
              <a:t>Excess-</a:t>
            </a:r>
            <a:r>
              <a:rPr lang="en-US" sz="2800" i="1" dirty="0" smtClean="0"/>
              <a:t>n</a:t>
            </a:r>
          </a:p>
          <a:p>
            <a:pPr lvl="1">
              <a:spcBef>
                <a:spcPts val="0"/>
              </a:spcBef>
              <a:spcAft>
                <a:spcPts val="600"/>
              </a:spcAft>
              <a:buFont typeface="Arial" pitchFamily="34" charset="0"/>
              <a:buChar char="•"/>
            </a:pPr>
            <a:r>
              <a:rPr lang="en-US" dirty="0" smtClean="0"/>
              <a:t>Prior to expressing a number, we can add an offset and use the code for the resulting value as the code for the original number.</a:t>
            </a:r>
          </a:p>
          <a:p>
            <a:pPr lvl="1">
              <a:spcBef>
                <a:spcPts val="0"/>
              </a:spcBef>
              <a:spcAft>
                <a:spcPts val="600"/>
              </a:spcAft>
              <a:buFont typeface="Arial" pitchFamily="34" charset="0"/>
              <a:buChar char="•"/>
            </a:pPr>
            <a:r>
              <a:rPr lang="en-US" dirty="0" smtClean="0"/>
              <a:t>For example, in an </a:t>
            </a:r>
            <a:r>
              <a:rPr lang="en-US" i="1" dirty="0" smtClean="0"/>
              <a:t>excess-3</a:t>
            </a:r>
            <a:r>
              <a:rPr lang="en-US" dirty="0" smtClean="0"/>
              <a:t> </a:t>
            </a:r>
            <a:r>
              <a:rPr lang="en-US" i="1" dirty="0" smtClean="0"/>
              <a:t>BCD</a:t>
            </a:r>
            <a:r>
              <a:rPr lang="en-US" dirty="0" smtClean="0"/>
              <a:t> representation, the code for 0 is 0011, because 0 + 3 = 3, and 3 has the representation 0011 in BCD.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Binary Codes</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Font typeface="Arial" pitchFamily="34" charset="0"/>
              <a:buChar char="•"/>
            </a:pPr>
            <a:r>
              <a:rPr lang="en-US" sz="2800" dirty="0" smtClean="0"/>
              <a:t>Uses of Excess-</a:t>
            </a:r>
            <a:r>
              <a:rPr lang="en-US" sz="2800" i="1" dirty="0" smtClean="0"/>
              <a:t>n</a:t>
            </a:r>
            <a:endParaRPr lang="en-US" sz="2800" dirty="0" smtClean="0"/>
          </a:p>
          <a:p>
            <a:pPr lvl="1">
              <a:spcBef>
                <a:spcPts val="0"/>
              </a:spcBef>
              <a:spcAft>
                <a:spcPts val="600"/>
              </a:spcAft>
              <a:buFont typeface="Arial" pitchFamily="34" charset="0"/>
              <a:buChar char="•"/>
            </a:pPr>
            <a:r>
              <a:rPr lang="en-US" dirty="0" smtClean="0"/>
              <a:t>Excess-3 BCD representation also eases certain aspects of BCD arithmetic.</a:t>
            </a:r>
          </a:p>
          <a:p>
            <a:pPr lvl="1">
              <a:spcBef>
                <a:spcPts val="0"/>
              </a:spcBef>
              <a:spcAft>
                <a:spcPts val="600"/>
              </a:spcAft>
              <a:buFont typeface="Arial" pitchFamily="34" charset="0"/>
              <a:buChar char="•"/>
            </a:pPr>
            <a:r>
              <a:rPr lang="en-US" dirty="0" smtClean="0"/>
              <a:t>IEEE 754 floating point uses excess-127 (for single precision) and excess-1023 (for double precision) to represent its exponents.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Binary Codes</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ASCII – American Standard Code for Information Interchange</a:t>
            </a:r>
          </a:p>
          <a:p>
            <a:pPr lvl="1">
              <a:spcAft>
                <a:spcPts val="600"/>
              </a:spcAft>
              <a:buFont typeface="Arial" pitchFamily="34" charset="0"/>
              <a:buChar char="•"/>
            </a:pPr>
            <a:r>
              <a:rPr lang="en-US" dirty="0" smtClean="0"/>
              <a:t>ASCII represents one method of assigning binary codes to alphanumeric, punctuation, and special characters.</a:t>
            </a:r>
          </a:p>
          <a:p>
            <a:pPr lvl="1">
              <a:spcAft>
                <a:spcPts val="600"/>
              </a:spcAft>
              <a:buFont typeface="Arial" pitchFamily="34" charset="0"/>
              <a:buChar char="•"/>
            </a:pPr>
            <a:r>
              <a:rPr lang="en-US" dirty="0" smtClean="0"/>
              <a:t>There are 128 standard ASCII characters.  This would normally require 7 bits of encoding.</a:t>
            </a:r>
          </a:p>
          <a:p>
            <a:pPr lvl="1">
              <a:spcAft>
                <a:spcPts val="600"/>
              </a:spcAft>
              <a:buFont typeface="Arial" pitchFamily="34" charset="0"/>
              <a:buChar char="•"/>
            </a:pPr>
            <a:r>
              <a:rPr lang="en-US" dirty="0" smtClean="0"/>
              <a:t>Extended ASCII uses an eighth bit to add 128 characters. </a:t>
            </a:r>
          </a:p>
          <a:p>
            <a:pPr lvl="1">
              <a:spcAft>
                <a:spcPts val="600"/>
              </a:spcAft>
              <a:buFont typeface="Arial" pitchFamily="34" charset="0"/>
              <a:buChar char="•"/>
            </a:pPr>
            <a:r>
              <a:rPr lang="en-US" dirty="0" smtClean="0">
                <a:hlinkClick r:id="rId3"/>
              </a:rPr>
              <a:t>http://www.asciitable.com/</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Binary Codes</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Error Detection Codes</a:t>
            </a:r>
          </a:p>
          <a:p>
            <a:pPr lvl="1">
              <a:spcAft>
                <a:spcPts val="600"/>
              </a:spcAft>
              <a:buFont typeface="Arial" pitchFamily="34" charset="0"/>
              <a:buChar char="•"/>
            </a:pPr>
            <a:r>
              <a:rPr lang="en-US" dirty="0" smtClean="0"/>
              <a:t>The simplest approach to error detection is to add a </a:t>
            </a:r>
            <a:r>
              <a:rPr lang="en-US" i="1" dirty="0" smtClean="0"/>
              <a:t>parity bit</a:t>
            </a:r>
            <a:r>
              <a:rPr lang="en-US" dirty="0" smtClean="0"/>
              <a:t> to a transmitted word.</a:t>
            </a:r>
          </a:p>
          <a:p>
            <a:pPr lvl="1">
              <a:spcAft>
                <a:spcPts val="600"/>
              </a:spcAft>
              <a:buFont typeface="Arial" pitchFamily="34" charset="0"/>
              <a:buChar char="•"/>
            </a:pPr>
            <a:r>
              <a:rPr lang="en-US" dirty="0" smtClean="0"/>
              <a:t>We add a bit to an </a:t>
            </a:r>
            <a:r>
              <a:rPr lang="en-US" i="1" dirty="0" smtClean="0"/>
              <a:t>n</a:t>
            </a:r>
            <a:r>
              <a:rPr lang="en-US" dirty="0" smtClean="0"/>
              <a:t>-bit word such that the total number of ones – </a:t>
            </a:r>
            <a:r>
              <a:rPr lang="en-US" i="1" dirty="0" smtClean="0"/>
              <a:t>including the parity bit</a:t>
            </a:r>
            <a:r>
              <a:rPr lang="en-US" dirty="0" smtClean="0"/>
              <a:t> – is even (even parity) or odd (odd parity)</a:t>
            </a:r>
          </a:p>
          <a:p>
            <a:pPr lvl="1">
              <a:spcAft>
                <a:spcPts val="600"/>
              </a:spcAft>
              <a:buFont typeface="Arial" pitchFamily="34" charset="0"/>
              <a:buChar char="•"/>
            </a:pPr>
            <a:r>
              <a:rPr lang="en-US" dirty="0" smtClean="0"/>
              <a:t>The receiver checks the parity of the received word and </a:t>
            </a:r>
            <a:r>
              <a:rPr lang="en-US" i="1" dirty="0" smtClean="0"/>
              <a:t>somehow</a:t>
            </a:r>
            <a:r>
              <a:rPr lang="en-US" dirty="0" smtClean="0"/>
              <a:t> acts in accordance with the judgment of the parity checker.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Group 2"/>
          <p:cNvGraphicFramePr>
            <a:graphicFrameLocks noGrp="1"/>
          </p:cNvGraphicFramePr>
          <p:nvPr/>
        </p:nvGraphicFramePr>
        <p:xfrm>
          <a:off x="2057400" y="2590800"/>
          <a:ext cx="3657600" cy="4145280"/>
        </p:xfrm>
        <a:graphic>
          <a:graphicData uri="http://schemas.openxmlformats.org/drawingml/2006/table">
            <a:tbl>
              <a:tblPr/>
              <a:tblGrid>
                <a:gridCol w="1828800"/>
                <a:gridCol w="1828800"/>
              </a:tblGrid>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Message plus</a:t>
                      </a:r>
                      <a:br>
                        <a:rPr kumimoji="0" lang="en-US" sz="2000" b="0" i="0" u="none" strike="noStrike" cap="none" normalizeH="0" baseline="0" dirty="0" smtClean="0">
                          <a:ln>
                            <a:noFill/>
                          </a:ln>
                          <a:solidFill>
                            <a:schemeClr val="tx1"/>
                          </a:solidFill>
                          <a:effectLst/>
                          <a:latin typeface="+mn-lt"/>
                        </a:rPr>
                      </a:br>
                      <a:r>
                        <a:rPr kumimoji="0" lang="en-US" sz="2000" b="0" i="1" u="none" strike="noStrike" cap="none" normalizeH="0" baseline="0" dirty="0" smtClean="0">
                          <a:ln>
                            <a:noFill/>
                          </a:ln>
                          <a:solidFill>
                            <a:schemeClr val="tx1"/>
                          </a:solidFill>
                          <a:effectLst/>
                          <a:latin typeface="+mn-lt"/>
                        </a:rPr>
                        <a:t>even parity bit</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Message plus</a:t>
                      </a:r>
                      <a:br>
                        <a:rPr kumimoji="0" lang="en-US" sz="2000" b="0" i="0" u="none" strike="noStrike" cap="none" normalizeH="0" baseline="0" dirty="0" smtClean="0">
                          <a:ln>
                            <a:noFill/>
                          </a:ln>
                          <a:solidFill>
                            <a:schemeClr val="tx1"/>
                          </a:solidFill>
                          <a:effectLst/>
                          <a:latin typeface="+mn-lt"/>
                        </a:rPr>
                      </a:br>
                      <a:r>
                        <a:rPr kumimoji="0" lang="en-US" sz="2000" b="0" i="1" u="none" strike="noStrike" cap="none" normalizeH="0" baseline="0" dirty="0" smtClean="0">
                          <a:ln>
                            <a:noFill/>
                          </a:ln>
                          <a:solidFill>
                            <a:schemeClr val="tx1"/>
                          </a:solidFill>
                          <a:effectLst/>
                          <a:latin typeface="+mn-lt"/>
                        </a:rPr>
                        <a:t>odd parity bit</a:t>
                      </a:r>
                      <a:endParaRPr kumimoji="0" lang="en-US" sz="2000" b="0" i="0" u="none" strike="noStrike" cap="none" normalizeH="0" baseline="0" dirty="0" smtClean="0">
                        <a:ln>
                          <a:noFill/>
                        </a:ln>
                        <a:solidFill>
                          <a:schemeClr val="tx1"/>
                        </a:solidFill>
                        <a:effectLst/>
                        <a:latin typeface="+mn-lt"/>
                      </a:endParaRP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000_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000_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001_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001_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010_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010_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011_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011_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100_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100_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101_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101_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110_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110_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111_</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rPr>
                        <a:t>111_</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35" name="Rectangle 34"/>
          <p:cNvSpPr>
            <a:spLocks noGrp="1" noChangeArrowheads="1"/>
          </p:cNvSpPr>
          <p:nvPr>
            <p:ph type="title"/>
          </p:nvPr>
        </p:nvSpPr>
        <p:spPr/>
        <p:txBody>
          <a:bodyPr/>
          <a:lstStyle/>
          <a:p>
            <a:r>
              <a:rPr lang="en-US" dirty="0" smtClean="0"/>
              <a:t>4-Bit Parity Code Example</a:t>
            </a:r>
          </a:p>
        </p:txBody>
      </p:sp>
      <p:sp>
        <p:nvSpPr>
          <p:cNvPr id="51236" name="Rectangle 35"/>
          <p:cNvSpPr>
            <a:spLocks noGrp="1" noChangeArrowheads="1"/>
          </p:cNvSpPr>
          <p:nvPr>
            <p:ph type="body" idx="1"/>
          </p:nvPr>
        </p:nvSpPr>
        <p:spPr>
          <a:xfrm>
            <a:off x="1078992" y="1929384"/>
            <a:ext cx="5623560" cy="6400800"/>
          </a:xfrm>
        </p:spPr>
        <p:txBody>
          <a:bodyPr>
            <a:noAutofit/>
          </a:bodyPr>
          <a:lstStyle/>
          <a:p>
            <a:pPr>
              <a:lnSpc>
                <a:spcPct val="90000"/>
              </a:lnSpc>
              <a:buSzPct val="100000"/>
              <a:buFont typeface="Arial" pitchFamily="34" charset="0"/>
              <a:buChar char="•"/>
            </a:pPr>
            <a:r>
              <a:rPr lang="en-US" sz="2800" dirty="0" smtClean="0"/>
              <a:t>Fill in the even and odd parity bits:</a:t>
            </a: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endParaRPr lang="en-US" sz="2800" dirty="0" smtClean="0">
              <a:cs typeface="Times New Roman" pitchFamily="18" charset="0"/>
            </a:endParaRPr>
          </a:p>
          <a:p>
            <a:pPr>
              <a:lnSpc>
                <a:spcPct val="90000"/>
              </a:lnSpc>
              <a:buSzPct val="100000"/>
              <a:buFont typeface="Arial" pitchFamily="34" charset="0"/>
              <a:buChar char="•"/>
            </a:pPr>
            <a:r>
              <a:rPr lang="en-US" sz="2800" dirty="0" smtClean="0">
                <a:cs typeface="Times New Roman" pitchFamily="18" charset="0"/>
              </a:rPr>
              <a:t>The complete code word "1111" has </a:t>
            </a:r>
            <a:r>
              <a:rPr lang="en-US" sz="2800" u="sng" dirty="0" smtClean="0">
                <a:cs typeface="Times New Roman" pitchFamily="18" charset="0"/>
              </a:rPr>
              <a:t>even parity</a:t>
            </a:r>
            <a:r>
              <a:rPr lang="en-US" sz="2800" dirty="0" smtClean="0">
                <a:cs typeface="Times New Roman" pitchFamily="18" charset="0"/>
              </a:rPr>
              <a:t> and the codeword "1110" has </a:t>
            </a:r>
            <a:r>
              <a:rPr lang="en-US" sz="2800" u="sng" dirty="0" smtClean="0">
                <a:cs typeface="Times New Roman" pitchFamily="18" charset="0"/>
              </a:rPr>
              <a:t>odd parity</a:t>
            </a:r>
            <a:r>
              <a:rPr lang="en-US" sz="2800" dirty="0" smtClean="0">
                <a:cs typeface="Times New Roman" pitchFamily="18" charset="0"/>
              </a:rPr>
              <a:t>.   Both can be used to represent 3-bit data.</a:t>
            </a:r>
          </a:p>
        </p:txBody>
      </p:sp>
      <p:sp>
        <p:nvSpPr>
          <p:cNvPr id="51238" name="Rectangle 37"/>
          <p:cNvSpPr>
            <a:spLocks noChangeArrowheads="1"/>
          </p:cNvSpPr>
          <p:nvPr/>
        </p:nvSpPr>
        <p:spPr bwMode="auto">
          <a:xfrm>
            <a:off x="2937272" y="2319871"/>
            <a:ext cx="641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itchFamily="2" charset="2"/>
              <a:buNone/>
            </a:pPr>
            <a:r>
              <a:rPr lang="en-US" b="1" baseline="0" dirty="0">
                <a:solidFill>
                  <a:srgbClr val="000000"/>
                </a:solidFill>
              </a:rPr>
              <a:t> </a:t>
            </a:r>
            <a:endParaRPr lang="en-US" sz="2400" b="1" baseline="0" dirty="0"/>
          </a:p>
        </p:txBody>
      </p:sp>
      <p:sp>
        <p:nvSpPr>
          <p:cNvPr id="51240" name="Rectangle 39"/>
          <p:cNvSpPr>
            <a:spLocks noChangeArrowheads="1"/>
          </p:cNvSpPr>
          <p:nvPr/>
        </p:nvSpPr>
        <p:spPr bwMode="auto">
          <a:xfrm>
            <a:off x="4960144" y="2319871"/>
            <a:ext cx="641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itchFamily="2" charset="2"/>
              <a:buNone/>
            </a:pPr>
            <a:r>
              <a:rPr lang="en-US" b="1" baseline="0" dirty="0">
                <a:solidFill>
                  <a:srgbClr val="000000"/>
                </a:solidFill>
              </a:rPr>
              <a:t> </a:t>
            </a:r>
            <a:endParaRPr lang="en-US" sz="2400" b="1" baseline="0" dirty="0"/>
          </a:p>
        </p:txBody>
      </p:sp>
    </p:spTree>
    <p:extLst>
      <p:ext uri="{BB962C8B-B14F-4D97-AF65-F5344CB8AC3E}">
        <p14:creationId xmlns:p14="http://schemas.microsoft.com/office/powerpoint/2010/main" val="243094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Systems</a:t>
            </a:r>
            <a:endParaRPr lang="en-US" dirty="0"/>
          </a:p>
        </p:txBody>
      </p:sp>
      <p:sp>
        <p:nvSpPr>
          <p:cNvPr id="3" name="Content Placeholder 2"/>
          <p:cNvSpPr>
            <a:spLocks noGrp="1"/>
          </p:cNvSpPr>
          <p:nvPr>
            <p:ph idx="1"/>
          </p:nvPr>
        </p:nvSpPr>
        <p:spPr/>
        <p:txBody>
          <a:bodyPr>
            <a:normAutofit/>
          </a:bodyPr>
          <a:lstStyle/>
          <a:p>
            <a:pPr marL="365760" lvl="1" indent="-283464">
              <a:spcBef>
                <a:spcPts val="0"/>
              </a:spcBef>
              <a:spcAft>
                <a:spcPts val="600"/>
              </a:spcAft>
              <a:buSzPct val="100000"/>
              <a:buFont typeface="Arial" pitchFamily="34" charset="0"/>
              <a:buChar char="•"/>
            </a:pPr>
            <a:r>
              <a:rPr lang="en-US" dirty="0" smtClean="0"/>
              <a:t>For radix </a:t>
            </a:r>
            <a:r>
              <a:rPr lang="en-US" i="1" dirty="0" smtClean="0"/>
              <a:t>r</a:t>
            </a:r>
            <a:r>
              <a:rPr lang="en-US" dirty="0" smtClean="0"/>
              <a:t>, the </a:t>
            </a:r>
            <a:r>
              <a:rPr lang="en-US" i="1" dirty="0" smtClean="0"/>
              <a:t>n</a:t>
            </a:r>
            <a:r>
              <a:rPr lang="en-US" dirty="0" smtClean="0"/>
              <a:t>-digit integer:</a:t>
            </a:r>
          </a:p>
          <a:p>
            <a:pPr marL="365760" lvl="1" indent="-283464">
              <a:spcBef>
                <a:spcPts val="0"/>
              </a:spcBef>
              <a:spcAft>
                <a:spcPts val="600"/>
              </a:spcAft>
              <a:buSzPct val="100000"/>
              <a:buNone/>
            </a:pPr>
            <a:r>
              <a:rPr lang="en-US" sz="2400" dirty="0" smtClean="0"/>
              <a:t>		</a:t>
            </a:r>
            <a:r>
              <a:rPr lang="en-US" dirty="0" smtClean="0"/>
              <a:t>X</a:t>
            </a:r>
            <a:r>
              <a:rPr lang="en-US" baseline="-25000" dirty="0" smtClean="0"/>
              <a:t>n-1</a:t>
            </a:r>
            <a:r>
              <a:rPr lang="en-US" dirty="0" smtClean="0"/>
              <a:t> X</a:t>
            </a:r>
            <a:r>
              <a:rPr lang="en-US" baseline="-25000" dirty="0" smtClean="0"/>
              <a:t>n-2</a:t>
            </a:r>
            <a:r>
              <a:rPr lang="en-US" dirty="0" smtClean="0"/>
              <a:t> … X</a:t>
            </a:r>
            <a:r>
              <a:rPr lang="en-US" baseline="-25000" dirty="0" smtClean="0"/>
              <a:t>2</a:t>
            </a:r>
            <a:r>
              <a:rPr lang="en-US" dirty="0" smtClean="0"/>
              <a:t> X</a:t>
            </a:r>
            <a:r>
              <a:rPr lang="en-US" baseline="-25000" dirty="0" smtClean="0"/>
              <a:t>1</a:t>
            </a:r>
            <a:r>
              <a:rPr lang="en-US" dirty="0" smtClean="0"/>
              <a:t> X</a:t>
            </a:r>
            <a:r>
              <a:rPr lang="en-US" baseline="-25000" dirty="0" smtClean="0"/>
              <a:t>0</a:t>
            </a:r>
          </a:p>
          <a:p>
            <a:pPr marL="365760" lvl="1" indent="-283464">
              <a:spcBef>
                <a:spcPts val="0"/>
              </a:spcBef>
              <a:spcAft>
                <a:spcPts val="600"/>
              </a:spcAft>
              <a:buSzPct val="100000"/>
              <a:buNone/>
            </a:pPr>
            <a:r>
              <a:rPr lang="en-US" sz="2800" baseline="-25000" dirty="0" smtClean="0"/>
              <a:t>	</a:t>
            </a:r>
            <a:r>
              <a:rPr lang="en-US" sz="2800" dirty="0" smtClean="0"/>
              <a:t>has a value of:</a:t>
            </a:r>
          </a:p>
          <a:p>
            <a:pPr marL="365760" lvl="1" indent="-283464">
              <a:spcBef>
                <a:spcPts val="0"/>
              </a:spcBef>
              <a:spcAft>
                <a:spcPts val="600"/>
              </a:spcAft>
              <a:buSzPct val="100000"/>
              <a:buNone/>
            </a:pPr>
            <a:r>
              <a:rPr lang="en-US" sz="2400" dirty="0" smtClean="0"/>
              <a:t>		(X</a:t>
            </a:r>
            <a:r>
              <a:rPr lang="en-US" sz="2400" baseline="-25000" dirty="0" smtClean="0"/>
              <a:t>n-1</a:t>
            </a:r>
            <a:r>
              <a:rPr lang="en-US" sz="2400" dirty="0" smtClean="0"/>
              <a:t> </a:t>
            </a:r>
            <a:r>
              <a:rPr lang="en-US" sz="2400" dirty="0" smtClean="0">
                <a:sym typeface="Symbol"/>
              </a:rPr>
              <a:t></a:t>
            </a:r>
            <a:r>
              <a:rPr lang="en-US" sz="2400" dirty="0" smtClean="0"/>
              <a:t> r</a:t>
            </a:r>
            <a:r>
              <a:rPr lang="en-US" sz="2400" baseline="30000" dirty="0" smtClean="0"/>
              <a:t>n-1</a:t>
            </a:r>
            <a:r>
              <a:rPr lang="en-US" sz="2400" dirty="0" smtClean="0"/>
              <a:t>) + (X</a:t>
            </a:r>
            <a:r>
              <a:rPr lang="en-US" sz="2400" baseline="-25000" dirty="0" smtClean="0"/>
              <a:t>n-2</a:t>
            </a:r>
            <a:r>
              <a:rPr lang="en-US" sz="2400" dirty="0" smtClean="0">
                <a:sym typeface="Symbol"/>
              </a:rPr>
              <a:t>  </a:t>
            </a:r>
            <a:r>
              <a:rPr lang="en-US" sz="2400" dirty="0" smtClean="0"/>
              <a:t>r</a:t>
            </a:r>
            <a:r>
              <a:rPr lang="en-US" sz="2400" baseline="30000" dirty="0" smtClean="0"/>
              <a:t>n-2</a:t>
            </a:r>
            <a:r>
              <a:rPr lang="en-US" sz="2400" dirty="0" smtClean="0"/>
              <a:t>) + … +</a:t>
            </a:r>
            <a:br>
              <a:rPr lang="en-US" sz="2400" dirty="0" smtClean="0"/>
            </a:br>
            <a:r>
              <a:rPr lang="en-US" sz="2400" dirty="0" smtClean="0"/>
              <a:t>	(X</a:t>
            </a:r>
            <a:r>
              <a:rPr lang="en-US" sz="2400" baseline="-25000" dirty="0" smtClean="0"/>
              <a:t>2</a:t>
            </a:r>
            <a:r>
              <a:rPr lang="en-US" sz="2400" dirty="0" smtClean="0">
                <a:sym typeface="Symbol"/>
              </a:rPr>
              <a:t>  </a:t>
            </a:r>
            <a:r>
              <a:rPr lang="en-US" sz="2400" dirty="0" smtClean="0"/>
              <a:t>r</a:t>
            </a:r>
            <a:r>
              <a:rPr lang="en-US" sz="2400" baseline="30000" dirty="0" smtClean="0"/>
              <a:t>2</a:t>
            </a:r>
            <a:r>
              <a:rPr lang="en-US" sz="2400" dirty="0" smtClean="0"/>
              <a:t>) + (X</a:t>
            </a:r>
            <a:r>
              <a:rPr lang="en-US" sz="2400" baseline="-25000" dirty="0" smtClean="0"/>
              <a:t>1</a:t>
            </a:r>
            <a:r>
              <a:rPr lang="en-US" sz="2400" dirty="0" smtClean="0">
                <a:sym typeface="Symbol"/>
              </a:rPr>
              <a:t>  </a:t>
            </a:r>
            <a:r>
              <a:rPr lang="en-US" sz="2400" dirty="0" smtClean="0"/>
              <a:t>r</a:t>
            </a:r>
            <a:r>
              <a:rPr lang="en-US" sz="2400" baseline="30000" dirty="0" smtClean="0"/>
              <a:t>1</a:t>
            </a:r>
            <a:r>
              <a:rPr lang="en-US" sz="2400" dirty="0" smtClean="0"/>
              <a:t>) + (X</a:t>
            </a:r>
            <a:r>
              <a:rPr lang="en-US" sz="2400" baseline="-25000" dirty="0" smtClean="0"/>
              <a:t>0</a:t>
            </a:r>
            <a:r>
              <a:rPr lang="en-US" sz="2400" dirty="0" smtClean="0">
                <a:sym typeface="Symbol"/>
              </a:rPr>
              <a:t>  </a:t>
            </a:r>
            <a:r>
              <a:rPr lang="en-US" sz="2400" dirty="0" smtClean="0"/>
              <a:t>r</a:t>
            </a:r>
            <a:r>
              <a:rPr lang="en-US" sz="2400" baseline="30000" dirty="0" smtClean="0"/>
              <a:t>0</a:t>
            </a:r>
            <a:r>
              <a:rPr lang="en-US" sz="2400" dirty="0" smtClean="0"/>
              <a:t>)</a:t>
            </a:r>
          </a:p>
          <a:p>
            <a:pPr>
              <a:spcBef>
                <a:spcPts val="0"/>
              </a:spcBef>
              <a:spcAft>
                <a:spcPts val="600"/>
              </a:spcAft>
              <a:buSzPct val="100000"/>
              <a:buFont typeface="Arial" pitchFamily="34" charset="0"/>
              <a:buChar char="•"/>
            </a:pPr>
            <a:endParaRPr lang="en-US" sz="2800" dirty="0" smtClean="0"/>
          </a:p>
          <a:p>
            <a:pPr>
              <a:spcBef>
                <a:spcPts val="0"/>
              </a:spcBef>
              <a:spcAft>
                <a:spcPts val="600"/>
              </a:spcAft>
              <a:buSzPct val="100000"/>
              <a:buNone/>
            </a:pPr>
            <a:r>
              <a:rPr lang="en-US" sz="2800" dirty="0" smtClean="0"/>
              <a:t>	</a:t>
            </a:r>
            <a:r>
              <a:rPr lang="en-US" sz="2800" b="1" dirty="0" smtClean="0"/>
              <a:t>Example</a:t>
            </a:r>
          </a:p>
          <a:p>
            <a:pPr>
              <a:spcBef>
                <a:spcPts val="0"/>
              </a:spcBef>
              <a:spcAft>
                <a:spcPts val="600"/>
              </a:spcAft>
              <a:buSzPct val="100000"/>
              <a:buNone/>
            </a:pPr>
            <a:r>
              <a:rPr lang="en-US" sz="2800" dirty="0" smtClean="0"/>
              <a:t>	The decimal (radix-10) integer 2504 has the value:</a:t>
            </a:r>
          </a:p>
          <a:p>
            <a:pPr>
              <a:spcBef>
                <a:spcPts val="0"/>
              </a:spcBef>
              <a:spcAft>
                <a:spcPts val="600"/>
              </a:spcAft>
              <a:buSzPct val="100000"/>
              <a:buNone/>
            </a:pPr>
            <a:endParaRPr lang="en-US" sz="2800" dirty="0" smtClean="0"/>
          </a:p>
          <a:p>
            <a:pPr>
              <a:spcBef>
                <a:spcPts val="0"/>
              </a:spcBef>
              <a:spcAft>
                <a:spcPts val="600"/>
              </a:spcAft>
              <a:buSzPct val="100000"/>
              <a:buNone/>
            </a:pPr>
            <a:r>
              <a:rPr lang="en-US" sz="2800" dirty="0" smtClean="0"/>
              <a:t>	(2 </a:t>
            </a:r>
            <a:r>
              <a:rPr lang="en-US" sz="2800" dirty="0" smtClean="0">
                <a:sym typeface="Symbol"/>
              </a:rPr>
              <a:t></a:t>
            </a:r>
            <a:r>
              <a:rPr lang="en-US" sz="2800" dirty="0" smtClean="0"/>
              <a:t> 10</a:t>
            </a:r>
            <a:r>
              <a:rPr lang="en-US" sz="2800" baseline="30000" dirty="0" smtClean="0"/>
              <a:t>3</a:t>
            </a:r>
            <a:r>
              <a:rPr lang="en-US" sz="2800" dirty="0" smtClean="0"/>
              <a:t>) + (5 </a:t>
            </a:r>
            <a:r>
              <a:rPr lang="en-US" sz="2800" dirty="0" smtClean="0">
                <a:sym typeface="Symbol"/>
              </a:rPr>
              <a:t></a:t>
            </a:r>
            <a:r>
              <a:rPr lang="en-US" sz="2800" dirty="0" smtClean="0"/>
              <a:t> 10</a:t>
            </a:r>
            <a:r>
              <a:rPr lang="en-US" sz="2800" baseline="30000" dirty="0" smtClean="0"/>
              <a:t>2</a:t>
            </a:r>
            <a:r>
              <a:rPr lang="en-US" sz="2800" dirty="0" smtClean="0"/>
              <a:t>) + (0 </a:t>
            </a:r>
            <a:r>
              <a:rPr lang="en-US" sz="2800" dirty="0" smtClean="0">
                <a:sym typeface="Symbol"/>
              </a:rPr>
              <a:t> </a:t>
            </a:r>
            <a:r>
              <a:rPr lang="en-US" sz="2800" dirty="0" smtClean="0"/>
              <a:t>10</a:t>
            </a:r>
            <a:r>
              <a:rPr lang="en-US" sz="2800" baseline="30000" dirty="0" smtClean="0"/>
              <a:t>1</a:t>
            </a:r>
            <a:r>
              <a:rPr lang="en-US" sz="2800" dirty="0" smtClean="0"/>
              <a:t>) +</a:t>
            </a:r>
            <a:br>
              <a:rPr lang="en-US" sz="2800" dirty="0" smtClean="0"/>
            </a:br>
            <a:r>
              <a:rPr lang="en-US" sz="2800" dirty="0" smtClean="0"/>
              <a:t>(4 </a:t>
            </a:r>
            <a:r>
              <a:rPr lang="en-US" sz="2800" dirty="0" smtClean="0">
                <a:sym typeface="Symbol"/>
              </a:rPr>
              <a:t></a:t>
            </a:r>
            <a:r>
              <a:rPr lang="en-US" sz="2800" dirty="0" smtClean="0"/>
              <a:t> 10</a:t>
            </a:r>
            <a:r>
              <a:rPr lang="en-US" sz="2800" baseline="30000" dirty="0" smtClean="0"/>
              <a:t>0</a:t>
            </a:r>
            <a:r>
              <a:rPr lang="en-US" sz="2800"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of Use</a:t>
            </a:r>
            <a:endParaRPr lang="en-US" dirty="0"/>
          </a:p>
        </p:txBody>
      </p:sp>
      <p:sp>
        <p:nvSpPr>
          <p:cNvPr id="3" name="Content Placeholder 2"/>
          <p:cNvSpPr>
            <a:spLocks noGrp="1"/>
          </p:cNvSpPr>
          <p:nvPr>
            <p:ph idx="1"/>
          </p:nvPr>
        </p:nvSpPr>
        <p:spPr/>
        <p:txBody>
          <a:bodyPr>
            <a:noAutofit/>
          </a:bodyPr>
          <a:lstStyle/>
          <a:p>
            <a:pPr>
              <a:lnSpc>
                <a:spcPct val="90000"/>
              </a:lnSpc>
              <a:buSzPct val="100000"/>
              <a:buFont typeface="Arial" pitchFamily="34" charset="0"/>
              <a:buChar char="•"/>
            </a:pPr>
            <a:r>
              <a:rPr lang="en-US" sz="2400" dirty="0" smtClean="0">
                <a:cs typeface="Times New Roman" pitchFamily="18" charset="0"/>
              </a:rPr>
              <a:t>Portions of this material © 2008 by Pearson Education, Inc. </a:t>
            </a:r>
          </a:p>
          <a:p>
            <a:pPr>
              <a:lnSpc>
                <a:spcPct val="90000"/>
              </a:lnSpc>
              <a:buSzPct val="100000"/>
              <a:buFont typeface="Arial" pitchFamily="34" charset="0"/>
              <a:buChar char="•"/>
            </a:pPr>
            <a:r>
              <a:rPr lang="en-US" sz="2400" dirty="0" smtClean="0">
                <a:cs typeface="Times New Roman" pitchFamily="18" charset="0"/>
              </a:rPr>
              <a:t>Permission is given to  incorporate this material or adaptations thereof into classroom presentations and handouts to instructors in courses adopting the latest edition of Logic and Computer Design Fundamentals as the course textbook. </a:t>
            </a:r>
          </a:p>
          <a:p>
            <a:pPr>
              <a:lnSpc>
                <a:spcPct val="90000"/>
              </a:lnSpc>
              <a:buSzPct val="100000"/>
              <a:buFont typeface="Arial" pitchFamily="34" charset="0"/>
              <a:buChar char="•"/>
            </a:pPr>
            <a:r>
              <a:rPr lang="en-US" sz="2400" dirty="0" smtClean="0">
                <a:cs typeface="Times New Roman" pitchFamily="18" charset="0"/>
              </a:rPr>
              <a:t>These materials or adaptations thereof are not to be sold or otherwise offered for consideration.</a:t>
            </a:r>
          </a:p>
          <a:p>
            <a:pPr>
              <a:lnSpc>
                <a:spcPct val="90000"/>
              </a:lnSpc>
              <a:buSzPct val="100000"/>
              <a:buFont typeface="Arial" pitchFamily="34" charset="0"/>
              <a:buChar char="•"/>
            </a:pPr>
            <a:r>
              <a:rPr lang="en-US" sz="2400" dirty="0" smtClean="0">
                <a:cs typeface="Times New Roman" pitchFamily="18" charset="0"/>
              </a:rPr>
              <a:t>This Terms of Use slide or page is to be included within the original materials or any adaptations thereof.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Systems</a:t>
            </a:r>
            <a:endParaRPr lang="en-US" dirty="0"/>
          </a:p>
        </p:txBody>
      </p:sp>
      <p:sp>
        <p:nvSpPr>
          <p:cNvPr id="3" name="Content Placeholder 2"/>
          <p:cNvSpPr>
            <a:spLocks noGrp="1"/>
          </p:cNvSpPr>
          <p:nvPr>
            <p:ph idx="1"/>
          </p:nvPr>
        </p:nvSpPr>
        <p:spPr/>
        <p:txBody>
          <a:bodyPr>
            <a:normAutofit/>
          </a:bodyPr>
          <a:lstStyle/>
          <a:p>
            <a:pPr marL="365760" lvl="1" indent="-283464">
              <a:spcBef>
                <a:spcPts val="0"/>
              </a:spcBef>
              <a:spcAft>
                <a:spcPts val="600"/>
              </a:spcAft>
              <a:buSzPct val="100000"/>
              <a:buFont typeface="Arial" pitchFamily="34" charset="0"/>
              <a:buChar char="•"/>
            </a:pPr>
            <a:r>
              <a:rPr lang="en-US" dirty="0" smtClean="0"/>
              <a:t>Digits to the right of the </a:t>
            </a:r>
            <a:r>
              <a:rPr lang="en-US" i="1" dirty="0" smtClean="0"/>
              <a:t>radix point</a:t>
            </a:r>
            <a:r>
              <a:rPr lang="en-US" dirty="0" smtClean="0"/>
              <a:t> are weighted using negative integral powers of the radix. </a:t>
            </a:r>
          </a:p>
          <a:p>
            <a:pPr>
              <a:spcBef>
                <a:spcPts val="0"/>
              </a:spcBef>
              <a:spcAft>
                <a:spcPts val="600"/>
              </a:spcAft>
              <a:buSzPct val="100000"/>
              <a:buFont typeface="Arial" pitchFamily="34" charset="0"/>
              <a:buChar char="•"/>
            </a:pPr>
            <a:endParaRPr lang="en-US" sz="2800" dirty="0" smtClean="0"/>
          </a:p>
          <a:p>
            <a:pPr>
              <a:spcBef>
                <a:spcPts val="0"/>
              </a:spcBef>
              <a:spcAft>
                <a:spcPts val="600"/>
              </a:spcAft>
              <a:buSzPct val="100000"/>
              <a:buNone/>
            </a:pPr>
            <a:r>
              <a:rPr lang="en-US" sz="2800" b="1" dirty="0" smtClean="0"/>
              <a:t>	Example</a:t>
            </a:r>
          </a:p>
          <a:p>
            <a:pPr>
              <a:spcBef>
                <a:spcPts val="0"/>
              </a:spcBef>
              <a:spcAft>
                <a:spcPts val="600"/>
              </a:spcAft>
              <a:buSzPct val="100000"/>
              <a:buNone/>
            </a:pPr>
            <a:r>
              <a:rPr lang="en-US" sz="2800" b="1" dirty="0" smtClean="0"/>
              <a:t>	</a:t>
            </a:r>
            <a:r>
              <a:rPr lang="en-US" sz="2800" dirty="0" smtClean="0"/>
              <a:t>The decimal (radix-10) fraction .1875 has the value:</a:t>
            </a:r>
          </a:p>
          <a:p>
            <a:pPr>
              <a:spcBef>
                <a:spcPts val="0"/>
              </a:spcBef>
              <a:spcAft>
                <a:spcPts val="600"/>
              </a:spcAft>
              <a:buSzPct val="100000"/>
              <a:buNone/>
            </a:pPr>
            <a:endParaRPr lang="en-US" sz="2800" dirty="0" smtClean="0"/>
          </a:p>
          <a:p>
            <a:pPr>
              <a:spcBef>
                <a:spcPts val="0"/>
              </a:spcBef>
              <a:spcAft>
                <a:spcPts val="600"/>
              </a:spcAft>
              <a:buSzPct val="100000"/>
              <a:buNone/>
            </a:pPr>
            <a:r>
              <a:rPr lang="en-US" sz="2800" dirty="0" smtClean="0"/>
              <a:t>	(1 </a:t>
            </a:r>
            <a:r>
              <a:rPr lang="en-US" sz="2800" dirty="0" smtClean="0">
                <a:sym typeface="Symbol"/>
              </a:rPr>
              <a:t></a:t>
            </a:r>
            <a:r>
              <a:rPr lang="en-US" sz="2800" dirty="0" smtClean="0"/>
              <a:t> 10</a:t>
            </a:r>
            <a:r>
              <a:rPr lang="en-US" sz="2800" baseline="30000" dirty="0" smtClean="0"/>
              <a:t>-1</a:t>
            </a:r>
            <a:r>
              <a:rPr lang="en-US" sz="2800" dirty="0" smtClean="0"/>
              <a:t>) + (8 </a:t>
            </a:r>
            <a:r>
              <a:rPr lang="en-US" sz="2800" dirty="0" smtClean="0">
                <a:sym typeface="Symbol"/>
              </a:rPr>
              <a:t></a:t>
            </a:r>
            <a:r>
              <a:rPr lang="en-US" sz="2800" dirty="0" smtClean="0"/>
              <a:t> 10</a:t>
            </a:r>
            <a:r>
              <a:rPr lang="en-US" sz="2800" baseline="30000" dirty="0" smtClean="0"/>
              <a:t>-2</a:t>
            </a:r>
            <a:r>
              <a:rPr lang="en-US" sz="2800" dirty="0" smtClean="0"/>
              <a:t>) + (7 </a:t>
            </a:r>
            <a:r>
              <a:rPr lang="en-US" sz="2800" dirty="0" smtClean="0">
                <a:sym typeface="Symbol"/>
              </a:rPr>
              <a:t></a:t>
            </a:r>
            <a:r>
              <a:rPr lang="en-US" sz="2800" dirty="0" smtClean="0"/>
              <a:t> 10</a:t>
            </a:r>
            <a:r>
              <a:rPr lang="en-US" sz="2800" baseline="30000" dirty="0" smtClean="0"/>
              <a:t>-3</a:t>
            </a:r>
            <a:r>
              <a:rPr lang="en-US" sz="2800" dirty="0" smtClean="0"/>
              <a:t>) + (5 </a:t>
            </a:r>
            <a:r>
              <a:rPr lang="en-US" sz="2800" dirty="0" smtClean="0">
                <a:sym typeface="Symbol"/>
              </a:rPr>
              <a:t></a:t>
            </a:r>
            <a:r>
              <a:rPr lang="en-US" sz="2800" dirty="0" smtClean="0"/>
              <a:t> 10</a:t>
            </a:r>
            <a:r>
              <a:rPr lang="en-US" sz="2800" baseline="30000" dirty="0" smtClean="0"/>
              <a:t>-4</a:t>
            </a:r>
            <a:r>
              <a:rPr lang="en-US" sz="2800" dirty="0" smtClean="0"/>
              <a:t>)</a:t>
            </a:r>
            <a:endParaRPr lang="en-US" sz="2800" baseline="30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Representation</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Computer systems use </a:t>
            </a:r>
            <a:r>
              <a:rPr lang="en-US" sz="2800" i="1" dirty="0" smtClean="0"/>
              <a:t>binary</a:t>
            </a:r>
            <a:r>
              <a:rPr lang="en-US" sz="2800" dirty="0" smtClean="0"/>
              <a:t> as their primary data representation format</a:t>
            </a:r>
          </a:p>
          <a:p>
            <a:pPr lvl="1">
              <a:spcAft>
                <a:spcPts val="600"/>
              </a:spcAft>
              <a:buFont typeface="Arial" pitchFamily="34" charset="0"/>
              <a:buChar char="•"/>
            </a:pPr>
            <a:r>
              <a:rPr lang="en-US" dirty="0" smtClean="0"/>
              <a:t>The radix of the binary system is 2.</a:t>
            </a:r>
          </a:p>
          <a:p>
            <a:pPr lvl="1">
              <a:spcAft>
                <a:spcPts val="600"/>
              </a:spcAft>
              <a:buFont typeface="Arial" pitchFamily="34" charset="0"/>
              <a:buChar char="•"/>
            </a:pPr>
            <a:r>
              <a:rPr lang="en-US" dirty="0" smtClean="0"/>
              <a:t>Symbols: 0 (off, low, false, 0 volts) and 1 (on, high, true, 5 volts).</a:t>
            </a:r>
          </a:p>
          <a:p>
            <a:pPr lvl="1">
              <a:spcAft>
                <a:spcPts val="600"/>
              </a:spcAft>
              <a:buFont typeface="Arial" pitchFamily="34" charset="0"/>
              <a:buChar char="•"/>
            </a:pPr>
            <a:r>
              <a:rPr lang="en-US" dirty="0" smtClean="0"/>
              <a:t>Digital systems use binary because of hardware constraints. It is easier to implement systems where transistors are either turned off or fully saturated (on).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Representation</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The digits of a binary number have weights that are powers of 2:</a:t>
            </a:r>
          </a:p>
          <a:p>
            <a:pPr>
              <a:spcAft>
                <a:spcPts val="600"/>
              </a:spcAft>
              <a:buFont typeface="Arial" pitchFamily="34" charset="0"/>
              <a:buChar char="•"/>
            </a:pPr>
            <a:endParaRPr lang="en-US" sz="2800" dirty="0" smtClean="0"/>
          </a:p>
          <a:p>
            <a:pPr>
              <a:spcAft>
                <a:spcPts val="600"/>
              </a:spcAft>
              <a:buFont typeface="Arial" pitchFamily="34" charset="0"/>
              <a:buChar char="•"/>
            </a:pPr>
            <a:endParaRPr lang="en-US" sz="2800" dirty="0" smtClean="0"/>
          </a:p>
          <a:p>
            <a:pPr>
              <a:spcAft>
                <a:spcPts val="600"/>
              </a:spcAft>
              <a:buNone/>
            </a:pPr>
            <a:r>
              <a:rPr lang="en-US" sz="2800" dirty="0" smtClean="0"/>
              <a:t>	</a:t>
            </a:r>
            <a:r>
              <a:rPr lang="en-US" sz="2800" b="1" dirty="0" smtClean="0"/>
              <a:t>Example</a:t>
            </a:r>
            <a:r>
              <a:rPr lang="en-US" sz="2800" dirty="0" smtClean="0"/>
              <a:t/>
            </a:r>
            <a:br>
              <a:rPr lang="en-US" sz="2800" dirty="0" smtClean="0"/>
            </a:br>
            <a:r>
              <a:rPr lang="en-US" sz="2800" dirty="0" smtClean="0"/>
              <a:t>The number shown above has the value:</a:t>
            </a:r>
          </a:p>
          <a:p>
            <a:pPr lvl="1">
              <a:spcAft>
                <a:spcPts val="600"/>
              </a:spcAft>
              <a:buNone/>
            </a:pPr>
            <a:r>
              <a:rPr lang="en-US" sz="2400" dirty="0" smtClean="0"/>
              <a:t>256 + 32 + 8 + 4 + 2 + 0.5 + 0.25 + 0.0625 = 302.8125 </a:t>
            </a:r>
          </a:p>
          <a:p>
            <a:pPr>
              <a:spcAft>
                <a:spcPts val="600"/>
              </a:spcAft>
              <a:buFont typeface="Arial" pitchFamily="34" charset="0"/>
              <a:buChar char="•"/>
            </a:pPr>
            <a:r>
              <a:rPr lang="en-US" sz="2800" dirty="0" smtClean="0"/>
              <a:t>It will be useful for you to learn the decimal equivalents of the positive integral powers of 2.</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63407841"/>
              </p:ext>
            </p:extLst>
          </p:nvPr>
        </p:nvGraphicFramePr>
        <p:xfrm>
          <a:off x="1447800" y="3307080"/>
          <a:ext cx="4876800" cy="746760"/>
        </p:xfrm>
        <a:graphic>
          <a:graphicData uri="http://schemas.openxmlformats.org/drawingml/2006/table">
            <a:tbl>
              <a:tblPr>
                <a:effectLst/>
                <a:tableStyleId>{5C22544A-7EE6-4342-B048-85BDC9FD1C3A}</a:tableStyleId>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289560">
                <a:tc>
                  <a:txBody>
                    <a:bodyPr/>
                    <a:lstStyle/>
                    <a:p>
                      <a:r>
                        <a:rPr lang="en-US" sz="1900" u="sng" dirty="0" smtClean="0"/>
                        <a:t>0</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0</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0</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0</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0</a:t>
                      </a:r>
                      <a:endParaRPr lang="en-US" sz="1900" u="sng" dirty="0"/>
                    </a:p>
                  </a:txBody>
                  <a:tcPr marL="182880"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0</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none" dirty="0" smtClean="0"/>
                        <a:t>.</a:t>
                      </a:r>
                      <a:endParaRPr lang="en-US" sz="1900" u="none"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0</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u="sng" dirty="0" smtClean="0"/>
                        <a:t>1</a:t>
                      </a:r>
                      <a:endParaRPr lang="en-US" sz="1900" u="sng" dirty="0"/>
                    </a:p>
                  </a:txBody>
                  <a:tcPr marR="0" marT="0"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sz="1500" dirty="0" smtClean="0"/>
                        <a:t>1024</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512</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256</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128</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64</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32</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16</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8</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4</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2</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dirty="0" smtClean="0"/>
                        <a:t>1</a:t>
                      </a: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500"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u="none" dirty="0" smtClean="0"/>
                        <a:t>1/2</a:t>
                      </a:r>
                      <a:endParaRPr lang="en-US" sz="1500" u="none"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u="none" dirty="0" smtClean="0"/>
                        <a:t>1/4</a:t>
                      </a:r>
                      <a:endParaRPr lang="en-US" sz="1500" u="none"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u="none" dirty="0" smtClean="0"/>
                        <a:t>1/8</a:t>
                      </a:r>
                      <a:endParaRPr lang="en-US" sz="1500" u="none"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500" u="none" dirty="0" smtClean="0"/>
                        <a:t>1/16</a:t>
                      </a:r>
                      <a:endParaRPr lang="en-US" sz="1500" u="none" dirty="0"/>
                    </a:p>
                  </a:txBody>
                  <a:tcPr marR="0" marT="0" marB="0" vert="vert27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normAutofit/>
          </a:bodyPr>
          <a:lstStyle/>
          <a:p>
            <a:pPr>
              <a:spcAft>
                <a:spcPts val="600"/>
              </a:spcAft>
              <a:buFont typeface="Arial" pitchFamily="34" charset="0"/>
              <a:buChar char="•"/>
            </a:pPr>
            <a:r>
              <a:rPr lang="en-US" sz="2800" dirty="0" smtClean="0"/>
              <a:t>As the previous slide shows, converting from binary to decimal is straightforward. </a:t>
            </a:r>
            <a:r>
              <a:rPr lang="en-US" sz="2800" i="1" dirty="0" smtClean="0"/>
              <a:t>Sum the weights that correspond to the non-zero bits.</a:t>
            </a:r>
          </a:p>
          <a:p>
            <a:pPr>
              <a:spcAft>
                <a:spcPts val="600"/>
              </a:spcAft>
              <a:buFont typeface="Arial" pitchFamily="34" charset="0"/>
              <a:buChar char="•"/>
            </a:pPr>
            <a:r>
              <a:rPr lang="en-US" sz="2800" dirty="0" smtClean="0"/>
              <a:t>We can convert from decimal to binary by two methods</a:t>
            </a:r>
          </a:p>
          <a:p>
            <a:pPr lvl="1">
              <a:spcAft>
                <a:spcPts val="600"/>
              </a:spcAft>
              <a:buFont typeface="Arial" pitchFamily="34" charset="0"/>
              <a:buChar char="•"/>
            </a:pPr>
            <a:r>
              <a:rPr lang="en-US" dirty="0" smtClean="0"/>
              <a:t>Decomposition</a:t>
            </a:r>
          </a:p>
          <a:p>
            <a:pPr lvl="1">
              <a:spcAft>
                <a:spcPts val="600"/>
              </a:spcAft>
              <a:buFont typeface="Arial" pitchFamily="34" charset="0"/>
              <a:buChar char="•"/>
            </a:pPr>
            <a:r>
              <a:rPr lang="en-US" dirty="0" smtClean="0"/>
              <a:t>Integer division and fraction multiplication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Decimal-to-Binary Conversion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Font typeface="Arial" pitchFamily="34" charset="0"/>
              <a:buChar char="•"/>
            </a:pPr>
            <a:r>
              <a:rPr lang="en-US" sz="2800" dirty="0" smtClean="0"/>
              <a:t>Decomposition</a:t>
            </a:r>
          </a:p>
          <a:p>
            <a:pPr lvl="1">
              <a:spcBef>
                <a:spcPts val="0"/>
              </a:spcBef>
              <a:spcAft>
                <a:spcPts val="600"/>
              </a:spcAft>
              <a:buFont typeface="Arial" pitchFamily="34" charset="0"/>
              <a:buChar char="•"/>
            </a:pPr>
            <a:r>
              <a:rPr lang="en-US" dirty="0" smtClean="0"/>
              <a:t>Find the largest power of 2 that is less than or equal to the number.</a:t>
            </a:r>
          </a:p>
          <a:p>
            <a:pPr lvl="1">
              <a:spcBef>
                <a:spcPts val="0"/>
              </a:spcBef>
              <a:spcAft>
                <a:spcPts val="600"/>
              </a:spcAft>
              <a:buFont typeface="Arial" pitchFamily="34" charset="0"/>
              <a:buChar char="•"/>
            </a:pPr>
            <a:r>
              <a:rPr lang="en-US" dirty="0" smtClean="0"/>
              <a:t>Subtract that power of 2 from the original number to find a new number</a:t>
            </a:r>
          </a:p>
          <a:p>
            <a:pPr lvl="1">
              <a:spcBef>
                <a:spcPts val="0"/>
              </a:spcBef>
              <a:spcAft>
                <a:spcPts val="600"/>
              </a:spcAft>
              <a:buFont typeface="Arial" pitchFamily="34" charset="0"/>
              <a:buChar char="•"/>
            </a:pPr>
            <a:r>
              <a:rPr lang="en-US" dirty="0" smtClean="0"/>
              <a:t>Repeat these steps until you reach zero.</a:t>
            </a:r>
          </a:p>
          <a:p>
            <a:pPr lvl="1">
              <a:spcBef>
                <a:spcPts val="0"/>
              </a:spcBef>
              <a:spcAft>
                <a:spcPts val="600"/>
              </a:spcAft>
              <a:buFont typeface="Arial" pitchFamily="34" charset="0"/>
              <a:buChar char="•"/>
            </a:pPr>
            <a:r>
              <a:rPr lang="en-US" dirty="0" smtClean="0"/>
              <a:t>Form the binary number using the powers of 2.</a:t>
            </a:r>
          </a:p>
          <a:p>
            <a:pPr>
              <a:spcBef>
                <a:spcPts val="0"/>
              </a:spcBef>
              <a:spcAft>
                <a:spcPts val="600"/>
              </a:spcAft>
              <a:buFont typeface="Arial" pitchFamily="34" charset="0"/>
              <a:buChar char="•"/>
            </a:pPr>
            <a:endParaRPr lang="en-US" sz="2800" dirty="0" smtClean="0"/>
          </a:p>
          <a:p>
            <a:pPr algn="ctr">
              <a:spcBef>
                <a:spcPts val="0"/>
              </a:spcBef>
              <a:spcAft>
                <a:spcPts val="600"/>
              </a:spcAft>
              <a:buNone/>
            </a:pPr>
            <a:r>
              <a:rPr lang="en-US" sz="2800" dirty="0" smtClean="0"/>
              <a:t>(137.4253)</a:t>
            </a:r>
            <a:r>
              <a:rPr lang="en-US" sz="2800" baseline="-25000" dirty="0" smtClean="0"/>
              <a:t>10</a:t>
            </a:r>
            <a:r>
              <a:rPr lang="en-US" sz="2800" dirty="0" smtClean="0"/>
              <a:t> =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2028</TotalTime>
  <Words>2098</Words>
  <Application>Microsoft Office PowerPoint</Application>
  <PresentationFormat>Letter Paper (8.5x11 in)</PresentationFormat>
  <Paragraphs>503</Paragraphs>
  <Slides>40</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Gill Sans MT</vt:lpstr>
      <vt:lpstr>Symbol</vt:lpstr>
      <vt:lpstr>Times New Roman</vt:lpstr>
      <vt:lpstr>Verdana</vt:lpstr>
      <vt:lpstr>Wingdings</vt:lpstr>
      <vt:lpstr>Wingdings 2</vt:lpstr>
      <vt:lpstr>Solstice</vt:lpstr>
      <vt:lpstr>ECE 2504: Introduction to Computer Engineering</vt:lpstr>
      <vt:lpstr>Introduction</vt:lpstr>
      <vt:lpstr>Number Systems</vt:lpstr>
      <vt:lpstr>Number Systems</vt:lpstr>
      <vt:lpstr>Number Systems</vt:lpstr>
      <vt:lpstr>Binary Representation</vt:lpstr>
      <vt:lpstr>Binary Representation</vt:lpstr>
      <vt:lpstr>Base Conversion</vt:lpstr>
      <vt:lpstr>Decimal-to-Binary Conversion</vt:lpstr>
      <vt:lpstr>Decimal-to-Binary Conversion</vt:lpstr>
      <vt:lpstr>Decimal-to-Binary Conversion</vt:lpstr>
      <vt:lpstr>Decimal-to-Binary Conversion</vt:lpstr>
      <vt:lpstr>Decimal-to-Binary Conversion</vt:lpstr>
      <vt:lpstr>Octal Representation</vt:lpstr>
      <vt:lpstr>Binary-to-Octal Conversion</vt:lpstr>
      <vt:lpstr>Binary-to-Octal Conversion</vt:lpstr>
      <vt:lpstr>Octal-to-Binary Conversion</vt:lpstr>
      <vt:lpstr>Octal-to-Binary Conversion</vt:lpstr>
      <vt:lpstr>Hexadecimal Representation</vt:lpstr>
      <vt:lpstr>Binary-to-Hexadecimal Conversion</vt:lpstr>
      <vt:lpstr>Binary-to-Hexadecimal Conversion</vt:lpstr>
      <vt:lpstr>Hexadecimal-to-Binary Conversion</vt:lpstr>
      <vt:lpstr>Hexadecimal-to-Binary Conversion</vt:lpstr>
      <vt:lpstr>Binary Arithmetic</vt:lpstr>
      <vt:lpstr>Binary Arithmetic</vt:lpstr>
      <vt:lpstr>Binary Arithmetic</vt:lpstr>
      <vt:lpstr>Binary Arithmetic</vt:lpstr>
      <vt:lpstr>Binary Numbers and Binary Coding</vt:lpstr>
      <vt:lpstr>Binary-Coded Decimal</vt:lpstr>
      <vt:lpstr>Binary-Coded Decimal</vt:lpstr>
      <vt:lpstr>Non-numeric Binary Codes</vt:lpstr>
      <vt:lpstr>How Many Bits Does a Particular Mapping Need?</vt:lpstr>
      <vt:lpstr>How Many Elements Can Be Mapped?</vt:lpstr>
      <vt:lpstr>Other Binary Codes</vt:lpstr>
      <vt:lpstr>Other Binary Codes</vt:lpstr>
      <vt:lpstr>Other Binary Codes</vt:lpstr>
      <vt:lpstr>Other Binary Codes</vt:lpstr>
      <vt:lpstr>Other Binary Codes</vt:lpstr>
      <vt:lpstr>4-Bit Parity Code Example</vt:lpstr>
      <vt:lpstr>Terms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Engineering</dc:title>
  <dc:creator>tlmartin</dc:creator>
  <cp:lastModifiedBy>Bowei Zhao</cp:lastModifiedBy>
  <cp:revision>84</cp:revision>
  <dcterms:created xsi:type="dcterms:W3CDTF">2007-05-28T11:04:34Z</dcterms:created>
  <dcterms:modified xsi:type="dcterms:W3CDTF">2015-03-02T23:47:00Z</dcterms:modified>
</cp:coreProperties>
</file>