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41"/>
  </p:notesMasterIdLst>
  <p:sldIdLst>
    <p:sldId id="289" r:id="rId2"/>
    <p:sldId id="279" r:id="rId3"/>
    <p:sldId id="295" r:id="rId4"/>
    <p:sldId id="296" r:id="rId5"/>
    <p:sldId id="293" r:id="rId6"/>
    <p:sldId id="291" r:id="rId7"/>
    <p:sldId id="297" r:id="rId8"/>
    <p:sldId id="298" r:id="rId9"/>
    <p:sldId id="299" r:id="rId10"/>
    <p:sldId id="303" r:id="rId11"/>
    <p:sldId id="304" r:id="rId12"/>
    <p:sldId id="305" r:id="rId13"/>
    <p:sldId id="306" r:id="rId14"/>
    <p:sldId id="307" r:id="rId15"/>
    <p:sldId id="308" r:id="rId16"/>
    <p:sldId id="328" r:id="rId17"/>
    <p:sldId id="329" r:id="rId18"/>
    <p:sldId id="281" r:id="rId19"/>
    <p:sldId id="309" r:id="rId20"/>
    <p:sldId id="310" r:id="rId21"/>
    <p:sldId id="285" r:id="rId22"/>
    <p:sldId id="286" r:id="rId23"/>
    <p:sldId id="287" r:id="rId24"/>
    <p:sldId id="311" r:id="rId25"/>
    <p:sldId id="312" r:id="rId26"/>
    <p:sldId id="313" r:id="rId27"/>
    <p:sldId id="314" r:id="rId28"/>
    <p:sldId id="315" r:id="rId29"/>
    <p:sldId id="316" r:id="rId30"/>
    <p:sldId id="317" r:id="rId31"/>
    <p:sldId id="318" r:id="rId32"/>
    <p:sldId id="319" r:id="rId33"/>
    <p:sldId id="320" r:id="rId34"/>
    <p:sldId id="322" r:id="rId35"/>
    <p:sldId id="323" r:id="rId36"/>
    <p:sldId id="324" r:id="rId37"/>
    <p:sldId id="325" r:id="rId38"/>
    <p:sldId id="326" r:id="rId39"/>
    <p:sldId id="327" r:id="rId40"/>
  </p:sldIdLst>
  <p:sldSz cx="12192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6" autoAdjust="0"/>
    <p:restoredTop sz="94660"/>
  </p:normalViewPr>
  <p:slideViewPr>
    <p:cSldViewPr>
      <p:cViewPr varScale="1">
        <p:scale>
          <a:sx n="73" d="100"/>
          <a:sy n="73" d="100"/>
        </p:scale>
        <p:origin x="366" y="84"/>
      </p:cViewPr>
      <p:guideLst>
        <p:guide orient="horz" pos="288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C53309-6A87-49E9-82D2-2F3A592F0E21}" type="datetimeFigureOut">
              <a:rPr lang="en-US" smtClean="0"/>
              <a:pPr/>
              <a:t>4/12/2015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96C843-2212-415F-A5E9-0D0FD135E382}" type="slidenum">
              <a:rPr lang="en-US" smtClean="0"/>
              <a:pPr/>
              <a:t>‹#›</a:t>
            </a:fld>
            <a:endParaRPr lang="en-US" dirty="0"/>
          </a:p>
        </p:txBody>
      </p:sp>
    </p:spTree>
    <p:extLst>
      <p:ext uri="{BB962C8B-B14F-4D97-AF65-F5344CB8AC3E}">
        <p14:creationId xmlns:p14="http://schemas.microsoft.com/office/powerpoint/2010/main" val="1962949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8534400"/>
            <a:ext cx="12188825"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8445755"/>
            <a:ext cx="12188825"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14400" y="914400"/>
            <a:ext cx="10332720" cy="5029200"/>
          </a:xfrm>
        </p:spPr>
        <p:txBody>
          <a:bodyPr anchor="b">
            <a:normAutofit/>
          </a:bodyPr>
          <a:lstStyle>
            <a:lvl1pPr algn="l">
              <a:lnSpc>
                <a:spcPct val="100000"/>
              </a:lnSpc>
              <a:spcAft>
                <a:spcPts val="200"/>
              </a:spcAft>
              <a:defRPr sz="7200" spc="-67" baseline="0">
                <a:solidFill>
                  <a:schemeClr val="tx1">
                    <a:lumMod val="85000"/>
                    <a:lumOff val="1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6126480"/>
            <a:ext cx="10332720" cy="1371600"/>
          </a:xfrm>
        </p:spPr>
        <p:txBody>
          <a:bodyPr lIns="91440" rIns="91440">
            <a:normAutofit/>
          </a:bodyPr>
          <a:lstStyle>
            <a:lvl1pPr marL="0" indent="0" algn="l">
              <a:lnSpc>
                <a:spcPct val="100000"/>
              </a:lnSpc>
              <a:spcBef>
                <a:spcPts val="0"/>
              </a:spcBef>
              <a:spcAft>
                <a:spcPts val="200"/>
              </a:spcAft>
              <a:buNone/>
              <a:defRPr sz="3200" cap="all" spc="267" baseline="0">
                <a:solidFill>
                  <a:schemeClr val="tx2"/>
                </a:solidFill>
                <a:latin typeface="+mj-lt"/>
              </a:defRPr>
            </a:lvl1pPr>
            <a:lvl2pPr marL="609585" indent="0" algn="ctr">
              <a:buNone/>
              <a:defRPr sz="3200"/>
            </a:lvl2pPr>
            <a:lvl3pPr marL="1219170" indent="0" algn="ctr">
              <a:buNone/>
              <a:defRPr sz="3200"/>
            </a:lvl3pPr>
            <a:lvl4pPr marL="1828754" indent="0" algn="ctr">
              <a:buNone/>
              <a:defRPr sz="2667"/>
            </a:lvl4pPr>
            <a:lvl5pPr marL="2438339" indent="0" algn="ctr">
              <a:buNone/>
              <a:defRPr sz="2667"/>
            </a:lvl5pPr>
            <a:lvl6pPr marL="3047924" indent="0" algn="ctr">
              <a:buNone/>
              <a:defRPr sz="2667"/>
            </a:lvl6pPr>
            <a:lvl7pPr marL="3657509" indent="0" algn="ctr">
              <a:buNone/>
              <a:defRPr sz="2667"/>
            </a:lvl7pPr>
            <a:lvl8pPr marL="4267093" indent="0" algn="ctr">
              <a:buNone/>
              <a:defRPr sz="2667"/>
            </a:lvl8pPr>
            <a:lvl9pPr marL="4876678" indent="0" algn="ctr">
              <a:buNone/>
              <a:defRPr sz="2667"/>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2008D83-AB8B-45FD-9BE5-863A686D5BE8}" type="datetimeFigureOut">
              <a:rPr lang="en-US" smtClean="0"/>
              <a:pPr/>
              <a:t>4/12/2015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0F86D0-141E-4789-83FF-CE5B7CCA3AB0}" type="slidenum">
              <a:rPr lang="en-US" smtClean="0"/>
              <a:pPr/>
              <a:t>‹#›</a:t>
            </a:fld>
            <a:endParaRPr lang="en-US" dirty="0"/>
          </a:p>
        </p:txBody>
      </p:sp>
      <p:cxnSp>
        <p:nvCxnSpPr>
          <p:cNvPr id="9" name="Straight Connector 8"/>
          <p:cNvCxnSpPr/>
          <p:nvPr/>
        </p:nvCxnSpPr>
        <p:spPr>
          <a:xfrm>
            <a:off x="914400" y="6035040"/>
            <a:ext cx="103327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875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008D83-AB8B-45FD-9BE5-863A686D5BE8}" type="datetimeFigureOut">
              <a:rPr lang="en-US" smtClean="0"/>
              <a:pPr/>
              <a:t>4/12/2015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0F86D0-141E-4789-83FF-CE5B7CCA3AB0}" type="slidenum">
              <a:rPr lang="en-US" smtClean="0"/>
              <a:pPr/>
              <a:t>‹#›</a:t>
            </a:fld>
            <a:endParaRPr lang="en-US" dirty="0"/>
          </a:p>
        </p:txBody>
      </p:sp>
    </p:spTree>
    <p:extLst>
      <p:ext uri="{BB962C8B-B14F-4D97-AF65-F5344CB8AC3E}">
        <p14:creationId xmlns:p14="http://schemas.microsoft.com/office/powerpoint/2010/main" val="72889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8534400"/>
            <a:ext cx="12188825"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8445755"/>
            <a:ext cx="12188825"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553040"/>
            <a:ext cx="2628900" cy="7676561"/>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838201" y="553039"/>
            <a:ext cx="7734300" cy="767656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008D83-AB8B-45FD-9BE5-863A686D5BE8}" type="datetimeFigureOut">
              <a:rPr lang="en-US" smtClean="0"/>
              <a:pPr/>
              <a:t>4/12/2015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0F86D0-141E-4789-83FF-CE5B7CCA3AB0}" type="slidenum">
              <a:rPr lang="en-US" smtClean="0"/>
              <a:pPr/>
              <a:t>‹#›</a:t>
            </a:fld>
            <a:endParaRPr lang="en-US" dirty="0"/>
          </a:p>
        </p:txBody>
      </p:sp>
    </p:spTree>
    <p:extLst>
      <p:ext uri="{BB962C8B-B14F-4D97-AF65-F5344CB8AC3E}">
        <p14:creationId xmlns:p14="http://schemas.microsoft.com/office/powerpoint/2010/main" val="36650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lnSpc>
                <a:spcPct val="100000"/>
              </a:lnSpc>
              <a:spcBef>
                <a:spcPts val="1200"/>
              </a:spcBef>
              <a:spcAft>
                <a:spcPts val="200"/>
              </a:spcAft>
              <a:defRPr sz="2400"/>
            </a:lvl1pPr>
            <a:lvl2pPr>
              <a:lnSpc>
                <a:spcPct val="100000"/>
              </a:lnSpc>
              <a:spcBef>
                <a:spcPts val="200"/>
              </a:spcBef>
              <a:spcAft>
                <a:spcPts val="200"/>
              </a:spcAft>
              <a:defRPr sz="2400"/>
            </a:lvl2pPr>
            <a:lvl3pPr>
              <a:lnSpc>
                <a:spcPct val="100000"/>
              </a:lnSpc>
              <a:spcBef>
                <a:spcPts val="200"/>
              </a:spcBef>
              <a:spcAft>
                <a:spcPts val="200"/>
              </a:spcAft>
              <a:defRPr sz="1800"/>
            </a:lvl3pPr>
            <a:lvl4pPr>
              <a:lnSpc>
                <a:spcPct val="100000"/>
              </a:lnSpc>
              <a:spcBef>
                <a:spcPts val="200"/>
              </a:spcBef>
              <a:spcAft>
                <a:spcPts val="200"/>
              </a:spcAft>
              <a:defRPr sz="1800"/>
            </a:lvl4pPr>
            <a:lvl5pPr>
              <a:lnSpc>
                <a:spcPct val="100000"/>
              </a:lnSpc>
              <a:spcBef>
                <a:spcPts val="200"/>
              </a:spcBef>
              <a:spcAft>
                <a:spcPts val="200"/>
              </a:spcAf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2008D83-AB8B-45FD-9BE5-863A686D5BE8}" type="datetimeFigureOut">
              <a:rPr lang="en-US" smtClean="0"/>
              <a:pPr/>
              <a:t>4/12/2015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0F86D0-141E-4789-83FF-CE5B7CCA3AB0}" type="slidenum">
              <a:rPr lang="en-US" smtClean="0"/>
              <a:pPr/>
              <a:t>‹#›</a:t>
            </a:fld>
            <a:endParaRPr lang="en-US" dirty="0"/>
          </a:p>
        </p:txBody>
      </p:sp>
    </p:spTree>
    <p:extLst>
      <p:ext uri="{BB962C8B-B14F-4D97-AF65-F5344CB8AC3E}">
        <p14:creationId xmlns:p14="http://schemas.microsoft.com/office/powerpoint/2010/main" val="183540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8534400"/>
            <a:ext cx="12188825"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8445755"/>
            <a:ext cx="12188825"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1011936"/>
            <a:ext cx="10058400" cy="4754880"/>
          </a:xfrm>
        </p:spPr>
        <p:txBody>
          <a:bodyPr anchor="b" anchorCtr="0">
            <a:normAutofit/>
          </a:bodyPr>
          <a:lstStyle>
            <a:lvl1pPr>
              <a:lnSpc>
                <a:spcPct val="85000"/>
              </a:lnSpc>
              <a:defRPr sz="7200" b="0">
                <a:solidFill>
                  <a:schemeClr val="tx1">
                    <a:lumMod val="85000"/>
                    <a:lumOff val="1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097280" y="5937504"/>
            <a:ext cx="10058400" cy="1524000"/>
          </a:xfrm>
        </p:spPr>
        <p:txBody>
          <a:bodyPr lIns="91440" rIns="91440" anchor="t" anchorCtr="0">
            <a:normAutofit/>
          </a:bodyPr>
          <a:lstStyle>
            <a:lvl1pPr marL="0" indent="0">
              <a:buNone/>
              <a:defRPr sz="2400" cap="all" spc="267" baseline="0">
                <a:solidFill>
                  <a:schemeClr val="tx2"/>
                </a:solidFill>
                <a:latin typeface="+mj-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62008D83-AB8B-45FD-9BE5-863A686D5BE8}" type="datetimeFigureOut">
              <a:rPr lang="en-US" smtClean="0"/>
              <a:pPr/>
              <a:t>4/12/2015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0F86D0-141E-4789-83FF-CE5B7CCA3AB0}" type="slidenum">
              <a:rPr lang="en-US" smtClean="0"/>
              <a:pPr/>
              <a:t>‹#›</a:t>
            </a:fld>
            <a:endParaRPr lang="en-US" dirty="0"/>
          </a:p>
        </p:txBody>
      </p:sp>
      <p:cxnSp>
        <p:nvCxnSpPr>
          <p:cNvPr id="9" name="Straight Connector 8"/>
          <p:cNvCxnSpPr/>
          <p:nvPr/>
        </p:nvCxnSpPr>
        <p:spPr>
          <a:xfrm>
            <a:off x="1207659" y="57912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08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65760"/>
            <a:ext cx="10972800" cy="1371600"/>
          </a:xfrm>
        </p:spPr>
        <p:txBody>
          <a:bodyPr>
            <a:normAutofit/>
          </a:bodyPr>
          <a:lstStyle>
            <a:lvl1pPr>
              <a:defRPr sz="5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920240"/>
            <a:ext cx="5440680" cy="5943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989320" y="1920240"/>
            <a:ext cx="5440680"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008D83-AB8B-45FD-9BE5-863A686D5BE8}" type="datetimeFigureOut">
              <a:rPr lang="en-US" smtClean="0"/>
              <a:pPr/>
              <a:t>4/12/2015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0F86D0-141E-4789-83FF-CE5B7CCA3AB0}" type="slidenum">
              <a:rPr lang="en-US" smtClean="0"/>
              <a:pPr/>
              <a:t>‹#›</a:t>
            </a:fld>
            <a:endParaRPr lang="en-US" dirty="0"/>
          </a:p>
        </p:txBody>
      </p:sp>
    </p:spTree>
    <p:extLst>
      <p:ext uri="{BB962C8B-B14F-4D97-AF65-F5344CB8AC3E}">
        <p14:creationId xmlns:p14="http://schemas.microsoft.com/office/powerpoint/2010/main" val="168665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457200" y="365760"/>
            <a:ext cx="10972800" cy="1371600"/>
          </a:xfrm>
        </p:spPr>
        <p:txBody>
          <a:bodyPr>
            <a:normAutofit/>
          </a:bodyPr>
          <a:lstStyle>
            <a:lvl1pPr>
              <a:defRPr sz="54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920240"/>
            <a:ext cx="5440680" cy="731520"/>
          </a:xfrm>
        </p:spPr>
        <p:txBody>
          <a:bodyPr lIns="91440" rIns="91440" anchor="ctr">
            <a:normAutofit/>
          </a:bodyPr>
          <a:lstStyle>
            <a:lvl1pPr marL="0" indent="0">
              <a:buNone/>
              <a:defRPr sz="2667" b="0" cap="all" baseline="0">
                <a:solidFill>
                  <a:schemeClr val="tx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457200" y="2743199"/>
            <a:ext cx="5440680" cy="51206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1920240"/>
            <a:ext cx="5440680" cy="731520"/>
          </a:xfrm>
        </p:spPr>
        <p:txBody>
          <a:bodyPr lIns="91440" rIns="91440" anchor="ctr">
            <a:normAutofit/>
          </a:bodyPr>
          <a:lstStyle>
            <a:lvl1pPr marL="0" indent="0">
              <a:buNone/>
              <a:defRPr sz="2667" b="0" cap="all" baseline="0">
                <a:solidFill>
                  <a:schemeClr val="tx2"/>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5989320" y="2743199"/>
            <a:ext cx="5440680" cy="51206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008D83-AB8B-45FD-9BE5-863A686D5BE8}" type="datetimeFigureOut">
              <a:rPr lang="en-US" smtClean="0"/>
              <a:pPr/>
              <a:t>4/12/2015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B0F86D0-141E-4789-83FF-CE5B7CCA3AB0}" type="slidenum">
              <a:rPr lang="en-US" smtClean="0"/>
              <a:pPr/>
              <a:t>‹#›</a:t>
            </a:fld>
            <a:endParaRPr lang="en-US" dirty="0"/>
          </a:p>
        </p:txBody>
      </p:sp>
    </p:spTree>
    <p:extLst>
      <p:ext uri="{BB962C8B-B14F-4D97-AF65-F5344CB8AC3E}">
        <p14:creationId xmlns:p14="http://schemas.microsoft.com/office/powerpoint/2010/main" val="2984035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62008D83-AB8B-45FD-9BE5-863A686D5BE8}" type="datetimeFigureOut">
              <a:rPr lang="en-US" smtClean="0"/>
              <a:pPr/>
              <a:t>4/12/2015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B0F86D0-141E-4789-83FF-CE5B7CCA3AB0}" type="slidenum">
              <a:rPr lang="en-US" smtClean="0"/>
              <a:pPr/>
              <a:t>‹#›</a:t>
            </a:fld>
            <a:endParaRPr lang="en-US" dirty="0"/>
          </a:p>
        </p:txBody>
      </p:sp>
    </p:spTree>
    <p:extLst>
      <p:ext uri="{BB962C8B-B14F-4D97-AF65-F5344CB8AC3E}">
        <p14:creationId xmlns:p14="http://schemas.microsoft.com/office/powerpoint/2010/main" val="281651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8534400"/>
            <a:ext cx="12188825"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8445755"/>
            <a:ext cx="12188825"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008D83-AB8B-45FD-9BE5-863A686D5BE8}" type="datetimeFigureOut">
              <a:rPr lang="en-US" smtClean="0"/>
              <a:pPr/>
              <a:t>4/12/2015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B0F86D0-141E-4789-83FF-CE5B7CCA3AB0}" type="slidenum">
              <a:rPr lang="en-US" smtClean="0"/>
              <a:pPr/>
              <a:t>‹#›</a:t>
            </a:fld>
            <a:endParaRPr lang="en-US" dirty="0"/>
          </a:p>
        </p:txBody>
      </p:sp>
    </p:spTree>
    <p:extLst>
      <p:ext uri="{BB962C8B-B14F-4D97-AF65-F5344CB8AC3E}">
        <p14:creationId xmlns:p14="http://schemas.microsoft.com/office/powerpoint/2010/main" val="2808314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9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9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792479"/>
            <a:ext cx="3200400" cy="3048000"/>
          </a:xfrm>
        </p:spPr>
        <p:txBody>
          <a:bodyPr anchor="b">
            <a:normAutofit/>
          </a:bodyPr>
          <a:lstStyle>
            <a:lvl1pPr>
              <a:defRPr sz="48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975360"/>
            <a:ext cx="6679191" cy="701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3901440"/>
            <a:ext cx="3200400" cy="4505499"/>
          </a:xfrm>
        </p:spPr>
        <p:txBody>
          <a:bodyPr lIns="91440" rIns="91440">
            <a:normAutofit/>
          </a:bodyPr>
          <a:lstStyle>
            <a:lvl1pPr marL="0" indent="0">
              <a:buNone/>
              <a:defRPr sz="2000">
                <a:solidFill>
                  <a:srgbClr val="FFFFFF"/>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a:xfrm>
            <a:off x="465513" y="8613049"/>
            <a:ext cx="2618511" cy="486833"/>
          </a:xfrm>
        </p:spPr>
        <p:txBody>
          <a:bodyPr/>
          <a:lstStyle>
            <a:lvl1pPr algn="l">
              <a:defRPr/>
            </a:lvl1pPr>
          </a:lstStyle>
          <a:p>
            <a:fld id="{62008D83-AB8B-45FD-9BE5-863A686D5BE8}" type="datetimeFigureOut">
              <a:rPr lang="en-US" smtClean="0"/>
              <a:pPr/>
              <a:t>4/12/2015</a:t>
            </a:fld>
            <a:endParaRPr lang="en-US" dirty="0"/>
          </a:p>
        </p:txBody>
      </p:sp>
      <p:sp>
        <p:nvSpPr>
          <p:cNvPr id="6" name="Footer Placeholder 5"/>
          <p:cNvSpPr>
            <a:spLocks noGrp="1"/>
          </p:cNvSpPr>
          <p:nvPr>
            <p:ph type="ftr" sz="quarter" idx="11"/>
          </p:nvPr>
        </p:nvSpPr>
        <p:spPr>
          <a:xfrm>
            <a:off x="4800600" y="8613049"/>
            <a:ext cx="4648200" cy="486833"/>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B0F86D0-141E-4789-83FF-CE5B7CCA3AB0}" type="slidenum">
              <a:rPr lang="en-US" smtClean="0"/>
              <a:pPr/>
              <a:t>‹#›</a:t>
            </a:fld>
            <a:endParaRPr lang="en-US" dirty="0"/>
          </a:p>
        </p:txBody>
      </p:sp>
    </p:spTree>
    <p:extLst>
      <p:ext uri="{BB962C8B-B14F-4D97-AF65-F5344CB8AC3E}">
        <p14:creationId xmlns:p14="http://schemas.microsoft.com/office/powerpoint/2010/main" val="27744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6604000"/>
            <a:ext cx="12188825" cy="2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6553435"/>
            <a:ext cx="12188825"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6766560"/>
            <a:ext cx="10119360" cy="1097280"/>
          </a:xfrm>
        </p:spPr>
        <p:txBody>
          <a:bodyPr tIns="0" bIns="0" anchor="b">
            <a:noAutofit/>
          </a:bodyPr>
          <a:lstStyle>
            <a:lvl1pPr>
              <a:defRPr sz="48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 y="0"/>
            <a:ext cx="12191985" cy="6553435"/>
          </a:xfrm>
          <a:blipFill>
            <a:blip r:embed="rId2"/>
            <a:stretch>
              <a:fillRect/>
            </a:stretch>
          </a:blipFill>
        </p:spPr>
        <p:txBody>
          <a:bodyPr lIns="457200" tIns="457200" anchor="t"/>
          <a:lstStyle>
            <a:lvl1pPr marL="0" indent="0">
              <a:buNone/>
              <a:defRPr sz="4267">
                <a:solidFill>
                  <a:schemeClr val="bg1"/>
                </a:solidFill>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dirty="0"/>
          </a:p>
        </p:txBody>
      </p:sp>
      <p:sp>
        <p:nvSpPr>
          <p:cNvPr id="4" name="Text Placeholder 3"/>
          <p:cNvSpPr>
            <a:spLocks noGrp="1"/>
          </p:cNvSpPr>
          <p:nvPr>
            <p:ph type="body" sz="half" idx="2"/>
          </p:nvPr>
        </p:nvSpPr>
        <p:spPr>
          <a:xfrm>
            <a:off x="1097279" y="7876032"/>
            <a:ext cx="10119360" cy="792480"/>
          </a:xfrm>
        </p:spPr>
        <p:txBody>
          <a:bodyPr lIns="91440" tIns="0" rIns="91440" bIns="0">
            <a:normAutofit/>
          </a:bodyPr>
          <a:lstStyle>
            <a:lvl1pPr marL="0" indent="0">
              <a:spcBef>
                <a:spcPts val="0"/>
              </a:spcBef>
              <a:spcAft>
                <a:spcPts val="800"/>
              </a:spcAft>
              <a:buNone/>
              <a:defRPr sz="2000">
                <a:solidFill>
                  <a:srgbClr val="FFFFFF"/>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008D83-AB8B-45FD-9BE5-863A686D5BE8}" type="datetimeFigureOut">
              <a:rPr lang="en-US" smtClean="0"/>
              <a:pPr/>
              <a:t>4/12/2015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0F86D0-141E-4789-83FF-CE5B7CCA3AB0}" type="slidenum">
              <a:rPr lang="en-US" smtClean="0"/>
              <a:pPr/>
              <a:t>‹#›</a:t>
            </a:fld>
            <a:endParaRPr lang="en-US" dirty="0"/>
          </a:p>
        </p:txBody>
      </p:sp>
    </p:spTree>
    <p:extLst>
      <p:ext uri="{BB962C8B-B14F-4D97-AF65-F5344CB8AC3E}">
        <p14:creationId xmlns:p14="http://schemas.microsoft.com/office/powerpoint/2010/main" val="124231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8534400"/>
            <a:ext cx="12192001"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8445754"/>
            <a:ext cx="12192001" cy="8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457200" y="365760"/>
            <a:ext cx="10972800" cy="137160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199" y="1920240"/>
            <a:ext cx="10972800" cy="594360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97282" y="8613049"/>
            <a:ext cx="2472271" cy="486833"/>
          </a:xfrm>
          <a:prstGeom prst="rect">
            <a:avLst/>
          </a:prstGeom>
        </p:spPr>
        <p:txBody>
          <a:bodyPr vert="horz" lIns="91440" tIns="45720" rIns="91440" bIns="45720" rtlCol="0" anchor="ctr"/>
          <a:lstStyle>
            <a:lvl1pPr algn="l">
              <a:defRPr sz="1200">
                <a:solidFill>
                  <a:srgbClr val="FFFFFF"/>
                </a:solidFill>
              </a:defRPr>
            </a:lvl1pPr>
          </a:lstStyle>
          <a:p>
            <a:fld id="{62008D83-AB8B-45FD-9BE5-863A686D5BE8}" type="datetimeFigureOut">
              <a:rPr lang="en-US" smtClean="0"/>
              <a:pPr/>
              <a:t>4/12/2015</a:t>
            </a:fld>
            <a:endParaRPr lang="en-US" dirty="0"/>
          </a:p>
        </p:txBody>
      </p:sp>
      <p:sp>
        <p:nvSpPr>
          <p:cNvPr id="5" name="Footer Placeholder 4"/>
          <p:cNvSpPr>
            <a:spLocks noGrp="1"/>
          </p:cNvSpPr>
          <p:nvPr>
            <p:ph type="ftr" sz="quarter" idx="3"/>
          </p:nvPr>
        </p:nvSpPr>
        <p:spPr>
          <a:xfrm>
            <a:off x="3686186" y="8613049"/>
            <a:ext cx="4822804" cy="486833"/>
          </a:xfrm>
          <a:prstGeom prst="rect">
            <a:avLst/>
          </a:prstGeom>
        </p:spPr>
        <p:txBody>
          <a:bodyPr vert="horz" lIns="91440" tIns="45720" rIns="91440" bIns="45720" rtlCol="0" anchor="ctr"/>
          <a:lstStyle>
            <a:lvl1pPr algn="ctr">
              <a:defRPr sz="12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60" y="8613049"/>
            <a:ext cx="1312025" cy="486833"/>
          </a:xfrm>
          <a:prstGeom prst="rect">
            <a:avLst/>
          </a:prstGeom>
        </p:spPr>
        <p:txBody>
          <a:bodyPr vert="horz" lIns="91440" tIns="45720" rIns="91440" bIns="45720" rtlCol="0" anchor="ctr"/>
          <a:lstStyle>
            <a:lvl1pPr algn="r">
              <a:defRPr sz="1400">
                <a:solidFill>
                  <a:srgbClr val="FFFFFF"/>
                </a:solidFill>
              </a:defRPr>
            </a:lvl1pPr>
          </a:lstStyle>
          <a:p>
            <a:fld id="{CB0F86D0-141E-4789-83FF-CE5B7CCA3AB0}" type="slidenum">
              <a:rPr lang="en-US" smtClean="0"/>
              <a:pPr/>
              <a:t>‹#›</a:t>
            </a:fld>
            <a:endParaRPr lang="en-US" dirty="0"/>
          </a:p>
        </p:txBody>
      </p:sp>
      <p:cxnSp>
        <p:nvCxnSpPr>
          <p:cNvPr id="10" name="Straight Connector 9"/>
          <p:cNvCxnSpPr/>
          <p:nvPr/>
        </p:nvCxnSpPr>
        <p:spPr>
          <a:xfrm>
            <a:off x="457200" y="1828800"/>
            <a:ext cx="10972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21736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1219170" rtl="0" eaLnBrk="1" latinLnBrk="0" hangingPunct="1">
        <a:lnSpc>
          <a:spcPct val="85000"/>
        </a:lnSpc>
        <a:spcBef>
          <a:spcPct val="0"/>
        </a:spcBef>
        <a:buNone/>
        <a:defRPr sz="5400" kern="1200" spc="-67" baseline="0">
          <a:solidFill>
            <a:schemeClr val="tx1">
              <a:lumMod val="75000"/>
              <a:lumOff val="25000"/>
            </a:schemeClr>
          </a:solidFill>
          <a:latin typeface="+mj-lt"/>
          <a:ea typeface="+mj-ea"/>
          <a:cs typeface="+mj-cs"/>
        </a:defRPr>
      </a:lvl1pPr>
    </p:titleStyle>
    <p:bodyStyle>
      <a:lvl1pPr marL="121917" indent="-121917" algn="l" defTabSz="121917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baseline="0">
          <a:solidFill>
            <a:schemeClr val="tx1">
              <a:lumMod val="75000"/>
              <a:lumOff val="25000"/>
            </a:schemeClr>
          </a:solidFill>
          <a:latin typeface="+mn-lt"/>
          <a:ea typeface="+mn-ea"/>
          <a:cs typeface="+mn-cs"/>
        </a:defRPr>
      </a:lvl1pPr>
      <a:lvl2pPr marL="512051" indent="-243834" algn="l" defTabSz="1219170" rtl="0" eaLnBrk="1" latinLnBrk="0" hangingPunct="1">
        <a:lnSpc>
          <a:spcPct val="100000"/>
        </a:lnSpc>
        <a:spcBef>
          <a:spcPts val="200"/>
        </a:spcBef>
        <a:spcAft>
          <a:spcPts val="2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755885" indent="-243834" algn="l" defTabSz="1219170" rtl="0" eaLnBrk="1" latinLnBrk="0" hangingPunct="1">
        <a:lnSpc>
          <a:spcPct val="100000"/>
        </a:lnSpc>
        <a:spcBef>
          <a:spcPts val="200"/>
        </a:spcBef>
        <a:spcAft>
          <a:spcPts val="2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999719" indent="-243834" algn="l" defTabSz="1219170" rtl="0" eaLnBrk="1" latinLnBrk="0" hangingPunct="1">
        <a:lnSpc>
          <a:spcPct val="100000"/>
        </a:lnSpc>
        <a:spcBef>
          <a:spcPts val="200"/>
        </a:spcBef>
        <a:spcAft>
          <a:spcPts val="2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1243553" indent="-243834" algn="l" defTabSz="1219170" rtl="0" eaLnBrk="1" latinLnBrk="0" hangingPunct="1">
        <a:lnSpc>
          <a:spcPct val="100000"/>
        </a:lnSpc>
        <a:spcBef>
          <a:spcPts val="200"/>
        </a:spcBef>
        <a:spcAft>
          <a:spcPts val="2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466630" indent="-304792" algn="l" defTabSz="1219170" rtl="0" eaLnBrk="1" latinLnBrk="0" hangingPunct="1">
        <a:lnSpc>
          <a:spcPct val="90000"/>
        </a:lnSpc>
        <a:spcBef>
          <a:spcPts val="267"/>
        </a:spcBef>
        <a:spcAft>
          <a:spcPts val="533"/>
        </a:spcAft>
        <a:buClr>
          <a:schemeClr val="accent1"/>
        </a:buClr>
        <a:buFont typeface="Calibri" pitchFamily="34" charset="0"/>
        <a:buChar char="◦"/>
        <a:defRPr sz="1867" kern="1200">
          <a:solidFill>
            <a:schemeClr val="tx1">
              <a:lumMod val="75000"/>
              <a:lumOff val="25000"/>
            </a:schemeClr>
          </a:solidFill>
          <a:latin typeface="+mn-lt"/>
          <a:ea typeface="+mn-ea"/>
          <a:cs typeface="+mn-cs"/>
        </a:defRPr>
      </a:lvl6pPr>
      <a:lvl7pPr marL="1733290" indent="-304792" algn="l" defTabSz="1219170" rtl="0" eaLnBrk="1" latinLnBrk="0" hangingPunct="1">
        <a:lnSpc>
          <a:spcPct val="90000"/>
        </a:lnSpc>
        <a:spcBef>
          <a:spcPts val="267"/>
        </a:spcBef>
        <a:spcAft>
          <a:spcPts val="533"/>
        </a:spcAft>
        <a:buClr>
          <a:schemeClr val="accent1"/>
        </a:buClr>
        <a:buFont typeface="Calibri" pitchFamily="34" charset="0"/>
        <a:buChar char="◦"/>
        <a:defRPr sz="1867" kern="1200">
          <a:solidFill>
            <a:schemeClr val="tx1">
              <a:lumMod val="75000"/>
              <a:lumOff val="25000"/>
            </a:schemeClr>
          </a:solidFill>
          <a:latin typeface="+mn-lt"/>
          <a:ea typeface="+mn-ea"/>
          <a:cs typeface="+mn-cs"/>
        </a:defRPr>
      </a:lvl7pPr>
      <a:lvl8pPr marL="1999950" indent="-304792" algn="l" defTabSz="1219170" rtl="0" eaLnBrk="1" latinLnBrk="0" hangingPunct="1">
        <a:lnSpc>
          <a:spcPct val="90000"/>
        </a:lnSpc>
        <a:spcBef>
          <a:spcPts val="267"/>
        </a:spcBef>
        <a:spcAft>
          <a:spcPts val="533"/>
        </a:spcAft>
        <a:buClr>
          <a:schemeClr val="accent1"/>
        </a:buClr>
        <a:buFont typeface="Calibri" pitchFamily="34" charset="0"/>
        <a:buChar char="◦"/>
        <a:defRPr sz="1867" kern="1200">
          <a:solidFill>
            <a:schemeClr val="tx1">
              <a:lumMod val="75000"/>
              <a:lumOff val="25000"/>
            </a:schemeClr>
          </a:solidFill>
          <a:latin typeface="+mn-lt"/>
          <a:ea typeface="+mn-ea"/>
          <a:cs typeface="+mn-cs"/>
        </a:defRPr>
      </a:lvl8pPr>
      <a:lvl9pPr marL="2266610" indent="-304792" algn="l" defTabSz="1219170" rtl="0" eaLnBrk="1" latinLnBrk="0" hangingPunct="1">
        <a:lnSpc>
          <a:spcPct val="90000"/>
        </a:lnSpc>
        <a:spcBef>
          <a:spcPts val="267"/>
        </a:spcBef>
        <a:spcAft>
          <a:spcPts val="533"/>
        </a:spcAft>
        <a:buClr>
          <a:schemeClr val="accent1"/>
        </a:buClr>
        <a:buFont typeface="Calibri" pitchFamily="34" charset="0"/>
        <a:buChar char="◦"/>
        <a:defRPr sz="1867" kern="1200">
          <a:solidFill>
            <a:schemeClr val="tx1">
              <a:lumMod val="75000"/>
              <a:lumOff val="25000"/>
            </a:schemeClr>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en.wikipedia.org/wiki/Programmable_read-only_memory" TargetMode="External"/><Relationship Id="rId3" Type="http://schemas.openxmlformats.org/officeDocument/2006/relationships/hyperlink" Target="http://en.wikipedia.org/wiki/Random-access_memory" TargetMode="External"/><Relationship Id="rId7" Type="http://schemas.openxmlformats.org/officeDocument/2006/relationships/hyperlink" Target="http://en.wikipedia.org/wiki/Read-only_memory" TargetMode="External"/><Relationship Id="rId12" Type="http://schemas.openxmlformats.org/officeDocument/2006/relationships/hyperlink" Target="http://en.wikipedia.org/wiki/Non-volatile_random-access_memory" TargetMode="External"/><Relationship Id="rId2" Type="http://schemas.openxmlformats.org/officeDocument/2006/relationships/hyperlink" Target="http://en.wikipedia.org/wiki/Volatile_memory" TargetMode="External"/><Relationship Id="rId1" Type="http://schemas.openxmlformats.org/officeDocument/2006/relationships/slideLayout" Target="../slideLayouts/slideLayout2.xml"/><Relationship Id="rId6" Type="http://schemas.openxmlformats.org/officeDocument/2006/relationships/hyperlink" Target="http://en.wikipedia.org/wiki/Non-volatile_memory" TargetMode="External"/><Relationship Id="rId11" Type="http://schemas.openxmlformats.org/officeDocument/2006/relationships/hyperlink" Target="http://en.wikipedia.org/wiki/Flash_memory" TargetMode="External"/><Relationship Id="rId5" Type="http://schemas.openxmlformats.org/officeDocument/2006/relationships/hyperlink" Target="http://en.wikipedia.org/wiki/Dynamic_random-access_memory" TargetMode="External"/><Relationship Id="rId10" Type="http://schemas.openxmlformats.org/officeDocument/2006/relationships/hyperlink" Target="http://en.wikipedia.org/wiki/EEPROM" TargetMode="External"/><Relationship Id="rId4" Type="http://schemas.openxmlformats.org/officeDocument/2006/relationships/hyperlink" Target="http://en.wikipedia.org/wiki/Static_random-access_memory" TargetMode="External"/><Relationship Id="rId9" Type="http://schemas.openxmlformats.org/officeDocument/2006/relationships/hyperlink" Target="http://en.wikipedia.org/wiki/EPR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spcAft>
                <a:spcPts val="0"/>
              </a:spcAft>
            </a:pPr>
            <a:r>
              <a:rPr lang="en-US" dirty="0" smtClean="0"/>
              <a:t>ECE 2504:</a:t>
            </a:r>
            <a:br>
              <a:rPr lang="en-US" dirty="0" smtClean="0"/>
            </a:br>
            <a:r>
              <a:rPr lang="en-US" dirty="0" smtClean="0"/>
              <a:t>Introduction to</a:t>
            </a:r>
            <a:br>
              <a:rPr lang="en-US" dirty="0" smtClean="0"/>
            </a:br>
            <a:r>
              <a:rPr lang="en-US" dirty="0" smtClean="0"/>
              <a:t>Computer Engineering</a:t>
            </a:r>
            <a:endParaRPr lang="en-US" dirty="0"/>
          </a:p>
        </p:txBody>
      </p:sp>
      <p:sp>
        <p:nvSpPr>
          <p:cNvPr id="3" name="Subtitle 2"/>
          <p:cNvSpPr>
            <a:spLocks noGrp="1"/>
          </p:cNvSpPr>
          <p:nvPr>
            <p:ph type="subTitle" idx="1"/>
          </p:nvPr>
        </p:nvSpPr>
        <p:spPr/>
        <p:txBody>
          <a:bodyPr/>
          <a:lstStyle/>
          <a:p>
            <a:r>
              <a:rPr lang="en-US" dirty="0" smtClean="0"/>
              <a:t>Section 7:</a:t>
            </a:r>
          </a:p>
          <a:p>
            <a:r>
              <a:rPr lang="en-US" dirty="0" smtClean="0"/>
              <a:t>Memory (Chapter 8)</a:t>
            </a:r>
            <a:endParaRPr lang="en-US" dirty="0"/>
          </a:p>
        </p:txBody>
      </p:sp>
    </p:spTree>
    <p:extLst>
      <p:ext uri="{BB962C8B-B14F-4D97-AF65-F5344CB8AC3E}">
        <p14:creationId xmlns:p14="http://schemas.microsoft.com/office/powerpoint/2010/main" val="3893977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Components</a:t>
            </a:r>
            <a:endParaRPr lang="en-US" dirty="0"/>
          </a:p>
        </p:txBody>
      </p:sp>
      <p:sp>
        <p:nvSpPr>
          <p:cNvPr id="3" name="Content Placeholder 2"/>
          <p:cNvSpPr>
            <a:spLocks noGrp="1"/>
          </p:cNvSpPr>
          <p:nvPr>
            <p:ph sz="half" idx="1"/>
          </p:nvPr>
        </p:nvSpPr>
        <p:spPr/>
        <p:txBody>
          <a:bodyPr/>
          <a:lstStyle/>
          <a:p>
            <a:r>
              <a:rPr lang="en-US" i="1" dirty="0" smtClean="0"/>
              <a:t>A memory chip contains a number of components.</a:t>
            </a:r>
          </a:p>
          <a:p>
            <a:pPr lvl="1"/>
            <a:r>
              <a:rPr lang="en-US" i="1" dirty="0" smtClean="0"/>
              <a:t>Memory Unit</a:t>
            </a:r>
            <a:r>
              <a:rPr lang="en-US" dirty="0" smtClean="0"/>
              <a:t>: The </a:t>
            </a:r>
            <a:r>
              <a:rPr lang="en-US" dirty="0"/>
              <a:t>collection of 2</a:t>
            </a:r>
            <a:r>
              <a:rPr lang="en-US" i="1" baseline="30000" dirty="0"/>
              <a:t>k</a:t>
            </a:r>
            <a:r>
              <a:rPr lang="en-US" dirty="0"/>
              <a:t> </a:t>
            </a:r>
            <a:r>
              <a:rPr lang="en-US" i="1" dirty="0"/>
              <a:t>m</a:t>
            </a:r>
            <a:r>
              <a:rPr lang="en-US" dirty="0"/>
              <a:t>-bit registers.</a:t>
            </a:r>
          </a:p>
        </p:txBody>
      </p:sp>
      <p:sp>
        <p:nvSpPr>
          <p:cNvPr id="15" name="Rectangle 14"/>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2514600"/>
            <a:ext cx="4572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001000" y="2514600"/>
            <a:ext cx="914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a:t>
            </a:r>
          </a:p>
          <a:p>
            <a:pPr algn="ctr"/>
            <a:r>
              <a:rPr lang="en-US" dirty="0" smtClean="0">
                <a:solidFill>
                  <a:schemeClr val="tx1"/>
                </a:solidFill>
              </a:rPr>
              <a:t>Unit</a:t>
            </a:r>
            <a:endParaRPr lang="en-US" dirty="0">
              <a:solidFill>
                <a:schemeClr val="tx1"/>
              </a:solidFill>
            </a:endParaRPr>
          </a:p>
        </p:txBody>
      </p:sp>
      <p:sp>
        <p:nvSpPr>
          <p:cNvPr id="19" name="Rectangle 18"/>
          <p:cNvSpPr/>
          <p:nvPr/>
        </p:nvSpPr>
        <p:spPr>
          <a:xfrm>
            <a:off x="9372600" y="7086600"/>
            <a:ext cx="1828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6172200" y="34290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3401" y="3151300"/>
            <a:ext cx="768993" cy="789960"/>
          </a:xfrm>
          <a:prstGeom prst="rect">
            <a:avLst/>
          </a:prstGeom>
          <a:noFill/>
        </p:spPr>
        <p:txBody>
          <a:bodyPr wrap="none" rtlCol="0">
            <a:spAutoFit/>
          </a:bodyPr>
          <a:lstStyle/>
          <a:p>
            <a:pPr algn="ctr">
              <a:spcBef>
                <a:spcPts val="400"/>
              </a:spcBef>
            </a:pPr>
            <a:r>
              <a:rPr lang="en-US" sz="1400" dirty="0" smtClean="0"/>
              <a:t>k</a:t>
            </a:r>
          </a:p>
          <a:p>
            <a:pPr algn="ctr">
              <a:spcBef>
                <a:spcPts val="400"/>
              </a:spcBef>
            </a:pPr>
            <a:r>
              <a:rPr lang="en-US" sz="1400" dirty="0" smtClean="0"/>
              <a:t>Address</a:t>
            </a:r>
            <a:br>
              <a:rPr lang="en-US" sz="1400" dirty="0" smtClean="0"/>
            </a:br>
            <a:r>
              <a:rPr lang="en-US" sz="1400" dirty="0" smtClean="0"/>
              <a:t>lines</a:t>
            </a:r>
            <a:endParaRPr lang="en-US" sz="1400" dirty="0"/>
          </a:p>
        </p:txBody>
      </p:sp>
      <p:cxnSp>
        <p:nvCxnSpPr>
          <p:cNvPr id="6" name="Elbow Connector 5"/>
          <p:cNvCxnSpPr/>
          <p:nvPr/>
        </p:nvCxnSpPr>
        <p:spPr>
          <a:xfrm rot="5400000" flipH="1" flipV="1">
            <a:off x="9904730" y="7938770"/>
            <a:ext cx="777240" cy="0"/>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958945" y="7863840"/>
            <a:ext cx="1206742" cy="307777"/>
          </a:xfrm>
          <a:prstGeom prst="rect">
            <a:avLst/>
          </a:prstGeom>
          <a:noFill/>
        </p:spPr>
        <p:txBody>
          <a:bodyPr wrap="none" rtlCol="0">
            <a:spAutoFit/>
          </a:bodyPr>
          <a:lstStyle/>
          <a:p>
            <a:pPr algn="ctr">
              <a:spcBef>
                <a:spcPts val="400"/>
              </a:spcBef>
            </a:pPr>
            <a:r>
              <a:rPr lang="en-US" sz="1400" dirty="0" smtClean="0"/>
              <a:t>m    Data lines</a:t>
            </a:r>
            <a:endParaRPr lang="en-US" sz="1400" dirty="0"/>
          </a:p>
        </p:txBody>
      </p:sp>
      <p:sp>
        <p:nvSpPr>
          <p:cNvPr id="14" name="Rectangle 13"/>
          <p:cNvSpPr/>
          <p:nvPr/>
        </p:nvSpPr>
        <p:spPr>
          <a:xfrm>
            <a:off x="7086600" y="6172200"/>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spcAft>
                <a:spcPts val="1350"/>
              </a:spcAft>
            </a:pPr>
            <a:endParaRPr lang="en-US" sz="1600" dirty="0">
              <a:solidFill>
                <a:schemeClr val="tx1"/>
              </a:solidFill>
            </a:endParaRPr>
          </a:p>
        </p:txBody>
      </p:sp>
      <p:cxnSp>
        <p:nvCxnSpPr>
          <p:cNvPr id="20" name="Straight Arrow Connector 19"/>
          <p:cNvCxnSpPr/>
          <p:nvPr/>
        </p:nvCxnSpPr>
        <p:spPr>
          <a:xfrm>
            <a:off x="6172200" y="64008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172200" y="68580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172200" y="73152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75099" y="6148251"/>
            <a:ext cx="679994" cy="1200329"/>
          </a:xfrm>
          <a:prstGeom prst="rect">
            <a:avLst/>
          </a:prstGeom>
          <a:noFill/>
        </p:spPr>
        <p:txBody>
          <a:bodyPr wrap="none" rtlCol="0">
            <a:spAutoFit/>
          </a:bodyPr>
          <a:lstStyle/>
          <a:p>
            <a:pPr algn="ctr">
              <a:spcAft>
                <a:spcPts val="1800"/>
              </a:spcAft>
            </a:pPr>
            <a:r>
              <a:rPr lang="en-US" sz="1400" dirty="0" smtClean="0"/>
              <a:t>Read</a:t>
            </a:r>
          </a:p>
          <a:p>
            <a:pPr algn="ctr">
              <a:spcAft>
                <a:spcPts val="1800"/>
              </a:spcAft>
            </a:pPr>
            <a:r>
              <a:rPr lang="en-US" sz="1400" dirty="0" smtClean="0"/>
              <a:t>Write</a:t>
            </a:r>
          </a:p>
          <a:p>
            <a:pPr algn="ctr">
              <a:spcAft>
                <a:spcPts val="1800"/>
              </a:spcAft>
            </a:pPr>
            <a:r>
              <a:rPr lang="en-US" sz="1400" dirty="0" smtClean="0"/>
              <a:t>Enable</a:t>
            </a:r>
            <a:endParaRPr lang="en-US" sz="1400" dirty="0"/>
          </a:p>
        </p:txBody>
      </p:sp>
      <p:cxnSp>
        <p:nvCxnSpPr>
          <p:cNvPr id="24" name="Straight Arrow Connector 23"/>
          <p:cNvCxnSpPr/>
          <p:nvPr/>
        </p:nvCxnSpPr>
        <p:spPr>
          <a:xfrm>
            <a:off x="6172200" y="52578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96581" y="4960597"/>
            <a:ext cx="574196" cy="307777"/>
          </a:xfrm>
          <a:prstGeom prst="rect">
            <a:avLst/>
          </a:prstGeom>
          <a:noFill/>
        </p:spPr>
        <p:txBody>
          <a:bodyPr wrap="none" rtlCol="0">
            <a:spAutoFit/>
          </a:bodyPr>
          <a:lstStyle/>
          <a:p>
            <a:pPr algn="ctr">
              <a:spcBef>
                <a:spcPts val="400"/>
              </a:spcBef>
            </a:pPr>
            <a:r>
              <a:rPr lang="en-US" sz="1400" dirty="0" smtClean="0"/>
              <a:t>Clock</a:t>
            </a:r>
            <a:endParaRPr lang="en-US" sz="1400" dirty="0"/>
          </a:p>
        </p:txBody>
      </p:sp>
      <p:sp>
        <p:nvSpPr>
          <p:cNvPr id="26" name="Rectangle 25"/>
          <p:cNvSpPr/>
          <p:nvPr/>
        </p:nvSpPr>
        <p:spPr>
          <a:xfrm>
            <a:off x="7086600" y="4574177"/>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spcAft>
                <a:spcPts val="1350"/>
              </a:spcAft>
            </a:pPr>
            <a:endParaRPr lang="en-US" sz="1600" dirty="0">
              <a:solidFill>
                <a:schemeClr val="tx1"/>
              </a:solidFill>
            </a:endParaRPr>
          </a:p>
        </p:txBody>
      </p:sp>
    </p:spTree>
    <p:extLst>
      <p:ext uri="{BB962C8B-B14F-4D97-AF65-F5344CB8AC3E}">
        <p14:creationId xmlns:p14="http://schemas.microsoft.com/office/powerpoint/2010/main" val="1603400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353"/>
            <a:ext cx="10972800" cy="1371600"/>
          </a:xfrm>
        </p:spPr>
        <p:txBody>
          <a:bodyPr/>
          <a:lstStyle/>
          <a:p>
            <a:r>
              <a:rPr lang="en-US" dirty="0" smtClean="0"/>
              <a:t>Memory: Components</a:t>
            </a:r>
            <a:endParaRPr lang="en-US" dirty="0"/>
          </a:p>
        </p:txBody>
      </p:sp>
      <p:sp>
        <p:nvSpPr>
          <p:cNvPr id="3" name="Content Placeholder 2"/>
          <p:cNvSpPr>
            <a:spLocks noGrp="1"/>
          </p:cNvSpPr>
          <p:nvPr>
            <p:ph sz="half" idx="1"/>
          </p:nvPr>
        </p:nvSpPr>
        <p:spPr/>
        <p:txBody>
          <a:bodyPr/>
          <a:lstStyle/>
          <a:p>
            <a:r>
              <a:rPr lang="en-US" i="1" dirty="0" smtClean="0"/>
              <a:t>A memory chip contains a number of components.</a:t>
            </a:r>
          </a:p>
          <a:p>
            <a:pPr lvl="1"/>
            <a:r>
              <a:rPr lang="en-US" i="1" dirty="0" smtClean="0"/>
              <a:t>Memory Address Register (MAR)</a:t>
            </a:r>
            <a:r>
              <a:rPr lang="en-US" dirty="0" smtClean="0"/>
              <a:t>: A register that holds the value provided by the </a:t>
            </a:r>
            <a:r>
              <a:rPr lang="en-US" i="1" dirty="0" smtClean="0"/>
              <a:t>k</a:t>
            </a:r>
            <a:r>
              <a:rPr lang="en-US" dirty="0" smtClean="0"/>
              <a:t> address lines.</a:t>
            </a:r>
          </a:p>
          <a:p>
            <a:pPr lvl="1"/>
            <a:r>
              <a:rPr lang="en-US" dirty="0"/>
              <a:t>The MAR is a </a:t>
            </a:r>
            <a:r>
              <a:rPr lang="en-US" i="1" dirty="0"/>
              <a:t>k</a:t>
            </a:r>
            <a:r>
              <a:rPr lang="en-US" dirty="0"/>
              <a:t>-bit register.</a:t>
            </a:r>
          </a:p>
          <a:p>
            <a:pPr lvl="1"/>
            <a:r>
              <a:rPr lang="en-US" dirty="0" smtClean="0"/>
              <a:t>MAR is effectively a “pointer”: The value contained in MAR is the address of the </a:t>
            </a:r>
            <a:r>
              <a:rPr lang="en-US" dirty="0" smtClean="0"/>
              <a:t>Memory Unit </a:t>
            </a:r>
            <a:r>
              <a:rPr lang="en-US" dirty="0" smtClean="0"/>
              <a:t>register we wish </a:t>
            </a:r>
            <a:r>
              <a:rPr lang="en-US" dirty="0" smtClean="0"/>
              <a:t>either to read </a:t>
            </a:r>
            <a:r>
              <a:rPr lang="en-US" dirty="0" smtClean="0"/>
              <a:t>or </a:t>
            </a:r>
            <a:r>
              <a:rPr lang="en-US" dirty="0" smtClean="0"/>
              <a:t>to modify</a:t>
            </a:r>
            <a:r>
              <a:rPr lang="en-US" dirty="0" smtClean="0"/>
              <a:t>.</a:t>
            </a:r>
          </a:p>
        </p:txBody>
      </p:sp>
      <p:sp>
        <p:nvSpPr>
          <p:cNvPr id="15" name="Rectangle 14"/>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tx1"/>
                </a:solidFill>
              </a:rPr>
              <a:t>MAR</a:t>
            </a:r>
            <a:endParaRPr lang="en-US" dirty="0">
              <a:solidFill>
                <a:schemeClr val="tx1"/>
              </a:solidFill>
            </a:endParaRPr>
          </a:p>
        </p:txBody>
      </p:sp>
      <p:sp>
        <p:nvSpPr>
          <p:cNvPr id="17" name="Rectangle 16"/>
          <p:cNvSpPr/>
          <p:nvPr/>
        </p:nvSpPr>
        <p:spPr>
          <a:xfrm>
            <a:off x="8001000" y="2514600"/>
            <a:ext cx="914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a:t>
            </a:r>
          </a:p>
          <a:p>
            <a:pPr algn="ctr"/>
            <a:r>
              <a:rPr lang="en-US" dirty="0" smtClean="0">
                <a:solidFill>
                  <a:schemeClr val="tx1"/>
                </a:solidFill>
              </a:rPr>
              <a:t>Unit</a:t>
            </a:r>
            <a:endParaRPr lang="en-US" dirty="0">
              <a:solidFill>
                <a:schemeClr val="tx1"/>
              </a:solidFill>
            </a:endParaRPr>
          </a:p>
        </p:txBody>
      </p:sp>
      <p:sp>
        <p:nvSpPr>
          <p:cNvPr id="19" name="Rectangle 18"/>
          <p:cNvSpPr/>
          <p:nvPr/>
        </p:nvSpPr>
        <p:spPr>
          <a:xfrm>
            <a:off x="9372600" y="7086600"/>
            <a:ext cx="1828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6172200" y="34290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3401" y="3151300"/>
            <a:ext cx="768993" cy="789960"/>
          </a:xfrm>
          <a:prstGeom prst="rect">
            <a:avLst/>
          </a:prstGeom>
          <a:noFill/>
        </p:spPr>
        <p:txBody>
          <a:bodyPr wrap="none" rtlCol="0">
            <a:spAutoFit/>
          </a:bodyPr>
          <a:lstStyle/>
          <a:p>
            <a:pPr algn="ctr">
              <a:spcBef>
                <a:spcPts val="400"/>
              </a:spcBef>
            </a:pPr>
            <a:r>
              <a:rPr lang="en-US" sz="1400" dirty="0" smtClean="0"/>
              <a:t>k</a:t>
            </a:r>
          </a:p>
          <a:p>
            <a:pPr algn="ctr">
              <a:spcBef>
                <a:spcPts val="400"/>
              </a:spcBef>
            </a:pPr>
            <a:r>
              <a:rPr lang="en-US" sz="1400" dirty="0" smtClean="0"/>
              <a:t>Address</a:t>
            </a:r>
            <a:br>
              <a:rPr lang="en-US" sz="1400" dirty="0" smtClean="0"/>
            </a:br>
            <a:r>
              <a:rPr lang="en-US" sz="1400" dirty="0" smtClean="0"/>
              <a:t>lines</a:t>
            </a:r>
            <a:endParaRPr lang="en-US" sz="1400" dirty="0"/>
          </a:p>
        </p:txBody>
      </p:sp>
      <p:cxnSp>
        <p:nvCxnSpPr>
          <p:cNvPr id="6" name="Elbow Connector 5"/>
          <p:cNvCxnSpPr/>
          <p:nvPr/>
        </p:nvCxnSpPr>
        <p:spPr>
          <a:xfrm rot="5400000" flipH="1" flipV="1">
            <a:off x="9904730" y="7938770"/>
            <a:ext cx="777240" cy="0"/>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958945" y="7863840"/>
            <a:ext cx="1206742" cy="307777"/>
          </a:xfrm>
          <a:prstGeom prst="rect">
            <a:avLst/>
          </a:prstGeom>
          <a:noFill/>
        </p:spPr>
        <p:txBody>
          <a:bodyPr wrap="none" rtlCol="0">
            <a:spAutoFit/>
          </a:bodyPr>
          <a:lstStyle/>
          <a:p>
            <a:pPr algn="ctr">
              <a:spcBef>
                <a:spcPts val="400"/>
              </a:spcBef>
            </a:pPr>
            <a:r>
              <a:rPr lang="en-US" sz="1400" dirty="0" smtClean="0"/>
              <a:t>m    Data lines</a:t>
            </a:r>
            <a:endParaRPr lang="en-US" sz="1400" dirty="0"/>
          </a:p>
        </p:txBody>
      </p:sp>
      <p:sp>
        <p:nvSpPr>
          <p:cNvPr id="14" name="Rectangle 13"/>
          <p:cNvSpPr/>
          <p:nvPr/>
        </p:nvSpPr>
        <p:spPr>
          <a:xfrm>
            <a:off x="7086600" y="6172200"/>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spcAft>
                <a:spcPts val="1350"/>
              </a:spcAft>
            </a:pPr>
            <a:endParaRPr lang="en-US" sz="1600" dirty="0">
              <a:solidFill>
                <a:schemeClr val="tx1"/>
              </a:solidFill>
            </a:endParaRPr>
          </a:p>
        </p:txBody>
      </p:sp>
      <p:cxnSp>
        <p:nvCxnSpPr>
          <p:cNvPr id="20" name="Straight Arrow Connector 19"/>
          <p:cNvCxnSpPr/>
          <p:nvPr/>
        </p:nvCxnSpPr>
        <p:spPr>
          <a:xfrm>
            <a:off x="6172200" y="64008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172200" y="68580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172200" y="73152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75099" y="6148251"/>
            <a:ext cx="679994" cy="1200329"/>
          </a:xfrm>
          <a:prstGeom prst="rect">
            <a:avLst/>
          </a:prstGeom>
          <a:noFill/>
        </p:spPr>
        <p:txBody>
          <a:bodyPr wrap="none" rtlCol="0">
            <a:spAutoFit/>
          </a:bodyPr>
          <a:lstStyle/>
          <a:p>
            <a:pPr algn="ctr">
              <a:spcAft>
                <a:spcPts val="1800"/>
              </a:spcAft>
            </a:pPr>
            <a:r>
              <a:rPr lang="en-US" sz="1400" dirty="0" smtClean="0"/>
              <a:t>Read</a:t>
            </a:r>
          </a:p>
          <a:p>
            <a:pPr algn="ctr">
              <a:spcAft>
                <a:spcPts val="1800"/>
              </a:spcAft>
            </a:pPr>
            <a:r>
              <a:rPr lang="en-US" sz="1400" dirty="0" smtClean="0"/>
              <a:t>Write</a:t>
            </a:r>
          </a:p>
          <a:p>
            <a:pPr algn="ctr">
              <a:spcAft>
                <a:spcPts val="1800"/>
              </a:spcAft>
            </a:pPr>
            <a:r>
              <a:rPr lang="en-US" sz="1400" dirty="0" smtClean="0"/>
              <a:t>Enable</a:t>
            </a:r>
            <a:endParaRPr lang="en-US" sz="1400" dirty="0"/>
          </a:p>
        </p:txBody>
      </p:sp>
      <p:cxnSp>
        <p:nvCxnSpPr>
          <p:cNvPr id="24" name="Straight Arrow Connector 23"/>
          <p:cNvCxnSpPr/>
          <p:nvPr/>
        </p:nvCxnSpPr>
        <p:spPr>
          <a:xfrm>
            <a:off x="6172200" y="52578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96581" y="4960597"/>
            <a:ext cx="574196" cy="307777"/>
          </a:xfrm>
          <a:prstGeom prst="rect">
            <a:avLst/>
          </a:prstGeom>
          <a:noFill/>
        </p:spPr>
        <p:txBody>
          <a:bodyPr wrap="none" rtlCol="0">
            <a:spAutoFit/>
          </a:bodyPr>
          <a:lstStyle/>
          <a:p>
            <a:pPr algn="ctr">
              <a:spcBef>
                <a:spcPts val="400"/>
              </a:spcBef>
            </a:pPr>
            <a:r>
              <a:rPr lang="en-US" sz="1400" dirty="0" smtClean="0"/>
              <a:t>Clock</a:t>
            </a:r>
            <a:endParaRPr lang="en-US" sz="1400" dirty="0"/>
          </a:p>
        </p:txBody>
      </p:sp>
      <p:sp>
        <p:nvSpPr>
          <p:cNvPr id="26" name="Rectangle 25"/>
          <p:cNvSpPr/>
          <p:nvPr/>
        </p:nvSpPr>
        <p:spPr>
          <a:xfrm>
            <a:off x="7086600" y="4574177"/>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spcAft>
                <a:spcPts val="1350"/>
              </a:spcAft>
            </a:pPr>
            <a:endParaRPr lang="en-US" sz="1600" dirty="0">
              <a:solidFill>
                <a:schemeClr val="tx1"/>
              </a:solidFill>
            </a:endParaRPr>
          </a:p>
        </p:txBody>
      </p:sp>
    </p:spTree>
    <p:extLst>
      <p:ext uri="{BB962C8B-B14F-4D97-AF65-F5344CB8AC3E}">
        <p14:creationId xmlns:p14="http://schemas.microsoft.com/office/powerpoint/2010/main" val="3357365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353"/>
            <a:ext cx="10972800" cy="1371600"/>
          </a:xfrm>
        </p:spPr>
        <p:txBody>
          <a:bodyPr/>
          <a:lstStyle/>
          <a:p>
            <a:r>
              <a:rPr lang="en-US" dirty="0" smtClean="0"/>
              <a:t>Memory: Components</a:t>
            </a:r>
            <a:endParaRPr lang="en-US" dirty="0"/>
          </a:p>
        </p:txBody>
      </p:sp>
      <p:sp>
        <p:nvSpPr>
          <p:cNvPr id="3" name="Content Placeholder 2"/>
          <p:cNvSpPr>
            <a:spLocks noGrp="1"/>
          </p:cNvSpPr>
          <p:nvPr>
            <p:ph sz="half" idx="1"/>
          </p:nvPr>
        </p:nvSpPr>
        <p:spPr/>
        <p:txBody>
          <a:bodyPr/>
          <a:lstStyle/>
          <a:p>
            <a:r>
              <a:rPr lang="en-US" i="1" dirty="0" smtClean="0"/>
              <a:t>A memory chip contains a number of components.</a:t>
            </a:r>
          </a:p>
          <a:p>
            <a:pPr lvl="1"/>
            <a:r>
              <a:rPr lang="en-US" i="1" dirty="0" smtClean="0"/>
              <a:t>Decoding circuitry:</a:t>
            </a:r>
            <a:r>
              <a:rPr lang="en-US" dirty="0" smtClean="0"/>
              <a:t> A </a:t>
            </a:r>
            <a:r>
              <a:rPr lang="en-US" i="1" dirty="0" smtClean="0"/>
              <a:t>k</a:t>
            </a:r>
            <a:r>
              <a:rPr lang="en-US" dirty="0" smtClean="0"/>
              <a:t>-to-2</a:t>
            </a:r>
            <a:r>
              <a:rPr lang="en-US" i="1" baseline="30000" dirty="0" smtClean="0"/>
              <a:t>k</a:t>
            </a:r>
            <a:r>
              <a:rPr lang="en-US" dirty="0" smtClean="0"/>
              <a:t> decoder takes the </a:t>
            </a:r>
            <a:r>
              <a:rPr lang="en-US" i="1" dirty="0" smtClean="0"/>
              <a:t>k</a:t>
            </a:r>
            <a:r>
              <a:rPr lang="en-US" dirty="0" smtClean="0"/>
              <a:t> outputs of MAR and generates 2</a:t>
            </a:r>
            <a:r>
              <a:rPr lang="en-US" i="1" baseline="30000" dirty="0" smtClean="0"/>
              <a:t>k</a:t>
            </a:r>
            <a:r>
              <a:rPr lang="en-US" dirty="0" smtClean="0"/>
              <a:t> outputs.</a:t>
            </a:r>
          </a:p>
          <a:p>
            <a:pPr lvl="1"/>
            <a:r>
              <a:rPr lang="en-US" dirty="0" smtClean="0"/>
              <a:t>Each of the 2</a:t>
            </a:r>
            <a:r>
              <a:rPr lang="en-US" i="1" baseline="30000" dirty="0" smtClean="0"/>
              <a:t>k</a:t>
            </a:r>
            <a:r>
              <a:rPr lang="en-US" dirty="0" smtClean="0"/>
              <a:t> decoder outputs acts as a enable input for one of the 2</a:t>
            </a:r>
            <a:r>
              <a:rPr lang="en-US" i="1" baseline="30000" dirty="0" smtClean="0"/>
              <a:t>k</a:t>
            </a:r>
            <a:r>
              <a:rPr lang="en-US" dirty="0" smtClean="0"/>
              <a:t> registers of the Memory Unit.</a:t>
            </a:r>
          </a:p>
          <a:p>
            <a:pPr lvl="1"/>
            <a:r>
              <a:rPr lang="en-US" dirty="0" smtClean="0"/>
              <a:t>Only the register that is enabled will be able to supply its value in the case of a memory read, or accept a new value in the case of a memory write.</a:t>
            </a:r>
          </a:p>
          <a:p>
            <a:pPr lvl="1"/>
            <a:r>
              <a:rPr lang="en-US" dirty="0" smtClean="0"/>
              <a:t>Disabled registers do not play a role in read or write operations.</a:t>
            </a:r>
            <a:endParaRPr lang="en-US" dirty="0"/>
          </a:p>
        </p:txBody>
      </p:sp>
      <p:sp>
        <p:nvSpPr>
          <p:cNvPr id="15" name="Rectangle 14"/>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tx1"/>
                </a:solidFill>
              </a:rPr>
              <a:t>MAR</a:t>
            </a:r>
            <a:endParaRPr lang="en-US" dirty="0">
              <a:solidFill>
                <a:schemeClr val="tx1"/>
              </a:solidFill>
            </a:endParaRPr>
          </a:p>
        </p:txBody>
      </p:sp>
      <p:sp>
        <p:nvSpPr>
          <p:cNvPr id="17" name="Rectangle 16"/>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tx1"/>
                </a:solidFill>
              </a:rPr>
              <a:t>Decoder</a:t>
            </a:r>
            <a:endParaRPr lang="en-US" dirty="0">
              <a:solidFill>
                <a:schemeClr val="tx1"/>
              </a:solidFill>
            </a:endParaRPr>
          </a:p>
        </p:txBody>
      </p:sp>
      <p:sp>
        <p:nvSpPr>
          <p:cNvPr id="18" name="Rectangle 17"/>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a:t>
            </a:r>
          </a:p>
          <a:p>
            <a:pPr algn="ctr"/>
            <a:r>
              <a:rPr lang="en-US" dirty="0" smtClean="0">
                <a:solidFill>
                  <a:schemeClr val="tx1"/>
                </a:solidFill>
              </a:rPr>
              <a:t>Unit</a:t>
            </a:r>
            <a:endParaRPr lang="en-US" dirty="0">
              <a:solidFill>
                <a:schemeClr val="tx1"/>
              </a:solidFill>
            </a:endParaRPr>
          </a:p>
        </p:txBody>
      </p:sp>
      <p:sp>
        <p:nvSpPr>
          <p:cNvPr id="19" name="Rectangle 18"/>
          <p:cNvSpPr/>
          <p:nvPr/>
        </p:nvSpPr>
        <p:spPr>
          <a:xfrm>
            <a:off x="9372600" y="7086600"/>
            <a:ext cx="1828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6172200" y="34290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3401" y="3151300"/>
            <a:ext cx="768993" cy="789960"/>
          </a:xfrm>
          <a:prstGeom prst="rect">
            <a:avLst/>
          </a:prstGeom>
          <a:noFill/>
        </p:spPr>
        <p:txBody>
          <a:bodyPr wrap="none" rtlCol="0">
            <a:spAutoFit/>
          </a:bodyPr>
          <a:lstStyle/>
          <a:p>
            <a:pPr algn="ctr">
              <a:spcBef>
                <a:spcPts val="400"/>
              </a:spcBef>
            </a:pPr>
            <a:r>
              <a:rPr lang="en-US" sz="1400" dirty="0" smtClean="0"/>
              <a:t>k</a:t>
            </a:r>
          </a:p>
          <a:p>
            <a:pPr algn="ctr">
              <a:spcBef>
                <a:spcPts val="400"/>
              </a:spcBef>
            </a:pPr>
            <a:r>
              <a:rPr lang="en-US" sz="1400" dirty="0" smtClean="0"/>
              <a:t>Address</a:t>
            </a:r>
            <a:br>
              <a:rPr lang="en-US" sz="1400" dirty="0" smtClean="0"/>
            </a:br>
            <a:r>
              <a:rPr lang="en-US" sz="1400" dirty="0" smtClean="0"/>
              <a:t>lines</a:t>
            </a:r>
            <a:endParaRPr lang="en-US" sz="1400" dirty="0"/>
          </a:p>
        </p:txBody>
      </p:sp>
      <p:cxnSp>
        <p:nvCxnSpPr>
          <p:cNvPr id="6" name="Elbow Connector 5"/>
          <p:cNvCxnSpPr/>
          <p:nvPr/>
        </p:nvCxnSpPr>
        <p:spPr>
          <a:xfrm rot="5400000" flipH="1" flipV="1">
            <a:off x="9904730" y="7938770"/>
            <a:ext cx="777240" cy="0"/>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958945" y="7863840"/>
            <a:ext cx="1206742" cy="307777"/>
          </a:xfrm>
          <a:prstGeom prst="rect">
            <a:avLst/>
          </a:prstGeom>
          <a:noFill/>
        </p:spPr>
        <p:txBody>
          <a:bodyPr wrap="none" rtlCol="0">
            <a:spAutoFit/>
          </a:bodyPr>
          <a:lstStyle/>
          <a:p>
            <a:pPr algn="ctr">
              <a:spcBef>
                <a:spcPts val="400"/>
              </a:spcBef>
            </a:pPr>
            <a:r>
              <a:rPr lang="en-US" sz="1400" dirty="0" smtClean="0"/>
              <a:t>m    Data lines</a:t>
            </a:r>
            <a:endParaRPr lang="en-US" sz="1400" dirty="0"/>
          </a:p>
        </p:txBody>
      </p:sp>
      <p:sp>
        <p:nvSpPr>
          <p:cNvPr id="14" name="Rectangle 13"/>
          <p:cNvSpPr/>
          <p:nvPr/>
        </p:nvSpPr>
        <p:spPr>
          <a:xfrm>
            <a:off x="7086600" y="6172200"/>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spcAft>
                <a:spcPts val="1350"/>
              </a:spcAft>
            </a:pPr>
            <a:endParaRPr lang="en-US" sz="1600" dirty="0">
              <a:solidFill>
                <a:schemeClr val="tx1"/>
              </a:solidFill>
            </a:endParaRPr>
          </a:p>
        </p:txBody>
      </p:sp>
      <p:cxnSp>
        <p:nvCxnSpPr>
          <p:cNvPr id="20" name="Straight Arrow Connector 19"/>
          <p:cNvCxnSpPr/>
          <p:nvPr/>
        </p:nvCxnSpPr>
        <p:spPr>
          <a:xfrm>
            <a:off x="6172200" y="64008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172200" y="68580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172200" y="73152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75099" y="6148251"/>
            <a:ext cx="679994" cy="1200329"/>
          </a:xfrm>
          <a:prstGeom prst="rect">
            <a:avLst/>
          </a:prstGeom>
          <a:noFill/>
        </p:spPr>
        <p:txBody>
          <a:bodyPr wrap="none" rtlCol="0">
            <a:spAutoFit/>
          </a:bodyPr>
          <a:lstStyle/>
          <a:p>
            <a:pPr algn="ctr">
              <a:spcAft>
                <a:spcPts val="1800"/>
              </a:spcAft>
            </a:pPr>
            <a:r>
              <a:rPr lang="en-US" sz="1400" dirty="0" smtClean="0"/>
              <a:t>Read</a:t>
            </a:r>
          </a:p>
          <a:p>
            <a:pPr algn="ctr">
              <a:spcAft>
                <a:spcPts val="1800"/>
              </a:spcAft>
            </a:pPr>
            <a:r>
              <a:rPr lang="en-US" sz="1400" dirty="0" smtClean="0"/>
              <a:t>Write</a:t>
            </a:r>
          </a:p>
          <a:p>
            <a:pPr algn="ctr">
              <a:spcAft>
                <a:spcPts val="1800"/>
              </a:spcAft>
            </a:pPr>
            <a:r>
              <a:rPr lang="en-US" sz="1400" dirty="0" smtClean="0"/>
              <a:t>Enable</a:t>
            </a:r>
            <a:endParaRPr lang="en-US" sz="1400" dirty="0"/>
          </a:p>
        </p:txBody>
      </p:sp>
      <p:cxnSp>
        <p:nvCxnSpPr>
          <p:cNvPr id="24" name="Straight Arrow Connector 23"/>
          <p:cNvCxnSpPr/>
          <p:nvPr/>
        </p:nvCxnSpPr>
        <p:spPr>
          <a:xfrm>
            <a:off x="6172200" y="52578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96581" y="4960597"/>
            <a:ext cx="574196" cy="307777"/>
          </a:xfrm>
          <a:prstGeom prst="rect">
            <a:avLst/>
          </a:prstGeom>
          <a:noFill/>
        </p:spPr>
        <p:txBody>
          <a:bodyPr wrap="none" rtlCol="0">
            <a:spAutoFit/>
          </a:bodyPr>
          <a:lstStyle/>
          <a:p>
            <a:pPr algn="ctr">
              <a:spcBef>
                <a:spcPts val="400"/>
              </a:spcBef>
            </a:pPr>
            <a:r>
              <a:rPr lang="en-US" sz="1400" dirty="0" smtClean="0"/>
              <a:t>Clock</a:t>
            </a:r>
            <a:endParaRPr lang="en-US" sz="1400" dirty="0"/>
          </a:p>
        </p:txBody>
      </p:sp>
      <p:cxnSp>
        <p:nvCxnSpPr>
          <p:cNvPr id="8" name="Straight Arrow Connector 7"/>
          <p:cNvCxnSpPr>
            <a:stCxn id="16" idx="3"/>
            <a:endCxn id="17" idx="1"/>
          </p:cNvCxnSpPr>
          <p:nvPr/>
        </p:nvCxnSpPr>
        <p:spPr>
          <a:xfrm>
            <a:off x="7543800" y="3429000"/>
            <a:ext cx="457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635429" y="3121223"/>
            <a:ext cx="266420" cy="307777"/>
          </a:xfrm>
          <a:prstGeom prst="rect">
            <a:avLst/>
          </a:prstGeom>
          <a:noFill/>
        </p:spPr>
        <p:txBody>
          <a:bodyPr wrap="none" rtlCol="0">
            <a:spAutoFit/>
          </a:bodyPr>
          <a:lstStyle/>
          <a:p>
            <a:pPr algn="ctr">
              <a:spcBef>
                <a:spcPts val="400"/>
              </a:spcBef>
            </a:pPr>
            <a:r>
              <a:rPr lang="en-US" sz="1400" dirty="0" smtClean="0"/>
              <a:t>k</a:t>
            </a:r>
            <a:endParaRPr lang="en-US" sz="1400" dirty="0"/>
          </a:p>
        </p:txBody>
      </p:sp>
      <p:cxnSp>
        <p:nvCxnSpPr>
          <p:cNvPr id="10" name="Straight Arrow Connector 9"/>
          <p:cNvCxnSpPr>
            <a:stCxn id="17" idx="3"/>
          </p:cNvCxnSpPr>
          <p:nvPr/>
        </p:nvCxnSpPr>
        <p:spPr>
          <a:xfrm>
            <a:off x="8915400" y="3429000"/>
            <a:ext cx="457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78730" y="3121223"/>
            <a:ext cx="330539" cy="307777"/>
          </a:xfrm>
          <a:prstGeom prst="rect">
            <a:avLst/>
          </a:prstGeom>
          <a:noFill/>
        </p:spPr>
        <p:txBody>
          <a:bodyPr wrap="none" rtlCol="0">
            <a:spAutoFit/>
          </a:bodyPr>
          <a:lstStyle/>
          <a:p>
            <a:pPr algn="ctr">
              <a:spcBef>
                <a:spcPts val="400"/>
              </a:spcBef>
            </a:pPr>
            <a:r>
              <a:rPr lang="en-US" sz="1400" dirty="0" smtClean="0"/>
              <a:t>2</a:t>
            </a:r>
            <a:r>
              <a:rPr lang="en-US" sz="1400" baseline="30000" dirty="0" smtClean="0"/>
              <a:t>k</a:t>
            </a:r>
            <a:endParaRPr lang="en-US" sz="1400" baseline="30000" dirty="0"/>
          </a:p>
        </p:txBody>
      </p:sp>
      <p:sp>
        <p:nvSpPr>
          <p:cNvPr id="29" name="Rectangle 28"/>
          <p:cNvSpPr/>
          <p:nvPr/>
        </p:nvSpPr>
        <p:spPr>
          <a:xfrm>
            <a:off x="7086600" y="4574177"/>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spcAft>
                <a:spcPts val="1350"/>
              </a:spcAft>
            </a:pPr>
            <a:endParaRPr lang="en-US" sz="1600" dirty="0">
              <a:solidFill>
                <a:schemeClr val="tx1"/>
              </a:solidFill>
            </a:endParaRPr>
          </a:p>
        </p:txBody>
      </p:sp>
    </p:spTree>
    <p:extLst>
      <p:ext uri="{BB962C8B-B14F-4D97-AF65-F5344CB8AC3E}">
        <p14:creationId xmlns:p14="http://schemas.microsoft.com/office/powerpoint/2010/main" val="2383928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353"/>
            <a:ext cx="10972800" cy="1371600"/>
          </a:xfrm>
        </p:spPr>
        <p:txBody>
          <a:bodyPr/>
          <a:lstStyle/>
          <a:p>
            <a:r>
              <a:rPr lang="en-US" dirty="0" smtClean="0"/>
              <a:t>Memory: Components</a:t>
            </a:r>
            <a:endParaRPr lang="en-US" dirty="0"/>
          </a:p>
        </p:txBody>
      </p:sp>
      <p:sp>
        <p:nvSpPr>
          <p:cNvPr id="3" name="Content Placeholder 2"/>
          <p:cNvSpPr>
            <a:spLocks noGrp="1"/>
          </p:cNvSpPr>
          <p:nvPr>
            <p:ph sz="half" idx="1"/>
          </p:nvPr>
        </p:nvSpPr>
        <p:spPr/>
        <p:txBody>
          <a:bodyPr/>
          <a:lstStyle/>
          <a:p>
            <a:r>
              <a:rPr lang="en-US" i="1" dirty="0" smtClean="0"/>
              <a:t>A memory chip contains a number of components.</a:t>
            </a:r>
          </a:p>
          <a:p>
            <a:pPr lvl="1"/>
            <a:r>
              <a:rPr lang="en-US" i="1" dirty="0" smtClean="0"/>
              <a:t>Memory Data Register (MDR): </a:t>
            </a:r>
            <a:r>
              <a:rPr lang="en-US" dirty="0" smtClean="0"/>
              <a:t>A </a:t>
            </a:r>
            <a:r>
              <a:rPr lang="en-US" i="1" dirty="0" smtClean="0"/>
              <a:t> </a:t>
            </a:r>
            <a:r>
              <a:rPr lang="en-US" dirty="0" smtClean="0"/>
              <a:t>register </a:t>
            </a:r>
            <a:r>
              <a:rPr lang="en-US" dirty="0"/>
              <a:t>that holds data that is on its way into </a:t>
            </a:r>
            <a:r>
              <a:rPr lang="en-US" dirty="0" smtClean="0"/>
              <a:t>out of a </a:t>
            </a:r>
            <a:r>
              <a:rPr lang="en-US" dirty="0"/>
              <a:t>register </a:t>
            </a:r>
            <a:r>
              <a:rPr lang="en-US" dirty="0" smtClean="0"/>
              <a:t>in the case of a read, or on its way into a register in the case of a </a:t>
            </a:r>
            <a:r>
              <a:rPr lang="en-US" dirty="0" smtClean="0"/>
              <a:t>write.</a:t>
            </a:r>
            <a:endParaRPr lang="en-US" dirty="0" smtClean="0"/>
          </a:p>
          <a:p>
            <a:pPr lvl="1"/>
            <a:r>
              <a:rPr lang="en-US" dirty="0" smtClean="0"/>
              <a:t>The register in the Memory Unit that has been enabled by the decoder will place its value into MDR on a read, or will take in the value of MDR as its new value in the case of a write.</a:t>
            </a:r>
            <a:endParaRPr lang="en-US" dirty="0"/>
          </a:p>
          <a:p>
            <a:pPr lvl="1"/>
            <a:r>
              <a:rPr lang="en-US" dirty="0" smtClean="0"/>
              <a:t>The MDR is an </a:t>
            </a:r>
            <a:r>
              <a:rPr lang="en-US" i="1" dirty="0" smtClean="0"/>
              <a:t>m</a:t>
            </a:r>
            <a:r>
              <a:rPr lang="en-US" dirty="0" smtClean="0"/>
              <a:t>-bit register</a:t>
            </a:r>
            <a:r>
              <a:rPr lang="en-US" i="1" dirty="0" smtClean="0"/>
              <a:t>.</a:t>
            </a:r>
            <a:endParaRPr lang="en-US" dirty="0"/>
          </a:p>
        </p:txBody>
      </p:sp>
      <p:sp>
        <p:nvSpPr>
          <p:cNvPr id="15" name="Rectangle 14"/>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tx1"/>
                </a:solidFill>
              </a:rPr>
              <a:t>MAR</a:t>
            </a:r>
            <a:endParaRPr lang="en-US" dirty="0">
              <a:solidFill>
                <a:schemeClr val="tx1"/>
              </a:solidFill>
            </a:endParaRPr>
          </a:p>
        </p:txBody>
      </p:sp>
      <p:sp>
        <p:nvSpPr>
          <p:cNvPr id="17" name="Rectangle 16"/>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tx1"/>
                </a:solidFill>
              </a:rPr>
              <a:t>Decoder</a:t>
            </a:r>
            <a:endParaRPr lang="en-US" dirty="0">
              <a:solidFill>
                <a:schemeClr val="tx1"/>
              </a:solidFill>
            </a:endParaRPr>
          </a:p>
        </p:txBody>
      </p:sp>
      <p:sp>
        <p:nvSpPr>
          <p:cNvPr id="18" name="Rectangle 17"/>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a:t>
            </a:r>
          </a:p>
          <a:p>
            <a:pPr algn="ctr"/>
            <a:r>
              <a:rPr lang="en-US" dirty="0" smtClean="0">
                <a:solidFill>
                  <a:schemeClr val="tx1"/>
                </a:solidFill>
              </a:rPr>
              <a:t>Unit</a:t>
            </a:r>
            <a:endParaRPr lang="en-US" dirty="0">
              <a:solidFill>
                <a:schemeClr val="tx1"/>
              </a:solidFill>
            </a:endParaRPr>
          </a:p>
        </p:txBody>
      </p:sp>
      <p:sp>
        <p:nvSpPr>
          <p:cNvPr id="19" name="Rectangle 18"/>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MDR</a:t>
            </a:r>
            <a:endParaRPr lang="en-US" dirty="0">
              <a:solidFill>
                <a:schemeClr val="tx1"/>
              </a:solidFill>
            </a:endParaRPr>
          </a:p>
        </p:txBody>
      </p:sp>
      <p:cxnSp>
        <p:nvCxnSpPr>
          <p:cNvPr id="5" name="Straight Arrow Connector 4"/>
          <p:cNvCxnSpPr/>
          <p:nvPr/>
        </p:nvCxnSpPr>
        <p:spPr>
          <a:xfrm>
            <a:off x="6172200" y="34290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3401" y="3151300"/>
            <a:ext cx="768993" cy="789960"/>
          </a:xfrm>
          <a:prstGeom prst="rect">
            <a:avLst/>
          </a:prstGeom>
          <a:noFill/>
        </p:spPr>
        <p:txBody>
          <a:bodyPr wrap="none" rtlCol="0">
            <a:spAutoFit/>
          </a:bodyPr>
          <a:lstStyle/>
          <a:p>
            <a:pPr algn="ctr">
              <a:spcBef>
                <a:spcPts val="400"/>
              </a:spcBef>
            </a:pPr>
            <a:r>
              <a:rPr lang="en-US" sz="1400" dirty="0" smtClean="0"/>
              <a:t>k</a:t>
            </a:r>
          </a:p>
          <a:p>
            <a:pPr algn="ctr">
              <a:spcBef>
                <a:spcPts val="400"/>
              </a:spcBef>
            </a:pPr>
            <a:r>
              <a:rPr lang="en-US" sz="1400" dirty="0" smtClean="0"/>
              <a:t>Address</a:t>
            </a:r>
            <a:br>
              <a:rPr lang="en-US" sz="1400" dirty="0" smtClean="0"/>
            </a:br>
            <a:r>
              <a:rPr lang="en-US" sz="1400" dirty="0" smtClean="0"/>
              <a:t>lines</a:t>
            </a:r>
            <a:endParaRPr lang="en-US" sz="1400" dirty="0"/>
          </a:p>
        </p:txBody>
      </p:sp>
      <p:cxnSp>
        <p:nvCxnSpPr>
          <p:cNvPr id="6" name="Elbow Connector 5"/>
          <p:cNvCxnSpPr/>
          <p:nvPr/>
        </p:nvCxnSpPr>
        <p:spPr>
          <a:xfrm rot="5400000" flipH="1" flipV="1">
            <a:off x="9904730" y="7938770"/>
            <a:ext cx="777240" cy="0"/>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958945" y="7863840"/>
            <a:ext cx="1206742" cy="307777"/>
          </a:xfrm>
          <a:prstGeom prst="rect">
            <a:avLst/>
          </a:prstGeom>
          <a:noFill/>
        </p:spPr>
        <p:txBody>
          <a:bodyPr wrap="none" rtlCol="0">
            <a:spAutoFit/>
          </a:bodyPr>
          <a:lstStyle/>
          <a:p>
            <a:pPr algn="ctr">
              <a:spcBef>
                <a:spcPts val="400"/>
              </a:spcBef>
            </a:pPr>
            <a:r>
              <a:rPr lang="en-US" sz="1400" dirty="0" smtClean="0"/>
              <a:t>m    Data lines</a:t>
            </a:r>
            <a:endParaRPr lang="en-US" sz="1400" dirty="0"/>
          </a:p>
        </p:txBody>
      </p:sp>
      <p:sp>
        <p:nvSpPr>
          <p:cNvPr id="14" name="Rectangle 13"/>
          <p:cNvSpPr/>
          <p:nvPr/>
        </p:nvSpPr>
        <p:spPr>
          <a:xfrm>
            <a:off x="7086600" y="6172200"/>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spcAft>
                <a:spcPts val="1350"/>
              </a:spcAft>
            </a:pPr>
            <a:endParaRPr lang="en-US" sz="1600" dirty="0">
              <a:solidFill>
                <a:schemeClr val="tx1"/>
              </a:solidFill>
            </a:endParaRPr>
          </a:p>
        </p:txBody>
      </p:sp>
      <p:cxnSp>
        <p:nvCxnSpPr>
          <p:cNvPr id="20" name="Straight Arrow Connector 19"/>
          <p:cNvCxnSpPr/>
          <p:nvPr/>
        </p:nvCxnSpPr>
        <p:spPr>
          <a:xfrm>
            <a:off x="6172200" y="64008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172200" y="68580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172200" y="73152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75099" y="6148251"/>
            <a:ext cx="679994" cy="1200329"/>
          </a:xfrm>
          <a:prstGeom prst="rect">
            <a:avLst/>
          </a:prstGeom>
          <a:noFill/>
        </p:spPr>
        <p:txBody>
          <a:bodyPr wrap="none" rtlCol="0">
            <a:spAutoFit/>
          </a:bodyPr>
          <a:lstStyle/>
          <a:p>
            <a:pPr algn="ctr">
              <a:spcAft>
                <a:spcPts val="1800"/>
              </a:spcAft>
            </a:pPr>
            <a:r>
              <a:rPr lang="en-US" sz="1400" dirty="0" smtClean="0"/>
              <a:t>Read</a:t>
            </a:r>
          </a:p>
          <a:p>
            <a:pPr algn="ctr">
              <a:spcAft>
                <a:spcPts val="1800"/>
              </a:spcAft>
            </a:pPr>
            <a:r>
              <a:rPr lang="en-US" sz="1400" dirty="0" smtClean="0"/>
              <a:t>Write</a:t>
            </a:r>
          </a:p>
          <a:p>
            <a:pPr algn="ctr">
              <a:spcAft>
                <a:spcPts val="1800"/>
              </a:spcAft>
            </a:pPr>
            <a:r>
              <a:rPr lang="en-US" sz="1400" dirty="0" smtClean="0"/>
              <a:t>Enable</a:t>
            </a:r>
            <a:endParaRPr lang="en-US" sz="1400" dirty="0"/>
          </a:p>
        </p:txBody>
      </p:sp>
      <p:cxnSp>
        <p:nvCxnSpPr>
          <p:cNvPr id="24" name="Straight Arrow Connector 23"/>
          <p:cNvCxnSpPr/>
          <p:nvPr/>
        </p:nvCxnSpPr>
        <p:spPr>
          <a:xfrm>
            <a:off x="6172200" y="52578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96581" y="4960597"/>
            <a:ext cx="574196" cy="307777"/>
          </a:xfrm>
          <a:prstGeom prst="rect">
            <a:avLst/>
          </a:prstGeom>
          <a:noFill/>
        </p:spPr>
        <p:txBody>
          <a:bodyPr wrap="none" rtlCol="0">
            <a:spAutoFit/>
          </a:bodyPr>
          <a:lstStyle/>
          <a:p>
            <a:pPr algn="ctr">
              <a:spcBef>
                <a:spcPts val="400"/>
              </a:spcBef>
            </a:pPr>
            <a:r>
              <a:rPr lang="en-US" sz="1400" dirty="0" smtClean="0"/>
              <a:t>Clock</a:t>
            </a:r>
            <a:endParaRPr lang="en-US" sz="1400" dirty="0"/>
          </a:p>
        </p:txBody>
      </p:sp>
      <p:cxnSp>
        <p:nvCxnSpPr>
          <p:cNvPr id="8" name="Straight Arrow Connector 7"/>
          <p:cNvCxnSpPr>
            <a:stCxn id="16" idx="3"/>
            <a:endCxn id="17" idx="1"/>
          </p:cNvCxnSpPr>
          <p:nvPr/>
        </p:nvCxnSpPr>
        <p:spPr>
          <a:xfrm>
            <a:off x="7543800" y="3429000"/>
            <a:ext cx="457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635429" y="3121223"/>
            <a:ext cx="266420" cy="307777"/>
          </a:xfrm>
          <a:prstGeom prst="rect">
            <a:avLst/>
          </a:prstGeom>
          <a:noFill/>
        </p:spPr>
        <p:txBody>
          <a:bodyPr wrap="none" rtlCol="0">
            <a:spAutoFit/>
          </a:bodyPr>
          <a:lstStyle/>
          <a:p>
            <a:pPr algn="ctr">
              <a:spcBef>
                <a:spcPts val="400"/>
              </a:spcBef>
            </a:pPr>
            <a:r>
              <a:rPr lang="en-US" sz="1400" dirty="0" smtClean="0"/>
              <a:t>k</a:t>
            </a:r>
            <a:endParaRPr lang="en-US" sz="1400" dirty="0"/>
          </a:p>
        </p:txBody>
      </p:sp>
      <p:cxnSp>
        <p:nvCxnSpPr>
          <p:cNvPr id="10" name="Straight Arrow Connector 9"/>
          <p:cNvCxnSpPr>
            <a:stCxn id="17" idx="3"/>
          </p:cNvCxnSpPr>
          <p:nvPr/>
        </p:nvCxnSpPr>
        <p:spPr>
          <a:xfrm>
            <a:off x="8915400" y="3429000"/>
            <a:ext cx="457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78730" y="3121223"/>
            <a:ext cx="330539" cy="307777"/>
          </a:xfrm>
          <a:prstGeom prst="rect">
            <a:avLst/>
          </a:prstGeom>
          <a:noFill/>
        </p:spPr>
        <p:txBody>
          <a:bodyPr wrap="none" rtlCol="0">
            <a:spAutoFit/>
          </a:bodyPr>
          <a:lstStyle/>
          <a:p>
            <a:pPr algn="ctr">
              <a:spcBef>
                <a:spcPts val="400"/>
              </a:spcBef>
            </a:pPr>
            <a:r>
              <a:rPr lang="en-US" sz="1400" dirty="0" smtClean="0"/>
              <a:t>2</a:t>
            </a:r>
            <a:r>
              <a:rPr lang="en-US" sz="1400" baseline="30000" dirty="0" smtClean="0"/>
              <a:t>k</a:t>
            </a:r>
            <a:endParaRPr lang="en-US" sz="1400" baseline="30000" dirty="0"/>
          </a:p>
        </p:txBody>
      </p:sp>
      <p:cxnSp>
        <p:nvCxnSpPr>
          <p:cNvPr id="9" name="Straight Arrow Connector 8"/>
          <p:cNvCxnSpPr>
            <a:stCxn id="18" idx="2"/>
            <a:endCxn id="19" idx="0"/>
          </p:cNvCxnSpPr>
          <p:nvPr/>
        </p:nvCxnSpPr>
        <p:spPr>
          <a:xfrm>
            <a:off x="10287000" y="6629400"/>
            <a:ext cx="0" cy="45720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983581" y="6706177"/>
            <a:ext cx="327334" cy="307777"/>
          </a:xfrm>
          <a:prstGeom prst="rect">
            <a:avLst/>
          </a:prstGeom>
          <a:noFill/>
        </p:spPr>
        <p:txBody>
          <a:bodyPr wrap="none" rtlCol="0">
            <a:spAutoFit/>
          </a:bodyPr>
          <a:lstStyle/>
          <a:p>
            <a:pPr algn="ctr">
              <a:spcBef>
                <a:spcPts val="400"/>
              </a:spcBef>
            </a:pPr>
            <a:r>
              <a:rPr lang="en-US" sz="1400" dirty="0"/>
              <a:t>m</a:t>
            </a:r>
          </a:p>
        </p:txBody>
      </p:sp>
      <p:sp>
        <p:nvSpPr>
          <p:cNvPr id="29" name="Rectangle 28"/>
          <p:cNvSpPr/>
          <p:nvPr/>
        </p:nvSpPr>
        <p:spPr>
          <a:xfrm>
            <a:off x="7086600" y="4574177"/>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spcAft>
                <a:spcPts val="1350"/>
              </a:spcAft>
            </a:pPr>
            <a:endParaRPr lang="en-US" sz="1600" dirty="0">
              <a:solidFill>
                <a:schemeClr val="tx1"/>
              </a:solidFill>
            </a:endParaRPr>
          </a:p>
        </p:txBody>
      </p:sp>
    </p:spTree>
    <p:extLst>
      <p:ext uri="{BB962C8B-B14F-4D97-AF65-F5344CB8AC3E}">
        <p14:creationId xmlns:p14="http://schemas.microsoft.com/office/powerpoint/2010/main" val="3528674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353"/>
            <a:ext cx="10972800" cy="1371600"/>
          </a:xfrm>
        </p:spPr>
        <p:txBody>
          <a:bodyPr/>
          <a:lstStyle/>
          <a:p>
            <a:r>
              <a:rPr lang="en-US" dirty="0" smtClean="0"/>
              <a:t>Memory: Components</a:t>
            </a:r>
            <a:endParaRPr lang="en-US" dirty="0"/>
          </a:p>
        </p:txBody>
      </p:sp>
      <p:sp>
        <p:nvSpPr>
          <p:cNvPr id="3" name="Content Placeholder 2"/>
          <p:cNvSpPr>
            <a:spLocks noGrp="1"/>
          </p:cNvSpPr>
          <p:nvPr>
            <p:ph sz="half" idx="1"/>
          </p:nvPr>
        </p:nvSpPr>
        <p:spPr/>
        <p:txBody>
          <a:bodyPr/>
          <a:lstStyle/>
          <a:p>
            <a:r>
              <a:rPr lang="en-US" i="1" dirty="0" smtClean="0"/>
              <a:t>A memory chip contains a number of components.</a:t>
            </a:r>
          </a:p>
          <a:p>
            <a:pPr lvl="1"/>
            <a:r>
              <a:rPr lang="en-US" i="1" dirty="0" smtClean="0"/>
              <a:t>Control circuit:</a:t>
            </a:r>
            <a:r>
              <a:rPr lang="en-US" dirty="0" smtClean="0"/>
              <a:t> The control circuit uses the read and write inputs to control the direction of the data lines.</a:t>
            </a:r>
          </a:p>
          <a:p>
            <a:pPr lvl="1"/>
            <a:r>
              <a:rPr lang="en-US" dirty="0" smtClean="0"/>
              <a:t>It uses the enable input to enable and disable the memory unit as a whole. One way to do this is by enabling and disabling the decoder. If the decoder is disabled, then none of the registers in the memory unit are enabled, regardless of what the value on the address lines might be.</a:t>
            </a:r>
          </a:p>
        </p:txBody>
      </p:sp>
      <p:sp>
        <p:nvSpPr>
          <p:cNvPr id="15" name="Rectangle 14"/>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tx1"/>
                </a:solidFill>
              </a:rPr>
              <a:t>MAR</a:t>
            </a:r>
            <a:endParaRPr lang="en-US" dirty="0">
              <a:solidFill>
                <a:schemeClr val="tx1"/>
              </a:solidFill>
            </a:endParaRPr>
          </a:p>
        </p:txBody>
      </p:sp>
      <p:sp>
        <p:nvSpPr>
          <p:cNvPr id="17" name="Rectangle 16"/>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tx1"/>
                </a:solidFill>
              </a:rPr>
              <a:t>Decoder</a:t>
            </a:r>
            <a:endParaRPr lang="en-US" dirty="0">
              <a:solidFill>
                <a:schemeClr val="tx1"/>
              </a:solidFill>
            </a:endParaRPr>
          </a:p>
        </p:txBody>
      </p:sp>
      <p:sp>
        <p:nvSpPr>
          <p:cNvPr id="18" name="Rectangle 17"/>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a:t>
            </a:r>
          </a:p>
          <a:p>
            <a:pPr algn="ctr"/>
            <a:r>
              <a:rPr lang="en-US" dirty="0" smtClean="0">
                <a:solidFill>
                  <a:schemeClr val="tx1"/>
                </a:solidFill>
              </a:rPr>
              <a:t>Unit</a:t>
            </a:r>
            <a:endParaRPr lang="en-US" dirty="0">
              <a:solidFill>
                <a:schemeClr val="tx1"/>
              </a:solidFill>
            </a:endParaRPr>
          </a:p>
        </p:txBody>
      </p:sp>
      <p:sp>
        <p:nvSpPr>
          <p:cNvPr id="19" name="Rectangle 18"/>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MDR</a:t>
            </a:r>
            <a:endParaRPr lang="en-US" dirty="0">
              <a:solidFill>
                <a:schemeClr val="tx1"/>
              </a:solidFill>
            </a:endParaRPr>
          </a:p>
        </p:txBody>
      </p:sp>
      <p:cxnSp>
        <p:nvCxnSpPr>
          <p:cNvPr id="5" name="Straight Arrow Connector 4"/>
          <p:cNvCxnSpPr/>
          <p:nvPr/>
        </p:nvCxnSpPr>
        <p:spPr>
          <a:xfrm>
            <a:off x="6172200" y="34290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3401" y="3151300"/>
            <a:ext cx="768992" cy="789960"/>
          </a:xfrm>
          <a:prstGeom prst="rect">
            <a:avLst/>
          </a:prstGeom>
          <a:noFill/>
        </p:spPr>
        <p:txBody>
          <a:bodyPr wrap="none" rtlCol="0">
            <a:spAutoFit/>
          </a:bodyPr>
          <a:lstStyle/>
          <a:p>
            <a:pPr algn="ctr">
              <a:spcBef>
                <a:spcPts val="400"/>
              </a:spcBef>
            </a:pPr>
            <a:r>
              <a:rPr lang="en-US" sz="1400" dirty="0" smtClean="0"/>
              <a:t>k</a:t>
            </a:r>
          </a:p>
          <a:p>
            <a:pPr algn="ctr">
              <a:spcBef>
                <a:spcPts val="400"/>
              </a:spcBef>
            </a:pPr>
            <a:r>
              <a:rPr lang="en-US" sz="1400" dirty="0" smtClean="0"/>
              <a:t>Address</a:t>
            </a:r>
            <a:br>
              <a:rPr lang="en-US" sz="1400" dirty="0" smtClean="0"/>
            </a:br>
            <a:r>
              <a:rPr lang="en-US" sz="1400" dirty="0" smtClean="0"/>
              <a:t>lines</a:t>
            </a:r>
            <a:endParaRPr lang="en-US" sz="1400" dirty="0"/>
          </a:p>
        </p:txBody>
      </p:sp>
      <p:cxnSp>
        <p:nvCxnSpPr>
          <p:cNvPr id="6" name="Elbow Connector 5"/>
          <p:cNvCxnSpPr/>
          <p:nvPr/>
        </p:nvCxnSpPr>
        <p:spPr>
          <a:xfrm rot="5400000" flipH="1" flipV="1">
            <a:off x="9904730" y="7938770"/>
            <a:ext cx="777240" cy="0"/>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958945" y="7863840"/>
            <a:ext cx="1206742" cy="307777"/>
          </a:xfrm>
          <a:prstGeom prst="rect">
            <a:avLst/>
          </a:prstGeom>
          <a:noFill/>
        </p:spPr>
        <p:txBody>
          <a:bodyPr wrap="none" rtlCol="0">
            <a:spAutoFit/>
          </a:bodyPr>
          <a:lstStyle/>
          <a:p>
            <a:pPr algn="ctr">
              <a:spcBef>
                <a:spcPts val="400"/>
              </a:spcBef>
            </a:pPr>
            <a:r>
              <a:rPr lang="en-US" sz="1400" dirty="0" smtClean="0"/>
              <a:t>m    Data lines</a:t>
            </a:r>
            <a:endParaRPr lang="en-US" sz="1400" dirty="0"/>
          </a:p>
        </p:txBody>
      </p:sp>
      <p:sp>
        <p:nvSpPr>
          <p:cNvPr id="14" name="Rectangle 13"/>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r>
              <a:rPr lang="en-US" sz="1600" dirty="0" smtClean="0">
                <a:solidFill>
                  <a:schemeClr val="tx1"/>
                </a:solidFill>
              </a:rPr>
              <a:t>Control Circuit</a:t>
            </a:r>
            <a:endParaRPr lang="en-US" sz="1600" dirty="0">
              <a:solidFill>
                <a:schemeClr val="tx1"/>
              </a:solidFill>
            </a:endParaRPr>
          </a:p>
        </p:txBody>
      </p:sp>
      <p:cxnSp>
        <p:nvCxnSpPr>
          <p:cNvPr id="20" name="Straight Arrow Connector 19"/>
          <p:cNvCxnSpPr/>
          <p:nvPr/>
        </p:nvCxnSpPr>
        <p:spPr>
          <a:xfrm>
            <a:off x="6172200" y="64008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172200" y="68580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172200" y="73152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75099" y="6148251"/>
            <a:ext cx="679994" cy="1200329"/>
          </a:xfrm>
          <a:prstGeom prst="rect">
            <a:avLst/>
          </a:prstGeom>
          <a:noFill/>
        </p:spPr>
        <p:txBody>
          <a:bodyPr wrap="none" rtlCol="0">
            <a:spAutoFit/>
          </a:bodyPr>
          <a:lstStyle/>
          <a:p>
            <a:pPr algn="ctr">
              <a:spcAft>
                <a:spcPts val="1800"/>
              </a:spcAft>
            </a:pPr>
            <a:r>
              <a:rPr lang="en-US" sz="1400" dirty="0" smtClean="0"/>
              <a:t>Read</a:t>
            </a:r>
          </a:p>
          <a:p>
            <a:pPr algn="ctr">
              <a:spcAft>
                <a:spcPts val="1800"/>
              </a:spcAft>
            </a:pPr>
            <a:r>
              <a:rPr lang="en-US" sz="1400" dirty="0" smtClean="0"/>
              <a:t>Write</a:t>
            </a:r>
          </a:p>
          <a:p>
            <a:pPr algn="ctr">
              <a:spcAft>
                <a:spcPts val="1800"/>
              </a:spcAft>
            </a:pPr>
            <a:r>
              <a:rPr lang="en-US" sz="1400" dirty="0" smtClean="0"/>
              <a:t>Enable</a:t>
            </a:r>
            <a:endParaRPr lang="en-US" sz="1400" dirty="0"/>
          </a:p>
        </p:txBody>
      </p:sp>
      <p:cxnSp>
        <p:nvCxnSpPr>
          <p:cNvPr id="24" name="Straight Arrow Connector 23"/>
          <p:cNvCxnSpPr/>
          <p:nvPr/>
        </p:nvCxnSpPr>
        <p:spPr>
          <a:xfrm>
            <a:off x="6172200" y="52578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96581" y="4960597"/>
            <a:ext cx="574196" cy="307777"/>
          </a:xfrm>
          <a:prstGeom prst="rect">
            <a:avLst/>
          </a:prstGeom>
          <a:noFill/>
        </p:spPr>
        <p:txBody>
          <a:bodyPr wrap="none" rtlCol="0">
            <a:spAutoFit/>
          </a:bodyPr>
          <a:lstStyle/>
          <a:p>
            <a:pPr algn="ctr">
              <a:spcBef>
                <a:spcPts val="400"/>
              </a:spcBef>
            </a:pPr>
            <a:r>
              <a:rPr lang="en-US" sz="1400" dirty="0" smtClean="0"/>
              <a:t>Clock</a:t>
            </a:r>
            <a:endParaRPr lang="en-US" sz="1400" dirty="0"/>
          </a:p>
        </p:txBody>
      </p:sp>
      <p:cxnSp>
        <p:nvCxnSpPr>
          <p:cNvPr id="8" name="Straight Arrow Connector 7"/>
          <p:cNvCxnSpPr>
            <a:stCxn id="16" idx="3"/>
            <a:endCxn id="17" idx="1"/>
          </p:cNvCxnSpPr>
          <p:nvPr/>
        </p:nvCxnSpPr>
        <p:spPr>
          <a:xfrm>
            <a:off x="7543800" y="3429000"/>
            <a:ext cx="457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635429" y="3121223"/>
            <a:ext cx="266420" cy="307777"/>
          </a:xfrm>
          <a:prstGeom prst="rect">
            <a:avLst/>
          </a:prstGeom>
          <a:noFill/>
        </p:spPr>
        <p:txBody>
          <a:bodyPr wrap="none" rtlCol="0">
            <a:spAutoFit/>
          </a:bodyPr>
          <a:lstStyle/>
          <a:p>
            <a:pPr algn="ctr">
              <a:spcBef>
                <a:spcPts val="400"/>
              </a:spcBef>
            </a:pPr>
            <a:r>
              <a:rPr lang="en-US" sz="1400" dirty="0" smtClean="0"/>
              <a:t>k</a:t>
            </a:r>
            <a:endParaRPr lang="en-US" sz="1400" dirty="0"/>
          </a:p>
        </p:txBody>
      </p:sp>
      <p:cxnSp>
        <p:nvCxnSpPr>
          <p:cNvPr id="10" name="Straight Arrow Connector 9"/>
          <p:cNvCxnSpPr>
            <a:stCxn id="17" idx="3"/>
          </p:cNvCxnSpPr>
          <p:nvPr/>
        </p:nvCxnSpPr>
        <p:spPr>
          <a:xfrm>
            <a:off x="8915400" y="3429000"/>
            <a:ext cx="457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78730" y="3121223"/>
            <a:ext cx="330539" cy="307777"/>
          </a:xfrm>
          <a:prstGeom prst="rect">
            <a:avLst/>
          </a:prstGeom>
          <a:noFill/>
        </p:spPr>
        <p:txBody>
          <a:bodyPr wrap="none" rtlCol="0">
            <a:spAutoFit/>
          </a:bodyPr>
          <a:lstStyle/>
          <a:p>
            <a:pPr algn="ctr">
              <a:spcBef>
                <a:spcPts val="400"/>
              </a:spcBef>
            </a:pPr>
            <a:r>
              <a:rPr lang="en-US" sz="1400" dirty="0" smtClean="0"/>
              <a:t>2</a:t>
            </a:r>
            <a:r>
              <a:rPr lang="en-US" sz="1400" baseline="30000" dirty="0" smtClean="0"/>
              <a:t>k</a:t>
            </a:r>
            <a:endParaRPr lang="en-US" sz="1400" baseline="30000" dirty="0"/>
          </a:p>
        </p:txBody>
      </p:sp>
      <p:cxnSp>
        <p:nvCxnSpPr>
          <p:cNvPr id="9" name="Straight Arrow Connector 8"/>
          <p:cNvCxnSpPr>
            <a:stCxn id="18" idx="2"/>
            <a:endCxn id="19" idx="0"/>
          </p:cNvCxnSpPr>
          <p:nvPr/>
        </p:nvCxnSpPr>
        <p:spPr>
          <a:xfrm>
            <a:off x="10287000" y="6629400"/>
            <a:ext cx="0" cy="45720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983581" y="6706177"/>
            <a:ext cx="327334" cy="307777"/>
          </a:xfrm>
          <a:prstGeom prst="rect">
            <a:avLst/>
          </a:prstGeom>
          <a:noFill/>
        </p:spPr>
        <p:txBody>
          <a:bodyPr wrap="none" rtlCol="0">
            <a:spAutoFit/>
          </a:bodyPr>
          <a:lstStyle/>
          <a:p>
            <a:pPr algn="ctr">
              <a:spcBef>
                <a:spcPts val="400"/>
              </a:spcBef>
            </a:pPr>
            <a:r>
              <a:rPr lang="en-US" sz="1400" dirty="0"/>
              <a:t>m</a:t>
            </a:r>
          </a:p>
        </p:txBody>
      </p:sp>
      <p:sp>
        <p:nvSpPr>
          <p:cNvPr id="29" name="Rectangle 28"/>
          <p:cNvSpPr/>
          <p:nvPr/>
        </p:nvSpPr>
        <p:spPr>
          <a:xfrm>
            <a:off x="7086600" y="4574177"/>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spcAft>
                <a:spcPts val="1350"/>
              </a:spcAft>
            </a:pPr>
            <a:endParaRPr lang="en-US" sz="1600" dirty="0">
              <a:solidFill>
                <a:schemeClr val="tx1"/>
              </a:solidFill>
            </a:endParaRPr>
          </a:p>
        </p:txBody>
      </p:sp>
    </p:spTree>
    <p:extLst>
      <p:ext uri="{BB962C8B-B14F-4D97-AF65-F5344CB8AC3E}">
        <p14:creationId xmlns:p14="http://schemas.microsoft.com/office/powerpoint/2010/main" val="3294376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353"/>
            <a:ext cx="10972800" cy="1371600"/>
          </a:xfrm>
        </p:spPr>
        <p:txBody>
          <a:bodyPr/>
          <a:lstStyle/>
          <a:p>
            <a:r>
              <a:rPr lang="en-US" dirty="0" smtClean="0"/>
              <a:t>Memory: Components</a:t>
            </a:r>
            <a:endParaRPr lang="en-US" dirty="0"/>
          </a:p>
        </p:txBody>
      </p:sp>
      <p:sp>
        <p:nvSpPr>
          <p:cNvPr id="3" name="Content Placeholder 2"/>
          <p:cNvSpPr>
            <a:spLocks noGrp="1"/>
          </p:cNvSpPr>
          <p:nvPr>
            <p:ph sz="half" idx="1"/>
          </p:nvPr>
        </p:nvSpPr>
        <p:spPr/>
        <p:txBody>
          <a:bodyPr/>
          <a:lstStyle/>
          <a:p>
            <a:r>
              <a:rPr lang="en-US" i="1" dirty="0" smtClean="0"/>
              <a:t>A memory chip contains a number of components.</a:t>
            </a:r>
          </a:p>
          <a:p>
            <a:pPr lvl="1"/>
            <a:r>
              <a:rPr lang="en-US" i="1" dirty="0" smtClean="0"/>
              <a:t>Clock circuitry:</a:t>
            </a:r>
            <a:r>
              <a:rPr lang="en-US" dirty="0" smtClean="0"/>
              <a:t> The clock circuitry provides clock signals for all of the registers in the memory chip.</a:t>
            </a:r>
          </a:p>
          <a:p>
            <a:pPr lvl="1"/>
            <a:r>
              <a:rPr lang="en-US" dirty="0" smtClean="0"/>
              <a:t>This includes the registers in the Memory Unit, the MAR, and the MDR.</a:t>
            </a:r>
          </a:p>
          <a:p>
            <a:pPr lvl="1"/>
            <a:r>
              <a:rPr lang="en-US" dirty="0" smtClean="0"/>
              <a:t>Synchronizing all of the registers prevents sudden input changes from disturbing the operation of the memory chip.</a:t>
            </a:r>
          </a:p>
        </p:txBody>
      </p:sp>
      <p:grpSp>
        <p:nvGrpSpPr>
          <p:cNvPr id="4" name="Group 3"/>
          <p:cNvGrpSpPr/>
          <p:nvPr/>
        </p:nvGrpSpPr>
        <p:grpSpPr>
          <a:xfrm>
            <a:off x="6093401" y="2286000"/>
            <a:ext cx="5336599" cy="6041390"/>
            <a:chOff x="6093401" y="2286000"/>
            <a:chExt cx="5336599" cy="6041390"/>
          </a:xfrm>
        </p:grpSpPr>
        <p:sp>
          <p:nvSpPr>
            <p:cNvPr id="15" name="Rectangle 14"/>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tx1"/>
                  </a:solidFill>
                </a:rPr>
                <a:t>MAR</a:t>
              </a:r>
              <a:endParaRPr lang="en-US" dirty="0">
                <a:solidFill>
                  <a:schemeClr val="tx1"/>
                </a:solidFill>
              </a:endParaRPr>
            </a:p>
          </p:txBody>
        </p:sp>
        <p:sp>
          <p:nvSpPr>
            <p:cNvPr id="17" name="Rectangle 16"/>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tx1"/>
                  </a:solidFill>
                </a:rPr>
                <a:t>Decoder</a:t>
              </a:r>
              <a:endParaRPr lang="en-US" dirty="0">
                <a:solidFill>
                  <a:schemeClr val="tx1"/>
                </a:solidFill>
              </a:endParaRPr>
            </a:p>
          </p:txBody>
        </p:sp>
        <p:sp>
          <p:nvSpPr>
            <p:cNvPr id="18" name="Rectangle 17"/>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a:t>
              </a:r>
            </a:p>
            <a:p>
              <a:pPr algn="ctr"/>
              <a:r>
                <a:rPr lang="en-US" dirty="0" smtClean="0">
                  <a:solidFill>
                    <a:schemeClr val="tx1"/>
                  </a:solidFill>
                </a:rPr>
                <a:t>Unit</a:t>
              </a:r>
              <a:endParaRPr lang="en-US" dirty="0">
                <a:solidFill>
                  <a:schemeClr val="tx1"/>
                </a:solidFill>
              </a:endParaRPr>
            </a:p>
          </p:txBody>
        </p:sp>
        <p:sp>
          <p:nvSpPr>
            <p:cNvPr id="19" name="Rectangle 18"/>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MDR</a:t>
              </a:r>
              <a:endParaRPr lang="en-US" dirty="0">
                <a:solidFill>
                  <a:schemeClr val="tx1"/>
                </a:solidFill>
              </a:endParaRPr>
            </a:p>
          </p:txBody>
        </p:sp>
        <p:cxnSp>
          <p:nvCxnSpPr>
            <p:cNvPr id="5" name="Straight Arrow Connector 4"/>
            <p:cNvCxnSpPr/>
            <p:nvPr/>
          </p:nvCxnSpPr>
          <p:spPr>
            <a:xfrm>
              <a:off x="6172200" y="34290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3401" y="3151300"/>
              <a:ext cx="768993" cy="789960"/>
            </a:xfrm>
            <a:prstGeom prst="rect">
              <a:avLst/>
            </a:prstGeom>
            <a:noFill/>
          </p:spPr>
          <p:txBody>
            <a:bodyPr wrap="none" rtlCol="0">
              <a:spAutoFit/>
            </a:bodyPr>
            <a:lstStyle/>
            <a:p>
              <a:pPr algn="ctr">
                <a:spcBef>
                  <a:spcPts val="400"/>
                </a:spcBef>
              </a:pPr>
              <a:r>
                <a:rPr lang="en-US" sz="1400" dirty="0" smtClean="0"/>
                <a:t>k</a:t>
              </a:r>
            </a:p>
            <a:p>
              <a:pPr algn="ctr">
                <a:spcBef>
                  <a:spcPts val="400"/>
                </a:spcBef>
              </a:pPr>
              <a:r>
                <a:rPr lang="en-US" sz="1400" dirty="0" smtClean="0"/>
                <a:t>Address</a:t>
              </a:r>
              <a:br>
                <a:rPr lang="en-US" sz="1400" dirty="0" smtClean="0"/>
              </a:br>
              <a:r>
                <a:rPr lang="en-US" sz="1400" dirty="0" smtClean="0"/>
                <a:t>lines</a:t>
              </a:r>
              <a:endParaRPr lang="en-US" sz="1400" dirty="0"/>
            </a:p>
          </p:txBody>
        </p:sp>
        <p:cxnSp>
          <p:nvCxnSpPr>
            <p:cNvPr id="6" name="Elbow Connector 5"/>
            <p:cNvCxnSpPr/>
            <p:nvPr/>
          </p:nvCxnSpPr>
          <p:spPr>
            <a:xfrm rot="5400000" flipH="1" flipV="1">
              <a:off x="9904730" y="7938770"/>
              <a:ext cx="777240" cy="0"/>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958945" y="7863840"/>
              <a:ext cx="1206742" cy="307777"/>
            </a:xfrm>
            <a:prstGeom prst="rect">
              <a:avLst/>
            </a:prstGeom>
            <a:noFill/>
          </p:spPr>
          <p:txBody>
            <a:bodyPr wrap="none" rtlCol="0">
              <a:spAutoFit/>
            </a:bodyPr>
            <a:lstStyle/>
            <a:p>
              <a:pPr algn="ctr">
                <a:spcBef>
                  <a:spcPts val="400"/>
                </a:spcBef>
              </a:pPr>
              <a:r>
                <a:rPr lang="en-US" sz="1400" dirty="0" smtClean="0"/>
                <a:t>m    Data lines</a:t>
              </a:r>
              <a:endParaRPr lang="en-US" sz="1400" dirty="0"/>
            </a:p>
          </p:txBody>
        </p:sp>
        <p:sp>
          <p:nvSpPr>
            <p:cNvPr id="14" name="Rectangle 13"/>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r>
                <a:rPr lang="en-US" sz="1600" dirty="0" smtClean="0">
                  <a:solidFill>
                    <a:schemeClr val="tx1"/>
                  </a:solidFill>
                </a:rPr>
                <a:t>Control Circuit</a:t>
              </a:r>
              <a:endParaRPr lang="en-US" sz="1600" dirty="0">
                <a:solidFill>
                  <a:schemeClr val="tx1"/>
                </a:solidFill>
              </a:endParaRPr>
            </a:p>
          </p:txBody>
        </p:sp>
        <p:cxnSp>
          <p:nvCxnSpPr>
            <p:cNvPr id="20" name="Straight Arrow Connector 19"/>
            <p:cNvCxnSpPr/>
            <p:nvPr/>
          </p:nvCxnSpPr>
          <p:spPr>
            <a:xfrm>
              <a:off x="6172200" y="64008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172200" y="68580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172200" y="73152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75099" y="6148251"/>
              <a:ext cx="679994" cy="1200329"/>
            </a:xfrm>
            <a:prstGeom prst="rect">
              <a:avLst/>
            </a:prstGeom>
            <a:noFill/>
          </p:spPr>
          <p:txBody>
            <a:bodyPr wrap="none" rtlCol="0">
              <a:spAutoFit/>
            </a:bodyPr>
            <a:lstStyle/>
            <a:p>
              <a:pPr algn="ctr">
                <a:spcAft>
                  <a:spcPts val="1800"/>
                </a:spcAft>
              </a:pPr>
              <a:r>
                <a:rPr lang="en-US" sz="1400" dirty="0" smtClean="0"/>
                <a:t>Read</a:t>
              </a:r>
            </a:p>
            <a:p>
              <a:pPr algn="ctr">
                <a:spcAft>
                  <a:spcPts val="1800"/>
                </a:spcAft>
              </a:pPr>
              <a:r>
                <a:rPr lang="en-US" sz="1400" dirty="0" smtClean="0"/>
                <a:t>Write</a:t>
              </a:r>
            </a:p>
            <a:p>
              <a:pPr algn="ctr">
                <a:spcAft>
                  <a:spcPts val="1800"/>
                </a:spcAft>
              </a:pPr>
              <a:r>
                <a:rPr lang="en-US" sz="1400" dirty="0" smtClean="0"/>
                <a:t>Enable</a:t>
              </a:r>
              <a:endParaRPr lang="en-US" sz="1400" dirty="0"/>
            </a:p>
          </p:txBody>
        </p:sp>
        <p:cxnSp>
          <p:nvCxnSpPr>
            <p:cNvPr id="24" name="Straight Arrow Connector 23"/>
            <p:cNvCxnSpPr/>
            <p:nvPr/>
          </p:nvCxnSpPr>
          <p:spPr>
            <a:xfrm>
              <a:off x="6172200" y="52578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96581" y="4960597"/>
              <a:ext cx="574196" cy="307777"/>
            </a:xfrm>
            <a:prstGeom prst="rect">
              <a:avLst/>
            </a:prstGeom>
            <a:noFill/>
          </p:spPr>
          <p:txBody>
            <a:bodyPr wrap="none" rtlCol="0">
              <a:spAutoFit/>
            </a:bodyPr>
            <a:lstStyle/>
            <a:p>
              <a:pPr algn="ctr">
                <a:spcBef>
                  <a:spcPts val="400"/>
                </a:spcBef>
              </a:pPr>
              <a:r>
                <a:rPr lang="en-US" sz="1400" dirty="0" smtClean="0"/>
                <a:t>Clock</a:t>
              </a:r>
              <a:endParaRPr lang="en-US" sz="1400" dirty="0"/>
            </a:p>
          </p:txBody>
        </p:sp>
        <p:cxnSp>
          <p:nvCxnSpPr>
            <p:cNvPr id="8" name="Straight Arrow Connector 7"/>
            <p:cNvCxnSpPr>
              <a:stCxn id="16" idx="3"/>
              <a:endCxn id="17" idx="1"/>
            </p:cNvCxnSpPr>
            <p:nvPr/>
          </p:nvCxnSpPr>
          <p:spPr>
            <a:xfrm>
              <a:off x="7543800" y="3429000"/>
              <a:ext cx="457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635429" y="3121223"/>
              <a:ext cx="266420" cy="307777"/>
            </a:xfrm>
            <a:prstGeom prst="rect">
              <a:avLst/>
            </a:prstGeom>
            <a:noFill/>
          </p:spPr>
          <p:txBody>
            <a:bodyPr wrap="none" rtlCol="0">
              <a:spAutoFit/>
            </a:bodyPr>
            <a:lstStyle/>
            <a:p>
              <a:pPr algn="ctr">
                <a:spcBef>
                  <a:spcPts val="400"/>
                </a:spcBef>
              </a:pPr>
              <a:r>
                <a:rPr lang="en-US" sz="1400" dirty="0" smtClean="0"/>
                <a:t>k</a:t>
              </a:r>
              <a:endParaRPr lang="en-US" sz="1400" dirty="0"/>
            </a:p>
          </p:txBody>
        </p:sp>
        <p:cxnSp>
          <p:nvCxnSpPr>
            <p:cNvPr id="10" name="Straight Arrow Connector 9"/>
            <p:cNvCxnSpPr>
              <a:stCxn id="17" idx="3"/>
            </p:cNvCxnSpPr>
            <p:nvPr/>
          </p:nvCxnSpPr>
          <p:spPr>
            <a:xfrm>
              <a:off x="8915400" y="3429000"/>
              <a:ext cx="457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78730" y="3121223"/>
              <a:ext cx="330539" cy="307777"/>
            </a:xfrm>
            <a:prstGeom prst="rect">
              <a:avLst/>
            </a:prstGeom>
            <a:noFill/>
          </p:spPr>
          <p:txBody>
            <a:bodyPr wrap="none" rtlCol="0">
              <a:spAutoFit/>
            </a:bodyPr>
            <a:lstStyle/>
            <a:p>
              <a:pPr algn="ctr">
                <a:spcBef>
                  <a:spcPts val="400"/>
                </a:spcBef>
              </a:pPr>
              <a:r>
                <a:rPr lang="en-US" sz="1400" dirty="0" smtClean="0"/>
                <a:t>2</a:t>
              </a:r>
              <a:r>
                <a:rPr lang="en-US" sz="1400" baseline="30000" dirty="0" smtClean="0"/>
                <a:t>k</a:t>
              </a:r>
              <a:endParaRPr lang="en-US" sz="1400" baseline="30000" dirty="0"/>
            </a:p>
          </p:txBody>
        </p:sp>
        <p:cxnSp>
          <p:nvCxnSpPr>
            <p:cNvPr id="9" name="Straight Arrow Connector 8"/>
            <p:cNvCxnSpPr>
              <a:stCxn id="18" idx="2"/>
              <a:endCxn id="19" idx="0"/>
            </p:cNvCxnSpPr>
            <p:nvPr/>
          </p:nvCxnSpPr>
          <p:spPr>
            <a:xfrm>
              <a:off x="10287000" y="6629400"/>
              <a:ext cx="0" cy="45720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983581" y="6706177"/>
              <a:ext cx="327334" cy="307777"/>
            </a:xfrm>
            <a:prstGeom prst="rect">
              <a:avLst/>
            </a:prstGeom>
            <a:noFill/>
          </p:spPr>
          <p:txBody>
            <a:bodyPr wrap="none" rtlCol="0">
              <a:spAutoFit/>
            </a:bodyPr>
            <a:lstStyle/>
            <a:p>
              <a:pPr algn="ctr">
                <a:spcBef>
                  <a:spcPts val="400"/>
                </a:spcBef>
              </a:pPr>
              <a:r>
                <a:rPr lang="en-US" sz="1400" dirty="0"/>
                <a:t>m</a:t>
              </a:r>
            </a:p>
          </p:txBody>
        </p:sp>
        <p:sp>
          <p:nvSpPr>
            <p:cNvPr id="29" name="Rectangle 28"/>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r>
                <a:rPr lang="en-US" sz="1600" dirty="0" smtClean="0">
                  <a:solidFill>
                    <a:schemeClr val="tx1"/>
                  </a:solidFill>
                </a:rPr>
                <a:t>Clock Circuitry</a:t>
              </a:r>
              <a:endParaRPr lang="en-US" sz="1600" dirty="0">
                <a:solidFill>
                  <a:schemeClr val="tx1"/>
                </a:solidFill>
              </a:endParaRPr>
            </a:p>
          </p:txBody>
        </p:sp>
      </p:grpSp>
    </p:spTree>
    <p:extLst>
      <p:ext uri="{BB962C8B-B14F-4D97-AF65-F5344CB8AC3E}">
        <p14:creationId xmlns:p14="http://schemas.microsoft.com/office/powerpoint/2010/main" val="2736841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Memory: Register Transfers</a:t>
            </a:r>
            <a:endParaRPr lang="en-US" dirty="0"/>
          </a:p>
        </p:txBody>
      </p:sp>
      <p:sp>
        <p:nvSpPr>
          <p:cNvPr id="3" name="Content Placeholder 2"/>
          <p:cNvSpPr>
            <a:spLocks noGrp="1"/>
          </p:cNvSpPr>
          <p:nvPr>
            <p:ph idx="1"/>
          </p:nvPr>
        </p:nvSpPr>
        <p:spPr/>
        <p:txBody>
          <a:bodyPr/>
          <a:lstStyle/>
          <a:p>
            <a:r>
              <a:rPr lang="en-US" dirty="0" smtClean="0"/>
              <a:t>We can express memory read and memory write operations as a </a:t>
            </a:r>
            <a:r>
              <a:rPr lang="en-US" i="1" dirty="0" smtClean="0"/>
              <a:t>sequence of register transfers</a:t>
            </a:r>
            <a:r>
              <a:rPr lang="en-US" dirty="0" smtClean="0"/>
              <a:t>.</a:t>
            </a:r>
          </a:p>
          <a:p>
            <a:r>
              <a:rPr lang="en-US" dirty="0" smtClean="0"/>
              <a:t>Some of the registers involved in the transfers will be those of the memory chip, while others could be general-purpose or specific purpose registers elsewhere in the system.</a:t>
            </a:r>
          </a:p>
          <a:p>
            <a:r>
              <a:rPr lang="en-US" dirty="0" smtClean="0"/>
              <a:t>Memory Write</a:t>
            </a:r>
            <a:r>
              <a:rPr lang="en-US" dirty="0" smtClean="0"/>
              <a:t>: Store the contents of (external) register R1 at memory address 0x100</a:t>
            </a:r>
          </a:p>
          <a:p>
            <a:pPr marL="847334" lvl="1" indent="-457200">
              <a:buFont typeface="+mj-lt"/>
              <a:buAutoNum type="arabicPeriod"/>
            </a:pPr>
            <a:r>
              <a:rPr lang="en-US" dirty="0" smtClean="0"/>
              <a:t>MAR </a:t>
            </a:r>
            <a:r>
              <a:rPr lang="en-US" dirty="0" smtClean="0">
                <a:sym typeface="Symbol"/>
              </a:rPr>
              <a:t> 0x100</a:t>
            </a:r>
            <a:br>
              <a:rPr lang="en-US" dirty="0" smtClean="0">
                <a:sym typeface="Symbol"/>
              </a:rPr>
            </a:br>
            <a:r>
              <a:rPr lang="en-US" i="1" dirty="0" smtClean="0">
                <a:sym typeface="Symbol"/>
              </a:rPr>
              <a:t>Place the address into the memory address register.</a:t>
            </a:r>
            <a:endParaRPr lang="en-US" dirty="0">
              <a:sym typeface="Symbol"/>
            </a:endParaRPr>
          </a:p>
          <a:p>
            <a:pPr marL="847334" lvl="1" indent="-457200">
              <a:buFont typeface="+mj-lt"/>
              <a:buAutoNum type="arabicPeriod"/>
            </a:pPr>
            <a:r>
              <a:rPr lang="en-US" dirty="0" smtClean="0">
                <a:sym typeface="Symbol"/>
              </a:rPr>
              <a:t>MDR  R1</a:t>
            </a:r>
            <a:br>
              <a:rPr lang="en-US" dirty="0" smtClean="0">
                <a:sym typeface="Symbol"/>
              </a:rPr>
            </a:br>
            <a:r>
              <a:rPr lang="en-US" i="1" dirty="0" smtClean="0">
                <a:sym typeface="Symbol"/>
              </a:rPr>
              <a:t>Move the value in R1 to the memory data register.</a:t>
            </a:r>
            <a:endParaRPr lang="en-US" dirty="0">
              <a:sym typeface="Symbol"/>
            </a:endParaRPr>
          </a:p>
          <a:p>
            <a:pPr marL="847334" lvl="1" indent="-457200">
              <a:buFont typeface="+mj-lt"/>
              <a:buAutoNum type="arabicPeriod"/>
            </a:pPr>
            <a:r>
              <a:rPr lang="en-US" dirty="0" smtClean="0">
                <a:sym typeface="Symbol"/>
              </a:rPr>
              <a:t>Mem[MAR]  MDR</a:t>
            </a:r>
            <a:br>
              <a:rPr lang="en-US" dirty="0" smtClean="0">
                <a:sym typeface="Symbol"/>
              </a:rPr>
            </a:br>
            <a:r>
              <a:rPr lang="en-US" i="1" dirty="0" smtClean="0">
                <a:sym typeface="Symbol"/>
              </a:rPr>
              <a:t>Write the contents of MDR (which is the value in R1 that we want to store) to the Memory Unit register whose address is given by the value in MAR.</a:t>
            </a:r>
            <a:endParaRPr lang="en-US" dirty="0" smtClean="0"/>
          </a:p>
          <a:p>
            <a:endParaRPr lang="en-US" dirty="0"/>
          </a:p>
        </p:txBody>
      </p:sp>
    </p:spTree>
    <p:extLst>
      <p:ext uri="{BB962C8B-B14F-4D97-AF65-F5344CB8AC3E}">
        <p14:creationId xmlns:p14="http://schemas.microsoft.com/office/powerpoint/2010/main" val="3479447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Memory: Register Transfers</a:t>
            </a:r>
            <a:endParaRPr lang="en-US" dirty="0"/>
          </a:p>
        </p:txBody>
      </p:sp>
      <p:sp>
        <p:nvSpPr>
          <p:cNvPr id="3" name="Content Placeholder 2"/>
          <p:cNvSpPr>
            <a:spLocks noGrp="1"/>
          </p:cNvSpPr>
          <p:nvPr>
            <p:ph idx="1"/>
          </p:nvPr>
        </p:nvSpPr>
        <p:spPr/>
        <p:txBody>
          <a:bodyPr/>
          <a:lstStyle/>
          <a:p>
            <a:r>
              <a:rPr lang="en-US" dirty="0" smtClean="0"/>
              <a:t>Memory Read</a:t>
            </a:r>
            <a:r>
              <a:rPr lang="en-US" dirty="0" smtClean="0"/>
              <a:t>: Load (external) register R1 with the contents of memory address 0x100:</a:t>
            </a:r>
          </a:p>
          <a:p>
            <a:pPr marL="847334" lvl="1" indent="-457200">
              <a:buFont typeface="+mj-lt"/>
              <a:buAutoNum type="arabicPeriod"/>
            </a:pPr>
            <a:r>
              <a:rPr lang="en-US" dirty="0" smtClean="0"/>
              <a:t>MAR </a:t>
            </a:r>
            <a:r>
              <a:rPr lang="en-US" dirty="0" smtClean="0">
                <a:sym typeface="Symbol"/>
              </a:rPr>
              <a:t> 0x100</a:t>
            </a:r>
            <a:br>
              <a:rPr lang="en-US" dirty="0" smtClean="0">
                <a:sym typeface="Symbol"/>
              </a:rPr>
            </a:br>
            <a:r>
              <a:rPr lang="en-US" i="1" dirty="0">
                <a:sym typeface="Symbol"/>
              </a:rPr>
              <a:t>Place the address into the memory address register.</a:t>
            </a:r>
            <a:endParaRPr lang="en-US" dirty="0" smtClean="0">
              <a:sym typeface="Symbol"/>
            </a:endParaRPr>
          </a:p>
          <a:p>
            <a:pPr marL="847334" lvl="1" indent="-457200">
              <a:buFont typeface="+mj-lt"/>
              <a:buAutoNum type="arabicPeriod"/>
            </a:pPr>
            <a:r>
              <a:rPr lang="en-US" dirty="0" smtClean="0">
                <a:sym typeface="Symbol"/>
              </a:rPr>
              <a:t>MDR  Mem[MAR]</a:t>
            </a:r>
            <a:br>
              <a:rPr lang="en-US" dirty="0" smtClean="0">
                <a:sym typeface="Symbol"/>
              </a:rPr>
            </a:br>
            <a:r>
              <a:rPr lang="en-US" i="1" dirty="0" smtClean="0">
                <a:sym typeface="Symbol"/>
              </a:rPr>
              <a:t>Read </a:t>
            </a:r>
            <a:r>
              <a:rPr lang="en-US" i="1" dirty="0">
                <a:sym typeface="Symbol"/>
              </a:rPr>
              <a:t>the contents of </a:t>
            </a:r>
            <a:r>
              <a:rPr lang="en-US" i="1" dirty="0" smtClean="0">
                <a:sym typeface="Symbol"/>
              </a:rPr>
              <a:t>the Memory Unit </a:t>
            </a:r>
            <a:r>
              <a:rPr lang="en-US" i="1" dirty="0">
                <a:sym typeface="Symbol"/>
              </a:rPr>
              <a:t>register whose address is given by the value in </a:t>
            </a:r>
            <a:r>
              <a:rPr lang="en-US" i="1" dirty="0" smtClean="0">
                <a:sym typeface="Symbol"/>
              </a:rPr>
              <a:t>MAR and place the value into MDR.</a:t>
            </a:r>
            <a:endParaRPr lang="en-US" dirty="0" smtClean="0">
              <a:sym typeface="Symbol"/>
            </a:endParaRPr>
          </a:p>
          <a:p>
            <a:pPr marL="847334" lvl="1" indent="-457200">
              <a:buFont typeface="+mj-lt"/>
              <a:buAutoNum type="arabicPeriod"/>
            </a:pPr>
            <a:r>
              <a:rPr lang="en-US" dirty="0" smtClean="0">
                <a:sym typeface="Symbol"/>
              </a:rPr>
              <a:t>R1  MDR</a:t>
            </a:r>
            <a:br>
              <a:rPr lang="en-US" dirty="0" smtClean="0">
                <a:sym typeface="Symbol"/>
              </a:rPr>
            </a:br>
            <a:r>
              <a:rPr lang="en-US" i="1" dirty="0" smtClean="0">
                <a:sym typeface="Symbol"/>
              </a:rPr>
              <a:t>Move the value in MDR (which is the value that was read from memory) to register R1.</a:t>
            </a:r>
            <a:endParaRPr lang="en-US" dirty="0"/>
          </a:p>
        </p:txBody>
      </p:sp>
    </p:spTree>
    <p:extLst>
      <p:ext uri="{BB962C8B-B14F-4D97-AF65-F5344CB8AC3E}">
        <p14:creationId xmlns:p14="http://schemas.microsoft.com/office/powerpoint/2010/main" val="1689861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IC Random Access Memory</a:t>
            </a:r>
            <a:endParaRPr lang="en-US" sz="5400" dirty="0"/>
          </a:p>
        </p:txBody>
      </p:sp>
      <p:sp>
        <p:nvSpPr>
          <p:cNvPr id="3" name="Content Placeholder 2"/>
          <p:cNvSpPr>
            <a:spLocks noGrp="1"/>
          </p:cNvSpPr>
          <p:nvPr>
            <p:ph idx="1"/>
          </p:nvPr>
        </p:nvSpPr>
        <p:spPr/>
        <p:txBody>
          <a:bodyPr/>
          <a:lstStyle/>
          <a:p>
            <a:r>
              <a:rPr lang="en-US" dirty="0" smtClean="0"/>
              <a:t>A memory’s </a:t>
            </a:r>
            <a:r>
              <a:rPr lang="en-US" i="1" dirty="0" smtClean="0"/>
              <a:t>access time</a:t>
            </a:r>
            <a:r>
              <a:rPr lang="en-US" dirty="0" smtClean="0"/>
              <a:t> is the amount of time that it takes to access a storage location.</a:t>
            </a:r>
            <a:endParaRPr lang="en-US" i="1" dirty="0" smtClean="0"/>
          </a:p>
          <a:p>
            <a:r>
              <a:rPr lang="en-US" dirty="0" smtClean="0"/>
              <a:t>Random access memory (RAM) is characterized by the ability to access a </a:t>
            </a:r>
            <a:r>
              <a:rPr lang="en-US" i="1" dirty="0" smtClean="0"/>
              <a:t>random</a:t>
            </a:r>
            <a:r>
              <a:rPr lang="en-US" dirty="0" smtClean="0"/>
              <a:t> (or arbitrary) storage location with </a:t>
            </a:r>
            <a:r>
              <a:rPr lang="en-US" i="1" dirty="0" smtClean="0"/>
              <a:t>constant </a:t>
            </a:r>
            <a:r>
              <a:rPr lang="en-US" dirty="0" smtClean="0"/>
              <a:t>access time. The storage locations (the registers) need not be accessed in order by their location in memory (their address).</a:t>
            </a:r>
          </a:p>
          <a:p>
            <a:pPr lvl="1"/>
            <a:r>
              <a:rPr lang="en-US" dirty="0" smtClean="0"/>
              <a:t>RAM is contrasted with </a:t>
            </a:r>
            <a:r>
              <a:rPr lang="en-US" i="1" dirty="0" smtClean="0"/>
              <a:t>sequential access memory</a:t>
            </a:r>
            <a:r>
              <a:rPr lang="en-US" dirty="0" smtClean="0"/>
              <a:t>, where the access time is dependent upon the storage location. Accessing two different storage locations in a SAM can take different amounts of time. Examples of SAM include hard drives and magnetic tape drives.  </a:t>
            </a:r>
          </a:p>
          <a:p>
            <a:r>
              <a:rPr lang="en-US" dirty="0" smtClean="0"/>
              <a:t>RAM is an example of </a:t>
            </a:r>
            <a:r>
              <a:rPr lang="en-US" i="1" dirty="0" smtClean="0"/>
              <a:t>volatile </a:t>
            </a:r>
            <a:r>
              <a:rPr lang="en-US" dirty="0" smtClean="0"/>
              <a:t>memory: RAM only retains its contents for as long as it is powered. When power is discontinued, the storage locations lose their values.</a:t>
            </a:r>
          </a:p>
          <a:p>
            <a:r>
              <a:rPr lang="en-US" dirty="0"/>
              <a:t>RAM comes in two categories: </a:t>
            </a:r>
            <a:r>
              <a:rPr lang="en-US" i="1" dirty="0"/>
              <a:t>static RAM</a:t>
            </a:r>
            <a:r>
              <a:rPr lang="en-US" dirty="0"/>
              <a:t> (SRAM) and </a:t>
            </a:r>
            <a:r>
              <a:rPr lang="en-US" i="1" dirty="0"/>
              <a:t>dynamic RAM</a:t>
            </a:r>
            <a:r>
              <a:rPr lang="en-US" dirty="0"/>
              <a:t> (DRAM).</a:t>
            </a:r>
          </a:p>
          <a:p>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 RAM: Static RAM</a:t>
            </a:r>
            <a:endParaRPr lang="en-US" dirty="0"/>
          </a:p>
        </p:txBody>
      </p:sp>
      <p:sp>
        <p:nvSpPr>
          <p:cNvPr id="3" name="Content Placeholder 2"/>
          <p:cNvSpPr>
            <a:spLocks noGrp="1"/>
          </p:cNvSpPr>
          <p:nvPr>
            <p:ph sz="half" idx="1"/>
          </p:nvPr>
        </p:nvSpPr>
        <p:spPr/>
        <p:txBody>
          <a:bodyPr>
            <a:normAutofit/>
          </a:bodyPr>
          <a:lstStyle/>
          <a:p>
            <a:r>
              <a:rPr lang="en-US" dirty="0" smtClean="0"/>
              <a:t>SRAM is organized in cells that are built around flip-flops.</a:t>
            </a:r>
          </a:p>
          <a:p>
            <a:pPr lvl="1"/>
            <a:r>
              <a:rPr lang="en-US" dirty="0" smtClean="0"/>
              <a:t>Each cell represents one bit of one register.</a:t>
            </a:r>
          </a:p>
          <a:p>
            <a:pPr lvl="1"/>
            <a:r>
              <a:rPr lang="en-US" dirty="0" smtClean="0"/>
              <a:t>The bits in SRAM retain their values for as long as the memory chip is powered.</a:t>
            </a:r>
          </a:p>
          <a:p>
            <a:pPr lvl="1"/>
            <a:r>
              <a:rPr lang="en-US" dirty="0" smtClean="0"/>
              <a:t>Compared to DRAM, SRAM is </a:t>
            </a:r>
            <a:r>
              <a:rPr lang="en-US" i="1" dirty="0" smtClean="0"/>
              <a:t>faster</a:t>
            </a:r>
            <a:r>
              <a:rPr lang="en-US" dirty="0" smtClean="0"/>
              <a:t> but is </a:t>
            </a:r>
            <a:r>
              <a:rPr lang="en-US" i="1" dirty="0" smtClean="0"/>
              <a:t>more expensive</a:t>
            </a:r>
            <a:r>
              <a:rPr lang="en-US" dirty="0" smtClean="0"/>
              <a:t>.</a:t>
            </a:r>
          </a:p>
          <a:p>
            <a:pPr lvl="1"/>
            <a:endParaRPr lang="en-US" dirty="0" smtClean="0"/>
          </a:p>
          <a:p>
            <a:endParaRPr lang="en-US" dirty="0" smtClean="0"/>
          </a:p>
          <a:p>
            <a:pPr lvl="1"/>
            <a:endParaRPr lang="en-US" dirty="0"/>
          </a:p>
        </p:txBody>
      </p:sp>
      <p:pic>
        <p:nvPicPr>
          <p:cNvPr id="5" name="Picture 4"/>
          <p:cNvPicPr>
            <a:picLocks noChangeAspect="1"/>
          </p:cNvPicPr>
          <p:nvPr/>
        </p:nvPicPr>
        <p:blipFill>
          <a:blip r:embed="rId2"/>
          <a:stretch>
            <a:fillRect/>
          </a:stretch>
        </p:blipFill>
        <p:spPr>
          <a:xfrm>
            <a:off x="4873752" y="4946904"/>
            <a:ext cx="6400800" cy="3054052"/>
          </a:xfrm>
          <a:prstGeom prst="rect">
            <a:avLst/>
          </a:prstGeom>
        </p:spPr>
      </p:pic>
    </p:spTree>
    <p:extLst>
      <p:ext uri="{BB962C8B-B14F-4D97-AF65-F5344CB8AC3E}">
        <p14:creationId xmlns:p14="http://schemas.microsoft.com/office/powerpoint/2010/main" val="41643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Organization &amp; Characteristics</a:t>
            </a:r>
            <a:endParaRPr lang="en-US" dirty="0"/>
          </a:p>
        </p:txBody>
      </p:sp>
      <p:sp>
        <p:nvSpPr>
          <p:cNvPr id="3" name="Content Placeholder 2"/>
          <p:cNvSpPr>
            <a:spLocks noGrp="1"/>
          </p:cNvSpPr>
          <p:nvPr>
            <p:ph sz="half" idx="1"/>
          </p:nvPr>
        </p:nvSpPr>
        <p:spPr/>
        <p:txBody>
          <a:bodyPr/>
          <a:lstStyle/>
          <a:p>
            <a:r>
              <a:rPr lang="en-US" i="1" dirty="0" smtClean="0"/>
              <a:t>Memory is a collection of registers, along with the logic needed to access them.</a:t>
            </a:r>
          </a:p>
          <a:p>
            <a:pPr lvl="1"/>
            <a:r>
              <a:rPr lang="en-US" dirty="0" smtClean="0"/>
              <a:t>The collection of registers that forms the general storage area of a memory chip is called the </a:t>
            </a:r>
            <a:r>
              <a:rPr lang="en-US" i="1" dirty="0" smtClean="0"/>
              <a:t>Memory Unit</a:t>
            </a:r>
            <a:r>
              <a:rPr lang="en-US" dirty="0" smtClean="0"/>
              <a:t>.</a:t>
            </a:r>
          </a:p>
        </p:txBody>
      </p:sp>
      <p:sp>
        <p:nvSpPr>
          <p:cNvPr id="15" name="Rectangle 14"/>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2514600"/>
            <a:ext cx="4572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001000" y="2514600"/>
            <a:ext cx="914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a:t>
            </a:r>
          </a:p>
          <a:p>
            <a:pPr algn="ctr"/>
            <a:r>
              <a:rPr lang="en-US" dirty="0" smtClean="0">
                <a:solidFill>
                  <a:schemeClr val="tx1"/>
                </a:solidFill>
              </a:rPr>
              <a:t>Unit</a:t>
            </a:r>
            <a:endParaRPr lang="en-US" dirty="0">
              <a:solidFill>
                <a:schemeClr val="tx1"/>
              </a:solidFill>
            </a:endParaRPr>
          </a:p>
        </p:txBody>
      </p:sp>
      <p:sp>
        <p:nvSpPr>
          <p:cNvPr id="19" name="Rectangle 18"/>
          <p:cNvSpPr/>
          <p:nvPr/>
        </p:nvSpPr>
        <p:spPr>
          <a:xfrm>
            <a:off x="9372600" y="7086600"/>
            <a:ext cx="1828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086600" y="6172200"/>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086600" y="4574177"/>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spcAft>
                <a:spcPts val="1350"/>
              </a:spcAft>
            </a:pPr>
            <a:endParaRPr lang="en-US" sz="16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 RAM: Dynamic RAM</a:t>
            </a:r>
            <a:endParaRPr lang="en-US" dirty="0"/>
          </a:p>
        </p:txBody>
      </p:sp>
      <p:sp>
        <p:nvSpPr>
          <p:cNvPr id="3" name="Content Placeholder 2"/>
          <p:cNvSpPr>
            <a:spLocks noGrp="1"/>
          </p:cNvSpPr>
          <p:nvPr>
            <p:ph sz="half" idx="1"/>
          </p:nvPr>
        </p:nvSpPr>
        <p:spPr/>
        <p:txBody>
          <a:bodyPr/>
          <a:lstStyle/>
          <a:p>
            <a:r>
              <a:rPr lang="en-US" dirty="0"/>
              <a:t>DRAM is organized around transistor-capacitor pairs.</a:t>
            </a:r>
          </a:p>
          <a:p>
            <a:pPr lvl="1"/>
            <a:r>
              <a:rPr lang="en-US" dirty="0"/>
              <a:t>Each capacitor represents one </a:t>
            </a:r>
            <a:r>
              <a:rPr lang="en-US" dirty="0" smtClean="0"/>
              <a:t>bit.</a:t>
            </a:r>
          </a:p>
          <a:p>
            <a:pPr lvl="1"/>
            <a:r>
              <a:rPr lang="en-US" dirty="0" smtClean="0"/>
              <a:t>The </a:t>
            </a:r>
            <a:r>
              <a:rPr lang="en-US" dirty="0"/>
              <a:t>transistors provide pathways that allow a capacitor to be charged or discharged (to change its value) or prevent it from charging or discharging (to hold its value).</a:t>
            </a:r>
          </a:p>
          <a:p>
            <a:pPr lvl="1"/>
            <a:r>
              <a:rPr lang="en-US" dirty="0"/>
              <a:t>Because the transistors leak </a:t>
            </a:r>
            <a:r>
              <a:rPr lang="en-US" dirty="0" smtClean="0"/>
              <a:t>even when they are not conducting and the capacitors have a tendency to discharge, DRAM must be refreshed periodically.</a:t>
            </a:r>
          </a:p>
          <a:p>
            <a:pPr lvl="1"/>
            <a:r>
              <a:rPr lang="en-US" dirty="0" smtClean="0"/>
              <a:t>Compared to SRAM, DRAM is slower but less expensive.</a:t>
            </a:r>
            <a:endParaRPr lang="en-US" dirty="0"/>
          </a:p>
        </p:txBody>
      </p:sp>
      <p:pic>
        <p:nvPicPr>
          <p:cNvPr id="6" name="Picture 5"/>
          <p:cNvPicPr>
            <a:picLocks noChangeAspect="1"/>
          </p:cNvPicPr>
          <p:nvPr/>
        </p:nvPicPr>
        <p:blipFill>
          <a:blip r:embed="rId2"/>
          <a:stretch>
            <a:fillRect/>
          </a:stretch>
        </p:blipFill>
        <p:spPr>
          <a:xfrm>
            <a:off x="7616952" y="4343400"/>
            <a:ext cx="3657600" cy="3657600"/>
          </a:xfrm>
          <a:prstGeom prst="rect">
            <a:avLst/>
          </a:prstGeom>
        </p:spPr>
      </p:pic>
    </p:spTree>
    <p:extLst>
      <p:ext uri="{BB962C8B-B14F-4D97-AF65-F5344CB8AC3E}">
        <p14:creationId xmlns:p14="http://schemas.microsoft.com/office/powerpoint/2010/main" val="1167326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IC Read-Only Memory</a:t>
            </a:r>
            <a:endParaRPr lang="en-US" sz="5400" dirty="0"/>
          </a:p>
        </p:txBody>
      </p:sp>
      <p:sp>
        <p:nvSpPr>
          <p:cNvPr id="3" name="Content Placeholder 2"/>
          <p:cNvSpPr>
            <a:spLocks noGrp="1"/>
          </p:cNvSpPr>
          <p:nvPr>
            <p:ph idx="1"/>
          </p:nvPr>
        </p:nvSpPr>
        <p:spPr/>
        <p:txBody>
          <a:bodyPr/>
          <a:lstStyle/>
          <a:p>
            <a:r>
              <a:rPr lang="en-US" dirty="0" smtClean="0"/>
              <a:t>Read-only memory (ROM) is a version of RAM that (in general) can only be read.</a:t>
            </a:r>
          </a:p>
          <a:p>
            <a:pPr lvl="1"/>
            <a:r>
              <a:rPr lang="en-US" dirty="0"/>
              <a:t>ROM is used for “permanent” data </a:t>
            </a:r>
            <a:r>
              <a:rPr lang="en-US" dirty="0" smtClean="0"/>
              <a:t>storage.</a:t>
            </a:r>
          </a:p>
          <a:p>
            <a:pPr lvl="1"/>
            <a:r>
              <a:rPr lang="en-US" dirty="0"/>
              <a:t>Information is “written” to the ROM as part of the memory’s production process.</a:t>
            </a:r>
          </a:p>
          <a:p>
            <a:pPr lvl="1"/>
            <a:r>
              <a:rPr lang="en-US" dirty="0"/>
              <a:t>Once the ROM has been fabricated, the device is read-only.</a:t>
            </a:r>
          </a:p>
          <a:p>
            <a:pPr lvl="1"/>
            <a:r>
              <a:rPr lang="en-US" dirty="0" smtClean="0"/>
              <a:t>In contrast to RAM, which is volatile, ROM is </a:t>
            </a:r>
            <a:r>
              <a:rPr lang="en-US" i="1" dirty="0" smtClean="0"/>
              <a:t>non-volatile</a:t>
            </a:r>
            <a:r>
              <a:rPr lang="en-US" dirty="0" smtClean="0"/>
              <a:t>: it does not lose its contents when power is discontinued. ROM’s non-volatility stems from the fact that the “memory” is stored through the connections that are made between circuit elements; these connections don’t go away when the chip is not powered.</a:t>
            </a:r>
            <a:endParaRPr lang="en-US" i="1" dirty="0" smtClean="0"/>
          </a:p>
          <a:p>
            <a:pPr lvl="1"/>
            <a:r>
              <a:rPr lang="en-US" dirty="0" smtClean="0"/>
              <a:t>A 2</a:t>
            </a:r>
            <a:r>
              <a:rPr lang="en-US" i="1" baseline="30000" dirty="0" smtClean="0"/>
              <a:t>k</a:t>
            </a:r>
            <a:r>
              <a:rPr lang="en-US" dirty="0" smtClean="0"/>
              <a:t>-by-</a:t>
            </a:r>
            <a:r>
              <a:rPr lang="en-US" i="1" dirty="0" smtClean="0"/>
              <a:t>m</a:t>
            </a:r>
            <a:r>
              <a:rPr lang="en-US" dirty="0" smtClean="0"/>
              <a:t> ROM uses its </a:t>
            </a:r>
            <a:r>
              <a:rPr lang="en-US" i="1" dirty="0" smtClean="0"/>
              <a:t>k</a:t>
            </a:r>
            <a:r>
              <a:rPr lang="en-US" dirty="0" smtClean="0"/>
              <a:t> address lines to provide an </a:t>
            </a:r>
            <a:r>
              <a:rPr lang="en-US" i="1" dirty="0" smtClean="0"/>
              <a:t>m</a:t>
            </a:r>
            <a:r>
              <a:rPr lang="en-US" dirty="0" smtClean="0"/>
              <a:t>-bit data output.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IC ROM: Varieties of ROM</a:t>
            </a:r>
            <a:endParaRPr lang="en-US" sz="5400" dirty="0"/>
          </a:p>
        </p:txBody>
      </p:sp>
      <p:sp>
        <p:nvSpPr>
          <p:cNvPr id="3" name="Content Placeholder 2"/>
          <p:cNvSpPr>
            <a:spLocks noGrp="1"/>
          </p:cNvSpPr>
          <p:nvPr>
            <p:ph idx="1"/>
          </p:nvPr>
        </p:nvSpPr>
        <p:spPr/>
        <p:txBody>
          <a:bodyPr/>
          <a:lstStyle/>
          <a:p>
            <a:r>
              <a:rPr lang="en-US" dirty="0" smtClean="0"/>
              <a:t>Variations on ROM allow field-programmability, and even re-programmability.</a:t>
            </a:r>
            <a:endParaRPr lang="en-US" i="1" dirty="0" smtClean="0"/>
          </a:p>
          <a:p>
            <a:pPr lvl="1"/>
            <a:r>
              <a:rPr lang="en-US" i="1" dirty="0" smtClean="0"/>
              <a:t>Field Programmable Read-Only Memory (PROM)</a:t>
            </a:r>
            <a:r>
              <a:rPr lang="en-US" dirty="0" smtClean="0"/>
              <a:t>: Instead of being fabricated industrially, a PROM is programmable by an end user. </a:t>
            </a:r>
          </a:p>
          <a:p>
            <a:pPr lvl="1"/>
            <a:r>
              <a:rPr lang="en-US" i="1" dirty="0" smtClean="0"/>
              <a:t>Erasable Programmable Read-Only Memory</a:t>
            </a:r>
            <a:r>
              <a:rPr lang="en-US" dirty="0" smtClean="0"/>
              <a:t> (EPROM): EPROM is electrically-programmable. The devices that make up an EPROM store charge to represent logic values. The devices are not susceptible to charge leakage, but UV radiation can cause the charge to dissipate, which can erase the memory and allow for it to be reprogrammed.</a:t>
            </a:r>
          </a:p>
          <a:p>
            <a:pPr lvl="1"/>
            <a:r>
              <a:rPr lang="en-US" i="1" dirty="0" smtClean="0"/>
              <a:t>Electrically Erasable Programmable Read-Only Memory</a:t>
            </a:r>
            <a:r>
              <a:rPr lang="en-US" dirty="0" smtClean="0"/>
              <a:t> (EEPROM): EEPROM is electrically-programmable and – as the name suggests – electrically erasable. It is more versatile than EPROM insofar as it allows for more flexible erasure.</a:t>
            </a:r>
          </a:p>
          <a:p>
            <a:pPr lvl="1"/>
            <a:r>
              <a:rPr lang="en-US" i="1" dirty="0" smtClean="0"/>
              <a:t>Flash memory</a:t>
            </a:r>
            <a:r>
              <a:rPr lang="en-US" dirty="0" smtClean="0"/>
              <a:t> was developed from EEPROM. Modern computers use Flash to hold the firmware, but early generations of computers used PROM for this purpose; many subsystems and peripherals of contemporary computers still do.</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IC ROM: Programming</a:t>
            </a:r>
            <a:endParaRPr lang="en-US" sz="5400" dirty="0"/>
          </a:p>
        </p:txBody>
      </p:sp>
      <p:sp>
        <p:nvSpPr>
          <p:cNvPr id="3" name="Content Placeholder 2"/>
          <p:cNvSpPr>
            <a:spLocks noGrp="1"/>
          </p:cNvSpPr>
          <p:nvPr>
            <p:ph idx="1"/>
          </p:nvPr>
        </p:nvSpPr>
        <p:spPr/>
        <p:txBody>
          <a:bodyPr/>
          <a:lstStyle/>
          <a:p>
            <a:r>
              <a:rPr lang="en-US" dirty="0" smtClean="0"/>
              <a:t>ROM is implemented as a combinational circuit</a:t>
            </a:r>
          </a:p>
          <a:p>
            <a:pPr lvl="1"/>
            <a:r>
              <a:rPr lang="en-US" dirty="0" smtClean="0"/>
              <a:t>The decoder inputs are the address inputs. Each of the decoder outputs represents one address of the ROM.</a:t>
            </a:r>
          </a:p>
          <a:p>
            <a:pPr lvl="1"/>
            <a:r>
              <a:rPr lang="en-US" dirty="0" smtClean="0"/>
              <a:t>Each of the OR-gate outputs represents one data output line.</a:t>
            </a:r>
          </a:p>
          <a:p>
            <a:r>
              <a:rPr lang="en-US" dirty="0" smtClean="0"/>
              <a:t>Suppose that the diagram below shows an 8-by-4 PROM. It has three address inputs and four data outputs. </a:t>
            </a:r>
          </a:p>
          <a:p>
            <a:r>
              <a:rPr lang="en-US" dirty="0" smtClean="0"/>
              <a:t>In its “unprogrammed” state, all of the words stored in the PROM are 1111</a:t>
            </a:r>
          </a:p>
        </p:txBody>
      </p:sp>
      <p:graphicFrame>
        <p:nvGraphicFramePr>
          <p:cNvPr id="8" name="Table 7"/>
          <p:cNvGraphicFramePr>
            <a:graphicFrameLocks noGrp="1"/>
          </p:cNvGraphicFramePr>
          <p:nvPr>
            <p:extLst>
              <p:ext uri="{D42A27DB-BD31-4B8C-83A1-F6EECF244321}">
                <p14:modId xmlns:p14="http://schemas.microsoft.com/office/powerpoint/2010/main" val="53745188"/>
              </p:ext>
            </p:extLst>
          </p:nvPr>
        </p:nvGraphicFramePr>
        <p:xfrm>
          <a:off x="8074152" y="5486400"/>
          <a:ext cx="3200400" cy="2468880"/>
        </p:xfrm>
        <a:graphic>
          <a:graphicData uri="http://schemas.openxmlformats.org/drawingml/2006/table">
            <a:tbl>
              <a:tblPr firstRow="1" bandRow="1">
                <a:tableStyleId>{5C22544A-7EE6-4342-B048-85BDC9FD1C3A}</a:tableStyleId>
              </a:tblPr>
              <a:tblGrid>
                <a:gridCol w="457200"/>
                <a:gridCol w="457200"/>
                <a:gridCol w="457200"/>
                <a:gridCol w="457200"/>
                <a:gridCol w="457200"/>
                <a:gridCol w="457200"/>
                <a:gridCol w="457200"/>
              </a:tblGrid>
              <a:tr h="182880">
                <a:tc>
                  <a:txBody>
                    <a:bodyPr/>
                    <a:lstStyle/>
                    <a:p>
                      <a:pPr algn="ctr"/>
                      <a:r>
                        <a:rPr lang="en-US" sz="1800" dirty="0" smtClean="0">
                          <a:solidFill>
                            <a:schemeClr val="tx1"/>
                          </a:solidFill>
                        </a:rPr>
                        <a:t>A2</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A1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A0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D3</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D2</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D1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D0</a:t>
                      </a:r>
                      <a:endParaRPr lang="en-US" sz="1800" dirty="0">
                        <a:solidFill>
                          <a:schemeClr val="tx1"/>
                        </a:solidFill>
                      </a:endParaRPr>
                    </a:p>
                  </a:txBody>
                  <a:tcPr marL="0" marR="0" marT="0" marB="0" anchor="ctr">
                    <a:solidFill>
                      <a:schemeClr val="bg1">
                        <a:lumMod val="75000"/>
                      </a:schemeClr>
                    </a:solidFill>
                  </a:tcPr>
                </a:tc>
              </a:tr>
              <a:tr h="182880">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r>
              <a:tr h="182880">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r>
              <a:tr h="182880">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r>
              <a:tr h="182880">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r>
              <a:tr h="182880">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r>
              <a:tr h="182880">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r>
              <a:tr h="182880">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r>
              <a:tr h="182880">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r>
            </a:tbl>
          </a:graphicData>
        </a:graphic>
      </p:graphicFrame>
      <p:pic>
        <p:nvPicPr>
          <p:cNvPr id="4" name="Picture 3"/>
          <p:cNvPicPr>
            <a:picLocks noChangeAspect="1"/>
          </p:cNvPicPr>
          <p:nvPr/>
        </p:nvPicPr>
        <p:blipFill>
          <a:blip r:embed="rId2"/>
          <a:stretch>
            <a:fillRect/>
          </a:stretch>
        </p:blipFill>
        <p:spPr>
          <a:xfrm>
            <a:off x="914400" y="5486400"/>
            <a:ext cx="6668431" cy="2286319"/>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IC ROM: Programming</a:t>
            </a:r>
            <a:endParaRPr lang="en-US" sz="5400" dirty="0"/>
          </a:p>
        </p:txBody>
      </p:sp>
      <p:sp>
        <p:nvSpPr>
          <p:cNvPr id="3" name="Content Placeholder 2"/>
          <p:cNvSpPr>
            <a:spLocks noGrp="1"/>
          </p:cNvSpPr>
          <p:nvPr>
            <p:ph idx="1"/>
          </p:nvPr>
        </p:nvSpPr>
        <p:spPr/>
        <p:txBody>
          <a:bodyPr/>
          <a:lstStyle/>
          <a:p>
            <a:r>
              <a:rPr lang="en-US" dirty="0" smtClean="0"/>
              <a:t>Programming the ROM requires breaking certain connections between the decoder outputs and the OR-gate inputs.</a:t>
            </a:r>
          </a:p>
          <a:p>
            <a:pPr lvl="1"/>
            <a:r>
              <a:rPr lang="en-US" dirty="0" smtClean="0"/>
              <a:t>In different varieties of ROM, this is done by breaking a fuse or by setting the state of an electronic switch, </a:t>
            </a:r>
            <a:r>
              <a:rPr lang="en-US" i="1" dirty="0" smtClean="0"/>
              <a:t>i.e.</a:t>
            </a:r>
            <a:r>
              <a:rPr lang="en-US" dirty="0" smtClean="0"/>
              <a:t>, a transistor. In effect, this grounds the OR-gate input.</a:t>
            </a:r>
          </a:p>
          <a:p>
            <a:pPr lvl="1"/>
            <a:r>
              <a:rPr lang="en-US" dirty="0"/>
              <a:t>B</a:t>
            </a:r>
            <a:r>
              <a:rPr lang="en-US" dirty="0" smtClean="0"/>
              <a:t>reaking the connection between decoder output </a:t>
            </a:r>
            <a:r>
              <a:rPr lang="en-US" dirty="0" err="1" smtClean="0"/>
              <a:t>Q</a:t>
            </a:r>
            <a:r>
              <a:rPr lang="en-US" i="1" dirty="0" err="1" smtClean="0"/>
              <a:t>j</a:t>
            </a:r>
            <a:r>
              <a:rPr lang="en-US" dirty="0" smtClean="0"/>
              <a:t> and the OR-gate whose output is D</a:t>
            </a:r>
            <a:r>
              <a:rPr lang="en-US" i="1" dirty="0" smtClean="0"/>
              <a:t>i</a:t>
            </a:r>
            <a:r>
              <a:rPr lang="en-US" dirty="0" smtClean="0"/>
              <a:t> writes a zero to bit </a:t>
            </a:r>
            <a:r>
              <a:rPr lang="en-US" i="1" dirty="0" err="1" smtClean="0"/>
              <a:t>i</a:t>
            </a:r>
            <a:r>
              <a:rPr lang="en-US" dirty="0" smtClean="0"/>
              <a:t> of word </a:t>
            </a:r>
            <a:r>
              <a:rPr lang="en-US" i="1" dirty="0" smtClean="0"/>
              <a:t>j</a:t>
            </a:r>
            <a:r>
              <a:rPr lang="en-US" dirty="0" smtClean="0"/>
              <a:t>. </a:t>
            </a:r>
            <a:r>
              <a:rPr lang="en-US" i="1" dirty="0" smtClean="0"/>
              <a:t> </a:t>
            </a:r>
            <a:endParaRPr lang="en-US" dirty="0" smtClean="0"/>
          </a:p>
          <a:p>
            <a:pPr lvl="1"/>
            <a:r>
              <a:rPr lang="en-US" dirty="0" smtClean="0"/>
              <a:t> </a:t>
            </a:r>
            <a:r>
              <a:rPr lang="en-US" i="1" dirty="0" smtClean="0"/>
              <a:t>The broken connections are symbolized by crossed-out nodes.</a:t>
            </a:r>
            <a:endParaRPr lang="en-US" dirty="0" smtClean="0"/>
          </a:p>
        </p:txBody>
      </p:sp>
      <p:graphicFrame>
        <p:nvGraphicFramePr>
          <p:cNvPr id="8" name="Table 7"/>
          <p:cNvGraphicFramePr>
            <a:graphicFrameLocks noGrp="1"/>
          </p:cNvGraphicFramePr>
          <p:nvPr>
            <p:extLst>
              <p:ext uri="{D42A27DB-BD31-4B8C-83A1-F6EECF244321}">
                <p14:modId xmlns:p14="http://schemas.microsoft.com/office/powerpoint/2010/main" val="3992077469"/>
              </p:ext>
            </p:extLst>
          </p:nvPr>
        </p:nvGraphicFramePr>
        <p:xfrm>
          <a:off x="8074152" y="5486400"/>
          <a:ext cx="3200400" cy="2468880"/>
        </p:xfrm>
        <a:graphic>
          <a:graphicData uri="http://schemas.openxmlformats.org/drawingml/2006/table">
            <a:tbl>
              <a:tblPr firstRow="1" bandRow="1">
                <a:tableStyleId>{5C22544A-7EE6-4342-B048-85BDC9FD1C3A}</a:tableStyleId>
              </a:tblPr>
              <a:tblGrid>
                <a:gridCol w="457200"/>
                <a:gridCol w="457200"/>
                <a:gridCol w="457200"/>
                <a:gridCol w="457200"/>
                <a:gridCol w="457200"/>
                <a:gridCol w="457200"/>
                <a:gridCol w="457200"/>
              </a:tblGrid>
              <a:tr h="182880">
                <a:tc>
                  <a:txBody>
                    <a:bodyPr/>
                    <a:lstStyle/>
                    <a:p>
                      <a:pPr algn="ctr"/>
                      <a:r>
                        <a:rPr lang="en-US" sz="1800" dirty="0" smtClean="0">
                          <a:solidFill>
                            <a:schemeClr val="tx1"/>
                          </a:solidFill>
                        </a:rPr>
                        <a:t>A2</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A1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A0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D3</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D2</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D1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D0</a:t>
                      </a:r>
                      <a:endParaRPr lang="en-US" sz="1800" dirty="0">
                        <a:solidFill>
                          <a:schemeClr val="tx1"/>
                        </a:solidFill>
                      </a:endParaRPr>
                    </a:p>
                  </a:txBody>
                  <a:tcPr marL="0" marR="0" marT="0" marB="0" anchor="ctr">
                    <a:solidFill>
                      <a:schemeClr val="bg1">
                        <a:lumMod val="75000"/>
                      </a:schemeClr>
                    </a:solidFill>
                  </a:tcPr>
                </a:tc>
              </a:tr>
              <a:tr h="182880">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75000"/>
                      </a:schemeClr>
                    </a:solidFill>
                  </a:tcPr>
                </a:tc>
              </a:tr>
              <a:tr h="182880">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r>
              <a:tr h="182880">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r>
              <a:tr h="182880">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75000"/>
                      </a:schemeClr>
                    </a:solidFill>
                  </a:tcPr>
                </a:tc>
              </a:tr>
              <a:tr h="182880">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r>
              <a:tr h="182880">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r>
              <a:tr h="182880">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r>
              <a:tr h="182880">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8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0</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c>
                  <a:txBody>
                    <a:bodyPr/>
                    <a:lstStyle/>
                    <a:p>
                      <a:pPr algn="ctr"/>
                      <a:r>
                        <a:rPr lang="en-US" sz="1800" dirty="0" smtClean="0">
                          <a:solidFill>
                            <a:schemeClr val="tx1"/>
                          </a:solidFill>
                        </a:rPr>
                        <a:t>1</a:t>
                      </a:r>
                      <a:endParaRPr lang="en-US" sz="1800" dirty="0">
                        <a:solidFill>
                          <a:schemeClr val="tx1"/>
                        </a:solidFill>
                      </a:endParaRPr>
                    </a:p>
                  </a:txBody>
                  <a:tcPr marL="0" marR="0" marT="0" marB="0" anchor="ctr">
                    <a:solidFill>
                      <a:schemeClr val="bg1">
                        <a:lumMod val="75000"/>
                      </a:schemeClr>
                    </a:solidFill>
                  </a:tcPr>
                </a:tc>
              </a:tr>
            </a:tbl>
          </a:graphicData>
        </a:graphic>
      </p:graphicFrame>
      <p:pic>
        <p:nvPicPr>
          <p:cNvPr id="7" name="Picture 6"/>
          <p:cNvPicPr>
            <a:picLocks noChangeAspect="1"/>
          </p:cNvPicPr>
          <p:nvPr/>
        </p:nvPicPr>
        <p:blipFill>
          <a:blip r:embed="rId2"/>
          <a:stretch>
            <a:fillRect/>
          </a:stretch>
        </p:blipFill>
        <p:spPr>
          <a:xfrm>
            <a:off x="914400" y="5486400"/>
            <a:ext cx="6667500" cy="2286000"/>
          </a:xfrm>
          <a:prstGeom prst="rect">
            <a:avLst/>
          </a:prstGeom>
        </p:spPr>
      </p:pic>
    </p:spTree>
    <p:extLst>
      <p:ext uri="{BB962C8B-B14F-4D97-AF65-F5344CB8AC3E}">
        <p14:creationId xmlns:p14="http://schemas.microsoft.com/office/powerpoint/2010/main" val="4878752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Memory Implementation</a:t>
            </a:r>
            <a:endParaRPr lang="en-US" sz="5400" dirty="0"/>
          </a:p>
        </p:txBody>
      </p:sp>
      <p:sp>
        <p:nvSpPr>
          <p:cNvPr id="3" name="Content Placeholder 2"/>
          <p:cNvSpPr>
            <a:spLocks noGrp="1"/>
          </p:cNvSpPr>
          <p:nvPr>
            <p:ph idx="1"/>
          </p:nvPr>
        </p:nvSpPr>
        <p:spPr/>
        <p:txBody>
          <a:bodyPr/>
          <a:lstStyle/>
          <a:p>
            <a:r>
              <a:rPr lang="en-US" dirty="0" smtClean="0"/>
              <a:t>Suppose that we need of a memory space whose address space is 1K and whose data width is 16 bits, but we only have memory chips whose address space is 1K and whose data width is 8 bits.</a:t>
            </a:r>
          </a:p>
          <a:p>
            <a:r>
              <a:rPr lang="en-US" dirty="0" smtClean="0"/>
              <a:t>Each of our memory chip has 10 address lines and 8 data lines. The memory space that we want requires 10 address lines and 32 data lines.</a:t>
            </a:r>
          </a:p>
        </p:txBody>
      </p:sp>
      <p:grpSp>
        <p:nvGrpSpPr>
          <p:cNvPr id="33" name="Group 32"/>
          <p:cNvGrpSpPr>
            <a:grpSpLocks noChangeAspect="1"/>
          </p:cNvGrpSpPr>
          <p:nvPr/>
        </p:nvGrpSpPr>
        <p:grpSpPr>
          <a:xfrm>
            <a:off x="914400" y="4572000"/>
            <a:ext cx="2157046" cy="2286000"/>
            <a:chOff x="5821677" y="2286000"/>
            <a:chExt cx="5608323" cy="5943600"/>
          </a:xfrm>
        </p:grpSpPr>
        <p:sp>
          <p:nvSpPr>
            <p:cNvPr id="6" name="Rectangle 5"/>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8" name="Rectangle 7"/>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9" name="Rectangle 8"/>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 name="Straight Arrow Connector 10"/>
            <p:cNvCxnSpPr/>
            <p:nvPr/>
          </p:nvCxnSpPr>
          <p:spPr>
            <a:xfrm>
              <a:off x="6172200" y="3429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1677" y="2984955"/>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14" name="TextBox 13"/>
            <p:cNvSpPr txBox="1"/>
            <p:nvPr/>
          </p:nvSpPr>
          <p:spPr>
            <a:xfrm>
              <a:off x="9387839" y="7860267"/>
              <a:ext cx="646204"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15" name="Rectangle 14"/>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16" name="Straight Arrow Connector 15"/>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20" name="Straight Arrow Connector 19"/>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72199" y="4821936"/>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22" name="Straight Arrow Connector 21"/>
            <p:cNvCxnSpPr>
              <a:stCxn id="7" idx="3"/>
              <a:endCxn id="8"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2"/>
              <a:endCxn id="10"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30" name="TextBox 29"/>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31" name="TextBox 30"/>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32" name="Straight Arrow Connector 31"/>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9602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Memory Implementation</a:t>
            </a:r>
            <a:endParaRPr lang="en-US" sz="5400" dirty="0"/>
          </a:p>
        </p:txBody>
      </p:sp>
      <p:sp>
        <p:nvSpPr>
          <p:cNvPr id="3" name="Content Placeholder 2"/>
          <p:cNvSpPr>
            <a:spLocks noGrp="1"/>
          </p:cNvSpPr>
          <p:nvPr>
            <p:ph idx="1"/>
          </p:nvPr>
        </p:nvSpPr>
        <p:spPr/>
        <p:txBody>
          <a:bodyPr/>
          <a:lstStyle/>
          <a:p>
            <a:r>
              <a:rPr lang="en-US" dirty="0" smtClean="0"/>
              <a:t>If the data width of the memory space </a:t>
            </a:r>
            <a:r>
              <a:rPr lang="en-US" dirty="0"/>
              <a:t>we are trying to </a:t>
            </a:r>
            <a:r>
              <a:rPr lang="en-US" dirty="0" smtClean="0"/>
              <a:t>implement is 32 bits and the memory chips have data widths of 8 bits each, then we need </a:t>
            </a:r>
            <a:r>
              <a:rPr lang="en-US" b="1" dirty="0" smtClean="0"/>
              <a:t>four </a:t>
            </a:r>
            <a:r>
              <a:rPr lang="en-US" dirty="0" smtClean="0"/>
              <a:t>memory chips to match the desired data width.</a:t>
            </a:r>
          </a:p>
          <a:p>
            <a:r>
              <a:rPr lang="en-US" dirty="0" smtClean="0"/>
              <a:t>You should imagine that one 32-bit register of the desired memory space is being spread out over the four memory chips. If we have access to a 32-bit data bus…</a:t>
            </a:r>
          </a:p>
        </p:txBody>
      </p:sp>
      <p:grpSp>
        <p:nvGrpSpPr>
          <p:cNvPr id="33" name="Group 32"/>
          <p:cNvGrpSpPr>
            <a:grpSpLocks noChangeAspect="1"/>
          </p:cNvGrpSpPr>
          <p:nvPr/>
        </p:nvGrpSpPr>
        <p:grpSpPr>
          <a:xfrm>
            <a:off x="914400" y="4572000"/>
            <a:ext cx="2157046" cy="2286000"/>
            <a:chOff x="5821677" y="2286000"/>
            <a:chExt cx="5608323" cy="5943600"/>
          </a:xfrm>
        </p:grpSpPr>
        <p:sp>
          <p:nvSpPr>
            <p:cNvPr id="6" name="Rectangle 5"/>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8" name="Rectangle 7"/>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9" name="Rectangle 8"/>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 name="Straight Arrow Connector 10"/>
            <p:cNvCxnSpPr/>
            <p:nvPr/>
          </p:nvCxnSpPr>
          <p:spPr>
            <a:xfrm>
              <a:off x="6172200" y="3429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1677" y="2984955"/>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14" name="TextBox 13"/>
            <p:cNvSpPr txBox="1"/>
            <p:nvPr/>
          </p:nvSpPr>
          <p:spPr>
            <a:xfrm>
              <a:off x="9387839" y="7860267"/>
              <a:ext cx="646204"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15" name="Rectangle 14"/>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16" name="Straight Arrow Connector 15"/>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20" name="Straight Arrow Connector 19"/>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72199" y="4821936"/>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22" name="Straight Arrow Connector 21"/>
            <p:cNvCxnSpPr>
              <a:stCxn id="7" idx="3"/>
              <a:endCxn id="8"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2"/>
              <a:endCxn id="10"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30" name="TextBox 29"/>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31" name="TextBox 30"/>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32" name="Straight Arrow Connector 31"/>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p:cNvGrpSpPr>
            <a:grpSpLocks noChangeAspect="1"/>
          </p:cNvGrpSpPr>
          <p:nvPr/>
        </p:nvGrpSpPr>
        <p:grpSpPr>
          <a:xfrm>
            <a:off x="6400800" y="4572000"/>
            <a:ext cx="2157046" cy="2286000"/>
            <a:chOff x="5821677" y="2286000"/>
            <a:chExt cx="5608323" cy="5943600"/>
          </a:xfrm>
        </p:grpSpPr>
        <p:sp>
          <p:nvSpPr>
            <p:cNvPr id="29" name="Rectangle 28"/>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5" name="Rectangle 34"/>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6" name="Rectangle 35"/>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8" name="Straight Arrow Connector 37"/>
            <p:cNvCxnSpPr/>
            <p:nvPr/>
          </p:nvCxnSpPr>
          <p:spPr>
            <a:xfrm>
              <a:off x="6172200" y="3429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821677" y="2984955"/>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40" name="TextBox 39"/>
            <p:cNvSpPr txBox="1"/>
            <p:nvPr/>
          </p:nvSpPr>
          <p:spPr>
            <a:xfrm>
              <a:off x="9387839" y="7860267"/>
              <a:ext cx="646204"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41" name="Rectangle 40"/>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42" name="Straight Arrow Connector 41"/>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46" name="Straight Arrow Connector 45"/>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72199" y="4821936"/>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48" name="Straight Arrow Connector 47"/>
            <p:cNvCxnSpPr>
              <a:stCxn id="34" idx="3"/>
              <a:endCxn id="35"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5"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6" idx="2"/>
              <a:endCxn id="37"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52" name="TextBox 51"/>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53" name="TextBox 52"/>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54" name="Straight Arrow Connector 53"/>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5" name="Group 54"/>
          <p:cNvGrpSpPr>
            <a:grpSpLocks noChangeAspect="1"/>
          </p:cNvGrpSpPr>
          <p:nvPr/>
        </p:nvGrpSpPr>
        <p:grpSpPr>
          <a:xfrm>
            <a:off x="3657600" y="4572000"/>
            <a:ext cx="2157046" cy="2286000"/>
            <a:chOff x="5821677" y="2286000"/>
            <a:chExt cx="5608323" cy="5943600"/>
          </a:xfrm>
        </p:grpSpPr>
        <p:sp>
          <p:nvSpPr>
            <p:cNvPr id="56" name="Rectangle 55"/>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58" name="Rectangle 57"/>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59" name="Rectangle 58"/>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1" name="Straight Arrow Connector 60"/>
            <p:cNvCxnSpPr/>
            <p:nvPr/>
          </p:nvCxnSpPr>
          <p:spPr>
            <a:xfrm>
              <a:off x="6172200" y="3429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821677" y="2984955"/>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63" name="TextBox 62"/>
            <p:cNvSpPr txBox="1"/>
            <p:nvPr/>
          </p:nvSpPr>
          <p:spPr>
            <a:xfrm>
              <a:off x="9387839" y="7860267"/>
              <a:ext cx="646204"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64" name="Rectangle 63"/>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65" name="Straight Arrow Connector 64"/>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69" name="Straight Arrow Connector 68"/>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172199" y="4821936"/>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71" name="Straight Arrow Connector 70"/>
            <p:cNvCxnSpPr>
              <a:stCxn id="57" idx="3"/>
              <a:endCxn id="58"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8"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59" idx="2"/>
              <a:endCxn id="60"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75" name="TextBox 74"/>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76" name="TextBox 75"/>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77" name="Straight Arrow Connector 76"/>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p:cNvGrpSpPr>
            <a:grpSpLocks noChangeAspect="1"/>
          </p:cNvGrpSpPr>
          <p:nvPr/>
        </p:nvGrpSpPr>
        <p:grpSpPr>
          <a:xfrm>
            <a:off x="9144000" y="4572000"/>
            <a:ext cx="2157046" cy="2286000"/>
            <a:chOff x="5821677" y="2286000"/>
            <a:chExt cx="5608323" cy="5943600"/>
          </a:xfrm>
        </p:grpSpPr>
        <p:sp>
          <p:nvSpPr>
            <p:cNvPr id="79" name="Rectangle 78"/>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81" name="Rectangle 80"/>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82" name="Rectangle 81"/>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3" name="Rectangle 82"/>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84" name="Straight Arrow Connector 83"/>
            <p:cNvCxnSpPr/>
            <p:nvPr/>
          </p:nvCxnSpPr>
          <p:spPr>
            <a:xfrm>
              <a:off x="6172200" y="3429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821677" y="2984955"/>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86" name="TextBox 85"/>
            <p:cNvSpPr txBox="1"/>
            <p:nvPr/>
          </p:nvSpPr>
          <p:spPr>
            <a:xfrm>
              <a:off x="9387839" y="7860267"/>
              <a:ext cx="646204"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87" name="Rectangle 86"/>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88" name="Straight Arrow Connector 87"/>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92" name="Straight Arrow Connector 91"/>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2199" y="4821936"/>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94" name="Straight Arrow Connector 93"/>
            <p:cNvCxnSpPr>
              <a:stCxn id="80" idx="3"/>
              <a:endCxn id="81"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1"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2" idx="2"/>
              <a:endCxn id="83"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98" name="TextBox 97"/>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99" name="TextBox 98"/>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100" name="Straight Arrow Connector 99"/>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5" name="Straight Arrow Connector 4"/>
          <p:cNvCxnSpPr/>
          <p:nvPr/>
        </p:nvCxnSpPr>
        <p:spPr>
          <a:xfrm flipV="1">
            <a:off x="457200" y="7315200"/>
            <a:ext cx="109728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7200" y="7040880"/>
            <a:ext cx="1181734" cy="574516"/>
          </a:xfrm>
          <a:prstGeom prst="rect">
            <a:avLst/>
          </a:prstGeom>
          <a:noFill/>
        </p:spPr>
        <p:txBody>
          <a:bodyPr wrap="none" rtlCol="0">
            <a:spAutoFit/>
          </a:bodyPr>
          <a:lstStyle/>
          <a:p>
            <a:pPr algn="ctr">
              <a:spcAft>
                <a:spcPts val="400"/>
              </a:spcAft>
            </a:pPr>
            <a:r>
              <a:rPr lang="en-US" sz="1400" dirty="0" smtClean="0"/>
              <a:t>DATA</a:t>
            </a:r>
          </a:p>
          <a:p>
            <a:pPr algn="ctr">
              <a:spcAft>
                <a:spcPts val="400"/>
              </a:spcAft>
            </a:pPr>
            <a:r>
              <a:rPr lang="en-US" sz="1400" dirty="0" smtClean="0"/>
              <a:t>32 (D31 – D0)</a:t>
            </a:r>
            <a:endParaRPr lang="en-US" sz="1400" dirty="0"/>
          </a:p>
        </p:txBody>
      </p:sp>
    </p:spTree>
    <p:extLst>
      <p:ext uri="{BB962C8B-B14F-4D97-AF65-F5344CB8AC3E}">
        <p14:creationId xmlns:p14="http://schemas.microsoft.com/office/powerpoint/2010/main" val="3606121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Memory Implementation</a:t>
            </a:r>
            <a:endParaRPr lang="en-US" sz="5400" dirty="0"/>
          </a:p>
        </p:txBody>
      </p:sp>
      <p:sp>
        <p:nvSpPr>
          <p:cNvPr id="3" name="Content Placeholder 2"/>
          <p:cNvSpPr>
            <a:spLocks noGrp="1"/>
          </p:cNvSpPr>
          <p:nvPr>
            <p:ph idx="1"/>
          </p:nvPr>
        </p:nvSpPr>
        <p:spPr/>
        <p:txBody>
          <a:bodyPr/>
          <a:lstStyle/>
          <a:p>
            <a:r>
              <a:rPr lang="en-US" dirty="0" smtClean="0"/>
              <a:t>Then we can split the bus and divide the data among the four memory chips.</a:t>
            </a:r>
          </a:p>
          <a:p>
            <a:r>
              <a:rPr lang="en-US" dirty="0" smtClean="0"/>
              <a:t>Each memory chip is responsible for storing eight bits in one of its registers.</a:t>
            </a:r>
          </a:p>
        </p:txBody>
      </p:sp>
      <p:grpSp>
        <p:nvGrpSpPr>
          <p:cNvPr id="33" name="Group 32"/>
          <p:cNvGrpSpPr>
            <a:grpSpLocks noChangeAspect="1"/>
          </p:cNvGrpSpPr>
          <p:nvPr/>
        </p:nvGrpSpPr>
        <p:grpSpPr>
          <a:xfrm>
            <a:off x="914400" y="4572000"/>
            <a:ext cx="2609118" cy="2744606"/>
            <a:chOff x="5821677" y="2286000"/>
            <a:chExt cx="6783711" cy="7135976"/>
          </a:xfrm>
        </p:grpSpPr>
        <p:sp>
          <p:nvSpPr>
            <p:cNvPr id="6" name="Rectangle 5"/>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8" name="Rectangle 7"/>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9" name="Rectangle 8"/>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 name="Straight Arrow Connector 10"/>
            <p:cNvCxnSpPr/>
            <p:nvPr/>
          </p:nvCxnSpPr>
          <p:spPr>
            <a:xfrm>
              <a:off x="6172200" y="3429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1677" y="2984955"/>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14" name="TextBox 13"/>
            <p:cNvSpPr txBox="1"/>
            <p:nvPr/>
          </p:nvSpPr>
          <p:spPr>
            <a:xfrm>
              <a:off x="9387839" y="7860268"/>
              <a:ext cx="3217549" cy="960263"/>
            </a:xfrm>
            <a:prstGeom prst="rect">
              <a:avLst/>
            </a:prstGeom>
            <a:noFill/>
          </p:spPr>
          <p:txBody>
            <a:bodyPr wrap="none" lIns="0" tIns="0" rIns="0" bIns="0" rtlCol="0">
              <a:spAutoFit/>
            </a:bodyPr>
            <a:lstStyle/>
            <a:p>
              <a:r>
                <a:rPr lang="en-US" sz="1200" dirty="0" smtClean="0"/>
                <a:t>DATA   8</a:t>
              </a:r>
            </a:p>
            <a:p>
              <a:r>
                <a:rPr lang="en-US" sz="1200" dirty="0" smtClean="0"/>
                <a:t>            (D31 – D24)  </a:t>
              </a:r>
              <a:endParaRPr lang="en-US" sz="1200" dirty="0"/>
            </a:p>
          </p:txBody>
        </p:sp>
        <p:sp>
          <p:nvSpPr>
            <p:cNvPr id="15" name="Rectangle 14"/>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16" name="Straight Arrow Connector 15"/>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20" name="Straight Arrow Connector 19"/>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72199" y="4821936"/>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22" name="Straight Arrow Connector 21"/>
            <p:cNvCxnSpPr>
              <a:stCxn id="7" idx="3"/>
              <a:endCxn id="8"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2"/>
              <a:endCxn id="10"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30" name="TextBox 29"/>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31" name="TextBox 30"/>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32" name="Straight Arrow Connector 31"/>
            <p:cNvCxnSpPr/>
            <p:nvPr/>
          </p:nvCxnSpPr>
          <p:spPr>
            <a:xfrm>
              <a:off x="10287000" y="7543798"/>
              <a:ext cx="0" cy="187817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p:cNvGrpSpPr>
            <a:grpSpLocks noChangeAspect="1"/>
          </p:cNvGrpSpPr>
          <p:nvPr/>
        </p:nvGrpSpPr>
        <p:grpSpPr>
          <a:xfrm>
            <a:off x="6400800" y="4572000"/>
            <a:ext cx="2460039" cy="2744606"/>
            <a:chOff x="5821677" y="2286000"/>
            <a:chExt cx="6396105" cy="7135976"/>
          </a:xfrm>
        </p:grpSpPr>
        <p:sp>
          <p:nvSpPr>
            <p:cNvPr id="29" name="Rectangle 28"/>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5" name="Rectangle 34"/>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6" name="Rectangle 35"/>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8" name="Straight Arrow Connector 37"/>
            <p:cNvCxnSpPr/>
            <p:nvPr/>
          </p:nvCxnSpPr>
          <p:spPr>
            <a:xfrm>
              <a:off x="6172200" y="3429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821677" y="2984955"/>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40" name="TextBox 39"/>
            <p:cNvSpPr txBox="1"/>
            <p:nvPr/>
          </p:nvSpPr>
          <p:spPr>
            <a:xfrm>
              <a:off x="9387839" y="7860268"/>
              <a:ext cx="2829943" cy="960263"/>
            </a:xfrm>
            <a:prstGeom prst="rect">
              <a:avLst/>
            </a:prstGeom>
            <a:noFill/>
          </p:spPr>
          <p:txBody>
            <a:bodyPr wrap="none" lIns="0" tIns="0" rIns="0" bIns="0" rtlCol="0">
              <a:spAutoFit/>
            </a:bodyPr>
            <a:lstStyle/>
            <a:p>
              <a:r>
                <a:rPr lang="en-US" sz="1200" dirty="0" smtClean="0"/>
                <a:t>DATA   8</a:t>
              </a:r>
            </a:p>
            <a:p>
              <a:r>
                <a:rPr lang="en-US" sz="1200" dirty="0" smtClean="0"/>
                <a:t>            (D15 – D8)</a:t>
              </a:r>
              <a:endParaRPr lang="en-US" sz="1200" dirty="0"/>
            </a:p>
          </p:txBody>
        </p:sp>
        <p:sp>
          <p:nvSpPr>
            <p:cNvPr id="41" name="Rectangle 40"/>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42" name="Straight Arrow Connector 41"/>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46" name="Straight Arrow Connector 45"/>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72199" y="4821936"/>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48" name="Straight Arrow Connector 47"/>
            <p:cNvCxnSpPr>
              <a:stCxn id="34" idx="3"/>
              <a:endCxn id="35"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5"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6" idx="2"/>
              <a:endCxn id="37"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52" name="TextBox 51"/>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53" name="TextBox 52"/>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54" name="Straight Arrow Connector 53"/>
            <p:cNvCxnSpPr/>
            <p:nvPr/>
          </p:nvCxnSpPr>
          <p:spPr>
            <a:xfrm>
              <a:off x="10287000" y="7543798"/>
              <a:ext cx="0" cy="187817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5" name="Group 54"/>
          <p:cNvGrpSpPr>
            <a:grpSpLocks noChangeAspect="1"/>
          </p:cNvGrpSpPr>
          <p:nvPr/>
        </p:nvGrpSpPr>
        <p:grpSpPr>
          <a:xfrm>
            <a:off x="3657600" y="4572000"/>
            <a:ext cx="2573852" cy="2744606"/>
            <a:chOff x="5821677" y="2286000"/>
            <a:chExt cx="6692019" cy="7135976"/>
          </a:xfrm>
        </p:grpSpPr>
        <p:sp>
          <p:nvSpPr>
            <p:cNvPr id="56" name="Rectangle 55"/>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58" name="Rectangle 57"/>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59" name="Rectangle 58"/>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1" name="Straight Arrow Connector 60"/>
            <p:cNvCxnSpPr/>
            <p:nvPr/>
          </p:nvCxnSpPr>
          <p:spPr>
            <a:xfrm>
              <a:off x="6172200" y="3429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821677" y="2984955"/>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63" name="TextBox 62"/>
            <p:cNvSpPr txBox="1"/>
            <p:nvPr/>
          </p:nvSpPr>
          <p:spPr>
            <a:xfrm>
              <a:off x="9387839" y="7860268"/>
              <a:ext cx="3125857" cy="960263"/>
            </a:xfrm>
            <a:prstGeom prst="rect">
              <a:avLst/>
            </a:prstGeom>
            <a:noFill/>
          </p:spPr>
          <p:txBody>
            <a:bodyPr wrap="none" lIns="0" tIns="0" rIns="0" bIns="0" rtlCol="0">
              <a:spAutoFit/>
            </a:bodyPr>
            <a:lstStyle/>
            <a:p>
              <a:r>
                <a:rPr lang="en-US" sz="1200" dirty="0" smtClean="0"/>
                <a:t>DATA    8</a:t>
              </a:r>
            </a:p>
            <a:p>
              <a:r>
                <a:rPr lang="en-US" sz="1200" dirty="0" smtClean="0"/>
                <a:t>             (D23 – D16)</a:t>
              </a:r>
              <a:endParaRPr lang="en-US" sz="1200" dirty="0"/>
            </a:p>
          </p:txBody>
        </p:sp>
        <p:sp>
          <p:nvSpPr>
            <p:cNvPr id="64" name="Rectangle 63"/>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65" name="Straight Arrow Connector 64"/>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69" name="Straight Arrow Connector 68"/>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172199" y="4821936"/>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71" name="Straight Arrow Connector 70"/>
            <p:cNvCxnSpPr>
              <a:stCxn id="57" idx="3"/>
              <a:endCxn id="58"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8"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59" idx="2"/>
              <a:endCxn id="60"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75" name="TextBox 74"/>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76" name="TextBox 75"/>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77" name="Straight Arrow Connector 76"/>
            <p:cNvCxnSpPr/>
            <p:nvPr/>
          </p:nvCxnSpPr>
          <p:spPr>
            <a:xfrm>
              <a:off x="10378440" y="7543798"/>
              <a:ext cx="0" cy="187817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p:cNvGrpSpPr>
            <a:grpSpLocks noChangeAspect="1"/>
          </p:cNvGrpSpPr>
          <p:nvPr/>
        </p:nvGrpSpPr>
        <p:grpSpPr>
          <a:xfrm>
            <a:off x="9144000" y="4572000"/>
            <a:ext cx="2381492" cy="2744606"/>
            <a:chOff x="5821677" y="2286000"/>
            <a:chExt cx="6191882" cy="7135976"/>
          </a:xfrm>
        </p:grpSpPr>
        <p:sp>
          <p:nvSpPr>
            <p:cNvPr id="79" name="Rectangle 78"/>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81" name="Rectangle 80"/>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82" name="Rectangle 81"/>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3" name="Rectangle 82"/>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84" name="Straight Arrow Connector 83"/>
            <p:cNvCxnSpPr/>
            <p:nvPr/>
          </p:nvCxnSpPr>
          <p:spPr>
            <a:xfrm>
              <a:off x="6172200" y="3429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821677" y="2984955"/>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86" name="TextBox 85"/>
            <p:cNvSpPr txBox="1"/>
            <p:nvPr/>
          </p:nvSpPr>
          <p:spPr>
            <a:xfrm>
              <a:off x="9387839" y="7860268"/>
              <a:ext cx="2625720" cy="960263"/>
            </a:xfrm>
            <a:prstGeom prst="rect">
              <a:avLst/>
            </a:prstGeom>
            <a:noFill/>
          </p:spPr>
          <p:txBody>
            <a:bodyPr wrap="none" lIns="0" tIns="0" rIns="0" bIns="0" rtlCol="0">
              <a:spAutoFit/>
            </a:bodyPr>
            <a:lstStyle/>
            <a:p>
              <a:r>
                <a:rPr lang="en-US" sz="1200" dirty="0" smtClean="0"/>
                <a:t>DATA   8</a:t>
              </a:r>
            </a:p>
            <a:p>
              <a:r>
                <a:rPr lang="en-US" sz="1200" dirty="0" smtClean="0"/>
                <a:t>            (D7 – D0)</a:t>
              </a:r>
              <a:endParaRPr lang="en-US" sz="1200" dirty="0"/>
            </a:p>
          </p:txBody>
        </p:sp>
        <p:sp>
          <p:nvSpPr>
            <p:cNvPr id="87" name="Rectangle 86"/>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88" name="Straight Arrow Connector 87"/>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92" name="Straight Arrow Connector 91"/>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2199" y="4821936"/>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94" name="Straight Arrow Connector 93"/>
            <p:cNvCxnSpPr>
              <a:stCxn id="80" idx="3"/>
              <a:endCxn id="81"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1"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2" idx="2"/>
              <a:endCxn id="83"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98" name="TextBox 97"/>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99" name="TextBox 98"/>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100" name="Straight Arrow Connector 99"/>
            <p:cNvCxnSpPr/>
            <p:nvPr/>
          </p:nvCxnSpPr>
          <p:spPr>
            <a:xfrm>
              <a:off x="10287000" y="7543798"/>
              <a:ext cx="0" cy="187817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5" name="Straight Arrow Connector 4"/>
          <p:cNvCxnSpPr/>
          <p:nvPr/>
        </p:nvCxnSpPr>
        <p:spPr>
          <a:xfrm flipV="1">
            <a:off x="457200" y="7315200"/>
            <a:ext cx="109728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7200" y="7040880"/>
            <a:ext cx="1181734" cy="574516"/>
          </a:xfrm>
          <a:prstGeom prst="rect">
            <a:avLst/>
          </a:prstGeom>
          <a:noFill/>
        </p:spPr>
        <p:txBody>
          <a:bodyPr wrap="none" rtlCol="0">
            <a:spAutoFit/>
          </a:bodyPr>
          <a:lstStyle/>
          <a:p>
            <a:pPr algn="ctr">
              <a:spcAft>
                <a:spcPts val="400"/>
              </a:spcAft>
            </a:pPr>
            <a:r>
              <a:rPr lang="en-US" sz="1400" dirty="0" smtClean="0"/>
              <a:t>DATA</a:t>
            </a:r>
          </a:p>
          <a:p>
            <a:pPr algn="ctr">
              <a:spcAft>
                <a:spcPts val="400"/>
              </a:spcAft>
            </a:pPr>
            <a:r>
              <a:rPr lang="en-US" sz="1400" dirty="0" smtClean="0"/>
              <a:t>32 (D31 – D0)</a:t>
            </a:r>
            <a:endParaRPr lang="en-US" sz="1400" dirty="0"/>
          </a:p>
        </p:txBody>
      </p:sp>
    </p:spTree>
    <p:extLst>
      <p:ext uri="{BB962C8B-B14F-4D97-AF65-F5344CB8AC3E}">
        <p14:creationId xmlns:p14="http://schemas.microsoft.com/office/powerpoint/2010/main" val="2511138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Memory Implementation</a:t>
            </a:r>
            <a:endParaRPr lang="en-US" sz="5400" dirty="0"/>
          </a:p>
        </p:txBody>
      </p:sp>
      <p:sp>
        <p:nvSpPr>
          <p:cNvPr id="3" name="Content Placeholder 2"/>
          <p:cNvSpPr>
            <a:spLocks noGrp="1"/>
          </p:cNvSpPr>
          <p:nvPr>
            <p:ph idx="1"/>
          </p:nvPr>
        </p:nvSpPr>
        <p:spPr/>
        <p:txBody>
          <a:bodyPr/>
          <a:lstStyle/>
          <a:p>
            <a:r>
              <a:rPr lang="en-US" dirty="0" smtClean="0"/>
              <a:t>Since the address spaces of the memory chips are supposed to represent a set of “extra-wide” registers, we want a 10-bit address to choose the same register on each chip. We can tie a 10-bit address bus to the address buses of the four memory chips.</a:t>
            </a:r>
          </a:p>
        </p:txBody>
      </p:sp>
      <p:grpSp>
        <p:nvGrpSpPr>
          <p:cNvPr id="33" name="Group 32"/>
          <p:cNvGrpSpPr>
            <a:grpSpLocks noChangeAspect="1"/>
          </p:cNvGrpSpPr>
          <p:nvPr/>
        </p:nvGrpSpPr>
        <p:grpSpPr>
          <a:xfrm>
            <a:off x="768096" y="4572000"/>
            <a:ext cx="2755422" cy="2744606"/>
            <a:chOff x="5441286" y="2286000"/>
            <a:chExt cx="7164102" cy="7135976"/>
          </a:xfrm>
        </p:grpSpPr>
        <p:sp>
          <p:nvSpPr>
            <p:cNvPr id="6" name="Rectangle 5"/>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8" name="Rectangle 7"/>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9" name="Rectangle 8"/>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 name="Straight Arrow Connector 10"/>
            <p:cNvCxnSpPr/>
            <p:nvPr/>
          </p:nvCxnSpPr>
          <p:spPr>
            <a:xfrm>
              <a:off x="5441286" y="3428999"/>
              <a:ext cx="166420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1677" y="2984955"/>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14" name="TextBox 13"/>
            <p:cNvSpPr txBox="1"/>
            <p:nvPr/>
          </p:nvSpPr>
          <p:spPr>
            <a:xfrm>
              <a:off x="9387839" y="7860268"/>
              <a:ext cx="3217549" cy="960263"/>
            </a:xfrm>
            <a:prstGeom prst="rect">
              <a:avLst/>
            </a:prstGeom>
            <a:noFill/>
          </p:spPr>
          <p:txBody>
            <a:bodyPr wrap="none" lIns="0" tIns="0" rIns="0" bIns="0" rtlCol="0">
              <a:spAutoFit/>
            </a:bodyPr>
            <a:lstStyle/>
            <a:p>
              <a:r>
                <a:rPr lang="en-US" sz="1200" dirty="0" smtClean="0"/>
                <a:t>DATA   8</a:t>
              </a:r>
            </a:p>
            <a:p>
              <a:r>
                <a:rPr lang="en-US" sz="1200" dirty="0" smtClean="0"/>
                <a:t>            (D31 – D24)  </a:t>
              </a:r>
              <a:endParaRPr lang="en-US" sz="1200" dirty="0"/>
            </a:p>
          </p:txBody>
        </p:sp>
        <p:sp>
          <p:nvSpPr>
            <p:cNvPr id="15" name="Rectangle 14"/>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16" name="Straight Arrow Connector 15"/>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20" name="Straight Arrow Connector 19"/>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72199" y="4821936"/>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22" name="Straight Arrow Connector 21"/>
            <p:cNvCxnSpPr>
              <a:stCxn id="7" idx="3"/>
              <a:endCxn id="8"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2"/>
              <a:endCxn id="10"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30" name="TextBox 29"/>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31" name="TextBox 30"/>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32" name="Straight Arrow Connector 31"/>
            <p:cNvCxnSpPr/>
            <p:nvPr/>
          </p:nvCxnSpPr>
          <p:spPr>
            <a:xfrm>
              <a:off x="10287000" y="7543798"/>
              <a:ext cx="0" cy="187817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p:cNvGrpSpPr>
            <a:grpSpLocks noChangeAspect="1"/>
          </p:cNvGrpSpPr>
          <p:nvPr/>
        </p:nvGrpSpPr>
        <p:grpSpPr>
          <a:xfrm>
            <a:off x="6254496" y="4572000"/>
            <a:ext cx="2606343" cy="2744606"/>
            <a:chOff x="5441286" y="2286000"/>
            <a:chExt cx="6776496" cy="7135976"/>
          </a:xfrm>
        </p:grpSpPr>
        <p:sp>
          <p:nvSpPr>
            <p:cNvPr id="29" name="Rectangle 28"/>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5" name="Rectangle 34"/>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6" name="Rectangle 35"/>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8" name="Straight Arrow Connector 37"/>
            <p:cNvCxnSpPr/>
            <p:nvPr/>
          </p:nvCxnSpPr>
          <p:spPr>
            <a:xfrm>
              <a:off x="5441286" y="3428999"/>
              <a:ext cx="166420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821677" y="2984955"/>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40" name="TextBox 39"/>
            <p:cNvSpPr txBox="1"/>
            <p:nvPr/>
          </p:nvSpPr>
          <p:spPr>
            <a:xfrm>
              <a:off x="9387839" y="7860268"/>
              <a:ext cx="2829943" cy="960263"/>
            </a:xfrm>
            <a:prstGeom prst="rect">
              <a:avLst/>
            </a:prstGeom>
            <a:noFill/>
          </p:spPr>
          <p:txBody>
            <a:bodyPr wrap="none" lIns="0" tIns="0" rIns="0" bIns="0" rtlCol="0">
              <a:spAutoFit/>
            </a:bodyPr>
            <a:lstStyle/>
            <a:p>
              <a:r>
                <a:rPr lang="en-US" sz="1200" dirty="0" smtClean="0"/>
                <a:t>DATA   8</a:t>
              </a:r>
            </a:p>
            <a:p>
              <a:r>
                <a:rPr lang="en-US" sz="1200" dirty="0" smtClean="0"/>
                <a:t>            (D15 – D8)</a:t>
              </a:r>
              <a:endParaRPr lang="en-US" sz="1200" dirty="0"/>
            </a:p>
          </p:txBody>
        </p:sp>
        <p:sp>
          <p:nvSpPr>
            <p:cNvPr id="41" name="Rectangle 40"/>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42" name="Straight Arrow Connector 41"/>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46" name="Straight Arrow Connector 45"/>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72199" y="4821936"/>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48" name="Straight Arrow Connector 47"/>
            <p:cNvCxnSpPr>
              <a:stCxn id="34" idx="3"/>
              <a:endCxn id="35"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5"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6" idx="2"/>
              <a:endCxn id="37"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52" name="TextBox 51"/>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53" name="TextBox 52"/>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54" name="Straight Arrow Connector 53"/>
            <p:cNvCxnSpPr/>
            <p:nvPr/>
          </p:nvCxnSpPr>
          <p:spPr>
            <a:xfrm>
              <a:off x="10287000" y="7543798"/>
              <a:ext cx="0" cy="187817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5" name="Group 54"/>
          <p:cNvGrpSpPr>
            <a:grpSpLocks noChangeAspect="1"/>
          </p:cNvGrpSpPr>
          <p:nvPr/>
        </p:nvGrpSpPr>
        <p:grpSpPr>
          <a:xfrm>
            <a:off x="3511296" y="4572000"/>
            <a:ext cx="2720156" cy="2744606"/>
            <a:chOff x="5441286" y="2286000"/>
            <a:chExt cx="7072410" cy="7135976"/>
          </a:xfrm>
        </p:grpSpPr>
        <p:sp>
          <p:nvSpPr>
            <p:cNvPr id="56" name="Rectangle 55"/>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58" name="Rectangle 57"/>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59" name="Rectangle 58"/>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1" name="Straight Arrow Connector 60"/>
            <p:cNvCxnSpPr/>
            <p:nvPr/>
          </p:nvCxnSpPr>
          <p:spPr>
            <a:xfrm>
              <a:off x="5441286" y="3428999"/>
              <a:ext cx="166420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821677" y="2984955"/>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63" name="TextBox 62"/>
            <p:cNvSpPr txBox="1"/>
            <p:nvPr/>
          </p:nvSpPr>
          <p:spPr>
            <a:xfrm>
              <a:off x="9387839" y="7860268"/>
              <a:ext cx="3125857" cy="960263"/>
            </a:xfrm>
            <a:prstGeom prst="rect">
              <a:avLst/>
            </a:prstGeom>
            <a:noFill/>
          </p:spPr>
          <p:txBody>
            <a:bodyPr wrap="none" lIns="0" tIns="0" rIns="0" bIns="0" rtlCol="0">
              <a:spAutoFit/>
            </a:bodyPr>
            <a:lstStyle/>
            <a:p>
              <a:r>
                <a:rPr lang="en-US" sz="1200" dirty="0" smtClean="0"/>
                <a:t>DATA    8</a:t>
              </a:r>
            </a:p>
            <a:p>
              <a:r>
                <a:rPr lang="en-US" sz="1200" dirty="0" smtClean="0"/>
                <a:t>             (D23 – D16)</a:t>
              </a:r>
              <a:endParaRPr lang="en-US" sz="1200" dirty="0"/>
            </a:p>
          </p:txBody>
        </p:sp>
        <p:sp>
          <p:nvSpPr>
            <p:cNvPr id="64" name="Rectangle 63"/>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65" name="Straight Arrow Connector 64"/>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69" name="Straight Arrow Connector 68"/>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172199" y="4821936"/>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71" name="Straight Arrow Connector 70"/>
            <p:cNvCxnSpPr>
              <a:stCxn id="57" idx="3"/>
              <a:endCxn id="58"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8"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59" idx="2"/>
              <a:endCxn id="60"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75" name="TextBox 74"/>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76" name="TextBox 75"/>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77" name="Straight Arrow Connector 76"/>
            <p:cNvCxnSpPr/>
            <p:nvPr/>
          </p:nvCxnSpPr>
          <p:spPr>
            <a:xfrm>
              <a:off x="10378440" y="7543798"/>
              <a:ext cx="0" cy="187817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p:cNvGrpSpPr>
            <a:grpSpLocks noChangeAspect="1"/>
          </p:cNvGrpSpPr>
          <p:nvPr/>
        </p:nvGrpSpPr>
        <p:grpSpPr>
          <a:xfrm>
            <a:off x="8997696" y="4572000"/>
            <a:ext cx="2527796" cy="2744606"/>
            <a:chOff x="5441286" y="2286000"/>
            <a:chExt cx="6572273" cy="7135976"/>
          </a:xfrm>
        </p:grpSpPr>
        <p:sp>
          <p:nvSpPr>
            <p:cNvPr id="79" name="Rectangle 78"/>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81" name="Rectangle 80"/>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82" name="Rectangle 81"/>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3" name="Rectangle 82"/>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84" name="Straight Arrow Connector 83"/>
            <p:cNvCxnSpPr/>
            <p:nvPr/>
          </p:nvCxnSpPr>
          <p:spPr>
            <a:xfrm>
              <a:off x="5441286" y="3428999"/>
              <a:ext cx="166420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821677" y="2984955"/>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86" name="TextBox 85"/>
            <p:cNvSpPr txBox="1"/>
            <p:nvPr/>
          </p:nvSpPr>
          <p:spPr>
            <a:xfrm>
              <a:off x="9387839" y="7860268"/>
              <a:ext cx="2625720" cy="960263"/>
            </a:xfrm>
            <a:prstGeom prst="rect">
              <a:avLst/>
            </a:prstGeom>
            <a:noFill/>
          </p:spPr>
          <p:txBody>
            <a:bodyPr wrap="none" lIns="0" tIns="0" rIns="0" bIns="0" rtlCol="0">
              <a:spAutoFit/>
            </a:bodyPr>
            <a:lstStyle/>
            <a:p>
              <a:r>
                <a:rPr lang="en-US" sz="1200" dirty="0" smtClean="0"/>
                <a:t>DATA   8</a:t>
              </a:r>
            </a:p>
            <a:p>
              <a:r>
                <a:rPr lang="en-US" sz="1200" dirty="0" smtClean="0"/>
                <a:t>            (D7 – D0)</a:t>
              </a:r>
              <a:endParaRPr lang="en-US" sz="1200" dirty="0"/>
            </a:p>
          </p:txBody>
        </p:sp>
        <p:sp>
          <p:nvSpPr>
            <p:cNvPr id="87" name="Rectangle 86"/>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88" name="Straight Arrow Connector 87"/>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92" name="Straight Arrow Connector 91"/>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2199" y="4821936"/>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94" name="Straight Arrow Connector 93"/>
            <p:cNvCxnSpPr>
              <a:stCxn id="80" idx="3"/>
              <a:endCxn id="81"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1"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2" idx="2"/>
              <a:endCxn id="83"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98" name="TextBox 97"/>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99" name="TextBox 98"/>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100" name="Straight Arrow Connector 99"/>
            <p:cNvCxnSpPr/>
            <p:nvPr/>
          </p:nvCxnSpPr>
          <p:spPr>
            <a:xfrm>
              <a:off x="10287000" y="7543798"/>
              <a:ext cx="0" cy="187817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5" name="Straight Arrow Connector 4"/>
          <p:cNvCxnSpPr/>
          <p:nvPr/>
        </p:nvCxnSpPr>
        <p:spPr>
          <a:xfrm flipV="1">
            <a:off x="457200" y="7315200"/>
            <a:ext cx="109728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7200" y="7040880"/>
            <a:ext cx="1181734" cy="574516"/>
          </a:xfrm>
          <a:prstGeom prst="rect">
            <a:avLst/>
          </a:prstGeom>
          <a:noFill/>
        </p:spPr>
        <p:txBody>
          <a:bodyPr wrap="none" rtlCol="0">
            <a:spAutoFit/>
          </a:bodyPr>
          <a:lstStyle/>
          <a:p>
            <a:pPr algn="ctr">
              <a:spcAft>
                <a:spcPts val="400"/>
              </a:spcAft>
            </a:pPr>
            <a:r>
              <a:rPr lang="en-US" sz="1400" dirty="0" smtClean="0"/>
              <a:t>DATA</a:t>
            </a:r>
          </a:p>
          <a:p>
            <a:pPr algn="ctr">
              <a:spcAft>
                <a:spcPts val="400"/>
              </a:spcAft>
            </a:pPr>
            <a:r>
              <a:rPr lang="en-US" sz="1400" dirty="0" smtClean="0"/>
              <a:t>32 (D31 – D0)</a:t>
            </a:r>
            <a:endParaRPr lang="en-US" sz="1400" dirty="0"/>
          </a:p>
        </p:txBody>
      </p:sp>
      <p:cxnSp>
        <p:nvCxnSpPr>
          <p:cNvPr id="101" name="Straight Arrow Connector 100"/>
          <p:cNvCxnSpPr/>
          <p:nvPr/>
        </p:nvCxnSpPr>
        <p:spPr>
          <a:xfrm flipV="1">
            <a:off x="457200" y="3657600"/>
            <a:ext cx="109728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1371600" y="3383280"/>
            <a:ext cx="1083951" cy="574516"/>
          </a:xfrm>
          <a:prstGeom prst="rect">
            <a:avLst/>
          </a:prstGeom>
          <a:noFill/>
        </p:spPr>
        <p:txBody>
          <a:bodyPr wrap="none" rtlCol="0">
            <a:spAutoFit/>
          </a:bodyPr>
          <a:lstStyle/>
          <a:p>
            <a:pPr algn="ctr">
              <a:spcAft>
                <a:spcPts val="400"/>
              </a:spcAft>
            </a:pPr>
            <a:r>
              <a:rPr lang="en-US" sz="1400" dirty="0" smtClean="0"/>
              <a:t>ADDR</a:t>
            </a:r>
          </a:p>
          <a:p>
            <a:pPr algn="ctr">
              <a:spcAft>
                <a:spcPts val="400"/>
              </a:spcAft>
            </a:pPr>
            <a:r>
              <a:rPr lang="en-US" sz="1400" dirty="0" smtClean="0"/>
              <a:t>10 (A9 – A0)</a:t>
            </a:r>
            <a:endParaRPr lang="en-US" sz="1400" dirty="0"/>
          </a:p>
        </p:txBody>
      </p:sp>
      <p:cxnSp>
        <p:nvCxnSpPr>
          <p:cNvPr id="23" name="Straight Arrow Connector 22"/>
          <p:cNvCxnSpPr/>
          <p:nvPr/>
        </p:nvCxnSpPr>
        <p:spPr>
          <a:xfrm>
            <a:off x="768096" y="3670538"/>
            <a:ext cx="0" cy="1354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3511296" y="3670537"/>
            <a:ext cx="0" cy="1354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254496" y="3670537"/>
            <a:ext cx="0" cy="1354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9016855" y="3670537"/>
            <a:ext cx="0" cy="1354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96834" y="4114800"/>
            <a:ext cx="577081" cy="369332"/>
          </a:xfrm>
          <a:prstGeom prst="rect">
            <a:avLst/>
          </a:prstGeom>
          <a:noFill/>
        </p:spPr>
        <p:txBody>
          <a:bodyPr wrap="none" lIns="0" tIns="0" rIns="0" bIns="0" rtlCol="0">
            <a:spAutoFit/>
          </a:bodyPr>
          <a:lstStyle/>
          <a:p>
            <a:pPr algn="ctr"/>
            <a:r>
              <a:rPr lang="en-US" sz="1200" dirty="0" smtClean="0"/>
              <a:t>10 </a:t>
            </a:r>
          </a:p>
          <a:p>
            <a:pPr algn="ctr"/>
            <a:r>
              <a:rPr lang="en-US" sz="1200" dirty="0" smtClean="0"/>
              <a:t>(A9 – A0)</a:t>
            </a:r>
            <a:endParaRPr lang="en-US" sz="1200" dirty="0"/>
          </a:p>
        </p:txBody>
      </p:sp>
      <p:sp>
        <p:nvSpPr>
          <p:cNvPr id="110" name="TextBox 109"/>
          <p:cNvSpPr txBox="1"/>
          <p:nvPr/>
        </p:nvSpPr>
        <p:spPr>
          <a:xfrm>
            <a:off x="3538728" y="4114800"/>
            <a:ext cx="577081" cy="369332"/>
          </a:xfrm>
          <a:prstGeom prst="rect">
            <a:avLst/>
          </a:prstGeom>
          <a:noFill/>
        </p:spPr>
        <p:txBody>
          <a:bodyPr wrap="none" lIns="0" tIns="0" rIns="0" bIns="0" rtlCol="0">
            <a:spAutoFit/>
          </a:bodyPr>
          <a:lstStyle/>
          <a:p>
            <a:pPr algn="ctr"/>
            <a:r>
              <a:rPr lang="en-US" sz="1200" dirty="0" smtClean="0"/>
              <a:t>10 </a:t>
            </a:r>
          </a:p>
          <a:p>
            <a:pPr algn="ctr"/>
            <a:r>
              <a:rPr lang="en-US" sz="1200" dirty="0" smtClean="0"/>
              <a:t>(A9 – A0)</a:t>
            </a:r>
            <a:endParaRPr lang="en-US" sz="1200" dirty="0"/>
          </a:p>
        </p:txBody>
      </p:sp>
      <p:sp>
        <p:nvSpPr>
          <p:cNvPr id="111" name="TextBox 110"/>
          <p:cNvSpPr txBox="1"/>
          <p:nvPr/>
        </p:nvSpPr>
        <p:spPr>
          <a:xfrm>
            <a:off x="6281928" y="4114800"/>
            <a:ext cx="577081" cy="369332"/>
          </a:xfrm>
          <a:prstGeom prst="rect">
            <a:avLst/>
          </a:prstGeom>
          <a:noFill/>
        </p:spPr>
        <p:txBody>
          <a:bodyPr wrap="none" lIns="0" tIns="0" rIns="0" bIns="0" rtlCol="0">
            <a:spAutoFit/>
          </a:bodyPr>
          <a:lstStyle/>
          <a:p>
            <a:pPr algn="ctr"/>
            <a:r>
              <a:rPr lang="en-US" sz="1200" dirty="0" smtClean="0"/>
              <a:t>10 </a:t>
            </a:r>
          </a:p>
          <a:p>
            <a:pPr algn="ctr"/>
            <a:r>
              <a:rPr lang="en-US" sz="1200" dirty="0" smtClean="0"/>
              <a:t>(A9 – A0)</a:t>
            </a:r>
            <a:endParaRPr lang="en-US" sz="1200" dirty="0"/>
          </a:p>
        </p:txBody>
      </p:sp>
      <p:sp>
        <p:nvSpPr>
          <p:cNvPr id="112" name="TextBox 111"/>
          <p:cNvSpPr txBox="1"/>
          <p:nvPr/>
        </p:nvSpPr>
        <p:spPr>
          <a:xfrm>
            <a:off x="9025128" y="4114800"/>
            <a:ext cx="577081" cy="369332"/>
          </a:xfrm>
          <a:prstGeom prst="rect">
            <a:avLst/>
          </a:prstGeom>
          <a:noFill/>
        </p:spPr>
        <p:txBody>
          <a:bodyPr wrap="none" lIns="0" tIns="0" rIns="0" bIns="0" rtlCol="0">
            <a:spAutoFit/>
          </a:bodyPr>
          <a:lstStyle/>
          <a:p>
            <a:pPr algn="ctr"/>
            <a:r>
              <a:rPr lang="en-US" sz="1200" dirty="0" smtClean="0"/>
              <a:t>10 </a:t>
            </a:r>
          </a:p>
          <a:p>
            <a:pPr algn="ctr"/>
            <a:r>
              <a:rPr lang="en-US" sz="1200" dirty="0" smtClean="0"/>
              <a:t>(A9 – A0)</a:t>
            </a:r>
            <a:endParaRPr lang="en-US" sz="1200" dirty="0"/>
          </a:p>
        </p:txBody>
      </p:sp>
    </p:spTree>
    <p:extLst>
      <p:ext uri="{BB962C8B-B14F-4D97-AF65-F5344CB8AC3E}">
        <p14:creationId xmlns:p14="http://schemas.microsoft.com/office/powerpoint/2010/main" val="596148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Memory Implementation</a:t>
            </a:r>
            <a:endParaRPr lang="en-US" sz="5400" dirty="0"/>
          </a:p>
        </p:txBody>
      </p:sp>
      <p:sp>
        <p:nvSpPr>
          <p:cNvPr id="3" name="Content Placeholder 2"/>
          <p:cNvSpPr>
            <a:spLocks noGrp="1"/>
          </p:cNvSpPr>
          <p:nvPr>
            <p:ph idx="1"/>
          </p:nvPr>
        </p:nvSpPr>
        <p:spPr/>
        <p:txBody>
          <a:bodyPr/>
          <a:lstStyle/>
          <a:p>
            <a:r>
              <a:rPr lang="en-US" dirty="0" smtClean="0"/>
              <a:t>There is no room to show it in this diagram, but since all four chips are actually the same memory space, we should connect the four clocks together, the four Read lines together, the four Write lines together, and the four Enable lines together.</a:t>
            </a:r>
          </a:p>
        </p:txBody>
      </p:sp>
      <p:grpSp>
        <p:nvGrpSpPr>
          <p:cNvPr id="33" name="Group 32"/>
          <p:cNvGrpSpPr>
            <a:grpSpLocks noChangeAspect="1"/>
          </p:cNvGrpSpPr>
          <p:nvPr/>
        </p:nvGrpSpPr>
        <p:grpSpPr>
          <a:xfrm>
            <a:off x="768096" y="4572000"/>
            <a:ext cx="2755422" cy="2744606"/>
            <a:chOff x="5441286" y="2286000"/>
            <a:chExt cx="7164102" cy="7135976"/>
          </a:xfrm>
        </p:grpSpPr>
        <p:sp>
          <p:nvSpPr>
            <p:cNvPr id="6" name="Rectangle 5"/>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8" name="Rectangle 7"/>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9" name="Rectangle 8"/>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 name="Straight Arrow Connector 10"/>
            <p:cNvCxnSpPr/>
            <p:nvPr/>
          </p:nvCxnSpPr>
          <p:spPr>
            <a:xfrm>
              <a:off x="5441286" y="3428999"/>
              <a:ext cx="166420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1677" y="2984955"/>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14" name="TextBox 13"/>
            <p:cNvSpPr txBox="1"/>
            <p:nvPr/>
          </p:nvSpPr>
          <p:spPr>
            <a:xfrm>
              <a:off x="9387839" y="7860268"/>
              <a:ext cx="3217549" cy="960263"/>
            </a:xfrm>
            <a:prstGeom prst="rect">
              <a:avLst/>
            </a:prstGeom>
            <a:noFill/>
          </p:spPr>
          <p:txBody>
            <a:bodyPr wrap="none" lIns="0" tIns="0" rIns="0" bIns="0" rtlCol="0">
              <a:spAutoFit/>
            </a:bodyPr>
            <a:lstStyle/>
            <a:p>
              <a:r>
                <a:rPr lang="en-US" sz="1200" dirty="0" smtClean="0"/>
                <a:t>DATA   8</a:t>
              </a:r>
            </a:p>
            <a:p>
              <a:r>
                <a:rPr lang="en-US" sz="1200" dirty="0" smtClean="0"/>
                <a:t>            (D31 – D24)  </a:t>
              </a:r>
              <a:endParaRPr lang="en-US" sz="1200" dirty="0"/>
            </a:p>
          </p:txBody>
        </p:sp>
        <p:sp>
          <p:nvSpPr>
            <p:cNvPr id="15" name="Rectangle 14"/>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16" name="Straight Arrow Connector 15"/>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20" name="Straight Arrow Connector 19"/>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72199" y="4821936"/>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22" name="Straight Arrow Connector 21"/>
            <p:cNvCxnSpPr>
              <a:stCxn id="7" idx="3"/>
              <a:endCxn id="8"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2"/>
              <a:endCxn id="10"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30" name="TextBox 29"/>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31" name="TextBox 30"/>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32" name="Straight Arrow Connector 31"/>
            <p:cNvCxnSpPr/>
            <p:nvPr/>
          </p:nvCxnSpPr>
          <p:spPr>
            <a:xfrm>
              <a:off x="10287000" y="7543798"/>
              <a:ext cx="0" cy="187817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p:cNvGrpSpPr>
            <a:grpSpLocks noChangeAspect="1"/>
          </p:cNvGrpSpPr>
          <p:nvPr/>
        </p:nvGrpSpPr>
        <p:grpSpPr>
          <a:xfrm>
            <a:off x="6254496" y="4572000"/>
            <a:ext cx="2606343" cy="2744606"/>
            <a:chOff x="5441286" y="2286000"/>
            <a:chExt cx="6776496" cy="7135976"/>
          </a:xfrm>
        </p:grpSpPr>
        <p:sp>
          <p:nvSpPr>
            <p:cNvPr id="29" name="Rectangle 28"/>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5" name="Rectangle 34"/>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6" name="Rectangle 35"/>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8" name="Straight Arrow Connector 37"/>
            <p:cNvCxnSpPr/>
            <p:nvPr/>
          </p:nvCxnSpPr>
          <p:spPr>
            <a:xfrm>
              <a:off x="5441286" y="3428999"/>
              <a:ext cx="166420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821677" y="2984955"/>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40" name="TextBox 39"/>
            <p:cNvSpPr txBox="1"/>
            <p:nvPr/>
          </p:nvSpPr>
          <p:spPr>
            <a:xfrm>
              <a:off x="9387839" y="7860268"/>
              <a:ext cx="2829943" cy="960263"/>
            </a:xfrm>
            <a:prstGeom prst="rect">
              <a:avLst/>
            </a:prstGeom>
            <a:noFill/>
          </p:spPr>
          <p:txBody>
            <a:bodyPr wrap="none" lIns="0" tIns="0" rIns="0" bIns="0" rtlCol="0">
              <a:spAutoFit/>
            </a:bodyPr>
            <a:lstStyle/>
            <a:p>
              <a:r>
                <a:rPr lang="en-US" sz="1200" dirty="0" smtClean="0"/>
                <a:t>DATA   8</a:t>
              </a:r>
            </a:p>
            <a:p>
              <a:r>
                <a:rPr lang="en-US" sz="1200" dirty="0" smtClean="0"/>
                <a:t>            (D15 – D8)</a:t>
              </a:r>
              <a:endParaRPr lang="en-US" sz="1200" dirty="0"/>
            </a:p>
          </p:txBody>
        </p:sp>
        <p:sp>
          <p:nvSpPr>
            <p:cNvPr id="41" name="Rectangle 40"/>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42" name="Straight Arrow Connector 41"/>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46" name="Straight Arrow Connector 45"/>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72199" y="4821936"/>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48" name="Straight Arrow Connector 47"/>
            <p:cNvCxnSpPr>
              <a:stCxn id="34" idx="3"/>
              <a:endCxn id="35"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5"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6" idx="2"/>
              <a:endCxn id="37"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52" name="TextBox 51"/>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53" name="TextBox 52"/>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54" name="Straight Arrow Connector 53"/>
            <p:cNvCxnSpPr/>
            <p:nvPr/>
          </p:nvCxnSpPr>
          <p:spPr>
            <a:xfrm>
              <a:off x="10287000" y="7543798"/>
              <a:ext cx="0" cy="187817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5" name="Group 54"/>
          <p:cNvGrpSpPr>
            <a:grpSpLocks noChangeAspect="1"/>
          </p:cNvGrpSpPr>
          <p:nvPr/>
        </p:nvGrpSpPr>
        <p:grpSpPr>
          <a:xfrm>
            <a:off x="3511296" y="4572000"/>
            <a:ext cx="2720156" cy="2744606"/>
            <a:chOff x="5441286" y="2286000"/>
            <a:chExt cx="7072410" cy="7135976"/>
          </a:xfrm>
        </p:grpSpPr>
        <p:sp>
          <p:nvSpPr>
            <p:cNvPr id="56" name="Rectangle 55"/>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58" name="Rectangle 57"/>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59" name="Rectangle 58"/>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1" name="Straight Arrow Connector 60"/>
            <p:cNvCxnSpPr/>
            <p:nvPr/>
          </p:nvCxnSpPr>
          <p:spPr>
            <a:xfrm>
              <a:off x="5441286" y="3428999"/>
              <a:ext cx="166420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821677" y="2984955"/>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63" name="TextBox 62"/>
            <p:cNvSpPr txBox="1"/>
            <p:nvPr/>
          </p:nvSpPr>
          <p:spPr>
            <a:xfrm>
              <a:off x="9387839" y="7860268"/>
              <a:ext cx="3125857" cy="960263"/>
            </a:xfrm>
            <a:prstGeom prst="rect">
              <a:avLst/>
            </a:prstGeom>
            <a:noFill/>
          </p:spPr>
          <p:txBody>
            <a:bodyPr wrap="none" lIns="0" tIns="0" rIns="0" bIns="0" rtlCol="0">
              <a:spAutoFit/>
            </a:bodyPr>
            <a:lstStyle/>
            <a:p>
              <a:r>
                <a:rPr lang="en-US" sz="1200" dirty="0" smtClean="0"/>
                <a:t>DATA    8</a:t>
              </a:r>
            </a:p>
            <a:p>
              <a:r>
                <a:rPr lang="en-US" sz="1200" dirty="0" smtClean="0"/>
                <a:t>             (D23 – D16)</a:t>
              </a:r>
              <a:endParaRPr lang="en-US" sz="1200" dirty="0"/>
            </a:p>
          </p:txBody>
        </p:sp>
        <p:sp>
          <p:nvSpPr>
            <p:cNvPr id="64" name="Rectangle 63"/>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65" name="Straight Arrow Connector 64"/>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69" name="Straight Arrow Connector 68"/>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172199" y="4821936"/>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71" name="Straight Arrow Connector 70"/>
            <p:cNvCxnSpPr>
              <a:stCxn id="57" idx="3"/>
              <a:endCxn id="58"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8"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59" idx="2"/>
              <a:endCxn id="60"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75" name="TextBox 74"/>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76" name="TextBox 75"/>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77" name="Straight Arrow Connector 76"/>
            <p:cNvCxnSpPr/>
            <p:nvPr/>
          </p:nvCxnSpPr>
          <p:spPr>
            <a:xfrm>
              <a:off x="10378440" y="7543798"/>
              <a:ext cx="0" cy="187817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p:cNvGrpSpPr>
            <a:grpSpLocks noChangeAspect="1"/>
          </p:cNvGrpSpPr>
          <p:nvPr/>
        </p:nvGrpSpPr>
        <p:grpSpPr>
          <a:xfrm>
            <a:off x="8997696" y="4572000"/>
            <a:ext cx="2527796" cy="2744606"/>
            <a:chOff x="5441286" y="2286000"/>
            <a:chExt cx="6572273" cy="7135976"/>
          </a:xfrm>
        </p:grpSpPr>
        <p:sp>
          <p:nvSpPr>
            <p:cNvPr id="79" name="Rectangle 78"/>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81" name="Rectangle 80"/>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82" name="Rectangle 81"/>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3" name="Rectangle 82"/>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84" name="Straight Arrow Connector 83"/>
            <p:cNvCxnSpPr/>
            <p:nvPr/>
          </p:nvCxnSpPr>
          <p:spPr>
            <a:xfrm>
              <a:off x="5441286" y="3428999"/>
              <a:ext cx="166420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821677" y="2984955"/>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86" name="TextBox 85"/>
            <p:cNvSpPr txBox="1"/>
            <p:nvPr/>
          </p:nvSpPr>
          <p:spPr>
            <a:xfrm>
              <a:off x="9387839" y="7860268"/>
              <a:ext cx="2625720" cy="960263"/>
            </a:xfrm>
            <a:prstGeom prst="rect">
              <a:avLst/>
            </a:prstGeom>
            <a:noFill/>
          </p:spPr>
          <p:txBody>
            <a:bodyPr wrap="none" lIns="0" tIns="0" rIns="0" bIns="0" rtlCol="0">
              <a:spAutoFit/>
            </a:bodyPr>
            <a:lstStyle/>
            <a:p>
              <a:r>
                <a:rPr lang="en-US" sz="1200" dirty="0" smtClean="0"/>
                <a:t>DATA   8</a:t>
              </a:r>
            </a:p>
            <a:p>
              <a:r>
                <a:rPr lang="en-US" sz="1200" dirty="0" smtClean="0"/>
                <a:t>            (D7 – D0)</a:t>
              </a:r>
              <a:endParaRPr lang="en-US" sz="1200" dirty="0"/>
            </a:p>
          </p:txBody>
        </p:sp>
        <p:sp>
          <p:nvSpPr>
            <p:cNvPr id="87" name="Rectangle 86"/>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88" name="Straight Arrow Connector 87"/>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92" name="Straight Arrow Connector 91"/>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2199" y="4821936"/>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94" name="Straight Arrow Connector 93"/>
            <p:cNvCxnSpPr>
              <a:stCxn id="80" idx="3"/>
              <a:endCxn id="81"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1"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2" idx="2"/>
              <a:endCxn id="83"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98" name="TextBox 97"/>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99" name="TextBox 98"/>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100" name="Straight Arrow Connector 99"/>
            <p:cNvCxnSpPr/>
            <p:nvPr/>
          </p:nvCxnSpPr>
          <p:spPr>
            <a:xfrm>
              <a:off x="10287000" y="7543798"/>
              <a:ext cx="0" cy="187817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5" name="Straight Arrow Connector 4"/>
          <p:cNvCxnSpPr/>
          <p:nvPr/>
        </p:nvCxnSpPr>
        <p:spPr>
          <a:xfrm flipV="1">
            <a:off x="457200" y="7315200"/>
            <a:ext cx="109728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7200" y="7040880"/>
            <a:ext cx="1181734" cy="574516"/>
          </a:xfrm>
          <a:prstGeom prst="rect">
            <a:avLst/>
          </a:prstGeom>
          <a:noFill/>
        </p:spPr>
        <p:txBody>
          <a:bodyPr wrap="none" rtlCol="0">
            <a:spAutoFit/>
          </a:bodyPr>
          <a:lstStyle/>
          <a:p>
            <a:pPr algn="ctr">
              <a:spcAft>
                <a:spcPts val="400"/>
              </a:spcAft>
            </a:pPr>
            <a:r>
              <a:rPr lang="en-US" sz="1400" dirty="0" smtClean="0"/>
              <a:t>DATA</a:t>
            </a:r>
          </a:p>
          <a:p>
            <a:pPr algn="ctr">
              <a:spcAft>
                <a:spcPts val="400"/>
              </a:spcAft>
            </a:pPr>
            <a:r>
              <a:rPr lang="en-US" sz="1400" dirty="0" smtClean="0"/>
              <a:t>32 (D31 – D0)</a:t>
            </a:r>
            <a:endParaRPr lang="en-US" sz="1400" dirty="0"/>
          </a:p>
        </p:txBody>
      </p:sp>
      <p:cxnSp>
        <p:nvCxnSpPr>
          <p:cNvPr id="101" name="Straight Arrow Connector 100"/>
          <p:cNvCxnSpPr/>
          <p:nvPr/>
        </p:nvCxnSpPr>
        <p:spPr>
          <a:xfrm flipV="1">
            <a:off x="457200" y="3657600"/>
            <a:ext cx="109728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1371600" y="3383280"/>
            <a:ext cx="1083951" cy="574516"/>
          </a:xfrm>
          <a:prstGeom prst="rect">
            <a:avLst/>
          </a:prstGeom>
          <a:noFill/>
        </p:spPr>
        <p:txBody>
          <a:bodyPr wrap="none" rtlCol="0">
            <a:spAutoFit/>
          </a:bodyPr>
          <a:lstStyle/>
          <a:p>
            <a:pPr algn="ctr">
              <a:spcAft>
                <a:spcPts val="400"/>
              </a:spcAft>
            </a:pPr>
            <a:r>
              <a:rPr lang="en-US" sz="1400" dirty="0" smtClean="0"/>
              <a:t>ADDR</a:t>
            </a:r>
          </a:p>
          <a:p>
            <a:pPr algn="ctr">
              <a:spcAft>
                <a:spcPts val="400"/>
              </a:spcAft>
            </a:pPr>
            <a:r>
              <a:rPr lang="en-US" sz="1400" dirty="0" smtClean="0"/>
              <a:t>10 (A9 – A0)</a:t>
            </a:r>
            <a:endParaRPr lang="en-US" sz="1400" dirty="0"/>
          </a:p>
        </p:txBody>
      </p:sp>
      <p:cxnSp>
        <p:nvCxnSpPr>
          <p:cNvPr id="23" name="Straight Arrow Connector 22"/>
          <p:cNvCxnSpPr/>
          <p:nvPr/>
        </p:nvCxnSpPr>
        <p:spPr>
          <a:xfrm>
            <a:off x="768096" y="3670538"/>
            <a:ext cx="0" cy="1354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3511296" y="3670537"/>
            <a:ext cx="0" cy="1354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254496" y="3670537"/>
            <a:ext cx="0" cy="1354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9016855" y="3670537"/>
            <a:ext cx="0" cy="1354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96834" y="4114800"/>
            <a:ext cx="577081" cy="369332"/>
          </a:xfrm>
          <a:prstGeom prst="rect">
            <a:avLst/>
          </a:prstGeom>
          <a:noFill/>
        </p:spPr>
        <p:txBody>
          <a:bodyPr wrap="none" lIns="0" tIns="0" rIns="0" bIns="0" rtlCol="0">
            <a:spAutoFit/>
          </a:bodyPr>
          <a:lstStyle/>
          <a:p>
            <a:pPr algn="ctr"/>
            <a:r>
              <a:rPr lang="en-US" sz="1200" dirty="0" smtClean="0"/>
              <a:t>10 </a:t>
            </a:r>
          </a:p>
          <a:p>
            <a:pPr algn="ctr"/>
            <a:r>
              <a:rPr lang="en-US" sz="1200" dirty="0" smtClean="0"/>
              <a:t>(A9 – A0)</a:t>
            </a:r>
            <a:endParaRPr lang="en-US" sz="1200" dirty="0"/>
          </a:p>
        </p:txBody>
      </p:sp>
      <p:sp>
        <p:nvSpPr>
          <p:cNvPr id="110" name="TextBox 109"/>
          <p:cNvSpPr txBox="1"/>
          <p:nvPr/>
        </p:nvSpPr>
        <p:spPr>
          <a:xfrm>
            <a:off x="3538728" y="4114800"/>
            <a:ext cx="577081" cy="369332"/>
          </a:xfrm>
          <a:prstGeom prst="rect">
            <a:avLst/>
          </a:prstGeom>
          <a:noFill/>
        </p:spPr>
        <p:txBody>
          <a:bodyPr wrap="none" lIns="0" tIns="0" rIns="0" bIns="0" rtlCol="0">
            <a:spAutoFit/>
          </a:bodyPr>
          <a:lstStyle/>
          <a:p>
            <a:pPr algn="ctr"/>
            <a:r>
              <a:rPr lang="en-US" sz="1200" dirty="0" smtClean="0"/>
              <a:t>10 </a:t>
            </a:r>
          </a:p>
          <a:p>
            <a:pPr algn="ctr"/>
            <a:r>
              <a:rPr lang="en-US" sz="1200" dirty="0" smtClean="0"/>
              <a:t>(A9 – A0)</a:t>
            </a:r>
            <a:endParaRPr lang="en-US" sz="1200" dirty="0"/>
          </a:p>
        </p:txBody>
      </p:sp>
      <p:sp>
        <p:nvSpPr>
          <p:cNvPr id="111" name="TextBox 110"/>
          <p:cNvSpPr txBox="1"/>
          <p:nvPr/>
        </p:nvSpPr>
        <p:spPr>
          <a:xfrm>
            <a:off x="6281928" y="4114800"/>
            <a:ext cx="577081" cy="369332"/>
          </a:xfrm>
          <a:prstGeom prst="rect">
            <a:avLst/>
          </a:prstGeom>
          <a:noFill/>
        </p:spPr>
        <p:txBody>
          <a:bodyPr wrap="none" lIns="0" tIns="0" rIns="0" bIns="0" rtlCol="0">
            <a:spAutoFit/>
          </a:bodyPr>
          <a:lstStyle/>
          <a:p>
            <a:pPr algn="ctr"/>
            <a:r>
              <a:rPr lang="en-US" sz="1200" dirty="0" smtClean="0"/>
              <a:t>10 </a:t>
            </a:r>
          </a:p>
          <a:p>
            <a:pPr algn="ctr"/>
            <a:r>
              <a:rPr lang="en-US" sz="1200" dirty="0" smtClean="0"/>
              <a:t>(A9 – A0)</a:t>
            </a:r>
            <a:endParaRPr lang="en-US" sz="1200" dirty="0"/>
          </a:p>
        </p:txBody>
      </p:sp>
      <p:sp>
        <p:nvSpPr>
          <p:cNvPr id="112" name="TextBox 111"/>
          <p:cNvSpPr txBox="1"/>
          <p:nvPr/>
        </p:nvSpPr>
        <p:spPr>
          <a:xfrm>
            <a:off x="9025128" y="4114800"/>
            <a:ext cx="577081" cy="369332"/>
          </a:xfrm>
          <a:prstGeom prst="rect">
            <a:avLst/>
          </a:prstGeom>
          <a:noFill/>
        </p:spPr>
        <p:txBody>
          <a:bodyPr wrap="none" lIns="0" tIns="0" rIns="0" bIns="0" rtlCol="0">
            <a:spAutoFit/>
          </a:bodyPr>
          <a:lstStyle/>
          <a:p>
            <a:pPr algn="ctr"/>
            <a:r>
              <a:rPr lang="en-US" sz="1200" dirty="0" smtClean="0"/>
              <a:t>10 </a:t>
            </a:r>
          </a:p>
          <a:p>
            <a:pPr algn="ctr"/>
            <a:r>
              <a:rPr lang="en-US" sz="1200" dirty="0" smtClean="0"/>
              <a:t>(A9 – A0)</a:t>
            </a:r>
            <a:endParaRPr lang="en-US" sz="1200" dirty="0"/>
          </a:p>
        </p:txBody>
      </p:sp>
    </p:spTree>
    <p:extLst>
      <p:ext uri="{BB962C8B-B14F-4D97-AF65-F5344CB8AC3E}">
        <p14:creationId xmlns:p14="http://schemas.microsoft.com/office/powerpoint/2010/main" val="369142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Organization &amp; Characteristics</a:t>
            </a:r>
            <a:endParaRPr lang="en-US" dirty="0"/>
          </a:p>
        </p:txBody>
      </p:sp>
      <p:sp>
        <p:nvSpPr>
          <p:cNvPr id="3" name="Content Placeholder 2"/>
          <p:cNvSpPr>
            <a:spLocks noGrp="1"/>
          </p:cNvSpPr>
          <p:nvPr>
            <p:ph sz="half" idx="1"/>
          </p:nvPr>
        </p:nvSpPr>
        <p:spPr/>
        <p:txBody>
          <a:bodyPr>
            <a:noAutofit/>
          </a:bodyPr>
          <a:lstStyle/>
          <a:p>
            <a:r>
              <a:rPr lang="en-US" i="1" dirty="0" smtClean="0"/>
              <a:t>Memory is a collection of registers, along with the logic needed to access them.</a:t>
            </a:r>
          </a:p>
          <a:p>
            <a:pPr lvl="1"/>
            <a:r>
              <a:rPr lang="en-US" dirty="0" smtClean="0">
                <a:solidFill>
                  <a:schemeClr val="tx1"/>
                </a:solidFill>
              </a:rPr>
              <a:t>Each </a:t>
            </a:r>
            <a:r>
              <a:rPr lang="en-US" dirty="0">
                <a:solidFill>
                  <a:schemeClr val="tx1"/>
                </a:solidFill>
              </a:rPr>
              <a:t>of the registers that comprises </a:t>
            </a:r>
            <a:r>
              <a:rPr lang="en-US" dirty="0" smtClean="0">
                <a:solidFill>
                  <a:schemeClr val="tx1"/>
                </a:solidFill>
              </a:rPr>
              <a:t>the Memory Unit </a:t>
            </a:r>
            <a:r>
              <a:rPr lang="en-US" dirty="0">
                <a:solidFill>
                  <a:schemeClr val="tx1"/>
                </a:solidFill>
              </a:rPr>
              <a:t>has a unique binary identifier, which is called an </a:t>
            </a:r>
            <a:r>
              <a:rPr lang="en-US" i="1" dirty="0">
                <a:solidFill>
                  <a:schemeClr val="tx1"/>
                </a:solidFill>
              </a:rPr>
              <a:t>address</a:t>
            </a:r>
            <a:r>
              <a:rPr lang="en-US" dirty="0">
                <a:solidFill>
                  <a:schemeClr val="tx1"/>
                </a:solidFill>
              </a:rPr>
              <a:t>. (The term </a:t>
            </a:r>
            <a:r>
              <a:rPr lang="en-US" i="1" dirty="0">
                <a:solidFill>
                  <a:schemeClr val="tx1"/>
                </a:solidFill>
              </a:rPr>
              <a:t>address</a:t>
            </a:r>
            <a:r>
              <a:rPr lang="en-US" dirty="0">
                <a:solidFill>
                  <a:schemeClr val="tx1"/>
                </a:solidFill>
              </a:rPr>
              <a:t> is also applied to the registers themselves</a:t>
            </a:r>
            <a:r>
              <a:rPr lang="en-US" dirty="0" smtClean="0">
                <a:solidFill>
                  <a:schemeClr val="tx1"/>
                </a:solidFill>
              </a:rPr>
              <a:t>.)</a:t>
            </a:r>
          </a:p>
          <a:p>
            <a:r>
              <a:rPr lang="en-US" i="1" dirty="0" smtClean="0">
                <a:solidFill>
                  <a:schemeClr val="tx1"/>
                </a:solidFill>
              </a:rPr>
              <a:t>Each of the white boxes represents one register of the Memory Unit. </a:t>
            </a:r>
            <a:r>
              <a:rPr lang="en-US" i="1" dirty="0">
                <a:solidFill>
                  <a:schemeClr val="tx1"/>
                </a:solidFill>
              </a:rPr>
              <a:t>This </a:t>
            </a:r>
            <a:r>
              <a:rPr lang="en-US" i="1" dirty="0" smtClean="0">
                <a:solidFill>
                  <a:schemeClr val="tx1"/>
                </a:solidFill>
              </a:rPr>
              <a:t>Memory Unit </a:t>
            </a:r>
            <a:r>
              <a:rPr lang="en-US" i="1" dirty="0">
                <a:solidFill>
                  <a:schemeClr val="tx1"/>
                </a:solidFill>
              </a:rPr>
              <a:t>has </a:t>
            </a:r>
            <a:r>
              <a:rPr lang="en-US" b="1" i="1" dirty="0">
                <a:solidFill>
                  <a:schemeClr val="tx1"/>
                </a:solidFill>
              </a:rPr>
              <a:t>2</a:t>
            </a:r>
            <a:r>
              <a:rPr lang="en-US" b="1" i="1" baseline="30000" dirty="0">
                <a:solidFill>
                  <a:schemeClr val="tx1"/>
                </a:solidFill>
              </a:rPr>
              <a:t>k</a:t>
            </a:r>
            <a:r>
              <a:rPr lang="en-US" b="1" i="1" dirty="0">
                <a:solidFill>
                  <a:schemeClr val="tx1"/>
                </a:solidFill>
              </a:rPr>
              <a:t> </a:t>
            </a:r>
            <a:r>
              <a:rPr lang="en-US" b="1" i="1" dirty="0" smtClean="0">
                <a:solidFill>
                  <a:schemeClr val="tx1"/>
                </a:solidFill>
              </a:rPr>
              <a:t>registers</a:t>
            </a:r>
            <a:r>
              <a:rPr lang="en-US" i="1" dirty="0" smtClean="0">
                <a:solidFill>
                  <a:schemeClr val="tx1"/>
                </a:solidFill>
              </a:rPr>
              <a:t>.</a:t>
            </a:r>
          </a:p>
          <a:p>
            <a:r>
              <a:rPr lang="en-US" i="1" dirty="0" smtClean="0">
                <a:solidFill>
                  <a:schemeClr val="tx1"/>
                </a:solidFill>
              </a:rPr>
              <a:t>Each register is shown having a decimal-valued address. Using k bits of information, we can represent any unsigned value from 0 to (2</a:t>
            </a:r>
            <a:r>
              <a:rPr lang="en-US" i="1" baseline="30000" dirty="0" smtClean="0">
                <a:solidFill>
                  <a:schemeClr val="tx1"/>
                </a:solidFill>
              </a:rPr>
              <a:t>k</a:t>
            </a:r>
            <a:r>
              <a:rPr lang="en-US" i="1" dirty="0" smtClean="0">
                <a:solidFill>
                  <a:schemeClr val="tx1"/>
                </a:solidFill>
              </a:rPr>
              <a:t> – 1).</a:t>
            </a:r>
            <a:endParaRPr lang="en-US" i="1" dirty="0">
              <a:solidFill>
                <a:schemeClr val="bg1">
                  <a:lumMod val="75000"/>
                </a:schemeClr>
              </a:solidFill>
            </a:endParaRPr>
          </a:p>
        </p:txBody>
      </p:sp>
      <p:sp>
        <p:nvSpPr>
          <p:cNvPr id="15" name="Rectangle 14"/>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2514600"/>
            <a:ext cx="4572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001000" y="2514600"/>
            <a:ext cx="914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dirty="0" smtClean="0">
              <a:solidFill>
                <a:schemeClr val="tx1"/>
              </a:solidFill>
            </a:endParaRPr>
          </a:p>
          <a:p>
            <a:pPr algn="ctr"/>
            <a:endParaRPr lang="en-US" sz="1700" dirty="0">
              <a:solidFill>
                <a:schemeClr val="tx1"/>
              </a:solidFill>
            </a:endParaRPr>
          </a:p>
          <a:p>
            <a:pPr algn="ctr"/>
            <a:endParaRPr lang="en-US" sz="1700" dirty="0" smtClean="0">
              <a:solidFill>
                <a:schemeClr val="tx1"/>
              </a:solidFill>
            </a:endParaRPr>
          </a:p>
          <a:p>
            <a:pPr algn="ctr"/>
            <a:endParaRPr lang="en-US" sz="1700" dirty="0">
              <a:solidFill>
                <a:schemeClr val="tx1"/>
              </a:solidFill>
            </a:endParaRPr>
          </a:p>
          <a:p>
            <a:pPr algn="ctr"/>
            <a:endParaRPr lang="en-US" sz="1700" dirty="0" smtClean="0">
              <a:solidFill>
                <a:schemeClr val="tx1"/>
              </a:solidFill>
            </a:endParaRPr>
          </a:p>
          <a:p>
            <a:pPr algn="ctr"/>
            <a:endParaRPr lang="en-US" sz="1700" dirty="0">
              <a:solidFill>
                <a:schemeClr val="tx1"/>
              </a:solidFill>
            </a:endParaRPr>
          </a:p>
          <a:p>
            <a:pPr algn="ctr"/>
            <a:endParaRPr lang="en-US" sz="1700" dirty="0" smtClean="0">
              <a:solidFill>
                <a:schemeClr val="tx1"/>
              </a:solidFill>
            </a:endParaRPr>
          </a:p>
          <a:p>
            <a:pPr algn="ctr"/>
            <a:endParaRPr lang="en-US" sz="1700" dirty="0">
              <a:solidFill>
                <a:schemeClr val="tx1"/>
              </a:solidFill>
            </a:endParaRPr>
          </a:p>
          <a:p>
            <a:pPr algn="ctr"/>
            <a:endParaRPr lang="en-US" sz="1700" dirty="0" smtClean="0">
              <a:solidFill>
                <a:schemeClr val="tx1"/>
              </a:solidFill>
            </a:endParaRPr>
          </a:p>
          <a:p>
            <a:pPr algn="ctr"/>
            <a:r>
              <a:rPr lang="en-US" dirty="0" smtClean="0">
                <a:solidFill>
                  <a:schemeClr val="tx1"/>
                </a:solidFill>
              </a:rPr>
              <a:t>.</a:t>
            </a:r>
          </a:p>
          <a:p>
            <a:pPr algn="ctr"/>
            <a:r>
              <a:rPr lang="en-US" dirty="0" smtClean="0">
                <a:solidFill>
                  <a:schemeClr val="tx1"/>
                </a:solidFill>
              </a:rPr>
              <a:t>.</a:t>
            </a:r>
          </a:p>
          <a:p>
            <a:pPr algn="ctr"/>
            <a:r>
              <a:rPr lang="en-US" dirty="0">
                <a:solidFill>
                  <a:schemeClr val="tx1"/>
                </a:solidFill>
              </a:rPr>
              <a:t>.</a:t>
            </a:r>
          </a:p>
        </p:txBody>
      </p:sp>
      <p:sp>
        <p:nvSpPr>
          <p:cNvPr id="19" name="Rectangle 18"/>
          <p:cNvSpPr/>
          <p:nvPr/>
        </p:nvSpPr>
        <p:spPr>
          <a:xfrm>
            <a:off x="9372600" y="7086600"/>
            <a:ext cx="1828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464040" y="2606040"/>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dirty="0">
                <a:solidFill>
                  <a:schemeClr val="tx1"/>
                </a:solidFill>
              </a:rPr>
              <a:t>0</a:t>
            </a:r>
            <a:endParaRPr lang="en-US" dirty="0"/>
          </a:p>
        </p:txBody>
      </p:sp>
      <p:sp>
        <p:nvSpPr>
          <p:cNvPr id="20" name="Rectangle 19"/>
          <p:cNvSpPr/>
          <p:nvPr/>
        </p:nvSpPr>
        <p:spPr>
          <a:xfrm>
            <a:off x="9464040" y="2880360"/>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1</a:t>
            </a:r>
            <a:endParaRPr lang="en-US" dirty="0"/>
          </a:p>
        </p:txBody>
      </p:sp>
      <p:sp>
        <p:nvSpPr>
          <p:cNvPr id="21" name="Rectangle 20"/>
          <p:cNvSpPr/>
          <p:nvPr/>
        </p:nvSpPr>
        <p:spPr>
          <a:xfrm>
            <a:off x="9464040" y="3154680"/>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2</a:t>
            </a:r>
            <a:endParaRPr lang="en-US" dirty="0"/>
          </a:p>
        </p:txBody>
      </p:sp>
      <p:sp>
        <p:nvSpPr>
          <p:cNvPr id="22" name="Rectangle 21"/>
          <p:cNvSpPr/>
          <p:nvPr/>
        </p:nvSpPr>
        <p:spPr>
          <a:xfrm>
            <a:off x="9464040" y="3425734"/>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3</a:t>
            </a:r>
            <a:endParaRPr lang="en-US" dirty="0"/>
          </a:p>
        </p:txBody>
      </p:sp>
      <p:sp>
        <p:nvSpPr>
          <p:cNvPr id="23" name="Rectangle 22"/>
          <p:cNvSpPr/>
          <p:nvPr/>
        </p:nvSpPr>
        <p:spPr>
          <a:xfrm>
            <a:off x="9464040" y="3703320"/>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4</a:t>
            </a:r>
            <a:endParaRPr lang="en-US" dirty="0"/>
          </a:p>
        </p:txBody>
      </p:sp>
      <p:sp>
        <p:nvSpPr>
          <p:cNvPr id="24" name="Rectangle 23"/>
          <p:cNvSpPr/>
          <p:nvPr/>
        </p:nvSpPr>
        <p:spPr>
          <a:xfrm>
            <a:off x="9464040" y="3977640"/>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5</a:t>
            </a:r>
            <a:endParaRPr lang="en-US" dirty="0"/>
          </a:p>
        </p:txBody>
      </p:sp>
      <p:sp>
        <p:nvSpPr>
          <p:cNvPr id="25" name="Rectangle 24"/>
          <p:cNvSpPr/>
          <p:nvPr/>
        </p:nvSpPr>
        <p:spPr>
          <a:xfrm>
            <a:off x="9464040" y="4251960"/>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6</a:t>
            </a:r>
            <a:endParaRPr lang="en-US" dirty="0"/>
          </a:p>
        </p:txBody>
      </p:sp>
      <p:sp>
        <p:nvSpPr>
          <p:cNvPr id="26" name="Rectangle 25"/>
          <p:cNvSpPr/>
          <p:nvPr/>
        </p:nvSpPr>
        <p:spPr>
          <a:xfrm>
            <a:off x="9464040" y="4526280"/>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7</a:t>
            </a:r>
            <a:endParaRPr lang="en-US" dirty="0"/>
          </a:p>
        </p:txBody>
      </p:sp>
      <p:sp>
        <p:nvSpPr>
          <p:cNvPr id="27" name="Rectangle 26"/>
          <p:cNvSpPr/>
          <p:nvPr/>
        </p:nvSpPr>
        <p:spPr>
          <a:xfrm>
            <a:off x="9464040" y="4800600"/>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8</a:t>
            </a:r>
            <a:endParaRPr lang="en-US" dirty="0"/>
          </a:p>
        </p:txBody>
      </p:sp>
      <p:sp>
        <p:nvSpPr>
          <p:cNvPr id="28" name="Rectangle 27"/>
          <p:cNvSpPr/>
          <p:nvPr/>
        </p:nvSpPr>
        <p:spPr>
          <a:xfrm>
            <a:off x="9464040" y="5074920"/>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9</a:t>
            </a:r>
            <a:endParaRPr lang="en-US" dirty="0"/>
          </a:p>
        </p:txBody>
      </p:sp>
      <p:sp>
        <p:nvSpPr>
          <p:cNvPr id="29" name="Rectangle 28"/>
          <p:cNvSpPr/>
          <p:nvPr/>
        </p:nvSpPr>
        <p:spPr>
          <a:xfrm>
            <a:off x="9479280" y="6307727"/>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2</a:t>
            </a:r>
            <a:r>
              <a:rPr lang="en-US" baseline="30000" dirty="0" smtClean="0">
                <a:solidFill>
                  <a:schemeClr val="tx1"/>
                </a:solidFill>
              </a:rPr>
              <a:t>k</a:t>
            </a:r>
            <a:r>
              <a:rPr lang="en-US" dirty="0" smtClean="0">
                <a:solidFill>
                  <a:schemeClr val="tx1"/>
                </a:solidFill>
              </a:rPr>
              <a:t> - 1</a:t>
            </a:r>
            <a:endParaRPr lang="en-US" dirty="0"/>
          </a:p>
        </p:txBody>
      </p:sp>
      <p:sp>
        <p:nvSpPr>
          <p:cNvPr id="6" name="Rectangle 5"/>
          <p:cNvSpPr/>
          <p:nvPr/>
        </p:nvSpPr>
        <p:spPr>
          <a:xfrm>
            <a:off x="7086600" y="6172200"/>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086600" y="4572000"/>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spcAft>
                <a:spcPts val="1350"/>
              </a:spcAft>
            </a:pPr>
            <a:endParaRPr lang="en-US" sz="1600" dirty="0">
              <a:solidFill>
                <a:schemeClr val="tx1"/>
              </a:solidFill>
            </a:endParaRPr>
          </a:p>
        </p:txBody>
      </p:sp>
    </p:spTree>
    <p:extLst>
      <p:ext uri="{BB962C8B-B14F-4D97-AF65-F5344CB8AC3E}">
        <p14:creationId xmlns:p14="http://schemas.microsoft.com/office/powerpoint/2010/main" val="17194608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Implementation</a:t>
            </a:r>
            <a:endParaRPr lang="en-US" dirty="0"/>
          </a:p>
        </p:txBody>
      </p:sp>
      <p:sp>
        <p:nvSpPr>
          <p:cNvPr id="4" name="Content Placeholder 3"/>
          <p:cNvSpPr>
            <a:spLocks noGrp="1"/>
          </p:cNvSpPr>
          <p:nvPr>
            <p:ph sz="half" idx="1"/>
          </p:nvPr>
        </p:nvSpPr>
        <p:spPr/>
        <p:txBody>
          <a:bodyPr/>
          <a:lstStyle/>
          <a:p>
            <a:r>
              <a:rPr lang="en-US" dirty="0" smtClean="0"/>
              <a:t>Now suppose that we need a memory space whose address space is 4K and whose data width is 8 bits. Once again, we have our 1K-by-8 memory chips.</a:t>
            </a:r>
          </a:p>
          <a:p>
            <a:r>
              <a:rPr lang="en-US" dirty="0"/>
              <a:t>Each of our memory chip has 10 address lines and 8 data </a:t>
            </a:r>
            <a:r>
              <a:rPr lang="en-US" dirty="0" smtClean="0"/>
              <a:t>lines. The </a:t>
            </a:r>
            <a:r>
              <a:rPr lang="en-US" dirty="0"/>
              <a:t>memory space that we want requires </a:t>
            </a:r>
            <a:r>
              <a:rPr lang="en-US" dirty="0" smtClean="0"/>
              <a:t>12 </a:t>
            </a:r>
            <a:r>
              <a:rPr lang="en-US" dirty="0"/>
              <a:t>address lines and </a:t>
            </a:r>
            <a:r>
              <a:rPr lang="en-US" dirty="0" smtClean="0"/>
              <a:t>8 </a:t>
            </a:r>
            <a:r>
              <a:rPr lang="en-US" dirty="0"/>
              <a:t>data lines</a:t>
            </a:r>
            <a:r>
              <a:rPr lang="en-US" dirty="0" smtClean="0"/>
              <a:t>.</a:t>
            </a:r>
            <a:endParaRPr lang="en-US" dirty="0"/>
          </a:p>
        </p:txBody>
      </p:sp>
      <p:grpSp>
        <p:nvGrpSpPr>
          <p:cNvPr id="29" name="Group 28"/>
          <p:cNvGrpSpPr>
            <a:grpSpLocks noChangeAspect="1"/>
          </p:cNvGrpSpPr>
          <p:nvPr/>
        </p:nvGrpSpPr>
        <p:grpSpPr>
          <a:xfrm>
            <a:off x="7772400" y="1920240"/>
            <a:ext cx="1801836" cy="1828800"/>
            <a:chOff x="5574027" y="2286000"/>
            <a:chExt cx="5855973" cy="5943600"/>
          </a:xfrm>
        </p:grpSpPr>
        <p:sp>
          <p:nvSpPr>
            <p:cNvPr id="30" name="Rectangle 29"/>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2" name="Rectangle 31"/>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3" name="Rectangle 32"/>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5" name="Straight Arrow Connector 34"/>
            <p:cNvCxnSpPr/>
            <p:nvPr/>
          </p:nvCxnSpPr>
          <p:spPr>
            <a:xfrm>
              <a:off x="6172200" y="3429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37" name="TextBox 36"/>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38" name="Rectangle 37"/>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39" name="Straight Arrow Connector 38"/>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43" name="Straight Arrow Connector 42"/>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45" name="Straight Arrow Connector 44"/>
            <p:cNvCxnSpPr>
              <a:stCxn id="31" idx="3"/>
              <a:endCxn id="32"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2"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3" idx="2"/>
              <a:endCxn id="34"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49" name="TextBox 48"/>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50" name="TextBox 49"/>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51" name="Straight Arrow Connector 50"/>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4477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Implementation</a:t>
            </a:r>
            <a:endParaRPr lang="en-US" dirty="0"/>
          </a:p>
        </p:txBody>
      </p:sp>
      <p:sp>
        <p:nvSpPr>
          <p:cNvPr id="4" name="Content Placeholder 3"/>
          <p:cNvSpPr>
            <a:spLocks noGrp="1"/>
          </p:cNvSpPr>
          <p:nvPr>
            <p:ph sz="half" idx="1"/>
          </p:nvPr>
        </p:nvSpPr>
        <p:spPr/>
        <p:txBody>
          <a:bodyPr/>
          <a:lstStyle/>
          <a:p>
            <a:r>
              <a:rPr lang="en-US" dirty="0"/>
              <a:t>If the </a:t>
            </a:r>
            <a:r>
              <a:rPr lang="en-US" dirty="0" smtClean="0"/>
              <a:t>address space of </a:t>
            </a:r>
            <a:r>
              <a:rPr lang="en-US" dirty="0"/>
              <a:t>the memory space we are trying to implement is </a:t>
            </a:r>
            <a:r>
              <a:rPr lang="en-US" dirty="0" smtClean="0"/>
              <a:t>4K and </a:t>
            </a:r>
            <a:r>
              <a:rPr lang="en-US" dirty="0"/>
              <a:t>the memory chips have </a:t>
            </a:r>
            <a:r>
              <a:rPr lang="en-US" dirty="0" smtClean="0"/>
              <a:t>address spaces of 1K each, </a:t>
            </a:r>
            <a:r>
              <a:rPr lang="en-US" dirty="0"/>
              <a:t>then we need </a:t>
            </a:r>
            <a:r>
              <a:rPr lang="en-US" b="1" dirty="0" smtClean="0"/>
              <a:t>four </a:t>
            </a:r>
            <a:r>
              <a:rPr lang="en-US" dirty="0"/>
              <a:t>memory chips to match the desired </a:t>
            </a:r>
            <a:r>
              <a:rPr lang="en-US" dirty="0" smtClean="0"/>
              <a:t>address space.</a:t>
            </a:r>
          </a:p>
          <a:p>
            <a:r>
              <a:rPr lang="en-US" dirty="0" smtClean="0"/>
              <a:t>This time, imagine that the address space is spread out over four </a:t>
            </a:r>
            <a:r>
              <a:rPr lang="en-US" i="1" dirty="0" smtClean="0"/>
              <a:t>memory banks</a:t>
            </a:r>
            <a:r>
              <a:rPr lang="en-US" dirty="0" smtClean="0"/>
              <a:t>. (Yes, that’s where we get the term!)</a:t>
            </a:r>
          </a:p>
          <a:p>
            <a:r>
              <a:rPr lang="en-US" dirty="0" smtClean="0"/>
              <a:t>If we have access to a 12-bit address bus…</a:t>
            </a:r>
            <a:endParaRPr lang="en-US" dirty="0"/>
          </a:p>
        </p:txBody>
      </p:sp>
      <p:grpSp>
        <p:nvGrpSpPr>
          <p:cNvPr id="29" name="Group 28"/>
          <p:cNvGrpSpPr>
            <a:grpSpLocks noChangeAspect="1"/>
          </p:cNvGrpSpPr>
          <p:nvPr/>
        </p:nvGrpSpPr>
        <p:grpSpPr>
          <a:xfrm>
            <a:off x="7772400" y="1920240"/>
            <a:ext cx="1801836" cy="1828800"/>
            <a:chOff x="5574027" y="2286000"/>
            <a:chExt cx="5855973" cy="5943600"/>
          </a:xfrm>
        </p:grpSpPr>
        <p:sp>
          <p:nvSpPr>
            <p:cNvPr id="30" name="Rectangle 29"/>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2" name="Rectangle 31"/>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3" name="Rectangle 32"/>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5" name="Straight Arrow Connector 34"/>
            <p:cNvCxnSpPr/>
            <p:nvPr/>
          </p:nvCxnSpPr>
          <p:spPr>
            <a:xfrm>
              <a:off x="6172200" y="3429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37" name="TextBox 36"/>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38" name="Rectangle 37"/>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39" name="Straight Arrow Connector 38"/>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43" name="Straight Arrow Connector 42"/>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45" name="Straight Arrow Connector 44"/>
            <p:cNvCxnSpPr>
              <a:stCxn id="31" idx="3"/>
              <a:endCxn id="32"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2"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3" idx="2"/>
              <a:endCxn id="34"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49" name="TextBox 48"/>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50" name="TextBox 49"/>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51" name="Straight Arrow Connector 50"/>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p:cNvGrpSpPr>
            <a:grpSpLocks noChangeAspect="1"/>
          </p:cNvGrpSpPr>
          <p:nvPr/>
        </p:nvGrpSpPr>
        <p:grpSpPr>
          <a:xfrm>
            <a:off x="7772400" y="4206240"/>
            <a:ext cx="1801836" cy="1828801"/>
            <a:chOff x="5574027" y="2285998"/>
            <a:chExt cx="5855973" cy="5943602"/>
          </a:xfrm>
        </p:grpSpPr>
        <p:sp>
          <p:nvSpPr>
            <p:cNvPr id="28" name="Rectangle 27"/>
            <p:cNvSpPr/>
            <p:nvPr/>
          </p:nvSpPr>
          <p:spPr>
            <a:xfrm>
              <a:off x="6857999" y="2285998"/>
              <a:ext cx="4572001" cy="54863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53" name="Rectangle 52"/>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54" name="Rectangle 53"/>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Rectangle 54"/>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6" name="Straight Arrow Connector 55"/>
            <p:cNvCxnSpPr/>
            <p:nvPr/>
          </p:nvCxnSpPr>
          <p:spPr>
            <a:xfrm>
              <a:off x="6172200" y="3429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58" name="TextBox 57"/>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59" name="Rectangle 58"/>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60" name="Straight Arrow Connector 59"/>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64" name="Straight Arrow Connector 63"/>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66" name="Straight Arrow Connector 65"/>
            <p:cNvCxnSpPr>
              <a:stCxn id="52" idx="3"/>
              <a:endCxn id="53"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3"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4" idx="2"/>
              <a:endCxn id="55"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70" name="TextBox 69"/>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71" name="TextBox 70"/>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72" name="Straight Arrow Connector 71"/>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3" name="Group 72"/>
          <p:cNvGrpSpPr>
            <a:grpSpLocks noChangeAspect="1"/>
          </p:cNvGrpSpPr>
          <p:nvPr/>
        </p:nvGrpSpPr>
        <p:grpSpPr>
          <a:xfrm>
            <a:off x="10058400" y="5943600"/>
            <a:ext cx="1801836" cy="1828800"/>
            <a:chOff x="5574027" y="2286000"/>
            <a:chExt cx="5855973" cy="5943600"/>
          </a:xfrm>
        </p:grpSpPr>
        <p:sp>
          <p:nvSpPr>
            <p:cNvPr id="74" name="Rectangle 73"/>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76" name="Rectangle 75"/>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77" name="Rectangle 76"/>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Rectangle 77"/>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9" name="Straight Arrow Connector 78"/>
            <p:cNvCxnSpPr/>
            <p:nvPr/>
          </p:nvCxnSpPr>
          <p:spPr>
            <a:xfrm>
              <a:off x="6172200" y="3429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81" name="TextBox 80"/>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82" name="Rectangle 81"/>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83" name="Straight Arrow Connector 82"/>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87" name="Straight Arrow Connector 86"/>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89" name="Straight Arrow Connector 88"/>
            <p:cNvCxnSpPr>
              <a:stCxn id="75" idx="3"/>
              <a:endCxn id="76"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6"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7" idx="2"/>
              <a:endCxn id="78"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93" name="TextBox 92"/>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94" name="TextBox 93"/>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95" name="Straight Arrow Connector 94"/>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96" name="Group 95"/>
          <p:cNvGrpSpPr>
            <a:grpSpLocks noChangeAspect="1"/>
          </p:cNvGrpSpPr>
          <p:nvPr/>
        </p:nvGrpSpPr>
        <p:grpSpPr>
          <a:xfrm>
            <a:off x="10058400" y="3657600"/>
            <a:ext cx="1801836" cy="1828800"/>
            <a:chOff x="5574027" y="2286000"/>
            <a:chExt cx="5855973" cy="5943600"/>
          </a:xfrm>
        </p:grpSpPr>
        <p:sp>
          <p:nvSpPr>
            <p:cNvPr id="97" name="Rectangle 96"/>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99" name="Rectangle 98"/>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100" name="Rectangle 99"/>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Rectangle 100"/>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2" name="Straight Arrow Connector 101"/>
            <p:cNvCxnSpPr/>
            <p:nvPr/>
          </p:nvCxnSpPr>
          <p:spPr>
            <a:xfrm>
              <a:off x="6172200" y="3429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104" name="TextBox 103"/>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105" name="Rectangle 104"/>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106" name="Straight Arrow Connector 105"/>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110" name="Straight Arrow Connector 109"/>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112" name="Straight Arrow Connector 111"/>
            <p:cNvCxnSpPr>
              <a:stCxn id="98" idx="3"/>
              <a:endCxn id="99"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9"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0" idx="2"/>
              <a:endCxn id="101"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116" name="TextBox 115"/>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117" name="TextBox 116"/>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118" name="Straight Arrow Connector 117"/>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19" name="Straight Arrow Connector 118"/>
          <p:cNvCxnSpPr/>
          <p:nvPr/>
        </p:nvCxnSpPr>
        <p:spPr>
          <a:xfrm flipV="1">
            <a:off x="4572000" y="8138160"/>
            <a:ext cx="73152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5029200" y="7863840"/>
            <a:ext cx="1175323" cy="574516"/>
          </a:xfrm>
          <a:prstGeom prst="rect">
            <a:avLst/>
          </a:prstGeom>
          <a:noFill/>
        </p:spPr>
        <p:txBody>
          <a:bodyPr wrap="none" rtlCol="0">
            <a:spAutoFit/>
          </a:bodyPr>
          <a:lstStyle/>
          <a:p>
            <a:pPr algn="ctr">
              <a:spcAft>
                <a:spcPts val="400"/>
              </a:spcAft>
            </a:pPr>
            <a:r>
              <a:rPr lang="en-US" sz="1400" dirty="0" smtClean="0"/>
              <a:t>ADDR</a:t>
            </a:r>
          </a:p>
          <a:p>
            <a:pPr algn="ctr">
              <a:spcAft>
                <a:spcPts val="400"/>
              </a:spcAft>
            </a:pPr>
            <a:r>
              <a:rPr lang="en-US" sz="1400" dirty="0" smtClean="0"/>
              <a:t>12 (A11 – A0)</a:t>
            </a:r>
            <a:endParaRPr lang="en-US" sz="1400" dirty="0"/>
          </a:p>
        </p:txBody>
      </p:sp>
    </p:spTree>
    <p:extLst>
      <p:ext uri="{BB962C8B-B14F-4D97-AF65-F5344CB8AC3E}">
        <p14:creationId xmlns:p14="http://schemas.microsoft.com/office/powerpoint/2010/main" val="4013348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Implementation</a:t>
            </a:r>
            <a:endParaRPr lang="en-US" dirty="0"/>
          </a:p>
        </p:txBody>
      </p:sp>
      <p:sp>
        <p:nvSpPr>
          <p:cNvPr id="4" name="Content Placeholder 3"/>
          <p:cNvSpPr>
            <a:spLocks noGrp="1"/>
          </p:cNvSpPr>
          <p:nvPr>
            <p:ph sz="half" idx="1"/>
          </p:nvPr>
        </p:nvSpPr>
        <p:spPr/>
        <p:txBody>
          <a:bodyPr/>
          <a:lstStyle/>
          <a:p>
            <a:r>
              <a:rPr lang="en-US" dirty="0" smtClean="0"/>
              <a:t>Then we can use the lowest 10 bits of the address bus to control the address lines of all four memory chips </a:t>
            </a:r>
            <a:r>
              <a:rPr lang="en-US" i="1" dirty="0" smtClean="0"/>
              <a:t>in common</a:t>
            </a:r>
            <a:r>
              <a:rPr lang="en-US" dirty="0" smtClean="0"/>
              <a:t>. The lowest 10 bits are responsible for choosing the same address on each of the four banks.</a:t>
            </a:r>
          </a:p>
          <a:p>
            <a:r>
              <a:rPr lang="en-US" dirty="0" smtClean="0"/>
              <a:t>However, in the end we only want one register to be active...</a:t>
            </a:r>
            <a:endParaRPr lang="en-US" dirty="0"/>
          </a:p>
        </p:txBody>
      </p:sp>
      <p:grpSp>
        <p:nvGrpSpPr>
          <p:cNvPr id="29" name="Group 28"/>
          <p:cNvGrpSpPr>
            <a:grpSpLocks noChangeAspect="1"/>
          </p:cNvGrpSpPr>
          <p:nvPr/>
        </p:nvGrpSpPr>
        <p:grpSpPr>
          <a:xfrm>
            <a:off x="7598664" y="1920240"/>
            <a:ext cx="1975572" cy="1828800"/>
            <a:chOff x="5009384" y="2286000"/>
            <a:chExt cx="6420616" cy="5943600"/>
          </a:xfrm>
        </p:grpSpPr>
        <p:sp>
          <p:nvSpPr>
            <p:cNvPr id="30" name="Rectangle 29"/>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2" name="Rectangle 31"/>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3" name="Rectangle 32"/>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5" name="Straight Arrow Connector 34"/>
            <p:cNvCxnSpPr/>
            <p:nvPr/>
          </p:nvCxnSpPr>
          <p:spPr>
            <a:xfrm>
              <a:off x="5009384" y="3428999"/>
              <a:ext cx="20802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37" name="TextBox 36"/>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38" name="Rectangle 37"/>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39" name="Straight Arrow Connector 38"/>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43" name="Straight Arrow Connector 42"/>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45" name="Straight Arrow Connector 44"/>
            <p:cNvCxnSpPr>
              <a:stCxn id="31" idx="3"/>
              <a:endCxn id="32"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2"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3" idx="2"/>
              <a:endCxn id="34"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49" name="TextBox 48"/>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50" name="TextBox 49"/>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51" name="Straight Arrow Connector 50"/>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p:cNvGrpSpPr>
            <a:grpSpLocks noChangeAspect="1"/>
          </p:cNvGrpSpPr>
          <p:nvPr/>
        </p:nvGrpSpPr>
        <p:grpSpPr>
          <a:xfrm>
            <a:off x="7598664" y="4206240"/>
            <a:ext cx="1975572" cy="1828801"/>
            <a:chOff x="5009384" y="2285998"/>
            <a:chExt cx="6420616" cy="5943602"/>
          </a:xfrm>
        </p:grpSpPr>
        <p:sp>
          <p:nvSpPr>
            <p:cNvPr id="28" name="Rectangle 27"/>
            <p:cNvSpPr/>
            <p:nvPr/>
          </p:nvSpPr>
          <p:spPr>
            <a:xfrm>
              <a:off x="6857999" y="2285998"/>
              <a:ext cx="4572001" cy="54863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53" name="Rectangle 52"/>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54" name="Rectangle 53"/>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Rectangle 54"/>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6" name="Straight Arrow Connector 55"/>
            <p:cNvCxnSpPr/>
            <p:nvPr/>
          </p:nvCxnSpPr>
          <p:spPr>
            <a:xfrm>
              <a:off x="5009384" y="3429000"/>
              <a:ext cx="2080262" cy="0"/>
            </a:xfrm>
            <a:prstGeom prst="straightConnector1">
              <a:avLst/>
            </a:prstGeom>
            <a:ln w="19050">
              <a:headEnd type="oval" w="med" len="med"/>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58" name="TextBox 57"/>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59" name="Rectangle 58"/>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60" name="Straight Arrow Connector 59"/>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64" name="Straight Arrow Connector 63"/>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66" name="Straight Arrow Connector 65"/>
            <p:cNvCxnSpPr>
              <a:stCxn id="52" idx="3"/>
              <a:endCxn id="53"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3"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4" idx="2"/>
              <a:endCxn id="55"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70" name="TextBox 69"/>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71" name="TextBox 70"/>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72" name="Straight Arrow Connector 71"/>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3" name="Group 72"/>
          <p:cNvGrpSpPr>
            <a:grpSpLocks noChangeAspect="1"/>
          </p:cNvGrpSpPr>
          <p:nvPr/>
        </p:nvGrpSpPr>
        <p:grpSpPr>
          <a:xfrm>
            <a:off x="7598664" y="5943600"/>
            <a:ext cx="4261572" cy="1828800"/>
            <a:chOff x="-2420125" y="2286000"/>
            <a:chExt cx="13850125" cy="5943600"/>
          </a:xfrm>
        </p:grpSpPr>
        <p:sp>
          <p:nvSpPr>
            <p:cNvPr id="74" name="Rectangle 73"/>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76" name="Rectangle 75"/>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77" name="Rectangle 76"/>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Rectangle 77"/>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9" name="Straight Arrow Connector 78"/>
            <p:cNvCxnSpPr/>
            <p:nvPr/>
          </p:nvCxnSpPr>
          <p:spPr>
            <a:xfrm>
              <a:off x="-2420125" y="3428999"/>
              <a:ext cx="9450335" cy="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81" name="TextBox 80"/>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82" name="Rectangle 81"/>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83" name="Straight Arrow Connector 82"/>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87" name="Straight Arrow Connector 86"/>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89" name="Straight Arrow Connector 88"/>
            <p:cNvCxnSpPr>
              <a:stCxn id="75" idx="3"/>
              <a:endCxn id="76"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6"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7" idx="2"/>
              <a:endCxn id="78"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93" name="TextBox 92"/>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94" name="TextBox 93"/>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95" name="Straight Arrow Connector 94"/>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96" name="Group 95"/>
          <p:cNvGrpSpPr>
            <a:grpSpLocks noChangeAspect="1"/>
          </p:cNvGrpSpPr>
          <p:nvPr/>
        </p:nvGrpSpPr>
        <p:grpSpPr>
          <a:xfrm>
            <a:off x="7598664" y="3657600"/>
            <a:ext cx="4261572" cy="1828800"/>
            <a:chOff x="-2420123" y="2286000"/>
            <a:chExt cx="13850123" cy="5943600"/>
          </a:xfrm>
        </p:grpSpPr>
        <p:sp>
          <p:nvSpPr>
            <p:cNvPr id="97" name="Rectangle 96"/>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99" name="Rectangle 98"/>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100" name="Rectangle 99"/>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Rectangle 100"/>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2" name="Straight Arrow Connector 101"/>
            <p:cNvCxnSpPr/>
            <p:nvPr/>
          </p:nvCxnSpPr>
          <p:spPr>
            <a:xfrm>
              <a:off x="-2420123" y="3428999"/>
              <a:ext cx="9450334" cy="0"/>
            </a:xfrm>
            <a:prstGeom prst="straightConnector1">
              <a:avLst/>
            </a:prstGeom>
            <a:ln w="19050">
              <a:headEnd type="oval" w="med" len="med"/>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104" name="TextBox 103"/>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105" name="Rectangle 104"/>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106" name="Straight Arrow Connector 105"/>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6172200" y="73152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110" name="Straight Arrow Connector 109"/>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112" name="Straight Arrow Connector 111"/>
            <p:cNvCxnSpPr>
              <a:stCxn id="98" idx="3"/>
              <a:endCxn id="99"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9"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0" idx="2"/>
              <a:endCxn id="101"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116" name="TextBox 115"/>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117" name="TextBox 116"/>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118" name="Straight Arrow Connector 117"/>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19" name="Straight Arrow Connector 118"/>
          <p:cNvCxnSpPr/>
          <p:nvPr/>
        </p:nvCxnSpPr>
        <p:spPr>
          <a:xfrm flipV="1">
            <a:off x="4572000" y="8138160"/>
            <a:ext cx="73152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4572000" y="7863840"/>
            <a:ext cx="1175323" cy="574516"/>
          </a:xfrm>
          <a:prstGeom prst="rect">
            <a:avLst/>
          </a:prstGeom>
          <a:noFill/>
        </p:spPr>
        <p:txBody>
          <a:bodyPr wrap="none" rtlCol="0">
            <a:spAutoFit/>
          </a:bodyPr>
          <a:lstStyle/>
          <a:p>
            <a:pPr algn="ctr">
              <a:spcAft>
                <a:spcPts val="400"/>
              </a:spcAft>
            </a:pPr>
            <a:r>
              <a:rPr lang="en-US" sz="1400" dirty="0" smtClean="0"/>
              <a:t>ADDR</a:t>
            </a:r>
          </a:p>
          <a:p>
            <a:pPr algn="ctr">
              <a:spcAft>
                <a:spcPts val="400"/>
              </a:spcAft>
            </a:pPr>
            <a:r>
              <a:rPr lang="en-US" sz="1400" dirty="0" smtClean="0"/>
              <a:t>12 (A11 – A0)</a:t>
            </a:r>
            <a:endParaRPr lang="en-US" sz="1400" dirty="0"/>
          </a:p>
        </p:txBody>
      </p:sp>
      <p:cxnSp>
        <p:nvCxnSpPr>
          <p:cNvPr id="5" name="Straight Arrow Connector 4"/>
          <p:cNvCxnSpPr/>
          <p:nvPr/>
        </p:nvCxnSpPr>
        <p:spPr>
          <a:xfrm flipH="1" flipV="1">
            <a:off x="7598664" y="2271932"/>
            <a:ext cx="0" cy="586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981358" y="2331217"/>
            <a:ext cx="577081" cy="369332"/>
          </a:xfrm>
          <a:prstGeom prst="rect">
            <a:avLst/>
          </a:prstGeom>
          <a:noFill/>
        </p:spPr>
        <p:txBody>
          <a:bodyPr wrap="none" lIns="0" tIns="0" rIns="0" bIns="0" rtlCol="0">
            <a:spAutoFit/>
          </a:bodyPr>
          <a:lstStyle/>
          <a:p>
            <a:pPr algn="ctr"/>
            <a:r>
              <a:rPr lang="en-US" sz="1200" dirty="0" smtClean="0"/>
              <a:t>10 </a:t>
            </a:r>
          </a:p>
          <a:p>
            <a:pPr algn="ctr"/>
            <a:r>
              <a:rPr lang="en-US" sz="1200" dirty="0" smtClean="0"/>
              <a:t>(A9 – A0)</a:t>
            </a:r>
            <a:endParaRPr lang="en-US" sz="1200" dirty="0"/>
          </a:p>
        </p:txBody>
      </p:sp>
    </p:spTree>
    <p:extLst>
      <p:ext uri="{BB962C8B-B14F-4D97-AF65-F5344CB8AC3E}">
        <p14:creationId xmlns:p14="http://schemas.microsoft.com/office/powerpoint/2010/main" val="3334050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Implementation</a:t>
            </a:r>
            <a:endParaRPr lang="en-US" dirty="0"/>
          </a:p>
        </p:txBody>
      </p:sp>
      <p:sp>
        <p:nvSpPr>
          <p:cNvPr id="4" name="Content Placeholder 3"/>
          <p:cNvSpPr>
            <a:spLocks noGrp="1"/>
          </p:cNvSpPr>
          <p:nvPr>
            <p:ph sz="half" idx="1"/>
          </p:nvPr>
        </p:nvSpPr>
        <p:spPr/>
        <p:txBody>
          <a:bodyPr/>
          <a:lstStyle/>
          <a:p>
            <a:r>
              <a:rPr lang="en-US" dirty="0" smtClean="0"/>
              <a:t>We can use the remaining two address lines as the inputs of a 2-to-4 decoder. The decoder outputs will choose a memory bank by enabling only one of the four banks and disabling the rest.</a:t>
            </a:r>
          </a:p>
          <a:p>
            <a:endParaRPr lang="en-US" dirty="0"/>
          </a:p>
        </p:txBody>
      </p:sp>
      <p:grpSp>
        <p:nvGrpSpPr>
          <p:cNvPr id="29" name="Group 28"/>
          <p:cNvGrpSpPr>
            <a:grpSpLocks noChangeAspect="1"/>
          </p:cNvGrpSpPr>
          <p:nvPr/>
        </p:nvGrpSpPr>
        <p:grpSpPr>
          <a:xfrm>
            <a:off x="7223760" y="1920240"/>
            <a:ext cx="2350476" cy="1828800"/>
            <a:chOff x="3790945" y="2286000"/>
            <a:chExt cx="7639055" cy="5943600"/>
          </a:xfrm>
        </p:grpSpPr>
        <p:sp>
          <p:nvSpPr>
            <p:cNvPr id="30" name="Rectangle 29"/>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2" name="Rectangle 31"/>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3" name="Rectangle 32"/>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5" name="Straight Arrow Connector 34"/>
            <p:cNvCxnSpPr/>
            <p:nvPr/>
          </p:nvCxnSpPr>
          <p:spPr>
            <a:xfrm>
              <a:off x="5009384" y="3428999"/>
              <a:ext cx="20802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37" name="TextBox 36"/>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38" name="Rectangle 37"/>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39" name="Straight Arrow Connector 38"/>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790945" y="7315199"/>
              <a:ext cx="329870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43" name="Straight Arrow Connector 42"/>
            <p:cNvCxnSpPr/>
            <p:nvPr/>
          </p:nvCxnSpPr>
          <p:spPr>
            <a:xfrm>
              <a:off x="6168387" y="5257800"/>
              <a:ext cx="92125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45" name="Straight Arrow Connector 44"/>
            <p:cNvCxnSpPr>
              <a:stCxn id="31" idx="3"/>
              <a:endCxn id="32"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2"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3" idx="2"/>
              <a:endCxn id="34"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49" name="TextBox 48"/>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50" name="TextBox 49"/>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51" name="Straight Arrow Connector 50"/>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p:cNvGrpSpPr>
            <a:grpSpLocks noChangeAspect="1"/>
          </p:cNvGrpSpPr>
          <p:nvPr/>
        </p:nvGrpSpPr>
        <p:grpSpPr>
          <a:xfrm>
            <a:off x="7406640" y="4206240"/>
            <a:ext cx="2167596" cy="1828801"/>
            <a:chOff x="4385306" y="2285998"/>
            <a:chExt cx="7044694" cy="5943602"/>
          </a:xfrm>
        </p:grpSpPr>
        <p:sp>
          <p:nvSpPr>
            <p:cNvPr id="28" name="Rectangle 27"/>
            <p:cNvSpPr/>
            <p:nvPr/>
          </p:nvSpPr>
          <p:spPr>
            <a:xfrm>
              <a:off x="6857999" y="2285998"/>
              <a:ext cx="4572001" cy="54863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53" name="Rectangle 52"/>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54" name="Rectangle 53"/>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Rectangle 54"/>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6" name="Straight Arrow Connector 55"/>
            <p:cNvCxnSpPr/>
            <p:nvPr/>
          </p:nvCxnSpPr>
          <p:spPr>
            <a:xfrm>
              <a:off x="5009384" y="3429000"/>
              <a:ext cx="2080262" cy="0"/>
            </a:xfrm>
            <a:prstGeom prst="straightConnector1">
              <a:avLst/>
            </a:prstGeom>
            <a:ln w="19050">
              <a:headEnd type="oval" w="med" len="med"/>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58" name="TextBox 57"/>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59" name="Rectangle 58"/>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60" name="Straight Arrow Connector 59"/>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172200" y="5257797"/>
              <a:ext cx="91440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64" name="Straight Arrow Connector 63"/>
            <p:cNvCxnSpPr/>
            <p:nvPr/>
          </p:nvCxnSpPr>
          <p:spPr>
            <a:xfrm>
              <a:off x="4385306" y="7308339"/>
              <a:ext cx="270434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66" name="Straight Arrow Connector 65"/>
            <p:cNvCxnSpPr>
              <a:stCxn id="52" idx="3"/>
              <a:endCxn id="53"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3"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4" idx="2"/>
              <a:endCxn id="55"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70" name="TextBox 69"/>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71" name="TextBox 70"/>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72" name="Straight Arrow Connector 71"/>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3" name="Group 72"/>
          <p:cNvGrpSpPr>
            <a:grpSpLocks noChangeAspect="1"/>
          </p:cNvGrpSpPr>
          <p:nvPr/>
        </p:nvGrpSpPr>
        <p:grpSpPr>
          <a:xfrm>
            <a:off x="7406640" y="5943600"/>
            <a:ext cx="4453596" cy="1828800"/>
            <a:chOff x="-3044204" y="2286000"/>
            <a:chExt cx="14474204" cy="5943600"/>
          </a:xfrm>
        </p:grpSpPr>
        <p:sp>
          <p:nvSpPr>
            <p:cNvPr id="74" name="Rectangle 73"/>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76" name="Rectangle 75"/>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77" name="Rectangle 76"/>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Rectangle 77"/>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9" name="Straight Arrow Connector 78"/>
            <p:cNvCxnSpPr/>
            <p:nvPr/>
          </p:nvCxnSpPr>
          <p:spPr>
            <a:xfrm>
              <a:off x="-2420125" y="3428999"/>
              <a:ext cx="9450335" cy="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81" name="TextBox 80"/>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82" name="Rectangle 81"/>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83" name="Straight Arrow Connector 82"/>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3044204" y="7315200"/>
              <a:ext cx="101338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87" name="Straight Arrow Connector 86"/>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89" name="Straight Arrow Connector 88"/>
            <p:cNvCxnSpPr>
              <a:stCxn id="75" idx="3"/>
              <a:endCxn id="76"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6"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7" idx="2"/>
              <a:endCxn id="78"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93" name="TextBox 92"/>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94" name="TextBox 93"/>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95" name="Straight Arrow Connector 94"/>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96" name="Group 95"/>
          <p:cNvGrpSpPr>
            <a:grpSpLocks noChangeAspect="1"/>
          </p:cNvGrpSpPr>
          <p:nvPr/>
        </p:nvGrpSpPr>
        <p:grpSpPr>
          <a:xfrm>
            <a:off x="7598664" y="3657600"/>
            <a:ext cx="4261572" cy="1828800"/>
            <a:chOff x="-2420123" y="2286000"/>
            <a:chExt cx="13850123" cy="5943600"/>
          </a:xfrm>
        </p:grpSpPr>
        <p:sp>
          <p:nvSpPr>
            <p:cNvPr id="97" name="Rectangle 96"/>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99" name="Rectangle 98"/>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100" name="Rectangle 99"/>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Rectangle 100"/>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2" name="Straight Arrow Connector 101"/>
            <p:cNvCxnSpPr/>
            <p:nvPr/>
          </p:nvCxnSpPr>
          <p:spPr>
            <a:xfrm>
              <a:off x="-2420123" y="3428999"/>
              <a:ext cx="9450334" cy="0"/>
            </a:xfrm>
            <a:prstGeom prst="straightConnector1">
              <a:avLst/>
            </a:prstGeom>
            <a:ln w="19050">
              <a:headEnd type="oval" w="med" len="med"/>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104" name="TextBox 103"/>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105" name="Rectangle 104"/>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106" name="Straight Arrow Connector 105"/>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5574027" y="7315199"/>
              <a:ext cx="15156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110" name="Straight Arrow Connector 109"/>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112" name="Straight Arrow Connector 111"/>
            <p:cNvCxnSpPr>
              <a:stCxn id="98" idx="3"/>
              <a:endCxn id="99"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9"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0" idx="2"/>
              <a:endCxn id="101"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116" name="TextBox 115"/>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117" name="TextBox 116"/>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118" name="Straight Arrow Connector 117"/>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19" name="Straight Arrow Connector 118"/>
          <p:cNvCxnSpPr/>
          <p:nvPr/>
        </p:nvCxnSpPr>
        <p:spPr>
          <a:xfrm flipV="1">
            <a:off x="4572000" y="8138160"/>
            <a:ext cx="73152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4572000" y="7863840"/>
            <a:ext cx="1175323" cy="574516"/>
          </a:xfrm>
          <a:prstGeom prst="rect">
            <a:avLst/>
          </a:prstGeom>
          <a:noFill/>
        </p:spPr>
        <p:txBody>
          <a:bodyPr wrap="none" rtlCol="0">
            <a:spAutoFit/>
          </a:bodyPr>
          <a:lstStyle/>
          <a:p>
            <a:pPr algn="ctr">
              <a:spcAft>
                <a:spcPts val="400"/>
              </a:spcAft>
            </a:pPr>
            <a:r>
              <a:rPr lang="en-US" sz="1400" dirty="0" smtClean="0"/>
              <a:t>ADDR</a:t>
            </a:r>
          </a:p>
          <a:p>
            <a:pPr algn="ctr">
              <a:spcAft>
                <a:spcPts val="400"/>
              </a:spcAft>
            </a:pPr>
            <a:r>
              <a:rPr lang="en-US" sz="1400" dirty="0" smtClean="0"/>
              <a:t>12 (A11 – A0)</a:t>
            </a:r>
            <a:endParaRPr lang="en-US" sz="1400" dirty="0"/>
          </a:p>
        </p:txBody>
      </p:sp>
      <p:cxnSp>
        <p:nvCxnSpPr>
          <p:cNvPr id="5" name="Straight Arrow Connector 4"/>
          <p:cNvCxnSpPr/>
          <p:nvPr/>
        </p:nvCxnSpPr>
        <p:spPr>
          <a:xfrm flipH="1" flipV="1">
            <a:off x="7598664" y="2271932"/>
            <a:ext cx="0" cy="586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6981358" y="2331217"/>
            <a:ext cx="577081" cy="369332"/>
          </a:xfrm>
          <a:prstGeom prst="rect">
            <a:avLst/>
          </a:prstGeom>
          <a:noFill/>
        </p:spPr>
        <p:txBody>
          <a:bodyPr wrap="none" lIns="0" tIns="0" rIns="0" bIns="0" rtlCol="0">
            <a:spAutoFit/>
          </a:bodyPr>
          <a:lstStyle/>
          <a:p>
            <a:pPr algn="ctr"/>
            <a:r>
              <a:rPr lang="en-US" sz="1200" dirty="0" smtClean="0"/>
              <a:t>10 </a:t>
            </a:r>
          </a:p>
          <a:p>
            <a:pPr algn="ctr"/>
            <a:r>
              <a:rPr lang="en-US" sz="1200" dirty="0" smtClean="0"/>
              <a:t>(A9 – A0)</a:t>
            </a:r>
            <a:endParaRPr lang="en-US" sz="1200" dirty="0"/>
          </a:p>
        </p:txBody>
      </p:sp>
      <p:sp>
        <p:nvSpPr>
          <p:cNvPr id="3" name="Rectangle 2"/>
          <p:cNvSpPr/>
          <p:nvPr/>
        </p:nvSpPr>
        <p:spPr>
          <a:xfrm>
            <a:off x="6400800" y="6400800"/>
            <a:ext cx="731520" cy="13710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0" rtlCol="0" anchor="t" anchorCtr="0"/>
          <a:lstStyle/>
          <a:p>
            <a:r>
              <a:rPr lang="en-US" sz="1400" dirty="0" smtClean="0">
                <a:solidFill>
                  <a:schemeClr val="tx1"/>
                </a:solidFill>
              </a:rPr>
              <a:t>A1      D0</a:t>
            </a:r>
          </a:p>
          <a:p>
            <a:r>
              <a:rPr lang="en-US" sz="1400" dirty="0" smtClean="0">
                <a:solidFill>
                  <a:schemeClr val="tx1"/>
                </a:solidFill>
              </a:rPr>
              <a:t>A0      D1</a:t>
            </a:r>
          </a:p>
          <a:p>
            <a:r>
              <a:rPr lang="en-US" sz="1400" dirty="0" smtClean="0">
                <a:solidFill>
                  <a:schemeClr val="tx1"/>
                </a:solidFill>
              </a:rPr>
              <a:t>           D2</a:t>
            </a:r>
          </a:p>
          <a:p>
            <a:r>
              <a:rPr lang="en-US" sz="1400" dirty="0" smtClean="0">
                <a:solidFill>
                  <a:schemeClr val="tx1"/>
                </a:solidFill>
              </a:rPr>
              <a:t>           D3</a:t>
            </a:r>
            <a:endParaRPr lang="en-US" sz="1400" dirty="0">
              <a:solidFill>
                <a:schemeClr val="tx1"/>
              </a:solidFill>
            </a:endParaRPr>
          </a:p>
        </p:txBody>
      </p:sp>
      <p:cxnSp>
        <p:nvCxnSpPr>
          <p:cNvPr id="7" name="Straight Arrow Connector 6"/>
          <p:cNvCxnSpPr/>
          <p:nvPr/>
        </p:nvCxnSpPr>
        <p:spPr>
          <a:xfrm flipH="1" flipV="1">
            <a:off x="5897880" y="6565392"/>
            <a:ext cx="0" cy="15727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897880" y="6563583"/>
            <a:ext cx="502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5903323" y="6753424"/>
            <a:ext cx="502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5982749" y="6388434"/>
            <a:ext cx="246862" cy="369332"/>
          </a:xfrm>
          <a:prstGeom prst="rect">
            <a:avLst/>
          </a:prstGeom>
          <a:noFill/>
        </p:spPr>
        <p:txBody>
          <a:bodyPr wrap="none" lIns="0" tIns="0" rIns="0" bIns="0" rtlCol="0">
            <a:spAutoFit/>
          </a:bodyPr>
          <a:lstStyle/>
          <a:p>
            <a:pPr algn="ctr"/>
            <a:r>
              <a:rPr lang="en-US" sz="1200" dirty="0" smtClean="0"/>
              <a:t>A11</a:t>
            </a:r>
          </a:p>
          <a:p>
            <a:pPr algn="ctr"/>
            <a:r>
              <a:rPr lang="en-US" sz="1200" dirty="0" smtClean="0"/>
              <a:t>A10</a:t>
            </a:r>
            <a:endParaRPr lang="en-US" sz="1200" dirty="0"/>
          </a:p>
        </p:txBody>
      </p:sp>
      <p:cxnSp>
        <p:nvCxnSpPr>
          <p:cNvPr id="13" name="Straight Connector 12"/>
          <p:cNvCxnSpPr/>
          <p:nvPr/>
        </p:nvCxnSpPr>
        <p:spPr>
          <a:xfrm>
            <a:off x="7315200" y="4114800"/>
            <a:ext cx="274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058400" y="4114800"/>
            <a:ext cx="0" cy="1087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223760" y="3467686"/>
            <a:ext cx="0" cy="3081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15200" y="4114800"/>
            <a:ext cx="0" cy="2651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406640" y="5751576"/>
            <a:ext cx="0" cy="1234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134607" y="6544533"/>
            <a:ext cx="91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136130" y="6766559"/>
            <a:ext cx="182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7132319" y="6986016"/>
            <a:ext cx="274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132320" y="7205472"/>
            <a:ext cx="274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7406640" y="7214006"/>
            <a:ext cx="0" cy="2770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956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Implementation</a:t>
            </a:r>
            <a:endParaRPr lang="en-US" dirty="0"/>
          </a:p>
        </p:txBody>
      </p:sp>
      <p:sp>
        <p:nvSpPr>
          <p:cNvPr id="4" name="Content Placeholder 3"/>
          <p:cNvSpPr>
            <a:spLocks noGrp="1"/>
          </p:cNvSpPr>
          <p:nvPr>
            <p:ph sz="half" idx="1"/>
          </p:nvPr>
        </p:nvSpPr>
        <p:spPr/>
        <p:txBody>
          <a:bodyPr/>
          <a:lstStyle/>
          <a:p>
            <a:r>
              <a:rPr lang="en-US" dirty="0" smtClean="0"/>
              <a:t>(</a:t>
            </a:r>
            <a:r>
              <a:rPr lang="en-US" dirty="0"/>
              <a:t>In general, we need a decoder that has as many outputs as there are memory banks. In such an implementation, we will have enough leftover address lines from the bus to control the inputs of such a decoder</a:t>
            </a:r>
            <a:r>
              <a:rPr lang="en-US" dirty="0" smtClean="0"/>
              <a:t>.)</a:t>
            </a:r>
            <a:endParaRPr lang="en-US" dirty="0"/>
          </a:p>
        </p:txBody>
      </p:sp>
      <p:grpSp>
        <p:nvGrpSpPr>
          <p:cNvPr id="29" name="Group 28"/>
          <p:cNvGrpSpPr>
            <a:grpSpLocks noChangeAspect="1"/>
          </p:cNvGrpSpPr>
          <p:nvPr/>
        </p:nvGrpSpPr>
        <p:grpSpPr>
          <a:xfrm>
            <a:off x="7223760" y="1920240"/>
            <a:ext cx="2350476" cy="1828800"/>
            <a:chOff x="3790945" y="2286000"/>
            <a:chExt cx="7639055" cy="5943600"/>
          </a:xfrm>
        </p:grpSpPr>
        <p:sp>
          <p:nvSpPr>
            <p:cNvPr id="30" name="Rectangle 29"/>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2" name="Rectangle 31"/>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3" name="Rectangle 32"/>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5" name="Straight Arrow Connector 34"/>
            <p:cNvCxnSpPr/>
            <p:nvPr/>
          </p:nvCxnSpPr>
          <p:spPr>
            <a:xfrm>
              <a:off x="5009384" y="3428999"/>
              <a:ext cx="20802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37" name="TextBox 36"/>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38" name="Rectangle 37"/>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39" name="Straight Arrow Connector 38"/>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790945" y="7315199"/>
              <a:ext cx="329870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43" name="Straight Arrow Connector 42"/>
            <p:cNvCxnSpPr/>
            <p:nvPr/>
          </p:nvCxnSpPr>
          <p:spPr>
            <a:xfrm>
              <a:off x="6168387" y="5257800"/>
              <a:ext cx="92125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45" name="Straight Arrow Connector 44"/>
            <p:cNvCxnSpPr>
              <a:stCxn id="31" idx="3"/>
              <a:endCxn id="32"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2"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3" idx="2"/>
              <a:endCxn id="34"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49" name="TextBox 48"/>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50" name="TextBox 49"/>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51" name="Straight Arrow Connector 50"/>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p:cNvGrpSpPr>
            <a:grpSpLocks noChangeAspect="1"/>
          </p:cNvGrpSpPr>
          <p:nvPr/>
        </p:nvGrpSpPr>
        <p:grpSpPr>
          <a:xfrm>
            <a:off x="7406640" y="4206240"/>
            <a:ext cx="2167596" cy="1828801"/>
            <a:chOff x="4385306" y="2285998"/>
            <a:chExt cx="7044694" cy="5943602"/>
          </a:xfrm>
        </p:grpSpPr>
        <p:sp>
          <p:nvSpPr>
            <p:cNvPr id="28" name="Rectangle 27"/>
            <p:cNvSpPr/>
            <p:nvPr/>
          </p:nvSpPr>
          <p:spPr>
            <a:xfrm>
              <a:off x="6857999" y="2285998"/>
              <a:ext cx="4572001" cy="54863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53" name="Rectangle 52"/>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54" name="Rectangle 53"/>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Rectangle 54"/>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6" name="Straight Arrow Connector 55"/>
            <p:cNvCxnSpPr/>
            <p:nvPr/>
          </p:nvCxnSpPr>
          <p:spPr>
            <a:xfrm>
              <a:off x="5009384" y="3429000"/>
              <a:ext cx="2080262" cy="0"/>
            </a:xfrm>
            <a:prstGeom prst="straightConnector1">
              <a:avLst/>
            </a:prstGeom>
            <a:ln w="19050">
              <a:headEnd type="oval" w="med" len="med"/>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58" name="TextBox 57"/>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59" name="Rectangle 58"/>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60" name="Straight Arrow Connector 59"/>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172200" y="5257797"/>
              <a:ext cx="91440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64" name="Straight Arrow Connector 63"/>
            <p:cNvCxnSpPr/>
            <p:nvPr/>
          </p:nvCxnSpPr>
          <p:spPr>
            <a:xfrm>
              <a:off x="4385306" y="7308339"/>
              <a:ext cx="270434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66" name="Straight Arrow Connector 65"/>
            <p:cNvCxnSpPr>
              <a:stCxn id="52" idx="3"/>
              <a:endCxn id="53"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3"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4" idx="2"/>
              <a:endCxn id="55"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70" name="TextBox 69"/>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71" name="TextBox 70"/>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72" name="Straight Arrow Connector 71"/>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3" name="Group 72"/>
          <p:cNvGrpSpPr>
            <a:grpSpLocks noChangeAspect="1"/>
          </p:cNvGrpSpPr>
          <p:nvPr/>
        </p:nvGrpSpPr>
        <p:grpSpPr>
          <a:xfrm>
            <a:off x="7406640" y="5943600"/>
            <a:ext cx="4453596" cy="1828800"/>
            <a:chOff x="-3044204" y="2286000"/>
            <a:chExt cx="14474204" cy="5943600"/>
          </a:xfrm>
        </p:grpSpPr>
        <p:sp>
          <p:nvSpPr>
            <p:cNvPr id="74" name="Rectangle 73"/>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76" name="Rectangle 75"/>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77" name="Rectangle 76"/>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Rectangle 77"/>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9" name="Straight Arrow Connector 78"/>
            <p:cNvCxnSpPr/>
            <p:nvPr/>
          </p:nvCxnSpPr>
          <p:spPr>
            <a:xfrm>
              <a:off x="-2420125" y="3428999"/>
              <a:ext cx="9450335" cy="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81" name="TextBox 80"/>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82" name="Rectangle 81"/>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83" name="Straight Arrow Connector 82"/>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3044204" y="7315200"/>
              <a:ext cx="101338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87" name="Straight Arrow Connector 86"/>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89" name="Straight Arrow Connector 88"/>
            <p:cNvCxnSpPr>
              <a:stCxn id="75" idx="3"/>
              <a:endCxn id="76"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6"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7" idx="2"/>
              <a:endCxn id="78"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93" name="TextBox 92"/>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94" name="TextBox 93"/>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95" name="Straight Arrow Connector 94"/>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96" name="Group 95"/>
          <p:cNvGrpSpPr>
            <a:grpSpLocks noChangeAspect="1"/>
          </p:cNvGrpSpPr>
          <p:nvPr/>
        </p:nvGrpSpPr>
        <p:grpSpPr>
          <a:xfrm>
            <a:off x="7598664" y="3657600"/>
            <a:ext cx="4261572" cy="1828800"/>
            <a:chOff x="-2420123" y="2286000"/>
            <a:chExt cx="13850123" cy="5943600"/>
          </a:xfrm>
        </p:grpSpPr>
        <p:sp>
          <p:nvSpPr>
            <p:cNvPr id="97" name="Rectangle 96"/>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99" name="Rectangle 98"/>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100" name="Rectangle 99"/>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Rectangle 100"/>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2" name="Straight Arrow Connector 101"/>
            <p:cNvCxnSpPr/>
            <p:nvPr/>
          </p:nvCxnSpPr>
          <p:spPr>
            <a:xfrm>
              <a:off x="-2420123" y="3428999"/>
              <a:ext cx="9450334" cy="0"/>
            </a:xfrm>
            <a:prstGeom prst="straightConnector1">
              <a:avLst/>
            </a:prstGeom>
            <a:ln w="19050">
              <a:headEnd type="oval" w="med" len="med"/>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104" name="TextBox 103"/>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105" name="Rectangle 104"/>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106" name="Straight Arrow Connector 105"/>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5574027" y="7315199"/>
              <a:ext cx="15156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110" name="Straight Arrow Connector 109"/>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112" name="Straight Arrow Connector 111"/>
            <p:cNvCxnSpPr>
              <a:stCxn id="98" idx="3"/>
              <a:endCxn id="99"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9"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0" idx="2"/>
              <a:endCxn id="101"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116" name="TextBox 115"/>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117" name="TextBox 116"/>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118" name="Straight Arrow Connector 117"/>
            <p:cNvCxnSpPr/>
            <p:nvPr/>
          </p:nvCxnSpPr>
          <p:spPr>
            <a:xfrm>
              <a:off x="10287000" y="7543800"/>
              <a:ext cx="0" cy="6858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19" name="Straight Arrow Connector 118"/>
          <p:cNvCxnSpPr/>
          <p:nvPr/>
        </p:nvCxnSpPr>
        <p:spPr>
          <a:xfrm flipV="1">
            <a:off x="4572000" y="8138160"/>
            <a:ext cx="73152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4572000" y="7863840"/>
            <a:ext cx="1175323" cy="574516"/>
          </a:xfrm>
          <a:prstGeom prst="rect">
            <a:avLst/>
          </a:prstGeom>
          <a:noFill/>
        </p:spPr>
        <p:txBody>
          <a:bodyPr wrap="none" rtlCol="0">
            <a:spAutoFit/>
          </a:bodyPr>
          <a:lstStyle/>
          <a:p>
            <a:pPr algn="ctr">
              <a:spcAft>
                <a:spcPts val="400"/>
              </a:spcAft>
            </a:pPr>
            <a:r>
              <a:rPr lang="en-US" sz="1400" dirty="0" smtClean="0"/>
              <a:t>ADDR</a:t>
            </a:r>
          </a:p>
          <a:p>
            <a:pPr algn="ctr">
              <a:spcAft>
                <a:spcPts val="400"/>
              </a:spcAft>
            </a:pPr>
            <a:r>
              <a:rPr lang="en-US" sz="1400" dirty="0" smtClean="0"/>
              <a:t>12 (A11 – A0)</a:t>
            </a:r>
            <a:endParaRPr lang="en-US" sz="1400" dirty="0"/>
          </a:p>
        </p:txBody>
      </p:sp>
      <p:cxnSp>
        <p:nvCxnSpPr>
          <p:cNvPr id="5" name="Straight Arrow Connector 4"/>
          <p:cNvCxnSpPr/>
          <p:nvPr/>
        </p:nvCxnSpPr>
        <p:spPr>
          <a:xfrm flipH="1" flipV="1">
            <a:off x="7598664" y="2271932"/>
            <a:ext cx="0" cy="586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6981358" y="2331217"/>
            <a:ext cx="577081" cy="369332"/>
          </a:xfrm>
          <a:prstGeom prst="rect">
            <a:avLst/>
          </a:prstGeom>
          <a:noFill/>
        </p:spPr>
        <p:txBody>
          <a:bodyPr wrap="none" lIns="0" tIns="0" rIns="0" bIns="0" rtlCol="0">
            <a:spAutoFit/>
          </a:bodyPr>
          <a:lstStyle/>
          <a:p>
            <a:pPr algn="ctr"/>
            <a:r>
              <a:rPr lang="en-US" sz="1200" dirty="0" smtClean="0"/>
              <a:t>10 </a:t>
            </a:r>
          </a:p>
          <a:p>
            <a:pPr algn="ctr"/>
            <a:r>
              <a:rPr lang="en-US" sz="1200" dirty="0" smtClean="0"/>
              <a:t>(A9 – A0)</a:t>
            </a:r>
            <a:endParaRPr lang="en-US" sz="1200" dirty="0"/>
          </a:p>
        </p:txBody>
      </p:sp>
      <p:sp>
        <p:nvSpPr>
          <p:cNvPr id="3" name="Rectangle 2"/>
          <p:cNvSpPr/>
          <p:nvPr/>
        </p:nvSpPr>
        <p:spPr>
          <a:xfrm>
            <a:off x="6400800" y="6400800"/>
            <a:ext cx="731520" cy="13710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0" rtlCol="0" anchor="t" anchorCtr="0"/>
          <a:lstStyle/>
          <a:p>
            <a:r>
              <a:rPr lang="en-US" sz="1400" dirty="0" smtClean="0">
                <a:solidFill>
                  <a:schemeClr val="tx1"/>
                </a:solidFill>
              </a:rPr>
              <a:t>A1      D0</a:t>
            </a:r>
          </a:p>
          <a:p>
            <a:r>
              <a:rPr lang="en-US" sz="1400" dirty="0" smtClean="0">
                <a:solidFill>
                  <a:schemeClr val="tx1"/>
                </a:solidFill>
              </a:rPr>
              <a:t>A0      D1</a:t>
            </a:r>
          </a:p>
          <a:p>
            <a:r>
              <a:rPr lang="en-US" sz="1400" dirty="0" smtClean="0">
                <a:solidFill>
                  <a:schemeClr val="tx1"/>
                </a:solidFill>
              </a:rPr>
              <a:t>           D2</a:t>
            </a:r>
          </a:p>
          <a:p>
            <a:r>
              <a:rPr lang="en-US" sz="1400" dirty="0" smtClean="0">
                <a:solidFill>
                  <a:schemeClr val="tx1"/>
                </a:solidFill>
              </a:rPr>
              <a:t>           D3</a:t>
            </a:r>
            <a:endParaRPr lang="en-US" sz="1400" dirty="0">
              <a:solidFill>
                <a:schemeClr val="tx1"/>
              </a:solidFill>
            </a:endParaRPr>
          </a:p>
        </p:txBody>
      </p:sp>
      <p:cxnSp>
        <p:nvCxnSpPr>
          <p:cNvPr id="7" name="Straight Arrow Connector 6"/>
          <p:cNvCxnSpPr/>
          <p:nvPr/>
        </p:nvCxnSpPr>
        <p:spPr>
          <a:xfrm flipH="1" flipV="1">
            <a:off x="5897880" y="6565392"/>
            <a:ext cx="0" cy="15727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897880" y="6563583"/>
            <a:ext cx="502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5903323" y="6753424"/>
            <a:ext cx="502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5982749" y="6388434"/>
            <a:ext cx="246862" cy="369332"/>
          </a:xfrm>
          <a:prstGeom prst="rect">
            <a:avLst/>
          </a:prstGeom>
          <a:noFill/>
        </p:spPr>
        <p:txBody>
          <a:bodyPr wrap="none" lIns="0" tIns="0" rIns="0" bIns="0" rtlCol="0">
            <a:spAutoFit/>
          </a:bodyPr>
          <a:lstStyle/>
          <a:p>
            <a:pPr algn="ctr"/>
            <a:r>
              <a:rPr lang="en-US" sz="1200" dirty="0" smtClean="0"/>
              <a:t>A11</a:t>
            </a:r>
          </a:p>
          <a:p>
            <a:pPr algn="ctr"/>
            <a:r>
              <a:rPr lang="en-US" sz="1200" dirty="0" smtClean="0"/>
              <a:t>A10</a:t>
            </a:r>
            <a:endParaRPr lang="en-US" sz="1200" dirty="0"/>
          </a:p>
        </p:txBody>
      </p:sp>
      <p:cxnSp>
        <p:nvCxnSpPr>
          <p:cNvPr id="13" name="Straight Connector 12"/>
          <p:cNvCxnSpPr/>
          <p:nvPr/>
        </p:nvCxnSpPr>
        <p:spPr>
          <a:xfrm>
            <a:off x="7315200" y="4114800"/>
            <a:ext cx="274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058400" y="4114800"/>
            <a:ext cx="0" cy="1087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223760" y="3467686"/>
            <a:ext cx="0" cy="3081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15200" y="4114800"/>
            <a:ext cx="0" cy="2651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406640" y="5751576"/>
            <a:ext cx="0" cy="1234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134607" y="6544533"/>
            <a:ext cx="91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136130" y="6766559"/>
            <a:ext cx="182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7132319" y="6986016"/>
            <a:ext cx="274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132320" y="7205472"/>
            <a:ext cx="274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7406640" y="7214006"/>
            <a:ext cx="0" cy="277040"/>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8161371" y="3657600"/>
            <a:ext cx="601126" cy="215444"/>
          </a:xfrm>
          <a:prstGeom prst="rect">
            <a:avLst/>
          </a:prstGeom>
          <a:noFill/>
        </p:spPr>
        <p:txBody>
          <a:bodyPr wrap="none" lIns="0" tIns="0" rIns="0" bIns="0" rtlCol="0">
            <a:spAutoFit/>
          </a:bodyPr>
          <a:lstStyle/>
          <a:p>
            <a:pPr algn="ctr">
              <a:spcAft>
                <a:spcPts val="400"/>
              </a:spcAft>
            </a:pPr>
            <a:r>
              <a:rPr lang="en-US" sz="1400" dirty="0" smtClean="0"/>
              <a:t>(Bank 0)</a:t>
            </a:r>
            <a:endParaRPr lang="en-US" sz="1400" dirty="0"/>
          </a:p>
        </p:txBody>
      </p:sp>
      <p:sp>
        <p:nvSpPr>
          <p:cNvPr id="126" name="TextBox 125"/>
          <p:cNvSpPr txBox="1"/>
          <p:nvPr/>
        </p:nvSpPr>
        <p:spPr>
          <a:xfrm>
            <a:off x="10449214" y="3429000"/>
            <a:ext cx="601126" cy="215444"/>
          </a:xfrm>
          <a:prstGeom prst="rect">
            <a:avLst/>
          </a:prstGeom>
          <a:noFill/>
        </p:spPr>
        <p:txBody>
          <a:bodyPr wrap="none" lIns="0" tIns="0" rIns="0" bIns="0" rtlCol="0">
            <a:spAutoFit/>
          </a:bodyPr>
          <a:lstStyle/>
          <a:p>
            <a:pPr algn="ctr">
              <a:spcAft>
                <a:spcPts val="400"/>
              </a:spcAft>
            </a:pPr>
            <a:r>
              <a:rPr lang="en-US" sz="1400" dirty="0" smtClean="0"/>
              <a:t>(Bank 1)</a:t>
            </a:r>
            <a:endParaRPr lang="en-US" sz="1400" dirty="0"/>
          </a:p>
        </p:txBody>
      </p:sp>
      <p:sp>
        <p:nvSpPr>
          <p:cNvPr id="128" name="TextBox 127"/>
          <p:cNvSpPr txBox="1"/>
          <p:nvPr/>
        </p:nvSpPr>
        <p:spPr>
          <a:xfrm>
            <a:off x="8165592" y="5943600"/>
            <a:ext cx="601126" cy="215444"/>
          </a:xfrm>
          <a:prstGeom prst="rect">
            <a:avLst/>
          </a:prstGeom>
          <a:noFill/>
        </p:spPr>
        <p:txBody>
          <a:bodyPr wrap="none" lIns="0" tIns="0" rIns="0" bIns="0" rtlCol="0">
            <a:spAutoFit/>
          </a:bodyPr>
          <a:lstStyle/>
          <a:p>
            <a:pPr algn="ctr">
              <a:spcAft>
                <a:spcPts val="400"/>
              </a:spcAft>
            </a:pPr>
            <a:r>
              <a:rPr lang="en-US" sz="1400" dirty="0" smtClean="0"/>
              <a:t>(Bank 2)</a:t>
            </a:r>
            <a:endParaRPr lang="en-US" sz="1400" dirty="0"/>
          </a:p>
        </p:txBody>
      </p:sp>
      <p:sp>
        <p:nvSpPr>
          <p:cNvPr id="130" name="TextBox 129"/>
          <p:cNvSpPr txBox="1"/>
          <p:nvPr/>
        </p:nvSpPr>
        <p:spPr>
          <a:xfrm>
            <a:off x="10451592" y="5715000"/>
            <a:ext cx="601126" cy="215444"/>
          </a:xfrm>
          <a:prstGeom prst="rect">
            <a:avLst/>
          </a:prstGeom>
          <a:noFill/>
        </p:spPr>
        <p:txBody>
          <a:bodyPr wrap="none" lIns="0" tIns="0" rIns="0" bIns="0" rtlCol="0">
            <a:spAutoFit/>
          </a:bodyPr>
          <a:lstStyle/>
          <a:p>
            <a:pPr algn="ctr">
              <a:spcAft>
                <a:spcPts val="400"/>
              </a:spcAft>
            </a:pPr>
            <a:r>
              <a:rPr lang="en-US" sz="1400" dirty="0" smtClean="0"/>
              <a:t>(Bank 3)</a:t>
            </a:r>
            <a:endParaRPr lang="en-US" sz="1400" dirty="0"/>
          </a:p>
        </p:txBody>
      </p:sp>
    </p:spTree>
    <p:extLst>
      <p:ext uri="{BB962C8B-B14F-4D97-AF65-F5344CB8AC3E}">
        <p14:creationId xmlns:p14="http://schemas.microsoft.com/office/powerpoint/2010/main" val="237624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Implementation</a:t>
            </a:r>
            <a:endParaRPr lang="en-US" dirty="0"/>
          </a:p>
        </p:txBody>
      </p:sp>
      <p:sp>
        <p:nvSpPr>
          <p:cNvPr id="4" name="Content Placeholder 3"/>
          <p:cNvSpPr>
            <a:spLocks noGrp="1"/>
          </p:cNvSpPr>
          <p:nvPr>
            <p:ph sz="half" idx="1"/>
          </p:nvPr>
        </p:nvSpPr>
        <p:spPr/>
        <p:txBody>
          <a:bodyPr/>
          <a:lstStyle/>
          <a:p>
            <a:r>
              <a:rPr lang="en-US" dirty="0" smtClean="0"/>
              <a:t>Since the memory space is supposed to represent one “extra-tall” set of 8-bit addresses, we want an 8-bit data bus to have equal access to the data buses of all 4 memory chips.</a:t>
            </a:r>
            <a:endParaRPr lang="en-US" dirty="0"/>
          </a:p>
        </p:txBody>
      </p:sp>
      <p:grpSp>
        <p:nvGrpSpPr>
          <p:cNvPr id="29" name="Group 28"/>
          <p:cNvGrpSpPr>
            <a:grpSpLocks noChangeAspect="1"/>
          </p:cNvGrpSpPr>
          <p:nvPr/>
        </p:nvGrpSpPr>
        <p:grpSpPr>
          <a:xfrm>
            <a:off x="7223760" y="1920240"/>
            <a:ext cx="2350476" cy="1937824"/>
            <a:chOff x="3790945" y="2286000"/>
            <a:chExt cx="7639055" cy="6297928"/>
          </a:xfrm>
        </p:grpSpPr>
        <p:sp>
          <p:nvSpPr>
            <p:cNvPr id="30" name="Rectangle 29"/>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2" name="Rectangle 31"/>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3" name="Rectangle 32"/>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5" name="Straight Arrow Connector 34"/>
            <p:cNvCxnSpPr/>
            <p:nvPr/>
          </p:nvCxnSpPr>
          <p:spPr>
            <a:xfrm>
              <a:off x="5009384" y="3428999"/>
              <a:ext cx="20802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37" name="TextBox 36"/>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38" name="Rectangle 37"/>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39" name="Straight Arrow Connector 38"/>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790945" y="7315199"/>
              <a:ext cx="329870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43" name="Straight Arrow Connector 42"/>
            <p:cNvCxnSpPr/>
            <p:nvPr/>
          </p:nvCxnSpPr>
          <p:spPr>
            <a:xfrm>
              <a:off x="6168387" y="5257800"/>
              <a:ext cx="92125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45" name="Straight Arrow Connector 44"/>
            <p:cNvCxnSpPr>
              <a:stCxn id="31" idx="3"/>
              <a:endCxn id="32"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2"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3" idx="2"/>
              <a:endCxn id="34" idx="0"/>
            </p:cNvCxnSpPr>
            <p:nvPr/>
          </p:nvCxnSpPr>
          <p:spPr>
            <a:xfrm>
              <a:off x="10287000" y="6629400"/>
              <a:ext cx="0" cy="457200"/>
            </a:xfrm>
            <a:prstGeom prst="straightConnector1">
              <a:avLst/>
            </a:prstGeom>
            <a:ln w="63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49" name="TextBox 48"/>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50" name="TextBox 49"/>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51" name="Straight Arrow Connector 50"/>
            <p:cNvCxnSpPr/>
            <p:nvPr/>
          </p:nvCxnSpPr>
          <p:spPr>
            <a:xfrm>
              <a:off x="10287000" y="7543798"/>
              <a:ext cx="0" cy="104013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7" name="Group 26"/>
          <p:cNvGrpSpPr>
            <a:grpSpLocks noChangeAspect="1"/>
          </p:cNvGrpSpPr>
          <p:nvPr/>
        </p:nvGrpSpPr>
        <p:grpSpPr>
          <a:xfrm>
            <a:off x="7406640" y="4206240"/>
            <a:ext cx="2167596" cy="1937825"/>
            <a:chOff x="4385306" y="2285998"/>
            <a:chExt cx="7044694" cy="6297930"/>
          </a:xfrm>
        </p:grpSpPr>
        <p:sp>
          <p:nvSpPr>
            <p:cNvPr id="28" name="Rectangle 27"/>
            <p:cNvSpPr/>
            <p:nvPr/>
          </p:nvSpPr>
          <p:spPr>
            <a:xfrm>
              <a:off x="6857999" y="2285998"/>
              <a:ext cx="4572001" cy="54863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53" name="Rectangle 52"/>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54" name="Rectangle 53"/>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Rectangle 54"/>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6" name="Straight Arrow Connector 55"/>
            <p:cNvCxnSpPr/>
            <p:nvPr/>
          </p:nvCxnSpPr>
          <p:spPr>
            <a:xfrm>
              <a:off x="5009384" y="3429000"/>
              <a:ext cx="2080262" cy="0"/>
            </a:xfrm>
            <a:prstGeom prst="straightConnector1">
              <a:avLst/>
            </a:prstGeom>
            <a:ln w="19050">
              <a:headEnd type="oval" w="med" len="med"/>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58" name="TextBox 57"/>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59" name="Rectangle 58"/>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60" name="Straight Arrow Connector 59"/>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172200" y="5257797"/>
              <a:ext cx="91440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64" name="Straight Arrow Connector 63"/>
            <p:cNvCxnSpPr/>
            <p:nvPr/>
          </p:nvCxnSpPr>
          <p:spPr>
            <a:xfrm>
              <a:off x="4385306" y="7308339"/>
              <a:ext cx="270434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66" name="Straight Arrow Connector 65"/>
            <p:cNvCxnSpPr>
              <a:stCxn id="52" idx="3"/>
              <a:endCxn id="53"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3"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4" idx="2"/>
              <a:endCxn id="55"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70" name="TextBox 69"/>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71" name="TextBox 70"/>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72" name="Straight Arrow Connector 71"/>
            <p:cNvCxnSpPr/>
            <p:nvPr/>
          </p:nvCxnSpPr>
          <p:spPr>
            <a:xfrm>
              <a:off x="10287000" y="7543798"/>
              <a:ext cx="0" cy="104013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73" name="Group 72"/>
          <p:cNvGrpSpPr>
            <a:grpSpLocks noChangeAspect="1"/>
          </p:cNvGrpSpPr>
          <p:nvPr/>
        </p:nvGrpSpPr>
        <p:grpSpPr>
          <a:xfrm>
            <a:off x="7406640" y="5943600"/>
            <a:ext cx="4453596" cy="1937824"/>
            <a:chOff x="-3044204" y="2286000"/>
            <a:chExt cx="14474204" cy="6297928"/>
          </a:xfrm>
        </p:grpSpPr>
        <p:sp>
          <p:nvSpPr>
            <p:cNvPr id="74" name="Rectangle 73"/>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76" name="Rectangle 75"/>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77" name="Rectangle 76"/>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Rectangle 77"/>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9" name="Straight Arrow Connector 78"/>
            <p:cNvCxnSpPr/>
            <p:nvPr/>
          </p:nvCxnSpPr>
          <p:spPr>
            <a:xfrm>
              <a:off x="-2420125" y="3428999"/>
              <a:ext cx="9450335" cy="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81" name="TextBox 80"/>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82" name="Rectangle 81"/>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83" name="Straight Arrow Connector 82"/>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3044204" y="7315200"/>
              <a:ext cx="101338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87" name="Straight Arrow Connector 86"/>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89" name="Straight Arrow Connector 88"/>
            <p:cNvCxnSpPr>
              <a:stCxn id="75" idx="3"/>
              <a:endCxn id="76"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6"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7" idx="2"/>
              <a:endCxn id="78"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93" name="TextBox 92"/>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94" name="TextBox 93"/>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95" name="Straight Arrow Connector 94"/>
            <p:cNvCxnSpPr/>
            <p:nvPr/>
          </p:nvCxnSpPr>
          <p:spPr>
            <a:xfrm>
              <a:off x="10287000" y="7543798"/>
              <a:ext cx="0" cy="104013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96" name="Group 95"/>
          <p:cNvGrpSpPr>
            <a:grpSpLocks noChangeAspect="1"/>
          </p:cNvGrpSpPr>
          <p:nvPr/>
        </p:nvGrpSpPr>
        <p:grpSpPr>
          <a:xfrm>
            <a:off x="7598664" y="3657600"/>
            <a:ext cx="4261572" cy="1937824"/>
            <a:chOff x="-2420123" y="2286000"/>
            <a:chExt cx="13850123" cy="6297928"/>
          </a:xfrm>
        </p:grpSpPr>
        <p:sp>
          <p:nvSpPr>
            <p:cNvPr id="97" name="Rectangle 96"/>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99" name="Rectangle 98"/>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100" name="Rectangle 99"/>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Rectangle 100"/>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2" name="Straight Arrow Connector 101"/>
            <p:cNvCxnSpPr/>
            <p:nvPr/>
          </p:nvCxnSpPr>
          <p:spPr>
            <a:xfrm>
              <a:off x="-2420123" y="3428999"/>
              <a:ext cx="9450334" cy="0"/>
            </a:xfrm>
            <a:prstGeom prst="straightConnector1">
              <a:avLst/>
            </a:prstGeom>
            <a:ln w="19050">
              <a:headEnd type="oval" w="med" len="med"/>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104" name="TextBox 103"/>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105" name="Rectangle 104"/>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106" name="Straight Arrow Connector 105"/>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5574027" y="7315199"/>
              <a:ext cx="15156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110" name="Straight Arrow Connector 109"/>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112" name="Straight Arrow Connector 111"/>
            <p:cNvCxnSpPr>
              <a:stCxn id="98" idx="3"/>
              <a:endCxn id="99"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9"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0" idx="2"/>
              <a:endCxn id="101"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116" name="TextBox 115"/>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117" name="TextBox 116"/>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118" name="Straight Arrow Connector 117"/>
            <p:cNvCxnSpPr/>
            <p:nvPr/>
          </p:nvCxnSpPr>
          <p:spPr>
            <a:xfrm>
              <a:off x="10287000" y="7543798"/>
              <a:ext cx="0" cy="104013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119" name="Straight Arrow Connector 118"/>
          <p:cNvCxnSpPr/>
          <p:nvPr/>
        </p:nvCxnSpPr>
        <p:spPr>
          <a:xfrm flipV="1">
            <a:off x="4572000" y="8138160"/>
            <a:ext cx="73152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4572000" y="7863840"/>
            <a:ext cx="1175323" cy="574516"/>
          </a:xfrm>
          <a:prstGeom prst="rect">
            <a:avLst/>
          </a:prstGeom>
          <a:noFill/>
        </p:spPr>
        <p:txBody>
          <a:bodyPr wrap="none" rtlCol="0">
            <a:spAutoFit/>
          </a:bodyPr>
          <a:lstStyle/>
          <a:p>
            <a:pPr algn="ctr">
              <a:spcAft>
                <a:spcPts val="400"/>
              </a:spcAft>
            </a:pPr>
            <a:r>
              <a:rPr lang="en-US" sz="1400" dirty="0" smtClean="0"/>
              <a:t>ADDR</a:t>
            </a:r>
          </a:p>
          <a:p>
            <a:pPr algn="ctr">
              <a:spcAft>
                <a:spcPts val="400"/>
              </a:spcAft>
            </a:pPr>
            <a:r>
              <a:rPr lang="en-US" sz="1400" dirty="0" smtClean="0"/>
              <a:t>12 (A11 – A0)</a:t>
            </a:r>
            <a:endParaRPr lang="en-US" sz="1400" dirty="0"/>
          </a:p>
        </p:txBody>
      </p:sp>
      <p:cxnSp>
        <p:nvCxnSpPr>
          <p:cNvPr id="5" name="Straight Arrow Connector 4"/>
          <p:cNvCxnSpPr/>
          <p:nvPr/>
        </p:nvCxnSpPr>
        <p:spPr>
          <a:xfrm flipH="1" flipV="1">
            <a:off x="7598664" y="2271932"/>
            <a:ext cx="0" cy="586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6981358" y="2331217"/>
            <a:ext cx="577081" cy="369332"/>
          </a:xfrm>
          <a:prstGeom prst="rect">
            <a:avLst/>
          </a:prstGeom>
          <a:noFill/>
        </p:spPr>
        <p:txBody>
          <a:bodyPr wrap="none" lIns="0" tIns="0" rIns="0" bIns="0" rtlCol="0">
            <a:spAutoFit/>
          </a:bodyPr>
          <a:lstStyle/>
          <a:p>
            <a:pPr algn="ctr"/>
            <a:r>
              <a:rPr lang="en-US" sz="1200" dirty="0" smtClean="0"/>
              <a:t>10 </a:t>
            </a:r>
          </a:p>
          <a:p>
            <a:pPr algn="ctr"/>
            <a:r>
              <a:rPr lang="en-US" sz="1200" dirty="0" smtClean="0"/>
              <a:t>(A9 – A0)</a:t>
            </a:r>
            <a:endParaRPr lang="en-US" sz="1200" dirty="0"/>
          </a:p>
        </p:txBody>
      </p:sp>
      <p:sp>
        <p:nvSpPr>
          <p:cNvPr id="3" name="Rectangle 2"/>
          <p:cNvSpPr/>
          <p:nvPr/>
        </p:nvSpPr>
        <p:spPr>
          <a:xfrm>
            <a:off x="6400800" y="6400800"/>
            <a:ext cx="731520" cy="13710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0" rtlCol="0" anchor="t" anchorCtr="0"/>
          <a:lstStyle/>
          <a:p>
            <a:r>
              <a:rPr lang="en-US" sz="1400" dirty="0" smtClean="0">
                <a:solidFill>
                  <a:schemeClr val="tx1"/>
                </a:solidFill>
              </a:rPr>
              <a:t>A1      D0</a:t>
            </a:r>
          </a:p>
          <a:p>
            <a:r>
              <a:rPr lang="en-US" sz="1400" dirty="0" smtClean="0">
                <a:solidFill>
                  <a:schemeClr val="tx1"/>
                </a:solidFill>
              </a:rPr>
              <a:t>A0      D1</a:t>
            </a:r>
          </a:p>
          <a:p>
            <a:r>
              <a:rPr lang="en-US" sz="1400" dirty="0" smtClean="0">
                <a:solidFill>
                  <a:schemeClr val="tx1"/>
                </a:solidFill>
              </a:rPr>
              <a:t>           D2</a:t>
            </a:r>
          </a:p>
          <a:p>
            <a:r>
              <a:rPr lang="en-US" sz="1400" dirty="0" smtClean="0">
                <a:solidFill>
                  <a:schemeClr val="tx1"/>
                </a:solidFill>
              </a:rPr>
              <a:t>           D3</a:t>
            </a:r>
            <a:endParaRPr lang="en-US" sz="1400" dirty="0">
              <a:solidFill>
                <a:schemeClr val="tx1"/>
              </a:solidFill>
            </a:endParaRPr>
          </a:p>
        </p:txBody>
      </p:sp>
      <p:cxnSp>
        <p:nvCxnSpPr>
          <p:cNvPr id="7" name="Straight Arrow Connector 6"/>
          <p:cNvCxnSpPr/>
          <p:nvPr/>
        </p:nvCxnSpPr>
        <p:spPr>
          <a:xfrm flipH="1" flipV="1">
            <a:off x="5897880" y="6565392"/>
            <a:ext cx="0" cy="15727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897880" y="6563583"/>
            <a:ext cx="502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5903323" y="6753424"/>
            <a:ext cx="502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5982749" y="6388434"/>
            <a:ext cx="246862" cy="369332"/>
          </a:xfrm>
          <a:prstGeom prst="rect">
            <a:avLst/>
          </a:prstGeom>
          <a:noFill/>
        </p:spPr>
        <p:txBody>
          <a:bodyPr wrap="none" lIns="0" tIns="0" rIns="0" bIns="0" rtlCol="0">
            <a:spAutoFit/>
          </a:bodyPr>
          <a:lstStyle/>
          <a:p>
            <a:pPr algn="ctr"/>
            <a:r>
              <a:rPr lang="en-US" sz="1200" dirty="0" smtClean="0"/>
              <a:t>A11</a:t>
            </a:r>
          </a:p>
          <a:p>
            <a:pPr algn="ctr"/>
            <a:r>
              <a:rPr lang="en-US" sz="1200" dirty="0" smtClean="0"/>
              <a:t>A10</a:t>
            </a:r>
            <a:endParaRPr lang="en-US" sz="1200" dirty="0"/>
          </a:p>
        </p:txBody>
      </p:sp>
      <p:cxnSp>
        <p:nvCxnSpPr>
          <p:cNvPr id="13" name="Straight Connector 12"/>
          <p:cNvCxnSpPr/>
          <p:nvPr/>
        </p:nvCxnSpPr>
        <p:spPr>
          <a:xfrm>
            <a:off x="7315200" y="4114800"/>
            <a:ext cx="274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058400" y="4114800"/>
            <a:ext cx="0" cy="1087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223760" y="3467686"/>
            <a:ext cx="0" cy="3081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15200" y="4114800"/>
            <a:ext cx="0" cy="2651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406640" y="5751576"/>
            <a:ext cx="0" cy="1234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134607" y="6544533"/>
            <a:ext cx="91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136130" y="6766559"/>
            <a:ext cx="182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7132319" y="6986016"/>
            <a:ext cx="274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132320" y="7205472"/>
            <a:ext cx="274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7406640" y="7214006"/>
            <a:ext cx="0" cy="277040"/>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8161371" y="3657600"/>
            <a:ext cx="601126" cy="215444"/>
          </a:xfrm>
          <a:prstGeom prst="rect">
            <a:avLst/>
          </a:prstGeom>
          <a:noFill/>
        </p:spPr>
        <p:txBody>
          <a:bodyPr wrap="none" lIns="0" tIns="0" rIns="0" bIns="0" rtlCol="0">
            <a:spAutoFit/>
          </a:bodyPr>
          <a:lstStyle/>
          <a:p>
            <a:pPr algn="ctr">
              <a:spcAft>
                <a:spcPts val="400"/>
              </a:spcAft>
            </a:pPr>
            <a:r>
              <a:rPr lang="en-US" sz="1400" dirty="0" smtClean="0"/>
              <a:t>(Bank 0)</a:t>
            </a:r>
            <a:endParaRPr lang="en-US" sz="1400" dirty="0"/>
          </a:p>
        </p:txBody>
      </p:sp>
      <p:sp>
        <p:nvSpPr>
          <p:cNvPr id="126" name="TextBox 125"/>
          <p:cNvSpPr txBox="1"/>
          <p:nvPr/>
        </p:nvSpPr>
        <p:spPr>
          <a:xfrm>
            <a:off x="10449214" y="3429000"/>
            <a:ext cx="601126" cy="215444"/>
          </a:xfrm>
          <a:prstGeom prst="rect">
            <a:avLst/>
          </a:prstGeom>
          <a:noFill/>
        </p:spPr>
        <p:txBody>
          <a:bodyPr wrap="none" lIns="0" tIns="0" rIns="0" bIns="0" rtlCol="0">
            <a:spAutoFit/>
          </a:bodyPr>
          <a:lstStyle/>
          <a:p>
            <a:pPr algn="ctr">
              <a:spcAft>
                <a:spcPts val="400"/>
              </a:spcAft>
            </a:pPr>
            <a:r>
              <a:rPr lang="en-US" sz="1400" dirty="0" smtClean="0"/>
              <a:t>(Bank 1)</a:t>
            </a:r>
            <a:endParaRPr lang="en-US" sz="1400" dirty="0"/>
          </a:p>
        </p:txBody>
      </p:sp>
      <p:sp>
        <p:nvSpPr>
          <p:cNvPr id="128" name="TextBox 127"/>
          <p:cNvSpPr txBox="1"/>
          <p:nvPr/>
        </p:nvSpPr>
        <p:spPr>
          <a:xfrm>
            <a:off x="8165592" y="5943600"/>
            <a:ext cx="601126" cy="215444"/>
          </a:xfrm>
          <a:prstGeom prst="rect">
            <a:avLst/>
          </a:prstGeom>
          <a:noFill/>
        </p:spPr>
        <p:txBody>
          <a:bodyPr wrap="none" lIns="0" tIns="0" rIns="0" bIns="0" rtlCol="0">
            <a:spAutoFit/>
          </a:bodyPr>
          <a:lstStyle/>
          <a:p>
            <a:pPr algn="ctr">
              <a:spcAft>
                <a:spcPts val="400"/>
              </a:spcAft>
            </a:pPr>
            <a:r>
              <a:rPr lang="en-US" sz="1400" dirty="0" smtClean="0"/>
              <a:t>(Bank 2)</a:t>
            </a:r>
            <a:endParaRPr lang="en-US" sz="1400" dirty="0"/>
          </a:p>
        </p:txBody>
      </p:sp>
      <p:sp>
        <p:nvSpPr>
          <p:cNvPr id="130" name="TextBox 129"/>
          <p:cNvSpPr txBox="1"/>
          <p:nvPr/>
        </p:nvSpPr>
        <p:spPr>
          <a:xfrm>
            <a:off x="10451592" y="5715000"/>
            <a:ext cx="601126" cy="215444"/>
          </a:xfrm>
          <a:prstGeom prst="rect">
            <a:avLst/>
          </a:prstGeom>
          <a:noFill/>
        </p:spPr>
        <p:txBody>
          <a:bodyPr wrap="none" lIns="0" tIns="0" rIns="0" bIns="0" rtlCol="0">
            <a:spAutoFit/>
          </a:bodyPr>
          <a:lstStyle/>
          <a:p>
            <a:pPr algn="ctr">
              <a:spcAft>
                <a:spcPts val="400"/>
              </a:spcAft>
            </a:pPr>
            <a:r>
              <a:rPr lang="en-US" sz="1400" dirty="0" smtClean="0"/>
              <a:t>(Bank 3)</a:t>
            </a:r>
            <a:endParaRPr lang="en-US" sz="1400" dirty="0"/>
          </a:p>
        </p:txBody>
      </p:sp>
      <p:cxnSp>
        <p:nvCxnSpPr>
          <p:cNvPr id="8" name="Straight Arrow Connector 7"/>
          <p:cNvCxnSpPr/>
          <p:nvPr/>
        </p:nvCxnSpPr>
        <p:spPr>
          <a:xfrm flipH="1">
            <a:off x="9921240" y="1920239"/>
            <a:ext cx="0" cy="612648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209481" y="3849624"/>
            <a:ext cx="713232"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9208008" y="6135624"/>
            <a:ext cx="713232"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V="1">
            <a:off x="9921240" y="5586984"/>
            <a:ext cx="1587304" cy="509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V="1">
            <a:off x="9914793" y="7872984"/>
            <a:ext cx="1587304" cy="509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9772539" y="2177207"/>
            <a:ext cx="934551" cy="430887"/>
          </a:xfrm>
          <a:prstGeom prst="rect">
            <a:avLst/>
          </a:prstGeom>
          <a:noFill/>
        </p:spPr>
        <p:txBody>
          <a:bodyPr wrap="none" lIns="0" tIns="0" rIns="0" bIns="0" rtlCol="0">
            <a:spAutoFit/>
          </a:bodyPr>
          <a:lstStyle/>
          <a:p>
            <a:r>
              <a:rPr lang="en-US" sz="1400" dirty="0" smtClean="0"/>
              <a:t>       DATA</a:t>
            </a:r>
          </a:p>
          <a:p>
            <a:r>
              <a:rPr lang="en-US" sz="1400" dirty="0" smtClean="0"/>
              <a:t>8    (D7 – D0)</a:t>
            </a:r>
            <a:endParaRPr lang="en-US" sz="1400" dirty="0"/>
          </a:p>
        </p:txBody>
      </p:sp>
    </p:spTree>
    <p:extLst>
      <p:ext uri="{BB962C8B-B14F-4D97-AF65-F5344CB8AC3E}">
        <p14:creationId xmlns:p14="http://schemas.microsoft.com/office/powerpoint/2010/main" val="1367290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Implementation</a:t>
            </a:r>
            <a:endParaRPr lang="en-US" dirty="0"/>
          </a:p>
        </p:txBody>
      </p:sp>
      <p:sp>
        <p:nvSpPr>
          <p:cNvPr id="4" name="Content Placeholder 3"/>
          <p:cNvSpPr>
            <a:spLocks noGrp="1"/>
          </p:cNvSpPr>
          <p:nvPr>
            <p:ph sz="half" idx="1"/>
          </p:nvPr>
        </p:nvSpPr>
        <p:spPr/>
        <p:txBody>
          <a:bodyPr/>
          <a:lstStyle/>
          <a:p>
            <a:r>
              <a:rPr lang="en-US" dirty="0"/>
              <a:t>There is no room to show it in this diagram, but since all four chips are actually the same memory space, we should connect the four clocks together, the four Read lines together, </a:t>
            </a:r>
            <a:r>
              <a:rPr lang="en-US" dirty="0" smtClean="0"/>
              <a:t>and the </a:t>
            </a:r>
            <a:r>
              <a:rPr lang="en-US" dirty="0"/>
              <a:t>four Write lines </a:t>
            </a:r>
            <a:r>
              <a:rPr lang="en-US" dirty="0" smtClean="0"/>
              <a:t>together.</a:t>
            </a:r>
          </a:p>
          <a:p>
            <a:r>
              <a:rPr lang="en-US" dirty="0" smtClean="0"/>
              <a:t>As you can see, we should </a:t>
            </a:r>
            <a:r>
              <a:rPr lang="en-US" b="1" dirty="0" smtClean="0"/>
              <a:t>not</a:t>
            </a:r>
            <a:r>
              <a:rPr lang="en-US" dirty="0" smtClean="0"/>
              <a:t> tie the four Enable lines together. They are separate because we need them to selectively enable the memory banks.</a:t>
            </a:r>
            <a:endParaRPr lang="en-US" dirty="0"/>
          </a:p>
        </p:txBody>
      </p:sp>
      <p:grpSp>
        <p:nvGrpSpPr>
          <p:cNvPr id="29" name="Group 28"/>
          <p:cNvGrpSpPr>
            <a:grpSpLocks noChangeAspect="1"/>
          </p:cNvGrpSpPr>
          <p:nvPr/>
        </p:nvGrpSpPr>
        <p:grpSpPr>
          <a:xfrm>
            <a:off x="7223760" y="1920240"/>
            <a:ext cx="2350476" cy="1937824"/>
            <a:chOff x="3790945" y="2286000"/>
            <a:chExt cx="7639055" cy="6297928"/>
          </a:xfrm>
        </p:grpSpPr>
        <p:sp>
          <p:nvSpPr>
            <p:cNvPr id="30" name="Rectangle 29"/>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2" name="Rectangle 31"/>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33" name="Rectangle 32"/>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5" name="Straight Arrow Connector 34"/>
            <p:cNvCxnSpPr/>
            <p:nvPr/>
          </p:nvCxnSpPr>
          <p:spPr>
            <a:xfrm>
              <a:off x="5009384" y="3428999"/>
              <a:ext cx="20802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37" name="TextBox 36"/>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38" name="Rectangle 37"/>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39" name="Straight Arrow Connector 38"/>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790945" y="7315199"/>
              <a:ext cx="329870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43" name="Straight Arrow Connector 42"/>
            <p:cNvCxnSpPr/>
            <p:nvPr/>
          </p:nvCxnSpPr>
          <p:spPr>
            <a:xfrm>
              <a:off x="6168387" y="5257800"/>
              <a:ext cx="92125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45" name="Straight Arrow Connector 44"/>
            <p:cNvCxnSpPr>
              <a:stCxn id="31" idx="3"/>
              <a:endCxn id="32"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2"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3" idx="2"/>
              <a:endCxn id="34" idx="0"/>
            </p:cNvCxnSpPr>
            <p:nvPr/>
          </p:nvCxnSpPr>
          <p:spPr>
            <a:xfrm>
              <a:off x="10287000" y="6629400"/>
              <a:ext cx="0" cy="457200"/>
            </a:xfrm>
            <a:prstGeom prst="straightConnector1">
              <a:avLst/>
            </a:prstGeom>
            <a:ln w="63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49" name="TextBox 48"/>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50" name="TextBox 49"/>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51" name="Straight Arrow Connector 50"/>
            <p:cNvCxnSpPr/>
            <p:nvPr/>
          </p:nvCxnSpPr>
          <p:spPr>
            <a:xfrm>
              <a:off x="10287000" y="7543798"/>
              <a:ext cx="0" cy="104013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7" name="Group 26"/>
          <p:cNvGrpSpPr>
            <a:grpSpLocks noChangeAspect="1"/>
          </p:cNvGrpSpPr>
          <p:nvPr/>
        </p:nvGrpSpPr>
        <p:grpSpPr>
          <a:xfrm>
            <a:off x="7406640" y="4206240"/>
            <a:ext cx="2167596" cy="1937825"/>
            <a:chOff x="4385306" y="2285998"/>
            <a:chExt cx="7044694" cy="6297930"/>
          </a:xfrm>
        </p:grpSpPr>
        <p:sp>
          <p:nvSpPr>
            <p:cNvPr id="28" name="Rectangle 27"/>
            <p:cNvSpPr/>
            <p:nvPr/>
          </p:nvSpPr>
          <p:spPr>
            <a:xfrm>
              <a:off x="6857999" y="2285998"/>
              <a:ext cx="4572001" cy="54863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53" name="Rectangle 52"/>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54" name="Rectangle 53"/>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Rectangle 54"/>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6" name="Straight Arrow Connector 55"/>
            <p:cNvCxnSpPr/>
            <p:nvPr/>
          </p:nvCxnSpPr>
          <p:spPr>
            <a:xfrm>
              <a:off x="5009384" y="3429000"/>
              <a:ext cx="2080262" cy="0"/>
            </a:xfrm>
            <a:prstGeom prst="straightConnector1">
              <a:avLst/>
            </a:prstGeom>
            <a:ln w="19050">
              <a:headEnd type="oval" w="med" len="med"/>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58" name="TextBox 57"/>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59" name="Rectangle 58"/>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60" name="Straight Arrow Connector 59"/>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172200" y="5257797"/>
              <a:ext cx="91440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64" name="Straight Arrow Connector 63"/>
            <p:cNvCxnSpPr/>
            <p:nvPr/>
          </p:nvCxnSpPr>
          <p:spPr>
            <a:xfrm>
              <a:off x="4385306" y="7308339"/>
              <a:ext cx="270434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66" name="Straight Arrow Connector 65"/>
            <p:cNvCxnSpPr>
              <a:stCxn id="52" idx="3"/>
              <a:endCxn id="53"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3"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4" idx="2"/>
              <a:endCxn id="55"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70" name="TextBox 69"/>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71" name="TextBox 70"/>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72" name="Straight Arrow Connector 71"/>
            <p:cNvCxnSpPr/>
            <p:nvPr/>
          </p:nvCxnSpPr>
          <p:spPr>
            <a:xfrm>
              <a:off x="10287000" y="7543798"/>
              <a:ext cx="0" cy="104013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73" name="Group 72"/>
          <p:cNvGrpSpPr>
            <a:grpSpLocks noChangeAspect="1"/>
          </p:cNvGrpSpPr>
          <p:nvPr/>
        </p:nvGrpSpPr>
        <p:grpSpPr>
          <a:xfrm>
            <a:off x="7406640" y="5943600"/>
            <a:ext cx="4453596" cy="1937824"/>
            <a:chOff x="-3044204" y="2286000"/>
            <a:chExt cx="14474204" cy="6297928"/>
          </a:xfrm>
        </p:grpSpPr>
        <p:sp>
          <p:nvSpPr>
            <p:cNvPr id="74" name="Rectangle 73"/>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76" name="Rectangle 75"/>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77" name="Rectangle 76"/>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Rectangle 77"/>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9" name="Straight Arrow Connector 78"/>
            <p:cNvCxnSpPr/>
            <p:nvPr/>
          </p:nvCxnSpPr>
          <p:spPr>
            <a:xfrm>
              <a:off x="-2420125" y="3428999"/>
              <a:ext cx="9450335" cy="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81" name="TextBox 80"/>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82" name="Rectangle 81"/>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83" name="Straight Arrow Connector 82"/>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3044204" y="7315200"/>
              <a:ext cx="101338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87" name="Straight Arrow Connector 86"/>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89" name="Straight Arrow Connector 88"/>
            <p:cNvCxnSpPr>
              <a:stCxn id="75" idx="3"/>
              <a:endCxn id="76"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6"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7" idx="2"/>
              <a:endCxn id="78"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93" name="TextBox 92"/>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94" name="TextBox 93"/>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95" name="Straight Arrow Connector 94"/>
            <p:cNvCxnSpPr/>
            <p:nvPr/>
          </p:nvCxnSpPr>
          <p:spPr>
            <a:xfrm>
              <a:off x="10287000" y="7543798"/>
              <a:ext cx="0" cy="104013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96" name="Group 95"/>
          <p:cNvGrpSpPr>
            <a:grpSpLocks noChangeAspect="1"/>
          </p:cNvGrpSpPr>
          <p:nvPr/>
        </p:nvGrpSpPr>
        <p:grpSpPr>
          <a:xfrm>
            <a:off x="7598664" y="3657600"/>
            <a:ext cx="4261572" cy="1937824"/>
            <a:chOff x="-2420123" y="2286000"/>
            <a:chExt cx="13850123" cy="6297928"/>
          </a:xfrm>
        </p:grpSpPr>
        <p:sp>
          <p:nvSpPr>
            <p:cNvPr id="97" name="Rectangle 96"/>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7086600" y="2514600"/>
              <a:ext cx="4572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99" name="Rectangle 98"/>
            <p:cNvSpPr/>
            <p:nvPr/>
          </p:nvSpPr>
          <p:spPr>
            <a:xfrm>
              <a:off x="8001000" y="2514600"/>
              <a:ext cx="914400" cy="1828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solidFill>
                  <a:schemeClr val="tx1"/>
                </a:solidFill>
              </a:endParaRPr>
            </a:p>
          </p:txBody>
        </p:sp>
        <p:sp>
          <p:nvSpPr>
            <p:cNvPr id="100" name="Rectangle 99"/>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1" name="Rectangle 100"/>
            <p:cNvSpPr/>
            <p:nvPr/>
          </p:nvSpPr>
          <p:spPr>
            <a:xfrm>
              <a:off x="9372600" y="7086600"/>
              <a:ext cx="18288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2" name="Straight Arrow Connector 101"/>
            <p:cNvCxnSpPr/>
            <p:nvPr/>
          </p:nvCxnSpPr>
          <p:spPr>
            <a:xfrm>
              <a:off x="-2420123" y="3428999"/>
              <a:ext cx="9450334" cy="0"/>
            </a:xfrm>
            <a:prstGeom prst="straightConnector1">
              <a:avLst/>
            </a:prstGeom>
            <a:ln w="19050">
              <a:headEnd type="oval" w="med" len="med"/>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574027" y="2859134"/>
              <a:ext cx="941926" cy="480132"/>
            </a:xfrm>
            <a:prstGeom prst="rect">
              <a:avLst/>
            </a:prstGeom>
            <a:noFill/>
          </p:spPr>
          <p:txBody>
            <a:bodyPr wrap="none" lIns="0" tIns="0" rIns="0" bIns="0" rtlCol="0">
              <a:spAutoFit/>
            </a:bodyPr>
            <a:lstStyle/>
            <a:p>
              <a:pPr>
                <a:spcBef>
                  <a:spcPts val="400"/>
                </a:spcBef>
              </a:pPr>
              <a:r>
                <a:rPr lang="en-US" sz="1200" dirty="0" smtClean="0"/>
                <a:t>ADDR</a:t>
              </a:r>
              <a:endParaRPr lang="en-US" sz="1200" dirty="0"/>
            </a:p>
          </p:txBody>
        </p:sp>
        <p:sp>
          <p:nvSpPr>
            <p:cNvPr id="104" name="TextBox 103"/>
            <p:cNvSpPr txBox="1"/>
            <p:nvPr/>
          </p:nvSpPr>
          <p:spPr>
            <a:xfrm>
              <a:off x="9137877" y="7860267"/>
              <a:ext cx="646205" cy="369333"/>
            </a:xfrm>
            <a:prstGeom prst="rect">
              <a:avLst/>
            </a:prstGeom>
            <a:noFill/>
          </p:spPr>
          <p:txBody>
            <a:bodyPr wrap="none" lIns="0" tIns="0" rIns="0" bIns="0" rtlCol="0">
              <a:spAutoFit/>
            </a:bodyPr>
            <a:lstStyle/>
            <a:p>
              <a:pPr>
                <a:spcBef>
                  <a:spcPts val="400"/>
                </a:spcBef>
              </a:pPr>
              <a:r>
                <a:rPr lang="en-US" sz="1200" dirty="0" smtClean="0"/>
                <a:t>DATA</a:t>
              </a:r>
              <a:endParaRPr lang="en-US" sz="1200" dirty="0"/>
            </a:p>
          </p:txBody>
        </p:sp>
        <p:sp>
          <p:nvSpPr>
            <p:cNvPr id="105" name="Rectangle 104"/>
            <p:cNvSpPr/>
            <p:nvPr/>
          </p:nvSpPr>
          <p:spPr>
            <a:xfrm>
              <a:off x="7086600" y="6172200"/>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cxnSp>
          <p:nvCxnSpPr>
            <p:cNvPr id="106" name="Straight Arrow Connector 105"/>
            <p:cNvCxnSpPr/>
            <p:nvPr/>
          </p:nvCxnSpPr>
          <p:spPr>
            <a:xfrm>
              <a:off x="6172200" y="6400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6172200" y="68580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5574027" y="7315199"/>
              <a:ext cx="15156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6175100" y="5939333"/>
              <a:ext cx="166712" cy="369333"/>
            </a:xfrm>
            <a:prstGeom prst="rect">
              <a:avLst/>
            </a:prstGeom>
            <a:noFill/>
          </p:spPr>
          <p:txBody>
            <a:bodyPr wrap="none" lIns="0" tIns="0" rIns="0" bIns="0" rtlCol="0">
              <a:spAutoFit/>
            </a:bodyPr>
            <a:lstStyle/>
            <a:p>
              <a:pPr>
                <a:spcAft>
                  <a:spcPts val="1800"/>
                </a:spcAft>
              </a:pPr>
              <a:r>
                <a:rPr lang="en-US" sz="1200" dirty="0" smtClean="0"/>
                <a:t>R</a:t>
              </a:r>
              <a:endParaRPr lang="en-US" sz="1200" dirty="0"/>
            </a:p>
          </p:txBody>
        </p:sp>
        <p:cxnSp>
          <p:nvCxnSpPr>
            <p:cNvPr id="110" name="Straight Arrow Connector 109"/>
            <p:cNvCxnSpPr/>
            <p:nvPr/>
          </p:nvCxnSpPr>
          <p:spPr>
            <a:xfrm>
              <a:off x="6172200" y="5257800"/>
              <a:ext cx="91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069327" y="4712970"/>
              <a:ext cx="452049" cy="369333"/>
            </a:xfrm>
            <a:prstGeom prst="rect">
              <a:avLst/>
            </a:prstGeom>
            <a:noFill/>
          </p:spPr>
          <p:txBody>
            <a:bodyPr wrap="none" lIns="0" tIns="0" rIns="0" bIns="0" rtlCol="0">
              <a:spAutoFit/>
            </a:bodyPr>
            <a:lstStyle/>
            <a:p>
              <a:pPr>
                <a:spcBef>
                  <a:spcPts val="400"/>
                </a:spcBef>
              </a:pPr>
              <a:r>
                <a:rPr lang="en-US" sz="1200" dirty="0" smtClean="0"/>
                <a:t>CLK</a:t>
              </a:r>
              <a:endParaRPr lang="en-US" sz="1200" dirty="0"/>
            </a:p>
          </p:txBody>
        </p:sp>
        <p:cxnSp>
          <p:nvCxnSpPr>
            <p:cNvPr id="112" name="Straight Arrow Connector 111"/>
            <p:cNvCxnSpPr>
              <a:stCxn id="98" idx="3"/>
              <a:endCxn id="99" idx="1"/>
            </p:cNvCxnSpPr>
            <p:nvPr/>
          </p:nvCxnSpPr>
          <p:spPr>
            <a:xfrm>
              <a:off x="75438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9" idx="3"/>
            </p:cNvCxnSpPr>
            <p:nvPr/>
          </p:nvCxnSpPr>
          <p:spPr>
            <a:xfrm>
              <a:off x="8915400" y="3429000"/>
              <a:ext cx="457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0" idx="2"/>
              <a:endCxn id="101" idx="0"/>
            </p:cNvCxnSpPr>
            <p:nvPr/>
          </p:nvCxnSpPr>
          <p:spPr>
            <a:xfrm>
              <a:off x="10287000" y="6629400"/>
              <a:ext cx="0" cy="45720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7086600" y="4574177"/>
              <a:ext cx="1828800" cy="13716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lgn="ctr">
                <a:spcAft>
                  <a:spcPts val="1350"/>
                </a:spcAft>
              </a:pPr>
              <a:endParaRPr lang="en-US" sz="1600" dirty="0">
                <a:solidFill>
                  <a:schemeClr val="tx1"/>
                </a:solidFill>
              </a:endParaRPr>
            </a:p>
          </p:txBody>
        </p:sp>
        <p:sp>
          <p:nvSpPr>
            <p:cNvPr id="116" name="TextBox 115"/>
            <p:cNvSpPr txBox="1"/>
            <p:nvPr/>
          </p:nvSpPr>
          <p:spPr>
            <a:xfrm>
              <a:off x="6190149" y="6414821"/>
              <a:ext cx="272511" cy="369333"/>
            </a:xfrm>
            <a:prstGeom prst="rect">
              <a:avLst/>
            </a:prstGeom>
            <a:noFill/>
          </p:spPr>
          <p:txBody>
            <a:bodyPr wrap="none" lIns="0" tIns="0" rIns="0" bIns="0" rtlCol="0">
              <a:spAutoFit/>
            </a:bodyPr>
            <a:lstStyle/>
            <a:p>
              <a:pPr>
                <a:spcAft>
                  <a:spcPts val="1800"/>
                </a:spcAft>
              </a:pPr>
              <a:r>
                <a:rPr lang="en-US" sz="1200" dirty="0" smtClean="0"/>
                <a:t>W</a:t>
              </a:r>
              <a:endParaRPr lang="en-US" sz="1400" dirty="0"/>
            </a:p>
          </p:txBody>
        </p:sp>
        <p:sp>
          <p:nvSpPr>
            <p:cNvPr id="117" name="TextBox 116"/>
            <p:cNvSpPr txBox="1"/>
            <p:nvPr/>
          </p:nvSpPr>
          <p:spPr>
            <a:xfrm>
              <a:off x="6172199" y="6890309"/>
              <a:ext cx="349456" cy="369333"/>
            </a:xfrm>
            <a:prstGeom prst="rect">
              <a:avLst/>
            </a:prstGeom>
            <a:noFill/>
          </p:spPr>
          <p:txBody>
            <a:bodyPr wrap="none" lIns="0" tIns="0" rIns="0" bIns="0" rtlCol="0">
              <a:spAutoFit/>
            </a:bodyPr>
            <a:lstStyle/>
            <a:p>
              <a:pPr>
                <a:spcAft>
                  <a:spcPts val="1800"/>
                </a:spcAft>
              </a:pPr>
              <a:r>
                <a:rPr lang="en-US" sz="1200" dirty="0" smtClean="0"/>
                <a:t>EN</a:t>
              </a:r>
              <a:endParaRPr lang="en-US" sz="1200" dirty="0"/>
            </a:p>
          </p:txBody>
        </p:sp>
        <p:cxnSp>
          <p:nvCxnSpPr>
            <p:cNvPr id="118" name="Straight Arrow Connector 117"/>
            <p:cNvCxnSpPr/>
            <p:nvPr/>
          </p:nvCxnSpPr>
          <p:spPr>
            <a:xfrm>
              <a:off x="10287000" y="7543798"/>
              <a:ext cx="0" cy="104013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119" name="Straight Arrow Connector 118"/>
          <p:cNvCxnSpPr/>
          <p:nvPr/>
        </p:nvCxnSpPr>
        <p:spPr>
          <a:xfrm flipV="1">
            <a:off x="4572000" y="8138160"/>
            <a:ext cx="73152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4572000" y="7863840"/>
            <a:ext cx="1175323" cy="574516"/>
          </a:xfrm>
          <a:prstGeom prst="rect">
            <a:avLst/>
          </a:prstGeom>
          <a:noFill/>
        </p:spPr>
        <p:txBody>
          <a:bodyPr wrap="none" rtlCol="0">
            <a:spAutoFit/>
          </a:bodyPr>
          <a:lstStyle/>
          <a:p>
            <a:pPr algn="ctr">
              <a:spcAft>
                <a:spcPts val="400"/>
              </a:spcAft>
            </a:pPr>
            <a:r>
              <a:rPr lang="en-US" sz="1400" dirty="0" smtClean="0"/>
              <a:t>ADDR</a:t>
            </a:r>
          </a:p>
          <a:p>
            <a:pPr algn="ctr">
              <a:spcAft>
                <a:spcPts val="400"/>
              </a:spcAft>
            </a:pPr>
            <a:r>
              <a:rPr lang="en-US" sz="1400" dirty="0" smtClean="0"/>
              <a:t>12 (A11 – A0)</a:t>
            </a:r>
            <a:endParaRPr lang="en-US" sz="1400" dirty="0"/>
          </a:p>
        </p:txBody>
      </p:sp>
      <p:cxnSp>
        <p:nvCxnSpPr>
          <p:cNvPr id="5" name="Straight Arrow Connector 4"/>
          <p:cNvCxnSpPr/>
          <p:nvPr/>
        </p:nvCxnSpPr>
        <p:spPr>
          <a:xfrm flipH="1" flipV="1">
            <a:off x="7598664" y="2271932"/>
            <a:ext cx="0" cy="586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6981358" y="2331217"/>
            <a:ext cx="577081" cy="369332"/>
          </a:xfrm>
          <a:prstGeom prst="rect">
            <a:avLst/>
          </a:prstGeom>
          <a:noFill/>
        </p:spPr>
        <p:txBody>
          <a:bodyPr wrap="none" lIns="0" tIns="0" rIns="0" bIns="0" rtlCol="0">
            <a:spAutoFit/>
          </a:bodyPr>
          <a:lstStyle/>
          <a:p>
            <a:pPr algn="ctr"/>
            <a:r>
              <a:rPr lang="en-US" sz="1200" dirty="0" smtClean="0"/>
              <a:t>10 </a:t>
            </a:r>
          </a:p>
          <a:p>
            <a:pPr algn="ctr"/>
            <a:r>
              <a:rPr lang="en-US" sz="1200" dirty="0" smtClean="0"/>
              <a:t>(A9 – A0)</a:t>
            </a:r>
            <a:endParaRPr lang="en-US" sz="1200" dirty="0"/>
          </a:p>
        </p:txBody>
      </p:sp>
      <p:sp>
        <p:nvSpPr>
          <p:cNvPr id="3" name="Rectangle 2"/>
          <p:cNvSpPr/>
          <p:nvPr/>
        </p:nvSpPr>
        <p:spPr>
          <a:xfrm>
            <a:off x="6400800" y="6400800"/>
            <a:ext cx="731520" cy="13710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0" rtlCol="0" anchor="t" anchorCtr="0"/>
          <a:lstStyle/>
          <a:p>
            <a:r>
              <a:rPr lang="en-US" sz="1400" dirty="0" smtClean="0">
                <a:solidFill>
                  <a:schemeClr val="tx1"/>
                </a:solidFill>
              </a:rPr>
              <a:t>A1      D0</a:t>
            </a:r>
          </a:p>
          <a:p>
            <a:r>
              <a:rPr lang="en-US" sz="1400" dirty="0" smtClean="0">
                <a:solidFill>
                  <a:schemeClr val="tx1"/>
                </a:solidFill>
              </a:rPr>
              <a:t>A0      D1</a:t>
            </a:r>
          </a:p>
          <a:p>
            <a:r>
              <a:rPr lang="en-US" sz="1400" dirty="0" smtClean="0">
                <a:solidFill>
                  <a:schemeClr val="tx1"/>
                </a:solidFill>
              </a:rPr>
              <a:t>           D2</a:t>
            </a:r>
          </a:p>
          <a:p>
            <a:r>
              <a:rPr lang="en-US" sz="1400" dirty="0" smtClean="0">
                <a:solidFill>
                  <a:schemeClr val="tx1"/>
                </a:solidFill>
              </a:rPr>
              <a:t>           D3</a:t>
            </a:r>
            <a:endParaRPr lang="en-US" sz="1400" dirty="0">
              <a:solidFill>
                <a:schemeClr val="tx1"/>
              </a:solidFill>
            </a:endParaRPr>
          </a:p>
        </p:txBody>
      </p:sp>
      <p:cxnSp>
        <p:nvCxnSpPr>
          <p:cNvPr id="7" name="Straight Arrow Connector 6"/>
          <p:cNvCxnSpPr/>
          <p:nvPr/>
        </p:nvCxnSpPr>
        <p:spPr>
          <a:xfrm flipH="1" flipV="1">
            <a:off x="5897880" y="6565392"/>
            <a:ext cx="0" cy="15727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897880" y="6563583"/>
            <a:ext cx="502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5903323" y="6753424"/>
            <a:ext cx="502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5982749" y="6388434"/>
            <a:ext cx="246862" cy="369332"/>
          </a:xfrm>
          <a:prstGeom prst="rect">
            <a:avLst/>
          </a:prstGeom>
          <a:noFill/>
        </p:spPr>
        <p:txBody>
          <a:bodyPr wrap="none" lIns="0" tIns="0" rIns="0" bIns="0" rtlCol="0">
            <a:spAutoFit/>
          </a:bodyPr>
          <a:lstStyle/>
          <a:p>
            <a:pPr algn="ctr"/>
            <a:r>
              <a:rPr lang="en-US" sz="1200" dirty="0" smtClean="0"/>
              <a:t>A11</a:t>
            </a:r>
          </a:p>
          <a:p>
            <a:pPr algn="ctr"/>
            <a:r>
              <a:rPr lang="en-US" sz="1200" dirty="0" smtClean="0"/>
              <a:t>A10</a:t>
            </a:r>
            <a:endParaRPr lang="en-US" sz="1200" dirty="0"/>
          </a:p>
        </p:txBody>
      </p:sp>
      <p:cxnSp>
        <p:nvCxnSpPr>
          <p:cNvPr id="13" name="Straight Connector 12"/>
          <p:cNvCxnSpPr/>
          <p:nvPr/>
        </p:nvCxnSpPr>
        <p:spPr>
          <a:xfrm>
            <a:off x="7315200" y="4114800"/>
            <a:ext cx="274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058400" y="4114800"/>
            <a:ext cx="0" cy="1087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223760" y="3467686"/>
            <a:ext cx="0" cy="3081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15200" y="4114800"/>
            <a:ext cx="0" cy="2651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406640" y="5751576"/>
            <a:ext cx="0" cy="1234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134607" y="6544533"/>
            <a:ext cx="91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136130" y="6766559"/>
            <a:ext cx="182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7132319" y="6986016"/>
            <a:ext cx="274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132320" y="7205472"/>
            <a:ext cx="274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7406640" y="7214006"/>
            <a:ext cx="0" cy="277040"/>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8161371" y="3657600"/>
            <a:ext cx="601126" cy="215444"/>
          </a:xfrm>
          <a:prstGeom prst="rect">
            <a:avLst/>
          </a:prstGeom>
          <a:noFill/>
        </p:spPr>
        <p:txBody>
          <a:bodyPr wrap="none" lIns="0" tIns="0" rIns="0" bIns="0" rtlCol="0">
            <a:spAutoFit/>
          </a:bodyPr>
          <a:lstStyle/>
          <a:p>
            <a:pPr algn="ctr">
              <a:spcAft>
                <a:spcPts val="400"/>
              </a:spcAft>
            </a:pPr>
            <a:r>
              <a:rPr lang="en-US" sz="1400" dirty="0" smtClean="0"/>
              <a:t>(Bank 0)</a:t>
            </a:r>
            <a:endParaRPr lang="en-US" sz="1400" dirty="0"/>
          </a:p>
        </p:txBody>
      </p:sp>
      <p:sp>
        <p:nvSpPr>
          <p:cNvPr id="126" name="TextBox 125"/>
          <p:cNvSpPr txBox="1"/>
          <p:nvPr/>
        </p:nvSpPr>
        <p:spPr>
          <a:xfrm>
            <a:off x="10449214" y="3429000"/>
            <a:ext cx="601126" cy="215444"/>
          </a:xfrm>
          <a:prstGeom prst="rect">
            <a:avLst/>
          </a:prstGeom>
          <a:noFill/>
        </p:spPr>
        <p:txBody>
          <a:bodyPr wrap="none" lIns="0" tIns="0" rIns="0" bIns="0" rtlCol="0">
            <a:spAutoFit/>
          </a:bodyPr>
          <a:lstStyle/>
          <a:p>
            <a:pPr algn="ctr">
              <a:spcAft>
                <a:spcPts val="400"/>
              </a:spcAft>
            </a:pPr>
            <a:r>
              <a:rPr lang="en-US" sz="1400" dirty="0" smtClean="0"/>
              <a:t>(Bank 1)</a:t>
            </a:r>
            <a:endParaRPr lang="en-US" sz="1400" dirty="0"/>
          </a:p>
        </p:txBody>
      </p:sp>
      <p:sp>
        <p:nvSpPr>
          <p:cNvPr id="128" name="TextBox 127"/>
          <p:cNvSpPr txBox="1"/>
          <p:nvPr/>
        </p:nvSpPr>
        <p:spPr>
          <a:xfrm>
            <a:off x="8165592" y="5943600"/>
            <a:ext cx="601126" cy="215444"/>
          </a:xfrm>
          <a:prstGeom prst="rect">
            <a:avLst/>
          </a:prstGeom>
          <a:noFill/>
        </p:spPr>
        <p:txBody>
          <a:bodyPr wrap="none" lIns="0" tIns="0" rIns="0" bIns="0" rtlCol="0">
            <a:spAutoFit/>
          </a:bodyPr>
          <a:lstStyle/>
          <a:p>
            <a:pPr algn="ctr">
              <a:spcAft>
                <a:spcPts val="400"/>
              </a:spcAft>
            </a:pPr>
            <a:r>
              <a:rPr lang="en-US" sz="1400" dirty="0" smtClean="0"/>
              <a:t>(Bank 2)</a:t>
            </a:r>
            <a:endParaRPr lang="en-US" sz="1400" dirty="0"/>
          </a:p>
        </p:txBody>
      </p:sp>
      <p:sp>
        <p:nvSpPr>
          <p:cNvPr id="130" name="TextBox 129"/>
          <p:cNvSpPr txBox="1"/>
          <p:nvPr/>
        </p:nvSpPr>
        <p:spPr>
          <a:xfrm>
            <a:off x="10451592" y="5715000"/>
            <a:ext cx="601126" cy="215444"/>
          </a:xfrm>
          <a:prstGeom prst="rect">
            <a:avLst/>
          </a:prstGeom>
          <a:noFill/>
        </p:spPr>
        <p:txBody>
          <a:bodyPr wrap="none" lIns="0" tIns="0" rIns="0" bIns="0" rtlCol="0">
            <a:spAutoFit/>
          </a:bodyPr>
          <a:lstStyle/>
          <a:p>
            <a:pPr algn="ctr">
              <a:spcAft>
                <a:spcPts val="400"/>
              </a:spcAft>
            </a:pPr>
            <a:r>
              <a:rPr lang="en-US" sz="1400" dirty="0" smtClean="0"/>
              <a:t>(Bank 3)</a:t>
            </a:r>
            <a:endParaRPr lang="en-US" sz="1400" dirty="0"/>
          </a:p>
        </p:txBody>
      </p:sp>
      <p:cxnSp>
        <p:nvCxnSpPr>
          <p:cNvPr id="8" name="Straight Arrow Connector 7"/>
          <p:cNvCxnSpPr/>
          <p:nvPr/>
        </p:nvCxnSpPr>
        <p:spPr>
          <a:xfrm flipH="1">
            <a:off x="9921240" y="1920239"/>
            <a:ext cx="0" cy="612648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209481" y="3849624"/>
            <a:ext cx="713232"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9208008" y="6135624"/>
            <a:ext cx="713232"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V="1">
            <a:off x="9921240" y="5586984"/>
            <a:ext cx="1587304" cy="509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V="1">
            <a:off x="9914793" y="7872984"/>
            <a:ext cx="1587304" cy="509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9772539" y="2177207"/>
            <a:ext cx="934551" cy="430887"/>
          </a:xfrm>
          <a:prstGeom prst="rect">
            <a:avLst/>
          </a:prstGeom>
          <a:noFill/>
        </p:spPr>
        <p:txBody>
          <a:bodyPr wrap="none" lIns="0" tIns="0" rIns="0" bIns="0" rtlCol="0">
            <a:spAutoFit/>
          </a:bodyPr>
          <a:lstStyle/>
          <a:p>
            <a:r>
              <a:rPr lang="en-US" sz="1400" dirty="0" smtClean="0"/>
              <a:t>       DATA</a:t>
            </a:r>
          </a:p>
          <a:p>
            <a:r>
              <a:rPr lang="en-US" sz="1400" dirty="0" smtClean="0"/>
              <a:t>8    (D7 – D0)</a:t>
            </a:r>
            <a:endParaRPr lang="en-US" sz="1400" dirty="0"/>
          </a:p>
        </p:txBody>
      </p:sp>
    </p:spTree>
    <p:extLst>
      <p:ext uri="{BB962C8B-B14F-4D97-AF65-F5344CB8AC3E}">
        <p14:creationId xmlns:p14="http://schemas.microsoft.com/office/powerpoint/2010/main" val="1519067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5400" dirty="0" smtClean="0"/>
              <a:t>Memory Implementation</a:t>
            </a:r>
            <a:endParaRPr lang="en-US" sz="5400" dirty="0"/>
          </a:p>
        </p:txBody>
      </p:sp>
      <p:sp>
        <p:nvSpPr>
          <p:cNvPr id="6" name="Content Placeholder 5"/>
          <p:cNvSpPr>
            <a:spLocks noGrp="1"/>
          </p:cNvSpPr>
          <p:nvPr>
            <p:ph idx="1"/>
          </p:nvPr>
        </p:nvSpPr>
        <p:spPr/>
        <p:txBody>
          <a:bodyPr/>
          <a:lstStyle/>
          <a:p>
            <a:r>
              <a:rPr lang="en-US" dirty="0" smtClean="0"/>
              <a:t>We can apply both of the previous techniques to implement a memory space that is both “wider” and “taller” than the memory space provided by one memory chip.</a:t>
            </a:r>
          </a:p>
          <a:p>
            <a:r>
              <a:rPr lang="en-US" dirty="0" smtClean="0"/>
              <a:t>Suppose that we wanted to implement a 4K-by-32 memory space using 1K-by-8 memory chips.</a:t>
            </a:r>
          </a:p>
          <a:p>
            <a:pPr lvl="1"/>
            <a:r>
              <a:rPr lang="en-US" dirty="0" smtClean="0"/>
              <a:t>The memory space requires 12 address lines and 32 data lines. Each of the chips requires 10 address lines and 8 data lines.</a:t>
            </a:r>
          </a:p>
          <a:p>
            <a:pPr lvl="1"/>
            <a:r>
              <a:rPr lang="en-US" dirty="0" smtClean="0"/>
              <a:t>The memory space would be equivalent to an “array” of 1K-by-8 chips; there would be 16 chips arranged into four rows and four columns.</a:t>
            </a:r>
          </a:p>
          <a:p>
            <a:pPr lvl="1"/>
            <a:r>
              <a:rPr lang="en-US" dirty="0"/>
              <a:t>The memory space’s data bus would be split into four 8-bit divisions. </a:t>
            </a:r>
            <a:r>
              <a:rPr lang="en-US" i="1" dirty="0"/>
              <a:t>Each column of chips</a:t>
            </a:r>
            <a:r>
              <a:rPr lang="en-US" dirty="0"/>
              <a:t> would receive the same 8 bits of data from one of the four divisions.</a:t>
            </a:r>
          </a:p>
          <a:p>
            <a:pPr lvl="1"/>
            <a:r>
              <a:rPr lang="en-US" i="1" dirty="0" smtClean="0"/>
              <a:t>All 16 chips</a:t>
            </a:r>
            <a:r>
              <a:rPr lang="en-US" dirty="0" smtClean="0"/>
              <a:t> would receive the lowest 10 bits of the memory space’s address bus.</a:t>
            </a:r>
          </a:p>
          <a:p>
            <a:pPr lvl="1"/>
            <a:r>
              <a:rPr lang="en-US" dirty="0" smtClean="0"/>
              <a:t>The remaining two address lines would be the inputs of a 2-to-4 decoder. One decoder output would be </a:t>
            </a:r>
            <a:r>
              <a:rPr lang="en-US" i="1" dirty="0" smtClean="0"/>
              <a:t>tied in common to all of the chips in one row</a:t>
            </a:r>
            <a:r>
              <a:rPr lang="en-US" dirty="0" smtClean="0"/>
              <a:t>, with </a:t>
            </a:r>
            <a:r>
              <a:rPr lang="en-US" i="1" dirty="0" smtClean="0"/>
              <a:t>each row getting one of the four decoder outputs</a:t>
            </a:r>
            <a:r>
              <a:rPr lang="en-US" dirty="0" smtClean="0"/>
              <a:t>.</a:t>
            </a:r>
            <a:endParaRPr lang="en-US" dirty="0"/>
          </a:p>
        </p:txBody>
      </p:sp>
    </p:spTree>
    <p:extLst>
      <p:ext uri="{BB962C8B-B14F-4D97-AF65-F5344CB8AC3E}">
        <p14:creationId xmlns:p14="http://schemas.microsoft.com/office/powerpoint/2010/main" val="1962531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Summary</a:t>
            </a:r>
            <a:endParaRPr lang="en-US" sz="5400" dirty="0"/>
          </a:p>
        </p:txBody>
      </p:sp>
      <p:sp>
        <p:nvSpPr>
          <p:cNvPr id="3" name="Content Placeholder 2"/>
          <p:cNvSpPr>
            <a:spLocks noGrp="1"/>
          </p:cNvSpPr>
          <p:nvPr>
            <p:ph idx="1"/>
          </p:nvPr>
        </p:nvSpPr>
        <p:spPr/>
        <p:txBody>
          <a:bodyPr/>
          <a:lstStyle/>
          <a:p>
            <a:r>
              <a:rPr lang="en-US" dirty="0" smtClean="0"/>
              <a:t>Memory: Organization and Characteristics, Operation, Components, Register Transfers</a:t>
            </a:r>
          </a:p>
          <a:p>
            <a:r>
              <a:rPr lang="en-US" dirty="0" smtClean="0"/>
              <a:t>Types of memory: RAM and ROM</a:t>
            </a:r>
          </a:p>
          <a:p>
            <a:r>
              <a:rPr lang="en-US" dirty="0" smtClean="0"/>
              <a:t>Types of RAM: Static and Dynamic</a:t>
            </a:r>
          </a:p>
          <a:p>
            <a:r>
              <a:rPr lang="en-US" dirty="0" smtClean="0"/>
              <a:t>Types of ROM: ROM, PROM, EPROM, EEPROM</a:t>
            </a:r>
          </a:p>
          <a:p>
            <a:r>
              <a:rPr lang="en-US" dirty="0" smtClean="0"/>
              <a:t>Volatility vs. Non-Volatility</a:t>
            </a:r>
          </a:p>
          <a:p>
            <a:r>
              <a:rPr lang="en-US" dirty="0" smtClean="0"/>
              <a:t>ROM Programming</a:t>
            </a:r>
          </a:p>
          <a:p>
            <a:r>
              <a:rPr lang="en-US" dirty="0" smtClean="0"/>
              <a:t>Memory Implementation</a:t>
            </a:r>
          </a:p>
          <a:p>
            <a:endParaRPr lang="en-US" dirty="0"/>
          </a:p>
        </p:txBody>
      </p:sp>
    </p:spTree>
    <p:extLst>
      <p:ext uri="{BB962C8B-B14F-4D97-AF65-F5344CB8AC3E}">
        <p14:creationId xmlns:p14="http://schemas.microsoft.com/office/powerpoint/2010/main" val="3472930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For Further Study</a:t>
            </a:r>
            <a:endParaRPr lang="en-US" sz="5400" dirty="0"/>
          </a:p>
        </p:txBody>
      </p:sp>
      <p:sp>
        <p:nvSpPr>
          <p:cNvPr id="3" name="Content Placeholder 2"/>
          <p:cNvSpPr>
            <a:spLocks noGrp="1"/>
          </p:cNvSpPr>
          <p:nvPr>
            <p:ph idx="1"/>
          </p:nvPr>
        </p:nvSpPr>
        <p:spPr/>
        <p:txBody>
          <a:bodyPr/>
          <a:lstStyle/>
          <a:p>
            <a:r>
              <a:rPr lang="en-US" dirty="0" smtClean="0">
                <a:hlinkClick r:id="rId2"/>
              </a:rPr>
              <a:t>Volatile memory</a:t>
            </a:r>
            <a:r>
              <a:rPr lang="en-US" dirty="0" smtClean="0"/>
              <a:t>: </a:t>
            </a:r>
            <a:r>
              <a:rPr lang="en-US" dirty="0" smtClean="0">
                <a:hlinkClick r:id="rId3"/>
              </a:rPr>
              <a:t>RAM</a:t>
            </a:r>
            <a:endParaRPr lang="en-US" dirty="0" smtClean="0"/>
          </a:p>
          <a:p>
            <a:pPr lvl="1"/>
            <a:r>
              <a:rPr lang="en-US" dirty="0" smtClean="0">
                <a:hlinkClick r:id="rId4"/>
              </a:rPr>
              <a:t>Static RAM</a:t>
            </a:r>
            <a:endParaRPr lang="en-US" dirty="0" smtClean="0"/>
          </a:p>
          <a:p>
            <a:pPr lvl="1"/>
            <a:r>
              <a:rPr lang="en-US" dirty="0" smtClean="0">
                <a:hlinkClick r:id="rId5"/>
              </a:rPr>
              <a:t>Dynamic RAM</a:t>
            </a:r>
            <a:endParaRPr lang="en-US" dirty="0" smtClean="0"/>
          </a:p>
          <a:p>
            <a:r>
              <a:rPr lang="en-US" dirty="0" smtClean="0">
                <a:hlinkClick r:id="rId6"/>
              </a:rPr>
              <a:t>Non-volatile memory</a:t>
            </a:r>
            <a:r>
              <a:rPr lang="en-US" dirty="0" smtClean="0"/>
              <a:t>: </a:t>
            </a:r>
            <a:r>
              <a:rPr lang="en-US" dirty="0" smtClean="0">
                <a:hlinkClick r:id="rId7"/>
              </a:rPr>
              <a:t>ROM</a:t>
            </a:r>
            <a:r>
              <a:rPr lang="en-US" dirty="0" smtClean="0"/>
              <a:t> </a:t>
            </a:r>
          </a:p>
          <a:p>
            <a:pPr lvl="1"/>
            <a:r>
              <a:rPr lang="en-US" dirty="0" smtClean="0">
                <a:hlinkClick r:id="rId8"/>
              </a:rPr>
              <a:t>Programmable ROM</a:t>
            </a:r>
            <a:endParaRPr lang="en-US" dirty="0" smtClean="0"/>
          </a:p>
          <a:p>
            <a:pPr lvl="1"/>
            <a:r>
              <a:rPr lang="en-US" dirty="0" smtClean="0">
                <a:hlinkClick r:id="rId9"/>
              </a:rPr>
              <a:t>EPROM</a:t>
            </a:r>
            <a:endParaRPr lang="en-US" dirty="0" smtClean="0"/>
          </a:p>
          <a:p>
            <a:pPr lvl="1"/>
            <a:r>
              <a:rPr lang="en-US" dirty="0" smtClean="0">
                <a:hlinkClick r:id="rId10"/>
              </a:rPr>
              <a:t>EEPROM</a:t>
            </a:r>
            <a:endParaRPr lang="en-US" dirty="0" smtClean="0"/>
          </a:p>
          <a:p>
            <a:pPr lvl="1"/>
            <a:r>
              <a:rPr lang="en-US" dirty="0" smtClean="0">
                <a:hlinkClick r:id="rId11"/>
              </a:rPr>
              <a:t>Flash Memory</a:t>
            </a:r>
            <a:r>
              <a:rPr lang="en-US" dirty="0" smtClean="0"/>
              <a:t> (Classified as “</a:t>
            </a:r>
            <a:r>
              <a:rPr lang="en-US" dirty="0" smtClean="0">
                <a:hlinkClick r:id="rId12"/>
              </a:rPr>
              <a:t>non-volatile RAM</a:t>
            </a:r>
            <a:r>
              <a:rPr lang="en-US" dirty="0" smtClean="0"/>
              <a:t>”)</a:t>
            </a:r>
            <a:endParaRPr lang="en-US" dirty="0"/>
          </a:p>
        </p:txBody>
      </p:sp>
    </p:spTree>
    <p:extLst>
      <p:ext uri="{BB962C8B-B14F-4D97-AF65-F5344CB8AC3E}">
        <p14:creationId xmlns:p14="http://schemas.microsoft.com/office/powerpoint/2010/main" val="520790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Organization &amp; Characteristics</a:t>
            </a:r>
            <a:endParaRPr lang="en-US" dirty="0"/>
          </a:p>
        </p:txBody>
      </p:sp>
      <p:sp>
        <p:nvSpPr>
          <p:cNvPr id="3" name="Content Placeholder 2"/>
          <p:cNvSpPr>
            <a:spLocks noGrp="1"/>
          </p:cNvSpPr>
          <p:nvPr>
            <p:ph sz="half" idx="1"/>
          </p:nvPr>
        </p:nvSpPr>
        <p:spPr/>
        <p:txBody>
          <a:bodyPr>
            <a:noAutofit/>
          </a:bodyPr>
          <a:lstStyle/>
          <a:p>
            <a:r>
              <a:rPr lang="en-US" i="1" dirty="0" smtClean="0"/>
              <a:t>Memory is a collection of registers, along with the logic needed to access them.</a:t>
            </a:r>
          </a:p>
          <a:p>
            <a:pPr lvl="1"/>
            <a:r>
              <a:rPr lang="en-US" dirty="0" smtClean="0">
                <a:solidFill>
                  <a:schemeClr val="tx1"/>
                </a:solidFill>
              </a:rPr>
              <a:t>Each </a:t>
            </a:r>
            <a:r>
              <a:rPr lang="en-US" dirty="0">
                <a:solidFill>
                  <a:schemeClr val="tx1"/>
                </a:solidFill>
              </a:rPr>
              <a:t>of the registers in </a:t>
            </a:r>
            <a:r>
              <a:rPr lang="en-US" dirty="0" smtClean="0">
                <a:solidFill>
                  <a:schemeClr val="tx1"/>
                </a:solidFill>
              </a:rPr>
              <a:t>the Memory Unit </a:t>
            </a:r>
            <a:r>
              <a:rPr lang="en-US" dirty="0">
                <a:solidFill>
                  <a:schemeClr val="tx1"/>
                </a:solidFill>
              </a:rPr>
              <a:t>can hold a particular amount of </a:t>
            </a:r>
            <a:r>
              <a:rPr lang="en-US" i="1" dirty="0">
                <a:solidFill>
                  <a:schemeClr val="tx1"/>
                </a:solidFill>
              </a:rPr>
              <a:t>data</a:t>
            </a:r>
            <a:r>
              <a:rPr lang="en-US" dirty="0">
                <a:solidFill>
                  <a:schemeClr val="tx1"/>
                </a:solidFill>
              </a:rPr>
              <a:t>. The amount of data is measured in </a:t>
            </a:r>
            <a:r>
              <a:rPr lang="en-US" i="1" dirty="0">
                <a:solidFill>
                  <a:schemeClr val="tx1"/>
                </a:solidFill>
              </a:rPr>
              <a:t>bits</a:t>
            </a:r>
            <a:r>
              <a:rPr lang="en-US" dirty="0" smtClean="0">
                <a:solidFill>
                  <a:schemeClr val="tx1"/>
                </a:solidFill>
              </a:rPr>
              <a:t>.</a:t>
            </a:r>
          </a:p>
          <a:p>
            <a:r>
              <a:rPr lang="en-US" i="1" dirty="0" smtClean="0">
                <a:solidFill>
                  <a:schemeClr val="tx1"/>
                </a:solidFill>
              </a:rPr>
              <a:t>Each of the black boxes represents one bit of Register 0. Like Register 0, each register of this Memory Unit contains </a:t>
            </a:r>
            <a:r>
              <a:rPr lang="en-US" b="1" i="1" dirty="0" smtClean="0">
                <a:solidFill>
                  <a:schemeClr val="tx1"/>
                </a:solidFill>
              </a:rPr>
              <a:t>m bits</a:t>
            </a:r>
            <a:r>
              <a:rPr lang="en-US" i="1" dirty="0" smtClean="0">
                <a:solidFill>
                  <a:schemeClr val="tx1"/>
                </a:solidFill>
              </a:rPr>
              <a:t>.</a:t>
            </a:r>
          </a:p>
          <a:p>
            <a:r>
              <a:rPr lang="en-US" i="1" dirty="0" smtClean="0">
                <a:solidFill>
                  <a:schemeClr val="tx1"/>
                </a:solidFill>
              </a:rPr>
              <a:t>Each bit of a register represents a single flip-flop, although as we will see, one bit’s worth of information need not always be implemented using a flip-flop.</a:t>
            </a:r>
            <a:endParaRPr lang="en-US" i="1" dirty="0">
              <a:solidFill>
                <a:schemeClr val="tx1"/>
              </a:solidFill>
            </a:endParaRPr>
          </a:p>
        </p:txBody>
      </p:sp>
      <p:sp>
        <p:nvSpPr>
          <p:cNvPr id="15" name="Rectangle 14"/>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2514600"/>
            <a:ext cx="4572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001000" y="2514600"/>
            <a:ext cx="914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349740" y="256032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dirty="0" smtClean="0">
              <a:solidFill>
                <a:schemeClr val="tx1"/>
              </a:solidFill>
            </a:endParaRPr>
          </a:p>
          <a:p>
            <a:pPr algn="ctr"/>
            <a:endParaRPr lang="en-US" sz="1700" dirty="0">
              <a:solidFill>
                <a:schemeClr val="tx1"/>
              </a:solidFill>
            </a:endParaRPr>
          </a:p>
          <a:p>
            <a:pPr algn="ctr"/>
            <a:endParaRPr lang="en-US" sz="1700" dirty="0" smtClean="0">
              <a:solidFill>
                <a:schemeClr val="tx1"/>
              </a:solidFill>
            </a:endParaRPr>
          </a:p>
          <a:p>
            <a:pPr algn="ctr"/>
            <a:endParaRPr lang="en-US" sz="1700" dirty="0">
              <a:solidFill>
                <a:schemeClr val="tx1"/>
              </a:solidFill>
            </a:endParaRPr>
          </a:p>
          <a:p>
            <a:pPr algn="ctr"/>
            <a:endParaRPr lang="en-US" sz="1700" dirty="0" smtClean="0">
              <a:solidFill>
                <a:schemeClr val="tx1"/>
              </a:solidFill>
            </a:endParaRPr>
          </a:p>
          <a:p>
            <a:pPr algn="ctr"/>
            <a:endParaRPr lang="en-US" sz="1700" dirty="0">
              <a:solidFill>
                <a:schemeClr val="tx1"/>
              </a:solidFill>
            </a:endParaRPr>
          </a:p>
          <a:p>
            <a:pPr algn="ctr"/>
            <a:endParaRPr lang="en-US" sz="1700" dirty="0" smtClean="0">
              <a:solidFill>
                <a:schemeClr val="tx1"/>
              </a:solidFill>
            </a:endParaRPr>
          </a:p>
          <a:p>
            <a:pPr algn="ctr"/>
            <a:endParaRPr lang="en-US" sz="1700" dirty="0">
              <a:solidFill>
                <a:schemeClr val="tx1"/>
              </a:solidFill>
            </a:endParaRPr>
          </a:p>
          <a:p>
            <a:pPr algn="ctr"/>
            <a:endParaRPr lang="en-US" sz="1700" dirty="0" smtClean="0">
              <a:solidFill>
                <a:schemeClr val="tx1"/>
              </a:solidFill>
            </a:endParaRPr>
          </a:p>
          <a:p>
            <a:pPr algn="ctr"/>
            <a:r>
              <a:rPr lang="en-US" dirty="0" smtClean="0">
                <a:solidFill>
                  <a:schemeClr val="tx1"/>
                </a:solidFill>
              </a:rPr>
              <a:t>.</a:t>
            </a:r>
          </a:p>
          <a:p>
            <a:pPr algn="ctr"/>
            <a:r>
              <a:rPr lang="en-US" dirty="0" smtClean="0">
                <a:solidFill>
                  <a:schemeClr val="tx1"/>
                </a:solidFill>
              </a:rPr>
              <a:t>.</a:t>
            </a:r>
          </a:p>
          <a:p>
            <a:pPr algn="ctr"/>
            <a:r>
              <a:rPr lang="en-US" dirty="0">
                <a:solidFill>
                  <a:schemeClr val="tx1"/>
                </a:solidFill>
              </a:rPr>
              <a:t>.</a:t>
            </a:r>
          </a:p>
        </p:txBody>
      </p:sp>
      <p:sp>
        <p:nvSpPr>
          <p:cNvPr id="19" name="Rectangle 18"/>
          <p:cNvSpPr/>
          <p:nvPr/>
        </p:nvSpPr>
        <p:spPr>
          <a:xfrm>
            <a:off x="9372600" y="7086600"/>
            <a:ext cx="1828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464040" y="2606040"/>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dirty="0" smtClean="0">
                <a:solidFill>
                  <a:schemeClr val="tx1"/>
                </a:solidFill>
              </a:rPr>
              <a:t>0     </a:t>
            </a:r>
            <a:r>
              <a:rPr lang="en-US" sz="1600" dirty="0" smtClean="0">
                <a:solidFill>
                  <a:schemeClr val="tx1"/>
                </a:solidFill>
              </a:rPr>
              <a:t>     </a:t>
            </a:r>
            <a:r>
              <a:rPr lang="en-US" sz="2000" dirty="0" smtClean="0">
                <a:solidFill>
                  <a:schemeClr val="tx1"/>
                </a:solidFill>
              </a:rPr>
              <a:t>…</a:t>
            </a:r>
            <a:r>
              <a:rPr lang="en-US" sz="1600" dirty="0" smtClean="0">
                <a:solidFill>
                  <a:schemeClr val="tx1"/>
                </a:solidFill>
              </a:rPr>
              <a:t>                 </a:t>
            </a:r>
            <a:endParaRPr lang="en-US" dirty="0"/>
          </a:p>
        </p:txBody>
      </p:sp>
      <p:sp>
        <p:nvSpPr>
          <p:cNvPr id="20" name="Rectangle 19"/>
          <p:cNvSpPr/>
          <p:nvPr/>
        </p:nvSpPr>
        <p:spPr>
          <a:xfrm>
            <a:off x="9464040" y="2880360"/>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1</a:t>
            </a:r>
            <a:endParaRPr lang="en-US" dirty="0"/>
          </a:p>
        </p:txBody>
      </p:sp>
      <p:sp>
        <p:nvSpPr>
          <p:cNvPr id="21" name="Rectangle 20"/>
          <p:cNvSpPr/>
          <p:nvPr/>
        </p:nvSpPr>
        <p:spPr>
          <a:xfrm>
            <a:off x="9464040" y="3154680"/>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2</a:t>
            </a:r>
            <a:endParaRPr lang="en-US" dirty="0"/>
          </a:p>
        </p:txBody>
      </p:sp>
      <p:sp>
        <p:nvSpPr>
          <p:cNvPr id="22" name="Rectangle 21"/>
          <p:cNvSpPr/>
          <p:nvPr/>
        </p:nvSpPr>
        <p:spPr>
          <a:xfrm>
            <a:off x="9464040" y="3425734"/>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3</a:t>
            </a:r>
            <a:endParaRPr lang="en-US" dirty="0"/>
          </a:p>
        </p:txBody>
      </p:sp>
      <p:sp>
        <p:nvSpPr>
          <p:cNvPr id="23" name="Rectangle 22"/>
          <p:cNvSpPr/>
          <p:nvPr/>
        </p:nvSpPr>
        <p:spPr>
          <a:xfrm>
            <a:off x="9464040" y="3703320"/>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4</a:t>
            </a:r>
            <a:endParaRPr lang="en-US" dirty="0"/>
          </a:p>
        </p:txBody>
      </p:sp>
      <p:sp>
        <p:nvSpPr>
          <p:cNvPr id="24" name="Rectangle 23"/>
          <p:cNvSpPr/>
          <p:nvPr/>
        </p:nvSpPr>
        <p:spPr>
          <a:xfrm>
            <a:off x="9464040" y="3977640"/>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5</a:t>
            </a:r>
            <a:endParaRPr lang="en-US" dirty="0"/>
          </a:p>
        </p:txBody>
      </p:sp>
      <p:sp>
        <p:nvSpPr>
          <p:cNvPr id="25" name="Rectangle 24"/>
          <p:cNvSpPr/>
          <p:nvPr/>
        </p:nvSpPr>
        <p:spPr>
          <a:xfrm>
            <a:off x="9464040" y="4251960"/>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6</a:t>
            </a:r>
            <a:endParaRPr lang="en-US" dirty="0"/>
          </a:p>
        </p:txBody>
      </p:sp>
      <p:sp>
        <p:nvSpPr>
          <p:cNvPr id="26" name="Rectangle 25"/>
          <p:cNvSpPr/>
          <p:nvPr/>
        </p:nvSpPr>
        <p:spPr>
          <a:xfrm>
            <a:off x="9464040" y="4526280"/>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7</a:t>
            </a:r>
            <a:endParaRPr lang="en-US" dirty="0"/>
          </a:p>
        </p:txBody>
      </p:sp>
      <p:sp>
        <p:nvSpPr>
          <p:cNvPr id="27" name="Rectangle 26"/>
          <p:cNvSpPr/>
          <p:nvPr/>
        </p:nvSpPr>
        <p:spPr>
          <a:xfrm>
            <a:off x="9464040" y="4800600"/>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8</a:t>
            </a:r>
            <a:endParaRPr lang="en-US" dirty="0"/>
          </a:p>
        </p:txBody>
      </p:sp>
      <p:sp>
        <p:nvSpPr>
          <p:cNvPr id="28" name="Rectangle 27"/>
          <p:cNvSpPr/>
          <p:nvPr/>
        </p:nvSpPr>
        <p:spPr>
          <a:xfrm>
            <a:off x="9464040" y="5074920"/>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9</a:t>
            </a:r>
            <a:endParaRPr lang="en-US" dirty="0"/>
          </a:p>
        </p:txBody>
      </p:sp>
      <p:sp>
        <p:nvSpPr>
          <p:cNvPr id="29" name="Rectangle 28"/>
          <p:cNvSpPr/>
          <p:nvPr/>
        </p:nvSpPr>
        <p:spPr>
          <a:xfrm>
            <a:off x="9479280" y="6307727"/>
            <a:ext cx="164592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2</a:t>
            </a:r>
            <a:r>
              <a:rPr lang="en-US" baseline="30000" dirty="0" smtClean="0">
                <a:solidFill>
                  <a:schemeClr val="tx1"/>
                </a:solidFill>
              </a:rPr>
              <a:t>k</a:t>
            </a:r>
            <a:r>
              <a:rPr lang="en-US" dirty="0" smtClean="0">
                <a:solidFill>
                  <a:schemeClr val="tx1"/>
                </a:solidFill>
              </a:rPr>
              <a:t> - 1</a:t>
            </a:r>
            <a:endParaRPr lang="en-US" dirty="0"/>
          </a:p>
        </p:txBody>
      </p:sp>
      <p:sp>
        <p:nvSpPr>
          <p:cNvPr id="5" name="Rectangle 4"/>
          <p:cNvSpPr/>
          <p:nvPr/>
        </p:nvSpPr>
        <p:spPr>
          <a:xfrm>
            <a:off x="9738360" y="2651760"/>
            <a:ext cx="365760" cy="1371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sz="1200" dirty="0" smtClean="0"/>
              <a:t>m - 1</a:t>
            </a:r>
            <a:endParaRPr lang="en-US" sz="1600" dirty="0"/>
          </a:p>
        </p:txBody>
      </p:sp>
      <p:sp>
        <p:nvSpPr>
          <p:cNvPr id="30" name="Rectangle 29"/>
          <p:cNvSpPr/>
          <p:nvPr/>
        </p:nvSpPr>
        <p:spPr>
          <a:xfrm>
            <a:off x="10378440" y="2651760"/>
            <a:ext cx="137160" cy="1371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3</a:t>
            </a:r>
            <a:endParaRPr lang="en-US" dirty="0"/>
          </a:p>
        </p:txBody>
      </p:sp>
      <p:sp>
        <p:nvSpPr>
          <p:cNvPr id="31" name="Rectangle 30"/>
          <p:cNvSpPr/>
          <p:nvPr/>
        </p:nvSpPr>
        <p:spPr>
          <a:xfrm>
            <a:off x="10561320" y="2651760"/>
            <a:ext cx="137160" cy="1371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dirty="0"/>
          </a:p>
        </p:txBody>
      </p:sp>
      <p:sp>
        <p:nvSpPr>
          <p:cNvPr id="33" name="Rectangle 32"/>
          <p:cNvSpPr/>
          <p:nvPr/>
        </p:nvSpPr>
        <p:spPr>
          <a:xfrm>
            <a:off x="10744200" y="2651760"/>
            <a:ext cx="137160" cy="1371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dirty="0"/>
          </a:p>
        </p:txBody>
      </p:sp>
      <p:sp>
        <p:nvSpPr>
          <p:cNvPr id="34" name="Rectangle 33"/>
          <p:cNvSpPr/>
          <p:nvPr/>
        </p:nvSpPr>
        <p:spPr>
          <a:xfrm>
            <a:off x="10927080" y="2651760"/>
            <a:ext cx="137160" cy="1371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dirty="0"/>
          </a:p>
        </p:txBody>
      </p:sp>
      <p:sp>
        <p:nvSpPr>
          <p:cNvPr id="36" name="Rectangle 35"/>
          <p:cNvSpPr/>
          <p:nvPr/>
        </p:nvSpPr>
        <p:spPr>
          <a:xfrm>
            <a:off x="7086600" y="6172200"/>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086600" y="4574177"/>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spcAft>
                <a:spcPts val="1350"/>
              </a:spcAft>
            </a:pPr>
            <a:endParaRPr lang="en-US" sz="1600" dirty="0">
              <a:solidFill>
                <a:schemeClr val="tx1"/>
              </a:solidFill>
            </a:endParaRPr>
          </a:p>
        </p:txBody>
      </p:sp>
    </p:spTree>
    <p:extLst>
      <p:ext uri="{BB962C8B-B14F-4D97-AF65-F5344CB8AC3E}">
        <p14:creationId xmlns:p14="http://schemas.microsoft.com/office/powerpoint/2010/main" val="3235158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Organization &amp; Characteristics </a:t>
            </a:r>
            <a:endParaRPr lang="en-US" dirty="0"/>
          </a:p>
        </p:txBody>
      </p:sp>
      <p:sp>
        <p:nvSpPr>
          <p:cNvPr id="3" name="Content Placeholder 2"/>
          <p:cNvSpPr>
            <a:spLocks noGrp="1"/>
          </p:cNvSpPr>
          <p:nvPr>
            <p:ph sz="half" idx="1"/>
          </p:nvPr>
        </p:nvSpPr>
        <p:spPr/>
        <p:txBody>
          <a:bodyPr/>
          <a:lstStyle/>
          <a:p>
            <a:r>
              <a:rPr lang="en-US" b="1" dirty="0"/>
              <a:t>Example</a:t>
            </a:r>
            <a:r>
              <a:rPr lang="en-US" dirty="0"/>
              <a:t>: Consider a 32K x 16 memory chip.</a:t>
            </a:r>
          </a:p>
          <a:p>
            <a:pPr lvl="1"/>
            <a:r>
              <a:rPr lang="en-US" dirty="0"/>
              <a:t>This chip has 32,768 (or 2</a:t>
            </a:r>
            <a:r>
              <a:rPr lang="en-US" baseline="30000" dirty="0"/>
              <a:t>15</a:t>
            </a:r>
            <a:r>
              <a:rPr lang="en-US" dirty="0"/>
              <a:t>) </a:t>
            </a:r>
            <a:r>
              <a:rPr lang="en-US" i="1" dirty="0"/>
              <a:t>registers</a:t>
            </a:r>
            <a:r>
              <a:rPr lang="en-US" dirty="0"/>
              <a:t>. Each register can hold 16 </a:t>
            </a:r>
            <a:r>
              <a:rPr lang="en-US" i="1" dirty="0"/>
              <a:t>bits</a:t>
            </a:r>
            <a:r>
              <a:rPr lang="en-US" dirty="0"/>
              <a:t> of data</a:t>
            </a:r>
            <a:r>
              <a:rPr lang="en-US" dirty="0" smtClean="0"/>
              <a:t>.</a:t>
            </a:r>
          </a:p>
          <a:p>
            <a:pPr lvl="1"/>
            <a:r>
              <a:rPr lang="en-US" dirty="0" smtClean="0"/>
              <a:t>This Memory Unit has an </a:t>
            </a:r>
            <a:r>
              <a:rPr lang="en-US" i="1" dirty="0" smtClean="0"/>
              <a:t>address space</a:t>
            </a:r>
            <a:r>
              <a:rPr lang="en-US" dirty="0" smtClean="0"/>
              <a:t> of 32K and a </a:t>
            </a:r>
            <a:r>
              <a:rPr lang="en-US" i="1" dirty="0" smtClean="0"/>
              <a:t>data width</a:t>
            </a:r>
            <a:r>
              <a:rPr lang="en-US" dirty="0" smtClean="0"/>
              <a:t> of 16 bits.</a:t>
            </a:r>
            <a:endParaRPr lang="en-US" dirty="0"/>
          </a:p>
          <a:p>
            <a:pPr lvl="1"/>
            <a:r>
              <a:rPr lang="en-US" dirty="0"/>
              <a:t>Since there are 8 bits in 1 byte, the capacity of the </a:t>
            </a:r>
            <a:r>
              <a:rPr lang="en-US" dirty="0" smtClean="0"/>
              <a:t>Memory Unit (in bytes) </a:t>
            </a:r>
            <a:r>
              <a:rPr lang="en-US" dirty="0"/>
              <a:t>is:</a:t>
            </a:r>
            <a:br>
              <a:rPr lang="en-US" dirty="0"/>
            </a:br>
            <a:r>
              <a:rPr lang="en-US" dirty="0"/>
              <a:t>(32K addresses) </a:t>
            </a:r>
            <a:r>
              <a:rPr lang="en-US" dirty="0">
                <a:sym typeface="Symbol" panose="05050102010706020507" pitchFamily="18" charset="2"/>
              </a:rPr>
              <a:t></a:t>
            </a:r>
            <a:r>
              <a:rPr lang="en-US" dirty="0"/>
              <a:t> (2 Bytes per address) = 64 kilobytes, or 64 KB.</a:t>
            </a:r>
          </a:p>
          <a:p>
            <a:pPr lvl="1"/>
            <a:r>
              <a:rPr lang="en-US" dirty="0"/>
              <a:t>Remember: We use metric prefixes to describe certain powers of </a:t>
            </a:r>
            <a:r>
              <a:rPr lang="en-US" dirty="0" smtClean="0"/>
              <a:t>two:</a:t>
            </a:r>
            <a:br>
              <a:rPr lang="en-US" dirty="0" smtClean="0"/>
            </a:br>
            <a:r>
              <a:rPr lang="en-US" dirty="0" smtClean="0"/>
              <a:t>1K </a:t>
            </a:r>
            <a:r>
              <a:rPr lang="en-US" dirty="0"/>
              <a:t>= </a:t>
            </a:r>
            <a:r>
              <a:rPr lang="en-US" dirty="0" smtClean="0"/>
              <a:t>2</a:t>
            </a:r>
            <a:r>
              <a:rPr lang="en-US" baseline="30000" dirty="0" smtClean="0"/>
              <a:t>10</a:t>
            </a:r>
            <a:r>
              <a:rPr lang="en-US" dirty="0" smtClean="0"/>
              <a:t>, 1M </a:t>
            </a:r>
            <a:r>
              <a:rPr lang="en-US" dirty="0"/>
              <a:t>= 2</a:t>
            </a:r>
            <a:r>
              <a:rPr lang="en-US" baseline="30000" dirty="0"/>
              <a:t>20</a:t>
            </a:r>
            <a:r>
              <a:rPr lang="en-US" dirty="0"/>
              <a:t>, 1G = 2</a:t>
            </a:r>
            <a:r>
              <a:rPr lang="en-US" baseline="30000" dirty="0"/>
              <a:t>30</a:t>
            </a:r>
            <a:r>
              <a:rPr lang="en-US" dirty="0"/>
              <a:t>, </a:t>
            </a:r>
            <a:r>
              <a:rPr lang="en-US" i="1" dirty="0"/>
              <a:t>etc</a:t>
            </a:r>
            <a:r>
              <a:rPr lang="en-US" dirty="0"/>
              <a:t>. </a:t>
            </a:r>
          </a:p>
          <a:p>
            <a:endParaRPr lang="en-US" dirty="0"/>
          </a:p>
        </p:txBody>
      </p:sp>
      <p:sp>
        <p:nvSpPr>
          <p:cNvPr id="18" name="Rectangle 17"/>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a:t>
            </a:r>
          </a:p>
          <a:p>
            <a:pPr algn="ctr"/>
            <a:r>
              <a:rPr lang="en-US" dirty="0" smtClean="0">
                <a:solidFill>
                  <a:schemeClr val="tx1"/>
                </a:solidFill>
              </a:rPr>
              <a:t>Unit</a:t>
            </a:r>
            <a:endParaRPr lang="en-US" dirty="0">
              <a:solidFill>
                <a:schemeClr val="tx1"/>
              </a:solidFill>
            </a:endParaRPr>
          </a:p>
        </p:txBody>
      </p:sp>
      <p:cxnSp>
        <p:nvCxnSpPr>
          <p:cNvPr id="21" name="Straight Arrow Connector 20"/>
          <p:cNvCxnSpPr/>
          <p:nvPr/>
        </p:nvCxnSpPr>
        <p:spPr>
          <a:xfrm>
            <a:off x="9144000" y="2514600"/>
            <a:ext cx="0" cy="41148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372600" y="2286000"/>
            <a:ext cx="1828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23902" y="4387334"/>
            <a:ext cx="1523366" cy="369332"/>
          </a:xfrm>
          <a:prstGeom prst="rect">
            <a:avLst/>
          </a:prstGeom>
          <a:noFill/>
        </p:spPr>
        <p:txBody>
          <a:bodyPr wrap="none" rtlCol="0">
            <a:spAutoFit/>
          </a:bodyPr>
          <a:lstStyle/>
          <a:p>
            <a:r>
              <a:rPr lang="en-US" dirty="0" smtClean="0"/>
              <a:t>32K addresses</a:t>
            </a:r>
            <a:endParaRPr lang="en-US" dirty="0"/>
          </a:p>
        </p:txBody>
      </p:sp>
      <p:sp>
        <p:nvSpPr>
          <p:cNvPr id="25" name="TextBox 24"/>
          <p:cNvSpPr txBox="1"/>
          <p:nvPr/>
        </p:nvSpPr>
        <p:spPr>
          <a:xfrm>
            <a:off x="9305705" y="1915188"/>
            <a:ext cx="1962589" cy="369332"/>
          </a:xfrm>
          <a:prstGeom prst="rect">
            <a:avLst/>
          </a:prstGeom>
          <a:noFill/>
        </p:spPr>
        <p:txBody>
          <a:bodyPr wrap="none" rtlCol="0">
            <a:spAutoFit/>
          </a:bodyPr>
          <a:lstStyle/>
          <a:p>
            <a:r>
              <a:rPr lang="en-US" dirty="0" smtClean="0"/>
              <a:t>16 bits per address</a:t>
            </a:r>
            <a:endParaRPr lang="en-US" dirty="0"/>
          </a:p>
        </p:txBody>
      </p:sp>
    </p:spTree>
    <p:extLst>
      <p:ext uri="{BB962C8B-B14F-4D97-AF65-F5344CB8AC3E}">
        <p14:creationId xmlns:p14="http://schemas.microsoft.com/office/powerpoint/2010/main" val="3752049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Memory: Operation</a:t>
            </a:r>
            <a:endParaRPr lang="en-US" sz="5400" dirty="0"/>
          </a:p>
        </p:txBody>
      </p:sp>
      <p:sp>
        <p:nvSpPr>
          <p:cNvPr id="3" name="Content Placeholder 2"/>
          <p:cNvSpPr>
            <a:spLocks noGrp="1"/>
          </p:cNvSpPr>
          <p:nvPr>
            <p:ph idx="1"/>
          </p:nvPr>
        </p:nvSpPr>
        <p:spPr/>
        <p:txBody>
          <a:bodyPr/>
          <a:lstStyle/>
          <a:p>
            <a:r>
              <a:rPr lang="en-US" dirty="0" smtClean="0"/>
              <a:t>Memory operations come in two varieties:</a:t>
            </a:r>
          </a:p>
          <a:p>
            <a:pPr lvl="1"/>
            <a:r>
              <a:rPr lang="en-US" dirty="0"/>
              <a:t>In a </a:t>
            </a:r>
            <a:r>
              <a:rPr lang="en-US" i="1" dirty="0"/>
              <a:t>memory read</a:t>
            </a:r>
            <a:r>
              <a:rPr lang="en-US" dirty="0"/>
              <a:t>, we want to extract information from a specific register of the </a:t>
            </a:r>
            <a:r>
              <a:rPr lang="en-US" dirty="0" smtClean="0"/>
              <a:t>Memory Unit. The Memory Unit register is the </a:t>
            </a:r>
            <a:r>
              <a:rPr lang="en-US" i="1" dirty="0" smtClean="0"/>
              <a:t>source</a:t>
            </a:r>
            <a:r>
              <a:rPr lang="en-US" dirty="0" smtClean="0"/>
              <a:t> of the information.</a:t>
            </a:r>
            <a:endParaRPr lang="en-US" dirty="0"/>
          </a:p>
          <a:p>
            <a:pPr lvl="1"/>
            <a:r>
              <a:rPr lang="en-US" dirty="0" smtClean="0"/>
              <a:t>In a </a:t>
            </a:r>
            <a:r>
              <a:rPr lang="en-US" i="1" dirty="0" smtClean="0"/>
              <a:t>memory write</a:t>
            </a:r>
            <a:r>
              <a:rPr lang="en-US" dirty="0" smtClean="0"/>
              <a:t>, we want to place a piece of information into a specific register of the Memory Unit. The Memory Unit register is the </a:t>
            </a:r>
            <a:r>
              <a:rPr lang="en-US" i="1" dirty="0" smtClean="0"/>
              <a:t>destination</a:t>
            </a:r>
            <a:r>
              <a:rPr lang="en-US" dirty="0" smtClean="0"/>
              <a:t> of the information.</a:t>
            </a:r>
          </a:p>
          <a:p>
            <a:r>
              <a:rPr lang="en-US" dirty="0" smtClean="0"/>
              <a:t>In both cases, we must identify one of the registers to be the source of a read or the destination of a write </a:t>
            </a:r>
            <a:r>
              <a:rPr lang="en-US" i="1" dirty="0" smtClean="0"/>
              <a:t>uniquely</a:t>
            </a:r>
            <a:r>
              <a:rPr lang="en-US" dirty="0" smtClean="0"/>
              <a:t>. </a:t>
            </a:r>
            <a:r>
              <a:rPr lang="en-US" i="1" dirty="0" smtClean="0"/>
              <a:t>Any</a:t>
            </a:r>
            <a:r>
              <a:rPr lang="en-US" dirty="0" smtClean="0"/>
              <a:t> of the registers could be the source or the destination, but only </a:t>
            </a:r>
            <a:r>
              <a:rPr lang="en-US" i="1" dirty="0" smtClean="0"/>
              <a:t>one</a:t>
            </a:r>
            <a:r>
              <a:rPr lang="en-US" dirty="0" smtClean="0"/>
              <a:t> register can do so at a time.</a:t>
            </a:r>
          </a:p>
          <a:p>
            <a:r>
              <a:rPr lang="en-US" dirty="0" smtClean="0"/>
              <a:t>To accomplish all of this, we </a:t>
            </a:r>
            <a:r>
              <a:rPr lang="en-US" dirty="0"/>
              <a:t>must account for a number of different inputs and </a:t>
            </a:r>
            <a:r>
              <a:rPr lang="en-US" dirty="0" smtClean="0"/>
              <a:t>outputs. Let’s consider </a:t>
            </a:r>
            <a:r>
              <a:rPr lang="en-US" dirty="0"/>
              <a:t>a memory chip having 2</a:t>
            </a:r>
            <a:r>
              <a:rPr lang="en-US" i="1" baseline="30000" dirty="0"/>
              <a:t>k</a:t>
            </a:r>
            <a:r>
              <a:rPr lang="en-US" dirty="0"/>
              <a:t> registers. Each of the</a:t>
            </a:r>
            <a:r>
              <a:rPr lang="en-US" baseline="30000" dirty="0"/>
              <a:t> </a:t>
            </a:r>
            <a:r>
              <a:rPr lang="en-US" dirty="0"/>
              <a:t>registers holds </a:t>
            </a:r>
            <a:r>
              <a:rPr lang="en-US" i="1" dirty="0"/>
              <a:t>m</a:t>
            </a:r>
            <a:r>
              <a:rPr lang="en-US" dirty="0"/>
              <a:t> bits</a:t>
            </a:r>
            <a:r>
              <a:rPr lang="en-US" dirty="0" smtClean="0"/>
              <a:t>.</a:t>
            </a:r>
            <a:endParaRPr lang="en-US" dirty="0"/>
          </a:p>
        </p:txBody>
      </p:sp>
    </p:spTree>
    <p:extLst>
      <p:ext uri="{BB962C8B-B14F-4D97-AF65-F5344CB8AC3E}">
        <p14:creationId xmlns:p14="http://schemas.microsoft.com/office/powerpoint/2010/main" val="2902627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Operation</a:t>
            </a:r>
            <a:endParaRPr lang="en-US" dirty="0"/>
          </a:p>
        </p:txBody>
      </p:sp>
      <p:sp>
        <p:nvSpPr>
          <p:cNvPr id="3" name="Content Placeholder 2"/>
          <p:cNvSpPr>
            <a:spLocks noGrp="1"/>
          </p:cNvSpPr>
          <p:nvPr>
            <p:ph sz="half" idx="1"/>
          </p:nvPr>
        </p:nvSpPr>
        <p:spPr/>
        <p:txBody>
          <a:bodyPr/>
          <a:lstStyle/>
          <a:p>
            <a:r>
              <a:rPr lang="en-US" i="1" dirty="0" smtClean="0"/>
              <a:t>Address lines</a:t>
            </a:r>
          </a:p>
          <a:p>
            <a:pPr lvl="1"/>
            <a:r>
              <a:rPr lang="en-US" dirty="0" smtClean="0"/>
              <a:t>To </a:t>
            </a:r>
            <a:r>
              <a:rPr lang="en-US" dirty="0"/>
              <a:t>choose a unique </a:t>
            </a:r>
            <a:r>
              <a:rPr lang="en-US" dirty="0" smtClean="0"/>
              <a:t>register from </a:t>
            </a:r>
            <a:r>
              <a:rPr lang="en-US" dirty="0"/>
              <a:t>among 2</a:t>
            </a:r>
            <a:r>
              <a:rPr lang="en-US" i="1" baseline="30000" dirty="0"/>
              <a:t>k </a:t>
            </a:r>
            <a:r>
              <a:rPr lang="en-US" dirty="0" smtClean="0"/>
              <a:t>registers, </a:t>
            </a:r>
            <a:r>
              <a:rPr lang="en-US" dirty="0"/>
              <a:t>we need </a:t>
            </a:r>
            <a:r>
              <a:rPr lang="en-US" i="1" dirty="0" smtClean="0"/>
              <a:t>k</a:t>
            </a:r>
            <a:r>
              <a:rPr lang="en-US" dirty="0" smtClean="0"/>
              <a:t> bits of address information.</a:t>
            </a:r>
          </a:p>
          <a:p>
            <a:pPr lvl="1"/>
            <a:r>
              <a:rPr lang="en-US" dirty="0" smtClean="0"/>
              <a:t>This information is carried on the</a:t>
            </a:r>
            <a:r>
              <a:rPr lang="en-US" i="1" dirty="0" smtClean="0"/>
              <a:t> address lines</a:t>
            </a:r>
            <a:r>
              <a:rPr lang="en-US" dirty="0" smtClean="0"/>
              <a:t> of the memory chip.</a:t>
            </a:r>
          </a:p>
        </p:txBody>
      </p:sp>
      <p:sp>
        <p:nvSpPr>
          <p:cNvPr id="15" name="Rectangle 14"/>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2514600"/>
            <a:ext cx="4572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001000" y="2514600"/>
            <a:ext cx="914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a:t>
            </a:r>
          </a:p>
          <a:p>
            <a:pPr algn="ctr"/>
            <a:r>
              <a:rPr lang="en-US" dirty="0" smtClean="0">
                <a:solidFill>
                  <a:schemeClr val="tx1"/>
                </a:solidFill>
              </a:rPr>
              <a:t>Unit</a:t>
            </a:r>
            <a:endParaRPr lang="en-US" dirty="0">
              <a:solidFill>
                <a:schemeClr val="tx1"/>
              </a:solidFill>
            </a:endParaRPr>
          </a:p>
        </p:txBody>
      </p:sp>
      <p:sp>
        <p:nvSpPr>
          <p:cNvPr id="19" name="Rectangle 18"/>
          <p:cNvSpPr/>
          <p:nvPr/>
        </p:nvSpPr>
        <p:spPr>
          <a:xfrm>
            <a:off x="9372600" y="7086600"/>
            <a:ext cx="1828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6172200" y="34290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3401" y="3151300"/>
            <a:ext cx="768992" cy="789960"/>
          </a:xfrm>
          <a:prstGeom prst="rect">
            <a:avLst/>
          </a:prstGeom>
          <a:noFill/>
        </p:spPr>
        <p:txBody>
          <a:bodyPr wrap="none" rtlCol="0">
            <a:spAutoFit/>
          </a:bodyPr>
          <a:lstStyle/>
          <a:p>
            <a:pPr algn="ctr">
              <a:spcBef>
                <a:spcPts val="400"/>
              </a:spcBef>
            </a:pPr>
            <a:r>
              <a:rPr lang="en-US" sz="1400" dirty="0" smtClean="0"/>
              <a:t>k</a:t>
            </a:r>
          </a:p>
          <a:p>
            <a:pPr algn="ctr">
              <a:spcBef>
                <a:spcPts val="400"/>
              </a:spcBef>
            </a:pPr>
            <a:r>
              <a:rPr lang="en-US" sz="1400" dirty="0" smtClean="0"/>
              <a:t>Address</a:t>
            </a:r>
            <a:br>
              <a:rPr lang="en-US" sz="1400" dirty="0" smtClean="0"/>
            </a:br>
            <a:r>
              <a:rPr lang="en-US" sz="1400" dirty="0" smtClean="0"/>
              <a:t>lines</a:t>
            </a:r>
            <a:endParaRPr lang="en-US" sz="1400" dirty="0"/>
          </a:p>
        </p:txBody>
      </p:sp>
      <p:sp>
        <p:nvSpPr>
          <p:cNvPr id="13" name="Rectangle 12"/>
          <p:cNvSpPr/>
          <p:nvPr/>
        </p:nvSpPr>
        <p:spPr>
          <a:xfrm>
            <a:off x="7086600" y="6172200"/>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086600" y="4574177"/>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spcAft>
                <a:spcPts val="1350"/>
              </a:spcAft>
            </a:pPr>
            <a:endParaRPr lang="en-US" sz="1600" dirty="0">
              <a:solidFill>
                <a:schemeClr val="tx1"/>
              </a:solidFill>
            </a:endParaRPr>
          </a:p>
        </p:txBody>
      </p:sp>
    </p:spTree>
    <p:extLst>
      <p:ext uri="{BB962C8B-B14F-4D97-AF65-F5344CB8AC3E}">
        <p14:creationId xmlns:p14="http://schemas.microsoft.com/office/powerpoint/2010/main" val="2923635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Operation</a:t>
            </a:r>
            <a:endParaRPr lang="en-US" dirty="0"/>
          </a:p>
        </p:txBody>
      </p:sp>
      <p:sp>
        <p:nvSpPr>
          <p:cNvPr id="3" name="Content Placeholder 2"/>
          <p:cNvSpPr>
            <a:spLocks noGrp="1"/>
          </p:cNvSpPr>
          <p:nvPr>
            <p:ph sz="half" idx="1"/>
          </p:nvPr>
        </p:nvSpPr>
        <p:spPr/>
        <p:txBody>
          <a:bodyPr/>
          <a:lstStyle/>
          <a:p>
            <a:r>
              <a:rPr lang="en-US" i="1" dirty="0" smtClean="0"/>
              <a:t>Data lines</a:t>
            </a:r>
          </a:p>
          <a:p>
            <a:pPr lvl="1"/>
            <a:r>
              <a:rPr lang="en-US" dirty="0" smtClean="0"/>
              <a:t>To </a:t>
            </a:r>
            <a:r>
              <a:rPr lang="en-US" dirty="0"/>
              <a:t>facilitate parallel data transfer </a:t>
            </a:r>
            <a:r>
              <a:rPr lang="en-US" dirty="0" smtClean="0"/>
              <a:t>both to </a:t>
            </a:r>
            <a:r>
              <a:rPr lang="en-US" dirty="0"/>
              <a:t>and </a:t>
            </a:r>
            <a:r>
              <a:rPr lang="en-US" dirty="0" smtClean="0"/>
              <a:t>from the </a:t>
            </a:r>
            <a:r>
              <a:rPr lang="en-US" i="1" dirty="0" smtClean="0"/>
              <a:t>m-</a:t>
            </a:r>
            <a:r>
              <a:rPr lang="en-US" dirty="0" smtClean="0"/>
              <a:t>bit registers, </a:t>
            </a:r>
            <a:r>
              <a:rPr lang="en-US" dirty="0"/>
              <a:t>we need </a:t>
            </a:r>
            <a:r>
              <a:rPr lang="en-US" i="1" dirty="0"/>
              <a:t>m</a:t>
            </a:r>
            <a:r>
              <a:rPr lang="en-US" dirty="0"/>
              <a:t> data lines</a:t>
            </a:r>
            <a:r>
              <a:rPr lang="en-US" dirty="0" smtClean="0"/>
              <a:t>.</a:t>
            </a:r>
            <a:endParaRPr lang="en-US" dirty="0"/>
          </a:p>
          <a:p>
            <a:pPr lvl="1"/>
            <a:r>
              <a:rPr lang="en-US" dirty="0" smtClean="0"/>
              <a:t>On most memory chips, the data lines are </a:t>
            </a:r>
            <a:r>
              <a:rPr lang="en-US" i="1" dirty="0" smtClean="0"/>
              <a:t>bidirectional</a:t>
            </a:r>
            <a:r>
              <a:rPr lang="en-US" dirty="0" smtClean="0"/>
              <a:t>, so they can serve as </a:t>
            </a:r>
            <a:r>
              <a:rPr lang="en-US" i="1" dirty="0" smtClean="0"/>
              <a:t>inputs</a:t>
            </a:r>
            <a:r>
              <a:rPr lang="en-US" dirty="0" smtClean="0"/>
              <a:t> during a memory write, and as </a:t>
            </a:r>
            <a:r>
              <a:rPr lang="en-US" i="1" dirty="0" smtClean="0"/>
              <a:t>outputs</a:t>
            </a:r>
            <a:r>
              <a:rPr lang="en-US" dirty="0" smtClean="0"/>
              <a:t> during a memory read.</a:t>
            </a:r>
            <a:endParaRPr lang="en-US" dirty="0"/>
          </a:p>
        </p:txBody>
      </p:sp>
      <p:sp>
        <p:nvSpPr>
          <p:cNvPr id="15" name="Rectangle 14"/>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2514600"/>
            <a:ext cx="4572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001000" y="2514600"/>
            <a:ext cx="914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a:t>
            </a:r>
          </a:p>
          <a:p>
            <a:pPr algn="ctr"/>
            <a:r>
              <a:rPr lang="en-US" dirty="0" smtClean="0">
                <a:solidFill>
                  <a:schemeClr val="tx1"/>
                </a:solidFill>
              </a:rPr>
              <a:t>Unit</a:t>
            </a:r>
            <a:endParaRPr lang="en-US" dirty="0">
              <a:solidFill>
                <a:schemeClr val="tx1"/>
              </a:solidFill>
            </a:endParaRPr>
          </a:p>
        </p:txBody>
      </p:sp>
      <p:sp>
        <p:nvSpPr>
          <p:cNvPr id="19" name="Rectangle 18"/>
          <p:cNvSpPr/>
          <p:nvPr/>
        </p:nvSpPr>
        <p:spPr>
          <a:xfrm>
            <a:off x="9372600" y="7086600"/>
            <a:ext cx="1828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6172200" y="34290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3401" y="3151300"/>
            <a:ext cx="768993" cy="789960"/>
          </a:xfrm>
          <a:prstGeom prst="rect">
            <a:avLst/>
          </a:prstGeom>
          <a:noFill/>
        </p:spPr>
        <p:txBody>
          <a:bodyPr wrap="none" rtlCol="0">
            <a:spAutoFit/>
          </a:bodyPr>
          <a:lstStyle/>
          <a:p>
            <a:pPr algn="ctr">
              <a:spcBef>
                <a:spcPts val="400"/>
              </a:spcBef>
            </a:pPr>
            <a:r>
              <a:rPr lang="en-US" sz="1400" dirty="0" smtClean="0"/>
              <a:t>k</a:t>
            </a:r>
          </a:p>
          <a:p>
            <a:pPr algn="ctr">
              <a:spcBef>
                <a:spcPts val="400"/>
              </a:spcBef>
            </a:pPr>
            <a:r>
              <a:rPr lang="en-US" sz="1400" dirty="0" smtClean="0"/>
              <a:t>Address</a:t>
            </a:r>
            <a:br>
              <a:rPr lang="en-US" sz="1400" dirty="0" smtClean="0"/>
            </a:br>
            <a:r>
              <a:rPr lang="en-US" sz="1400" dirty="0" smtClean="0"/>
              <a:t>lines</a:t>
            </a:r>
            <a:endParaRPr lang="en-US" sz="1400" dirty="0"/>
          </a:p>
        </p:txBody>
      </p:sp>
      <p:cxnSp>
        <p:nvCxnSpPr>
          <p:cNvPr id="6" name="Elbow Connector 5"/>
          <p:cNvCxnSpPr/>
          <p:nvPr/>
        </p:nvCxnSpPr>
        <p:spPr>
          <a:xfrm rot="5400000" flipH="1" flipV="1">
            <a:off x="9904730" y="7938770"/>
            <a:ext cx="777240" cy="0"/>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958945" y="7863840"/>
            <a:ext cx="1206742" cy="307777"/>
          </a:xfrm>
          <a:prstGeom prst="rect">
            <a:avLst/>
          </a:prstGeom>
          <a:noFill/>
        </p:spPr>
        <p:txBody>
          <a:bodyPr wrap="none" rtlCol="0">
            <a:spAutoFit/>
          </a:bodyPr>
          <a:lstStyle/>
          <a:p>
            <a:pPr algn="ctr">
              <a:spcBef>
                <a:spcPts val="400"/>
              </a:spcBef>
            </a:pPr>
            <a:r>
              <a:rPr lang="en-US" sz="1400" dirty="0" smtClean="0"/>
              <a:t>m    Data lines</a:t>
            </a:r>
            <a:endParaRPr lang="en-US" sz="1400" dirty="0"/>
          </a:p>
        </p:txBody>
      </p:sp>
      <p:sp>
        <p:nvSpPr>
          <p:cNvPr id="20" name="Rectangle 19"/>
          <p:cNvSpPr/>
          <p:nvPr/>
        </p:nvSpPr>
        <p:spPr>
          <a:xfrm>
            <a:off x="7086600" y="6172200"/>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086600" y="4574177"/>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spcAft>
                <a:spcPts val="1350"/>
              </a:spcAft>
            </a:pPr>
            <a:endParaRPr lang="en-US" sz="1600" dirty="0">
              <a:solidFill>
                <a:schemeClr val="tx1"/>
              </a:solidFill>
            </a:endParaRPr>
          </a:p>
        </p:txBody>
      </p:sp>
    </p:spTree>
    <p:extLst>
      <p:ext uri="{BB962C8B-B14F-4D97-AF65-F5344CB8AC3E}">
        <p14:creationId xmlns:p14="http://schemas.microsoft.com/office/powerpoint/2010/main" val="39809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Operation</a:t>
            </a:r>
            <a:endParaRPr lang="en-US" dirty="0"/>
          </a:p>
        </p:txBody>
      </p:sp>
      <p:sp>
        <p:nvSpPr>
          <p:cNvPr id="3" name="Content Placeholder 2"/>
          <p:cNvSpPr>
            <a:spLocks noGrp="1"/>
          </p:cNvSpPr>
          <p:nvPr>
            <p:ph sz="half" idx="1"/>
          </p:nvPr>
        </p:nvSpPr>
        <p:spPr/>
        <p:txBody>
          <a:bodyPr>
            <a:normAutofit/>
          </a:bodyPr>
          <a:lstStyle/>
          <a:p>
            <a:r>
              <a:rPr lang="en-US" i="1" dirty="0" smtClean="0"/>
              <a:t>Control lines</a:t>
            </a:r>
          </a:p>
          <a:p>
            <a:pPr lvl="1"/>
            <a:r>
              <a:rPr lang="en-US" dirty="0" smtClean="0"/>
              <a:t>To </a:t>
            </a:r>
            <a:r>
              <a:rPr lang="en-US" dirty="0"/>
              <a:t>identify the times when </a:t>
            </a:r>
            <a:r>
              <a:rPr lang="en-US" dirty="0" smtClean="0"/>
              <a:t>a register is </a:t>
            </a:r>
            <a:r>
              <a:rPr lang="en-US" dirty="0"/>
              <a:t>the source or destination of data, we need a </a:t>
            </a:r>
            <a:r>
              <a:rPr lang="en-US" i="1" dirty="0"/>
              <a:t>read</a:t>
            </a:r>
            <a:r>
              <a:rPr lang="en-US" dirty="0"/>
              <a:t> line and a </a:t>
            </a:r>
            <a:r>
              <a:rPr lang="en-US" i="1" dirty="0"/>
              <a:t>write</a:t>
            </a:r>
            <a:r>
              <a:rPr lang="en-US" dirty="0"/>
              <a:t> </a:t>
            </a:r>
            <a:r>
              <a:rPr lang="en-US" dirty="0" smtClean="0"/>
              <a:t>line. When the user asserts one of the lines, that operation is performed.</a:t>
            </a:r>
          </a:p>
          <a:p>
            <a:pPr lvl="1"/>
            <a:r>
              <a:rPr lang="en-US" dirty="0" smtClean="0"/>
              <a:t>To identify the times when we want the memory to be active (to be readable or writeable) or inactive, we need an </a:t>
            </a:r>
            <a:r>
              <a:rPr lang="en-US" i="1" dirty="0" smtClean="0"/>
              <a:t>enable</a:t>
            </a:r>
            <a:r>
              <a:rPr lang="en-US" dirty="0" smtClean="0"/>
              <a:t> line.</a:t>
            </a:r>
          </a:p>
          <a:p>
            <a:pPr lvl="1"/>
            <a:r>
              <a:rPr lang="en-US" dirty="0" smtClean="0"/>
              <a:t>A </a:t>
            </a:r>
            <a:r>
              <a:rPr lang="en-US" i="1" dirty="0" smtClean="0"/>
              <a:t>clock</a:t>
            </a:r>
            <a:r>
              <a:rPr lang="en-US" dirty="0" smtClean="0"/>
              <a:t> governs when the registers can change values</a:t>
            </a:r>
          </a:p>
          <a:p>
            <a:pPr lvl="1"/>
            <a:endParaRPr lang="en-US" dirty="0"/>
          </a:p>
        </p:txBody>
      </p:sp>
      <p:sp>
        <p:nvSpPr>
          <p:cNvPr id="15" name="Rectangle 14"/>
          <p:cNvSpPr/>
          <p:nvPr/>
        </p:nvSpPr>
        <p:spPr>
          <a:xfrm>
            <a:off x="6858000" y="2286000"/>
            <a:ext cx="4572000" cy="548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086600" y="2514600"/>
            <a:ext cx="4572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001000" y="2514600"/>
            <a:ext cx="9144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372600" y="2514600"/>
            <a:ext cx="1828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a:t>
            </a:r>
          </a:p>
          <a:p>
            <a:pPr algn="ctr"/>
            <a:r>
              <a:rPr lang="en-US" dirty="0" smtClean="0">
                <a:solidFill>
                  <a:schemeClr val="tx1"/>
                </a:solidFill>
              </a:rPr>
              <a:t>Unit</a:t>
            </a:r>
            <a:endParaRPr lang="en-US" dirty="0">
              <a:solidFill>
                <a:schemeClr val="tx1"/>
              </a:solidFill>
            </a:endParaRPr>
          </a:p>
        </p:txBody>
      </p:sp>
      <p:sp>
        <p:nvSpPr>
          <p:cNvPr id="19" name="Rectangle 18"/>
          <p:cNvSpPr/>
          <p:nvPr/>
        </p:nvSpPr>
        <p:spPr>
          <a:xfrm>
            <a:off x="9372600" y="7086600"/>
            <a:ext cx="1828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6172200" y="34290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93401" y="3151300"/>
            <a:ext cx="768993" cy="789960"/>
          </a:xfrm>
          <a:prstGeom prst="rect">
            <a:avLst/>
          </a:prstGeom>
          <a:noFill/>
        </p:spPr>
        <p:txBody>
          <a:bodyPr wrap="none" rtlCol="0">
            <a:spAutoFit/>
          </a:bodyPr>
          <a:lstStyle/>
          <a:p>
            <a:pPr algn="ctr">
              <a:spcBef>
                <a:spcPts val="400"/>
              </a:spcBef>
            </a:pPr>
            <a:r>
              <a:rPr lang="en-US" sz="1400" dirty="0" smtClean="0"/>
              <a:t>k</a:t>
            </a:r>
          </a:p>
          <a:p>
            <a:pPr algn="ctr">
              <a:spcBef>
                <a:spcPts val="400"/>
              </a:spcBef>
            </a:pPr>
            <a:r>
              <a:rPr lang="en-US" sz="1400" dirty="0" smtClean="0"/>
              <a:t>Address</a:t>
            </a:r>
            <a:br>
              <a:rPr lang="en-US" sz="1400" dirty="0" smtClean="0"/>
            </a:br>
            <a:r>
              <a:rPr lang="en-US" sz="1400" dirty="0" smtClean="0"/>
              <a:t>lines</a:t>
            </a:r>
            <a:endParaRPr lang="en-US" sz="1400" dirty="0"/>
          </a:p>
        </p:txBody>
      </p:sp>
      <p:cxnSp>
        <p:nvCxnSpPr>
          <p:cNvPr id="6" name="Elbow Connector 5"/>
          <p:cNvCxnSpPr/>
          <p:nvPr/>
        </p:nvCxnSpPr>
        <p:spPr>
          <a:xfrm rot="5400000" flipH="1" flipV="1">
            <a:off x="9904730" y="7938770"/>
            <a:ext cx="777240" cy="0"/>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958945" y="7863840"/>
            <a:ext cx="1206742" cy="307777"/>
          </a:xfrm>
          <a:prstGeom prst="rect">
            <a:avLst/>
          </a:prstGeom>
          <a:noFill/>
        </p:spPr>
        <p:txBody>
          <a:bodyPr wrap="none" rtlCol="0">
            <a:spAutoFit/>
          </a:bodyPr>
          <a:lstStyle/>
          <a:p>
            <a:pPr algn="ctr">
              <a:spcBef>
                <a:spcPts val="400"/>
              </a:spcBef>
            </a:pPr>
            <a:r>
              <a:rPr lang="en-US" sz="1400" dirty="0" smtClean="0"/>
              <a:t>m    Data lines</a:t>
            </a:r>
            <a:endParaRPr lang="en-US" sz="1400" dirty="0"/>
          </a:p>
        </p:txBody>
      </p:sp>
      <p:sp>
        <p:nvSpPr>
          <p:cNvPr id="14" name="Rectangle 13"/>
          <p:cNvSpPr/>
          <p:nvPr/>
        </p:nvSpPr>
        <p:spPr>
          <a:xfrm>
            <a:off x="7086600" y="6172200"/>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spcAft>
                <a:spcPts val="1350"/>
              </a:spcAft>
            </a:pPr>
            <a:endParaRPr lang="en-US" sz="1600" dirty="0">
              <a:solidFill>
                <a:schemeClr val="tx1"/>
              </a:solidFill>
            </a:endParaRPr>
          </a:p>
        </p:txBody>
      </p:sp>
      <p:cxnSp>
        <p:nvCxnSpPr>
          <p:cNvPr id="20" name="Straight Arrow Connector 19"/>
          <p:cNvCxnSpPr/>
          <p:nvPr/>
        </p:nvCxnSpPr>
        <p:spPr>
          <a:xfrm>
            <a:off x="6172200" y="64008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172200" y="68580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172200" y="73152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75099" y="6148251"/>
            <a:ext cx="679994" cy="1200329"/>
          </a:xfrm>
          <a:prstGeom prst="rect">
            <a:avLst/>
          </a:prstGeom>
          <a:noFill/>
        </p:spPr>
        <p:txBody>
          <a:bodyPr wrap="none" rtlCol="0">
            <a:spAutoFit/>
          </a:bodyPr>
          <a:lstStyle/>
          <a:p>
            <a:pPr algn="ctr">
              <a:spcAft>
                <a:spcPts val="1800"/>
              </a:spcAft>
            </a:pPr>
            <a:r>
              <a:rPr lang="en-US" sz="1400" dirty="0" smtClean="0"/>
              <a:t>Read</a:t>
            </a:r>
          </a:p>
          <a:p>
            <a:pPr algn="ctr">
              <a:spcAft>
                <a:spcPts val="1800"/>
              </a:spcAft>
            </a:pPr>
            <a:r>
              <a:rPr lang="en-US" sz="1400" dirty="0" smtClean="0"/>
              <a:t>Write</a:t>
            </a:r>
          </a:p>
          <a:p>
            <a:pPr algn="ctr">
              <a:spcAft>
                <a:spcPts val="1800"/>
              </a:spcAft>
            </a:pPr>
            <a:r>
              <a:rPr lang="en-US" sz="1400" dirty="0" smtClean="0"/>
              <a:t>Enable</a:t>
            </a:r>
            <a:endParaRPr lang="en-US" sz="1400" dirty="0"/>
          </a:p>
        </p:txBody>
      </p:sp>
      <p:cxnSp>
        <p:nvCxnSpPr>
          <p:cNvPr id="24" name="Straight Arrow Connector 23"/>
          <p:cNvCxnSpPr/>
          <p:nvPr/>
        </p:nvCxnSpPr>
        <p:spPr>
          <a:xfrm>
            <a:off x="6172200" y="5257800"/>
            <a:ext cx="914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96581" y="4960597"/>
            <a:ext cx="574196" cy="307777"/>
          </a:xfrm>
          <a:prstGeom prst="rect">
            <a:avLst/>
          </a:prstGeom>
          <a:noFill/>
        </p:spPr>
        <p:txBody>
          <a:bodyPr wrap="none" rtlCol="0">
            <a:spAutoFit/>
          </a:bodyPr>
          <a:lstStyle/>
          <a:p>
            <a:pPr algn="ctr">
              <a:spcBef>
                <a:spcPts val="400"/>
              </a:spcBef>
            </a:pPr>
            <a:r>
              <a:rPr lang="en-US" sz="1400" dirty="0" smtClean="0"/>
              <a:t>Clock</a:t>
            </a:r>
            <a:endParaRPr lang="en-US" sz="1400" dirty="0"/>
          </a:p>
        </p:txBody>
      </p:sp>
      <p:sp>
        <p:nvSpPr>
          <p:cNvPr id="26" name="Rectangle 25"/>
          <p:cNvSpPr/>
          <p:nvPr/>
        </p:nvSpPr>
        <p:spPr>
          <a:xfrm>
            <a:off x="7086600" y="4574177"/>
            <a:ext cx="18288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0" rIns="0" bIns="0" rtlCol="0" anchor="ctr"/>
          <a:lstStyle/>
          <a:p>
            <a:pPr>
              <a:spcAft>
                <a:spcPts val="1350"/>
              </a:spcAft>
            </a:pPr>
            <a:endParaRPr lang="en-US" sz="1600" dirty="0">
              <a:solidFill>
                <a:schemeClr val="tx1"/>
              </a:solidFill>
            </a:endParaRPr>
          </a:p>
        </p:txBody>
      </p:sp>
    </p:spTree>
    <p:extLst>
      <p:ext uri="{BB962C8B-B14F-4D97-AF65-F5344CB8AC3E}">
        <p14:creationId xmlns:p14="http://schemas.microsoft.com/office/powerpoint/2010/main" val="4105807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3021</TotalTime>
  <Words>3817</Words>
  <Application>Microsoft Office PowerPoint</Application>
  <PresentationFormat>Custom</PresentationFormat>
  <Paragraphs>815</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Calibri</vt:lpstr>
      <vt:lpstr>Calibri Light</vt:lpstr>
      <vt:lpstr>Symbol</vt:lpstr>
      <vt:lpstr>Retrospect</vt:lpstr>
      <vt:lpstr>ECE 2504: Introduction to Computer Engineering</vt:lpstr>
      <vt:lpstr>Memory: Organization &amp; Characteristics</vt:lpstr>
      <vt:lpstr>Memory: Organization &amp; Characteristics</vt:lpstr>
      <vt:lpstr>Memory: Organization &amp; Characteristics</vt:lpstr>
      <vt:lpstr>Memory: Organization &amp; Characteristics </vt:lpstr>
      <vt:lpstr>Memory: Operation</vt:lpstr>
      <vt:lpstr>Memory: Operation</vt:lpstr>
      <vt:lpstr>Memory: Operation</vt:lpstr>
      <vt:lpstr>Memory: Operation</vt:lpstr>
      <vt:lpstr>Memory: Components</vt:lpstr>
      <vt:lpstr>Memory: Components</vt:lpstr>
      <vt:lpstr>Memory: Components</vt:lpstr>
      <vt:lpstr>Memory: Components</vt:lpstr>
      <vt:lpstr>Memory: Components</vt:lpstr>
      <vt:lpstr>Memory: Components</vt:lpstr>
      <vt:lpstr>Memory: Register Transfers</vt:lpstr>
      <vt:lpstr>Memory: Register Transfers</vt:lpstr>
      <vt:lpstr>IC Random Access Memory</vt:lpstr>
      <vt:lpstr>IC RAM: Static RAM</vt:lpstr>
      <vt:lpstr>IC RAM: Dynamic RAM</vt:lpstr>
      <vt:lpstr>IC Read-Only Memory</vt:lpstr>
      <vt:lpstr>IC ROM: Varieties of ROM</vt:lpstr>
      <vt:lpstr>IC ROM: Programming</vt:lpstr>
      <vt:lpstr>IC ROM: Programming</vt:lpstr>
      <vt:lpstr>Memory Implementation</vt:lpstr>
      <vt:lpstr>Memory Implementation</vt:lpstr>
      <vt:lpstr>Memory Implementation</vt:lpstr>
      <vt:lpstr>Memory Implementation</vt:lpstr>
      <vt:lpstr>Memory Implementation</vt:lpstr>
      <vt:lpstr>Memory Implementation</vt:lpstr>
      <vt:lpstr>Memory Implementation</vt:lpstr>
      <vt:lpstr>Memory Implementation</vt:lpstr>
      <vt:lpstr>Memory Implementation</vt:lpstr>
      <vt:lpstr>Memory Implementation</vt:lpstr>
      <vt:lpstr>Memory Implementation</vt:lpstr>
      <vt:lpstr>Memory Implementation</vt:lpstr>
      <vt:lpstr>Memory Implementation</vt:lpstr>
      <vt:lpstr>Summary</vt:lpstr>
      <vt:lpstr>For Further Study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2504: Introduction to Computer Engineering</dc:title>
  <dc:creator>tlmartin</dc:creator>
  <cp:lastModifiedBy>Jason Thweatt</cp:lastModifiedBy>
  <cp:revision>97</cp:revision>
  <dcterms:created xsi:type="dcterms:W3CDTF">2010-09-09T23:06:26Z</dcterms:created>
  <dcterms:modified xsi:type="dcterms:W3CDTF">2015-04-12T17:23:08Z</dcterms:modified>
</cp:coreProperties>
</file>