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74" r:id="rId25"/>
    <p:sldId id="281" r:id="rId26"/>
    <p:sldId id="282" r:id="rId27"/>
    <p:sldId id="283" r:id="rId28"/>
    <p:sldId id="284" r:id="rId2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01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3309-6A87-49E9-82D2-2F3A592F0E21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C843-2212-415F-A5E9-0D0FD135E3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94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008D83-AB8B-45FD-9BE5-863A686D5BE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0F86D0-141E-4789-83FF-CE5B7CCA3A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 2504:</a:t>
            </a:r>
            <a:br>
              <a:rPr lang="en-US" dirty="0" smtClean="0"/>
            </a:b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791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Assembly Language Programming for the Simple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That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600" dirty="0" smtClean="0"/>
              <a:t>This JMP instruction bases its destination on the value in a register.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600" dirty="0" smtClean="0"/>
              <a:t>This will make it more difficult to use than unconditional branches in other assembly instruction sets, especially because our instruction set does not support the use of labels.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600" dirty="0" smtClean="0"/>
              <a:t>Normally, this kind of thing would be handled by a compiler so that we wouldn’t have to get our hands dirty.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600" dirty="0" smtClean="0"/>
              <a:t>We’ll see a novel work-around; the moral of the story will be “If you’re actually writing assembly code, play the hand you’re dealt by the existing instruction set.”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branch instructions take a value as an </a:t>
            </a:r>
            <a:r>
              <a:rPr lang="en-US" sz="2800" i="1" dirty="0" smtClean="0"/>
              <a:t>offset</a:t>
            </a:r>
            <a:r>
              <a:rPr lang="en-US" sz="28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Unlike the immediate values which are </a:t>
            </a:r>
            <a:r>
              <a:rPr lang="en-US" sz="2800" i="1" dirty="0" smtClean="0"/>
              <a:t>zero-filled</a:t>
            </a:r>
            <a:r>
              <a:rPr lang="en-US" sz="2800" dirty="0" smtClean="0"/>
              <a:t> and always represent positive numbers, the offset is </a:t>
            </a:r>
            <a:r>
              <a:rPr lang="en-US" sz="2800" b="1" i="1" dirty="0" smtClean="0"/>
              <a:t>sign-extended</a:t>
            </a:r>
            <a:r>
              <a:rPr lang="en-US" sz="2800" dirty="0" smtClean="0"/>
              <a:t>, and thus can represent positive or negative numbers.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Thus, a branch can reach a location that is between -32 and +31 instructions from the location of the branch.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It All Come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Let’s do some arithmetic!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Put some numbers in some registers</a:t>
            </a:r>
          </a:p>
          <a:p>
            <a:pPr>
              <a:buSzPct val="100000"/>
              <a:buNone/>
            </a:pPr>
            <a:r>
              <a:rPr lang="en-US" sz="2200" dirty="0" smtClean="0"/>
              <a:t>	LDI R0, 0</a:t>
            </a:r>
          </a:p>
          <a:p>
            <a:pPr>
              <a:buSzPct val="100000"/>
              <a:buNone/>
            </a:pPr>
            <a:r>
              <a:rPr lang="en-US" sz="2200" dirty="0" smtClean="0"/>
              <a:t>	LDI R1, 4</a:t>
            </a:r>
          </a:p>
          <a:p>
            <a:pPr>
              <a:buSzPct val="100000"/>
              <a:buNone/>
            </a:pPr>
            <a:r>
              <a:rPr lang="en-US" sz="2200" dirty="0" smtClean="0"/>
              <a:t>	LDI R2, 5</a:t>
            </a:r>
          </a:p>
          <a:p>
            <a:pPr>
              <a:buSzPct val="100000"/>
              <a:buNone/>
            </a:pPr>
            <a:r>
              <a:rPr lang="en-US" sz="2200" dirty="0" smtClean="0"/>
              <a:t>	LDI R3, 2</a:t>
            </a:r>
          </a:p>
          <a:p>
            <a:pPr>
              <a:buSzPct val="100000"/>
              <a:buNone/>
            </a:pPr>
            <a:r>
              <a:rPr lang="en-US" sz="2200" dirty="0" smtClean="0"/>
              <a:t>	</a:t>
            </a:r>
          </a:p>
          <a:p>
            <a:pPr>
              <a:buSzPct val="100000"/>
              <a:buNone/>
            </a:pPr>
            <a:r>
              <a:rPr lang="en-US" sz="2200" dirty="0" smtClean="0"/>
              <a:t>	// Seemingly random arithmetic!</a:t>
            </a:r>
          </a:p>
          <a:p>
            <a:pPr>
              <a:buSzPct val="100000"/>
              <a:buNone/>
            </a:pPr>
            <a:r>
              <a:rPr lang="en-US" sz="2200" dirty="0" smtClean="0"/>
              <a:t>	ADD R4, R1, R2</a:t>
            </a:r>
          </a:p>
          <a:p>
            <a:pPr>
              <a:buSzPct val="100000"/>
              <a:buNone/>
            </a:pPr>
            <a:r>
              <a:rPr lang="en-US" sz="2200" dirty="0" smtClean="0"/>
              <a:t>	ADD R5, R1, R3</a:t>
            </a:r>
          </a:p>
          <a:p>
            <a:pPr>
              <a:buSzPct val="100000"/>
              <a:buNone/>
            </a:pPr>
            <a:r>
              <a:rPr lang="en-US" sz="2200" dirty="0" smtClean="0"/>
              <a:t>	SUB R6, R2, R1</a:t>
            </a:r>
          </a:p>
          <a:p>
            <a:pPr>
              <a:buSzPct val="100000"/>
              <a:buNone/>
            </a:pPr>
            <a:r>
              <a:rPr lang="en-US" sz="2200" dirty="0" smtClean="0"/>
              <a:t>	SUB R7, R0, R3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What values do R4, R5, R6, and R7 contain at the end of the program?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SzPct val="100000"/>
              <a:buNone/>
            </a:pPr>
            <a:r>
              <a:rPr lang="en-US" sz="2400" i="1" dirty="0" smtClean="0"/>
              <a:t>Writing code in assembly language is not really different than writing any other kind of code.</a:t>
            </a:r>
          </a:p>
          <a:p>
            <a:pPr marL="0" indent="0" algn="ctr">
              <a:buSzPct val="100000"/>
              <a:buNone/>
            </a:pPr>
            <a:endParaRPr lang="en-US" sz="2400" i="1" dirty="0" smtClean="0"/>
          </a:p>
          <a:p>
            <a:pPr marL="0" indent="0" algn="ctr">
              <a:buSzPct val="100000"/>
              <a:buNone/>
            </a:pPr>
            <a:r>
              <a:rPr lang="en-US" sz="2400" i="1" dirty="0" smtClean="0"/>
              <a:t>You have to know what the instructions in your instruction set are capable of doing.</a:t>
            </a:r>
          </a:p>
          <a:p>
            <a:pPr marL="0" indent="0" algn="ctr">
              <a:buSzPct val="100000"/>
              <a:buNone/>
            </a:pPr>
            <a:endParaRPr lang="en-US" sz="2400" i="1" dirty="0" smtClean="0"/>
          </a:p>
          <a:p>
            <a:pPr marL="0" indent="0" algn="ctr">
              <a:buSzPct val="100000"/>
              <a:buNone/>
            </a:pPr>
            <a:r>
              <a:rPr lang="en-US" sz="2400" i="1" dirty="0" smtClean="0"/>
              <a:t>You must be able to write an algorithm that will implement the behavior you want your program to do.</a:t>
            </a:r>
          </a:p>
          <a:p>
            <a:pPr marL="0" indent="0" algn="ctr">
              <a:buSzPct val="100000"/>
              <a:buNone/>
            </a:pPr>
            <a:endParaRPr lang="en-US" sz="2400" i="1" dirty="0" smtClean="0"/>
          </a:p>
          <a:p>
            <a:pPr marL="0" indent="0" algn="ctr">
              <a:buSzPct val="100000"/>
              <a:buNone/>
            </a:pPr>
            <a:r>
              <a:rPr lang="en-US" sz="2400" i="1" dirty="0" smtClean="0"/>
              <a:t>If the steps of your algorithm are sufficiently fine, then writing code will amount to translating your algorithm into code using the instructions in the instruction set.</a:t>
            </a:r>
            <a:endParaRPr lang="en-US"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“Building” Large Immediate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you think of what the number looks like in </a:t>
            </a:r>
            <a:r>
              <a:rPr lang="en-US" sz="2400" i="1" dirty="0" smtClean="0"/>
              <a:t>hexadecimal</a:t>
            </a:r>
            <a:r>
              <a:rPr lang="en-US" sz="2400" dirty="0" smtClean="0"/>
              <a:t>, you can construct it one hex digit at a time.</a:t>
            </a:r>
          </a:p>
          <a:p>
            <a:pPr>
              <a:buSzPct val="100000"/>
              <a:buNone/>
            </a:pPr>
            <a:endParaRPr lang="en-US" sz="2000" dirty="0" smtClean="0"/>
          </a:p>
          <a:p>
            <a:pPr>
              <a:buSzPct val="100000"/>
              <a:buNone/>
            </a:pPr>
            <a:r>
              <a:rPr lang="en-US" sz="2000" dirty="0" smtClean="0"/>
              <a:t>	LDI R1, 2		</a:t>
            </a:r>
            <a:r>
              <a:rPr lang="en-US" sz="2000" dirty="0" smtClean="0"/>
              <a:t>ADI </a:t>
            </a:r>
            <a:r>
              <a:rPr lang="en-US" sz="2000" dirty="0" smtClean="0"/>
              <a:t>R1, 0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	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	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	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	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ADI </a:t>
            </a:r>
            <a:r>
              <a:rPr lang="en-US" sz="2000" dirty="0" smtClean="0"/>
              <a:t>R1, 5		</a:t>
            </a:r>
            <a:r>
              <a:rPr lang="en-US" sz="2000" dirty="0" smtClean="0"/>
              <a:t>ADI </a:t>
            </a:r>
            <a:r>
              <a:rPr lang="en-US" sz="2000" dirty="0" smtClean="0"/>
              <a:t>R1, 4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</a:t>
            </a:r>
          </a:p>
          <a:p>
            <a:pPr>
              <a:buSzPct val="100000"/>
              <a:buNone/>
            </a:pPr>
            <a:r>
              <a:rPr lang="en-US" sz="2000" dirty="0" smtClean="0"/>
              <a:t>	SHL R1, R1</a:t>
            </a:r>
          </a:p>
          <a:p>
            <a:pPr>
              <a:buSzPct val="100000"/>
              <a:buNone/>
            </a:pPr>
            <a:endParaRPr lang="en-US" sz="2000" dirty="0" smtClean="0"/>
          </a:p>
          <a:p>
            <a:pPr>
              <a:buSzPct val="100000"/>
            </a:pPr>
            <a:r>
              <a:rPr lang="en-US" sz="2400" dirty="0" smtClean="0"/>
              <a:t>What should we do if a digit is greater than 7?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branch instructions allow us to move to another location contingent upon a register’s value.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We can use this to create IF-THEN-ELSE structures and FOR-loops (which fundamentally are applications of IF-THEN-ELSE structures).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BRZ allows us to jump to a location in the program contingent upon whether the value in some register equals zero.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Depending on the value, we can perform an arithmetic or logical operations on the value in some register that will produce a result that is either zero or non-zero.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value of the resulting operation will tell us whether we should branch or not.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Is the value in register R1 = 2?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r>
              <a:rPr lang="en-US" sz="2200" dirty="0" smtClean="0"/>
              <a:t>	// Assume that R1 already has a value in it.</a:t>
            </a:r>
          </a:p>
          <a:p>
            <a:pPr>
              <a:buSzPct val="100000"/>
              <a:buNone/>
            </a:pPr>
            <a:r>
              <a:rPr lang="en-US" sz="2200" dirty="0" smtClean="0"/>
              <a:t>	LDI R2, 2</a:t>
            </a:r>
          </a:p>
          <a:p>
            <a:pPr>
              <a:buSzPct val="100000"/>
              <a:buNone/>
            </a:pPr>
            <a:r>
              <a:rPr lang="en-US" sz="2200" dirty="0" smtClean="0"/>
              <a:t>	SUB R3, R1, R2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R1 – 2 = 0 if and only if R1 = 2. Thus, if the</a:t>
            </a:r>
            <a:br>
              <a:rPr lang="en-US" sz="2200" dirty="0" smtClean="0"/>
            </a:br>
            <a:r>
              <a:rPr lang="en-US" sz="2200" dirty="0" smtClean="0"/>
              <a:t>// test succeeds, we will jump to…?</a:t>
            </a:r>
          </a:p>
          <a:p>
            <a:pPr>
              <a:buSzPct val="100000"/>
              <a:buNone/>
            </a:pPr>
            <a:r>
              <a:rPr lang="en-US" sz="2200" dirty="0" smtClean="0"/>
              <a:t>	BRZ R3, ?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If the test fails, we execute the next line of</a:t>
            </a:r>
            <a:br>
              <a:rPr lang="en-US" sz="2200" dirty="0" smtClean="0"/>
            </a:br>
            <a:r>
              <a:rPr lang="en-US" sz="2200" dirty="0" smtClean="0"/>
              <a:t>// code, so we continue with the program</a:t>
            </a:r>
          </a:p>
          <a:p>
            <a:pPr>
              <a:buSzPct val="100000"/>
              <a:buNone/>
            </a:pPr>
            <a:r>
              <a:rPr lang="en-US" sz="2200" dirty="0" smtClean="0"/>
              <a:t>	[Another line of code]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You Mean I Have To Count?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What value should follow the register value in the BRZ instruction?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If our assembler used labels, we could label the destination of the branch and use that label in the branch instruction.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Our assembler doesn’t use labels, so the only thing we can do is count lines of code to figure out what the offset should be.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This means that if the code changes, it’s possible that the offset will need to change.</a:t>
            </a:r>
            <a:endParaRPr lang="en-US" sz="2800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Is the value in register R1 equal to the value in register R2?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// Assume that R1 and R2 already have</a:t>
            </a:r>
            <a:br>
              <a:rPr lang="en-US" sz="2200" dirty="0" smtClean="0"/>
            </a:br>
            <a:r>
              <a:rPr lang="en-US" sz="2200" dirty="0" smtClean="0"/>
              <a:t>// values in them.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How can we compare R1 and R2? Let’s say</a:t>
            </a:r>
            <a:br>
              <a:rPr lang="en-US" sz="2200" dirty="0" smtClean="0"/>
            </a:br>
            <a:r>
              <a:rPr lang="en-US" sz="2200" dirty="0" smtClean="0"/>
              <a:t>// that the result of the comparison should</a:t>
            </a:r>
            <a:br>
              <a:rPr lang="en-US" sz="2200" dirty="0" smtClean="0"/>
            </a:br>
            <a:r>
              <a:rPr lang="en-US" sz="2200" dirty="0" smtClean="0"/>
              <a:t>// go into R3.</a:t>
            </a:r>
          </a:p>
          <a:p>
            <a:pPr>
              <a:buSzPct val="100000"/>
              <a:buNone/>
            </a:pPr>
            <a:r>
              <a:rPr lang="en-US" sz="2200" dirty="0" smtClean="0"/>
              <a:t>	??????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What comes next?</a:t>
            </a:r>
          </a:p>
          <a:p>
            <a:pPr>
              <a:buSzPct val="100000"/>
              <a:buNone/>
            </a:pPr>
            <a:r>
              <a:rPr lang="en-US" sz="2200" dirty="0" smtClean="0"/>
              <a:t>	??????</a:t>
            </a:r>
          </a:p>
          <a:p>
            <a:pPr>
              <a:buSzPct val="100000"/>
              <a:buNone/>
            </a:pPr>
            <a:endParaRPr lang="en-US" sz="2200" dirty="0" smtClean="0"/>
          </a:p>
          <a:p>
            <a:pPr>
              <a:buSzPct val="100000"/>
              <a:buNone/>
            </a:pPr>
            <a:r>
              <a:rPr lang="en-US" sz="2200" dirty="0" smtClean="0"/>
              <a:t>	// What comes after that?</a:t>
            </a:r>
          </a:p>
          <a:p>
            <a:pPr>
              <a:buSzPct val="100000"/>
              <a:buNone/>
            </a:pPr>
            <a:r>
              <a:rPr lang="en-US" sz="2200" dirty="0" smtClean="0"/>
              <a:t>	??????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The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Our computer is an example of a </a:t>
            </a:r>
            <a:r>
              <a:rPr lang="en-US" sz="2800" i="1" dirty="0" smtClean="0"/>
              <a:t>load-store</a:t>
            </a:r>
            <a:r>
              <a:rPr lang="en-US" sz="2800" dirty="0" smtClean="0"/>
              <a:t> architecture.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The computer uses load and store instructions to move information between </a:t>
            </a:r>
            <a:r>
              <a:rPr lang="en-US" i="1" dirty="0" smtClean="0"/>
              <a:t>memory </a:t>
            </a:r>
            <a:r>
              <a:rPr lang="en-US" dirty="0" smtClean="0"/>
              <a:t>and </a:t>
            </a:r>
            <a:r>
              <a:rPr lang="en-US" i="1" dirty="0" smtClean="0"/>
              <a:t>registers.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The majority of the instructions operate upon the values in registers.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 FOR loop must be built around an IF-THEN-ELSE structure.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Suppose that you want to execute a block of code </a:t>
            </a:r>
            <a:r>
              <a:rPr lang="en-US" sz="2800" i="1" dirty="0" smtClean="0"/>
              <a:t>k</a:t>
            </a:r>
            <a:r>
              <a:rPr lang="en-US" sz="2800" dirty="0" smtClean="0"/>
              <a:t> times.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Each time you complete the block of code, you must pose the following question – the phrasing here is intentional: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i="1" dirty="0" smtClean="0"/>
              <a:t>“IF I have executed the code block k times, THEN I should continue with the program, ELSE I should go back and execute the code block again.”</a:t>
            </a:r>
            <a:endParaRPr lang="en-US" i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FOR loop in assembly consists of two key elements: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 FOR loop counter that (in some way) keeps track of how many times something has been done.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IF-THEN-ELSE structure that judges whether the </a:t>
            </a:r>
            <a:r>
              <a:rPr lang="en-US" dirty="0" err="1" smtClean="0"/>
              <a:t>the</a:t>
            </a:r>
            <a:r>
              <a:rPr lang="en-US" dirty="0" smtClean="0"/>
              <a:t> FOR loop counter has been exhausted.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Let’s carry out a block of code 10 times: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200" dirty="0" smtClean="0"/>
              <a:t>	// At some point before  the block of</a:t>
            </a:r>
            <a:br>
              <a:rPr lang="en-US" sz="2200" dirty="0" smtClean="0"/>
            </a:br>
            <a:r>
              <a:rPr lang="en-US" sz="2200" dirty="0" smtClean="0"/>
              <a:t>// code, initialize the counter.</a:t>
            </a:r>
          </a:p>
          <a:p>
            <a:pPr>
              <a:buNone/>
            </a:pPr>
            <a:r>
              <a:rPr lang="en-US" sz="2200" dirty="0" smtClean="0"/>
              <a:t>	LDI R1, 5</a:t>
            </a:r>
          </a:p>
          <a:p>
            <a:pPr>
              <a:buNone/>
            </a:pPr>
            <a:r>
              <a:rPr lang="en-US" sz="2200" dirty="0" smtClean="0"/>
              <a:t>	SHL R1, R1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// Do whatever you need to do.</a:t>
            </a:r>
          </a:p>
          <a:p>
            <a:pPr>
              <a:buNone/>
            </a:pPr>
            <a:r>
              <a:rPr lang="en-US" sz="2200" dirty="0" smtClean="0"/>
              <a:t>	[Block of code]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// Decrement the counter to indicate</a:t>
            </a:r>
            <a:br>
              <a:rPr lang="en-US" sz="2200" dirty="0" smtClean="0"/>
            </a:br>
            <a:r>
              <a:rPr lang="en-US" sz="2200" dirty="0" smtClean="0"/>
              <a:t>// that you have completed an iteration.</a:t>
            </a:r>
          </a:p>
          <a:p>
            <a:pPr>
              <a:buNone/>
            </a:pPr>
            <a:r>
              <a:rPr lang="en-US" sz="2200" dirty="0" smtClean="0"/>
              <a:t>	DEC R1, R1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(continued on the next slide)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// Now for the magic! Check the value of</a:t>
            </a:r>
            <a:br>
              <a:rPr lang="en-US" sz="2200" dirty="0" smtClean="0"/>
            </a:br>
            <a:r>
              <a:rPr lang="en-US" sz="2200" dirty="0" smtClean="0"/>
              <a:t>// R1. IF R1 = 0, THEN we have done the</a:t>
            </a:r>
            <a:br>
              <a:rPr lang="en-US" sz="2200" dirty="0" smtClean="0"/>
            </a:br>
            <a:r>
              <a:rPr lang="en-US" sz="2200" dirty="0" smtClean="0"/>
              <a:t>// block 10 times, and should continue</a:t>
            </a:r>
            <a:br>
              <a:rPr lang="en-US" sz="2200" dirty="0" smtClean="0"/>
            </a:br>
            <a:r>
              <a:rPr lang="en-US" sz="2200" dirty="0" smtClean="0"/>
              <a:t>// with the program. ELSE we should go</a:t>
            </a:r>
            <a:br>
              <a:rPr lang="en-US" sz="2200" dirty="0" smtClean="0"/>
            </a:br>
            <a:r>
              <a:rPr lang="en-US" sz="2200" dirty="0" smtClean="0"/>
              <a:t>// back and do the block of code all over</a:t>
            </a:r>
            <a:br>
              <a:rPr lang="en-US" sz="2200" dirty="0" smtClean="0"/>
            </a:br>
            <a:r>
              <a:rPr lang="en-US" sz="2200" dirty="0" smtClean="0"/>
              <a:t>// again.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BRZ R1, ?</a:t>
            </a:r>
          </a:p>
          <a:p>
            <a:pPr>
              <a:buNone/>
            </a:pPr>
            <a:r>
              <a:rPr lang="en-US" sz="2200" dirty="0" smtClean="0"/>
              <a:t>	JMP ?</a:t>
            </a:r>
          </a:p>
          <a:p>
            <a:pPr>
              <a:buNone/>
            </a:pPr>
            <a:r>
              <a:rPr lang="en-US" sz="2200" dirty="0" smtClean="0"/>
              <a:t>	[This line of code comes next.]	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What value should we use for the address offset of the BRZ?</a:t>
            </a:r>
          </a:p>
          <a:p>
            <a:r>
              <a:rPr lang="en-US" sz="2800" dirty="0" smtClean="0"/>
              <a:t>What should we do with the JMP instruction?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That Again,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If we know where we want to branch, we need only calculate the offset and insert that value into the instruction.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Labels would help with that, and it’s possible that a compiler or an assembler might do it for us, but at least we can do that for ourselves.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That Again,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For a JMP, we have to make sure that the destination address is </a:t>
            </a:r>
            <a:r>
              <a:rPr lang="en-US" sz="2800" i="1" dirty="0" smtClean="0"/>
              <a:t>in a register</a:t>
            </a:r>
            <a:r>
              <a:rPr lang="en-US" sz="28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A compiler would normally do this for us as well, </a:t>
            </a:r>
            <a:r>
              <a:rPr lang="en-US" sz="2800" i="1" dirty="0" smtClean="0"/>
              <a:t>but</a:t>
            </a:r>
            <a:r>
              <a:rPr lang="en-US" sz="2800" dirty="0" smtClean="0"/>
              <a:t> </a:t>
            </a:r>
            <a:r>
              <a:rPr lang="en-US" sz="2800" i="1" dirty="0" smtClean="0"/>
              <a:t>this can be difficult to do</a:t>
            </a:r>
            <a:r>
              <a:rPr lang="en-US" sz="2800" dirty="0" smtClean="0"/>
              <a:t> </a:t>
            </a:r>
            <a:r>
              <a:rPr lang="en-US" sz="2800" i="1" dirty="0" smtClean="0"/>
              <a:t>for ourselves.</a:t>
            </a:r>
          </a:p>
          <a:p>
            <a:r>
              <a:rPr lang="en-US" sz="2800" dirty="0" smtClean="0"/>
              <a:t>At the very least, it would involve writing the entire program, knowing what the destination address was, and finding a register to hold that value. </a:t>
            </a:r>
          </a:p>
          <a:p>
            <a:r>
              <a:rPr lang="en-US" sz="2800" dirty="0" smtClean="0"/>
              <a:t>With limited registers and a limited capacity for generating </a:t>
            </a:r>
            <a:r>
              <a:rPr lang="en-US" sz="2800" dirty="0" err="1" smtClean="0"/>
              <a:t>immediates</a:t>
            </a:r>
            <a:r>
              <a:rPr lang="en-US" sz="2800" dirty="0" smtClean="0"/>
              <a:t>…no.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#1,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	// Create a zero register.</a:t>
            </a:r>
          </a:p>
          <a:p>
            <a:pPr>
              <a:buNone/>
            </a:pPr>
            <a:r>
              <a:rPr lang="en-US" sz="2200" dirty="0" smtClean="0"/>
              <a:t>	XOR R0, R0, R0	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// At some point before  the block of code,</a:t>
            </a:r>
            <a:br>
              <a:rPr lang="en-US" sz="2200" dirty="0" smtClean="0"/>
            </a:br>
            <a:r>
              <a:rPr lang="en-US" sz="2200" dirty="0" smtClean="0"/>
              <a:t>// initialize the counter.</a:t>
            </a:r>
          </a:p>
          <a:p>
            <a:pPr>
              <a:buNone/>
            </a:pPr>
            <a:r>
              <a:rPr lang="en-US" sz="2200" dirty="0" smtClean="0"/>
              <a:t>	LDI R1, 5</a:t>
            </a:r>
          </a:p>
          <a:p>
            <a:pPr>
              <a:buNone/>
            </a:pPr>
            <a:r>
              <a:rPr lang="en-US" sz="2200" dirty="0" smtClean="0"/>
              <a:t>	SHL R1, R1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// Do whatever you need to do.</a:t>
            </a:r>
          </a:p>
          <a:p>
            <a:pPr>
              <a:buNone/>
            </a:pPr>
            <a:r>
              <a:rPr lang="en-US" sz="2200" dirty="0" smtClean="0"/>
              <a:t>	[Block of code]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// Decrement the counter to indicate that</a:t>
            </a:r>
            <a:br>
              <a:rPr lang="en-US" sz="2200" dirty="0" smtClean="0"/>
            </a:br>
            <a:r>
              <a:rPr lang="en-US" sz="2200" dirty="0" smtClean="0"/>
              <a:t>// you have completed an iteration.</a:t>
            </a:r>
          </a:p>
          <a:p>
            <a:pPr>
              <a:buNone/>
            </a:pPr>
            <a:r>
              <a:rPr lang="en-US" sz="2200" dirty="0" smtClean="0"/>
              <a:t>	DEC R1, R1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(continued on the next slide)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#1, Modified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// Check the value of R1.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BRZ R1, ?</a:t>
            </a:r>
          </a:p>
          <a:p>
            <a:pPr>
              <a:buNone/>
            </a:pPr>
            <a:r>
              <a:rPr lang="en-US" sz="2200" dirty="0" smtClean="0"/>
              <a:t>	BRZ R0, ?</a:t>
            </a:r>
          </a:p>
          <a:p>
            <a:pPr>
              <a:buNone/>
            </a:pPr>
            <a:r>
              <a:rPr lang="en-US" sz="2200" dirty="0" smtClean="0"/>
              <a:t>	[This line of code comes next.]	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What value should we use for the address offset of the first BRZ?</a:t>
            </a:r>
          </a:p>
          <a:p>
            <a:r>
              <a:rPr lang="en-US" sz="2800" dirty="0" smtClean="0"/>
              <a:t>Under what circumstances will the second BRZ succeed?</a:t>
            </a:r>
          </a:p>
          <a:p>
            <a:r>
              <a:rPr lang="en-US" sz="2800" dirty="0" smtClean="0"/>
              <a:t>What value should we use for the address offset of the second BRZ?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“Jump Relative”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second BRZ is now a relative jump.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Since we know that it will always succeed (in the case of our code, R0 = 0 always), the branch is unconditional, just like a regular JMP.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However, since the instruction is a branch instruction, we can specify an address offset instead of having to provide the destination address to a register.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i="1" dirty="0" smtClean="0"/>
              <a:t>Play the hand you’re dealt!</a:t>
            </a:r>
            <a:endParaRPr lang="en-US" sz="28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Instructions come in three types: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400" i="1" dirty="0" smtClean="0"/>
              <a:t>Register instructions – </a:t>
            </a:r>
            <a:r>
              <a:rPr lang="en-US" sz="2400" dirty="0" smtClean="0"/>
              <a:t>In general, these instructions use one or two source registers as operands and a destination register to hold the result.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400" i="1" dirty="0" smtClean="0"/>
              <a:t>Immediate instructions</a:t>
            </a:r>
            <a:r>
              <a:rPr lang="en-US" sz="2400" dirty="0" smtClean="0"/>
              <a:t> – In general, these instructions use one register and an </a:t>
            </a:r>
            <a:r>
              <a:rPr lang="en-US" sz="2400" i="1" dirty="0" smtClean="0"/>
              <a:t>immediate</a:t>
            </a:r>
            <a:r>
              <a:rPr lang="en-US" sz="2400" dirty="0" smtClean="0"/>
              <a:t> (a constant) as operands and a destination register to hold the result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400" i="1" dirty="0" smtClean="0"/>
              <a:t>Jump and branch instructions – </a:t>
            </a:r>
            <a:r>
              <a:rPr lang="en-US" sz="2400" dirty="0" smtClean="0"/>
              <a:t>These instructions allow the computer to move non-linearly through its program memory.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Instructions in each type can be categorized further based on their function.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Register instructions exist that allow us to do a number of things: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Arithmetic</a:t>
            </a:r>
          </a:p>
          <a:p>
            <a:pPr lvl="2">
              <a:buSzPct val="100000"/>
              <a:buNone/>
            </a:pPr>
            <a:r>
              <a:rPr lang="en-US" i="1" dirty="0" smtClean="0"/>
              <a:t>ADD RD, RA, RB	SUB RD, RA, RB</a:t>
            </a:r>
          </a:p>
          <a:p>
            <a:pPr lvl="2">
              <a:buSzPct val="100000"/>
              <a:buNone/>
            </a:pPr>
            <a:r>
              <a:rPr lang="en-US" i="1" dirty="0" smtClean="0"/>
              <a:t>INC RD, RA	DEC RD, RA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Logic</a:t>
            </a:r>
          </a:p>
          <a:p>
            <a:pPr lvl="2">
              <a:buSzPct val="100000"/>
              <a:buNone/>
            </a:pPr>
            <a:r>
              <a:rPr lang="en-US" i="1" dirty="0" smtClean="0"/>
              <a:t>AND RD, RA, RB	OR RD, RA, RB</a:t>
            </a:r>
          </a:p>
          <a:p>
            <a:pPr lvl="2">
              <a:buSzPct val="100000"/>
              <a:buNone/>
            </a:pPr>
            <a:r>
              <a:rPr lang="en-US" i="1" dirty="0" smtClean="0"/>
              <a:t>XOR RD, RA, RB	NOT RD, RA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Shift</a:t>
            </a:r>
          </a:p>
          <a:p>
            <a:pPr lvl="2">
              <a:buSzPct val="100000"/>
              <a:buNone/>
            </a:pPr>
            <a:r>
              <a:rPr lang="en-US" i="1" dirty="0" smtClean="0"/>
              <a:t>SHR RD, RB	SHL RD, RB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Data transfer</a:t>
            </a:r>
          </a:p>
          <a:p>
            <a:pPr lvl="2">
              <a:buSzPct val="100000"/>
              <a:buNone/>
            </a:pPr>
            <a:r>
              <a:rPr lang="en-US" i="1" dirty="0" smtClean="0"/>
              <a:t>LD RD, RA	ST RA, RB</a:t>
            </a:r>
          </a:p>
          <a:p>
            <a:pPr lvl="2">
              <a:buSzPct val="100000"/>
              <a:buNone/>
            </a:pPr>
            <a:r>
              <a:rPr lang="en-US" i="1" dirty="0" smtClean="0"/>
              <a:t>MOVA RD, RA	MOVB RD, RB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Loading, Storing, and 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LD instruction uses the value in Register A as a </a:t>
            </a:r>
            <a:r>
              <a:rPr lang="en-US" sz="2800" i="1" dirty="0" smtClean="0"/>
              <a:t>memory address</a:t>
            </a:r>
            <a:r>
              <a:rPr lang="en-US" sz="2800" dirty="0" smtClean="0"/>
              <a:t>. The value contained in that memory address is what is </a:t>
            </a:r>
            <a:r>
              <a:rPr lang="en-US" sz="2800" i="1" dirty="0" smtClean="0"/>
              <a:t>loaded </a:t>
            </a:r>
            <a:r>
              <a:rPr lang="en-US" sz="2800" dirty="0" smtClean="0"/>
              <a:t>into RD.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ST instruction uses the value in Register A as a </a:t>
            </a:r>
            <a:r>
              <a:rPr lang="en-US" sz="2800" i="1" dirty="0" smtClean="0"/>
              <a:t>memory address</a:t>
            </a:r>
            <a:r>
              <a:rPr lang="en-US" sz="2800" dirty="0" smtClean="0"/>
              <a:t>. The value contained in RB is what is </a:t>
            </a:r>
            <a:r>
              <a:rPr lang="en-US" sz="2800" i="1" dirty="0" smtClean="0"/>
              <a:t>stored</a:t>
            </a:r>
            <a:r>
              <a:rPr lang="en-US" sz="2800" dirty="0" smtClean="0"/>
              <a:t> into that memory address.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MOVA and MOVB instructions are </a:t>
            </a:r>
            <a:r>
              <a:rPr lang="en-US" sz="2800" i="1" dirty="0" smtClean="0"/>
              <a:t>register transfers</a:t>
            </a:r>
            <a:r>
              <a:rPr lang="en-US" sz="2800" dirty="0" smtClean="0"/>
              <a:t>. The value in RA (or RB) is what is </a:t>
            </a:r>
            <a:r>
              <a:rPr lang="en-US" sz="2800" i="1" dirty="0" smtClean="0"/>
              <a:t>moved</a:t>
            </a:r>
            <a:r>
              <a:rPr lang="en-US" sz="2800" dirty="0" smtClean="0"/>
              <a:t> into RD.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Immediate instructions use a constant value in the place of one of the register operands.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immediate field replaces that field in the machine instruction. Since the field is only three bits wide, we can only use </a:t>
            </a:r>
            <a:r>
              <a:rPr lang="en-US" sz="2800" dirty="0" err="1" smtClean="0"/>
              <a:t>immediates</a:t>
            </a:r>
            <a:r>
              <a:rPr lang="en-US" sz="2800" dirty="0" smtClean="0"/>
              <a:t> between 0 and 7. (The computer </a:t>
            </a:r>
            <a:r>
              <a:rPr lang="en-US" sz="2800" b="1" dirty="0" smtClean="0"/>
              <a:t>zero-fills</a:t>
            </a:r>
            <a:r>
              <a:rPr lang="en-US" sz="2800" dirty="0" smtClean="0"/>
              <a:t> the immediate to obtain 16-bit values.) 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Immediate instructions exist that allow us to do a “number” of things: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Arithmetic</a:t>
            </a:r>
          </a:p>
          <a:p>
            <a:pPr lvl="2">
              <a:buSzPct val="100000"/>
              <a:buNone/>
            </a:pPr>
            <a:r>
              <a:rPr lang="en-US" i="1" dirty="0" smtClean="0"/>
              <a:t>ADI </a:t>
            </a:r>
            <a:r>
              <a:rPr lang="en-US" i="1" dirty="0" smtClean="0"/>
              <a:t>RD, RA, OP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i="1" dirty="0" smtClean="0"/>
              <a:t>Data transfer</a:t>
            </a:r>
          </a:p>
          <a:p>
            <a:pPr lvl="2">
              <a:buSzPct val="100000"/>
              <a:buNone/>
            </a:pPr>
            <a:r>
              <a:rPr lang="en-US" i="1" dirty="0" smtClean="0"/>
              <a:t>LDI RD, 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Normally, the program counter increments after an instruction. This allows the computer to execute the next consecutive instruction.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Jump and branch instructions allow the computer to move to non-consecutive instructions.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As we will see, this is useful when writing things like IF-structures and FOR-loops.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Jump and Branch instructions allow us to do a number of things: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Unconditional Branch</a:t>
            </a:r>
          </a:p>
          <a:p>
            <a:pPr lvl="1">
              <a:buSzPct val="100000"/>
              <a:buNone/>
            </a:pPr>
            <a:r>
              <a:rPr lang="en-US" sz="2400" i="1" dirty="0" smtClean="0"/>
              <a:t>	JMP RA – </a:t>
            </a:r>
            <a:r>
              <a:rPr lang="en-US" sz="2400" dirty="0" smtClean="0"/>
              <a:t>Jump to the program memory address specified by the contents of RA</a:t>
            </a:r>
            <a:endParaRPr lang="en-US" sz="2400" i="1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Conditional Branches</a:t>
            </a:r>
          </a:p>
          <a:p>
            <a:pPr lvl="1">
              <a:buSzPct val="100000"/>
              <a:buNone/>
            </a:pPr>
            <a:r>
              <a:rPr lang="en-US" sz="2400" i="1" dirty="0" smtClean="0"/>
              <a:t>	BRZ RA, AD – </a:t>
            </a:r>
            <a:r>
              <a:rPr lang="en-US" sz="2400" dirty="0" smtClean="0"/>
              <a:t>If the value in RA = 0, branch to a location that is AD addresses from the current location. Else, continue to the next instruction.</a:t>
            </a:r>
            <a:endParaRPr lang="en-US" sz="2400" i="1" dirty="0" smtClean="0"/>
          </a:p>
          <a:p>
            <a:pPr lvl="1">
              <a:buSzPct val="100000"/>
              <a:buNone/>
            </a:pPr>
            <a:r>
              <a:rPr lang="en-US" sz="2400" i="1" dirty="0" smtClean="0"/>
              <a:t>	BRN RA, AD – </a:t>
            </a:r>
            <a:r>
              <a:rPr lang="en-US" sz="2400" dirty="0" smtClean="0"/>
              <a:t>If the value in RA &lt; 0, branch to a location that is AD addresses from the current location. Else, continue to the next instruction.</a:t>
            </a:r>
            <a:endParaRPr lang="en-US" sz="2400" i="1" dirty="0" smtClean="0"/>
          </a:p>
          <a:p>
            <a:pPr lvl="1">
              <a:buSzPct val="100000"/>
              <a:buFont typeface="Arial" pitchFamily="34" charset="0"/>
              <a:buChar char="•"/>
            </a:pPr>
            <a:endParaRPr lang="en-US" sz="2400" i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2008</TotalTime>
  <Words>1290</Words>
  <Application>Microsoft Office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ECE 2504: Introduction to Computer Engineering</vt:lpstr>
      <vt:lpstr>First: The Instruction Set</vt:lpstr>
      <vt:lpstr>The Instruction Set</vt:lpstr>
      <vt:lpstr>Register Instructions</vt:lpstr>
      <vt:lpstr>Loading, Storing, and Moving</vt:lpstr>
      <vt:lpstr>Immediate Instructions</vt:lpstr>
      <vt:lpstr>Immediate Instructions</vt:lpstr>
      <vt:lpstr>Jump and Branch Instructions</vt:lpstr>
      <vt:lpstr>Jump and Branch Instructions</vt:lpstr>
      <vt:lpstr>Say That Again?</vt:lpstr>
      <vt:lpstr>There’s More?</vt:lpstr>
      <vt:lpstr>So How Does It All Come Together?</vt:lpstr>
      <vt:lpstr>Bringing It Together</vt:lpstr>
      <vt:lpstr>“Building” Large Immediate Values</vt:lpstr>
      <vt:lpstr>Conditional Code Structures</vt:lpstr>
      <vt:lpstr>IF-THEN-ELSE</vt:lpstr>
      <vt:lpstr>Example #1</vt:lpstr>
      <vt:lpstr>What? You Mean I Have To Count?</vt:lpstr>
      <vt:lpstr>Example #2</vt:lpstr>
      <vt:lpstr>FOR Loops</vt:lpstr>
      <vt:lpstr>FOR Loops</vt:lpstr>
      <vt:lpstr>Example #1</vt:lpstr>
      <vt:lpstr>Example #1 (Continued)</vt:lpstr>
      <vt:lpstr>Say That Again, Again?</vt:lpstr>
      <vt:lpstr>Say That Again, Again?</vt:lpstr>
      <vt:lpstr>Example #1, Modified</vt:lpstr>
      <vt:lpstr>Example #1, Modified (Continued)</vt:lpstr>
      <vt:lpstr>Making a “Jump Relative”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2504: Introduction to Computer Engineering</dc:title>
  <dc:creator>tlmartin</dc:creator>
  <cp:lastModifiedBy>Jason</cp:lastModifiedBy>
  <cp:revision>61</cp:revision>
  <dcterms:created xsi:type="dcterms:W3CDTF">2010-09-09T23:06:26Z</dcterms:created>
  <dcterms:modified xsi:type="dcterms:W3CDTF">2012-11-28T14:35:33Z</dcterms:modified>
</cp:coreProperties>
</file>