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9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3309-6A87-49E9-82D2-2F3A592F0E21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C843-2212-415F-A5E9-0D0FD135E3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94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008D83-AB8B-45FD-9BE5-863A686D5BE8}" type="datetimeFigureOut">
              <a:rPr lang="en-US" smtClean="0"/>
              <a:pPr/>
              <a:t>12/7/2012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 2504:</a:t>
            </a:r>
            <a:br>
              <a:rPr lang="en-US" dirty="0" smtClean="0"/>
            </a:b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791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Assembly Language, Function Calls, Compilers, and You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29384"/>
            <a:ext cx="5623560" cy="6400800"/>
          </a:xfrm>
        </p:spPr>
        <p:txBody>
          <a:bodyPr>
            <a:no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function calling convention typically reserves a register for pointing at the top of the </a:t>
            </a:r>
            <a:r>
              <a:rPr lang="en-US" sz="2200" dirty="0" smtClean="0"/>
              <a:t>stack.</a:t>
            </a:r>
            <a:endParaRPr lang="en-US" sz="2200" dirty="0"/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/>
              <a:t>Extra arguments, return addresses, values to be preserved are put on the stack as part of the function calling </a:t>
            </a:r>
            <a:r>
              <a:rPr lang="en-US" sz="2200" dirty="0" smtClean="0"/>
              <a:t>process.</a:t>
            </a:r>
            <a:endParaRPr lang="en-US" sz="2200" dirty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The full use of the stack is beyond this course, but a simple example for extra arguments is:</a:t>
            </a:r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/>
              <a:t>Caller puts first two arguments in </a:t>
            </a:r>
            <a:r>
              <a:rPr lang="en-US" sz="2200" dirty="0" smtClean="0"/>
              <a:t>registers.</a:t>
            </a:r>
            <a:endParaRPr lang="en-US" sz="2200" dirty="0" smtClean="0"/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/>
              <a:t>Caller pushes remaining arguments onto </a:t>
            </a:r>
            <a:r>
              <a:rPr lang="en-US" sz="2200" dirty="0" smtClean="0"/>
              <a:t>stack.</a:t>
            </a:r>
            <a:endParaRPr lang="en-US" sz="2200" dirty="0" smtClean="0"/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/>
              <a:t>Caller jumps to </a:t>
            </a:r>
            <a:r>
              <a:rPr lang="en-US" sz="2200" dirty="0" err="1" smtClean="0"/>
              <a:t>callee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 err="1" smtClean="0"/>
              <a:t>Callee</a:t>
            </a:r>
            <a:r>
              <a:rPr lang="en-US" sz="2200" dirty="0" smtClean="0"/>
              <a:t> pops arguments off stack as </a:t>
            </a:r>
            <a:r>
              <a:rPr lang="en-US" sz="2200" dirty="0" smtClean="0"/>
              <a:t>necessary.</a:t>
            </a:r>
            <a:endParaRPr lang="en-US" sz="2200" dirty="0" smtClean="0"/>
          </a:p>
          <a:p>
            <a:pPr marL="617220" lvl="1" indent="-34290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/>
              <a:t>Must ensure that stack pointer is set properly after the function </a:t>
            </a:r>
            <a:r>
              <a:rPr lang="en-US" sz="2200" dirty="0" smtClean="0"/>
              <a:t>returns.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0711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Word…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>
              <a:buNone/>
            </a:pPr>
            <a:endParaRPr lang="en-US" dirty="0" smtClean="0"/>
          </a:p>
          <a:p>
            <a:pPr marL="0" algn="ctr">
              <a:buNone/>
            </a:pPr>
            <a:endParaRPr lang="en-US" dirty="0" smtClean="0"/>
          </a:p>
          <a:p>
            <a:pPr marL="0" algn="ctr">
              <a:buNone/>
            </a:pPr>
            <a:r>
              <a:rPr lang="en-US" dirty="0" smtClean="0"/>
              <a:t>Take </a:t>
            </a:r>
            <a:r>
              <a:rPr lang="en-US" dirty="0" smtClean="0"/>
              <a:t>ECE </a:t>
            </a:r>
            <a:r>
              <a:rPr lang="en-US" dirty="0" smtClean="0"/>
              <a:t>2500 – Introduction</a:t>
            </a:r>
            <a:br>
              <a:rPr lang="en-US" dirty="0" smtClean="0"/>
            </a:br>
            <a:r>
              <a:rPr lang="en-US" dirty="0" smtClean="0"/>
              <a:t>to Computer Organization –</a:t>
            </a:r>
            <a:br>
              <a:rPr lang="en-US" dirty="0" smtClean="0"/>
            </a:br>
            <a:r>
              <a:rPr lang="en-US" dirty="0" smtClean="0"/>
              <a:t>for more fun with stacks…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Assemblers and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general, a </a:t>
            </a:r>
            <a:r>
              <a:rPr lang="en-US" sz="2800" i="1" dirty="0" smtClean="0"/>
              <a:t>compiler</a:t>
            </a:r>
            <a:r>
              <a:rPr lang="en-US" sz="2800" dirty="0" smtClean="0"/>
              <a:t> is a program that translates another program written in a high-level language (like C) into a lower-level language (like assembly language).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general, an </a:t>
            </a:r>
            <a:r>
              <a:rPr lang="en-US" sz="2800" i="1" dirty="0" smtClean="0"/>
              <a:t>assembler </a:t>
            </a:r>
            <a:r>
              <a:rPr lang="en-US" sz="2800" dirty="0" smtClean="0"/>
              <a:t>is a program that translates a program written in assembly language into machine language.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Having considered the process of machine code assembly, let’s look at specific examples of high-level language compilation.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Procedures (functions) are one of the primary means of code re-use in </a:t>
            </a:r>
            <a:r>
              <a:rPr lang="en-US" sz="2800" dirty="0" smtClean="0"/>
              <a:t>high-level </a:t>
            </a:r>
            <a:r>
              <a:rPr lang="en-US" sz="2800" dirty="0" smtClean="0"/>
              <a:t>languages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E.g</a:t>
            </a:r>
            <a:r>
              <a:rPr lang="en-US" sz="2800" i="1" dirty="0" smtClean="0"/>
              <a:t>.</a:t>
            </a:r>
            <a:r>
              <a:rPr lang="en-US" sz="2800" dirty="0" smtClean="0"/>
              <a:t>, in C: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Then </a:t>
            </a:r>
            <a:r>
              <a:rPr lang="en-US" sz="2800" dirty="0" smtClean="0"/>
              <a:t>elsewhere: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4752" y="3820021"/>
            <a:ext cx="5257800" cy="159017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457200" indent="-457200" algn="l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my_function</a:t>
            </a:r>
            <a:r>
              <a:rPr lang="en-US" sz="2000" dirty="0" smtClean="0">
                <a:latin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a,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b) {</a:t>
            </a:r>
          </a:p>
          <a:p>
            <a:pPr marL="457200" indent="-457200" algn="l"/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temp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</a:endParaRP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   temp = 2*a + b;</a:t>
            </a: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   return temp;</a:t>
            </a: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44752" y="6016752"/>
            <a:ext cx="5257800" cy="2822448"/>
            <a:chOff x="758757" y="6321552"/>
            <a:chExt cx="6096000" cy="28224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58757" y="6322715"/>
              <a:ext cx="6096000" cy="28212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marL="457200" indent="-457200" algn="l"/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dirty="0">
                  <a:latin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</a:rPr>
                <a:t>main() {</a:t>
              </a:r>
            </a:p>
            <a:p>
              <a:pPr marL="457200" indent="-457200" algn="l"/>
              <a:r>
                <a:rPr lang="en-US" sz="2000" b="1" dirty="0" smtClean="0">
                  <a:latin typeface="Courier New" pitchFamily="49" charset="0"/>
                </a:rPr>
                <a:t>	</a:t>
              </a:r>
              <a:r>
                <a:rPr lang="en-US" sz="2000" dirty="0" smtClean="0">
                  <a:latin typeface="Courier New" pitchFamily="49" charset="0"/>
                </a:rPr>
                <a:t>...</a:t>
              </a:r>
            </a:p>
            <a:p>
              <a:pPr marL="457200" indent="-457200" algn="l"/>
              <a:r>
                <a:rPr lang="en-US" sz="2000" dirty="0">
                  <a:latin typeface="Courier New" pitchFamily="49" charset="0"/>
                </a:rPr>
                <a:t>	</a:t>
              </a:r>
              <a:r>
                <a:rPr lang="en-US" sz="2000" dirty="0" smtClean="0">
                  <a:latin typeface="Courier New" pitchFamily="49" charset="0"/>
                </a:rPr>
                <a:t>variable1 = </a:t>
              </a:r>
              <a:r>
                <a:rPr lang="en-US" sz="2000" dirty="0" err="1" smtClean="0">
                  <a:latin typeface="Courier New" pitchFamily="49" charset="0"/>
                </a:rPr>
                <a:t>my_function</a:t>
              </a:r>
              <a:r>
                <a:rPr lang="en-US" sz="2000" dirty="0" smtClean="0">
                  <a:latin typeface="Courier New" pitchFamily="49" charset="0"/>
                </a:rPr>
                <a:t>(1,2);</a:t>
              </a:r>
            </a:p>
            <a:p>
              <a:pPr marL="457200" indent="-457200" algn="l"/>
              <a:r>
                <a:rPr lang="en-US" sz="2000" dirty="0">
                  <a:latin typeface="Courier New" pitchFamily="49" charset="0"/>
                </a:rPr>
                <a:t>	</a:t>
              </a:r>
              <a:r>
                <a:rPr lang="en-US" sz="2000" dirty="0" smtClean="0">
                  <a:latin typeface="Courier New" pitchFamily="49" charset="0"/>
                </a:rPr>
                <a:t>...</a:t>
              </a:r>
            </a:p>
            <a:p>
              <a:pPr marL="457200" indent="-457200" algn="l"/>
              <a:r>
                <a:rPr lang="en-US" sz="2000" dirty="0">
                  <a:latin typeface="Courier New" pitchFamily="49" charset="0"/>
                </a:rPr>
                <a:t>	</a:t>
              </a:r>
              <a:r>
                <a:rPr lang="en-US" sz="2000" dirty="0" smtClean="0">
                  <a:latin typeface="Courier New" pitchFamily="49" charset="0"/>
                </a:rPr>
                <a:t>...</a:t>
              </a:r>
            </a:p>
            <a:p>
              <a:pPr marL="457200" indent="-457200"/>
              <a:r>
                <a:rPr lang="en-US" sz="2000" dirty="0">
                  <a:latin typeface="Courier New" pitchFamily="49" charset="0"/>
                </a:rPr>
                <a:t>	</a:t>
              </a:r>
              <a:r>
                <a:rPr lang="en-US" sz="2000" dirty="0" smtClean="0">
                  <a:latin typeface="Courier New" pitchFamily="49" charset="0"/>
                </a:rPr>
                <a:t>variable2 </a:t>
              </a:r>
              <a:r>
                <a:rPr lang="en-US" sz="2000" dirty="0">
                  <a:latin typeface="Courier New" pitchFamily="49" charset="0"/>
                </a:rPr>
                <a:t>= </a:t>
              </a:r>
              <a:r>
                <a:rPr lang="en-US" sz="2000" dirty="0" err="1" smtClean="0">
                  <a:latin typeface="Courier New" pitchFamily="49" charset="0"/>
                </a:rPr>
                <a:t>my_function</a:t>
              </a:r>
              <a:r>
                <a:rPr lang="en-US" sz="2000" dirty="0" smtClean="0">
                  <a:latin typeface="Courier New" pitchFamily="49" charset="0"/>
                </a:rPr>
                <a:t>(3,7);</a:t>
              </a:r>
              <a:endParaRPr lang="en-US" sz="2000" dirty="0">
                <a:latin typeface="Courier New" pitchFamily="49" charset="0"/>
              </a:endParaRPr>
            </a:p>
            <a:p>
              <a:pPr marL="457200" indent="-457200"/>
              <a:r>
                <a:rPr lang="en-US" sz="2000" dirty="0" smtClean="0">
                  <a:latin typeface="Courier New" pitchFamily="49" charset="0"/>
                </a:rPr>
                <a:t>	...</a:t>
              </a:r>
              <a:endParaRPr lang="en-US" sz="2000" dirty="0">
                <a:latin typeface="Courier New" pitchFamily="49" charset="0"/>
              </a:endParaRPr>
            </a:p>
            <a:p>
              <a:pPr marL="457200" indent="-457200"/>
              <a:r>
                <a:rPr lang="en-US" sz="2000" dirty="0">
                  <a:latin typeface="Courier New" pitchFamily="49" charset="0"/>
                </a:rPr>
                <a:t>	...</a:t>
              </a:r>
            </a:p>
            <a:p>
              <a:pPr marL="457200" indent="-457200"/>
              <a:r>
                <a:rPr lang="en-US" sz="2000" dirty="0" smtClean="0">
                  <a:latin typeface="Courier New" pitchFamily="49" charset="0"/>
                </a:rPr>
                <a:t>}</a:t>
              </a:r>
              <a:endParaRPr lang="en-US" sz="2000" dirty="0">
                <a:latin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1574" y="632538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“Caller”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3945" y="6321552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“</a:t>
              </a:r>
              <a:r>
                <a:rPr lang="en-US" dirty="0" err="1" smtClean="0">
                  <a:solidFill>
                    <a:schemeClr val="accent3"/>
                  </a:solidFill>
                </a:rPr>
                <a:t>Callee</a:t>
              </a:r>
              <a:r>
                <a:rPr lang="en-US" dirty="0" smtClean="0">
                  <a:solidFill>
                    <a:schemeClr val="accent3"/>
                  </a:solidFill>
                </a:rPr>
                <a:t>”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541843" y="6503126"/>
              <a:ext cx="49846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695032" y="6679474"/>
              <a:ext cx="0" cy="34747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8386" y="7239000"/>
              <a:ext cx="2973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Program returns here after first call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752600" y="7462855"/>
              <a:ext cx="1239832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58386" y="8229600"/>
              <a:ext cx="2973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Program returns here after second call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795080" y="8371115"/>
              <a:ext cx="123902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4376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30400"/>
            <a:ext cx="5623560" cy="64008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/>
              <a:t>Caller prepares function parameters by copying them in a place where the </a:t>
            </a:r>
            <a:r>
              <a:rPr lang="en-US" sz="2400" dirty="0" err="1"/>
              <a:t>callee</a:t>
            </a:r>
            <a:r>
              <a:rPr lang="en-US" sz="2400" dirty="0"/>
              <a:t> expects to find </a:t>
            </a:r>
            <a:r>
              <a:rPr lang="en-US" sz="2400" dirty="0" smtClean="0"/>
              <a:t>them.</a:t>
            </a:r>
            <a:endParaRPr lang="en-US" sz="20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/>
              <a:t>Caller transfers control to the </a:t>
            </a:r>
            <a:r>
              <a:rPr lang="en-US" sz="2400" dirty="0" err="1" smtClean="0"/>
              <a:t>callee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err="1"/>
              <a:t>Callee</a:t>
            </a:r>
            <a:r>
              <a:rPr lang="en-US" sz="2400" dirty="0"/>
              <a:t> acquires storage </a:t>
            </a:r>
            <a:r>
              <a:rPr lang="en-US" sz="2400" dirty="0" smtClean="0"/>
              <a:t>resource.</a:t>
            </a:r>
            <a:endParaRPr lang="en-US" sz="20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err="1"/>
              <a:t>Callee</a:t>
            </a:r>
            <a:r>
              <a:rPr lang="en-US" sz="2400" dirty="0"/>
              <a:t> </a:t>
            </a:r>
            <a:r>
              <a:rPr lang="en-US" sz="2400" dirty="0" smtClean="0"/>
              <a:t>executes.</a:t>
            </a:r>
            <a:endParaRPr lang="en-US" sz="24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err="1"/>
              <a:t>Callee</a:t>
            </a:r>
            <a:r>
              <a:rPr lang="en-US" sz="2400" dirty="0"/>
              <a:t> places return values in a place where the caller expects to find </a:t>
            </a:r>
            <a:r>
              <a:rPr lang="en-US" sz="2400" dirty="0" smtClean="0"/>
              <a:t>them.</a:t>
            </a:r>
            <a:endParaRPr lang="en-US" sz="20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err="1"/>
              <a:t>Callee</a:t>
            </a:r>
            <a:r>
              <a:rPr lang="en-US" sz="2400" dirty="0"/>
              <a:t> returns control to the </a:t>
            </a:r>
            <a:r>
              <a:rPr lang="en-US" sz="2400" dirty="0" smtClean="0"/>
              <a:t>caller.</a:t>
            </a: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0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59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Call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29384"/>
            <a:ext cx="5623560" cy="64008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Typically the assembler/compiler will follow some convention about where values are placed, so that every function call will be set up the same way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Example</a:t>
            </a:r>
            <a:r>
              <a:rPr lang="en-US" sz="2800" dirty="0" smtClean="0"/>
              <a:t>:</a:t>
            </a:r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The first two </a:t>
            </a:r>
            <a:r>
              <a:rPr lang="en-US" dirty="0" smtClean="0"/>
              <a:t>function parameters </a:t>
            </a:r>
            <a:r>
              <a:rPr lang="en-US" dirty="0" smtClean="0"/>
              <a:t>will be in registers 1 and 2</a:t>
            </a:r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The return value will be in register 3</a:t>
            </a:r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The return address will be in register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87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2590800"/>
            <a:ext cx="5623560" cy="64008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marL="82296" indent="0">
              <a:buSzPct val="100000"/>
              <a:buNone/>
            </a:pPr>
            <a:r>
              <a:rPr lang="en-US" sz="2800" dirty="0" smtClean="0"/>
              <a:t>Becomes </a:t>
            </a:r>
            <a:r>
              <a:rPr lang="en-US" sz="2800" dirty="0" smtClean="0"/>
              <a:t>the following in assembly:</a:t>
            </a:r>
          </a:p>
          <a:p>
            <a:pPr marL="82296" indent="0">
              <a:buSzPct val="100000"/>
              <a:buNone/>
            </a:pPr>
            <a:r>
              <a:rPr lang="en-US" sz="28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8992" y="1929384"/>
            <a:ext cx="5623560" cy="159017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457200" indent="-457200" algn="l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my_function</a:t>
            </a:r>
            <a:r>
              <a:rPr lang="en-US" sz="2000" dirty="0" smtClean="0">
                <a:latin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a,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b) {</a:t>
            </a:r>
          </a:p>
          <a:p>
            <a:pPr marL="457200" indent="-457200" algn="l"/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temp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</a:endParaRP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   temp = 2*a + b;</a:t>
            </a: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   return temp;</a:t>
            </a:r>
          </a:p>
          <a:p>
            <a:pPr marL="457200" indent="-457200" algn="l"/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8992" y="4191000"/>
            <a:ext cx="5623560" cy="43601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address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corresponds 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Fetch parameter a from r1. Use r4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as 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“scratchpad” register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r4, r1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Multiply a by 2.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r4, r4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Add b to 2a; b is in r2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r4, r4, r2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Put the function result into the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returned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paramater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address. 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r3, r4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Return to the main routine.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xmlns="" val="137432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29384"/>
            <a:ext cx="5623560" cy="640080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800" dirty="0" smtClean="0"/>
              <a:t>This:</a:t>
            </a: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marL="82296" indent="0">
              <a:buSzPct val="100000"/>
              <a:buNone/>
            </a:pPr>
            <a:endParaRPr lang="en-US" sz="2000" dirty="0" smtClean="0"/>
          </a:p>
          <a:p>
            <a:pPr marL="82296" indent="0">
              <a:buSzPct val="100000"/>
              <a:buNone/>
            </a:pPr>
            <a:endParaRPr lang="en-US" sz="2800" dirty="0" smtClean="0"/>
          </a:p>
          <a:p>
            <a:pPr marL="82296" indent="0">
              <a:buSzPct val="100000"/>
              <a:buNone/>
            </a:pPr>
            <a:endParaRPr lang="en-US" sz="2800" dirty="0" smtClean="0"/>
          </a:p>
          <a:p>
            <a:pPr marL="82296" indent="0">
              <a:buSzPct val="100000"/>
              <a:buNone/>
            </a:pPr>
            <a:r>
              <a:rPr lang="en-US" sz="2800" dirty="0" smtClean="0"/>
              <a:t>becomes </a:t>
            </a:r>
            <a:r>
              <a:rPr lang="en-US" sz="2800" dirty="0" smtClean="0"/>
              <a:t>the following:</a:t>
            </a:r>
          </a:p>
          <a:p>
            <a:pPr marL="82296" indent="0">
              <a:buSzPct val="100000"/>
              <a:buNone/>
            </a:pPr>
            <a:r>
              <a:rPr lang="en-US" sz="28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4752" y="4924564"/>
            <a:ext cx="5257800" cy="37446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Put the arguments into r1,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r2.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ldi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r1, 1</a:t>
            </a: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ldi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r2, 2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Put the return location into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r0.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But what do we do if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RETURN1_LOCATION &gt;7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ldi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r0, RETURN1_LOCATION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Now make the function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call.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Again, what do we do if MY_FUNCTION &gt; 7?</a:t>
            </a: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ldi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r5, MY_FUNCTION</a:t>
            </a: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r5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Will return here: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RETURN1_LOCATION.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ldi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r4, VARIABLE1_LOCATION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Variable1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value was returned in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r3.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r4, r3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up the arguments for the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second call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the same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way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4752" y="2386584"/>
            <a:ext cx="5257800" cy="1990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457200" indent="-457200" algn="l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main() {</a:t>
            </a:r>
          </a:p>
          <a:p>
            <a:pPr marL="457200" indent="-457200" algn="l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</a:rPr>
              <a:t>...</a:t>
            </a:r>
          </a:p>
          <a:p>
            <a:pPr marL="457200" indent="-457200" algn="l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</a:rPr>
              <a:t>variable1 = </a:t>
            </a:r>
            <a:r>
              <a:rPr lang="en-US" sz="1400" dirty="0" err="1" smtClean="0">
                <a:latin typeface="Courier New" pitchFamily="49" charset="0"/>
              </a:rPr>
              <a:t>my_function</a:t>
            </a:r>
            <a:r>
              <a:rPr lang="en-US" sz="1400" dirty="0" smtClean="0">
                <a:latin typeface="Courier New" pitchFamily="49" charset="0"/>
              </a:rPr>
              <a:t>(1,2);</a:t>
            </a:r>
          </a:p>
          <a:p>
            <a:pPr marL="457200" indent="-457200" algn="l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</a:rPr>
              <a:t>...</a:t>
            </a:r>
          </a:p>
          <a:p>
            <a:pPr marL="457200" indent="-457200" algn="l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</a:rPr>
              <a:t>...</a:t>
            </a:r>
          </a:p>
          <a:p>
            <a:pPr marL="457200" indent="-457200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</a:rPr>
              <a:t>variable2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</a:rPr>
              <a:t>my_function</a:t>
            </a:r>
            <a:r>
              <a:rPr lang="en-US" sz="1400" dirty="0" smtClean="0">
                <a:latin typeface="Courier New" pitchFamily="49" charset="0"/>
              </a:rPr>
              <a:t>(3,7);</a:t>
            </a:r>
            <a:endParaRPr lang="en-US" sz="1400" dirty="0">
              <a:latin typeface="Courier New" pitchFamily="49" charset="0"/>
            </a:endParaRPr>
          </a:p>
          <a:p>
            <a:pPr marL="457200" indent="-457200"/>
            <a:r>
              <a:rPr lang="en-US" sz="1400" dirty="0" smtClean="0">
                <a:latin typeface="Courier New" pitchFamily="49" charset="0"/>
              </a:rPr>
              <a:t>	...</a:t>
            </a:r>
            <a:endParaRPr lang="en-US" sz="1400" dirty="0">
              <a:latin typeface="Courier New" pitchFamily="49" charset="0"/>
            </a:endParaRPr>
          </a:p>
          <a:p>
            <a:pPr marL="457200" indent="-457200"/>
            <a:r>
              <a:rPr lang="en-US" sz="1400" dirty="0">
                <a:latin typeface="Courier New" pitchFamily="49" charset="0"/>
              </a:rPr>
              <a:t>	...</a:t>
            </a:r>
          </a:p>
          <a:p>
            <a:pPr marL="457200" indent="-457200"/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21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Call Conventions: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30400"/>
            <a:ext cx="5623560" cy="64008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Our conventions work for simple functions, but they will not handle more complication situations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 smtClean="0"/>
              <a:t>do if we have a function with more than two arguments?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 smtClean="0"/>
              <a:t>happens if we have a function that calls another function</a:t>
            </a:r>
            <a:r>
              <a:rPr lang="en-US" sz="2400" dirty="0" smtClean="0"/>
              <a:t>? What </a:t>
            </a:r>
            <a:r>
              <a:rPr lang="en-US" sz="2400" dirty="0" smtClean="0"/>
              <a:t>if that other function is itself, </a:t>
            </a:r>
            <a:r>
              <a:rPr lang="en-US" sz="2400" i="1" dirty="0" smtClean="0"/>
              <a:t>i.e.</a:t>
            </a:r>
            <a:r>
              <a:rPr lang="en-US" sz="2400" dirty="0" smtClean="0"/>
              <a:t>, recursive function calls?</a:t>
            </a:r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61722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 smtClean="0"/>
              <a:t>do we do with register values that the caller function would like to use after the function call?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4752" y="5557976"/>
            <a:ext cx="5257800" cy="1990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457200" indent="-457200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fact(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 {</a:t>
            </a:r>
          </a:p>
          <a:p>
            <a:pPr marL="457200" indent="-457200" algn="l"/>
            <a:r>
              <a:rPr lang="en-US" dirty="0">
                <a:latin typeface="Courier New" pitchFamily="49" charset="0"/>
              </a:rPr>
              <a:t>  if (n &lt; 1)</a:t>
            </a:r>
          </a:p>
          <a:p>
            <a:pPr marL="457200" indent="-457200" algn="l"/>
            <a:r>
              <a:rPr lang="en-US" dirty="0">
                <a:latin typeface="Courier New" pitchFamily="49" charset="0"/>
              </a:rPr>
              <a:t>    return 1;</a:t>
            </a:r>
          </a:p>
          <a:p>
            <a:pPr marL="457200" indent="-457200" algn="l"/>
            <a:r>
              <a:rPr lang="en-US" dirty="0">
                <a:latin typeface="Courier New" pitchFamily="49" charset="0"/>
              </a:rPr>
              <a:t>  else</a:t>
            </a:r>
          </a:p>
          <a:p>
            <a:pPr marL="457200" indent="-457200" algn="l"/>
            <a:r>
              <a:rPr lang="en-US" dirty="0">
                <a:latin typeface="Courier New" pitchFamily="49" charset="0"/>
              </a:rPr>
              <a:t>    return n * fact(n-1);</a:t>
            </a:r>
          </a:p>
          <a:p>
            <a:pPr marL="457200" indent="-457200" algn="l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196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30400"/>
            <a:ext cx="5623560" cy="64008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All of these situations can be handled using a data structure called a </a:t>
            </a:r>
            <a:r>
              <a:rPr lang="en-US" sz="2200" i="1" dirty="0" smtClean="0"/>
              <a:t>stack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 smtClean="0"/>
              <a:t>stack is a </a:t>
            </a:r>
            <a:r>
              <a:rPr lang="en-US" sz="2200" i="1" dirty="0" smtClean="0"/>
              <a:t>Last-In, First-Out</a:t>
            </a:r>
            <a:r>
              <a:rPr lang="en-US" sz="2200" dirty="0" smtClean="0"/>
              <a:t> </a:t>
            </a:r>
            <a:r>
              <a:rPr lang="en-US" sz="2200" dirty="0" smtClean="0"/>
              <a:t>(LIFO) </a:t>
            </a:r>
            <a:r>
              <a:rPr lang="en-US" sz="2200" dirty="0" smtClean="0"/>
              <a:t>structure in data memory.</a:t>
            </a:r>
            <a:endParaRPr lang="en-US" sz="2200" dirty="0" smtClean="0"/>
          </a:p>
          <a:p>
            <a:pPr marL="617220" lvl="1" indent="-342900">
              <a:buFont typeface="Arial" pitchFamily="34" charset="0"/>
              <a:buChar char="•"/>
            </a:pPr>
            <a:r>
              <a:rPr lang="en-US" sz="2200" dirty="0" smtClean="0"/>
              <a:t>Typically starts at the largest address in memory and grows toward smaller </a:t>
            </a:r>
            <a:r>
              <a:rPr lang="en-US" sz="2200" dirty="0" smtClean="0"/>
              <a:t>addresses.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Two basic stack operations:</a:t>
            </a:r>
          </a:p>
          <a:p>
            <a:pPr marL="617220" lvl="1" indent="-342900">
              <a:buFont typeface="Arial" pitchFamily="34" charset="0"/>
              <a:buChar char="•"/>
            </a:pPr>
            <a:r>
              <a:rPr lang="en-US" sz="2200" dirty="0" smtClean="0"/>
              <a:t>Push: Put a value onto the top of the stack</a:t>
            </a:r>
          </a:p>
          <a:p>
            <a:pPr marL="617220" lvl="1" indent="-342900">
              <a:buFont typeface="Arial" pitchFamily="34" charset="0"/>
              <a:buChar char="•"/>
            </a:pPr>
            <a:r>
              <a:rPr lang="en-US" sz="2200" dirty="0" smtClean="0"/>
              <a:t>Pop: Get a value off of the top of the </a:t>
            </a:r>
            <a:r>
              <a:rPr lang="en-US" sz="2200" dirty="0" smtClean="0"/>
              <a:t>stack</a:t>
            </a:r>
            <a:endParaRPr lang="en-US" sz="22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600200" y="5855652"/>
            <a:ext cx="4605362" cy="3135948"/>
            <a:chOff x="2133600" y="5943600"/>
            <a:chExt cx="4605362" cy="31359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227512" y="6107748"/>
              <a:ext cx="1524000" cy="2971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802808" y="8751253"/>
              <a:ext cx="936154" cy="3282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457200" indent="-457200"/>
              <a:r>
                <a:rPr lang="en-US" smtClean="0"/>
                <a:t>0xFFFF</a:t>
              </a:r>
              <a:endParaRPr lang="en-US" dirty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751512" y="5943600"/>
              <a:ext cx="884858" cy="3282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457200" indent="-457200"/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27512" y="8295136"/>
              <a:ext cx="1524000" cy="304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227512" y="7990336"/>
              <a:ext cx="1524000" cy="304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27512" y="7685536"/>
              <a:ext cx="1524000" cy="3048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770312" y="783793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27512" y="7707948"/>
              <a:ext cx="1524000" cy="13716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3500" tIns="25400" rIns="63500" bIns="254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133600" y="7634736"/>
              <a:ext cx="1368003" cy="60529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457200" indent="-457200"/>
              <a:r>
                <a:rPr lang="en-US" dirty="0"/>
                <a:t>Stack </a:t>
              </a:r>
              <a:r>
                <a:rPr lang="en-US" dirty="0" smtClean="0"/>
                <a:t>Pointer</a:t>
              </a:r>
            </a:p>
            <a:p>
              <a:pPr marL="457200" indent="-457200"/>
              <a:r>
                <a:rPr lang="en-US" dirty="0" smtClean="0"/>
                <a:t>(Register X)</a:t>
              </a:r>
              <a:endParaRPr lang="en-US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259262" y="7653786"/>
              <a:ext cx="1422400" cy="3556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457200" indent="-457200"/>
              <a:r>
                <a:rPr lang="en-US"/>
                <a:t>top of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168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noFill/>
        <a:ln w="12700" algn="ctr">
          <a:noFill/>
          <a:miter lim="800000"/>
          <a:headEnd/>
          <a:tailEnd/>
        </a:ln>
        <a:effectLst/>
      </a:spPr>
      <a:bodyPr wrap="square" lIns="63500" tIns="25400" rIns="63500" bIns="25400">
        <a:spAutoFit/>
      </a:bodyPr>
      <a:lstStyle>
        <a:defPPr>
          <a:defRPr sz="1600" dirty="0">
            <a:latin typeface="Courier New" pitchFamily="49" charset="0"/>
            <a:cs typeface="Courier New" pitchFamily="49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accent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2137</TotalTime>
  <Words>696</Words>
  <Application>Microsoft Office PowerPoint</Application>
  <PresentationFormat>On-screen Show (4:3)</PresentationFormat>
  <Paragraphs>142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ECE 2504: Introduction to Computer Engineering</vt:lpstr>
      <vt:lpstr>Assemblers and Compilers</vt:lpstr>
      <vt:lpstr>Function Calls</vt:lpstr>
      <vt:lpstr>Steps in a Function Call</vt:lpstr>
      <vt:lpstr>Function Call Conventions</vt:lpstr>
      <vt:lpstr>Function Call Example</vt:lpstr>
      <vt:lpstr>Function Call Example</vt:lpstr>
      <vt:lpstr>Function Call Conventions: Redux</vt:lpstr>
      <vt:lpstr>Stacks</vt:lpstr>
      <vt:lpstr>Stacks</vt:lpstr>
      <vt:lpstr>The Last Word…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2504: Introduction to Computer Engineering</dc:title>
  <dc:creator>tlmartin</dc:creator>
  <cp:lastModifiedBy>Jason</cp:lastModifiedBy>
  <cp:revision>79</cp:revision>
  <dcterms:created xsi:type="dcterms:W3CDTF">2010-09-09T23:06:26Z</dcterms:created>
  <dcterms:modified xsi:type="dcterms:W3CDTF">2012-12-07T17:13:31Z</dcterms:modified>
</cp:coreProperties>
</file>