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0" r:id="rId9"/>
    <p:sldId id="263" r:id="rId10"/>
    <p:sldId id="264" r:id="rId11"/>
    <p:sldId id="266" r:id="rId12"/>
    <p:sldId id="267" r:id="rId13"/>
    <p:sldId id="268" r:id="rId14"/>
    <p:sldId id="331" r:id="rId15"/>
    <p:sldId id="265" r:id="rId16"/>
    <p:sldId id="270" r:id="rId17"/>
    <p:sldId id="271" r:id="rId18"/>
    <p:sldId id="272" r:id="rId19"/>
    <p:sldId id="333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5" r:id="rId29"/>
    <p:sldId id="282" r:id="rId30"/>
    <p:sldId id="283" r:id="rId31"/>
    <p:sldId id="287" r:id="rId32"/>
    <p:sldId id="286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34" r:id="rId50"/>
    <p:sldId id="335" r:id="rId51"/>
    <p:sldId id="336" r:id="rId52"/>
  </p:sldIdLst>
  <p:sldSz cx="6858000" cy="9144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>
      <p:cViewPr varScale="1">
        <p:scale>
          <a:sx n="57" d="100"/>
          <a:sy n="57" d="100"/>
        </p:scale>
        <p:origin x="-296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B6894-C4AD-4EB8-A1A7-ACC0330DBAF9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6092-470F-4077-B17C-1B8BCD415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B50A0A8-B7FD-4CAB-AA40-51EECC8D0322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DC58291-2F2E-43DA-8C90-0CB950431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Duality:   interchange</a:t>
            </a:r>
            <a:r>
              <a:rPr lang="en-US" baseline="0" dirty="0" smtClean="0"/>
              <a:t> </a:t>
            </a:r>
            <a:r>
              <a:rPr lang="en-US" sz="1200" dirty="0" smtClean="0"/>
              <a:t>• </a:t>
            </a:r>
            <a:r>
              <a:rPr lang="en-US" baseline="0" dirty="0" smtClean="0"/>
              <a:t>and +, and 0’s and 1’s.  The result is also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literal representation A, there are two literal forms. A and A compliment. </a:t>
            </a:r>
          </a:p>
          <a:p>
            <a:endParaRPr lang="en-US" dirty="0" smtClean="0"/>
          </a:p>
          <a:p>
            <a:r>
              <a:rPr lang="en-US" dirty="0" smtClean="0"/>
              <a:t>Given a </a:t>
            </a:r>
            <a:r>
              <a:rPr lang="en-US" dirty="0" err="1" smtClean="0"/>
              <a:t>boolean</a:t>
            </a:r>
            <a:r>
              <a:rPr lang="en-US" dirty="0" smtClean="0"/>
              <a:t> function f(A,B,C,D),</a:t>
            </a:r>
            <a:r>
              <a:rPr lang="en-US" baseline="0" dirty="0" smtClean="0"/>
              <a:t> we will talk about it in the literal forms of those variables that </a:t>
            </a:r>
            <a:r>
              <a:rPr lang="en-US" baseline="0" dirty="0" err="1" smtClean="0"/>
              <a:t>formt</a:t>
            </a:r>
            <a:r>
              <a:rPr lang="en-US" baseline="0" dirty="0" smtClean="0"/>
              <a:t> he terms that go into the expression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Literals form the basis of </a:t>
            </a:r>
            <a:r>
              <a:rPr lang="en-US" baseline="0" dirty="0" err="1" smtClean="0"/>
              <a:t>minterm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maxterm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product term asks what operator we ask to unite the literals. It is an AND gate *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sum term uses an OR gate +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units the two are that they are either a product term or a sum term where the product or sum contains a literal form of </a:t>
            </a:r>
            <a:r>
              <a:rPr lang="en-US" baseline="0" dirty="0" err="1" smtClean="0"/>
              <a:t>everyvariable</a:t>
            </a:r>
            <a:r>
              <a:rPr lang="en-US" baseline="0" dirty="0" smtClean="0"/>
              <a:t>, exactly once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four variable function, we can construct terms that satisfy the definitions.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AB’C’D, it has a literal form for every variable.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Contrast with A’BC . It isn’t a </a:t>
            </a:r>
            <a:r>
              <a:rPr lang="en-US" baseline="0" dirty="0" err="1" smtClean="0"/>
              <a:t>minterm</a:t>
            </a:r>
            <a:r>
              <a:rPr lang="en-US" baseline="0" dirty="0" smtClean="0"/>
              <a:t> of the function above. IT is missing a literal form of the variable 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same </a:t>
            </a:r>
            <a:r>
              <a:rPr lang="en-US" baseline="0" dirty="0" err="1" smtClean="0"/>
              <a:t>veign</a:t>
            </a:r>
            <a:r>
              <a:rPr lang="en-US" baseline="0" dirty="0" smtClean="0"/>
              <a:t>. A possible </a:t>
            </a:r>
            <a:r>
              <a:rPr lang="en-US" baseline="0" dirty="0" err="1" smtClean="0"/>
              <a:t>maxterm</a:t>
            </a:r>
            <a:r>
              <a:rPr lang="en-US" baseline="0" dirty="0" smtClean="0"/>
              <a:t> is A’+B’+C’+D’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8/27/2012: 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maxterm</a:t>
            </a:r>
            <a:r>
              <a:rPr lang="en-US" baseline="0" dirty="0" smtClean="0"/>
              <a:t> form was wrong originally.   It had f’ instead of f…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Unlike algebraic expressions, when we express a function in a truth table. The truth table representation is </a:t>
            </a:r>
            <a:r>
              <a:rPr lang="en-US" baseline="0" dirty="0" err="1" smtClean="0"/>
              <a:t>uniqe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Truth table are the start of logic </a:t>
            </a:r>
            <a:r>
              <a:rPr lang="en-US" baseline="0" dirty="0" err="1" smtClean="0"/>
              <a:t>simplifcations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truth table is proper and unique.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truth table allows one to derive an algebraic expression.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row 3, note how A and C are both 0. But to get a 1 for the F, ALL need to be a 1. This means that A and C need to be </a:t>
            </a:r>
            <a:r>
              <a:rPr lang="en-US" baseline="0" dirty="0" err="1" smtClean="0"/>
              <a:t>inverterd</a:t>
            </a:r>
            <a:r>
              <a:rPr lang="en-US" baseline="0" dirty="0" smtClean="0"/>
              <a:t> before heading into an AND gate. The B is left alone.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output of the function is 1, a combination that causes it is a </a:t>
            </a:r>
            <a:r>
              <a:rPr lang="en-US" baseline="0" dirty="0" err="1" smtClean="0"/>
              <a:t>minterm</a:t>
            </a:r>
            <a:r>
              <a:rPr lang="en-US" baseline="0" dirty="0" smtClean="0"/>
              <a:t> of the function.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row 3, it is 010 which is thus 2, for row 4 it is 011 which is 3 and so on. Thus following </a:t>
            </a:r>
            <a:r>
              <a:rPr lang="en-US" baseline="0" dirty="0" err="1" smtClean="0"/>
              <a:t>minterm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row 1, it is 000 which is 0, and for row 0 it is 001 which is 1, thus following the </a:t>
            </a:r>
            <a:r>
              <a:rPr lang="en-US" baseline="0" dirty="0" err="1" smtClean="0"/>
              <a:t>maxterm</a:t>
            </a:r>
            <a:r>
              <a:rPr lang="en-US" baseline="0" dirty="0" smtClean="0"/>
              <a:t> list.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to the</a:t>
            </a:r>
            <a:r>
              <a:rPr lang="en-US" baseline="0" dirty="0" smtClean="0"/>
              <a:t> power n using n bits.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boxes are equal to 2 to the power of 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step is to map the section. We put a 0 or 1 based on if it is a min term or </a:t>
            </a:r>
            <a:r>
              <a:rPr lang="en-US" baseline="0" dirty="0" err="1" smtClean="0"/>
              <a:t>maxterm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2^3 is 8 which is why it has 8 boxes. </a:t>
            </a:r>
          </a:p>
          <a:p>
            <a:endParaRPr lang="en-US" dirty="0" smtClean="0"/>
          </a:p>
          <a:p>
            <a:r>
              <a:rPr lang="en-US" dirty="0" smtClean="0"/>
              <a:t>Where A equals 1 and BC equals 10 then it is 6 because 110 which is 6</a:t>
            </a:r>
          </a:p>
          <a:p>
            <a:endParaRPr lang="en-US" dirty="0" smtClean="0"/>
          </a:p>
          <a:p>
            <a:r>
              <a:rPr lang="en-US" dirty="0" smtClean="0"/>
              <a:t>They are in a gray code order.</a:t>
            </a:r>
            <a:r>
              <a:rPr lang="en-US" baseline="0" dirty="0" smtClean="0"/>
              <a:t> The counting order thus skips around.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halmark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karnaugh</a:t>
            </a:r>
            <a:r>
              <a:rPr lang="en-US" baseline="0" dirty="0" smtClean="0"/>
              <a:t> map is that </a:t>
            </a:r>
            <a:r>
              <a:rPr lang="en-US" baseline="0" dirty="0" err="1" smtClean="0"/>
              <a:t>physica</a:t>
            </a:r>
            <a:r>
              <a:rPr lang="en-US" baseline="0" dirty="0" smtClean="0"/>
              <a:t> adjacency of boxes </a:t>
            </a:r>
            <a:r>
              <a:rPr lang="en-US" baseline="0" dirty="0" err="1" smtClean="0"/>
              <a:t>coresponds</a:t>
            </a:r>
            <a:r>
              <a:rPr lang="en-US" baseline="0" dirty="0" smtClean="0"/>
              <a:t> to a quality that we call logical adjacency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terms of logically adjacent if they differ by 1 and only 1 value.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both have the same value for A. See worksheet in class for marked map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leave variable B out in all its literal forms because they are not the same for every member of the group as it is a 0 and then a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 is in because it has the same value which is 1 and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Thus, it is AC without using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algebra. The map did </a:t>
            </a:r>
            <a:r>
              <a:rPr lang="en-US" baseline="0" smtClean="0"/>
              <a:t>it for us.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Gotta</a:t>
            </a:r>
            <a:r>
              <a:rPr lang="en-US" dirty="0" smtClean="0"/>
              <a:t> make a truth table before you make the K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series of </a:t>
            </a:r>
            <a:r>
              <a:rPr lang="en-US" dirty="0" err="1" smtClean="0"/>
              <a:t>quizes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 number of sequential questions </a:t>
            </a:r>
            <a:r>
              <a:rPr lang="en-US" dirty="0" err="1" smtClean="0"/>
              <a:t>wil</a:t>
            </a:r>
            <a:r>
              <a:rPr lang="en-US" dirty="0" smtClean="0"/>
              <a:t> pertain to carrying out the steps in a separate manner. </a:t>
            </a:r>
          </a:p>
          <a:p>
            <a:endParaRPr lang="en-US" dirty="0" smtClean="0"/>
          </a:p>
          <a:p>
            <a:r>
              <a:rPr lang="en-US" dirty="0" smtClean="0"/>
              <a:t>First step is to enter the function into the map</a:t>
            </a:r>
          </a:p>
          <a:p>
            <a:endParaRPr lang="en-US" dirty="0" smtClean="0"/>
          </a:p>
          <a:p>
            <a:r>
              <a:rPr lang="en-US" dirty="0" smtClean="0"/>
              <a:t>If we know what the </a:t>
            </a:r>
            <a:r>
              <a:rPr lang="en-US" dirty="0" err="1" smtClean="0"/>
              <a:t>minterma</a:t>
            </a:r>
            <a:r>
              <a:rPr lang="en-US" dirty="0" smtClean="0"/>
              <a:t> </a:t>
            </a:r>
            <a:r>
              <a:rPr lang="en-US" dirty="0" err="1" smtClean="0"/>
              <a:t>dn</a:t>
            </a:r>
            <a:r>
              <a:rPr lang="en-US" dirty="0" smtClean="0"/>
              <a:t> the </a:t>
            </a:r>
            <a:r>
              <a:rPr lang="en-US" dirty="0" err="1" smtClean="0"/>
              <a:t>maxterm</a:t>
            </a:r>
            <a:r>
              <a:rPr lang="en-US" dirty="0" smtClean="0"/>
              <a:t> are</a:t>
            </a:r>
            <a:r>
              <a:rPr lang="en-US" baseline="0" dirty="0" smtClean="0"/>
              <a:t> through the truth table or list. We can enter 01 of the map in a way that agrees with the information of the </a:t>
            </a:r>
            <a:r>
              <a:rPr lang="en-US" baseline="0" dirty="0" err="1" smtClean="0"/>
              <a:t>minterm</a:t>
            </a:r>
            <a:r>
              <a:rPr lang="en-US" baseline="0" dirty="0" smtClean="0"/>
              <a:t>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Mapping the function pertains to entering info that </a:t>
            </a:r>
            <a:r>
              <a:rPr lang="en-US" baseline="0" dirty="0" err="1" smtClean="0"/>
              <a:t>coresponds</a:t>
            </a:r>
            <a:r>
              <a:rPr lang="en-US" baseline="0" dirty="0" smtClean="0"/>
              <a:t> to what is given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mapping. WE can form groups. They are the groups we saw before. Where some number of </a:t>
            </a:r>
            <a:r>
              <a:rPr lang="en-US" baseline="0" dirty="0" err="1" smtClean="0"/>
              <a:t>minterms</a:t>
            </a:r>
            <a:r>
              <a:rPr lang="en-US" baseline="0" dirty="0" smtClean="0"/>
              <a:t> that exhibit a quality called logical adjacency. Two terms differing by only one value.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can be multiple </a:t>
            </a:r>
            <a:r>
              <a:rPr lang="en-US" baseline="0" dirty="0" err="1" smtClean="0"/>
              <a:t>minterms</a:t>
            </a:r>
            <a:r>
              <a:rPr lang="en-US" baseline="0" dirty="0" smtClean="0"/>
              <a:t> that exhibit logical adjacency. </a:t>
            </a:r>
          </a:p>
          <a:p>
            <a:endParaRPr lang="en-US" baseline="0" dirty="0" smtClean="0"/>
          </a:p>
          <a:p>
            <a:r>
              <a:rPr lang="en-US" dirty="0" smtClean="0"/>
              <a:t>Even if they are not physically adjacent on the map, they can still be depending on what variables are given.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fr-FR" dirty="0" smtClean="0"/>
              <a:t>Don’</a:t>
            </a:r>
            <a:r>
              <a:rPr lang="en-US" dirty="0" smtClean="0"/>
              <a:t>t</a:t>
            </a:r>
            <a:r>
              <a:rPr lang="en-US" baseline="0" dirty="0" smtClean="0"/>
              <a:t> make groups of 3, 6 or that have a power of 2, you will be forming groups where name describes a member of the set. It’ll look like a sombrero maybe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minterm</a:t>
            </a:r>
            <a:r>
              <a:rPr lang="en-US" baseline="0" dirty="0" smtClean="0"/>
              <a:t> can be in more than one group. They can also overlap. You just </a:t>
            </a:r>
            <a:r>
              <a:rPr lang="en-US" baseline="0" dirty="0" err="1" smtClean="0"/>
              <a:t>hve</a:t>
            </a:r>
            <a:r>
              <a:rPr lang="en-US" baseline="0" dirty="0" smtClean="0"/>
              <a:t> to make sure that the group in the cover is not redundant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group needs to have at least one </a:t>
            </a:r>
            <a:r>
              <a:rPr lang="en-US" baseline="0" dirty="0" err="1" smtClean="0"/>
              <a:t>minterm</a:t>
            </a:r>
            <a:r>
              <a:rPr lang="en-US" baseline="0" dirty="0" smtClean="0"/>
              <a:t> that no other group contains.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Overlapping is not </a:t>
            </a:r>
            <a:r>
              <a:rPr lang="en-US" baseline="0" dirty="0" err="1" smtClean="0"/>
              <a:t>redudnant</a:t>
            </a:r>
            <a:r>
              <a:rPr lang="en-US" baseline="0" dirty="0" smtClean="0"/>
              <a:t> in itself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K maps we show him have to be </a:t>
            </a:r>
            <a:r>
              <a:rPr lang="en-US" baseline="0" dirty="0" err="1" smtClean="0"/>
              <a:t>labeeled</a:t>
            </a:r>
            <a:r>
              <a:rPr lang="en-US" baseline="0" dirty="0" smtClean="0"/>
              <a:t> correctly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Making a group of smallest groups while being maximized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they are not redundant.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</a:t>
            </a:r>
            <a:r>
              <a:rPr lang="en-US" baseline="0" dirty="0" smtClean="0"/>
              <a:t> = BC comp + BD comp + A comp C D comp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know where the 1s are, you can then find out where the 0s are. </a:t>
            </a:r>
          </a:p>
          <a:p>
            <a:endParaRPr lang="en-US" dirty="0" smtClean="0"/>
          </a:p>
          <a:p>
            <a:r>
              <a:rPr lang="en-US" dirty="0" smtClean="0"/>
              <a:t>Then</a:t>
            </a:r>
            <a:r>
              <a:rPr lang="en-US" baseline="0" dirty="0" smtClean="0"/>
              <a:t> you just group the 0s.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Row 3 can be fully covered horizontally. Column 3 can be wholly covered, and then row 2-23 can be done in with a 4 square cover. </a:t>
            </a:r>
          </a:p>
          <a:p>
            <a:r>
              <a:rPr lang="en-US" baseline="0" dirty="0" smtClean="0"/>
              <a:t>‘\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thus f comp = AB+CD+BC comp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you </a:t>
            </a:r>
            <a:r>
              <a:rPr lang="en-US" baseline="0" dirty="0" err="1" smtClean="0"/>
              <a:t>complicment</a:t>
            </a:r>
            <a:r>
              <a:rPr lang="en-US" baseline="0" dirty="0" smtClean="0"/>
              <a:t> both sides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get regular f equal to (AB comp)*(CD comp)*(B comp *C)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get another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 </a:t>
            </a:r>
            <a:r>
              <a:rPr lang="en-US" baseline="0" dirty="0" err="1" smtClean="0"/>
              <a:t>comp+B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omp</a:t>
            </a:r>
            <a:r>
              <a:rPr lang="en-US" baseline="0" dirty="0" smtClean="0"/>
              <a:t>)(C comp + D comp)(B comp + C)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Certain input combos are don’t cares.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sigma</a:t>
            </a:r>
            <a:r>
              <a:rPr lang="en-US" baseline="0" dirty="0" smtClean="0"/>
              <a:t> to signify Sum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Never do opposing corners.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both 0, 1, or high </a:t>
            </a:r>
            <a:r>
              <a:rPr lang="en-US" dirty="0" err="1" smtClean="0"/>
              <a:t>impedence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As an </a:t>
            </a:r>
            <a:r>
              <a:rPr lang="en-US" dirty="0" err="1" smtClean="0"/>
              <a:t>impedence</a:t>
            </a:r>
            <a:r>
              <a:rPr lang="en-US" dirty="0" smtClean="0"/>
              <a:t> goes up, the current goes towards 0?</a:t>
            </a:r>
          </a:p>
          <a:p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smtClean="0"/>
              <a:t>a multiplexer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58291-2F2E-43DA-8C90-0CB950431A4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944F970-02A0-49D9-B498-62A1C1F11433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05D731-7CF8-48B6-B5DF-FEAF65E76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 2504:</a:t>
            </a:r>
            <a:br>
              <a:rPr lang="en-US" dirty="0" smtClean="0"/>
            </a:b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Computer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Section 2: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Combinational Logic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u="sng" dirty="0" smtClean="0"/>
              <a:t>NAND</a:t>
            </a:r>
            <a:endParaRPr lang="en-US" sz="28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 NAND gate is an AND gate with its output inverted.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Therefore, the NAND function outputs 0 only when </a:t>
            </a:r>
            <a:r>
              <a:rPr lang="en-US" i="1" dirty="0" smtClean="0"/>
              <a:t>all</a:t>
            </a:r>
            <a:r>
              <a:rPr lang="en-US" dirty="0" smtClean="0"/>
              <a:t> of its inputs are 1. The function outputs 1 if </a:t>
            </a:r>
            <a:r>
              <a:rPr lang="en-US" i="1" dirty="0" smtClean="0"/>
              <a:t>any</a:t>
            </a:r>
            <a:r>
              <a:rPr lang="en-US" dirty="0" smtClean="0"/>
              <a:t> of its inputs equal 0.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NAND gates are more common in digital circuits than AND gates because they are easier to fabricate.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 NAND gate is </a:t>
            </a:r>
            <a:r>
              <a:rPr lang="en-US" i="1" dirty="0" smtClean="0"/>
              <a:t>functionally complete by itself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This truth table describes the case for the 2-input NAND gate.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46960" y="3124200"/>
          <a:ext cx="3291840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(AB)</a:t>
                      </a:r>
                      <a:r>
                        <a:rPr lang="en-US" sz="2400" dirty="0" smtClean="0">
                          <a:latin typeface="Times New Roman"/>
                          <a:cs typeface="Times New Roman"/>
                        </a:rPr>
                        <a:t>′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u="sng" dirty="0" smtClean="0"/>
              <a:t>NOR</a:t>
            </a:r>
            <a:endParaRPr lang="en-US" sz="28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 NOR gate is an OR gate with its output inverted.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Therefore, the NOR function outputs 0 if any of its inputs are 1. The function outputs 1 if </a:t>
            </a:r>
            <a:r>
              <a:rPr lang="en-US" i="1" dirty="0" smtClean="0"/>
              <a:t>all </a:t>
            </a:r>
            <a:r>
              <a:rPr lang="en-US" dirty="0" smtClean="0"/>
              <a:t>of its inputs equal 0.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NOR gates are more common in digital circuits than OR gates because they are easier to fabricate.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 NOR gate is functionally complete by itself.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This truth table describes the case for the 2-input NOR gate.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124200"/>
          <a:ext cx="3291840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(A+B)</a:t>
                      </a:r>
                      <a:r>
                        <a:rPr lang="en-US" sz="2400" dirty="0" smtClean="0">
                          <a:latin typeface="+mn-lt"/>
                          <a:cs typeface="Times New Roman"/>
                        </a:rPr>
                        <a:t>′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Symbols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NAND gate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NOR gate</a:t>
            </a: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840" y="3474720"/>
            <a:ext cx="1216152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5029200"/>
            <a:ext cx="1216152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Exclusive-OR (XOR)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We can express the </a:t>
            </a:r>
            <a:r>
              <a:rPr lang="en-US" i="1" dirty="0" smtClean="0"/>
              <a:t>2-input XOR</a:t>
            </a:r>
            <a:r>
              <a:rPr lang="en-US" dirty="0" smtClean="0"/>
              <a:t> function in terms of primitive logic gates:  </a:t>
            </a:r>
            <a:r>
              <a:rPr lang="en-US" b="1" dirty="0" smtClean="0"/>
              <a:t>A⊕B = A</a:t>
            </a:r>
            <a:r>
              <a:rPr lang="en-US" b="1" dirty="0" smtClean="0">
                <a:cs typeface="Times New Roman"/>
              </a:rPr>
              <a:t>′B + AB′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cs typeface="Times New Roman"/>
              </a:rPr>
              <a:t>The XOR gate is NOT functionally complete.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>
                <a:cs typeface="Times New Roman"/>
              </a:rPr>
              <a:t>How do we define the XOR function for more than 2 inputs?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This truth table describes the case for the 2-input XOR gate.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3291840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⊕ 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Exclusive-NOR (XNOR)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We can express the </a:t>
            </a:r>
            <a:r>
              <a:rPr lang="en-US" i="1" dirty="0" smtClean="0"/>
              <a:t>2-input XNOR</a:t>
            </a:r>
            <a:r>
              <a:rPr lang="en-US" dirty="0" smtClean="0"/>
              <a:t> function in terms of primitive logic gates: </a:t>
            </a:r>
            <a:br>
              <a:rPr lang="en-US" dirty="0" smtClean="0"/>
            </a:br>
            <a:r>
              <a:rPr lang="en-US" b="1" dirty="0" smtClean="0"/>
              <a:t>A⊗B = A</a:t>
            </a:r>
            <a:r>
              <a:rPr lang="en-US" b="1" dirty="0" smtClean="0">
                <a:cs typeface="Times New Roman"/>
              </a:rPr>
              <a:t>B + A′B′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cs typeface="Times New Roman"/>
              </a:rPr>
              <a:t>Sometimes, the 2-input XNOR functions is called an </a:t>
            </a:r>
            <a:r>
              <a:rPr lang="en-US" i="1" dirty="0" smtClean="0">
                <a:cs typeface="Times New Roman"/>
              </a:rPr>
              <a:t>equivalence function.</a:t>
            </a:r>
            <a:endParaRPr lang="en-US" dirty="0" smtClean="0">
              <a:cs typeface="Times New Roman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cs typeface="Times New Roman"/>
              </a:rPr>
              <a:t>The XNOR gate is NOT functionally complete.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cs typeface="Times New Roman"/>
              </a:rPr>
              <a:t>How do we define the XNOR function for more than 2 inputs?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This truth table describes the case for the 2-input XNOR gate.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23160" y="3048000"/>
          <a:ext cx="329184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⊗</a:t>
                      </a:r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Symbols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XOR gate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XNOR gate</a:t>
            </a:r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840" y="3474720"/>
            <a:ext cx="1216152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5029200"/>
            <a:ext cx="1216152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This section introduces the concepts and techniques central to the design and implementation of digital logic circuits.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ideas in this section are based on the work of George Boole (1854) and Claude Shannon (1938)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Boolean algebra</a:t>
            </a:r>
            <a:r>
              <a:rPr lang="en-US" sz="2800" dirty="0" smtClean="0"/>
              <a:t> provides the theoretical structure for the manipulation of logic systems.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Boolean algebra allows us to relate truth tables and input-output forms to algebraic expressions.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purpose of Boolean algebra is to give the designer a means to reduce a logical expression to its simplest form.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/>
              <a:t>Boolean function</a:t>
            </a:r>
            <a:r>
              <a:rPr lang="en-US" sz="2800" dirty="0" smtClean="0"/>
              <a:t> is an algebraic expression that contains a set of operators (AND, OR, NOT) and a set of symbols (0, 1)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/>
              <a:t>Boolean (or binary) variable</a:t>
            </a:r>
            <a:r>
              <a:rPr lang="en-US" sz="2800" dirty="0" smtClean="0"/>
              <a:t> can take on either symbol value.  We can represent input and output signals as Boolean variables.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can implement Boolean functions using the logic gates that correspond to the functions.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Axioms of Boolean Algebra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u="sng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80387"/>
              </p:ext>
            </p:extLst>
          </p:nvPr>
        </p:nvGraphicFramePr>
        <p:xfrm>
          <a:off x="914400" y="2590800"/>
          <a:ext cx="5684520" cy="32918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048000"/>
                <a:gridCol w="263652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 + 0 = x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 • 1 = x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 + 1 = 1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 • 0 = 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+ x = x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x = x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+ x</a:t>
                      </a:r>
                      <a:r>
                        <a:rPr lang="en-US" sz="2000" baseline="0" dirty="0" smtClean="0">
                          <a:latin typeface="+mn-lt"/>
                          <a:cs typeface="Times New Roman"/>
                        </a:rPr>
                        <a:t>′</a:t>
                      </a:r>
                      <a:r>
                        <a:rPr lang="en-US" sz="2000" baseline="0" dirty="0" smtClean="0"/>
                        <a:t> = 1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x</a:t>
                      </a:r>
                      <a:r>
                        <a:rPr lang="en-US" sz="2000" baseline="0" dirty="0" smtClean="0">
                          <a:latin typeface="+mn-lt"/>
                          <a:cs typeface="Times New Roman"/>
                        </a:rPr>
                        <a:t>′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(x</a:t>
                      </a:r>
                      <a:r>
                        <a:rPr lang="en-US" sz="2000" baseline="0" dirty="0" smtClean="0">
                          <a:latin typeface="+mn-lt"/>
                          <a:cs typeface="Times New Roman"/>
                        </a:rPr>
                        <a:t>′)′ = x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 + y = y + x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xy</a:t>
                      </a:r>
                      <a:r>
                        <a:rPr lang="en-US" sz="2000" dirty="0" smtClean="0"/>
                        <a:t> = </a:t>
                      </a:r>
                      <a:r>
                        <a:rPr lang="en-US" sz="2000" dirty="0" err="1" smtClean="0"/>
                        <a:t>yx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(x + y) + z = x + (y + z)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None/>
                      </a:pPr>
                      <a:r>
                        <a:rPr lang="en-US" sz="2000" dirty="0" smtClean="0"/>
                        <a:t>x(</a:t>
                      </a:r>
                      <a:r>
                        <a:rPr lang="en-US" sz="2000" dirty="0" err="1" smtClean="0"/>
                        <a:t>yz</a:t>
                      </a:r>
                      <a:r>
                        <a:rPr lang="en-US" sz="2000" dirty="0" smtClean="0"/>
                        <a:t>)</a:t>
                      </a:r>
                      <a:r>
                        <a:rPr lang="en-US" sz="2000" baseline="0" dirty="0" smtClean="0"/>
                        <a:t> = (</a:t>
                      </a:r>
                      <a:r>
                        <a:rPr lang="en-US" sz="2000" baseline="0" dirty="0" err="1" smtClean="0"/>
                        <a:t>xy</a:t>
                      </a:r>
                      <a:r>
                        <a:rPr lang="en-US" sz="2000" baseline="0" dirty="0" smtClean="0"/>
                        <a:t>)z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x(y + z) = </a:t>
                      </a:r>
                      <a:r>
                        <a:rPr lang="en-US" sz="2000" dirty="0" err="1" smtClean="0"/>
                        <a:t>xy</a:t>
                      </a:r>
                      <a:r>
                        <a:rPr lang="en-US" sz="2000" dirty="0" smtClean="0"/>
                        <a:t> + </a:t>
                      </a:r>
                      <a:r>
                        <a:rPr lang="en-US" sz="2000" dirty="0" err="1" smtClean="0"/>
                        <a:t>xz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x +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yz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= (x + y)(x + z)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(x + y)</a:t>
                      </a:r>
                      <a:r>
                        <a:rPr lang="en-US" sz="2000" baseline="0" dirty="0" smtClean="0">
                          <a:latin typeface="+mn-lt"/>
                          <a:cs typeface="Times New Roman"/>
                        </a:rPr>
                        <a:t>′ = </a:t>
                      </a:r>
                      <a:r>
                        <a:rPr lang="en-US" sz="2000" baseline="0" dirty="0" err="1" smtClean="0">
                          <a:latin typeface="+mn-lt"/>
                          <a:cs typeface="Times New Roman"/>
                        </a:rPr>
                        <a:t>x′y</a:t>
                      </a:r>
                      <a:r>
                        <a:rPr lang="en-US" sz="2000" baseline="0" dirty="0" smtClean="0">
                          <a:latin typeface="+mn-lt"/>
                          <a:cs typeface="Times New Roman"/>
                        </a:rPr>
                        <a:t>′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xy</a:t>
                      </a:r>
                      <a:r>
                        <a:rPr lang="en-US" sz="2000" dirty="0" smtClean="0"/>
                        <a:t>)</a:t>
                      </a:r>
                      <a:r>
                        <a:rPr lang="en-US" sz="2000" baseline="0" dirty="0" smtClean="0">
                          <a:latin typeface="+mn-lt"/>
                          <a:cs typeface="Times New Roman"/>
                        </a:rPr>
                        <a:t>′ = x′ + y′</a:t>
                      </a:r>
                      <a:endParaRPr 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Simplification using Boolean algebra can be time-consuming: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 smtClean="0"/>
              <a:t>f</a:t>
            </a:r>
            <a:r>
              <a:rPr lang="en-US" sz="2400" dirty="0" smtClean="0"/>
              <a:t>(A,B) = [A</a:t>
            </a:r>
            <a:r>
              <a:rPr lang="en-US" sz="2400" dirty="0" smtClean="0">
                <a:cs typeface="Times New Roman"/>
              </a:rPr>
              <a:t>′</a:t>
            </a:r>
            <a:r>
              <a:rPr lang="en-US" sz="2400" dirty="0" smtClean="0"/>
              <a:t> • (A</a:t>
            </a:r>
            <a:r>
              <a:rPr lang="en-US" sz="2400" dirty="0" smtClean="0">
                <a:latin typeface="+mj-lt"/>
                <a:cs typeface="Times New Roman"/>
              </a:rPr>
              <a:t> + B</a:t>
            </a:r>
            <a:r>
              <a:rPr lang="en-US" sz="2400" dirty="0" smtClean="0">
                <a:cs typeface="Times New Roman"/>
              </a:rPr>
              <a:t>′</a:t>
            </a:r>
            <a:r>
              <a:rPr lang="en-US" sz="2400" dirty="0" smtClean="0">
                <a:latin typeface="+mj-lt"/>
                <a:cs typeface="Times New Roman"/>
              </a:rPr>
              <a:t>)]</a:t>
            </a:r>
            <a:r>
              <a:rPr lang="en-US" sz="2400" dirty="0" smtClean="0">
                <a:cs typeface="Times New Roman"/>
              </a:rPr>
              <a:t>′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Times New Roman"/>
              </a:rPr>
              <a:t>= (A</a:t>
            </a:r>
            <a:r>
              <a:rPr lang="en-US" sz="2400" dirty="0" smtClean="0">
                <a:cs typeface="Times New Roman"/>
              </a:rPr>
              <a:t>′)′ + (A + B′)′		(17)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cs typeface="Times New Roman"/>
              </a:rPr>
              <a:t>= A + (A + B′)′			(</a:t>
            </a:r>
            <a:r>
              <a:rPr lang="en-US" sz="2400" dirty="0">
                <a:cs typeface="Times New Roman"/>
              </a:rPr>
              <a:t>9</a:t>
            </a:r>
            <a:r>
              <a:rPr lang="en-US" sz="2400" dirty="0" smtClean="0">
                <a:cs typeface="Times New Roman"/>
              </a:rPr>
              <a:t>)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Times New Roman"/>
              </a:rPr>
              <a:t>= </a:t>
            </a:r>
            <a:r>
              <a:rPr lang="en-US" sz="2400" dirty="0" smtClean="0">
                <a:cs typeface="Times New Roman"/>
              </a:rPr>
              <a:t>A</a:t>
            </a:r>
            <a:r>
              <a:rPr lang="en-US" sz="2400" dirty="0" smtClean="0">
                <a:latin typeface="+mj-lt"/>
                <a:cs typeface="Times New Roman"/>
              </a:rPr>
              <a:t> + </a:t>
            </a:r>
            <a:r>
              <a:rPr lang="en-US" sz="2400" dirty="0" smtClean="0">
                <a:cs typeface="Times New Roman"/>
              </a:rPr>
              <a:t>A′</a:t>
            </a:r>
            <a:r>
              <a:rPr lang="en-US" sz="2400" dirty="0" smtClean="0"/>
              <a:t> •</a:t>
            </a:r>
            <a:r>
              <a:rPr lang="en-US" sz="2400" dirty="0" smtClean="0">
                <a:cs typeface="Times New Roman"/>
              </a:rPr>
              <a:t> (B′)′			(16)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Times New Roman"/>
              </a:rPr>
              <a:t>= A + A</a:t>
            </a:r>
            <a:r>
              <a:rPr lang="en-US" sz="2400" dirty="0" smtClean="0">
                <a:cs typeface="Times New Roman"/>
              </a:rPr>
              <a:t>′B			(</a:t>
            </a:r>
            <a:r>
              <a:rPr lang="en-US" sz="2400" dirty="0">
                <a:cs typeface="Times New Roman"/>
              </a:rPr>
              <a:t>9</a:t>
            </a:r>
            <a:r>
              <a:rPr lang="en-US" sz="2400" dirty="0" smtClean="0">
                <a:cs typeface="Times New Roman"/>
              </a:rPr>
              <a:t>)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Times New Roman"/>
              </a:rPr>
              <a:t>= (A + A</a:t>
            </a:r>
            <a:r>
              <a:rPr lang="en-US" sz="2400" dirty="0" smtClean="0">
                <a:cs typeface="Times New Roman"/>
              </a:rPr>
              <a:t>′)(A + B)		(15)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Times New Roman"/>
              </a:rPr>
              <a:t>= (1)(A + B)			(7)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Times New Roman"/>
              </a:rPr>
              <a:t>= (A + B)(1)			(11)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Times New Roman"/>
              </a:rPr>
              <a:t>= A + B			(2)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 smtClean="0">
              <a:latin typeface="+mj-lt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cs typeface="Times New Roman"/>
              </a:rPr>
              <a:t>An important intermediate step of this proof is the derivation of a </a:t>
            </a:r>
            <a:r>
              <a:rPr lang="en-US" sz="2400" i="1" dirty="0" smtClean="0">
                <a:latin typeface="+mj-lt"/>
                <a:cs typeface="Times New Roman"/>
              </a:rPr>
              <a:t>theorem:</a:t>
            </a:r>
          </a:p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cs typeface="Times New Roman"/>
              </a:rPr>
              <a:t>A + A′B = A + B</a:t>
            </a:r>
            <a:r>
              <a:rPr lang="en-US" sz="2400" dirty="0" smtClean="0">
                <a:latin typeface="+mj-lt"/>
                <a:cs typeface="Times New Roman"/>
              </a:rPr>
              <a:t>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Our design task is to find the minimal algebraic expression that represents a logic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logic function does not have a unique algebraic expression.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Finding the minimal algebraic expression by applying Boolean algebra to a non-minimal form of the same algebraic expression is tedious and lacks deterministic rules.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u="sng" dirty="0" smtClean="0"/>
              <a:t>literal</a:t>
            </a:r>
            <a:r>
              <a:rPr lang="en-US" sz="2800" dirty="0" smtClean="0"/>
              <a:t> – A representational form of a variable.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u="sng" dirty="0" smtClean="0"/>
              <a:t>minterm</a:t>
            </a:r>
            <a:r>
              <a:rPr lang="en-US" sz="2800" dirty="0" smtClean="0"/>
              <a:t> – A </a:t>
            </a:r>
            <a:r>
              <a:rPr lang="en-US" sz="2800" i="1" dirty="0" smtClean="0"/>
              <a:t>product</a:t>
            </a:r>
            <a:r>
              <a:rPr lang="en-US" sz="2800" dirty="0" smtClean="0"/>
              <a:t> term containing one literal form of each variable in a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u="sng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u="sng" dirty="0" err="1" smtClean="0"/>
              <a:t>maxterm</a:t>
            </a:r>
            <a:r>
              <a:rPr lang="en-US" sz="2800" dirty="0" smtClean="0"/>
              <a:t> – A </a:t>
            </a:r>
            <a:r>
              <a:rPr lang="en-US" sz="2800" i="1" dirty="0" smtClean="0"/>
              <a:t>sum </a:t>
            </a:r>
            <a:r>
              <a:rPr lang="en-US" sz="2800" dirty="0" smtClean="0"/>
              <a:t>term containing one literal form of each variable in a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i="1" dirty="0" smtClean="0"/>
              <a:t>truth table </a:t>
            </a:r>
            <a:r>
              <a:rPr lang="en-US" sz="2400" dirty="0" smtClean="0"/>
              <a:t>representation of a logic function </a:t>
            </a:r>
            <a:r>
              <a:rPr lang="en-US" sz="2400" b="1" dirty="0" smtClean="0"/>
              <a:t>is</a:t>
            </a:r>
            <a:r>
              <a:rPr lang="en-US" sz="2400" dirty="0" smtClean="0"/>
              <a:t> unique.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/>
              <a:t>Consider the following truth table: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/>
              <a:t>f(A,B,C) = A</a:t>
            </a:r>
            <a:r>
              <a:rPr lang="en-US" sz="2400" dirty="0" smtClean="0">
                <a:cs typeface="Times New Roman"/>
              </a:rPr>
              <a:t>′BC′ + A′BC + AB′C′ + AB′C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>
                <a:cs typeface="Times New Roman"/>
              </a:rPr>
              <a:t>Minterm list: f(A,B,C) =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dirty="0" smtClean="0">
                <a:cs typeface="Times New Roman"/>
              </a:rPr>
              <a:t>m(2,3,4,5)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400" dirty="0" smtClean="0">
                <a:cs typeface="Times New Roman"/>
              </a:rPr>
              <a:t>Maxterm list: f(A,B,C) =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cs typeface="Times New Roman"/>
              </a:rPr>
              <a:t>M(0,1,6,7)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3429000"/>
          <a:ext cx="3657600" cy="288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 Karnaugh map is a diagram made up of squares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Each square represents one possible minterm of a function.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 squares are </a:t>
            </a:r>
            <a:r>
              <a:rPr lang="en-US" i="1" dirty="0" smtClean="0"/>
              <a:t>labeled</a:t>
            </a:r>
            <a:r>
              <a:rPr lang="en-US" dirty="0" smtClean="0"/>
              <a:t> with their minterm number. For example,  ABC = 101 is minterm 5.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We enter a 1 or a 0 into each box of the Karnaugh map based on the function’s output for that literal combination.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This is a 3-variable Karnaugh map.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 smtClean="0"/>
          </a:p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/>
              <a:t>What do you notice about the way that it is labeled?</a:t>
            </a:r>
            <a:endParaRPr lang="en-US" sz="2800" i="1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647990"/>
              </p:ext>
            </p:extLst>
          </p:nvPr>
        </p:nvGraphicFramePr>
        <p:xfrm>
          <a:off x="1981200" y="4358640"/>
          <a:ext cx="36576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The squares in a Karnaugh map are arranged so that the labels of adjacent squares differ </a:t>
            </a:r>
            <a:r>
              <a:rPr lang="en-US" sz="2800" i="1" dirty="0" smtClean="0"/>
              <a:t>in only one literal</a:t>
            </a:r>
            <a:r>
              <a:rPr lang="en-US" sz="2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Physical adjacency</a:t>
            </a:r>
            <a:r>
              <a:rPr lang="en-US" dirty="0" smtClean="0"/>
              <a:t> on the map corresponds to </a:t>
            </a:r>
            <a:r>
              <a:rPr lang="en-US" i="1" dirty="0" smtClean="0"/>
              <a:t>logical adjacency</a:t>
            </a:r>
            <a:r>
              <a:rPr lang="en-US" dirty="0" smtClean="0"/>
              <a:t> of the terms.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To achieve this, we label the map using </a:t>
            </a:r>
            <a:r>
              <a:rPr lang="en-US" i="1" dirty="0" smtClean="0"/>
              <a:t>Gray code</a:t>
            </a:r>
            <a:r>
              <a:rPr lang="en-US" dirty="0" smtClean="0"/>
              <a:t>, so that only one variable changes as we move from one box to another.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We can use the map to recognize patterns of boxes from which we can derive simpler algebraic terms.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Binary logic</a:t>
            </a:r>
            <a:r>
              <a:rPr lang="en-US" sz="2800" dirty="0" smtClean="0"/>
              <a:t> describes a system where variables can take on one of two values.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Logical operators</a:t>
            </a:r>
            <a:r>
              <a:rPr lang="en-US" sz="2800" dirty="0" smtClean="0"/>
              <a:t> produce binary outputs based upon their binary inputs and the operation they perform.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Logic gates </a:t>
            </a:r>
            <a:r>
              <a:rPr lang="en-US" sz="2800" dirty="0" smtClean="0"/>
              <a:t>physically implement these operations. We can combine logic gates in networks to synthesize a desired function.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92" y="1930400"/>
            <a:ext cx="5623560" cy="6400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Enter the function into the map.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Group together adjacent squares that contain 1s. The number of boxes in the group </a:t>
            </a:r>
            <a:r>
              <a:rPr lang="en-US" sz="2800" i="1" dirty="0" smtClean="0"/>
              <a:t>must be a power of 2</a:t>
            </a:r>
            <a:r>
              <a:rPr lang="en-US" sz="2800" dirty="0" smtClean="0"/>
              <a:t>. They must also have </a:t>
            </a:r>
            <a:r>
              <a:rPr lang="en-US" sz="2800" i="1" dirty="0" smtClean="0"/>
              <a:t>mutual logical adjacency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Maximize the </a:t>
            </a:r>
            <a:r>
              <a:rPr lang="en-US" sz="2800" i="1" dirty="0" smtClean="0"/>
              <a:t>sizes </a:t>
            </a:r>
            <a:r>
              <a:rPr lang="en-US" sz="2800" dirty="0" smtClean="0"/>
              <a:t>of your groups.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Minimize the </a:t>
            </a:r>
            <a:r>
              <a:rPr lang="en-US" sz="2800" i="1" dirty="0" smtClean="0"/>
              <a:t>number</a:t>
            </a:r>
            <a:r>
              <a:rPr lang="en-US" sz="2800" dirty="0" smtClean="0"/>
              <a:t> of your groups.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square can be a member of many different groups. However, each group must contain at least one square that is not in any other group.  This ensures that none of the groups are redundant.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Each group in the map represents a </a:t>
            </a:r>
            <a:r>
              <a:rPr lang="en-US" sz="2800" i="1" dirty="0" smtClean="0"/>
              <a:t>product term</a:t>
            </a:r>
            <a:r>
              <a:rPr lang="en-US" sz="2800" dirty="0" smtClean="0"/>
              <a:t> in a sum-of-products function. Name the group by using the literals that all of the group members have in common.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If two properly-sized groups show logical adjacency, they can be reduced to a larger group having one fewer literal.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f(A,B,C) = </a:t>
            </a:r>
            <a:r>
              <a:rPr lang="el-GR" sz="2800" dirty="0" smtClean="0">
                <a:latin typeface="Times New Roman"/>
                <a:cs typeface="Times New Roman"/>
              </a:rPr>
              <a:t>Σ</a:t>
            </a:r>
            <a:r>
              <a:rPr lang="en-US" sz="2800" dirty="0" smtClean="0">
                <a:latin typeface="Gill Sans MT" pitchFamily="34" charset="0"/>
                <a:cs typeface="Times New Roman"/>
              </a:rPr>
              <a:t>m(2,3,4,5)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Map </a:t>
            </a:r>
            <a:r>
              <a:rPr lang="en-US" sz="2800" dirty="0" smtClean="0"/>
              <a:t>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Minimize</a:t>
            </a:r>
            <a:r>
              <a:rPr lang="en-US" sz="2800" dirty="0" smtClean="0"/>
              <a:t> 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Name the groups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Formulate</a:t>
            </a:r>
            <a:r>
              <a:rPr lang="en-US" sz="2800" dirty="0" smtClean="0"/>
              <a:t> 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f(A,B,C) = 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1600200" y="4876800"/>
          <a:ext cx="36576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f(A,B,C) = </a:t>
            </a:r>
            <a:r>
              <a:rPr lang="el-GR" sz="2800" dirty="0" smtClean="0">
                <a:latin typeface="Times New Roman"/>
                <a:cs typeface="Times New Roman"/>
              </a:rPr>
              <a:t>Σ</a:t>
            </a:r>
            <a:r>
              <a:rPr lang="en-US" sz="2800" dirty="0" smtClean="0">
                <a:latin typeface="Gill Sans MT" pitchFamily="34" charset="0"/>
                <a:cs typeface="Times New Roman"/>
              </a:rPr>
              <a:t>m(3,4,6,7)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Map </a:t>
            </a:r>
            <a:r>
              <a:rPr lang="en-US" sz="2800" dirty="0" smtClean="0"/>
              <a:t>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Minimize</a:t>
            </a:r>
            <a:r>
              <a:rPr lang="en-US" sz="2800" dirty="0" smtClean="0"/>
              <a:t> 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Name the groups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Formulate</a:t>
            </a:r>
            <a:r>
              <a:rPr lang="en-US" sz="2800" dirty="0" smtClean="0"/>
              <a:t> 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f(A,B,C) =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600200" y="4876800"/>
          <a:ext cx="36576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f(A,B,C) = A</a:t>
            </a:r>
            <a:r>
              <a:rPr lang="en-US" sz="2800" dirty="0" smtClean="0">
                <a:cs typeface="Times New Roman"/>
              </a:rPr>
              <a:t>′B + A′C + BC + AB ′C</a:t>
            </a:r>
            <a:endParaRPr lang="en-US" sz="2800" dirty="0" smtClean="0">
              <a:latin typeface="Gill Sans MT" pitchFamily="34" charset="0"/>
              <a:cs typeface="Times New Roman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Map </a:t>
            </a:r>
            <a:r>
              <a:rPr lang="en-US" sz="2800" dirty="0" smtClean="0"/>
              <a:t>the groups in 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Use the minterms you find to </a:t>
            </a:r>
            <a:r>
              <a:rPr lang="en-US" sz="2800" i="1" dirty="0" smtClean="0"/>
              <a:t>minimize</a:t>
            </a:r>
            <a:r>
              <a:rPr lang="en-US" sz="2800" dirty="0" smtClean="0"/>
              <a:t> 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Name the new groups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Formulate</a:t>
            </a:r>
            <a:r>
              <a:rPr lang="en-US" sz="2800" dirty="0" smtClean="0"/>
              <a:t> the function.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f(A,B,C) =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600200" y="4953000"/>
          <a:ext cx="36576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size of the map doubles each time we add a new variable.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have to take care to observe new instances of adjacency.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519644"/>
              </p:ext>
            </p:extLst>
          </p:nvPr>
        </p:nvGraphicFramePr>
        <p:xfrm>
          <a:off x="1828800" y="4572000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Obtain the simplest SOP form of f(A,B,C,D) =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/>
              </a:rPr>
              <a:t>m(0,1,2,6,8,9,10).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1828800" y="4038600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Obtain the simplest SOP form of f(A,B,C,D) = </a:t>
            </a:r>
            <a:r>
              <a:rPr lang="el-GR" sz="2800" dirty="0" smtClean="0">
                <a:latin typeface="Times New Roman"/>
                <a:cs typeface="Times New Roman"/>
              </a:rPr>
              <a:t>Σ</a:t>
            </a:r>
            <a:r>
              <a:rPr lang="en-US" sz="2800" dirty="0" smtClean="0">
                <a:latin typeface="Gill Sans MT" pitchFamily="34" charset="0"/>
                <a:cs typeface="Times New Roman"/>
              </a:rPr>
              <a:t>m(0,1,2,4,5,6,8,9,12,13,14).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828800" y="4038600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As the number of variables increases, the patterns of adjacencies can become difficult to find.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To learn techniques involving more variables and multiple output functions, take Digital Design I!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So far, we have grouped the minterms (the ones) in our maps. This produces functions in the </a:t>
            </a:r>
            <a:r>
              <a:rPr lang="en-US" sz="2800" i="1" dirty="0" smtClean="0"/>
              <a:t>sum-of-products</a:t>
            </a:r>
            <a:r>
              <a:rPr lang="en-US" sz="2800" dirty="0" smtClean="0"/>
              <a:t> form.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These functions have a set of first-level AND gates unified by a second-level OR gate.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How else can we implement these sum-of-products functions?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Use double-negation and </a:t>
            </a:r>
            <a:r>
              <a:rPr lang="en-US" i="1" dirty="0" err="1" smtClean="0"/>
              <a:t>DeMorgan’s</a:t>
            </a:r>
            <a:r>
              <a:rPr lang="en-US" i="1" dirty="0" smtClean="0"/>
              <a:t> to use only NAND gates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There are 3 </a:t>
            </a:r>
            <a:r>
              <a:rPr lang="en-US" sz="2800" i="1" dirty="0" smtClean="0"/>
              <a:t>primitive </a:t>
            </a:r>
            <a:r>
              <a:rPr lang="en-US" sz="2800" dirty="0" smtClean="0"/>
              <a:t>logic functions: AND, OR, and NOT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u="sng" dirty="0" smtClean="0"/>
              <a:t>AND</a:t>
            </a:r>
            <a:endParaRPr lang="en-US" sz="28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 AND function outputs 1 only when </a:t>
            </a:r>
            <a:r>
              <a:rPr lang="en-US" i="1" dirty="0" smtClean="0"/>
              <a:t>all</a:t>
            </a:r>
            <a:r>
              <a:rPr lang="en-US" dirty="0" smtClean="0"/>
              <a:t> of its inputs equal 1. The function outputs 0 if </a:t>
            </a:r>
            <a:r>
              <a:rPr lang="en-US" i="1" dirty="0" smtClean="0"/>
              <a:t>any</a:t>
            </a:r>
            <a:r>
              <a:rPr lang="en-US" dirty="0" smtClean="0"/>
              <a:t> of its inputs equal 0.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Notation:  A ∧ B, A • B, AB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We can use a </a:t>
            </a:r>
            <a:r>
              <a:rPr lang="en-US" i="1" dirty="0" smtClean="0"/>
              <a:t>truth table</a:t>
            </a:r>
            <a:r>
              <a:rPr lang="en-US" dirty="0" smtClean="0"/>
              <a:t> to define the AND operation for an arbitrary number of inputs.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An alternative functional representation is the </a:t>
            </a:r>
            <a:r>
              <a:rPr lang="en-US" sz="2800" i="1" dirty="0" smtClean="0"/>
              <a:t>product-of-sums </a:t>
            </a:r>
            <a:r>
              <a:rPr lang="en-US" sz="2800" dirty="0" smtClean="0"/>
              <a:t>representation.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These functions have a set of first-level OR gates unified by a second-level AND gate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How else can we implement these product-of-sums functions?</a:t>
            </a:r>
            <a:endParaRPr lang="en-US" i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We can use Karnaugh maps to derive the product-of-sums form of a function.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Map the function as before.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Group the </a:t>
            </a:r>
            <a:r>
              <a:rPr lang="en-US" i="1" dirty="0" err="1" smtClean="0"/>
              <a:t>maxterms</a:t>
            </a:r>
            <a:r>
              <a:rPr lang="en-US" dirty="0" smtClean="0"/>
              <a:t> (the </a:t>
            </a:r>
            <a:r>
              <a:rPr lang="en-US" i="1" dirty="0" smtClean="0"/>
              <a:t>zeros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of the function in the same way that you grouped the ones previously.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This yields a minimized expression for f</a:t>
            </a:r>
            <a:r>
              <a:rPr lang="en-US" dirty="0" smtClean="0">
                <a:cs typeface="Times New Roman"/>
              </a:rPr>
              <a:t>′ in SOP form.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cs typeface="Times New Roman"/>
              </a:rPr>
              <a:t>Complement both sides of the function. Use </a:t>
            </a:r>
            <a:r>
              <a:rPr lang="en-US" dirty="0" err="1" smtClean="0">
                <a:cs typeface="Times New Roman"/>
              </a:rPr>
              <a:t>DeMorgan’s</a:t>
            </a:r>
            <a:r>
              <a:rPr lang="en-US" dirty="0" smtClean="0">
                <a:cs typeface="Times New Roman"/>
              </a:rPr>
              <a:t> Theorem to derive f in POS form.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Obtain the simplest POS form of f(A,B,C,D) = </a:t>
            </a:r>
            <a:r>
              <a:rPr lang="el-GR" sz="2800" dirty="0" smtClean="0">
                <a:latin typeface="Times New Roman"/>
                <a:cs typeface="Times New Roman"/>
              </a:rPr>
              <a:t>Σ</a:t>
            </a:r>
            <a:r>
              <a:rPr lang="en-US" sz="2800" dirty="0" smtClean="0">
                <a:latin typeface="Gill Sans MT" pitchFamily="34" charset="0"/>
                <a:cs typeface="Times New Roman"/>
              </a:rPr>
              <a:t>m(0,1,2,6,8,9,10).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1828800" y="4038600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Obtain the simplest POS form of f(A,B,C,D) = </a:t>
            </a:r>
            <a:r>
              <a:rPr lang="el-GR" sz="2800" dirty="0" smtClean="0">
                <a:latin typeface="Times New Roman"/>
                <a:cs typeface="Times New Roman"/>
              </a:rPr>
              <a:t>Σ</a:t>
            </a:r>
            <a:r>
              <a:rPr lang="en-US" sz="2800" dirty="0" smtClean="0">
                <a:latin typeface="Gill Sans MT" pitchFamily="34" charset="0"/>
                <a:cs typeface="Times New Roman"/>
              </a:rPr>
              <a:t>m(0,1,2,4,5,6,8,9,12,13,14).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1828800" y="4038600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Sometimes a designer </a:t>
            </a:r>
            <a:r>
              <a:rPr lang="en-US" sz="2800" i="1" dirty="0" smtClean="0"/>
              <a:t>doesn’t care </a:t>
            </a:r>
            <a:r>
              <a:rPr lang="en-US" sz="2800" dirty="0" smtClean="0"/>
              <a:t>whether a particular combination of inputs causes an output of 0 or 1.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Consider the </a:t>
            </a:r>
            <a:r>
              <a:rPr lang="en-US" sz="2800" i="1" dirty="0" smtClean="0"/>
              <a:t>binary-coded decimal</a:t>
            </a:r>
            <a:r>
              <a:rPr lang="en-US" sz="2800" dirty="0" smtClean="0"/>
              <a:t> codes.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Only 10 of the 16 four-variable codes represent valid BCD codes. The other 6 codes are </a:t>
            </a:r>
            <a:r>
              <a:rPr lang="en-US" i="1" dirty="0" smtClean="0"/>
              <a:t>invalid.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If we design a function to accept BCD inputs, it doesn’t matter what the invalid codes produce as outputs, since they will not occur as inputs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Literal terms whose outputs do not impact the output function are called </a:t>
            </a:r>
            <a:r>
              <a:rPr lang="en-US" sz="2800" i="1" dirty="0" smtClean="0"/>
              <a:t>don’t care conditions</a:t>
            </a:r>
            <a:r>
              <a:rPr lang="en-US" sz="2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Use “d” or “x” to represent a don’t care in a Karnaugh map.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Functions that contain don’t care conditions are called </a:t>
            </a:r>
            <a:r>
              <a:rPr lang="en-US" sz="2800" i="1" dirty="0" smtClean="0"/>
              <a:t>incompletely-specified functions</a:t>
            </a:r>
            <a:r>
              <a:rPr lang="en-US" sz="2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SOP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f(A,B,C,D) =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US" dirty="0" smtClean="0">
                <a:latin typeface="Gill Sans MT" pitchFamily="34" charset="0"/>
                <a:cs typeface="Times New Roman"/>
              </a:rPr>
              <a:t>m(0,3,6,9) +</a:t>
            </a:r>
            <a:br>
              <a:rPr lang="en-US" dirty="0" smtClean="0">
                <a:latin typeface="Gill Sans MT" pitchFamily="34" charset="0"/>
                <a:cs typeface="Times New Roman"/>
              </a:rPr>
            </a:br>
            <a:r>
              <a:rPr lang="en-US" dirty="0" smtClean="0">
                <a:latin typeface="Gill Sans MT" pitchFamily="34" charset="0"/>
                <a:cs typeface="Times New Roman"/>
              </a:rPr>
              <a:t>d(10, 11, 12, 13, 14, 15)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>
                <a:latin typeface="Gill Sans MT" pitchFamily="34" charset="0"/>
                <a:cs typeface="Times New Roman"/>
              </a:rPr>
              <a:t>POS</a:t>
            </a:r>
            <a:r>
              <a:rPr lang="en-US" dirty="0" smtClean="0">
                <a:latin typeface="Gill Sans MT" pitchFamily="34" charset="0"/>
                <a:cs typeface="Times New Roman"/>
              </a:rPr>
              <a:t>: </a:t>
            </a:r>
            <a:br>
              <a:rPr lang="en-US" dirty="0" smtClean="0">
                <a:latin typeface="Gill Sans MT" pitchFamily="34" charset="0"/>
                <a:cs typeface="Times New Roman"/>
              </a:rPr>
            </a:br>
            <a:r>
              <a:rPr lang="en-US" dirty="0" smtClean="0"/>
              <a:t>f(A,B,C,D) = </a:t>
            </a:r>
            <a:r>
              <a:rPr lang="el-GR" dirty="0" smtClean="0">
                <a:latin typeface="Times New Roman"/>
                <a:cs typeface="Times New Roman"/>
              </a:rPr>
              <a:t>Π</a:t>
            </a:r>
            <a:r>
              <a:rPr lang="en-US" dirty="0" smtClean="0">
                <a:latin typeface="Gill Sans MT" pitchFamily="34" charset="0"/>
                <a:cs typeface="Times New Roman"/>
              </a:rPr>
              <a:t>M(1,2,4,5,7,8) •</a:t>
            </a:r>
            <a:br>
              <a:rPr lang="en-US" dirty="0" smtClean="0">
                <a:latin typeface="Gill Sans MT" pitchFamily="34" charset="0"/>
                <a:cs typeface="Times New Roman"/>
              </a:rPr>
            </a:br>
            <a:r>
              <a:rPr lang="en-US" dirty="0" smtClean="0">
                <a:latin typeface="Gill Sans MT" pitchFamily="34" charset="0"/>
                <a:cs typeface="Times New Roman"/>
              </a:rPr>
              <a:t>D(10, 11, 12, 13, 14, 15)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To minimize an incompletely-specified function, observe these additional requirements.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Use don’t cares as 1s or 0s when forming groups of minterms (in SOP functions) or </a:t>
            </a:r>
            <a:r>
              <a:rPr lang="en-US" dirty="0" err="1" smtClean="0"/>
              <a:t>maxterms</a:t>
            </a:r>
            <a:r>
              <a:rPr lang="en-US" dirty="0" smtClean="0"/>
              <a:t> (in POS functions).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Use as many of the don’t cares as you need to make larger groups.</a:t>
            </a:r>
            <a:endParaRPr lang="en-US" i="1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Don’t make groups that are all don’t cares!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f(A,B,C,D) = </a:t>
            </a:r>
            <a:r>
              <a:rPr lang="el-GR" sz="2800" dirty="0" smtClean="0">
                <a:latin typeface="Times New Roman"/>
                <a:cs typeface="Times New Roman"/>
              </a:rPr>
              <a:t>Σ</a:t>
            </a:r>
            <a:r>
              <a:rPr lang="en-US" sz="2800" dirty="0" smtClean="0">
                <a:latin typeface="Gill Sans MT" pitchFamily="34" charset="0"/>
                <a:cs typeface="Times New Roman"/>
              </a:rPr>
              <a:t>m(0,1,2,6,8,9,12,14) + d(4, 5,10,13,15)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1828800" y="4038600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f(A,B,C,D) = </a:t>
            </a:r>
            <a:r>
              <a:rPr lang="el-GR" sz="2800" dirty="0" smtClean="0">
                <a:latin typeface="Times New Roman"/>
                <a:cs typeface="Times New Roman"/>
              </a:rPr>
              <a:t>Σ</a:t>
            </a:r>
            <a:r>
              <a:rPr lang="en-US" sz="2800" dirty="0" smtClean="0">
                <a:latin typeface="Gill Sans MT" pitchFamily="34" charset="0"/>
                <a:cs typeface="Times New Roman"/>
              </a:rPr>
              <a:t>m(0,3,6, 9) + d(10,11,12,13,14,15)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1828800" y="4038600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/>
                <a:gridCol w="365760"/>
                <a:gridCol w="731520"/>
                <a:gridCol w="731520"/>
                <a:gridCol w="731520"/>
                <a:gridCol w="73152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Tri-state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Logic gates introduced </a:t>
            </a:r>
            <a:r>
              <a:rPr lang="en-US" sz="2800" smtClean="0"/>
              <a:t>so far </a:t>
            </a:r>
            <a:r>
              <a:rPr lang="en-US" sz="2800" dirty="0" smtClean="0"/>
              <a:t>always drive a 0 or 1 on their 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Cannot connect outputs of multiple gates together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Tri-state buffers can drive a third value—high impedance (hi-Z)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Hi-Z means no voltage is driven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Can connect outputs of tri-state buffers together as long as no more than one drives at any time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i="1" dirty="0" smtClean="0"/>
              <a:t>When would we want to do that?</a:t>
            </a:r>
          </a:p>
        </p:txBody>
      </p:sp>
    </p:spTree>
    <p:extLst>
      <p:ext uri="{BB962C8B-B14F-4D97-AF65-F5344CB8AC3E}">
        <p14:creationId xmlns:p14="http://schemas.microsoft.com/office/powerpoint/2010/main" val="347346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This truth table describes the case for the 2-input AND gate.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124200"/>
          <a:ext cx="3291840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Tri-state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Symbol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386291" y="2765883"/>
            <a:ext cx="2795309" cy="1359264"/>
            <a:chOff x="2386291" y="2765883"/>
            <a:chExt cx="2795309" cy="1359264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227361" y="2765883"/>
              <a:ext cx="36513" cy="950913"/>
            </a:xfrm>
            <a:custGeom>
              <a:avLst/>
              <a:gdLst>
                <a:gd name="T0" fmla="*/ 0 w 23"/>
                <a:gd name="T1" fmla="*/ 587 h 599"/>
                <a:gd name="T2" fmla="*/ 0 w 23"/>
                <a:gd name="T3" fmla="*/ 591 h 599"/>
                <a:gd name="T4" fmla="*/ 4 w 23"/>
                <a:gd name="T5" fmla="*/ 595 h 599"/>
                <a:gd name="T6" fmla="*/ 8 w 23"/>
                <a:gd name="T7" fmla="*/ 599 h 599"/>
                <a:gd name="T8" fmla="*/ 16 w 23"/>
                <a:gd name="T9" fmla="*/ 599 h 599"/>
                <a:gd name="T10" fmla="*/ 20 w 23"/>
                <a:gd name="T11" fmla="*/ 595 h 599"/>
                <a:gd name="T12" fmla="*/ 23 w 23"/>
                <a:gd name="T13" fmla="*/ 591 h 599"/>
                <a:gd name="T14" fmla="*/ 23 w 23"/>
                <a:gd name="T15" fmla="*/ 8 h 599"/>
                <a:gd name="T16" fmla="*/ 20 w 23"/>
                <a:gd name="T17" fmla="*/ 4 h 599"/>
                <a:gd name="T18" fmla="*/ 16 w 23"/>
                <a:gd name="T19" fmla="*/ 0 h 599"/>
                <a:gd name="T20" fmla="*/ 8 w 23"/>
                <a:gd name="T21" fmla="*/ 0 h 599"/>
                <a:gd name="T22" fmla="*/ 4 w 23"/>
                <a:gd name="T23" fmla="*/ 4 h 599"/>
                <a:gd name="T24" fmla="*/ 0 w 23"/>
                <a:gd name="T25" fmla="*/ 8 h 599"/>
                <a:gd name="T26" fmla="*/ 0 w 23"/>
                <a:gd name="T27" fmla="*/ 12 h 599"/>
                <a:gd name="T28" fmla="*/ 0 w 23"/>
                <a:gd name="T29" fmla="*/ 587 h 5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252761" y="2786521"/>
              <a:ext cx="825511" cy="493713"/>
            </a:xfrm>
            <a:custGeom>
              <a:avLst/>
              <a:gdLst>
                <a:gd name="T0" fmla="*/ 503 w 520"/>
                <a:gd name="T1" fmla="*/ 309 h 311"/>
                <a:gd name="T2" fmla="*/ 505 w 520"/>
                <a:gd name="T3" fmla="*/ 311 h 311"/>
                <a:gd name="T4" fmla="*/ 513 w 520"/>
                <a:gd name="T5" fmla="*/ 311 h 311"/>
                <a:gd name="T6" fmla="*/ 516 w 520"/>
                <a:gd name="T7" fmla="*/ 307 h 311"/>
                <a:gd name="T8" fmla="*/ 520 w 520"/>
                <a:gd name="T9" fmla="*/ 304 h 311"/>
                <a:gd name="T10" fmla="*/ 520 w 520"/>
                <a:gd name="T11" fmla="*/ 296 h 311"/>
                <a:gd name="T12" fmla="*/ 516 w 520"/>
                <a:gd name="T13" fmla="*/ 292 h 311"/>
                <a:gd name="T14" fmla="*/ 514 w 520"/>
                <a:gd name="T15" fmla="*/ 290 h 311"/>
                <a:gd name="T16" fmla="*/ 17 w 520"/>
                <a:gd name="T17" fmla="*/ 2 h 311"/>
                <a:gd name="T18" fmla="*/ 15 w 520"/>
                <a:gd name="T19" fmla="*/ 0 h 311"/>
                <a:gd name="T20" fmla="*/ 7 w 520"/>
                <a:gd name="T21" fmla="*/ 0 h 311"/>
                <a:gd name="T22" fmla="*/ 4 w 520"/>
                <a:gd name="T23" fmla="*/ 4 h 311"/>
                <a:gd name="T24" fmla="*/ 0 w 520"/>
                <a:gd name="T25" fmla="*/ 8 h 311"/>
                <a:gd name="T26" fmla="*/ 0 w 520"/>
                <a:gd name="T27" fmla="*/ 16 h 311"/>
                <a:gd name="T28" fmla="*/ 4 w 520"/>
                <a:gd name="T29" fmla="*/ 20 h 311"/>
                <a:gd name="T30" fmla="*/ 5 w 520"/>
                <a:gd name="T31" fmla="*/ 22 h 311"/>
                <a:gd name="T32" fmla="*/ 503 w 520"/>
                <a:gd name="T33" fmla="*/ 309 h 3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246411" y="3243721"/>
              <a:ext cx="828686" cy="493713"/>
            </a:xfrm>
            <a:custGeom>
              <a:avLst/>
              <a:gdLst>
                <a:gd name="T0" fmla="*/ 517 w 522"/>
                <a:gd name="T1" fmla="*/ 21 h 311"/>
                <a:gd name="T2" fmla="*/ 520 w 522"/>
                <a:gd name="T3" fmla="*/ 18 h 311"/>
                <a:gd name="T4" fmla="*/ 522 w 522"/>
                <a:gd name="T5" fmla="*/ 16 h 311"/>
                <a:gd name="T6" fmla="*/ 522 w 522"/>
                <a:gd name="T7" fmla="*/ 8 h 311"/>
                <a:gd name="T8" fmla="*/ 518 w 522"/>
                <a:gd name="T9" fmla="*/ 4 h 311"/>
                <a:gd name="T10" fmla="*/ 515 w 522"/>
                <a:gd name="T11" fmla="*/ 0 h 311"/>
                <a:gd name="T12" fmla="*/ 507 w 522"/>
                <a:gd name="T13" fmla="*/ 0 h 311"/>
                <a:gd name="T14" fmla="*/ 505 w 522"/>
                <a:gd name="T15" fmla="*/ 2 h 311"/>
                <a:gd name="T16" fmla="*/ 6 w 522"/>
                <a:gd name="T17" fmla="*/ 290 h 311"/>
                <a:gd name="T18" fmla="*/ 2 w 522"/>
                <a:gd name="T19" fmla="*/ 294 h 311"/>
                <a:gd name="T20" fmla="*/ 0 w 522"/>
                <a:gd name="T21" fmla="*/ 296 h 311"/>
                <a:gd name="T22" fmla="*/ 0 w 522"/>
                <a:gd name="T23" fmla="*/ 304 h 311"/>
                <a:gd name="T24" fmla="*/ 4 w 522"/>
                <a:gd name="T25" fmla="*/ 307 h 311"/>
                <a:gd name="T26" fmla="*/ 8 w 522"/>
                <a:gd name="T27" fmla="*/ 311 h 311"/>
                <a:gd name="T28" fmla="*/ 15 w 522"/>
                <a:gd name="T29" fmla="*/ 311 h 311"/>
                <a:gd name="T30" fmla="*/ 17 w 522"/>
                <a:gd name="T31" fmla="*/ 309 h 311"/>
                <a:gd name="T32" fmla="*/ 517 w 522"/>
                <a:gd name="T33" fmla="*/ 21 h 3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617891" y="3481846"/>
              <a:ext cx="36513" cy="484188"/>
            </a:xfrm>
            <a:custGeom>
              <a:avLst/>
              <a:gdLst>
                <a:gd name="T0" fmla="*/ 23 w 23"/>
                <a:gd name="T1" fmla="*/ 12 h 305"/>
                <a:gd name="T2" fmla="*/ 23 w 23"/>
                <a:gd name="T3" fmla="*/ 8 h 305"/>
                <a:gd name="T4" fmla="*/ 19 w 23"/>
                <a:gd name="T5" fmla="*/ 4 h 305"/>
                <a:gd name="T6" fmla="*/ 16 w 23"/>
                <a:gd name="T7" fmla="*/ 0 h 305"/>
                <a:gd name="T8" fmla="*/ 8 w 23"/>
                <a:gd name="T9" fmla="*/ 0 h 305"/>
                <a:gd name="T10" fmla="*/ 4 w 23"/>
                <a:gd name="T11" fmla="*/ 4 h 305"/>
                <a:gd name="T12" fmla="*/ 0 w 23"/>
                <a:gd name="T13" fmla="*/ 8 h 305"/>
                <a:gd name="T14" fmla="*/ 0 w 23"/>
                <a:gd name="T15" fmla="*/ 297 h 305"/>
                <a:gd name="T16" fmla="*/ 4 w 23"/>
                <a:gd name="T17" fmla="*/ 301 h 305"/>
                <a:gd name="T18" fmla="*/ 8 w 23"/>
                <a:gd name="T19" fmla="*/ 305 h 305"/>
                <a:gd name="T20" fmla="*/ 16 w 23"/>
                <a:gd name="T21" fmla="*/ 305 h 305"/>
                <a:gd name="T22" fmla="*/ 19 w 23"/>
                <a:gd name="T23" fmla="*/ 301 h 305"/>
                <a:gd name="T24" fmla="*/ 23 w 23"/>
                <a:gd name="T25" fmla="*/ 297 h 305"/>
                <a:gd name="T26" fmla="*/ 23 w 23"/>
                <a:gd name="T27" fmla="*/ 294 h 305"/>
                <a:gd name="T28" fmla="*/ 23 w 23"/>
                <a:gd name="T29" fmla="*/ 12 h 3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865406" y="3929521"/>
              <a:ext cx="788998" cy="36513"/>
            </a:xfrm>
            <a:custGeom>
              <a:avLst/>
              <a:gdLst>
                <a:gd name="T0" fmla="*/ 486 w 497"/>
                <a:gd name="T1" fmla="*/ 23 h 23"/>
                <a:gd name="T2" fmla="*/ 490 w 497"/>
                <a:gd name="T3" fmla="*/ 23 h 23"/>
                <a:gd name="T4" fmla="*/ 493 w 497"/>
                <a:gd name="T5" fmla="*/ 19 h 23"/>
                <a:gd name="T6" fmla="*/ 497 w 497"/>
                <a:gd name="T7" fmla="*/ 15 h 23"/>
                <a:gd name="T8" fmla="*/ 497 w 497"/>
                <a:gd name="T9" fmla="*/ 8 h 23"/>
                <a:gd name="T10" fmla="*/ 493 w 497"/>
                <a:gd name="T11" fmla="*/ 4 h 23"/>
                <a:gd name="T12" fmla="*/ 490 w 497"/>
                <a:gd name="T13" fmla="*/ 0 h 23"/>
                <a:gd name="T14" fmla="*/ 7 w 497"/>
                <a:gd name="T15" fmla="*/ 0 h 23"/>
                <a:gd name="T16" fmla="*/ 4 w 497"/>
                <a:gd name="T17" fmla="*/ 4 h 23"/>
                <a:gd name="T18" fmla="*/ 0 w 497"/>
                <a:gd name="T19" fmla="*/ 8 h 23"/>
                <a:gd name="T20" fmla="*/ 0 w 497"/>
                <a:gd name="T21" fmla="*/ 15 h 23"/>
                <a:gd name="T22" fmla="*/ 4 w 497"/>
                <a:gd name="T23" fmla="*/ 19 h 23"/>
                <a:gd name="T24" fmla="*/ 7 w 497"/>
                <a:gd name="T25" fmla="*/ 23 h 23"/>
                <a:gd name="T26" fmla="*/ 11 w 497"/>
                <a:gd name="T27" fmla="*/ 23 h 23"/>
                <a:gd name="T28" fmla="*/ 486 w 497"/>
                <a:gd name="T29" fmla="*/ 23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048109" y="3243721"/>
              <a:ext cx="436569" cy="36513"/>
            </a:xfrm>
            <a:custGeom>
              <a:avLst/>
              <a:gdLst>
                <a:gd name="T0" fmla="*/ 12 w 275"/>
                <a:gd name="T1" fmla="*/ 0 h 23"/>
                <a:gd name="T2" fmla="*/ 8 w 275"/>
                <a:gd name="T3" fmla="*/ 0 h 23"/>
                <a:gd name="T4" fmla="*/ 4 w 275"/>
                <a:gd name="T5" fmla="*/ 4 h 23"/>
                <a:gd name="T6" fmla="*/ 0 w 275"/>
                <a:gd name="T7" fmla="*/ 8 h 23"/>
                <a:gd name="T8" fmla="*/ 0 w 275"/>
                <a:gd name="T9" fmla="*/ 16 h 23"/>
                <a:gd name="T10" fmla="*/ 4 w 275"/>
                <a:gd name="T11" fmla="*/ 19 h 23"/>
                <a:gd name="T12" fmla="*/ 8 w 275"/>
                <a:gd name="T13" fmla="*/ 23 h 23"/>
                <a:gd name="T14" fmla="*/ 267 w 275"/>
                <a:gd name="T15" fmla="*/ 23 h 23"/>
                <a:gd name="T16" fmla="*/ 271 w 275"/>
                <a:gd name="T17" fmla="*/ 19 h 23"/>
                <a:gd name="T18" fmla="*/ 275 w 275"/>
                <a:gd name="T19" fmla="*/ 16 h 23"/>
                <a:gd name="T20" fmla="*/ 275 w 275"/>
                <a:gd name="T21" fmla="*/ 8 h 23"/>
                <a:gd name="T22" fmla="*/ 271 w 275"/>
                <a:gd name="T23" fmla="*/ 4 h 23"/>
                <a:gd name="T24" fmla="*/ 267 w 275"/>
                <a:gd name="T25" fmla="*/ 0 h 23"/>
                <a:gd name="T26" fmla="*/ 263 w 275"/>
                <a:gd name="T27" fmla="*/ 0 h 23"/>
                <a:gd name="T28" fmla="*/ 12 w 275"/>
                <a:gd name="T29" fmla="*/ 0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846355" y="3232608"/>
              <a:ext cx="417518" cy="36513"/>
            </a:xfrm>
            <a:custGeom>
              <a:avLst/>
              <a:gdLst>
                <a:gd name="T0" fmla="*/ 252 w 263"/>
                <a:gd name="T1" fmla="*/ 23 h 23"/>
                <a:gd name="T2" fmla="*/ 256 w 263"/>
                <a:gd name="T3" fmla="*/ 23 h 23"/>
                <a:gd name="T4" fmla="*/ 260 w 263"/>
                <a:gd name="T5" fmla="*/ 19 h 23"/>
                <a:gd name="T6" fmla="*/ 263 w 263"/>
                <a:gd name="T7" fmla="*/ 15 h 23"/>
                <a:gd name="T8" fmla="*/ 263 w 263"/>
                <a:gd name="T9" fmla="*/ 7 h 23"/>
                <a:gd name="T10" fmla="*/ 260 w 263"/>
                <a:gd name="T11" fmla="*/ 3 h 23"/>
                <a:gd name="T12" fmla="*/ 256 w 263"/>
                <a:gd name="T13" fmla="*/ 0 h 23"/>
                <a:gd name="T14" fmla="*/ 8 w 263"/>
                <a:gd name="T15" fmla="*/ 0 h 23"/>
                <a:gd name="T16" fmla="*/ 4 w 263"/>
                <a:gd name="T17" fmla="*/ 3 h 23"/>
                <a:gd name="T18" fmla="*/ 0 w 263"/>
                <a:gd name="T19" fmla="*/ 7 h 23"/>
                <a:gd name="T20" fmla="*/ 0 w 263"/>
                <a:gd name="T21" fmla="*/ 15 h 23"/>
                <a:gd name="T22" fmla="*/ 4 w 263"/>
                <a:gd name="T23" fmla="*/ 19 h 23"/>
                <a:gd name="T24" fmla="*/ 8 w 263"/>
                <a:gd name="T25" fmla="*/ 23 h 23"/>
                <a:gd name="T26" fmla="*/ 12 w 263"/>
                <a:gd name="T27" fmla="*/ 23 h 23"/>
                <a:gd name="T28" fmla="*/ 252 w 263"/>
                <a:gd name="T29" fmla="*/ 23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49429" y="3072498"/>
              <a:ext cx="32226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rgbClr val="000000"/>
                  </a:solidFill>
                  <a:latin typeface="Swiss 721 SWA" charset="0"/>
                </a:rPr>
                <a:t>IN</a:t>
              </a:r>
              <a:endParaRPr lang="en-US" sz="2400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6291" y="3760022"/>
              <a:ext cx="423868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000000"/>
                  </a:solidFill>
                  <a:latin typeface="Swiss 721 SWA" charset="0"/>
                </a:rPr>
                <a:t>EN</a:t>
              </a:r>
              <a:endParaRPr lang="en-US" sz="2400" b="1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554529" y="3083383"/>
              <a:ext cx="627071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rgbClr val="000000"/>
                  </a:solidFill>
                  <a:latin typeface="Swiss 721 SWA" charset="0"/>
                </a:rPr>
                <a:t>OUT</a:t>
              </a:r>
              <a:endParaRPr lang="en-US" sz="2400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27184"/>
              </p:ext>
            </p:extLst>
          </p:nvPr>
        </p:nvGraphicFramePr>
        <p:xfrm>
          <a:off x="2270760" y="5257800"/>
          <a:ext cx="329184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Hi-Z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478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Tri-state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835" y="1937199"/>
            <a:ext cx="5623560" cy="6400800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Example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75905"/>
              </p:ext>
            </p:extLst>
          </p:nvPr>
        </p:nvGraphicFramePr>
        <p:xfrm>
          <a:off x="1761633" y="6096000"/>
          <a:ext cx="3987396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849"/>
                <a:gridCol w="996849"/>
                <a:gridCol w="996849"/>
                <a:gridCol w="99684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078992" y="2590800"/>
            <a:ext cx="5166359" cy="3006268"/>
            <a:chOff x="914400" y="2667000"/>
            <a:chExt cx="5166359" cy="3006268"/>
          </a:xfrm>
        </p:grpSpPr>
        <p:pic>
          <p:nvPicPr>
            <p:cNvPr id="25" name="Picture 6"/>
            <p:cNvPicPr>
              <a:picLocks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209800" y="3483134"/>
              <a:ext cx="1216152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6" name="Group 15"/>
            <p:cNvGrpSpPr/>
            <p:nvPr/>
          </p:nvGrpSpPr>
          <p:grpSpPr>
            <a:xfrm>
              <a:off x="3154419" y="2667000"/>
              <a:ext cx="1638323" cy="1200151"/>
              <a:chOff x="2582947" y="2765883"/>
              <a:chExt cx="1638323" cy="1200151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2963953" y="2765883"/>
                <a:ext cx="36513" cy="950913"/>
              </a:xfrm>
              <a:custGeom>
                <a:avLst/>
                <a:gdLst>
                  <a:gd name="T0" fmla="*/ 0 w 23"/>
                  <a:gd name="T1" fmla="*/ 587 h 599"/>
                  <a:gd name="T2" fmla="*/ 0 w 23"/>
                  <a:gd name="T3" fmla="*/ 591 h 599"/>
                  <a:gd name="T4" fmla="*/ 4 w 23"/>
                  <a:gd name="T5" fmla="*/ 595 h 599"/>
                  <a:gd name="T6" fmla="*/ 8 w 23"/>
                  <a:gd name="T7" fmla="*/ 599 h 599"/>
                  <a:gd name="T8" fmla="*/ 16 w 23"/>
                  <a:gd name="T9" fmla="*/ 599 h 599"/>
                  <a:gd name="T10" fmla="*/ 20 w 23"/>
                  <a:gd name="T11" fmla="*/ 595 h 599"/>
                  <a:gd name="T12" fmla="*/ 23 w 23"/>
                  <a:gd name="T13" fmla="*/ 591 h 599"/>
                  <a:gd name="T14" fmla="*/ 23 w 23"/>
                  <a:gd name="T15" fmla="*/ 8 h 599"/>
                  <a:gd name="T16" fmla="*/ 20 w 23"/>
                  <a:gd name="T17" fmla="*/ 4 h 599"/>
                  <a:gd name="T18" fmla="*/ 16 w 23"/>
                  <a:gd name="T19" fmla="*/ 0 h 599"/>
                  <a:gd name="T20" fmla="*/ 8 w 23"/>
                  <a:gd name="T21" fmla="*/ 0 h 599"/>
                  <a:gd name="T22" fmla="*/ 4 w 23"/>
                  <a:gd name="T23" fmla="*/ 4 h 599"/>
                  <a:gd name="T24" fmla="*/ 0 w 23"/>
                  <a:gd name="T25" fmla="*/ 8 h 599"/>
                  <a:gd name="T26" fmla="*/ 0 w 23"/>
                  <a:gd name="T27" fmla="*/ 12 h 599"/>
                  <a:gd name="T28" fmla="*/ 0 w 23"/>
                  <a:gd name="T29" fmla="*/ 587 h 59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3" h="599">
                    <a:moveTo>
                      <a:pt x="0" y="587"/>
                    </a:moveTo>
                    <a:lnTo>
                      <a:pt x="0" y="591"/>
                    </a:lnTo>
                    <a:lnTo>
                      <a:pt x="4" y="595"/>
                    </a:lnTo>
                    <a:lnTo>
                      <a:pt x="8" y="599"/>
                    </a:lnTo>
                    <a:lnTo>
                      <a:pt x="16" y="599"/>
                    </a:lnTo>
                    <a:lnTo>
                      <a:pt x="20" y="595"/>
                    </a:lnTo>
                    <a:lnTo>
                      <a:pt x="23" y="591"/>
                    </a:lnTo>
                    <a:lnTo>
                      <a:pt x="23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989353" y="2786521"/>
                <a:ext cx="825511" cy="493713"/>
              </a:xfrm>
              <a:custGeom>
                <a:avLst/>
                <a:gdLst>
                  <a:gd name="T0" fmla="*/ 503 w 520"/>
                  <a:gd name="T1" fmla="*/ 309 h 311"/>
                  <a:gd name="T2" fmla="*/ 505 w 520"/>
                  <a:gd name="T3" fmla="*/ 311 h 311"/>
                  <a:gd name="T4" fmla="*/ 513 w 520"/>
                  <a:gd name="T5" fmla="*/ 311 h 311"/>
                  <a:gd name="T6" fmla="*/ 516 w 520"/>
                  <a:gd name="T7" fmla="*/ 307 h 311"/>
                  <a:gd name="T8" fmla="*/ 520 w 520"/>
                  <a:gd name="T9" fmla="*/ 304 h 311"/>
                  <a:gd name="T10" fmla="*/ 520 w 520"/>
                  <a:gd name="T11" fmla="*/ 296 h 311"/>
                  <a:gd name="T12" fmla="*/ 516 w 520"/>
                  <a:gd name="T13" fmla="*/ 292 h 311"/>
                  <a:gd name="T14" fmla="*/ 514 w 520"/>
                  <a:gd name="T15" fmla="*/ 290 h 311"/>
                  <a:gd name="T16" fmla="*/ 17 w 520"/>
                  <a:gd name="T17" fmla="*/ 2 h 311"/>
                  <a:gd name="T18" fmla="*/ 15 w 520"/>
                  <a:gd name="T19" fmla="*/ 0 h 311"/>
                  <a:gd name="T20" fmla="*/ 7 w 520"/>
                  <a:gd name="T21" fmla="*/ 0 h 311"/>
                  <a:gd name="T22" fmla="*/ 4 w 520"/>
                  <a:gd name="T23" fmla="*/ 4 h 311"/>
                  <a:gd name="T24" fmla="*/ 0 w 520"/>
                  <a:gd name="T25" fmla="*/ 8 h 311"/>
                  <a:gd name="T26" fmla="*/ 0 w 520"/>
                  <a:gd name="T27" fmla="*/ 16 h 311"/>
                  <a:gd name="T28" fmla="*/ 4 w 520"/>
                  <a:gd name="T29" fmla="*/ 20 h 311"/>
                  <a:gd name="T30" fmla="*/ 5 w 520"/>
                  <a:gd name="T31" fmla="*/ 22 h 311"/>
                  <a:gd name="T32" fmla="*/ 503 w 520"/>
                  <a:gd name="T33" fmla="*/ 309 h 3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20" h="311">
                    <a:moveTo>
                      <a:pt x="503" y="309"/>
                    </a:moveTo>
                    <a:lnTo>
                      <a:pt x="505" y="311"/>
                    </a:lnTo>
                    <a:lnTo>
                      <a:pt x="513" y="311"/>
                    </a:lnTo>
                    <a:lnTo>
                      <a:pt x="516" y="307"/>
                    </a:lnTo>
                    <a:lnTo>
                      <a:pt x="520" y="304"/>
                    </a:lnTo>
                    <a:lnTo>
                      <a:pt x="520" y="296"/>
                    </a:lnTo>
                    <a:lnTo>
                      <a:pt x="516" y="292"/>
                    </a:lnTo>
                    <a:lnTo>
                      <a:pt x="514" y="290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5" y="22"/>
                    </a:lnTo>
                    <a:lnTo>
                      <a:pt x="503" y="3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983003" y="3243721"/>
                <a:ext cx="828686" cy="493713"/>
              </a:xfrm>
              <a:custGeom>
                <a:avLst/>
                <a:gdLst>
                  <a:gd name="T0" fmla="*/ 517 w 522"/>
                  <a:gd name="T1" fmla="*/ 21 h 311"/>
                  <a:gd name="T2" fmla="*/ 520 w 522"/>
                  <a:gd name="T3" fmla="*/ 18 h 311"/>
                  <a:gd name="T4" fmla="*/ 522 w 522"/>
                  <a:gd name="T5" fmla="*/ 16 h 311"/>
                  <a:gd name="T6" fmla="*/ 522 w 522"/>
                  <a:gd name="T7" fmla="*/ 8 h 311"/>
                  <a:gd name="T8" fmla="*/ 518 w 522"/>
                  <a:gd name="T9" fmla="*/ 4 h 311"/>
                  <a:gd name="T10" fmla="*/ 515 w 522"/>
                  <a:gd name="T11" fmla="*/ 0 h 311"/>
                  <a:gd name="T12" fmla="*/ 507 w 522"/>
                  <a:gd name="T13" fmla="*/ 0 h 311"/>
                  <a:gd name="T14" fmla="*/ 505 w 522"/>
                  <a:gd name="T15" fmla="*/ 2 h 311"/>
                  <a:gd name="T16" fmla="*/ 6 w 522"/>
                  <a:gd name="T17" fmla="*/ 290 h 311"/>
                  <a:gd name="T18" fmla="*/ 2 w 522"/>
                  <a:gd name="T19" fmla="*/ 294 h 311"/>
                  <a:gd name="T20" fmla="*/ 0 w 522"/>
                  <a:gd name="T21" fmla="*/ 296 h 311"/>
                  <a:gd name="T22" fmla="*/ 0 w 522"/>
                  <a:gd name="T23" fmla="*/ 304 h 311"/>
                  <a:gd name="T24" fmla="*/ 4 w 522"/>
                  <a:gd name="T25" fmla="*/ 307 h 311"/>
                  <a:gd name="T26" fmla="*/ 8 w 522"/>
                  <a:gd name="T27" fmla="*/ 311 h 311"/>
                  <a:gd name="T28" fmla="*/ 15 w 522"/>
                  <a:gd name="T29" fmla="*/ 311 h 311"/>
                  <a:gd name="T30" fmla="*/ 17 w 522"/>
                  <a:gd name="T31" fmla="*/ 309 h 311"/>
                  <a:gd name="T32" fmla="*/ 517 w 522"/>
                  <a:gd name="T33" fmla="*/ 21 h 3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22" h="311">
                    <a:moveTo>
                      <a:pt x="517" y="21"/>
                    </a:moveTo>
                    <a:lnTo>
                      <a:pt x="520" y="18"/>
                    </a:lnTo>
                    <a:lnTo>
                      <a:pt x="522" y="16"/>
                    </a:lnTo>
                    <a:lnTo>
                      <a:pt x="522" y="8"/>
                    </a:lnTo>
                    <a:lnTo>
                      <a:pt x="518" y="4"/>
                    </a:lnTo>
                    <a:lnTo>
                      <a:pt x="515" y="0"/>
                    </a:lnTo>
                    <a:lnTo>
                      <a:pt x="507" y="0"/>
                    </a:lnTo>
                    <a:lnTo>
                      <a:pt x="505" y="2"/>
                    </a:lnTo>
                    <a:lnTo>
                      <a:pt x="6" y="290"/>
                    </a:lnTo>
                    <a:lnTo>
                      <a:pt x="2" y="294"/>
                    </a:lnTo>
                    <a:lnTo>
                      <a:pt x="0" y="296"/>
                    </a:lnTo>
                    <a:lnTo>
                      <a:pt x="0" y="304"/>
                    </a:lnTo>
                    <a:lnTo>
                      <a:pt x="4" y="307"/>
                    </a:lnTo>
                    <a:lnTo>
                      <a:pt x="8" y="311"/>
                    </a:lnTo>
                    <a:lnTo>
                      <a:pt x="15" y="311"/>
                    </a:lnTo>
                    <a:lnTo>
                      <a:pt x="17" y="309"/>
                    </a:lnTo>
                    <a:lnTo>
                      <a:pt x="517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354483" y="3481846"/>
                <a:ext cx="36513" cy="484188"/>
              </a:xfrm>
              <a:custGeom>
                <a:avLst/>
                <a:gdLst>
                  <a:gd name="T0" fmla="*/ 23 w 23"/>
                  <a:gd name="T1" fmla="*/ 12 h 305"/>
                  <a:gd name="T2" fmla="*/ 23 w 23"/>
                  <a:gd name="T3" fmla="*/ 8 h 305"/>
                  <a:gd name="T4" fmla="*/ 19 w 23"/>
                  <a:gd name="T5" fmla="*/ 4 h 305"/>
                  <a:gd name="T6" fmla="*/ 16 w 23"/>
                  <a:gd name="T7" fmla="*/ 0 h 305"/>
                  <a:gd name="T8" fmla="*/ 8 w 23"/>
                  <a:gd name="T9" fmla="*/ 0 h 305"/>
                  <a:gd name="T10" fmla="*/ 4 w 23"/>
                  <a:gd name="T11" fmla="*/ 4 h 305"/>
                  <a:gd name="T12" fmla="*/ 0 w 23"/>
                  <a:gd name="T13" fmla="*/ 8 h 305"/>
                  <a:gd name="T14" fmla="*/ 0 w 23"/>
                  <a:gd name="T15" fmla="*/ 297 h 305"/>
                  <a:gd name="T16" fmla="*/ 4 w 23"/>
                  <a:gd name="T17" fmla="*/ 301 h 305"/>
                  <a:gd name="T18" fmla="*/ 8 w 23"/>
                  <a:gd name="T19" fmla="*/ 305 h 305"/>
                  <a:gd name="T20" fmla="*/ 16 w 23"/>
                  <a:gd name="T21" fmla="*/ 305 h 305"/>
                  <a:gd name="T22" fmla="*/ 19 w 23"/>
                  <a:gd name="T23" fmla="*/ 301 h 305"/>
                  <a:gd name="T24" fmla="*/ 23 w 23"/>
                  <a:gd name="T25" fmla="*/ 297 h 305"/>
                  <a:gd name="T26" fmla="*/ 23 w 23"/>
                  <a:gd name="T27" fmla="*/ 294 h 305"/>
                  <a:gd name="T28" fmla="*/ 23 w 23"/>
                  <a:gd name="T29" fmla="*/ 12 h 3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3" h="305">
                    <a:moveTo>
                      <a:pt x="23" y="12"/>
                    </a:moveTo>
                    <a:lnTo>
                      <a:pt x="23" y="8"/>
                    </a:lnTo>
                    <a:lnTo>
                      <a:pt x="19" y="4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297"/>
                    </a:lnTo>
                    <a:lnTo>
                      <a:pt x="4" y="301"/>
                    </a:lnTo>
                    <a:lnTo>
                      <a:pt x="8" y="305"/>
                    </a:lnTo>
                    <a:lnTo>
                      <a:pt x="16" y="305"/>
                    </a:lnTo>
                    <a:lnTo>
                      <a:pt x="19" y="301"/>
                    </a:lnTo>
                    <a:lnTo>
                      <a:pt x="23" y="297"/>
                    </a:lnTo>
                    <a:lnTo>
                      <a:pt x="23" y="294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601998" y="3929521"/>
                <a:ext cx="788998" cy="36513"/>
              </a:xfrm>
              <a:custGeom>
                <a:avLst/>
                <a:gdLst>
                  <a:gd name="T0" fmla="*/ 486 w 497"/>
                  <a:gd name="T1" fmla="*/ 23 h 23"/>
                  <a:gd name="T2" fmla="*/ 490 w 497"/>
                  <a:gd name="T3" fmla="*/ 23 h 23"/>
                  <a:gd name="T4" fmla="*/ 493 w 497"/>
                  <a:gd name="T5" fmla="*/ 19 h 23"/>
                  <a:gd name="T6" fmla="*/ 497 w 497"/>
                  <a:gd name="T7" fmla="*/ 15 h 23"/>
                  <a:gd name="T8" fmla="*/ 497 w 497"/>
                  <a:gd name="T9" fmla="*/ 8 h 23"/>
                  <a:gd name="T10" fmla="*/ 493 w 497"/>
                  <a:gd name="T11" fmla="*/ 4 h 23"/>
                  <a:gd name="T12" fmla="*/ 490 w 497"/>
                  <a:gd name="T13" fmla="*/ 0 h 23"/>
                  <a:gd name="T14" fmla="*/ 7 w 497"/>
                  <a:gd name="T15" fmla="*/ 0 h 23"/>
                  <a:gd name="T16" fmla="*/ 4 w 497"/>
                  <a:gd name="T17" fmla="*/ 4 h 23"/>
                  <a:gd name="T18" fmla="*/ 0 w 497"/>
                  <a:gd name="T19" fmla="*/ 8 h 23"/>
                  <a:gd name="T20" fmla="*/ 0 w 497"/>
                  <a:gd name="T21" fmla="*/ 15 h 23"/>
                  <a:gd name="T22" fmla="*/ 4 w 497"/>
                  <a:gd name="T23" fmla="*/ 19 h 23"/>
                  <a:gd name="T24" fmla="*/ 7 w 497"/>
                  <a:gd name="T25" fmla="*/ 23 h 23"/>
                  <a:gd name="T26" fmla="*/ 11 w 497"/>
                  <a:gd name="T27" fmla="*/ 23 h 23"/>
                  <a:gd name="T28" fmla="*/ 486 w 497"/>
                  <a:gd name="T29" fmla="*/ 23 h 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97" h="23">
                    <a:moveTo>
                      <a:pt x="486" y="23"/>
                    </a:moveTo>
                    <a:lnTo>
                      <a:pt x="490" y="23"/>
                    </a:lnTo>
                    <a:lnTo>
                      <a:pt x="493" y="19"/>
                    </a:lnTo>
                    <a:lnTo>
                      <a:pt x="497" y="15"/>
                    </a:lnTo>
                    <a:lnTo>
                      <a:pt x="497" y="8"/>
                    </a:lnTo>
                    <a:lnTo>
                      <a:pt x="493" y="4"/>
                    </a:lnTo>
                    <a:lnTo>
                      <a:pt x="490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48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784701" y="3243721"/>
                <a:ext cx="436569" cy="36513"/>
              </a:xfrm>
              <a:custGeom>
                <a:avLst/>
                <a:gdLst>
                  <a:gd name="T0" fmla="*/ 12 w 275"/>
                  <a:gd name="T1" fmla="*/ 0 h 23"/>
                  <a:gd name="T2" fmla="*/ 8 w 275"/>
                  <a:gd name="T3" fmla="*/ 0 h 23"/>
                  <a:gd name="T4" fmla="*/ 4 w 275"/>
                  <a:gd name="T5" fmla="*/ 4 h 23"/>
                  <a:gd name="T6" fmla="*/ 0 w 275"/>
                  <a:gd name="T7" fmla="*/ 8 h 23"/>
                  <a:gd name="T8" fmla="*/ 0 w 275"/>
                  <a:gd name="T9" fmla="*/ 16 h 23"/>
                  <a:gd name="T10" fmla="*/ 4 w 275"/>
                  <a:gd name="T11" fmla="*/ 19 h 23"/>
                  <a:gd name="T12" fmla="*/ 8 w 275"/>
                  <a:gd name="T13" fmla="*/ 23 h 23"/>
                  <a:gd name="T14" fmla="*/ 267 w 275"/>
                  <a:gd name="T15" fmla="*/ 23 h 23"/>
                  <a:gd name="T16" fmla="*/ 271 w 275"/>
                  <a:gd name="T17" fmla="*/ 19 h 23"/>
                  <a:gd name="T18" fmla="*/ 275 w 275"/>
                  <a:gd name="T19" fmla="*/ 16 h 23"/>
                  <a:gd name="T20" fmla="*/ 275 w 275"/>
                  <a:gd name="T21" fmla="*/ 8 h 23"/>
                  <a:gd name="T22" fmla="*/ 271 w 275"/>
                  <a:gd name="T23" fmla="*/ 4 h 23"/>
                  <a:gd name="T24" fmla="*/ 267 w 275"/>
                  <a:gd name="T25" fmla="*/ 0 h 23"/>
                  <a:gd name="T26" fmla="*/ 263 w 275"/>
                  <a:gd name="T27" fmla="*/ 0 h 23"/>
                  <a:gd name="T28" fmla="*/ 12 w 275"/>
                  <a:gd name="T29" fmla="*/ 0 h 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75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267" y="23"/>
                    </a:lnTo>
                    <a:lnTo>
                      <a:pt x="271" y="19"/>
                    </a:lnTo>
                    <a:lnTo>
                      <a:pt x="275" y="16"/>
                    </a:lnTo>
                    <a:lnTo>
                      <a:pt x="275" y="8"/>
                    </a:lnTo>
                    <a:lnTo>
                      <a:pt x="271" y="4"/>
                    </a:lnTo>
                    <a:lnTo>
                      <a:pt x="267" y="0"/>
                    </a:lnTo>
                    <a:lnTo>
                      <a:pt x="26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582947" y="3232608"/>
                <a:ext cx="417518" cy="36513"/>
              </a:xfrm>
              <a:custGeom>
                <a:avLst/>
                <a:gdLst>
                  <a:gd name="T0" fmla="*/ 252 w 263"/>
                  <a:gd name="T1" fmla="*/ 23 h 23"/>
                  <a:gd name="T2" fmla="*/ 256 w 263"/>
                  <a:gd name="T3" fmla="*/ 23 h 23"/>
                  <a:gd name="T4" fmla="*/ 260 w 263"/>
                  <a:gd name="T5" fmla="*/ 19 h 23"/>
                  <a:gd name="T6" fmla="*/ 263 w 263"/>
                  <a:gd name="T7" fmla="*/ 15 h 23"/>
                  <a:gd name="T8" fmla="*/ 263 w 263"/>
                  <a:gd name="T9" fmla="*/ 7 h 23"/>
                  <a:gd name="T10" fmla="*/ 260 w 263"/>
                  <a:gd name="T11" fmla="*/ 3 h 23"/>
                  <a:gd name="T12" fmla="*/ 256 w 263"/>
                  <a:gd name="T13" fmla="*/ 0 h 23"/>
                  <a:gd name="T14" fmla="*/ 8 w 263"/>
                  <a:gd name="T15" fmla="*/ 0 h 23"/>
                  <a:gd name="T16" fmla="*/ 4 w 263"/>
                  <a:gd name="T17" fmla="*/ 3 h 23"/>
                  <a:gd name="T18" fmla="*/ 0 w 263"/>
                  <a:gd name="T19" fmla="*/ 7 h 23"/>
                  <a:gd name="T20" fmla="*/ 0 w 263"/>
                  <a:gd name="T21" fmla="*/ 15 h 23"/>
                  <a:gd name="T22" fmla="*/ 4 w 263"/>
                  <a:gd name="T23" fmla="*/ 19 h 23"/>
                  <a:gd name="T24" fmla="*/ 8 w 263"/>
                  <a:gd name="T25" fmla="*/ 23 h 23"/>
                  <a:gd name="T26" fmla="*/ 12 w 263"/>
                  <a:gd name="T27" fmla="*/ 23 h 23"/>
                  <a:gd name="T28" fmla="*/ 252 w 263"/>
                  <a:gd name="T29" fmla="*/ 23 h 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3" h="23">
                    <a:moveTo>
                      <a:pt x="252" y="23"/>
                    </a:moveTo>
                    <a:lnTo>
                      <a:pt x="256" y="23"/>
                    </a:lnTo>
                    <a:lnTo>
                      <a:pt x="260" y="19"/>
                    </a:lnTo>
                    <a:lnTo>
                      <a:pt x="263" y="15"/>
                    </a:lnTo>
                    <a:lnTo>
                      <a:pt x="263" y="7"/>
                    </a:lnTo>
                    <a:lnTo>
                      <a:pt x="260" y="3"/>
                    </a:lnTo>
                    <a:lnTo>
                      <a:pt x="256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252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75060" y="2971800"/>
              <a:ext cx="20479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rgbClr val="000000"/>
                  </a:solidFill>
                  <a:latin typeface="Swiss 721 SWA" charset="0"/>
                </a:rPr>
                <a:t>A</a:t>
              </a:r>
              <a:endParaRPr lang="en-US" sz="24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85431" y="3869503"/>
              <a:ext cx="4953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rgbClr val="000000"/>
                  </a:solidFill>
                  <a:latin typeface="Swiss 721 SWA" charset="0"/>
                </a:rPr>
                <a:t>Out</a:t>
              </a:r>
              <a:endParaRPr lang="en-US" sz="24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125049" y="4473117"/>
              <a:ext cx="1638323" cy="1200151"/>
              <a:chOff x="2582947" y="2765883"/>
              <a:chExt cx="1638323" cy="120015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2963953" y="2765883"/>
                <a:ext cx="36513" cy="950913"/>
              </a:xfrm>
              <a:custGeom>
                <a:avLst/>
                <a:gdLst>
                  <a:gd name="T0" fmla="*/ 0 w 23"/>
                  <a:gd name="T1" fmla="*/ 587 h 599"/>
                  <a:gd name="T2" fmla="*/ 0 w 23"/>
                  <a:gd name="T3" fmla="*/ 591 h 599"/>
                  <a:gd name="T4" fmla="*/ 4 w 23"/>
                  <a:gd name="T5" fmla="*/ 595 h 599"/>
                  <a:gd name="T6" fmla="*/ 8 w 23"/>
                  <a:gd name="T7" fmla="*/ 599 h 599"/>
                  <a:gd name="T8" fmla="*/ 16 w 23"/>
                  <a:gd name="T9" fmla="*/ 599 h 599"/>
                  <a:gd name="T10" fmla="*/ 20 w 23"/>
                  <a:gd name="T11" fmla="*/ 595 h 599"/>
                  <a:gd name="T12" fmla="*/ 23 w 23"/>
                  <a:gd name="T13" fmla="*/ 591 h 599"/>
                  <a:gd name="T14" fmla="*/ 23 w 23"/>
                  <a:gd name="T15" fmla="*/ 8 h 599"/>
                  <a:gd name="T16" fmla="*/ 20 w 23"/>
                  <a:gd name="T17" fmla="*/ 4 h 599"/>
                  <a:gd name="T18" fmla="*/ 16 w 23"/>
                  <a:gd name="T19" fmla="*/ 0 h 599"/>
                  <a:gd name="T20" fmla="*/ 8 w 23"/>
                  <a:gd name="T21" fmla="*/ 0 h 599"/>
                  <a:gd name="T22" fmla="*/ 4 w 23"/>
                  <a:gd name="T23" fmla="*/ 4 h 599"/>
                  <a:gd name="T24" fmla="*/ 0 w 23"/>
                  <a:gd name="T25" fmla="*/ 8 h 599"/>
                  <a:gd name="T26" fmla="*/ 0 w 23"/>
                  <a:gd name="T27" fmla="*/ 12 h 599"/>
                  <a:gd name="T28" fmla="*/ 0 w 23"/>
                  <a:gd name="T29" fmla="*/ 587 h 59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3" h="599">
                    <a:moveTo>
                      <a:pt x="0" y="587"/>
                    </a:moveTo>
                    <a:lnTo>
                      <a:pt x="0" y="591"/>
                    </a:lnTo>
                    <a:lnTo>
                      <a:pt x="4" y="595"/>
                    </a:lnTo>
                    <a:lnTo>
                      <a:pt x="8" y="599"/>
                    </a:lnTo>
                    <a:lnTo>
                      <a:pt x="16" y="599"/>
                    </a:lnTo>
                    <a:lnTo>
                      <a:pt x="20" y="595"/>
                    </a:lnTo>
                    <a:lnTo>
                      <a:pt x="23" y="591"/>
                    </a:lnTo>
                    <a:lnTo>
                      <a:pt x="23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2989353" y="2786521"/>
                <a:ext cx="825511" cy="493713"/>
              </a:xfrm>
              <a:custGeom>
                <a:avLst/>
                <a:gdLst>
                  <a:gd name="T0" fmla="*/ 503 w 520"/>
                  <a:gd name="T1" fmla="*/ 309 h 311"/>
                  <a:gd name="T2" fmla="*/ 505 w 520"/>
                  <a:gd name="T3" fmla="*/ 311 h 311"/>
                  <a:gd name="T4" fmla="*/ 513 w 520"/>
                  <a:gd name="T5" fmla="*/ 311 h 311"/>
                  <a:gd name="T6" fmla="*/ 516 w 520"/>
                  <a:gd name="T7" fmla="*/ 307 h 311"/>
                  <a:gd name="T8" fmla="*/ 520 w 520"/>
                  <a:gd name="T9" fmla="*/ 304 h 311"/>
                  <a:gd name="T10" fmla="*/ 520 w 520"/>
                  <a:gd name="T11" fmla="*/ 296 h 311"/>
                  <a:gd name="T12" fmla="*/ 516 w 520"/>
                  <a:gd name="T13" fmla="*/ 292 h 311"/>
                  <a:gd name="T14" fmla="*/ 514 w 520"/>
                  <a:gd name="T15" fmla="*/ 290 h 311"/>
                  <a:gd name="T16" fmla="*/ 17 w 520"/>
                  <a:gd name="T17" fmla="*/ 2 h 311"/>
                  <a:gd name="T18" fmla="*/ 15 w 520"/>
                  <a:gd name="T19" fmla="*/ 0 h 311"/>
                  <a:gd name="T20" fmla="*/ 7 w 520"/>
                  <a:gd name="T21" fmla="*/ 0 h 311"/>
                  <a:gd name="T22" fmla="*/ 4 w 520"/>
                  <a:gd name="T23" fmla="*/ 4 h 311"/>
                  <a:gd name="T24" fmla="*/ 0 w 520"/>
                  <a:gd name="T25" fmla="*/ 8 h 311"/>
                  <a:gd name="T26" fmla="*/ 0 w 520"/>
                  <a:gd name="T27" fmla="*/ 16 h 311"/>
                  <a:gd name="T28" fmla="*/ 4 w 520"/>
                  <a:gd name="T29" fmla="*/ 20 h 311"/>
                  <a:gd name="T30" fmla="*/ 5 w 520"/>
                  <a:gd name="T31" fmla="*/ 22 h 311"/>
                  <a:gd name="T32" fmla="*/ 503 w 520"/>
                  <a:gd name="T33" fmla="*/ 309 h 3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20" h="311">
                    <a:moveTo>
                      <a:pt x="503" y="309"/>
                    </a:moveTo>
                    <a:lnTo>
                      <a:pt x="505" y="311"/>
                    </a:lnTo>
                    <a:lnTo>
                      <a:pt x="513" y="311"/>
                    </a:lnTo>
                    <a:lnTo>
                      <a:pt x="516" y="307"/>
                    </a:lnTo>
                    <a:lnTo>
                      <a:pt x="520" y="304"/>
                    </a:lnTo>
                    <a:lnTo>
                      <a:pt x="520" y="296"/>
                    </a:lnTo>
                    <a:lnTo>
                      <a:pt x="516" y="292"/>
                    </a:lnTo>
                    <a:lnTo>
                      <a:pt x="514" y="290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5" y="22"/>
                    </a:lnTo>
                    <a:lnTo>
                      <a:pt x="503" y="3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983003" y="3243721"/>
                <a:ext cx="828686" cy="493713"/>
              </a:xfrm>
              <a:custGeom>
                <a:avLst/>
                <a:gdLst>
                  <a:gd name="T0" fmla="*/ 517 w 522"/>
                  <a:gd name="T1" fmla="*/ 21 h 311"/>
                  <a:gd name="T2" fmla="*/ 520 w 522"/>
                  <a:gd name="T3" fmla="*/ 18 h 311"/>
                  <a:gd name="T4" fmla="*/ 522 w 522"/>
                  <a:gd name="T5" fmla="*/ 16 h 311"/>
                  <a:gd name="T6" fmla="*/ 522 w 522"/>
                  <a:gd name="T7" fmla="*/ 8 h 311"/>
                  <a:gd name="T8" fmla="*/ 518 w 522"/>
                  <a:gd name="T9" fmla="*/ 4 h 311"/>
                  <a:gd name="T10" fmla="*/ 515 w 522"/>
                  <a:gd name="T11" fmla="*/ 0 h 311"/>
                  <a:gd name="T12" fmla="*/ 507 w 522"/>
                  <a:gd name="T13" fmla="*/ 0 h 311"/>
                  <a:gd name="T14" fmla="*/ 505 w 522"/>
                  <a:gd name="T15" fmla="*/ 2 h 311"/>
                  <a:gd name="T16" fmla="*/ 6 w 522"/>
                  <a:gd name="T17" fmla="*/ 290 h 311"/>
                  <a:gd name="T18" fmla="*/ 2 w 522"/>
                  <a:gd name="T19" fmla="*/ 294 h 311"/>
                  <a:gd name="T20" fmla="*/ 0 w 522"/>
                  <a:gd name="T21" fmla="*/ 296 h 311"/>
                  <a:gd name="T22" fmla="*/ 0 w 522"/>
                  <a:gd name="T23" fmla="*/ 304 h 311"/>
                  <a:gd name="T24" fmla="*/ 4 w 522"/>
                  <a:gd name="T25" fmla="*/ 307 h 311"/>
                  <a:gd name="T26" fmla="*/ 8 w 522"/>
                  <a:gd name="T27" fmla="*/ 311 h 311"/>
                  <a:gd name="T28" fmla="*/ 15 w 522"/>
                  <a:gd name="T29" fmla="*/ 311 h 311"/>
                  <a:gd name="T30" fmla="*/ 17 w 522"/>
                  <a:gd name="T31" fmla="*/ 309 h 311"/>
                  <a:gd name="T32" fmla="*/ 517 w 522"/>
                  <a:gd name="T33" fmla="*/ 21 h 3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22" h="311">
                    <a:moveTo>
                      <a:pt x="517" y="21"/>
                    </a:moveTo>
                    <a:lnTo>
                      <a:pt x="520" y="18"/>
                    </a:lnTo>
                    <a:lnTo>
                      <a:pt x="522" y="16"/>
                    </a:lnTo>
                    <a:lnTo>
                      <a:pt x="522" y="8"/>
                    </a:lnTo>
                    <a:lnTo>
                      <a:pt x="518" y="4"/>
                    </a:lnTo>
                    <a:lnTo>
                      <a:pt x="515" y="0"/>
                    </a:lnTo>
                    <a:lnTo>
                      <a:pt x="507" y="0"/>
                    </a:lnTo>
                    <a:lnTo>
                      <a:pt x="505" y="2"/>
                    </a:lnTo>
                    <a:lnTo>
                      <a:pt x="6" y="290"/>
                    </a:lnTo>
                    <a:lnTo>
                      <a:pt x="2" y="294"/>
                    </a:lnTo>
                    <a:lnTo>
                      <a:pt x="0" y="296"/>
                    </a:lnTo>
                    <a:lnTo>
                      <a:pt x="0" y="304"/>
                    </a:lnTo>
                    <a:lnTo>
                      <a:pt x="4" y="307"/>
                    </a:lnTo>
                    <a:lnTo>
                      <a:pt x="8" y="311"/>
                    </a:lnTo>
                    <a:lnTo>
                      <a:pt x="15" y="311"/>
                    </a:lnTo>
                    <a:lnTo>
                      <a:pt x="17" y="309"/>
                    </a:lnTo>
                    <a:lnTo>
                      <a:pt x="517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354483" y="3481846"/>
                <a:ext cx="36513" cy="484188"/>
              </a:xfrm>
              <a:custGeom>
                <a:avLst/>
                <a:gdLst>
                  <a:gd name="T0" fmla="*/ 23 w 23"/>
                  <a:gd name="T1" fmla="*/ 12 h 305"/>
                  <a:gd name="T2" fmla="*/ 23 w 23"/>
                  <a:gd name="T3" fmla="*/ 8 h 305"/>
                  <a:gd name="T4" fmla="*/ 19 w 23"/>
                  <a:gd name="T5" fmla="*/ 4 h 305"/>
                  <a:gd name="T6" fmla="*/ 16 w 23"/>
                  <a:gd name="T7" fmla="*/ 0 h 305"/>
                  <a:gd name="T8" fmla="*/ 8 w 23"/>
                  <a:gd name="T9" fmla="*/ 0 h 305"/>
                  <a:gd name="T10" fmla="*/ 4 w 23"/>
                  <a:gd name="T11" fmla="*/ 4 h 305"/>
                  <a:gd name="T12" fmla="*/ 0 w 23"/>
                  <a:gd name="T13" fmla="*/ 8 h 305"/>
                  <a:gd name="T14" fmla="*/ 0 w 23"/>
                  <a:gd name="T15" fmla="*/ 297 h 305"/>
                  <a:gd name="T16" fmla="*/ 4 w 23"/>
                  <a:gd name="T17" fmla="*/ 301 h 305"/>
                  <a:gd name="T18" fmla="*/ 8 w 23"/>
                  <a:gd name="T19" fmla="*/ 305 h 305"/>
                  <a:gd name="T20" fmla="*/ 16 w 23"/>
                  <a:gd name="T21" fmla="*/ 305 h 305"/>
                  <a:gd name="T22" fmla="*/ 19 w 23"/>
                  <a:gd name="T23" fmla="*/ 301 h 305"/>
                  <a:gd name="T24" fmla="*/ 23 w 23"/>
                  <a:gd name="T25" fmla="*/ 297 h 305"/>
                  <a:gd name="T26" fmla="*/ 23 w 23"/>
                  <a:gd name="T27" fmla="*/ 294 h 305"/>
                  <a:gd name="T28" fmla="*/ 23 w 23"/>
                  <a:gd name="T29" fmla="*/ 12 h 3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3" h="305">
                    <a:moveTo>
                      <a:pt x="23" y="12"/>
                    </a:moveTo>
                    <a:lnTo>
                      <a:pt x="23" y="8"/>
                    </a:lnTo>
                    <a:lnTo>
                      <a:pt x="19" y="4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297"/>
                    </a:lnTo>
                    <a:lnTo>
                      <a:pt x="4" y="301"/>
                    </a:lnTo>
                    <a:lnTo>
                      <a:pt x="8" y="305"/>
                    </a:lnTo>
                    <a:lnTo>
                      <a:pt x="16" y="305"/>
                    </a:lnTo>
                    <a:lnTo>
                      <a:pt x="19" y="301"/>
                    </a:lnTo>
                    <a:lnTo>
                      <a:pt x="23" y="297"/>
                    </a:lnTo>
                    <a:lnTo>
                      <a:pt x="23" y="294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2601998" y="3929521"/>
                <a:ext cx="788998" cy="36513"/>
              </a:xfrm>
              <a:custGeom>
                <a:avLst/>
                <a:gdLst>
                  <a:gd name="T0" fmla="*/ 486 w 497"/>
                  <a:gd name="T1" fmla="*/ 23 h 23"/>
                  <a:gd name="T2" fmla="*/ 490 w 497"/>
                  <a:gd name="T3" fmla="*/ 23 h 23"/>
                  <a:gd name="T4" fmla="*/ 493 w 497"/>
                  <a:gd name="T5" fmla="*/ 19 h 23"/>
                  <a:gd name="T6" fmla="*/ 497 w 497"/>
                  <a:gd name="T7" fmla="*/ 15 h 23"/>
                  <a:gd name="T8" fmla="*/ 497 w 497"/>
                  <a:gd name="T9" fmla="*/ 8 h 23"/>
                  <a:gd name="T10" fmla="*/ 493 w 497"/>
                  <a:gd name="T11" fmla="*/ 4 h 23"/>
                  <a:gd name="T12" fmla="*/ 490 w 497"/>
                  <a:gd name="T13" fmla="*/ 0 h 23"/>
                  <a:gd name="T14" fmla="*/ 7 w 497"/>
                  <a:gd name="T15" fmla="*/ 0 h 23"/>
                  <a:gd name="T16" fmla="*/ 4 w 497"/>
                  <a:gd name="T17" fmla="*/ 4 h 23"/>
                  <a:gd name="T18" fmla="*/ 0 w 497"/>
                  <a:gd name="T19" fmla="*/ 8 h 23"/>
                  <a:gd name="T20" fmla="*/ 0 w 497"/>
                  <a:gd name="T21" fmla="*/ 15 h 23"/>
                  <a:gd name="T22" fmla="*/ 4 w 497"/>
                  <a:gd name="T23" fmla="*/ 19 h 23"/>
                  <a:gd name="T24" fmla="*/ 7 w 497"/>
                  <a:gd name="T25" fmla="*/ 23 h 23"/>
                  <a:gd name="T26" fmla="*/ 11 w 497"/>
                  <a:gd name="T27" fmla="*/ 23 h 23"/>
                  <a:gd name="T28" fmla="*/ 486 w 497"/>
                  <a:gd name="T29" fmla="*/ 23 h 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97" h="23">
                    <a:moveTo>
                      <a:pt x="486" y="23"/>
                    </a:moveTo>
                    <a:lnTo>
                      <a:pt x="490" y="23"/>
                    </a:lnTo>
                    <a:lnTo>
                      <a:pt x="493" y="19"/>
                    </a:lnTo>
                    <a:lnTo>
                      <a:pt x="497" y="15"/>
                    </a:lnTo>
                    <a:lnTo>
                      <a:pt x="497" y="8"/>
                    </a:lnTo>
                    <a:lnTo>
                      <a:pt x="493" y="4"/>
                    </a:lnTo>
                    <a:lnTo>
                      <a:pt x="490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48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3784701" y="3243721"/>
                <a:ext cx="436569" cy="36513"/>
              </a:xfrm>
              <a:custGeom>
                <a:avLst/>
                <a:gdLst>
                  <a:gd name="T0" fmla="*/ 12 w 275"/>
                  <a:gd name="T1" fmla="*/ 0 h 23"/>
                  <a:gd name="T2" fmla="*/ 8 w 275"/>
                  <a:gd name="T3" fmla="*/ 0 h 23"/>
                  <a:gd name="T4" fmla="*/ 4 w 275"/>
                  <a:gd name="T5" fmla="*/ 4 h 23"/>
                  <a:gd name="T6" fmla="*/ 0 w 275"/>
                  <a:gd name="T7" fmla="*/ 8 h 23"/>
                  <a:gd name="T8" fmla="*/ 0 w 275"/>
                  <a:gd name="T9" fmla="*/ 16 h 23"/>
                  <a:gd name="T10" fmla="*/ 4 w 275"/>
                  <a:gd name="T11" fmla="*/ 19 h 23"/>
                  <a:gd name="T12" fmla="*/ 8 w 275"/>
                  <a:gd name="T13" fmla="*/ 23 h 23"/>
                  <a:gd name="T14" fmla="*/ 267 w 275"/>
                  <a:gd name="T15" fmla="*/ 23 h 23"/>
                  <a:gd name="T16" fmla="*/ 271 w 275"/>
                  <a:gd name="T17" fmla="*/ 19 h 23"/>
                  <a:gd name="T18" fmla="*/ 275 w 275"/>
                  <a:gd name="T19" fmla="*/ 16 h 23"/>
                  <a:gd name="T20" fmla="*/ 275 w 275"/>
                  <a:gd name="T21" fmla="*/ 8 h 23"/>
                  <a:gd name="T22" fmla="*/ 271 w 275"/>
                  <a:gd name="T23" fmla="*/ 4 h 23"/>
                  <a:gd name="T24" fmla="*/ 267 w 275"/>
                  <a:gd name="T25" fmla="*/ 0 h 23"/>
                  <a:gd name="T26" fmla="*/ 263 w 275"/>
                  <a:gd name="T27" fmla="*/ 0 h 23"/>
                  <a:gd name="T28" fmla="*/ 12 w 275"/>
                  <a:gd name="T29" fmla="*/ 0 h 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75" h="23">
                    <a:moveTo>
                      <a:pt x="12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267" y="23"/>
                    </a:lnTo>
                    <a:lnTo>
                      <a:pt x="271" y="19"/>
                    </a:lnTo>
                    <a:lnTo>
                      <a:pt x="275" y="16"/>
                    </a:lnTo>
                    <a:lnTo>
                      <a:pt x="275" y="8"/>
                    </a:lnTo>
                    <a:lnTo>
                      <a:pt x="271" y="4"/>
                    </a:lnTo>
                    <a:lnTo>
                      <a:pt x="267" y="0"/>
                    </a:lnTo>
                    <a:lnTo>
                      <a:pt x="26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582947" y="3232608"/>
                <a:ext cx="417518" cy="36513"/>
              </a:xfrm>
              <a:custGeom>
                <a:avLst/>
                <a:gdLst>
                  <a:gd name="T0" fmla="*/ 252 w 263"/>
                  <a:gd name="T1" fmla="*/ 23 h 23"/>
                  <a:gd name="T2" fmla="*/ 256 w 263"/>
                  <a:gd name="T3" fmla="*/ 23 h 23"/>
                  <a:gd name="T4" fmla="*/ 260 w 263"/>
                  <a:gd name="T5" fmla="*/ 19 h 23"/>
                  <a:gd name="T6" fmla="*/ 263 w 263"/>
                  <a:gd name="T7" fmla="*/ 15 h 23"/>
                  <a:gd name="T8" fmla="*/ 263 w 263"/>
                  <a:gd name="T9" fmla="*/ 7 h 23"/>
                  <a:gd name="T10" fmla="*/ 260 w 263"/>
                  <a:gd name="T11" fmla="*/ 3 h 23"/>
                  <a:gd name="T12" fmla="*/ 256 w 263"/>
                  <a:gd name="T13" fmla="*/ 0 h 23"/>
                  <a:gd name="T14" fmla="*/ 8 w 263"/>
                  <a:gd name="T15" fmla="*/ 0 h 23"/>
                  <a:gd name="T16" fmla="*/ 4 w 263"/>
                  <a:gd name="T17" fmla="*/ 3 h 23"/>
                  <a:gd name="T18" fmla="*/ 0 w 263"/>
                  <a:gd name="T19" fmla="*/ 7 h 23"/>
                  <a:gd name="T20" fmla="*/ 0 w 263"/>
                  <a:gd name="T21" fmla="*/ 15 h 23"/>
                  <a:gd name="T22" fmla="*/ 4 w 263"/>
                  <a:gd name="T23" fmla="*/ 19 h 23"/>
                  <a:gd name="T24" fmla="*/ 8 w 263"/>
                  <a:gd name="T25" fmla="*/ 23 h 23"/>
                  <a:gd name="T26" fmla="*/ 12 w 263"/>
                  <a:gd name="T27" fmla="*/ 23 h 23"/>
                  <a:gd name="T28" fmla="*/ 252 w 263"/>
                  <a:gd name="T29" fmla="*/ 23 h 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3" h="23">
                    <a:moveTo>
                      <a:pt x="252" y="23"/>
                    </a:moveTo>
                    <a:lnTo>
                      <a:pt x="256" y="23"/>
                    </a:lnTo>
                    <a:lnTo>
                      <a:pt x="260" y="19"/>
                    </a:lnTo>
                    <a:lnTo>
                      <a:pt x="263" y="15"/>
                    </a:lnTo>
                    <a:lnTo>
                      <a:pt x="263" y="7"/>
                    </a:lnTo>
                    <a:lnTo>
                      <a:pt x="260" y="3"/>
                    </a:lnTo>
                    <a:lnTo>
                      <a:pt x="256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5"/>
                    </a:lnTo>
                    <a:lnTo>
                      <a:pt x="4" y="19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252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1604625" y="3848893"/>
              <a:ext cx="1579418" cy="1806117"/>
            </a:xfrm>
            <a:custGeom>
              <a:avLst/>
              <a:gdLst>
                <a:gd name="connsiteX0" fmla="*/ 0 w 1579418"/>
                <a:gd name="connsiteY0" fmla="*/ 0 h 1864426"/>
                <a:gd name="connsiteX1" fmla="*/ 819398 w 1579418"/>
                <a:gd name="connsiteY1" fmla="*/ 0 h 1864426"/>
                <a:gd name="connsiteX2" fmla="*/ 819398 w 1579418"/>
                <a:gd name="connsiteY2" fmla="*/ 1864426 h 1864426"/>
                <a:gd name="connsiteX3" fmla="*/ 1579418 w 1579418"/>
                <a:gd name="connsiteY3" fmla="*/ 1864426 h 18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418" h="1864426">
                  <a:moveTo>
                    <a:pt x="0" y="0"/>
                  </a:moveTo>
                  <a:lnTo>
                    <a:pt x="819398" y="0"/>
                  </a:lnTo>
                  <a:lnTo>
                    <a:pt x="819398" y="1864426"/>
                  </a:lnTo>
                  <a:lnTo>
                    <a:pt x="1579418" y="186442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876819" y="4773079"/>
              <a:ext cx="205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rgbClr val="000000"/>
                  </a:solidFill>
                  <a:latin typeface="Swiss 721 SWA" charset="0"/>
                </a:rPr>
                <a:t>B</a:t>
              </a:r>
              <a:endParaRPr lang="en-US" sz="2400" dirty="0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914400" y="3429000"/>
              <a:ext cx="856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solidFill>
                    <a:srgbClr val="000000"/>
                  </a:solidFill>
                  <a:latin typeface="Swiss 721 SWA" charset="0"/>
                </a:rPr>
                <a:t>Select</a:t>
              </a:r>
              <a:endParaRPr lang="en-US" sz="2400" dirty="0"/>
            </a:p>
          </p:txBody>
        </p:sp>
        <p:cxnSp>
          <p:nvCxnSpPr>
            <p:cNvPr id="51" name="Straight Connector 50"/>
            <p:cNvCxnSpPr>
              <a:stCxn id="10" idx="11"/>
              <a:endCxn id="23" idx="10"/>
            </p:cNvCxnSpPr>
            <p:nvPr/>
          </p:nvCxnSpPr>
          <p:spPr>
            <a:xfrm flipH="1">
              <a:off x="4763372" y="3151188"/>
              <a:ext cx="23020" cy="18124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2742" y="4057421"/>
              <a:ext cx="7317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99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u="sng" dirty="0" smtClean="0"/>
              <a:t>OR</a:t>
            </a:r>
            <a:endParaRPr lang="en-US" sz="28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 OR function outputs 1 if any of its inputs equals 1. The function outputs 0 if all of its inputs equal 0.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Notation:  A ∨ B, A + B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This truth table describes the case for the 2-input OR gate.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6019800"/>
          <a:ext cx="3291840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+ B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u="sng" dirty="0" smtClean="0"/>
              <a:t>NOT</a:t>
            </a:r>
            <a:r>
              <a:rPr lang="en-US" sz="2800" dirty="0" smtClean="0"/>
              <a:t> (Inverter)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 NOT function outputs the complement of the input value.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Notation:  A</a:t>
            </a:r>
            <a:r>
              <a:rPr lang="en-US" dirty="0" smtClean="0">
                <a:cs typeface="Times New Roman"/>
              </a:rPr>
              <a:t>′,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3505200"/>
          <a:ext cx="219456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0"/>
                <a:gridCol w="10972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</a:t>
                      </a:r>
                      <a:endParaRPr lang="en-US" sz="2400" baseline="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</a:t>
                      </a:r>
                      <a:r>
                        <a:rPr lang="en-US" sz="2400" baseline="0" dirty="0" smtClean="0">
                          <a:latin typeface="+mn-lt"/>
                          <a:cs typeface="Times New Roman"/>
                        </a:rPr>
                        <a:t>′</a:t>
                      </a:r>
                      <a:endParaRPr lang="en-US" sz="2400" baseline="0" dirty="0">
                        <a:latin typeface="+mn-lt"/>
                      </a:endParaRPr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</a:t>
                      </a:r>
                      <a:endParaRPr lang="en-US" sz="2400" baseline="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</a:t>
                      </a:r>
                      <a:endParaRPr lang="en-US" sz="2400" baseline="0" dirty="0"/>
                    </a:p>
                  </a:txBody>
                  <a:tcPr marL="0" marR="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717925" y="4899025"/>
          <a:ext cx="4302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164957" imgH="190335" progId="Equation.3">
                  <p:embed/>
                </p:oleObj>
              </mc:Choice>
              <mc:Fallback>
                <p:oleObj name="Equation" r:id="rId4" imgW="164957" imgH="190335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4899025"/>
                        <a:ext cx="4302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Symbols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AND gate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OR gate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dirty="0" smtClean="0"/>
              <a:t>Inverter (NOT gate)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91840" y="3474720"/>
            <a:ext cx="12192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91840" y="5029200"/>
            <a:ext cx="12192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291840" y="6583680"/>
            <a:ext cx="1216152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set of logic gates is </a:t>
            </a:r>
            <a:r>
              <a:rPr lang="en-US" sz="2800" i="1" dirty="0" smtClean="0"/>
              <a:t>functionally complete</a:t>
            </a:r>
            <a:r>
              <a:rPr lang="en-US" sz="2800" dirty="0" smtClean="0"/>
              <a:t> if any function can be implemented using only gates from the set.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800" dirty="0" smtClean="0"/>
              <a:t>Together, the AND, OR, and NOT gates form a functionally complete set.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u="sng" dirty="0" smtClean="0"/>
              <a:t>Example</a:t>
            </a:r>
            <a:endParaRPr lang="en-US" sz="2800" dirty="0" smtClean="0"/>
          </a:p>
          <a:p>
            <a:pPr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2800" i="1" dirty="0" smtClean="0"/>
              <a:t>f</a:t>
            </a:r>
            <a:r>
              <a:rPr lang="en-US" sz="2800" dirty="0" smtClean="0"/>
              <a:t>(A,B,C,D) = AB + CD</a:t>
            </a:r>
            <a:r>
              <a:rPr lang="en-US" sz="2800" dirty="0" smtClean="0">
                <a:cs typeface="Times New Roman"/>
              </a:rPr>
              <a:t>′ + A′BD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4179</TotalTime>
  <Words>3821</Words>
  <Application>Microsoft Macintosh PowerPoint</Application>
  <PresentationFormat>On-screen Show (4:3)</PresentationFormat>
  <Paragraphs>879</Paragraphs>
  <Slides>51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Solstice</vt:lpstr>
      <vt:lpstr>Equation</vt:lpstr>
      <vt:lpstr>ECE 2504: Introduction to Computer Engineering</vt:lpstr>
      <vt:lpstr>Introduction</vt:lpstr>
      <vt:lpstr>Binary Logic</vt:lpstr>
      <vt:lpstr>Primitive Logic Gates</vt:lpstr>
      <vt:lpstr>Primitive Logic Gates</vt:lpstr>
      <vt:lpstr>Primitive Logic Gates</vt:lpstr>
      <vt:lpstr>Primitive Logic Gates</vt:lpstr>
      <vt:lpstr>Primitive Logic Gates</vt:lpstr>
      <vt:lpstr>Functional Completeness</vt:lpstr>
      <vt:lpstr>Complementary Logic Gates</vt:lpstr>
      <vt:lpstr>Complementary Logic Gates</vt:lpstr>
      <vt:lpstr>Complementary Logic Gates</vt:lpstr>
      <vt:lpstr>Complementary Logic Gates</vt:lpstr>
      <vt:lpstr>Complementary Logic Gates</vt:lpstr>
      <vt:lpstr>Other Logic Functions</vt:lpstr>
      <vt:lpstr>Other Logic Functions</vt:lpstr>
      <vt:lpstr>Other Logic Functions</vt:lpstr>
      <vt:lpstr>Other Logic Functions</vt:lpstr>
      <vt:lpstr>Other Logic Functions</vt:lpstr>
      <vt:lpstr>Boolean Algebra</vt:lpstr>
      <vt:lpstr>Boolean Algebra</vt:lpstr>
      <vt:lpstr>Boolean Algebra</vt:lpstr>
      <vt:lpstr>Boolean Algebra</vt:lpstr>
      <vt:lpstr>Logic Simplification</vt:lpstr>
      <vt:lpstr>Logic Simplification</vt:lpstr>
      <vt:lpstr>Logic Simplification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Karnaugh Maps</vt:lpstr>
      <vt:lpstr>Tri-state buffers</vt:lpstr>
      <vt:lpstr>Tri-state buffers</vt:lpstr>
      <vt:lpstr>Tri-state buffers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Engineering</dc:title>
  <dc:creator>tlmartin</dc:creator>
  <cp:lastModifiedBy>Bowei Zhao</cp:lastModifiedBy>
  <cp:revision>164</cp:revision>
  <dcterms:created xsi:type="dcterms:W3CDTF">2007-05-28T17:40:19Z</dcterms:created>
  <dcterms:modified xsi:type="dcterms:W3CDTF">2015-02-18T19:13:57Z</dcterms:modified>
</cp:coreProperties>
</file>