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handoutMasterIdLst>
    <p:handoutMasterId r:id="rId54"/>
  </p:handoutMasterIdLst>
  <p:sldIdLst>
    <p:sldId id="256" r:id="rId2"/>
    <p:sldId id="306" r:id="rId3"/>
    <p:sldId id="307" r:id="rId4"/>
    <p:sldId id="309" r:id="rId5"/>
    <p:sldId id="330" r:id="rId6"/>
    <p:sldId id="331" r:id="rId7"/>
    <p:sldId id="333" r:id="rId8"/>
    <p:sldId id="332" r:id="rId9"/>
    <p:sldId id="334" r:id="rId10"/>
    <p:sldId id="377" r:id="rId11"/>
    <p:sldId id="378" r:id="rId12"/>
    <p:sldId id="379" r:id="rId13"/>
    <p:sldId id="380" r:id="rId14"/>
    <p:sldId id="381" r:id="rId15"/>
    <p:sldId id="382" r:id="rId16"/>
    <p:sldId id="383" r:id="rId17"/>
    <p:sldId id="341" r:id="rId18"/>
    <p:sldId id="342" r:id="rId19"/>
    <p:sldId id="343" r:id="rId20"/>
    <p:sldId id="344" r:id="rId21"/>
    <p:sldId id="345" r:id="rId22"/>
    <p:sldId id="346" r:id="rId23"/>
    <p:sldId id="347" r:id="rId24"/>
    <p:sldId id="348" r:id="rId25"/>
    <p:sldId id="384" r:id="rId26"/>
    <p:sldId id="350" r:id="rId27"/>
    <p:sldId id="351" r:id="rId28"/>
    <p:sldId id="352" r:id="rId29"/>
    <p:sldId id="353" r:id="rId30"/>
    <p:sldId id="386"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54" r:id="rId52"/>
  </p:sldIdLst>
  <p:sldSz cx="6858000" cy="9144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248" autoAdjust="0"/>
  </p:normalViewPr>
  <p:slideViewPr>
    <p:cSldViewPr>
      <p:cViewPr>
        <p:scale>
          <a:sx n="57" d="100"/>
          <a:sy n="57" d="100"/>
        </p:scale>
        <p:origin x="1938" y="-3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882B6894-C4AD-4EB8-A1A7-ACC0330DBAF9}" type="datetimeFigureOut">
              <a:rPr lang="en-US" smtClean="0"/>
              <a:pPr/>
              <a:t>3/1/2015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70F36092-470F-4077-B17C-1B8BCD415FF2}" type="slidenum">
              <a:rPr lang="en-US" smtClean="0"/>
              <a:pPr/>
              <a:t>‹#›</a:t>
            </a:fld>
            <a:endParaRPr lang="en-US"/>
          </a:p>
        </p:txBody>
      </p:sp>
    </p:spTree>
    <p:extLst>
      <p:ext uri="{BB962C8B-B14F-4D97-AF65-F5344CB8AC3E}">
        <p14:creationId xmlns:p14="http://schemas.microsoft.com/office/powerpoint/2010/main" val="3326543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B50A0A8-B7FD-4CAB-AA40-51EECC8D0322}" type="datetimeFigureOut">
              <a:rPr lang="en-US" smtClean="0"/>
              <a:pPr/>
              <a:t>3/1/2015</a:t>
            </a:fld>
            <a:endParaRPr lang="en-US"/>
          </a:p>
        </p:txBody>
      </p:sp>
      <p:sp>
        <p:nvSpPr>
          <p:cNvPr id="4" name="Slide Image Placeholder 3"/>
          <p:cNvSpPr>
            <a:spLocks noGrp="1" noRot="1" noChangeAspect="1"/>
          </p:cNvSpPr>
          <p:nvPr>
            <p:ph type="sldImg" idx="2"/>
          </p:nvPr>
        </p:nvSpPr>
        <p:spPr>
          <a:xfrm>
            <a:off x="2306638" y="720725"/>
            <a:ext cx="2701925"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9DC58291-2F2E-43DA-8C90-0CB950431A46}" type="slidenum">
              <a:rPr lang="en-US" smtClean="0"/>
              <a:pPr/>
              <a:t>‹#›</a:t>
            </a:fld>
            <a:endParaRPr lang="en-US"/>
          </a:p>
        </p:txBody>
      </p:sp>
    </p:spTree>
    <p:extLst>
      <p:ext uri="{BB962C8B-B14F-4D97-AF65-F5344CB8AC3E}">
        <p14:creationId xmlns:p14="http://schemas.microsoft.com/office/powerpoint/2010/main" val="1499744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1</a:t>
            </a:fld>
            <a:endParaRPr lang="en-US"/>
          </a:p>
        </p:txBody>
      </p:sp>
    </p:spTree>
    <p:extLst>
      <p:ext uri="{BB962C8B-B14F-4D97-AF65-F5344CB8AC3E}">
        <p14:creationId xmlns:p14="http://schemas.microsoft.com/office/powerpoint/2010/main" val="450387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Primitive</a:t>
            </a:r>
            <a:r>
              <a:rPr lang="en-US" baseline="0" dirty="0" smtClean="0"/>
              <a:t> block as the same kind of logic gates we studied previously</a:t>
            </a:r>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10</a:t>
            </a:fld>
            <a:endParaRPr lang="en-US"/>
          </a:p>
        </p:txBody>
      </p:sp>
    </p:spTree>
    <p:extLst>
      <p:ext uri="{BB962C8B-B14F-4D97-AF65-F5344CB8AC3E}">
        <p14:creationId xmlns:p14="http://schemas.microsoft.com/office/powerpoint/2010/main" val="3504939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 level that we are trying to make a function with 9 inputs and an output with odd parity. </a:t>
            </a:r>
          </a:p>
          <a:p>
            <a:endParaRPr lang="en-US" dirty="0" smtClean="0"/>
          </a:p>
          <a:p>
            <a:r>
              <a:rPr lang="en-US" dirty="0" smtClean="0"/>
              <a:t>Of those 9 inputs, one output design, we can decompose that circuit into wherein  the 9 input single output parity</a:t>
            </a:r>
            <a:r>
              <a:rPr lang="en-US" baseline="0" dirty="0" smtClean="0"/>
              <a:t> function can be thought of as a collection </a:t>
            </a:r>
            <a:r>
              <a:rPr lang="en-US" baseline="0" dirty="0" err="1" smtClean="0"/>
              <a:t>oof</a:t>
            </a:r>
            <a:r>
              <a:rPr lang="en-US" baseline="0" dirty="0" smtClean="0"/>
              <a:t> 3 input parity functions. Wherein once we sub divide it into 3 such sets each going into its own 3 input parity function. We can then take the output of those 3 input parity chips and into a </a:t>
            </a:r>
            <a:r>
              <a:rPr lang="en-US" baseline="0" dirty="0" err="1" smtClean="0"/>
              <a:t>nother</a:t>
            </a:r>
            <a:r>
              <a:rPr lang="en-US" baseline="0" dirty="0" smtClean="0"/>
              <a:t> one </a:t>
            </a:r>
          </a:p>
          <a:p>
            <a:endParaRPr lang="en-US" baseline="0" dirty="0" smtClean="0"/>
          </a:p>
          <a:p>
            <a:r>
              <a:rPr lang="en-US" baseline="0" dirty="0" smtClean="0"/>
              <a:t>See book</a:t>
            </a:r>
          </a:p>
          <a:p>
            <a:endParaRPr lang="en-US" baseline="0" dirty="0" smtClean="0"/>
          </a:p>
          <a:p>
            <a:r>
              <a:rPr lang="en-US" baseline="0" dirty="0" smtClean="0"/>
              <a:t>Given a certain number of </a:t>
            </a:r>
            <a:r>
              <a:rPr lang="en-US" baseline="0" dirty="0" err="1" smtClean="0"/>
              <a:t>nand</a:t>
            </a:r>
            <a:r>
              <a:rPr lang="en-US" baseline="0" dirty="0" smtClean="0"/>
              <a:t> gates, we can execute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11</a:t>
            </a:fld>
            <a:endParaRPr lang="en-US"/>
          </a:p>
        </p:txBody>
      </p:sp>
    </p:spTree>
    <p:extLst>
      <p:ext uri="{BB962C8B-B14F-4D97-AF65-F5344CB8AC3E}">
        <p14:creationId xmlns:p14="http://schemas.microsoft.com/office/powerpoint/2010/main" val="60251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gate being that NAND</a:t>
            </a:r>
            <a:r>
              <a:rPr lang="en-US" baseline="0" dirty="0" smtClean="0"/>
              <a:t> gate with inversion seen in (b)</a:t>
            </a:r>
          </a:p>
          <a:p>
            <a:endParaRPr lang="en-US" baseline="0" dirty="0" smtClean="0"/>
          </a:p>
          <a:p>
            <a:endParaRPr lang="en-US" baseline="0" dirty="0" smtClean="0"/>
          </a:p>
          <a:p>
            <a:r>
              <a:rPr lang="en-US" baseline="0" dirty="0" smtClean="0"/>
              <a:t>If an inverter comes </a:t>
            </a:r>
            <a:r>
              <a:rPr lang="en-US" baseline="0" dirty="0" err="1" smtClean="0"/>
              <a:t>beore</a:t>
            </a:r>
            <a:r>
              <a:rPr lang="en-US" baseline="0" dirty="0" smtClean="0"/>
              <a:t> the node, it can exist from all the branches following the node seen in 5. </a:t>
            </a:r>
          </a:p>
          <a:p>
            <a:endParaRPr lang="en-US" baseline="0" dirty="0" smtClean="0"/>
          </a:p>
          <a:p>
            <a:endParaRPr lang="en-US" baseline="0" dirty="0" smtClean="0"/>
          </a:p>
          <a:p>
            <a:endParaRPr lang="en-US" baseline="0" dirty="0" smtClean="0"/>
          </a:p>
          <a:p>
            <a:r>
              <a:rPr lang="en-US" baseline="0" dirty="0" smtClean="0"/>
              <a:t>(d) Being a representation of the completed circuit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18</a:t>
            </a:fld>
            <a:endParaRPr lang="en-US"/>
          </a:p>
        </p:txBody>
      </p:sp>
    </p:spTree>
    <p:extLst>
      <p:ext uri="{BB962C8B-B14F-4D97-AF65-F5344CB8AC3E}">
        <p14:creationId xmlns:p14="http://schemas.microsoft.com/office/powerpoint/2010/main" val="2094198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21</a:t>
            </a:fld>
            <a:endParaRPr lang="en-US"/>
          </a:p>
        </p:txBody>
      </p:sp>
    </p:spTree>
    <p:extLst>
      <p:ext uri="{BB962C8B-B14F-4D97-AF65-F5344CB8AC3E}">
        <p14:creationId xmlns:p14="http://schemas.microsoft.com/office/powerpoint/2010/main" val="172992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specification that you will be given have to be based on what you are given. Be it a text specification that you will then use to hopefully match the final.</a:t>
            </a:r>
            <a:r>
              <a:rPr lang="en-US" baseline="0" dirty="0" smtClean="0"/>
              <a: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22</a:t>
            </a:fld>
            <a:endParaRPr lang="en-US"/>
          </a:p>
        </p:txBody>
      </p:sp>
    </p:spTree>
    <p:extLst>
      <p:ext uri="{BB962C8B-B14F-4D97-AF65-F5344CB8AC3E}">
        <p14:creationId xmlns:p14="http://schemas.microsoft.com/office/powerpoint/2010/main" val="2297836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Verfication</a:t>
            </a:r>
            <a:r>
              <a:rPr lang="en-US" dirty="0" smtClean="0"/>
              <a:t> can be done through manual logic analysis. Can we verify that after we</a:t>
            </a:r>
            <a:r>
              <a:rPr lang="en-US" baseline="0" dirty="0" smtClean="0"/>
              <a:t> do a manual circuit that it </a:t>
            </a:r>
            <a:r>
              <a:rPr lang="en-US" baseline="0" dirty="0" err="1" smtClean="0"/>
              <a:t>wll</a:t>
            </a:r>
            <a:r>
              <a:rPr lang="en-US" baseline="0" dirty="0" smtClean="0"/>
              <a:t> output the same?</a:t>
            </a:r>
          </a:p>
          <a:p>
            <a:endParaRPr lang="en-US" baseline="0" dirty="0" smtClean="0"/>
          </a:p>
          <a:p>
            <a:r>
              <a:rPr lang="en-US" baseline="0" dirty="0" smtClean="0"/>
              <a:t>Improvements in the means of simulations allow for better ability to learn</a:t>
            </a:r>
          </a:p>
          <a:p>
            <a:endParaRPr lang="en-US" baseline="0" dirty="0" smtClean="0"/>
          </a:p>
          <a:p>
            <a:r>
              <a:rPr lang="en-US" baseline="0" dirty="0" smtClean="0"/>
              <a:t>Simulations are </a:t>
            </a:r>
            <a:r>
              <a:rPr lang="en-US" baseline="0" dirty="0" err="1" smtClean="0"/>
              <a:t>represntations</a:t>
            </a:r>
            <a:r>
              <a:rPr lang="en-US" baseline="0" dirty="0" smtClean="0"/>
              <a:t> of </a:t>
            </a:r>
            <a:r>
              <a:rPr lang="en-US" baseline="0" dirty="0" err="1" smtClean="0"/>
              <a:t>cirucits</a:t>
            </a:r>
            <a:r>
              <a:rPr lang="en-US" baseline="0" dirty="0" smtClean="0"/>
              <a:t>. </a:t>
            </a:r>
          </a:p>
          <a:p>
            <a:endParaRPr lang="en-US" baseline="0" dirty="0" smtClean="0"/>
          </a:p>
          <a:p>
            <a:r>
              <a:rPr lang="en-US" baseline="0" dirty="0" smtClean="0"/>
              <a:t>A set of inputs can be applied to the simulation in that they will behave in the same manner as if they were real inputs</a:t>
            </a:r>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23</a:t>
            </a:fld>
            <a:endParaRPr lang="en-US"/>
          </a:p>
        </p:txBody>
      </p:sp>
    </p:spTree>
    <p:extLst>
      <p:ext uri="{BB962C8B-B14F-4D97-AF65-F5344CB8AC3E}">
        <p14:creationId xmlns:p14="http://schemas.microsoft.com/office/powerpoint/2010/main" val="317894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joined bar should not definitely be a joined bar. That is incorrect</a:t>
            </a:r>
          </a:p>
          <a:p>
            <a:endParaRPr lang="en-US" dirty="0" smtClean="0"/>
          </a:p>
          <a:p>
            <a:r>
              <a:rPr lang="en-US" dirty="0" smtClean="0"/>
              <a:t>See notebook</a:t>
            </a:r>
          </a:p>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24</a:t>
            </a:fld>
            <a:endParaRPr lang="en-US"/>
          </a:p>
        </p:txBody>
      </p:sp>
    </p:spTree>
    <p:extLst>
      <p:ext uri="{BB962C8B-B14F-4D97-AF65-F5344CB8AC3E}">
        <p14:creationId xmlns:p14="http://schemas.microsoft.com/office/powerpoint/2010/main" val="978458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1020763">
              <a:defRPr sz="2800">
                <a:solidFill>
                  <a:schemeClr val="tx1"/>
                </a:solidFill>
                <a:latin typeface="Times New Roman" pitchFamily="18" charset="0"/>
              </a:defRPr>
            </a:lvl1pPr>
            <a:lvl2pPr marL="742950" indent="-285750" defTabSz="1020763">
              <a:defRPr sz="2800">
                <a:solidFill>
                  <a:schemeClr val="tx1"/>
                </a:solidFill>
                <a:latin typeface="Times New Roman" pitchFamily="18" charset="0"/>
              </a:defRPr>
            </a:lvl2pPr>
            <a:lvl3pPr marL="1143000" indent="-228600" defTabSz="1020763">
              <a:defRPr sz="2800">
                <a:solidFill>
                  <a:schemeClr val="tx1"/>
                </a:solidFill>
                <a:latin typeface="Times New Roman" pitchFamily="18" charset="0"/>
              </a:defRPr>
            </a:lvl3pPr>
            <a:lvl4pPr marL="1600200" indent="-228600" defTabSz="1020763">
              <a:defRPr sz="2800">
                <a:solidFill>
                  <a:schemeClr val="tx1"/>
                </a:solidFill>
                <a:latin typeface="Times New Roman" pitchFamily="18" charset="0"/>
              </a:defRPr>
            </a:lvl4pPr>
            <a:lvl5pPr marL="2057400" indent="-228600" defTabSz="1020763">
              <a:defRPr sz="2800">
                <a:solidFill>
                  <a:schemeClr val="tx1"/>
                </a:solidFill>
                <a:latin typeface="Times New Roman" pitchFamily="18" charset="0"/>
              </a:defRPr>
            </a:lvl5pPr>
            <a:lvl6pPr marL="2514600" indent="-228600" defTabSz="1020763" eaLnBrk="0" fontAlgn="base" hangingPunct="0">
              <a:spcBef>
                <a:spcPct val="0"/>
              </a:spcBef>
              <a:spcAft>
                <a:spcPct val="0"/>
              </a:spcAft>
              <a:defRPr sz="2800">
                <a:solidFill>
                  <a:schemeClr val="tx1"/>
                </a:solidFill>
                <a:latin typeface="Times New Roman" pitchFamily="18" charset="0"/>
              </a:defRPr>
            </a:lvl6pPr>
            <a:lvl7pPr marL="2971800" indent="-228600" defTabSz="1020763" eaLnBrk="0" fontAlgn="base" hangingPunct="0">
              <a:spcBef>
                <a:spcPct val="0"/>
              </a:spcBef>
              <a:spcAft>
                <a:spcPct val="0"/>
              </a:spcAft>
              <a:defRPr sz="2800">
                <a:solidFill>
                  <a:schemeClr val="tx1"/>
                </a:solidFill>
                <a:latin typeface="Times New Roman" pitchFamily="18" charset="0"/>
              </a:defRPr>
            </a:lvl7pPr>
            <a:lvl8pPr marL="3429000" indent="-228600" defTabSz="1020763" eaLnBrk="0" fontAlgn="base" hangingPunct="0">
              <a:spcBef>
                <a:spcPct val="0"/>
              </a:spcBef>
              <a:spcAft>
                <a:spcPct val="0"/>
              </a:spcAft>
              <a:defRPr sz="2800">
                <a:solidFill>
                  <a:schemeClr val="tx1"/>
                </a:solidFill>
                <a:latin typeface="Times New Roman" pitchFamily="18" charset="0"/>
              </a:defRPr>
            </a:lvl8pPr>
            <a:lvl9pPr marL="3886200" indent="-228600" defTabSz="1020763" eaLnBrk="0" fontAlgn="base" hangingPunct="0">
              <a:spcBef>
                <a:spcPct val="0"/>
              </a:spcBef>
              <a:spcAft>
                <a:spcPct val="0"/>
              </a:spcAft>
              <a:defRPr sz="2800">
                <a:solidFill>
                  <a:schemeClr val="tx1"/>
                </a:solidFill>
                <a:latin typeface="Times New Roman" pitchFamily="18" charset="0"/>
              </a:defRPr>
            </a:lvl9pPr>
          </a:lstStyle>
          <a:p>
            <a:fld id="{1D2679B4-0375-43C5-8F50-8CDE14EDB527}" type="slidenum">
              <a:rPr lang="en-US" sz="1400" smtClean="0"/>
              <a:pPr/>
              <a:t>25</a:t>
            </a:fld>
            <a:endParaRPr lang="en-US" sz="14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r>
              <a:rPr lang="en-US" dirty="0" smtClean="0"/>
              <a:t>Since the outputs are not specified for the don’t cares, no analysis for correctness is needed.</a:t>
            </a:r>
          </a:p>
          <a:p>
            <a:endParaRPr lang="en-US" dirty="0" smtClean="0"/>
          </a:p>
          <a:p>
            <a:r>
              <a:rPr lang="en-US" dirty="0" smtClean="0"/>
              <a:t>If the truth table is</a:t>
            </a:r>
            <a:r>
              <a:rPr lang="en-US" baseline="0" dirty="0" smtClean="0"/>
              <a:t> </a:t>
            </a:r>
            <a:r>
              <a:rPr lang="en-US" baseline="0" dirty="0" err="1" smtClean="0"/>
              <a:t>susch</a:t>
            </a:r>
            <a:r>
              <a:rPr lang="en-US" baseline="0" dirty="0" smtClean="0"/>
              <a:t> that it will produce the same </a:t>
            </a:r>
            <a:r>
              <a:rPr lang="en-US" baseline="0" dirty="0" err="1" smtClean="0"/>
              <a:t>outoupt</a:t>
            </a:r>
            <a:r>
              <a:rPr lang="en-US" baseline="0" dirty="0" smtClean="0"/>
              <a:t> for all combinations of the inputs. Then it can be certain that it has been designed properly. </a:t>
            </a:r>
          </a:p>
          <a:p>
            <a:endParaRPr lang="en-US" baseline="0" dirty="0" smtClean="0"/>
          </a:p>
          <a:p>
            <a:r>
              <a:rPr lang="en-US" baseline="0" dirty="0" smtClean="0"/>
              <a:t>If any of the outputs, that the process of coming up with the logic equations has introduced a bit error. </a:t>
            </a:r>
            <a:endParaRPr lang="en-US" dirty="0" smtClean="0"/>
          </a:p>
        </p:txBody>
      </p:sp>
    </p:spTree>
    <p:extLst>
      <p:ext uri="{BB962C8B-B14F-4D97-AF65-F5344CB8AC3E}">
        <p14:creationId xmlns:p14="http://schemas.microsoft.com/office/powerpoint/2010/main" val="3912003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p:spPr>
        <p:txBody>
          <a:bodyPr/>
          <a:lstStyle/>
          <a:p>
            <a:r>
              <a:rPr lang="en-US" smtClean="0"/>
              <a:t>Probably ought to do this as a live demo of Quartus</a:t>
            </a:r>
          </a:p>
        </p:txBody>
      </p:sp>
      <p:sp>
        <p:nvSpPr>
          <p:cNvPr id="55300" name="Slide Number Placeholder 3"/>
          <p:cNvSpPr>
            <a:spLocks noGrp="1"/>
          </p:cNvSpPr>
          <p:nvPr>
            <p:ph type="sldNum" sz="quarter" idx="5"/>
          </p:nvPr>
        </p:nvSpPr>
        <p:spPr>
          <a:noFill/>
        </p:spPr>
        <p:txBody>
          <a:bodyPr/>
          <a:lstStyle>
            <a:lvl1pPr defTabSz="1020763">
              <a:defRPr sz="2800">
                <a:solidFill>
                  <a:schemeClr val="tx1"/>
                </a:solidFill>
                <a:latin typeface="Times New Roman" pitchFamily="18" charset="0"/>
              </a:defRPr>
            </a:lvl1pPr>
            <a:lvl2pPr marL="742950" indent="-285750" defTabSz="1020763">
              <a:defRPr sz="2800">
                <a:solidFill>
                  <a:schemeClr val="tx1"/>
                </a:solidFill>
                <a:latin typeface="Times New Roman" pitchFamily="18" charset="0"/>
              </a:defRPr>
            </a:lvl2pPr>
            <a:lvl3pPr marL="1143000" indent="-228600" defTabSz="1020763">
              <a:defRPr sz="2800">
                <a:solidFill>
                  <a:schemeClr val="tx1"/>
                </a:solidFill>
                <a:latin typeface="Times New Roman" pitchFamily="18" charset="0"/>
              </a:defRPr>
            </a:lvl3pPr>
            <a:lvl4pPr marL="1600200" indent="-228600" defTabSz="1020763">
              <a:defRPr sz="2800">
                <a:solidFill>
                  <a:schemeClr val="tx1"/>
                </a:solidFill>
                <a:latin typeface="Times New Roman" pitchFamily="18" charset="0"/>
              </a:defRPr>
            </a:lvl4pPr>
            <a:lvl5pPr marL="2057400" indent="-228600" defTabSz="1020763">
              <a:defRPr sz="2800">
                <a:solidFill>
                  <a:schemeClr val="tx1"/>
                </a:solidFill>
                <a:latin typeface="Times New Roman" pitchFamily="18" charset="0"/>
              </a:defRPr>
            </a:lvl5pPr>
            <a:lvl6pPr marL="2514600" indent="-228600" defTabSz="1020763" eaLnBrk="0" fontAlgn="base" hangingPunct="0">
              <a:spcBef>
                <a:spcPct val="0"/>
              </a:spcBef>
              <a:spcAft>
                <a:spcPct val="0"/>
              </a:spcAft>
              <a:defRPr sz="2800">
                <a:solidFill>
                  <a:schemeClr val="tx1"/>
                </a:solidFill>
                <a:latin typeface="Times New Roman" pitchFamily="18" charset="0"/>
              </a:defRPr>
            </a:lvl6pPr>
            <a:lvl7pPr marL="2971800" indent="-228600" defTabSz="1020763" eaLnBrk="0" fontAlgn="base" hangingPunct="0">
              <a:spcBef>
                <a:spcPct val="0"/>
              </a:spcBef>
              <a:spcAft>
                <a:spcPct val="0"/>
              </a:spcAft>
              <a:defRPr sz="2800">
                <a:solidFill>
                  <a:schemeClr val="tx1"/>
                </a:solidFill>
                <a:latin typeface="Times New Roman" pitchFamily="18" charset="0"/>
              </a:defRPr>
            </a:lvl7pPr>
            <a:lvl8pPr marL="3429000" indent="-228600" defTabSz="1020763" eaLnBrk="0" fontAlgn="base" hangingPunct="0">
              <a:spcBef>
                <a:spcPct val="0"/>
              </a:spcBef>
              <a:spcAft>
                <a:spcPct val="0"/>
              </a:spcAft>
              <a:defRPr sz="2800">
                <a:solidFill>
                  <a:schemeClr val="tx1"/>
                </a:solidFill>
                <a:latin typeface="Times New Roman" pitchFamily="18" charset="0"/>
              </a:defRPr>
            </a:lvl8pPr>
            <a:lvl9pPr marL="3886200" indent="-228600" defTabSz="1020763" eaLnBrk="0" fontAlgn="base" hangingPunct="0">
              <a:spcBef>
                <a:spcPct val="0"/>
              </a:spcBef>
              <a:spcAft>
                <a:spcPct val="0"/>
              </a:spcAft>
              <a:defRPr sz="2800">
                <a:solidFill>
                  <a:schemeClr val="tx1"/>
                </a:solidFill>
                <a:latin typeface="Times New Roman" pitchFamily="18" charset="0"/>
              </a:defRPr>
            </a:lvl9pPr>
          </a:lstStyle>
          <a:p>
            <a:fld id="{AADA18A6-C5EF-4F00-B59C-52B94972876D}" type="slidenum">
              <a:rPr lang="en-US" sz="1400" smtClean="0"/>
              <a:pPr/>
              <a:t>27</a:t>
            </a:fld>
            <a:endParaRPr lang="en-US" sz="1400" smtClean="0"/>
          </a:p>
        </p:txBody>
      </p:sp>
    </p:spTree>
    <p:extLst>
      <p:ext uri="{BB962C8B-B14F-4D97-AF65-F5344CB8AC3E}">
        <p14:creationId xmlns:p14="http://schemas.microsoft.com/office/powerpoint/2010/main" val="2329568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1020763">
              <a:defRPr sz="2800">
                <a:solidFill>
                  <a:schemeClr val="tx1"/>
                </a:solidFill>
                <a:latin typeface="Times New Roman" pitchFamily="18" charset="0"/>
              </a:defRPr>
            </a:lvl1pPr>
            <a:lvl2pPr marL="742950" indent="-285750" defTabSz="1020763">
              <a:defRPr sz="2800">
                <a:solidFill>
                  <a:schemeClr val="tx1"/>
                </a:solidFill>
                <a:latin typeface="Times New Roman" pitchFamily="18" charset="0"/>
              </a:defRPr>
            </a:lvl2pPr>
            <a:lvl3pPr marL="1143000" indent="-228600" defTabSz="1020763">
              <a:defRPr sz="2800">
                <a:solidFill>
                  <a:schemeClr val="tx1"/>
                </a:solidFill>
                <a:latin typeface="Times New Roman" pitchFamily="18" charset="0"/>
              </a:defRPr>
            </a:lvl3pPr>
            <a:lvl4pPr marL="1600200" indent="-228600" defTabSz="1020763">
              <a:defRPr sz="2800">
                <a:solidFill>
                  <a:schemeClr val="tx1"/>
                </a:solidFill>
                <a:latin typeface="Times New Roman" pitchFamily="18" charset="0"/>
              </a:defRPr>
            </a:lvl4pPr>
            <a:lvl5pPr marL="2057400" indent="-228600" defTabSz="1020763">
              <a:defRPr sz="2800">
                <a:solidFill>
                  <a:schemeClr val="tx1"/>
                </a:solidFill>
                <a:latin typeface="Times New Roman" pitchFamily="18" charset="0"/>
              </a:defRPr>
            </a:lvl5pPr>
            <a:lvl6pPr marL="2514600" indent="-228600" defTabSz="1020763" eaLnBrk="0" fontAlgn="base" hangingPunct="0">
              <a:spcBef>
                <a:spcPct val="0"/>
              </a:spcBef>
              <a:spcAft>
                <a:spcPct val="0"/>
              </a:spcAft>
              <a:defRPr sz="2800">
                <a:solidFill>
                  <a:schemeClr val="tx1"/>
                </a:solidFill>
                <a:latin typeface="Times New Roman" pitchFamily="18" charset="0"/>
              </a:defRPr>
            </a:lvl6pPr>
            <a:lvl7pPr marL="2971800" indent="-228600" defTabSz="1020763" eaLnBrk="0" fontAlgn="base" hangingPunct="0">
              <a:spcBef>
                <a:spcPct val="0"/>
              </a:spcBef>
              <a:spcAft>
                <a:spcPct val="0"/>
              </a:spcAft>
              <a:defRPr sz="2800">
                <a:solidFill>
                  <a:schemeClr val="tx1"/>
                </a:solidFill>
                <a:latin typeface="Times New Roman" pitchFamily="18" charset="0"/>
              </a:defRPr>
            </a:lvl7pPr>
            <a:lvl8pPr marL="3429000" indent="-228600" defTabSz="1020763" eaLnBrk="0" fontAlgn="base" hangingPunct="0">
              <a:spcBef>
                <a:spcPct val="0"/>
              </a:spcBef>
              <a:spcAft>
                <a:spcPct val="0"/>
              </a:spcAft>
              <a:defRPr sz="2800">
                <a:solidFill>
                  <a:schemeClr val="tx1"/>
                </a:solidFill>
                <a:latin typeface="Times New Roman" pitchFamily="18" charset="0"/>
              </a:defRPr>
            </a:lvl8pPr>
            <a:lvl9pPr marL="3886200" indent="-228600" defTabSz="1020763" eaLnBrk="0" fontAlgn="base" hangingPunct="0">
              <a:spcBef>
                <a:spcPct val="0"/>
              </a:spcBef>
              <a:spcAft>
                <a:spcPct val="0"/>
              </a:spcAft>
              <a:defRPr sz="2800">
                <a:solidFill>
                  <a:schemeClr val="tx1"/>
                </a:solidFill>
                <a:latin typeface="Times New Roman" pitchFamily="18" charset="0"/>
              </a:defRPr>
            </a:lvl9pPr>
          </a:lstStyle>
          <a:p>
            <a:fld id="{3B71DD48-65FE-4C63-BD4A-51D484F618CD}" type="slidenum">
              <a:rPr lang="en-US" sz="1400" smtClean="0"/>
              <a:pPr/>
              <a:t>28</a:t>
            </a:fld>
            <a:endParaRPr lang="en-US" sz="14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r>
              <a:rPr lang="en-US" dirty="0" smtClean="0"/>
              <a:t>Yes, 0000 through 1001 are present.</a:t>
            </a:r>
          </a:p>
          <a:p>
            <a:endParaRPr lang="en-US" dirty="0" smtClean="0"/>
          </a:p>
          <a:p>
            <a:r>
              <a:rPr lang="en-US" dirty="0" smtClean="0"/>
              <a:t>TLM</a:t>
            </a:r>
            <a:r>
              <a:rPr lang="en-US" baseline="0" dirty="0" smtClean="0"/>
              <a:t> on 9/6/2012:   Should replace this with a </a:t>
            </a:r>
            <a:r>
              <a:rPr lang="en-US" baseline="0" dirty="0" err="1" smtClean="0"/>
              <a:t>Qsim</a:t>
            </a:r>
            <a:r>
              <a:rPr lang="en-US" baseline="0" dirty="0" smtClean="0"/>
              <a:t> waveform.</a:t>
            </a:r>
          </a:p>
          <a:p>
            <a:endParaRPr lang="en-US" baseline="0" dirty="0" smtClean="0"/>
          </a:p>
          <a:p>
            <a:r>
              <a:rPr lang="en-US" baseline="0" dirty="0" smtClean="0"/>
              <a:t>I</a:t>
            </a:r>
            <a:endParaRPr lang="en-US" dirty="0" smtClean="0"/>
          </a:p>
        </p:txBody>
      </p:sp>
    </p:spTree>
    <p:extLst>
      <p:ext uri="{BB962C8B-B14F-4D97-AF65-F5344CB8AC3E}">
        <p14:creationId xmlns:p14="http://schemas.microsoft.com/office/powerpoint/2010/main" val="2485847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2</a:t>
            </a:fld>
            <a:endParaRPr lang="en-US"/>
          </a:p>
        </p:txBody>
      </p:sp>
    </p:spTree>
    <p:extLst>
      <p:ext uri="{BB962C8B-B14F-4D97-AF65-F5344CB8AC3E}">
        <p14:creationId xmlns:p14="http://schemas.microsoft.com/office/powerpoint/2010/main" val="3615287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1020763">
              <a:defRPr sz="2800">
                <a:solidFill>
                  <a:schemeClr val="tx1"/>
                </a:solidFill>
                <a:latin typeface="Times New Roman" pitchFamily="18" charset="0"/>
              </a:defRPr>
            </a:lvl1pPr>
            <a:lvl2pPr marL="742950" indent="-285750" defTabSz="1020763">
              <a:defRPr sz="2800">
                <a:solidFill>
                  <a:schemeClr val="tx1"/>
                </a:solidFill>
                <a:latin typeface="Times New Roman" pitchFamily="18" charset="0"/>
              </a:defRPr>
            </a:lvl2pPr>
            <a:lvl3pPr marL="1143000" indent="-228600" defTabSz="1020763">
              <a:defRPr sz="2800">
                <a:solidFill>
                  <a:schemeClr val="tx1"/>
                </a:solidFill>
                <a:latin typeface="Times New Roman" pitchFamily="18" charset="0"/>
              </a:defRPr>
            </a:lvl3pPr>
            <a:lvl4pPr marL="1600200" indent="-228600" defTabSz="1020763">
              <a:defRPr sz="2800">
                <a:solidFill>
                  <a:schemeClr val="tx1"/>
                </a:solidFill>
                <a:latin typeface="Times New Roman" pitchFamily="18" charset="0"/>
              </a:defRPr>
            </a:lvl4pPr>
            <a:lvl5pPr marL="2057400" indent="-228600" defTabSz="1020763">
              <a:defRPr sz="2800">
                <a:solidFill>
                  <a:schemeClr val="tx1"/>
                </a:solidFill>
                <a:latin typeface="Times New Roman" pitchFamily="18" charset="0"/>
              </a:defRPr>
            </a:lvl5pPr>
            <a:lvl6pPr marL="2514600" indent="-228600" defTabSz="1020763" eaLnBrk="0" fontAlgn="base" hangingPunct="0">
              <a:spcBef>
                <a:spcPct val="0"/>
              </a:spcBef>
              <a:spcAft>
                <a:spcPct val="0"/>
              </a:spcAft>
              <a:defRPr sz="2800">
                <a:solidFill>
                  <a:schemeClr val="tx1"/>
                </a:solidFill>
                <a:latin typeface="Times New Roman" pitchFamily="18" charset="0"/>
              </a:defRPr>
            </a:lvl6pPr>
            <a:lvl7pPr marL="2971800" indent="-228600" defTabSz="1020763" eaLnBrk="0" fontAlgn="base" hangingPunct="0">
              <a:spcBef>
                <a:spcPct val="0"/>
              </a:spcBef>
              <a:spcAft>
                <a:spcPct val="0"/>
              </a:spcAft>
              <a:defRPr sz="2800">
                <a:solidFill>
                  <a:schemeClr val="tx1"/>
                </a:solidFill>
                <a:latin typeface="Times New Roman" pitchFamily="18" charset="0"/>
              </a:defRPr>
            </a:lvl7pPr>
            <a:lvl8pPr marL="3429000" indent="-228600" defTabSz="1020763" eaLnBrk="0" fontAlgn="base" hangingPunct="0">
              <a:spcBef>
                <a:spcPct val="0"/>
              </a:spcBef>
              <a:spcAft>
                <a:spcPct val="0"/>
              </a:spcAft>
              <a:defRPr sz="2800">
                <a:solidFill>
                  <a:schemeClr val="tx1"/>
                </a:solidFill>
                <a:latin typeface="Times New Roman" pitchFamily="18" charset="0"/>
              </a:defRPr>
            </a:lvl8pPr>
            <a:lvl9pPr marL="3886200" indent="-228600" defTabSz="1020763" eaLnBrk="0" fontAlgn="base" hangingPunct="0">
              <a:spcBef>
                <a:spcPct val="0"/>
              </a:spcBef>
              <a:spcAft>
                <a:spcPct val="0"/>
              </a:spcAft>
              <a:defRPr sz="2800">
                <a:solidFill>
                  <a:schemeClr val="tx1"/>
                </a:solidFill>
                <a:latin typeface="Times New Roman" pitchFamily="18" charset="0"/>
              </a:defRPr>
            </a:lvl9pPr>
          </a:lstStyle>
          <a:p>
            <a:fld id="{C250393A-B036-4EE4-9A5F-97638DAC7467}" type="slidenum">
              <a:rPr lang="en-US" sz="1400" smtClean="0"/>
              <a:pPr/>
              <a:t>29</a:t>
            </a:fld>
            <a:endParaRPr lang="en-US" sz="14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r>
              <a:rPr lang="en-US" dirty="0" smtClean="0"/>
              <a:t>Yes, the output combinations 0011 through 1100 occur in response to 0000 through 1001, respectively.</a:t>
            </a:r>
          </a:p>
          <a:p>
            <a:endParaRPr lang="en-US" dirty="0" smtClean="0"/>
          </a:p>
          <a:p>
            <a:r>
              <a:rPr lang="en-US" dirty="0" smtClean="0"/>
              <a:t>TLM</a:t>
            </a:r>
            <a:r>
              <a:rPr lang="en-US" baseline="0" dirty="0" smtClean="0"/>
              <a:t> 9/6/2012:   Should replace this with </a:t>
            </a:r>
            <a:r>
              <a:rPr lang="en-US" baseline="0" dirty="0" err="1" smtClean="0"/>
              <a:t>Qsim</a:t>
            </a:r>
            <a:r>
              <a:rPr lang="en-US" baseline="0" dirty="0" smtClean="0"/>
              <a:t> waveforms</a:t>
            </a:r>
            <a:endParaRPr lang="en-US" dirty="0" smtClean="0"/>
          </a:p>
        </p:txBody>
      </p:sp>
    </p:spTree>
    <p:extLst>
      <p:ext uri="{BB962C8B-B14F-4D97-AF65-F5344CB8AC3E}">
        <p14:creationId xmlns:p14="http://schemas.microsoft.com/office/powerpoint/2010/main" val="26394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a:t>
            </a:r>
            <a:r>
              <a:rPr lang="en-US" baseline="0" dirty="0" smtClean="0"/>
              <a:t> make a shift towards moving away from circuits we design through </a:t>
            </a:r>
            <a:r>
              <a:rPr lang="en-US" baseline="0" dirty="0" err="1" smtClean="0"/>
              <a:t>optomization</a:t>
            </a:r>
            <a:r>
              <a:rPr lang="en-US" baseline="0" dirty="0" smtClean="0"/>
              <a:t> technique like </a:t>
            </a:r>
            <a:r>
              <a:rPr lang="en-US" baseline="0" dirty="0" err="1" smtClean="0"/>
              <a:t>kmaps</a:t>
            </a:r>
            <a:r>
              <a:rPr lang="en-US" baseline="0" dirty="0" smtClean="0"/>
              <a:t>. And towards one of combinational circuits that behave in </a:t>
            </a:r>
            <a:r>
              <a:rPr lang="en-US" baseline="0" dirty="0" err="1" smtClean="0"/>
              <a:t>genralizeable</a:t>
            </a:r>
            <a:r>
              <a:rPr lang="en-US" baseline="0" dirty="0" smtClean="0"/>
              <a:t> ways because of their specific architecture. </a:t>
            </a:r>
          </a:p>
          <a:p>
            <a:endParaRPr lang="en-US" baseline="0" dirty="0" smtClean="0"/>
          </a:p>
          <a:p>
            <a:r>
              <a:rPr lang="en-US" baseline="0" dirty="0" smtClean="0"/>
              <a:t>They </a:t>
            </a:r>
            <a:r>
              <a:rPr lang="en-US" baseline="0" dirty="0" err="1" smtClean="0"/>
              <a:t>implmenent</a:t>
            </a:r>
            <a:r>
              <a:rPr lang="en-US" baseline="0" dirty="0" smtClean="0"/>
              <a:t> </a:t>
            </a:r>
            <a:r>
              <a:rPr lang="en-US" baseline="0" dirty="0" err="1" smtClean="0"/>
              <a:t>particuluar</a:t>
            </a:r>
            <a:r>
              <a:rPr lang="en-US" baseline="0" dirty="0" smtClean="0"/>
              <a:t> designs that we use </a:t>
            </a:r>
            <a:r>
              <a:rPr lang="en-US" baseline="0" dirty="0" err="1" smtClean="0"/>
              <a:t>frequentlyl</a:t>
            </a:r>
            <a:r>
              <a:rPr lang="en-US" baseline="0" dirty="0" smtClean="0"/>
              <a:t> </a:t>
            </a:r>
          </a:p>
          <a:p>
            <a:endParaRPr lang="en-US" baseline="0" dirty="0" smtClean="0"/>
          </a:p>
          <a:p>
            <a:r>
              <a:rPr lang="en-US" baseline="0" dirty="0" smtClean="0"/>
              <a:t>We want to use these new basic units like they are AND/OR gates.</a:t>
            </a:r>
          </a:p>
          <a:p>
            <a:endParaRPr lang="en-US" baseline="0" dirty="0" smtClean="0"/>
          </a:p>
          <a:p>
            <a:r>
              <a:rPr lang="en-US" baseline="0" dirty="0" smtClean="0"/>
              <a:t>This allows us to move up without thinking about primitive elements. </a:t>
            </a:r>
          </a:p>
          <a:p>
            <a:endParaRPr lang="en-US" baseline="0" dirty="0" smtClean="0"/>
          </a:p>
          <a:p>
            <a:r>
              <a:rPr lang="en-US" baseline="0" dirty="0" smtClean="0"/>
              <a:t>Functional blocks are combinational in nature.</a:t>
            </a:r>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30</a:t>
            </a:fld>
            <a:endParaRPr lang="en-US"/>
          </a:p>
        </p:txBody>
      </p:sp>
    </p:spTree>
    <p:extLst>
      <p:ext uri="{BB962C8B-B14F-4D97-AF65-F5344CB8AC3E}">
        <p14:creationId xmlns:p14="http://schemas.microsoft.com/office/powerpoint/2010/main" val="3742933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Fitting more on a chip allows</a:t>
            </a:r>
            <a:r>
              <a:rPr lang="en-US" baseline="0" dirty="0" smtClean="0"/>
              <a:t> one to do more </a:t>
            </a:r>
            <a:r>
              <a:rPr lang="en-US" baseline="0" dirty="0" err="1" smtClean="0"/>
              <a:t>whle</a:t>
            </a:r>
            <a:r>
              <a:rPr lang="en-US" baseline="0" dirty="0" smtClean="0"/>
              <a:t> having the same size</a:t>
            </a:r>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31</a:t>
            </a:fld>
            <a:endParaRPr lang="en-US"/>
          </a:p>
        </p:txBody>
      </p:sp>
    </p:spTree>
    <p:extLst>
      <p:ext uri="{BB962C8B-B14F-4D97-AF65-F5344CB8AC3E}">
        <p14:creationId xmlns:p14="http://schemas.microsoft.com/office/powerpoint/2010/main" val="248707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Arbirary</a:t>
            </a:r>
            <a:r>
              <a:rPr lang="en-US" baseline="0" dirty="0" smtClean="0"/>
              <a:t> functions of higher number of values.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32</a:t>
            </a:fld>
            <a:endParaRPr lang="en-US"/>
          </a:p>
        </p:txBody>
      </p:sp>
    </p:spTree>
    <p:extLst>
      <p:ext uri="{BB962C8B-B14F-4D97-AF65-F5344CB8AC3E}">
        <p14:creationId xmlns:p14="http://schemas.microsoft.com/office/powerpoint/2010/main" val="489008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bus is </a:t>
            </a:r>
            <a:r>
              <a:rPr lang="en-US" dirty="0" err="1" smtClean="0"/>
              <a:t>mearley</a:t>
            </a:r>
            <a:r>
              <a:rPr lang="en-US" dirty="0" smtClean="0"/>
              <a:t> a collection of individual signals that may or may not be different but have some purpose</a:t>
            </a:r>
            <a:r>
              <a:rPr lang="en-US" baseline="0" dirty="0" smtClean="0"/>
              <a:t> in being collected together. </a:t>
            </a:r>
          </a:p>
          <a:p>
            <a:endParaRPr lang="en-US" baseline="0" dirty="0" smtClean="0"/>
          </a:p>
          <a:p>
            <a:r>
              <a:rPr lang="en-US" baseline="0" dirty="0" smtClean="0"/>
              <a:t>If we have a set of scalars that we can connect to </a:t>
            </a:r>
            <a:r>
              <a:rPr lang="en-US" baseline="0" dirty="0" err="1" smtClean="0"/>
              <a:t>gether</a:t>
            </a:r>
            <a:r>
              <a:rPr lang="en-US" baseline="0" dirty="0" smtClean="0"/>
              <a:t> to make a vector. </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DC58291-2F2E-43DA-8C90-0CB950431A46}" type="slidenum">
              <a:rPr lang="en-US" smtClean="0"/>
              <a:pPr/>
              <a:t>33</a:t>
            </a:fld>
            <a:endParaRPr lang="en-US"/>
          </a:p>
        </p:txBody>
      </p:sp>
    </p:spTree>
    <p:extLst>
      <p:ext uri="{BB962C8B-B14F-4D97-AF65-F5344CB8AC3E}">
        <p14:creationId xmlns:p14="http://schemas.microsoft.com/office/powerpoint/2010/main" val="956824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a:t>
            </a:r>
            <a:r>
              <a:rPr lang="en-US" baseline="0" dirty="0" smtClean="0"/>
              <a:t> we want the output to become inactive. We doe this by gating access that will allow it to </a:t>
            </a:r>
            <a:r>
              <a:rPr lang="en-US" baseline="0" dirty="0" err="1" smtClean="0"/>
              <a:t>eithe</a:t>
            </a:r>
            <a:r>
              <a:rPr lang="en-US" baseline="0" dirty="0" smtClean="0"/>
              <a:t> </a:t>
            </a:r>
            <a:r>
              <a:rPr lang="en-US" baseline="0" dirty="0" err="1" smtClean="0"/>
              <a:t>rpass</a:t>
            </a:r>
            <a:r>
              <a:rPr lang="en-US" baseline="0" dirty="0" smtClean="0"/>
              <a:t> or not. AND gates can be used for this reason.</a:t>
            </a:r>
          </a:p>
          <a:p>
            <a:endParaRPr lang="en-US" baseline="0" dirty="0" smtClean="0"/>
          </a:p>
          <a:p>
            <a:r>
              <a:rPr lang="en-US" baseline="0" dirty="0" smtClean="0"/>
              <a:t>An X input will be anything. </a:t>
            </a:r>
          </a:p>
          <a:p>
            <a:endParaRPr lang="en-US" baseline="0" dirty="0" smtClean="0"/>
          </a:p>
          <a:p>
            <a:r>
              <a:rPr lang="en-US" baseline="0" dirty="0" smtClean="0"/>
              <a:t>If the X input is 1, it will be whatever  is.’</a:t>
            </a:r>
          </a:p>
          <a:p>
            <a:endParaRPr lang="en-US" baseline="0" dirty="0" smtClean="0"/>
          </a:p>
          <a:p>
            <a:endParaRPr lang="en-US" baseline="0" dirty="0" smtClean="0"/>
          </a:p>
          <a:p>
            <a:r>
              <a:rPr lang="en-US" baseline="0" dirty="0" smtClean="0"/>
              <a:t>   X does not have to be a signal of its own. It can be its own. </a:t>
            </a:r>
          </a:p>
          <a:p>
            <a:endParaRPr lang="en-US" baseline="0" dirty="0" smtClean="0"/>
          </a:p>
          <a:p>
            <a:r>
              <a:rPr lang="en-US" baseline="0" dirty="0" smtClean="0"/>
              <a:t>If we </a:t>
            </a:r>
            <a:r>
              <a:rPr lang="en-US" baseline="0" dirty="0" err="1" smtClean="0"/>
              <a:t>wat</a:t>
            </a:r>
            <a:r>
              <a:rPr lang="en-US" baseline="0" dirty="0" smtClean="0"/>
              <a:t> to make the circuit so that </a:t>
            </a:r>
            <a:r>
              <a:rPr lang="en-US" baseline="0" dirty="0" err="1" smtClean="0"/>
              <a:t>itso</a:t>
            </a:r>
            <a:r>
              <a:rPr lang="en-US" baseline="0" dirty="0" smtClean="0"/>
              <a:t> </a:t>
            </a:r>
            <a:r>
              <a:rPr lang="en-US" baseline="0" dirty="0" err="1" smtClean="0"/>
              <a:t>ffl</a:t>
            </a:r>
            <a:r>
              <a:rPr lang="en-US" baseline="0" dirty="0" smtClean="0"/>
              <a:t>.</a:t>
            </a:r>
          </a:p>
          <a:p>
            <a:endParaRPr lang="en-US" baseline="0" dirty="0" smtClean="0"/>
          </a:p>
          <a:p>
            <a:r>
              <a:rPr lang="en-US" baseline="0" dirty="0" smtClean="0"/>
              <a:t>We can disable from joining us. </a:t>
            </a:r>
          </a:p>
          <a:p>
            <a:endParaRPr lang="en-US" baseline="0" dirty="0" smtClean="0"/>
          </a:p>
          <a:p>
            <a:r>
              <a:rPr lang="en-US" baseline="0" dirty="0" smtClean="0"/>
              <a:t>When the enable circuit is 0, it will </a:t>
            </a:r>
            <a:r>
              <a:rPr lang="en-US" baseline="0" dirty="0" err="1" smtClean="0"/>
              <a:t>tur</a:t>
            </a:r>
            <a:r>
              <a:rPr lang="en-US" baseline="0" dirty="0" smtClean="0"/>
              <a:t> off </a:t>
            </a:r>
            <a:r>
              <a:rPr lang="en-US" baseline="0" dirty="0" err="1" smtClean="0"/>
              <a:t>regardeless</a:t>
            </a:r>
            <a:r>
              <a:rPr lang="en-US" baseline="0" dirty="0" smtClean="0"/>
              <a:t> hat is </a:t>
            </a:r>
            <a:r>
              <a:rPr lang="en-US" baseline="0" dirty="0" err="1" smtClean="0"/>
              <a:t>qual</a:t>
            </a:r>
            <a:r>
              <a:rPr lang="en-US" baseline="0" dirty="0" smtClean="0"/>
              <a:t> to F.</a:t>
            </a:r>
          </a:p>
          <a:p>
            <a:endParaRPr lang="en-US" baseline="0" dirty="0" smtClean="0"/>
          </a:p>
          <a:p>
            <a:endParaRPr lang="en-US" baseline="0" dirty="0" smtClean="0"/>
          </a:p>
          <a:p>
            <a:r>
              <a:rPr lang="en-US" baseline="0" dirty="0" smtClean="0"/>
              <a:t>In example b, if EX input is 1, then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34</a:t>
            </a:fld>
            <a:endParaRPr lang="en-US"/>
          </a:p>
        </p:txBody>
      </p:sp>
    </p:spTree>
    <p:extLst>
      <p:ext uri="{BB962C8B-B14F-4D97-AF65-F5344CB8AC3E}">
        <p14:creationId xmlns:p14="http://schemas.microsoft.com/office/powerpoint/2010/main" val="10336234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decoder has the quality </a:t>
            </a:r>
            <a:r>
              <a:rPr lang="en-US" baseline="0" dirty="0" err="1" smtClean="0"/>
              <a:t>fo</a:t>
            </a:r>
            <a:r>
              <a:rPr lang="en-US" baseline="0" dirty="0" smtClean="0"/>
              <a:t> </a:t>
            </a:r>
            <a:r>
              <a:rPr lang="en-US" baseline="0" dirty="0" err="1" smtClean="0"/>
              <a:t>transofmring</a:t>
            </a:r>
            <a:r>
              <a:rPr lang="en-US" baseline="0" dirty="0" smtClean="0"/>
              <a:t> binary information from one precision or format to </a:t>
            </a:r>
            <a:r>
              <a:rPr lang="en-US" baseline="0" dirty="0" err="1" smtClean="0"/>
              <a:t>anoteh</a:t>
            </a:r>
            <a:r>
              <a:rPr lang="en-US" baseline="0" dirty="0" smtClean="0"/>
              <a:t> </a:t>
            </a:r>
            <a:r>
              <a:rPr lang="en-US" baseline="0" dirty="0" err="1" smtClean="0"/>
              <a:t>efo</a:t>
            </a:r>
            <a:r>
              <a:rPr lang="en-US" baseline="0" dirty="0" smtClean="0"/>
              <a:t>  </a:t>
            </a:r>
            <a:r>
              <a:rPr lang="en-US" baseline="0" smtClean="0"/>
              <a:t>s.s</a:t>
            </a:r>
            <a:endParaRPr lang="en-US"/>
          </a:p>
        </p:txBody>
      </p:sp>
      <p:sp>
        <p:nvSpPr>
          <p:cNvPr id="4" name="Slide Number Placeholder 3"/>
          <p:cNvSpPr>
            <a:spLocks noGrp="1"/>
          </p:cNvSpPr>
          <p:nvPr>
            <p:ph type="sldNum" sz="quarter" idx="10"/>
          </p:nvPr>
        </p:nvSpPr>
        <p:spPr/>
        <p:txBody>
          <a:bodyPr/>
          <a:lstStyle/>
          <a:p>
            <a:fld id="{9DC58291-2F2E-43DA-8C90-0CB950431A46}" type="slidenum">
              <a:rPr lang="en-US" smtClean="0"/>
              <a:pPr/>
              <a:t>35</a:t>
            </a:fld>
            <a:endParaRPr lang="en-US"/>
          </a:p>
        </p:txBody>
      </p:sp>
    </p:spTree>
    <p:extLst>
      <p:ext uri="{BB962C8B-B14F-4D97-AF65-F5344CB8AC3E}">
        <p14:creationId xmlns:p14="http://schemas.microsoft.com/office/powerpoint/2010/main" val="2778715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AND gate is such that they have a unique</a:t>
            </a:r>
            <a:r>
              <a:rPr lang="en-US" baseline="0" dirty="0" smtClean="0"/>
              <a:t> combo of the input variables. </a:t>
            </a:r>
          </a:p>
          <a:p>
            <a:endParaRPr lang="en-US" baseline="0" dirty="0" smtClean="0"/>
          </a:p>
          <a:p>
            <a:r>
              <a:rPr lang="en-US" baseline="0" dirty="0" smtClean="0"/>
              <a:t>At 001, it has for example A2 comp and A1 comp and A0 as its inputs</a:t>
            </a:r>
          </a:p>
          <a:p>
            <a:endParaRPr lang="en-US" baseline="0" dirty="0" smtClean="0"/>
          </a:p>
          <a:p>
            <a:r>
              <a:rPr lang="en-US" baseline="0" dirty="0" smtClean="0"/>
              <a:t>110, for example only one receiving A2, A1, and A0 comp</a:t>
            </a:r>
          </a:p>
          <a:p>
            <a:endParaRPr lang="en-US" baseline="0" dirty="0" smtClean="0"/>
          </a:p>
          <a:p>
            <a:r>
              <a:rPr lang="en-US" baseline="0" dirty="0" smtClean="0"/>
              <a:t>Since each AND gate is receiving a distinct input. Then one and only one of these AND gates can have a set of gate inputs that are all 1s for all the other combinations</a:t>
            </a:r>
          </a:p>
          <a:p>
            <a:endParaRPr lang="en-US" baseline="0" dirty="0" smtClean="0"/>
          </a:p>
          <a:p>
            <a:r>
              <a:rPr lang="en-US" baseline="0" dirty="0" smtClean="0"/>
              <a:t>Thus the only AND gate inputting 1, will be the only one outputting 1, thus all the others will be outputting 0</a:t>
            </a:r>
          </a:p>
          <a:p>
            <a:endParaRPr lang="en-US" baseline="0" dirty="0" smtClean="0"/>
          </a:p>
          <a:p>
            <a:r>
              <a:rPr lang="en-US" baseline="0" dirty="0" smtClean="0"/>
              <a:t>If we turn off the enable, then no matter what the heck you input, it will just output a 0</a:t>
            </a:r>
          </a:p>
          <a:p>
            <a:endParaRPr lang="en-US" baseline="0" dirty="0" smtClean="0"/>
          </a:p>
          <a:p>
            <a:r>
              <a:rPr lang="en-US" baseline="0" dirty="0" smtClean="0"/>
              <a:t>If the decoder is enable = 1, the only 1 will output 1</a:t>
            </a:r>
          </a:p>
          <a:p>
            <a:endParaRPr lang="en-US" baseline="0" dirty="0" smtClean="0"/>
          </a:p>
          <a:p>
            <a:r>
              <a:rPr lang="en-US" baseline="0" dirty="0" smtClean="0"/>
              <a:t>If we wish for an enable value of 1 to somehow give outputs of all 0 and an value of 0 making it act as before. WE just put an inverter on the enable. </a:t>
            </a:r>
          </a:p>
          <a:p>
            <a:endParaRPr lang="en-US" baseline="0" dirty="0" smtClean="0"/>
          </a:p>
          <a:p>
            <a:r>
              <a:rPr lang="en-US" baseline="0" dirty="0" smtClean="0"/>
              <a:t>We can also change the AND gates to NAND gates to switch the logic level so that there will be just a single 0 when the rest are 1s</a:t>
            </a:r>
          </a:p>
          <a:p>
            <a:endParaRPr lang="en-US" dirty="0"/>
          </a:p>
        </p:txBody>
      </p:sp>
      <p:sp>
        <p:nvSpPr>
          <p:cNvPr id="4" name="Slide Number Placeholder 3"/>
          <p:cNvSpPr>
            <a:spLocks noGrp="1"/>
          </p:cNvSpPr>
          <p:nvPr>
            <p:ph type="sldNum" sz="quarter" idx="10"/>
          </p:nvPr>
        </p:nvSpPr>
        <p:spPr/>
        <p:txBody>
          <a:bodyPr/>
          <a:lstStyle/>
          <a:p>
            <a:fld id="{4E96C843-2212-415F-A5E9-0D0FD135E382}" type="slidenum">
              <a:rPr lang="en-US" smtClean="0"/>
              <a:pPr/>
              <a:t>36</a:t>
            </a:fld>
            <a:endParaRPr lang="en-US" dirty="0"/>
          </a:p>
        </p:txBody>
      </p:sp>
    </p:spTree>
    <p:extLst>
      <p:ext uri="{BB962C8B-B14F-4D97-AF65-F5344CB8AC3E}">
        <p14:creationId xmlns:p14="http://schemas.microsoft.com/office/powerpoint/2010/main" val="3081522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two to four decoder</a:t>
            </a:r>
          </a:p>
          <a:p>
            <a:endParaRPr lang="en-US" dirty="0" smtClean="0"/>
          </a:p>
          <a:p>
            <a:r>
              <a:rPr lang="en-US" dirty="0" smtClean="0"/>
              <a:t>Box highlighted</a:t>
            </a:r>
            <a:r>
              <a:rPr lang="en-US" baseline="0" dirty="0" smtClean="0"/>
              <a:t> in blue does not have an enabler. </a:t>
            </a:r>
          </a:p>
          <a:p>
            <a:endParaRPr lang="en-US" baseline="0" dirty="0" smtClean="0"/>
          </a:p>
          <a:p>
            <a:r>
              <a:rPr lang="en-US" baseline="0" dirty="0" smtClean="0"/>
              <a:t>If the enable is 0, it will just output 0 as it will block the output of the two-to-four section in blue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37</a:t>
            </a:fld>
            <a:endParaRPr lang="en-US"/>
          </a:p>
        </p:txBody>
      </p:sp>
    </p:spTree>
    <p:extLst>
      <p:ext uri="{BB962C8B-B14F-4D97-AF65-F5344CB8AC3E}">
        <p14:creationId xmlns:p14="http://schemas.microsoft.com/office/powerpoint/2010/main" val="1057401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multiplexer is a 2</a:t>
            </a:r>
            <a:r>
              <a:rPr lang="en-US" baseline="0" dirty="0" smtClean="0"/>
              <a:t> to the </a:t>
            </a:r>
            <a:r>
              <a:rPr lang="en-US" baseline="0" dirty="0" err="1" smtClean="0"/>
              <a:t>powr</a:t>
            </a:r>
            <a:r>
              <a:rPr lang="en-US" baseline="0" dirty="0" smtClean="0"/>
              <a:t> of n to the power of 1 device</a:t>
            </a:r>
          </a:p>
          <a:p>
            <a:endParaRPr lang="en-US" baseline="0" dirty="0" smtClean="0"/>
          </a:p>
          <a:p>
            <a:r>
              <a:rPr lang="en-US" baseline="0" dirty="0" smtClean="0"/>
              <a:t>See textbook</a:t>
            </a:r>
          </a:p>
          <a:p>
            <a:endParaRPr lang="en-US" baseline="0" dirty="0" smtClean="0"/>
          </a:p>
          <a:p>
            <a:r>
              <a:rPr lang="en-US" baseline="0" dirty="0" smtClean="0"/>
              <a:t>Every multiplexer has a number of select lines. </a:t>
            </a:r>
          </a:p>
          <a:p>
            <a:endParaRPr lang="en-US" baseline="0" dirty="0" smtClean="0"/>
          </a:p>
          <a:p>
            <a:r>
              <a:rPr lang="en-US" baseline="0" dirty="0" smtClean="0"/>
              <a:t>They select which inputs are going to have its values appear on the output</a:t>
            </a:r>
          </a:p>
          <a:p>
            <a:endParaRPr lang="en-US" baseline="0" dirty="0" smtClean="0"/>
          </a:p>
          <a:p>
            <a:endParaRPr lang="en-US" baseline="0" dirty="0" smtClean="0"/>
          </a:p>
          <a:p>
            <a:r>
              <a:rPr lang="en-US" baseline="0" dirty="0" smtClean="0"/>
              <a:t>On every multiplexer that has a 2^n that it will have n select lines. If you have 8 inputs which is thus 2^3, you will then have 3 select </a:t>
            </a:r>
            <a:r>
              <a:rPr lang="en-US" baseline="0" dirty="0" err="1" smtClean="0"/>
              <a:t>ines</a:t>
            </a:r>
            <a:endParaRPr lang="en-US" baseline="0" dirty="0" smtClean="0"/>
          </a:p>
          <a:p>
            <a:endParaRPr lang="en-US" baseline="0" dirty="0" smtClean="0"/>
          </a:p>
          <a:p>
            <a:r>
              <a:rPr lang="en-US" baseline="0" dirty="0" smtClean="0"/>
              <a:t>If you give the 3 select lines  a value of say 110 (which is 6), then input 6 will be value chosen to be </a:t>
            </a:r>
            <a:r>
              <a:rPr lang="en-US" baseline="0" dirty="0" err="1" smtClean="0"/>
              <a:t>outputed</a:t>
            </a:r>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38</a:t>
            </a:fld>
            <a:endParaRPr lang="en-US"/>
          </a:p>
        </p:txBody>
      </p:sp>
    </p:spTree>
    <p:extLst>
      <p:ext uri="{BB962C8B-B14F-4D97-AF65-F5344CB8AC3E}">
        <p14:creationId xmlns:p14="http://schemas.microsoft.com/office/powerpoint/2010/main" val="105330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3</a:t>
            </a:fld>
            <a:endParaRPr lang="en-US"/>
          </a:p>
        </p:txBody>
      </p:sp>
    </p:spTree>
    <p:extLst>
      <p:ext uri="{BB962C8B-B14F-4D97-AF65-F5344CB8AC3E}">
        <p14:creationId xmlns:p14="http://schemas.microsoft.com/office/powerpoint/2010/main" val="1583361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Four to 1 multiplexer with an enable signal</a:t>
            </a:r>
          </a:p>
          <a:p>
            <a:endParaRPr lang="en-US" dirty="0" smtClean="0"/>
          </a:p>
          <a:p>
            <a:r>
              <a:rPr lang="en-US" dirty="0" smtClean="0"/>
              <a:t>It is</a:t>
            </a:r>
            <a:r>
              <a:rPr lang="en-US" baseline="0" dirty="0" smtClean="0"/>
              <a:t> a two level SOP circuit. 4 AND gates unified by an Or gate</a:t>
            </a:r>
          </a:p>
          <a:p>
            <a:endParaRPr lang="en-US" baseline="0" dirty="0" smtClean="0"/>
          </a:p>
          <a:p>
            <a:r>
              <a:rPr lang="en-US" baseline="0" dirty="0" smtClean="0"/>
              <a:t>On the first level of AND gates, we have where an AND gate is receiving a different combination of the select lines. 10 is receiving comp of S1 and S0</a:t>
            </a:r>
          </a:p>
          <a:p>
            <a:endParaRPr lang="en-US" baseline="0" dirty="0" smtClean="0"/>
          </a:p>
          <a:p>
            <a:r>
              <a:rPr lang="en-US" baseline="0" dirty="0" smtClean="0"/>
              <a:t>11 is receiving S1 and S0comp and so on and so forth</a:t>
            </a:r>
          </a:p>
          <a:p>
            <a:endParaRPr lang="en-US" baseline="0" dirty="0" smtClean="0"/>
          </a:p>
          <a:p>
            <a:r>
              <a:rPr lang="en-US" baseline="0" dirty="0" smtClean="0"/>
              <a:t>Here we have inputs, the select lines, and the enables</a:t>
            </a:r>
          </a:p>
          <a:p>
            <a:endParaRPr lang="en-US" baseline="0" dirty="0" smtClean="0"/>
          </a:p>
          <a:p>
            <a:r>
              <a:rPr lang="en-US" baseline="0" dirty="0" smtClean="0"/>
              <a:t>----</a:t>
            </a:r>
          </a:p>
          <a:p>
            <a:endParaRPr lang="en-US" baseline="0" dirty="0" smtClean="0"/>
          </a:p>
          <a:p>
            <a:r>
              <a:rPr lang="en-US" baseline="0" dirty="0" smtClean="0"/>
              <a:t>If we gave select lines the value of 1 0</a:t>
            </a:r>
          </a:p>
          <a:p>
            <a:endParaRPr lang="en-US" baseline="0" dirty="0" smtClean="0"/>
          </a:p>
          <a:p>
            <a:r>
              <a:rPr lang="en-US" baseline="0" dirty="0" smtClean="0"/>
              <a:t>Then only one of these AND gates can have all of its inputs be equal to 1</a:t>
            </a:r>
          </a:p>
          <a:p>
            <a:endParaRPr lang="en-US" baseline="0" dirty="0" smtClean="0"/>
          </a:p>
          <a:p>
            <a:r>
              <a:rPr lang="en-US" baseline="0" dirty="0" smtClean="0"/>
              <a:t>Because current value of select lines is 1 0, then the first AND gate has to output 0</a:t>
            </a:r>
          </a:p>
          <a:p>
            <a:endParaRPr lang="en-US" baseline="0" dirty="0" smtClean="0"/>
          </a:p>
          <a:p>
            <a:r>
              <a:rPr lang="en-US" baseline="0" dirty="0" smtClean="0"/>
              <a:t>AND gate two and four are also </a:t>
            </a:r>
            <a:r>
              <a:rPr lang="en-US" baseline="0" dirty="0" err="1" smtClean="0"/>
              <a:t>outputtin</a:t>
            </a:r>
            <a:r>
              <a:rPr lang="en-US" baseline="0" dirty="0" smtClean="0"/>
              <a:t> 0. Because none of them are </a:t>
            </a:r>
            <a:r>
              <a:rPr lang="en-US" baseline="0" dirty="0" err="1" smtClean="0"/>
              <a:t>feceiving</a:t>
            </a:r>
            <a:r>
              <a:rPr lang="en-US" baseline="0" dirty="0" smtClean="0"/>
              <a:t> the right one to output 1</a:t>
            </a:r>
          </a:p>
          <a:p>
            <a:endParaRPr lang="en-US" baseline="0" dirty="0" smtClean="0"/>
          </a:p>
          <a:p>
            <a:endParaRPr lang="en-US" baseline="0" dirty="0" smtClean="0"/>
          </a:p>
          <a:p>
            <a:r>
              <a:rPr lang="en-US" baseline="0" dirty="0" smtClean="0"/>
              <a:t>AND gate 3 is outputting whatever I2 is. Because enable, S0 and S1 are currently 1 meaning if I2 is 1 , then it will output 1</a:t>
            </a:r>
          </a:p>
          <a:p>
            <a:endParaRPr lang="en-US" baseline="0" dirty="0" smtClean="0"/>
          </a:p>
          <a:p>
            <a:r>
              <a:rPr lang="en-US" baseline="0" dirty="0" smtClean="0"/>
              <a:t>The final output OR will give will be whatever I2 is because </a:t>
            </a:r>
            <a:r>
              <a:rPr lang="en-US" baseline="0" dirty="0" err="1" smtClean="0"/>
              <a:t>boolean</a:t>
            </a:r>
            <a:r>
              <a:rPr lang="en-US" baseline="0" dirty="0" smtClean="0"/>
              <a:t> </a:t>
            </a:r>
            <a:r>
              <a:rPr lang="en-US" baseline="0" dirty="0" err="1" smtClean="0"/>
              <a:t>axion</a:t>
            </a:r>
            <a:r>
              <a:rPr lang="en-US" baseline="0" dirty="0" smtClean="0"/>
              <a:t> X or 0 is X</a:t>
            </a:r>
          </a:p>
          <a:p>
            <a:endParaRPr lang="en-US" baseline="0" dirty="0" smtClean="0"/>
          </a:p>
          <a:p>
            <a:endParaRPr lang="en-US" baseline="0" dirty="0" smtClean="0"/>
          </a:p>
          <a:p>
            <a:r>
              <a:rPr lang="en-US" baseline="0" dirty="0" smtClean="0"/>
              <a:t>If ENABLE is set to 0, the multiplexer will output 0. This is because all the AND gates will output 0 to the OR gate. And an OR gate will output a zero if all are zero</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39</a:t>
            </a:fld>
            <a:endParaRPr lang="en-US"/>
          </a:p>
        </p:txBody>
      </p:sp>
    </p:spTree>
    <p:extLst>
      <p:ext uri="{BB962C8B-B14F-4D97-AF65-F5344CB8AC3E}">
        <p14:creationId xmlns:p14="http://schemas.microsoft.com/office/powerpoint/2010/main" val="2369347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 time we add a select line, we double the amount of inputs</a:t>
            </a:r>
          </a:p>
          <a:p>
            <a:endParaRPr lang="en-US" dirty="0" smtClean="0"/>
          </a:p>
          <a:p>
            <a:r>
              <a:rPr lang="en-US" dirty="0" smtClean="0"/>
              <a:t>We make</a:t>
            </a:r>
            <a:r>
              <a:rPr lang="en-US" baseline="0" dirty="0" smtClean="0"/>
              <a:t> an active LOW by inverting everything</a:t>
            </a:r>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40</a:t>
            </a:fld>
            <a:endParaRPr lang="en-US"/>
          </a:p>
        </p:txBody>
      </p:sp>
    </p:spTree>
    <p:extLst>
      <p:ext uri="{BB962C8B-B14F-4D97-AF65-F5344CB8AC3E}">
        <p14:creationId xmlns:p14="http://schemas.microsoft.com/office/powerpoint/2010/main" val="2085639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41</a:t>
            </a:fld>
            <a:endParaRPr lang="en-US"/>
          </a:p>
        </p:txBody>
      </p:sp>
    </p:spTree>
    <p:extLst>
      <p:ext uri="{BB962C8B-B14F-4D97-AF65-F5344CB8AC3E}">
        <p14:creationId xmlns:p14="http://schemas.microsoft.com/office/powerpoint/2010/main" val="26191380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42</a:t>
            </a:fld>
            <a:endParaRPr lang="en-US"/>
          </a:p>
        </p:txBody>
      </p:sp>
    </p:spTree>
    <p:extLst>
      <p:ext uri="{BB962C8B-B14F-4D97-AF65-F5344CB8AC3E}">
        <p14:creationId xmlns:p14="http://schemas.microsoft.com/office/powerpoint/2010/main" val="27884777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
            </a:r>
            <a:r>
              <a:rPr lang="en-US" baseline="0" dirty="0" smtClean="0"/>
              <a:t> bit input and getting a 2to the power of n output.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45</a:t>
            </a:fld>
            <a:endParaRPr lang="en-US"/>
          </a:p>
        </p:txBody>
      </p:sp>
    </p:spTree>
    <p:extLst>
      <p:ext uri="{BB962C8B-B14F-4D97-AF65-F5344CB8AC3E}">
        <p14:creationId xmlns:p14="http://schemas.microsoft.com/office/powerpoint/2010/main" val="7449360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531089-43BF-475A-BD43-6D3B0C72357E}" type="slidenum">
              <a:rPr lang="en-US"/>
              <a:pPr/>
              <a:t>47</a:t>
            </a:fld>
            <a:endParaRPr 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04922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C3692-B932-4F9F-87E8-276A61CD4CF8}" type="slidenum">
              <a:rPr lang="en-US"/>
              <a:pPr/>
              <a:t>49</a:t>
            </a:fld>
            <a:endParaRPr lang="en-US"/>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r>
              <a:rPr lang="en-US"/>
              <a:t>Go over table explaining how entries were obtained, particularly those containing Xs</a:t>
            </a:r>
          </a:p>
        </p:txBody>
      </p:sp>
    </p:spTree>
    <p:extLst>
      <p:ext uri="{BB962C8B-B14F-4D97-AF65-F5344CB8AC3E}">
        <p14:creationId xmlns:p14="http://schemas.microsoft.com/office/powerpoint/2010/main" val="1747056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circuit to accept binary coded decimals</a:t>
            </a:r>
            <a:r>
              <a:rPr lang="en-US" baseline="0" dirty="0" smtClean="0"/>
              <a:t> in 4 bit. </a:t>
            </a:r>
          </a:p>
          <a:p>
            <a:endParaRPr lang="en-US" baseline="0" dirty="0" smtClean="0"/>
          </a:p>
          <a:p>
            <a:r>
              <a:rPr lang="en-US" baseline="0" dirty="0" smtClean="0"/>
              <a:t>They are then meant to output a 4bit output of possible w x y z</a:t>
            </a:r>
          </a:p>
          <a:p>
            <a:endParaRPr lang="en-US" baseline="0" dirty="0" smtClean="0"/>
          </a:p>
          <a:p>
            <a:r>
              <a:rPr lang="en-US" baseline="0" dirty="0" smtClean="0"/>
              <a:t>For all possible combinations of ABCD inputs, we can determine that WXYZ should have values.</a:t>
            </a:r>
          </a:p>
          <a:p>
            <a:endParaRPr lang="en-US" baseline="0" dirty="0" smtClean="0"/>
          </a:p>
          <a:p>
            <a:endParaRPr lang="en-US" baseline="0" dirty="0" smtClean="0"/>
          </a:p>
          <a:p>
            <a:endParaRPr lang="en-US" baseline="0" dirty="0" smtClean="0"/>
          </a:p>
          <a:p>
            <a:r>
              <a:rPr lang="en-US" baseline="0" dirty="0" smtClean="0"/>
              <a:t>If we were to give a BCD value of 0 to ABCD (0000), then we should get a four bit value with excess 3 that will be related to 0011 for WXYZ</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DC58291-2F2E-43DA-8C90-0CB950431A46}" type="slidenum">
              <a:rPr lang="en-US" smtClean="0"/>
              <a:pPr/>
              <a:t>4</a:t>
            </a:fld>
            <a:endParaRPr lang="en-US"/>
          </a:p>
        </p:txBody>
      </p:sp>
    </p:spTree>
    <p:extLst>
      <p:ext uri="{BB962C8B-B14F-4D97-AF65-F5344CB8AC3E}">
        <p14:creationId xmlns:p14="http://schemas.microsoft.com/office/powerpoint/2010/main" val="610028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column on output side such as W, X , Y,</a:t>
            </a:r>
            <a:r>
              <a:rPr lang="en-US" baseline="0" dirty="0" smtClean="0"/>
              <a:t> Z. They </a:t>
            </a:r>
            <a:r>
              <a:rPr lang="en-US" baseline="0" dirty="0" err="1" smtClean="0"/>
              <a:t>individiually</a:t>
            </a:r>
            <a:r>
              <a:rPr lang="en-US" baseline="0" dirty="0" smtClean="0"/>
              <a:t> represent a function of ABCD</a:t>
            </a:r>
          </a:p>
          <a:p>
            <a:endParaRPr lang="en-US" baseline="0" dirty="0" smtClean="0"/>
          </a:p>
          <a:p>
            <a:r>
              <a:rPr lang="en-US" baseline="0" dirty="0" smtClean="0"/>
              <a:t>W as a function of ABCD, is equal to sum of </a:t>
            </a:r>
            <a:r>
              <a:rPr lang="en-US" baseline="0" dirty="0" err="1" smtClean="0"/>
              <a:t>minterms</a:t>
            </a:r>
            <a:r>
              <a:rPr lang="en-US" baseline="0" dirty="0" smtClean="0"/>
              <a:t> 5,6,7,8,9 and don</a:t>
            </a:r>
            <a:r>
              <a:rPr lang="fr-FR" baseline="0" dirty="0" smtClean="0"/>
              <a:t>’</a:t>
            </a:r>
            <a:r>
              <a:rPr lang="en-US" baseline="0" dirty="0" smtClean="0"/>
              <a:t>t cares 12, 13, 14, 15</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5</a:t>
            </a:fld>
            <a:endParaRPr lang="en-US"/>
          </a:p>
        </p:txBody>
      </p:sp>
    </p:spTree>
    <p:extLst>
      <p:ext uri="{BB962C8B-B14F-4D97-AF65-F5344CB8AC3E}">
        <p14:creationId xmlns:p14="http://schemas.microsoft.com/office/powerpoint/2010/main" val="2891080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Don’t join the bars. </a:t>
            </a:r>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6</a:t>
            </a:fld>
            <a:endParaRPr lang="en-US"/>
          </a:p>
        </p:txBody>
      </p:sp>
    </p:spTree>
    <p:extLst>
      <p:ext uri="{BB962C8B-B14F-4D97-AF65-F5344CB8AC3E}">
        <p14:creationId xmlns:p14="http://schemas.microsoft.com/office/powerpoint/2010/main" val="906158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C58291-2F2E-43DA-8C90-0CB950431A46}" type="slidenum">
              <a:rPr lang="en-US" smtClean="0"/>
              <a:pPr/>
              <a:t>7</a:t>
            </a:fld>
            <a:endParaRPr lang="en-US"/>
          </a:p>
        </p:txBody>
      </p:sp>
    </p:spTree>
    <p:extLst>
      <p:ext uri="{BB962C8B-B14F-4D97-AF65-F5344CB8AC3E}">
        <p14:creationId xmlns:p14="http://schemas.microsoft.com/office/powerpoint/2010/main" val="910882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8</a:t>
            </a:fld>
            <a:endParaRPr lang="en-US"/>
          </a:p>
        </p:txBody>
      </p:sp>
    </p:spTree>
    <p:extLst>
      <p:ext uri="{BB962C8B-B14F-4D97-AF65-F5344CB8AC3E}">
        <p14:creationId xmlns:p14="http://schemas.microsoft.com/office/powerpoint/2010/main" val="4223689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C58291-2F2E-43DA-8C90-0CB950431A46}" type="slidenum">
              <a:rPr lang="en-US" smtClean="0"/>
              <a:pPr/>
              <a:t>9</a:t>
            </a:fld>
            <a:endParaRPr lang="en-US"/>
          </a:p>
        </p:txBody>
      </p:sp>
    </p:spTree>
    <p:extLst>
      <p:ext uri="{BB962C8B-B14F-4D97-AF65-F5344CB8AC3E}">
        <p14:creationId xmlns:p14="http://schemas.microsoft.com/office/powerpoint/2010/main" val="1879594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074420" y="479864"/>
            <a:ext cx="5554980" cy="1962912"/>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074420" y="2466752"/>
            <a:ext cx="5554980" cy="23368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944F970-02A0-49D9-B498-62A1C1F11433}" type="datetimeFigureOut">
              <a:rPr lang="en-US" smtClean="0"/>
              <a:pPr/>
              <a:t>3/1/2015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D05D731-7CF8-48B6-B5DF-FEAF65E763E3}" type="slidenum">
              <a:rPr lang="en-US" smtClean="0"/>
              <a:pPr/>
              <a:t>‹#›</a:t>
            </a:fld>
            <a:endParaRPr lang="en-US"/>
          </a:p>
        </p:txBody>
      </p:sp>
      <p:sp>
        <p:nvSpPr>
          <p:cNvPr id="8" name="Oval 7"/>
          <p:cNvSpPr/>
          <p:nvPr/>
        </p:nvSpPr>
        <p:spPr>
          <a:xfrm>
            <a:off x="691075" y="1885069"/>
            <a:ext cx="157734" cy="280416"/>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867882" y="1793355"/>
            <a:ext cx="48006" cy="85344"/>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44F970-02A0-49D9-B498-62A1C1F11433}" type="datetimeFigureOut">
              <a:rPr lang="en-US" smtClean="0"/>
              <a:pPr/>
              <a:t>3/1/2015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05D731-7CF8-48B6-B5DF-FEAF65E763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366186"/>
            <a:ext cx="1371600" cy="7802033"/>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57250" y="366188"/>
            <a:ext cx="4171950" cy="780203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44F970-02A0-49D9-B498-62A1C1F11433}" type="datetimeFigureOut">
              <a:rPr lang="en-US" smtClean="0"/>
              <a:pPr/>
              <a:t>3/1/2015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05D731-7CF8-48B6-B5DF-FEAF65E763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44F970-02A0-49D9-B498-62A1C1F11433}" type="datetimeFigureOut">
              <a:rPr lang="en-US" smtClean="0"/>
              <a:pPr/>
              <a:t>3/1/2015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05D731-7CF8-48B6-B5DF-FEAF65E763E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712168" y="-72"/>
            <a:ext cx="5143500" cy="9144072"/>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1933794" y="3467100"/>
            <a:ext cx="4800600" cy="3048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933794" y="1422400"/>
            <a:ext cx="4800600" cy="2012949"/>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944F970-02A0-49D9-B498-62A1C1F11433}" type="datetimeFigureOut">
              <a:rPr lang="en-US" smtClean="0"/>
              <a:pPr/>
              <a:t>3/1/2015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05D731-7CF8-48B6-B5DF-FEAF65E763E3}" type="slidenum">
              <a:rPr lang="en-US" smtClean="0"/>
              <a:pPr/>
              <a:t>‹#›</a:t>
            </a:fld>
            <a:endParaRPr lang="en-US"/>
          </a:p>
        </p:txBody>
      </p:sp>
      <p:sp>
        <p:nvSpPr>
          <p:cNvPr id="10" name="Rectangle 9"/>
          <p:cNvSpPr/>
          <p:nvPr/>
        </p:nvSpPr>
        <p:spPr bwMode="invGray">
          <a:xfrm>
            <a:off x="1714500" y="0"/>
            <a:ext cx="57150" cy="9144072"/>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29241" y="3752875"/>
            <a:ext cx="157734" cy="280416"/>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806048" y="3661160"/>
            <a:ext cx="48006" cy="85344"/>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76706" y="365760"/>
            <a:ext cx="5623560" cy="1524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076706" y="2032000"/>
            <a:ext cx="2743200" cy="621792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957066" y="2032000"/>
            <a:ext cx="2743200" cy="621792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944F970-02A0-49D9-B498-62A1C1F11433}" type="datetimeFigureOut">
              <a:rPr lang="en-US" smtClean="0"/>
              <a:pPr/>
              <a:t>3/1/2015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05D731-7CF8-48B6-B5DF-FEAF65E763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6880448"/>
            <a:ext cx="6172200" cy="1524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2900" y="437704"/>
            <a:ext cx="3017520" cy="85344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497580" y="437704"/>
            <a:ext cx="3017520" cy="85344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42900" y="1292448"/>
            <a:ext cx="3017520" cy="54864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497580" y="1292448"/>
            <a:ext cx="3017520" cy="54864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944F970-02A0-49D9-B498-62A1C1F11433}" type="datetimeFigureOut">
              <a:rPr lang="en-US" smtClean="0"/>
              <a:pPr/>
              <a:t>3/1/2015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D05D731-7CF8-48B6-B5DF-FEAF65E763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76706" y="365760"/>
            <a:ext cx="5623560" cy="1524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944F970-02A0-49D9-B498-62A1C1F11433}" type="datetimeFigureOut">
              <a:rPr lang="en-US" smtClean="0"/>
              <a:pPr/>
              <a:t>3/1/2015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D05D731-7CF8-48B6-B5DF-FEAF65E763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761238" y="0"/>
            <a:ext cx="6096762" cy="9144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944F970-02A0-49D9-B498-62A1C1F11433}" type="datetimeFigureOut">
              <a:rPr lang="en-US" smtClean="0"/>
              <a:pPr/>
              <a:t>3/1/2015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D05D731-7CF8-48B6-B5DF-FEAF65E763E3}" type="slidenum">
              <a:rPr lang="en-US" smtClean="0"/>
              <a:pPr/>
              <a:t>‹#›</a:t>
            </a:fld>
            <a:endParaRPr lang="en-US"/>
          </a:p>
        </p:txBody>
      </p:sp>
      <p:sp>
        <p:nvSpPr>
          <p:cNvPr id="6" name="Rectangle 5"/>
          <p:cNvSpPr/>
          <p:nvPr/>
        </p:nvSpPr>
        <p:spPr bwMode="invGray">
          <a:xfrm>
            <a:off x="761238" y="-72"/>
            <a:ext cx="54864" cy="9144072"/>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289037"/>
            <a:ext cx="2857500" cy="154940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342900" y="1875952"/>
            <a:ext cx="2857500" cy="931333"/>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 y="2844801"/>
            <a:ext cx="6115050" cy="5323417"/>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944F970-02A0-49D9-B498-62A1C1F11433}" type="datetimeFigureOut">
              <a:rPr lang="en-US" smtClean="0"/>
              <a:pPr/>
              <a:t>3/1/2015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05D731-7CF8-48B6-B5DF-FEAF65E763E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15172" y="1422400"/>
            <a:ext cx="2057400" cy="26416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944F970-02A0-49D9-B498-62A1C1F11433}" type="datetimeFigureOut">
              <a:rPr lang="en-US" smtClean="0"/>
              <a:pPr/>
              <a:t>3/1/2015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05D731-7CF8-48B6-B5DF-FEAF65E763E3}" type="slidenum">
              <a:rPr lang="en-US" smtClean="0"/>
              <a:pPr/>
              <a:t>‹#›</a:t>
            </a:fld>
            <a:endParaRPr lang="en-US"/>
          </a:p>
        </p:txBody>
      </p:sp>
      <p:sp>
        <p:nvSpPr>
          <p:cNvPr id="8" name="Rectangle 7"/>
          <p:cNvSpPr/>
          <p:nvPr/>
        </p:nvSpPr>
        <p:spPr>
          <a:xfrm>
            <a:off x="571500" y="1422400"/>
            <a:ext cx="3429000" cy="6096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628650" y="1524005"/>
            <a:ext cx="3314700" cy="468604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297544" y="1272455"/>
            <a:ext cx="514350" cy="27241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3752750" y="1249048"/>
            <a:ext cx="486918" cy="27241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628650" y="6400800"/>
            <a:ext cx="3314700" cy="1016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611945" y="-1087896"/>
            <a:ext cx="1229165" cy="2185183"/>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26613" y="28137"/>
            <a:ext cx="1276643" cy="2269588"/>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37161" y="1406770"/>
            <a:ext cx="844288" cy="1470165"/>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759655" y="-72"/>
            <a:ext cx="6098345" cy="9144072"/>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076706" y="366184"/>
            <a:ext cx="5623560" cy="1524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076706" y="1930400"/>
            <a:ext cx="5623560" cy="64008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2686050" y="8407400"/>
            <a:ext cx="1600200" cy="63500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944F970-02A0-49D9-B498-62A1C1F11433}" type="datetimeFigureOut">
              <a:rPr lang="en-US" smtClean="0"/>
              <a:pPr/>
              <a:t>3/1/2015</a:t>
            </a:fld>
            <a:endParaRPr lang="en-US"/>
          </a:p>
        </p:txBody>
      </p:sp>
      <p:sp>
        <p:nvSpPr>
          <p:cNvPr id="10" name="Footer Placeholder 9"/>
          <p:cNvSpPr>
            <a:spLocks noGrp="1"/>
          </p:cNvSpPr>
          <p:nvPr>
            <p:ph type="ftr" sz="quarter" idx="3"/>
          </p:nvPr>
        </p:nvSpPr>
        <p:spPr>
          <a:xfrm>
            <a:off x="4286250" y="8407400"/>
            <a:ext cx="2171700" cy="63500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6460236" y="8407400"/>
            <a:ext cx="342900" cy="63500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D05D731-7CF8-48B6-B5DF-FEAF65E763E3}" type="slidenum">
              <a:rPr lang="en-US" smtClean="0"/>
              <a:pPr/>
              <a:t>‹#›</a:t>
            </a:fld>
            <a:endParaRPr lang="en-US"/>
          </a:p>
        </p:txBody>
      </p:sp>
      <p:sp>
        <p:nvSpPr>
          <p:cNvPr id="15" name="Rectangle 14"/>
          <p:cNvSpPr/>
          <p:nvPr/>
        </p:nvSpPr>
        <p:spPr bwMode="invGray">
          <a:xfrm>
            <a:off x="761238" y="-72"/>
            <a:ext cx="54864" cy="9144072"/>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ECE 2504:</a:t>
            </a:r>
            <a:br>
              <a:rPr lang="en-US" dirty="0" smtClean="0"/>
            </a:br>
            <a:r>
              <a:rPr lang="en-US" dirty="0" smtClean="0"/>
              <a:t>Introduction to</a:t>
            </a:r>
            <a:br>
              <a:rPr lang="en-US" dirty="0" smtClean="0"/>
            </a:br>
            <a:r>
              <a:rPr lang="en-US" dirty="0" smtClean="0"/>
              <a:t>Computer Engineering</a:t>
            </a:r>
            <a:endParaRPr lang="en-US" dirty="0"/>
          </a:p>
        </p:txBody>
      </p:sp>
      <p:sp>
        <p:nvSpPr>
          <p:cNvPr id="3" name="Subtitle 2"/>
          <p:cNvSpPr>
            <a:spLocks noGrp="1"/>
          </p:cNvSpPr>
          <p:nvPr>
            <p:ph type="subTitle" idx="1"/>
          </p:nvPr>
        </p:nvSpPr>
        <p:spPr/>
        <p:txBody>
          <a:bodyPr>
            <a:normAutofit/>
          </a:bodyPr>
          <a:lstStyle/>
          <a:p>
            <a:pPr>
              <a:spcBef>
                <a:spcPts val="0"/>
              </a:spcBef>
              <a:spcAft>
                <a:spcPts val="600"/>
              </a:spcAft>
            </a:pPr>
            <a:endParaRPr lang="en-US" sz="2800" dirty="0" smtClean="0"/>
          </a:p>
          <a:p>
            <a:pPr>
              <a:spcBef>
                <a:spcPts val="0"/>
              </a:spcBef>
              <a:spcAft>
                <a:spcPts val="600"/>
              </a:spcAft>
            </a:pPr>
            <a:r>
              <a:rPr lang="en-US" sz="2800" dirty="0" smtClean="0"/>
              <a:t>Section 3:</a:t>
            </a:r>
          </a:p>
          <a:p>
            <a:pPr>
              <a:spcBef>
                <a:spcPts val="0"/>
              </a:spcBef>
              <a:spcAft>
                <a:spcPts val="600"/>
              </a:spcAft>
            </a:pPr>
            <a:r>
              <a:rPr lang="en-US" sz="2800" dirty="0" smtClean="0"/>
              <a:t>Combinational Logic Design</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Beginning Hierarchical Design</a:t>
            </a:r>
            <a:endParaRPr lang="en-US" dirty="0"/>
          </a:p>
        </p:txBody>
      </p:sp>
      <p:sp>
        <p:nvSpPr>
          <p:cNvPr id="3" name="Content Placeholder 2"/>
          <p:cNvSpPr>
            <a:spLocks noGrp="1"/>
          </p:cNvSpPr>
          <p:nvPr>
            <p:ph idx="1"/>
          </p:nvPr>
        </p:nvSpPr>
        <p:spPr/>
        <p:txBody>
          <a:bodyPr>
            <a:noAutofit/>
          </a:bodyPr>
          <a:lstStyle/>
          <a:p>
            <a:pPr>
              <a:spcBef>
                <a:spcPts val="0"/>
              </a:spcBef>
              <a:spcAft>
                <a:spcPts val="600"/>
              </a:spcAft>
              <a:buFont typeface="Arial" pitchFamily="34" charset="0"/>
              <a:buChar char="•"/>
            </a:pPr>
            <a:r>
              <a:rPr lang="en-US" sz="2800" dirty="0" smtClean="0">
                <a:cs typeface="Times New Roman" pitchFamily="18" charset="0"/>
              </a:rPr>
              <a:t>To control the complexity of the function mapping inputs to outputs: </a:t>
            </a:r>
          </a:p>
          <a:p>
            <a:pPr lvl="1">
              <a:spcBef>
                <a:spcPts val="0"/>
              </a:spcBef>
              <a:spcAft>
                <a:spcPts val="600"/>
              </a:spcAft>
              <a:buFont typeface="Arial" pitchFamily="34" charset="0"/>
              <a:buChar char="•"/>
            </a:pPr>
            <a:r>
              <a:rPr lang="en-US" dirty="0" smtClean="0">
                <a:cs typeface="Times New Roman" pitchFamily="18" charset="0"/>
              </a:rPr>
              <a:t>Decompose the function into smaller pieces called </a:t>
            </a:r>
            <a:r>
              <a:rPr lang="en-US" i="1" dirty="0" smtClean="0">
                <a:cs typeface="Times New Roman" pitchFamily="18" charset="0"/>
              </a:rPr>
              <a:t>blocks</a:t>
            </a:r>
          </a:p>
          <a:p>
            <a:pPr lvl="1">
              <a:spcBef>
                <a:spcPts val="0"/>
              </a:spcBef>
              <a:spcAft>
                <a:spcPts val="600"/>
              </a:spcAft>
              <a:buFont typeface="Arial" pitchFamily="34" charset="0"/>
              <a:buChar char="•"/>
            </a:pPr>
            <a:r>
              <a:rPr lang="en-US" dirty="0" smtClean="0">
                <a:cs typeface="Times New Roman" pitchFamily="18" charset="0"/>
              </a:rPr>
              <a:t>Decompose each block’s function into smaller blocks, repeating as necessary until all blocks are small enough</a:t>
            </a:r>
          </a:p>
          <a:p>
            <a:pPr lvl="1">
              <a:spcBef>
                <a:spcPts val="0"/>
              </a:spcBef>
              <a:spcAft>
                <a:spcPts val="600"/>
              </a:spcAft>
              <a:buFont typeface="Arial" pitchFamily="34" charset="0"/>
              <a:buChar char="•"/>
            </a:pPr>
            <a:r>
              <a:rPr lang="en-US" dirty="0" smtClean="0">
                <a:cs typeface="Times New Roman" pitchFamily="18" charset="0"/>
              </a:rPr>
              <a:t>Any block not decomposed is called  a </a:t>
            </a:r>
            <a:r>
              <a:rPr lang="en-US" i="1" dirty="0" smtClean="0">
                <a:cs typeface="Times New Roman" pitchFamily="18" charset="0"/>
              </a:rPr>
              <a:t>primitive block</a:t>
            </a:r>
          </a:p>
          <a:p>
            <a:pPr lvl="1">
              <a:spcBef>
                <a:spcPts val="0"/>
              </a:spcBef>
              <a:spcAft>
                <a:spcPts val="600"/>
              </a:spcAft>
              <a:buFont typeface="Arial" pitchFamily="34" charset="0"/>
              <a:buChar char="•"/>
            </a:pPr>
            <a:r>
              <a:rPr lang="en-US" dirty="0" smtClean="0">
                <a:cs typeface="Times New Roman" pitchFamily="18" charset="0"/>
              </a:rPr>
              <a:t>The collection of all blocks including the decomposed ones is a </a:t>
            </a:r>
            <a:r>
              <a:rPr lang="en-US" i="1" dirty="0" smtClean="0">
                <a:cs typeface="Times New Roman" pitchFamily="18" charset="0"/>
              </a:rPr>
              <a:t>hierarchy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Beginning Hierarchical Design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Font typeface="Arial" pitchFamily="34" charset="0"/>
              <a:buChar char="•"/>
            </a:pPr>
            <a:r>
              <a:rPr lang="en-US" sz="2800" dirty="0" smtClean="0">
                <a:cs typeface="Times New Roman" pitchFamily="18" charset="0"/>
              </a:rPr>
              <a:t>Example:  9-input parity tree (see next slide)</a:t>
            </a:r>
          </a:p>
          <a:p>
            <a:pPr lvl="1">
              <a:spcBef>
                <a:spcPts val="0"/>
              </a:spcBef>
              <a:spcAft>
                <a:spcPts val="600"/>
              </a:spcAft>
              <a:buFont typeface="Arial" pitchFamily="34" charset="0"/>
              <a:buChar char="•"/>
            </a:pPr>
            <a:r>
              <a:rPr lang="en-US" dirty="0" smtClean="0">
                <a:cs typeface="Times New Roman" pitchFamily="18" charset="0"/>
              </a:rPr>
              <a:t>Top Level:  9 inputs, one output</a:t>
            </a:r>
          </a:p>
          <a:p>
            <a:pPr lvl="1">
              <a:spcBef>
                <a:spcPts val="0"/>
              </a:spcBef>
              <a:spcAft>
                <a:spcPts val="600"/>
              </a:spcAft>
              <a:buFont typeface="Arial" pitchFamily="34" charset="0"/>
              <a:buChar char="•"/>
            </a:pPr>
            <a:r>
              <a:rPr lang="en-US" dirty="0" smtClean="0">
                <a:cs typeface="Times New Roman" pitchFamily="18" charset="0"/>
              </a:rPr>
              <a:t>2nd Level: Four 3-bit odd parity trees in two levels</a:t>
            </a:r>
          </a:p>
          <a:p>
            <a:pPr lvl="1">
              <a:spcBef>
                <a:spcPts val="0"/>
              </a:spcBef>
              <a:spcAft>
                <a:spcPts val="600"/>
              </a:spcAft>
              <a:buFont typeface="Arial" pitchFamily="34" charset="0"/>
              <a:buChar char="•"/>
            </a:pPr>
            <a:r>
              <a:rPr lang="en-US" dirty="0" smtClean="0">
                <a:cs typeface="Times New Roman" pitchFamily="18" charset="0"/>
              </a:rPr>
              <a:t>3rd Level:  Two 2-bit exclusive-OR functions</a:t>
            </a:r>
          </a:p>
          <a:p>
            <a:pPr lvl="1">
              <a:spcBef>
                <a:spcPts val="0"/>
              </a:spcBef>
              <a:spcAft>
                <a:spcPts val="600"/>
              </a:spcAft>
              <a:buFont typeface="Arial" pitchFamily="34" charset="0"/>
              <a:buChar char="•"/>
            </a:pPr>
            <a:r>
              <a:rPr lang="en-US" dirty="0" smtClean="0">
                <a:cs typeface="Times New Roman" pitchFamily="18" charset="0"/>
              </a:rPr>
              <a:t>Primitives:  Four 2-input NAND gates</a:t>
            </a:r>
          </a:p>
          <a:p>
            <a:pPr lvl="1">
              <a:spcBef>
                <a:spcPts val="0"/>
              </a:spcBef>
              <a:spcAft>
                <a:spcPts val="600"/>
              </a:spcAft>
              <a:buFont typeface="Arial" pitchFamily="34" charset="0"/>
              <a:buChar char="•"/>
            </a:pPr>
            <a:r>
              <a:rPr lang="en-US" dirty="0" smtClean="0">
                <a:cs typeface="Times New Roman" pitchFamily="18" charset="0"/>
              </a:rPr>
              <a:t>Design requires 4 X 2 X 4 = 32 2-input NAND gates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for Parity Tree Example</a:t>
            </a:r>
            <a:endParaRPr lang="en-US" dirty="0"/>
          </a:p>
        </p:txBody>
      </p:sp>
      <p:grpSp>
        <p:nvGrpSpPr>
          <p:cNvPr id="4" name="Group 3"/>
          <p:cNvGrpSpPr>
            <a:grpSpLocks noChangeAspect="1"/>
          </p:cNvGrpSpPr>
          <p:nvPr/>
        </p:nvGrpSpPr>
        <p:grpSpPr>
          <a:xfrm>
            <a:off x="1078992" y="1929383"/>
            <a:ext cx="5070221" cy="6400800"/>
            <a:chOff x="934310" y="1729318"/>
            <a:chExt cx="5541712" cy="6996026"/>
          </a:xfrm>
        </p:grpSpPr>
        <p:sp>
          <p:nvSpPr>
            <p:cNvPr id="5" name="Freeform 3"/>
            <p:cNvSpPr>
              <a:spLocks/>
            </p:cNvSpPr>
            <p:nvPr/>
          </p:nvSpPr>
          <p:spPr bwMode="auto">
            <a:xfrm>
              <a:off x="2490787" y="2186517"/>
              <a:ext cx="2491979" cy="3680883"/>
            </a:xfrm>
            <a:custGeom>
              <a:avLst/>
              <a:gdLst>
                <a:gd name="T0" fmla="*/ 0 w 2093"/>
                <a:gd name="T1" fmla="*/ 0 h 1739"/>
                <a:gd name="T2" fmla="*/ 2147483647 w 2093"/>
                <a:gd name="T3" fmla="*/ 0 h 1739"/>
                <a:gd name="T4" fmla="*/ 2147483647 w 2093"/>
                <a:gd name="T5" fmla="*/ 2147483647 h 1739"/>
                <a:gd name="T6" fmla="*/ 0 w 2093"/>
                <a:gd name="T7" fmla="*/ 2147483647 h 1739"/>
                <a:gd name="T8" fmla="*/ 0 w 2093"/>
                <a:gd name="T9" fmla="*/ 0 h 1739"/>
                <a:gd name="T10" fmla="*/ 0 w 2093"/>
                <a:gd name="T11" fmla="*/ 0 h 17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93" h="1739">
                  <a:moveTo>
                    <a:pt x="0" y="0"/>
                  </a:moveTo>
                  <a:lnTo>
                    <a:pt x="2093" y="0"/>
                  </a:lnTo>
                  <a:lnTo>
                    <a:pt x="2093" y="1739"/>
                  </a:lnTo>
                  <a:lnTo>
                    <a:pt x="0" y="1739"/>
                  </a:lnTo>
                  <a:lnTo>
                    <a:pt x="0" y="0"/>
                  </a:lnTo>
                  <a:close/>
                </a:path>
              </a:pathLst>
            </a:custGeom>
            <a:noFill/>
            <a:ln w="28575" cap="flat" cmpd="sng">
              <a:solidFill>
                <a:schemeClr val="hlink"/>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 name="Freeform 4"/>
            <p:cNvSpPr>
              <a:spLocks/>
            </p:cNvSpPr>
            <p:nvPr/>
          </p:nvSpPr>
          <p:spPr bwMode="auto">
            <a:xfrm>
              <a:off x="1203722" y="6369051"/>
              <a:ext cx="2003822" cy="855133"/>
            </a:xfrm>
            <a:custGeom>
              <a:avLst/>
              <a:gdLst>
                <a:gd name="T0" fmla="*/ 0 w 1683"/>
                <a:gd name="T1" fmla="*/ 0 h 404"/>
                <a:gd name="T2" fmla="*/ 2147483647 w 1683"/>
                <a:gd name="T3" fmla="*/ 0 h 404"/>
                <a:gd name="T4" fmla="*/ 2147483647 w 1683"/>
                <a:gd name="T5" fmla="*/ 1018143125 h 404"/>
                <a:gd name="T6" fmla="*/ 0 w 1683"/>
                <a:gd name="T7" fmla="*/ 1018143125 h 404"/>
                <a:gd name="T8" fmla="*/ 0 w 1683"/>
                <a:gd name="T9" fmla="*/ 0 h 404"/>
                <a:gd name="T10" fmla="*/ 0 w 1683"/>
                <a:gd name="T11" fmla="*/ 0 h 4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83" h="404">
                  <a:moveTo>
                    <a:pt x="0" y="0"/>
                  </a:moveTo>
                  <a:lnTo>
                    <a:pt x="1683" y="0"/>
                  </a:lnTo>
                  <a:lnTo>
                    <a:pt x="1683" y="404"/>
                  </a:lnTo>
                  <a:lnTo>
                    <a:pt x="0" y="404"/>
                  </a:lnTo>
                  <a:lnTo>
                    <a:pt x="0" y="0"/>
                  </a:lnTo>
                  <a:close/>
                </a:path>
              </a:pathLst>
            </a:custGeom>
            <a:noFill/>
            <a:ln w="28575" cap="flat" cmpd="sng">
              <a:solidFill>
                <a:schemeClr val="hlink"/>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 name="Freeform 5"/>
            <p:cNvSpPr>
              <a:spLocks/>
            </p:cNvSpPr>
            <p:nvPr/>
          </p:nvSpPr>
          <p:spPr bwMode="auto">
            <a:xfrm>
              <a:off x="3118247" y="7310967"/>
              <a:ext cx="1832372" cy="1159933"/>
            </a:xfrm>
            <a:custGeom>
              <a:avLst/>
              <a:gdLst>
                <a:gd name="T0" fmla="*/ 0 w 1539"/>
                <a:gd name="T1" fmla="*/ 0 h 548"/>
                <a:gd name="T2" fmla="*/ 2147483647 w 1539"/>
                <a:gd name="T3" fmla="*/ 0 h 548"/>
                <a:gd name="T4" fmla="*/ 2147483647 w 1539"/>
                <a:gd name="T5" fmla="*/ 1381045625 h 548"/>
                <a:gd name="T6" fmla="*/ 0 w 1539"/>
                <a:gd name="T7" fmla="*/ 1381045625 h 548"/>
                <a:gd name="T8" fmla="*/ 0 w 1539"/>
                <a:gd name="T9" fmla="*/ 0 h 548"/>
                <a:gd name="T10" fmla="*/ 0 w 1539"/>
                <a:gd name="T11" fmla="*/ 0 h 5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39" h="548">
                  <a:moveTo>
                    <a:pt x="0" y="0"/>
                  </a:moveTo>
                  <a:lnTo>
                    <a:pt x="1539" y="0"/>
                  </a:lnTo>
                  <a:lnTo>
                    <a:pt x="1539" y="548"/>
                  </a:lnTo>
                  <a:lnTo>
                    <a:pt x="0" y="548"/>
                  </a:lnTo>
                  <a:lnTo>
                    <a:pt x="0" y="0"/>
                  </a:lnTo>
                  <a:close/>
                </a:path>
              </a:pathLst>
            </a:custGeom>
            <a:noFill/>
            <a:ln w="28575" cap="flat" cmpd="sng">
              <a:solidFill>
                <a:schemeClr val="hlink"/>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 name="Rectangle 6"/>
            <p:cNvSpPr>
              <a:spLocks noChangeArrowheads="1"/>
            </p:cNvSpPr>
            <p:nvPr/>
          </p:nvSpPr>
          <p:spPr bwMode="auto">
            <a:xfrm>
              <a:off x="3392091" y="5207000"/>
              <a:ext cx="76944"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B</a:t>
              </a:r>
              <a:endParaRPr lang="en-US" sz="3200"/>
            </a:p>
          </p:txBody>
        </p:sp>
        <p:sp>
          <p:nvSpPr>
            <p:cNvPr id="9" name="Rectangle 7"/>
            <p:cNvSpPr>
              <a:spLocks noChangeArrowheads="1"/>
            </p:cNvSpPr>
            <p:nvPr/>
          </p:nvSpPr>
          <p:spPr bwMode="auto">
            <a:xfrm>
              <a:off x="3457575" y="5278967"/>
              <a:ext cx="64120"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O</a:t>
              </a:r>
              <a:endParaRPr lang="en-US" sz="3200"/>
            </a:p>
          </p:txBody>
        </p:sp>
        <p:sp>
          <p:nvSpPr>
            <p:cNvPr id="10" name="Freeform 8"/>
            <p:cNvSpPr>
              <a:spLocks/>
            </p:cNvSpPr>
            <p:nvPr/>
          </p:nvSpPr>
          <p:spPr bwMode="auto">
            <a:xfrm>
              <a:off x="1439467" y="1729318"/>
              <a:ext cx="801290" cy="1424516"/>
            </a:xfrm>
            <a:custGeom>
              <a:avLst/>
              <a:gdLst>
                <a:gd name="T0" fmla="*/ 0 w 673"/>
                <a:gd name="T1" fmla="*/ 0 h 673"/>
                <a:gd name="T2" fmla="*/ 1696063569 w 673"/>
                <a:gd name="T3" fmla="*/ 0 h 673"/>
                <a:gd name="T4" fmla="*/ 1696063569 w 673"/>
                <a:gd name="T5" fmla="*/ 1696063569 h 673"/>
                <a:gd name="T6" fmla="*/ 0 w 673"/>
                <a:gd name="T7" fmla="*/ 1696063569 h 673"/>
                <a:gd name="T8" fmla="*/ 0 w 673"/>
                <a:gd name="T9" fmla="*/ 0 h 673"/>
                <a:gd name="T10" fmla="*/ 0 w 673"/>
                <a:gd name="T11" fmla="*/ 0 h 6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73" h="673">
                  <a:moveTo>
                    <a:pt x="0" y="0"/>
                  </a:moveTo>
                  <a:lnTo>
                    <a:pt x="673" y="0"/>
                  </a:lnTo>
                  <a:lnTo>
                    <a:pt x="673" y="673"/>
                  </a:lnTo>
                  <a:lnTo>
                    <a:pt x="0" y="673"/>
                  </a:lnTo>
                  <a:lnTo>
                    <a:pt x="0" y="0"/>
                  </a:lnTo>
                  <a:close/>
                </a:path>
              </a:pathLst>
            </a:custGeom>
            <a:noFill/>
            <a:ln w="15875"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 name="Line 9"/>
            <p:cNvSpPr>
              <a:spLocks noChangeShapeType="1"/>
            </p:cNvSpPr>
            <p:nvPr/>
          </p:nvSpPr>
          <p:spPr bwMode="auto">
            <a:xfrm>
              <a:off x="1277541" y="1869018"/>
              <a:ext cx="161925" cy="2116"/>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2" name="Line 10"/>
            <p:cNvSpPr>
              <a:spLocks noChangeShapeType="1"/>
            </p:cNvSpPr>
            <p:nvPr/>
          </p:nvSpPr>
          <p:spPr bwMode="auto">
            <a:xfrm>
              <a:off x="1277541" y="2012951"/>
              <a:ext cx="161925" cy="2116"/>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3" name="Line 11"/>
            <p:cNvSpPr>
              <a:spLocks noChangeShapeType="1"/>
            </p:cNvSpPr>
            <p:nvPr/>
          </p:nvSpPr>
          <p:spPr bwMode="auto">
            <a:xfrm>
              <a:off x="1277541" y="2156885"/>
              <a:ext cx="161925" cy="2116"/>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4" name="Line 12"/>
            <p:cNvSpPr>
              <a:spLocks noChangeShapeType="1"/>
            </p:cNvSpPr>
            <p:nvPr/>
          </p:nvSpPr>
          <p:spPr bwMode="auto">
            <a:xfrm>
              <a:off x="1277541" y="2296585"/>
              <a:ext cx="161925" cy="2116"/>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5" name="Line 13"/>
            <p:cNvSpPr>
              <a:spLocks noChangeShapeType="1"/>
            </p:cNvSpPr>
            <p:nvPr/>
          </p:nvSpPr>
          <p:spPr bwMode="auto">
            <a:xfrm>
              <a:off x="1277541" y="2440518"/>
              <a:ext cx="161925" cy="2116"/>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6" name="Line 14"/>
            <p:cNvSpPr>
              <a:spLocks noChangeShapeType="1"/>
            </p:cNvSpPr>
            <p:nvPr/>
          </p:nvSpPr>
          <p:spPr bwMode="auto">
            <a:xfrm>
              <a:off x="1277541" y="2586567"/>
              <a:ext cx="161925"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7" name="Line 15"/>
            <p:cNvSpPr>
              <a:spLocks noChangeShapeType="1"/>
            </p:cNvSpPr>
            <p:nvPr/>
          </p:nvSpPr>
          <p:spPr bwMode="auto">
            <a:xfrm>
              <a:off x="1277541" y="2726267"/>
              <a:ext cx="161925"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8" name="Line 16"/>
            <p:cNvSpPr>
              <a:spLocks noChangeShapeType="1"/>
            </p:cNvSpPr>
            <p:nvPr/>
          </p:nvSpPr>
          <p:spPr bwMode="auto">
            <a:xfrm>
              <a:off x="1277541" y="2870200"/>
              <a:ext cx="161925"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9" name="Line 17"/>
            <p:cNvSpPr>
              <a:spLocks noChangeShapeType="1"/>
            </p:cNvSpPr>
            <p:nvPr/>
          </p:nvSpPr>
          <p:spPr bwMode="auto">
            <a:xfrm>
              <a:off x="1277541" y="3014134"/>
              <a:ext cx="161925"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20" name="Line 18"/>
            <p:cNvSpPr>
              <a:spLocks noChangeShapeType="1"/>
            </p:cNvSpPr>
            <p:nvPr/>
          </p:nvSpPr>
          <p:spPr bwMode="auto">
            <a:xfrm>
              <a:off x="2240756" y="2440518"/>
              <a:ext cx="161925" cy="2116"/>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21" name="Rectangle 19"/>
            <p:cNvSpPr>
              <a:spLocks noChangeArrowheads="1"/>
            </p:cNvSpPr>
            <p:nvPr/>
          </p:nvSpPr>
          <p:spPr bwMode="auto">
            <a:xfrm>
              <a:off x="1464469" y="1773766"/>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22" name="Rectangle 20"/>
            <p:cNvSpPr>
              <a:spLocks noChangeArrowheads="1"/>
            </p:cNvSpPr>
            <p:nvPr/>
          </p:nvSpPr>
          <p:spPr bwMode="auto">
            <a:xfrm>
              <a:off x="1534717" y="1852084"/>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0</a:t>
              </a:r>
              <a:endParaRPr lang="en-US" sz="3200"/>
            </a:p>
          </p:txBody>
        </p:sp>
        <p:sp>
          <p:nvSpPr>
            <p:cNvPr id="23" name="Rectangle 21"/>
            <p:cNvSpPr>
              <a:spLocks noChangeArrowheads="1"/>
            </p:cNvSpPr>
            <p:nvPr/>
          </p:nvSpPr>
          <p:spPr bwMode="auto">
            <a:xfrm>
              <a:off x="1464469" y="1915585"/>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24" name="Rectangle 22"/>
            <p:cNvSpPr>
              <a:spLocks noChangeArrowheads="1"/>
            </p:cNvSpPr>
            <p:nvPr/>
          </p:nvSpPr>
          <p:spPr bwMode="auto">
            <a:xfrm>
              <a:off x="1534717" y="1993900"/>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1</a:t>
              </a:r>
              <a:endParaRPr lang="en-US" sz="3200"/>
            </a:p>
          </p:txBody>
        </p:sp>
        <p:sp>
          <p:nvSpPr>
            <p:cNvPr id="25" name="Rectangle 23"/>
            <p:cNvSpPr>
              <a:spLocks noChangeArrowheads="1"/>
            </p:cNvSpPr>
            <p:nvPr/>
          </p:nvSpPr>
          <p:spPr bwMode="auto">
            <a:xfrm>
              <a:off x="1463279" y="2061633"/>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26" name="Rectangle 24"/>
            <p:cNvSpPr>
              <a:spLocks noChangeArrowheads="1"/>
            </p:cNvSpPr>
            <p:nvPr/>
          </p:nvSpPr>
          <p:spPr bwMode="auto">
            <a:xfrm>
              <a:off x="1533526" y="2139951"/>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2</a:t>
              </a:r>
              <a:endParaRPr lang="en-US" sz="3200"/>
            </a:p>
          </p:txBody>
        </p:sp>
        <p:sp>
          <p:nvSpPr>
            <p:cNvPr id="27" name="Rectangle 25"/>
            <p:cNvSpPr>
              <a:spLocks noChangeArrowheads="1"/>
            </p:cNvSpPr>
            <p:nvPr/>
          </p:nvSpPr>
          <p:spPr bwMode="auto">
            <a:xfrm>
              <a:off x="1464469" y="2207684"/>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28" name="Rectangle 26"/>
            <p:cNvSpPr>
              <a:spLocks noChangeArrowheads="1"/>
            </p:cNvSpPr>
            <p:nvPr/>
          </p:nvSpPr>
          <p:spPr bwMode="auto">
            <a:xfrm>
              <a:off x="1534717" y="2281767"/>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3</a:t>
              </a:r>
              <a:endParaRPr lang="en-US" sz="3200"/>
            </a:p>
          </p:txBody>
        </p:sp>
        <p:sp>
          <p:nvSpPr>
            <p:cNvPr id="29" name="Rectangle 27"/>
            <p:cNvSpPr>
              <a:spLocks noChangeArrowheads="1"/>
            </p:cNvSpPr>
            <p:nvPr/>
          </p:nvSpPr>
          <p:spPr bwMode="auto">
            <a:xfrm>
              <a:off x="1464469" y="2347384"/>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30" name="Rectangle 28"/>
            <p:cNvSpPr>
              <a:spLocks noChangeArrowheads="1"/>
            </p:cNvSpPr>
            <p:nvPr/>
          </p:nvSpPr>
          <p:spPr bwMode="auto">
            <a:xfrm>
              <a:off x="1534717" y="2425700"/>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4</a:t>
              </a:r>
              <a:endParaRPr lang="en-US" sz="3200"/>
            </a:p>
          </p:txBody>
        </p:sp>
        <p:sp>
          <p:nvSpPr>
            <p:cNvPr id="31" name="Rectangle 29"/>
            <p:cNvSpPr>
              <a:spLocks noChangeArrowheads="1"/>
            </p:cNvSpPr>
            <p:nvPr/>
          </p:nvSpPr>
          <p:spPr bwMode="auto">
            <a:xfrm>
              <a:off x="1464469" y="2489200"/>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32" name="Rectangle 30"/>
            <p:cNvSpPr>
              <a:spLocks noChangeArrowheads="1"/>
            </p:cNvSpPr>
            <p:nvPr/>
          </p:nvSpPr>
          <p:spPr bwMode="auto">
            <a:xfrm>
              <a:off x="1534717" y="2567518"/>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5</a:t>
              </a:r>
              <a:endParaRPr lang="en-US" sz="3200"/>
            </a:p>
          </p:txBody>
        </p:sp>
        <p:sp>
          <p:nvSpPr>
            <p:cNvPr id="33" name="Rectangle 31"/>
            <p:cNvSpPr>
              <a:spLocks noChangeArrowheads="1"/>
            </p:cNvSpPr>
            <p:nvPr/>
          </p:nvSpPr>
          <p:spPr bwMode="auto">
            <a:xfrm>
              <a:off x="1463279" y="2633133"/>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34" name="Rectangle 32"/>
            <p:cNvSpPr>
              <a:spLocks noChangeArrowheads="1"/>
            </p:cNvSpPr>
            <p:nvPr/>
          </p:nvSpPr>
          <p:spPr bwMode="auto">
            <a:xfrm>
              <a:off x="1533526" y="2705100"/>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6</a:t>
              </a:r>
              <a:endParaRPr lang="en-US" sz="3200"/>
            </a:p>
          </p:txBody>
        </p:sp>
        <p:sp>
          <p:nvSpPr>
            <p:cNvPr id="35" name="Rectangle 33"/>
            <p:cNvSpPr>
              <a:spLocks noChangeArrowheads="1"/>
            </p:cNvSpPr>
            <p:nvPr/>
          </p:nvSpPr>
          <p:spPr bwMode="auto">
            <a:xfrm>
              <a:off x="1464469" y="2772833"/>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36" name="Rectangle 34"/>
            <p:cNvSpPr>
              <a:spLocks noChangeArrowheads="1"/>
            </p:cNvSpPr>
            <p:nvPr/>
          </p:nvSpPr>
          <p:spPr bwMode="auto">
            <a:xfrm>
              <a:off x="1534717" y="2851151"/>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7</a:t>
              </a:r>
              <a:endParaRPr lang="en-US" sz="3200"/>
            </a:p>
          </p:txBody>
        </p:sp>
        <p:sp>
          <p:nvSpPr>
            <p:cNvPr id="37" name="Rectangle 35"/>
            <p:cNvSpPr>
              <a:spLocks noChangeArrowheads="1"/>
            </p:cNvSpPr>
            <p:nvPr/>
          </p:nvSpPr>
          <p:spPr bwMode="auto">
            <a:xfrm>
              <a:off x="1464469" y="2918884"/>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38" name="Rectangle 36"/>
            <p:cNvSpPr>
              <a:spLocks noChangeArrowheads="1"/>
            </p:cNvSpPr>
            <p:nvPr/>
          </p:nvSpPr>
          <p:spPr bwMode="auto">
            <a:xfrm>
              <a:off x="1534717" y="2997201"/>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8</a:t>
              </a:r>
              <a:endParaRPr lang="en-US" sz="3200"/>
            </a:p>
          </p:txBody>
        </p:sp>
        <p:sp>
          <p:nvSpPr>
            <p:cNvPr id="39" name="Rectangle 37"/>
            <p:cNvSpPr>
              <a:spLocks noChangeArrowheads="1"/>
            </p:cNvSpPr>
            <p:nvPr/>
          </p:nvSpPr>
          <p:spPr bwMode="auto">
            <a:xfrm>
              <a:off x="2085975" y="2349500"/>
              <a:ext cx="70532"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Z</a:t>
              </a:r>
              <a:endParaRPr lang="en-US" sz="3200"/>
            </a:p>
          </p:txBody>
        </p:sp>
        <p:sp>
          <p:nvSpPr>
            <p:cNvPr id="40" name="Rectangle 38"/>
            <p:cNvSpPr>
              <a:spLocks noChangeArrowheads="1"/>
            </p:cNvSpPr>
            <p:nvPr/>
          </p:nvSpPr>
          <p:spPr bwMode="auto">
            <a:xfrm>
              <a:off x="2151460" y="2421467"/>
              <a:ext cx="64120"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O</a:t>
              </a:r>
              <a:endParaRPr lang="en-US" sz="3200"/>
            </a:p>
          </p:txBody>
        </p:sp>
        <p:sp>
          <p:nvSpPr>
            <p:cNvPr id="41" name="Rectangle 39"/>
            <p:cNvSpPr>
              <a:spLocks noChangeArrowheads="1"/>
            </p:cNvSpPr>
            <p:nvPr/>
          </p:nvSpPr>
          <p:spPr bwMode="auto">
            <a:xfrm>
              <a:off x="1694260" y="2146300"/>
              <a:ext cx="339837"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9-Input</a:t>
              </a:r>
              <a:endParaRPr lang="en-US" sz="3200"/>
            </a:p>
          </p:txBody>
        </p:sp>
        <p:sp>
          <p:nvSpPr>
            <p:cNvPr id="42" name="Rectangle 40"/>
            <p:cNvSpPr>
              <a:spLocks noChangeArrowheads="1"/>
            </p:cNvSpPr>
            <p:nvPr/>
          </p:nvSpPr>
          <p:spPr bwMode="auto">
            <a:xfrm>
              <a:off x="1764506" y="2328333"/>
              <a:ext cx="173124"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odd</a:t>
              </a:r>
              <a:endParaRPr lang="en-US" sz="3200"/>
            </a:p>
          </p:txBody>
        </p:sp>
        <p:sp>
          <p:nvSpPr>
            <p:cNvPr id="43" name="Rectangle 41"/>
            <p:cNvSpPr>
              <a:spLocks noChangeArrowheads="1"/>
            </p:cNvSpPr>
            <p:nvPr/>
          </p:nvSpPr>
          <p:spPr bwMode="auto">
            <a:xfrm>
              <a:off x="1676400" y="2512484"/>
              <a:ext cx="384721"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function</a:t>
              </a:r>
              <a:endParaRPr lang="en-US" sz="3200"/>
            </a:p>
          </p:txBody>
        </p:sp>
        <p:sp>
          <p:nvSpPr>
            <p:cNvPr id="44" name="Rectangle 42"/>
            <p:cNvSpPr>
              <a:spLocks noChangeArrowheads="1"/>
            </p:cNvSpPr>
            <p:nvPr/>
          </p:nvSpPr>
          <p:spPr bwMode="auto">
            <a:xfrm>
              <a:off x="1104824" y="3244851"/>
              <a:ext cx="1003480"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dirty="0">
                  <a:solidFill>
                    <a:srgbClr val="000000"/>
                  </a:solidFill>
                  <a:latin typeface="TimesTen" pitchFamily="18" charset="0"/>
                </a:rPr>
                <a:t>(a) Symbol for circuit</a:t>
              </a:r>
              <a:endParaRPr lang="en-US" sz="3200" dirty="0"/>
            </a:p>
          </p:txBody>
        </p:sp>
        <p:sp>
          <p:nvSpPr>
            <p:cNvPr id="45" name="Freeform 43"/>
            <p:cNvSpPr>
              <a:spLocks/>
            </p:cNvSpPr>
            <p:nvPr/>
          </p:nvSpPr>
          <p:spPr bwMode="auto">
            <a:xfrm>
              <a:off x="2884885" y="2586567"/>
              <a:ext cx="641747" cy="859367"/>
            </a:xfrm>
            <a:custGeom>
              <a:avLst/>
              <a:gdLst>
                <a:gd name="T0" fmla="*/ 0 w 539"/>
                <a:gd name="T1" fmla="*/ 0 h 406"/>
                <a:gd name="T2" fmla="*/ 1358362631 w 539"/>
                <a:gd name="T3" fmla="*/ 0 h 406"/>
                <a:gd name="T4" fmla="*/ 1358362631 w 539"/>
                <a:gd name="T5" fmla="*/ 1023183438 h 406"/>
                <a:gd name="T6" fmla="*/ 0 w 539"/>
                <a:gd name="T7" fmla="*/ 1023183438 h 406"/>
                <a:gd name="T8" fmla="*/ 0 w 539"/>
                <a:gd name="T9" fmla="*/ 0 h 406"/>
                <a:gd name="T10" fmla="*/ 0 w 539"/>
                <a:gd name="T11" fmla="*/ 0 h 4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9" h="406">
                  <a:moveTo>
                    <a:pt x="0" y="0"/>
                  </a:moveTo>
                  <a:lnTo>
                    <a:pt x="539" y="0"/>
                  </a:lnTo>
                  <a:lnTo>
                    <a:pt x="539" y="406"/>
                  </a:lnTo>
                  <a:lnTo>
                    <a:pt x="0" y="406"/>
                  </a:lnTo>
                  <a:lnTo>
                    <a:pt x="0" y="0"/>
                  </a:lnTo>
                  <a:close/>
                </a:path>
              </a:pathLst>
            </a:custGeom>
            <a:noFill/>
            <a:ln w="15875"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6" name="Rectangle 44"/>
            <p:cNvSpPr>
              <a:spLocks noChangeArrowheads="1"/>
            </p:cNvSpPr>
            <p:nvPr/>
          </p:nvSpPr>
          <p:spPr bwMode="auto">
            <a:xfrm>
              <a:off x="3059906" y="2719917"/>
              <a:ext cx="339837"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3-Input</a:t>
              </a:r>
              <a:endParaRPr lang="en-US" sz="3200"/>
            </a:p>
          </p:txBody>
        </p:sp>
        <p:sp>
          <p:nvSpPr>
            <p:cNvPr id="47" name="Rectangle 45"/>
            <p:cNvSpPr>
              <a:spLocks noChangeArrowheads="1"/>
            </p:cNvSpPr>
            <p:nvPr/>
          </p:nvSpPr>
          <p:spPr bwMode="auto">
            <a:xfrm>
              <a:off x="3130154" y="2901951"/>
              <a:ext cx="173124"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odd</a:t>
              </a:r>
              <a:endParaRPr lang="en-US" sz="3200"/>
            </a:p>
          </p:txBody>
        </p:sp>
        <p:sp>
          <p:nvSpPr>
            <p:cNvPr id="48" name="Rectangle 46"/>
            <p:cNvSpPr>
              <a:spLocks noChangeArrowheads="1"/>
            </p:cNvSpPr>
            <p:nvPr/>
          </p:nvSpPr>
          <p:spPr bwMode="auto">
            <a:xfrm>
              <a:off x="3042047" y="3079751"/>
              <a:ext cx="384721"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function</a:t>
              </a:r>
              <a:endParaRPr lang="en-US" sz="3200"/>
            </a:p>
          </p:txBody>
        </p:sp>
        <p:sp>
          <p:nvSpPr>
            <p:cNvPr id="49" name="Rectangle 47"/>
            <p:cNvSpPr>
              <a:spLocks noChangeArrowheads="1"/>
            </p:cNvSpPr>
            <p:nvPr/>
          </p:nvSpPr>
          <p:spPr bwMode="auto">
            <a:xfrm>
              <a:off x="2911079" y="2635251"/>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A</a:t>
              </a:r>
              <a:endParaRPr lang="en-US" sz="3200"/>
            </a:p>
          </p:txBody>
        </p:sp>
        <p:sp>
          <p:nvSpPr>
            <p:cNvPr id="50" name="Rectangle 48"/>
            <p:cNvSpPr>
              <a:spLocks noChangeArrowheads="1"/>
            </p:cNvSpPr>
            <p:nvPr/>
          </p:nvSpPr>
          <p:spPr bwMode="auto">
            <a:xfrm>
              <a:off x="2987279" y="2713567"/>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0</a:t>
              </a:r>
              <a:endParaRPr lang="en-US" sz="3200"/>
            </a:p>
          </p:txBody>
        </p:sp>
        <p:sp>
          <p:nvSpPr>
            <p:cNvPr id="51" name="Rectangle 49"/>
            <p:cNvSpPr>
              <a:spLocks noChangeArrowheads="1"/>
            </p:cNvSpPr>
            <p:nvPr/>
          </p:nvSpPr>
          <p:spPr bwMode="auto">
            <a:xfrm>
              <a:off x="2911079" y="2910418"/>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A</a:t>
              </a:r>
              <a:endParaRPr lang="en-US" sz="3200"/>
            </a:p>
          </p:txBody>
        </p:sp>
        <p:sp>
          <p:nvSpPr>
            <p:cNvPr id="52" name="Rectangle 50"/>
            <p:cNvSpPr>
              <a:spLocks noChangeArrowheads="1"/>
            </p:cNvSpPr>
            <p:nvPr/>
          </p:nvSpPr>
          <p:spPr bwMode="auto">
            <a:xfrm>
              <a:off x="2987279" y="2988734"/>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1</a:t>
              </a:r>
              <a:endParaRPr lang="en-US" sz="3200"/>
            </a:p>
          </p:txBody>
        </p:sp>
        <p:sp>
          <p:nvSpPr>
            <p:cNvPr id="53" name="Rectangle 51"/>
            <p:cNvSpPr>
              <a:spLocks noChangeArrowheads="1"/>
            </p:cNvSpPr>
            <p:nvPr/>
          </p:nvSpPr>
          <p:spPr bwMode="auto">
            <a:xfrm>
              <a:off x="2911079" y="3194051"/>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A</a:t>
              </a:r>
              <a:endParaRPr lang="en-US" sz="3200"/>
            </a:p>
          </p:txBody>
        </p:sp>
        <p:sp>
          <p:nvSpPr>
            <p:cNvPr id="54" name="Rectangle 52"/>
            <p:cNvSpPr>
              <a:spLocks noChangeArrowheads="1"/>
            </p:cNvSpPr>
            <p:nvPr/>
          </p:nvSpPr>
          <p:spPr bwMode="auto">
            <a:xfrm>
              <a:off x="2987279" y="3272367"/>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2</a:t>
              </a:r>
              <a:endParaRPr lang="en-US" sz="3200"/>
            </a:p>
          </p:txBody>
        </p:sp>
        <p:sp>
          <p:nvSpPr>
            <p:cNvPr id="55" name="Line 53"/>
            <p:cNvSpPr>
              <a:spLocks noChangeShapeType="1"/>
            </p:cNvSpPr>
            <p:nvPr/>
          </p:nvSpPr>
          <p:spPr bwMode="auto">
            <a:xfrm>
              <a:off x="2725341" y="3018367"/>
              <a:ext cx="159544"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6" name="Line 54"/>
            <p:cNvSpPr>
              <a:spLocks noChangeShapeType="1"/>
            </p:cNvSpPr>
            <p:nvPr/>
          </p:nvSpPr>
          <p:spPr bwMode="auto">
            <a:xfrm>
              <a:off x="2722960" y="2726267"/>
              <a:ext cx="159544"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7" name="Line 55"/>
            <p:cNvSpPr>
              <a:spLocks noChangeShapeType="1"/>
            </p:cNvSpPr>
            <p:nvPr/>
          </p:nvSpPr>
          <p:spPr bwMode="auto">
            <a:xfrm flipV="1">
              <a:off x="2725341" y="3304117"/>
              <a:ext cx="159544"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8" name="Line 56"/>
            <p:cNvSpPr>
              <a:spLocks noChangeShapeType="1"/>
            </p:cNvSpPr>
            <p:nvPr/>
          </p:nvSpPr>
          <p:spPr bwMode="auto">
            <a:xfrm>
              <a:off x="3526631" y="3018367"/>
              <a:ext cx="161925" cy="2117"/>
            </a:xfrm>
            <a:prstGeom prst="line">
              <a:avLst/>
            </a:prstGeom>
            <a:noFill/>
            <a:ln w="7938" cap="sq">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59" name="Rectangle 57"/>
            <p:cNvSpPr>
              <a:spLocks noChangeArrowheads="1"/>
            </p:cNvSpPr>
            <p:nvPr/>
          </p:nvSpPr>
          <p:spPr bwMode="auto">
            <a:xfrm>
              <a:off x="3384948" y="2918884"/>
              <a:ext cx="76944"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dirty="0">
                  <a:solidFill>
                    <a:srgbClr val="000000"/>
                  </a:solidFill>
                  <a:latin typeface="TimesTen" pitchFamily="18" charset="0"/>
                </a:rPr>
                <a:t>B</a:t>
              </a:r>
              <a:endParaRPr lang="en-US" sz="3200" dirty="0"/>
            </a:p>
          </p:txBody>
        </p:sp>
        <p:sp>
          <p:nvSpPr>
            <p:cNvPr id="60" name="Rectangle 58"/>
            <p:cNvSpPr>
              <a:spLocks noChangeArrowheads="1"/>
            </p:cNvSpPr>
            <p:nvPr/>
          </p:nvSpPr>
          <p:spPr bwMode="auto">
            <a:xfrm>
              <a:off x="3450432" y="2997200"/>
              <a:ext cx="64120"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O</a:t>
              </a:r>
              <a:endParaRPr lang="en-US" sz="3200"/>
            </a:p>
          </p:txBody>
        </p:sp>
        <p:sp>
          <p:nvSpPr>
            <p:cNvPr id="61" name="Freeform 59"/>
            <p:cNvSpPr>
              <a:spLocks/>
            </p:cNvSpPr>
            <p:nvPr/>
          </p:nvSpPr>
          <p:spPr bwMode="auto">
            <a:xfrm>
              <a:off x="2884885" y="3729567"/>
              <a:ext cx="641747" cy="857251"/>
            </a:xfrm>
            <a:custGeom>
              <a:avLst/>
              <a:gdLst>
                <a:gd name="T0" fmla="*/ 0 w 539"/>
                <a:gd name="T1" fmla="*/ 0 h 405"/>
                <a:gd name="T2" fmla="*/ 1358362631 w 539"/>
                <a:gd name="T3" fmla="*/ 0 h 405"/>
                <a:gd name="T4" fmla="*/ 1358362631 w 539"/>
                <a:gd name="T5" fmla="*/ 1020664869 h 405"/>
                <a:gd name="T6" fmla="*/ 0 w 539"/>
                <a:gd name="T7" fmla="*/ 1020664869 h 405"/>
                <a:gd name="T8" fmla="*/ 0 w 539"/>
                <a:gd name="T9" fmla="*/ 0 h 405"/>
                <a:gd name="T10" fmla="*/ 0 w 539"/>
                <a:gd name="T11" fmla="*/ 0 h 4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9" h="405">
                  <a:moveTo>
                    <a:pt x="0" y="0"/>
                  </a:moveTo>
                  <a:lnTo>
                    <a:pt x="539" y="0"/>
                  </a:lnTo>
                  <a:lnTo>
                    <a:pt x="539" y="405"/>
                  </a:lnTo>
                  <a:lnTo>
                    <a:pt x="0" y="405"/>
                  </a:lnTo>
                  <a:lnTo>
                    <a:pt x="0" y="0"/>
                  </a:lnTo>
                  <a:close/>
                </a:path>
              </a:pathLst>
            </a:custGeom>
            <a:noFill/>
            <a:ln w="15875"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2" name="Rectangle 60"/>
            <p:cNvSpPr>
              <a:spLocks noChangeArrowheads="1"/>
            </p:cNvSpPr>
            <p:nvPr/>
          </p:nvSpPr>
          <p:spPr bwMode="auto">
            <a:xfrm>
              <a:off x="3059906" y="3856567"/>
              <a:ext cx="339837"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3-Input</a:t>
              </a:r>
              <a:endParaRPr lang="en-US" sz="3200"/>
            </a:p>
          </p:txBody>
        </p:sp>
        <p:sp>
          <p:nvSpPr>
            <p:cNvPr id="63" name="Rectangle 61"/>
            <p:cNvSpPr>
              <a:spLocks noChangeArrowheads="1"/>
            </p:cNvSpPr>
            <p:nvPr/>
          </p:nvSpPr>
          <p:spPr bwMode="auto">
            <a:xfrm>
              <a:off x="3130154" y="4038600"/>
              <a:ext cx="173124"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odd</a:t>
              </a:r>
              <a:endParaRPr lang="en-US" sz="3200"/>
            </a:p>
          </p:txBody>
        </p:sp>
        <p:sp>
          <p:nvSpPr>
            <p:cNvPr id="64" name="Rectangle 62"/>
            <p:cNvSpPr>
              <a:spLocks noChangeArrowheads="1"/>
            </p:cNvSpPr>
            <p:nvPr/>
          </p:nvSpPr>
          <p:spPr bwMode="auto">
            <a:xfrm>
              <a:off x="3042047" y="4222751"/>
              <a:ext cx="384721"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function</a:t>
              </a:r>
              <a:endParaRPr lang="en-US" sz="3200"/>
            </a:p>
          </p:txBody>
        </p:sp>
        <p:sp>
          <p:nvSpPr>
            <p:cNvPr id="65" name="Rectangle 63"/>
            <p:cNvSpPr>
              <a:spLocks noChangeArrowheads="1"/>
            </p:cNvSpPr>
            <p:nvPr/>
          </p:nvSpPr>
          <p:spPr bwMode="auto">
            <a:xfrm>
              <a:off x="2911079" y="3776133"/>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A</a:t>
              </a:r>
              <a:endParaRPr lang="en-US" sz="3200"/>
            </a:p>
          </p:txBody>
        </p:sp>
        <p:sp>
          <p:nvSpPr>
            <p:cNvPr id="66" name="Rectangle 64"/>
            <p:cNvSpPr>
              <a:spLocks noChangeArrowheads="1"/>
            </p:cNvSpPr>
            <p:nvPr/>
          </p:nvSpPr>
          <p:spPr bwMode="auto">
            <a:xfrm>
              <a:off x="2987279" y="3854451"/>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0</a:t>
              </a:r>
              <a:endParaRPr lang="en-US" sz="3200"/>
            </a:p>
          </p:txBody>
        </p:sp>
        <p:sp>
          <p:nvSpPr>
            <p:cNvPr id="67" name="Rectangle 65"/>
            <p:cNvSpPr>
              <a:spLocks noChangeArrowheads="1"/>
            </p:cNvSpPr>
            <p:nvPr/>
          </p:nvSpPr>
          <p:spPr bwMode="auto">
            <a:xfrm>
              <a:off x="2911079" y="4055533"/>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A</a:t>
              </a:r>
              <a:endParaRPr lang="en-US" sz="3200"/>
            </a:p>
          </p:txBody>
        </p:sp>
        <p:sp>
          <p:nvSpPr>
            <p:cNvPr id="68" name="Rectangle 66"/>
            <p:cNvSpPr>
              <a:spLocks noChangeArrowheads="1"/>
            </p:cNvSpPr>
            <p:nvPr/>
          </p:nvSpPr>
          <p:spPr bwMode="auto">
            <a:xfrm>
              <a:off x="2987279" y="4133851"/>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1</a:t>
              </a:r>
              <a:endParaRPr lang="en-US" sz="3200"/>
            </a:p>
          </p:txBody>
        </p:sp>
        <p:sp>
          <p:nvSpPr>
            <p:cNvPr id="69" name="Rectangle 67"/>
            <p:cNvSpPr>
              <a:spLocks noChangeArrowheads="1"/>
            </p:cNvSpPr>
            <p:nvPr/>
          </p:nvSpPr>
          <p:spPr bwMode="auto">
            <a:xfrm>
              <a:off x="2911079" y="4343400"/>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A</a:t>
              </a:r>
              <a:endParaRPr lang="en-US" sz="3200"/>
            </a:p>
          </p:txBody>
        </p:sp>
        <p:sp>
          <p:nvSpPr>
            <p:cNvPr id="70" name="Rectangle 68"/>
            <p:cNvSpPr>
              <a:spLocks noChangeArrowheads="1"/>
            </p:cNvSpPr>
            <p:nvPr/>
          </p:nvSpPr>
          <p:spPr bwMode="auto">
            <a:xfrm>
              <a:off x="2987279" y="4417484"/>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2</a:t>
              </a:r>
              <a:endParaRPr lang="en-US" sz="3200"/>
            </a:p>
          </p:txBody>
        </p:sp>
        <p:sp>
          <p:nvSpPr>
            <p:cNvPr id="71" name="Line 69"/>
            <p:cNvSpPr>
              <a:spLocks noChangeShapeType="1"/>
            </p:cNvSpPr>
            <p:nvPr/>
          </p:nvSpPr>
          <p:spPr bwMode="auto">
            <a:xfrm flipV="1">
              <a:off x="2725341" y="4161367"/>
              <a:ext cx="159544"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2" name="Line 70"/>
            <p:cNvSpPr>
              <a:spLocks noChangeShapeType="1"/>
            </p:cNvSpPr>
            <p:nvPr/>
          </p:nvSpPr>
          <p:spPr bwMode="auto">
            <a:xfrm>
              <a:off x="2722960" y="3873500"/>
              <a:ext cx="161925"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3" name="Line 71"/>
            <p:cNvSpPr>
              <a:spLocks noChangeShapeType="1"/>
            </p:cNvSpPr>
            <p:nvPr/>
          </p:nvSpPr>
          <p:spPr bwMode="auto">
            <a:xfrm flipV="1">
              <a:off x="2727722" y="4440767"/>
              <a:ext cx="157163"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4" name="Line 72"/>
            <p:cNvSpPr>
              <a:spLocks noChangeShapeType="1"/>
            </p:cNvSpPr>
            <p:nvPr/>
          </p:nvSpPr>
          <p:spPr bwMode="auto">
            <a:xfrm>
              <a:off x="3534966" y="4159251"/>
              <a:ext cx="471488"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75" name="Rectangle 73"/>
            <p:cNvSpPr>
              <a:spLocks noChangeArrowheads="1"/>
            </p:cNvSpPr>
            <p:nvPr/>
          </p:nvSpPr>
          <p:spPr bwMode="auto">
            <a:xfrm>
              <a:off x="3383757" y="4061884"/>
              <a:ext cx="76944"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B</a:t>
              </a:r>
              <a:endParaRPr lang="en-US" sz="3200"/>
            </a:p>
          </p:txBody>
        </p:sp>
        <p:sp>
          <p:nvSpPr>
            <p:cNvPr id="76" name="Rectangle 74"/>
            <p:cNvSpPr>
              <a:spLocks noChangeArrowheads="1"/>
            </p:cNvSpPr>
            <p:nvPr/>
          </p:nvSpPr>
          <p:spPr bwMode="auto">
            <a:xfrm>
              <a:off x="3449241" y="4140200"/>
              <a:ext cx="64120"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O</a:t>
              </a:r>
              <a:endParaRPr lang="en-US" sz="3200"/>
            </a:p>
          </p:txBody>
        </p:sp>
        <p:sp>
          <p:nvSpPr>
            <p:cNvPr id="77" name="Freeform 75"/>
            <p:cNvSpPr>
              <a:spLocks/>
            </p:cNvSpPr>
            <p:nvPr/>
          </p:nvSpPr>
          <p:spPr bwMode="auto">
            <a:xfrm>
              <a:off x="4008835" y="3729567"/>
              <a:ext cx="644128" cy="857251"/>
            </a:xfrm>
            <a:custGeom>
              <a:avLst/>
              <a:gdLst>
                <a:gd name="T0" fmla="*/ 0 w 541"/>
                <a:gd name="T1" fmla="*/ 0 h 405"/>
                <a:gd name="T2" fmla="*/ 1363402944 w 541"/>
                <a:gd name="T3" fmla="*/ 0 h 405"/>
                <a:gd name="T4" fmla="*/ 1363402944 w 541"/>
                <a:gd name="T5" fmla="*/ 1020664869 h 405"/>
                <a:gd name="T6" fmla="*/ 0 w 541"/>
                <a:gd name="T7" fmla="*/ 1020664869 h 405"/>
                <a:gd name="T8" fmla="*/ 0 w 541"/>
                <a:gd name="T9" fmla="*/ 0 h 405"/>
                <a:gd name="T10" fmla="*/ 0 w 541"/>
                <a:gd name="T11" fmla="*/ 0 h 4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1" h="405">
                  <a:moveTo>
                    <a:pt x="0" y="0"/>
                  </a:moveTo>
                  <a:lnTo>
                    <a:pt x="541" y="0"/>
                  </a:lnTo>
                  <a:lnTo>
                    <a:pt x="541" y="405"/>
                  </a:lnTo>
                  <a:lnTo>
                    <a:pt x="0" y="405"/>
                  </a:lnTo>
                  <a:lnTo>
                    <a:pt x="0" y="0"/>
                  </a:lnTo>
                  <a:close/>
                </a:path>
              </a:pathLst>
            </a:custGeom>
            <a:noFill/>
            <a:ln w="15875"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8" name="Rectangle 76"/>
            <p:cNvSpPr>
              <a:spLocks noChangeArrowheads="1"/>
            </p:cNvSpPr>
            <p:nvPr/>
          </p:nvSpPr>
          <p:spPr bwMode="auto">
            <a:xfrm>
              <a:off x="4185048" y="3856567"/>
              <a:ext cx="339837"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3-Input</a:t>
              </a:r>
              <a:endParaRPr lang="en-US" sz="3200"/>
            </a:p>
          </p:txBody>
        </p:sp>
        <p:sp>
          <p:nvSpPr>
            <p:cNvPr id="79" name="Rectangle 77"/>
            <p:cNvSpPr>
              <a:spLocks noChangeArrowheads="1"/>
            </p:cNvSpPr>
            <p:nvPr/>
          </p:nvSpPr>
          <p:spPr bwMode="auto">
            <a:xfrm>
              <a:off x="4255294" y="4038600"/>
              <a:ext cx="173124"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odd</a:t>
              </a:r>
              <a:endParaRPr lang="en-US" sz="3200"/>
            </a:p>
          </p:txBody>
        </p:sp>
        <p:sp>
          <p:nvSpPr>
            <p:cNvPr id="80" name="Rectangle 78"/>
            <p:cNvSpPr>
              <a:spLocks noChangeArrowheads="1"/>
            </p:cNvSpPr>
            <p:nvPr/>
          </p:nvSpPr>
          <p:spPr bwMode="auto">
            <a:xfrm>
              <a:off x="4167187" y="4222751"/>
              <a:ext cx="384721"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function</a:t>
              </a:r>
              <a:endParaRPr lang="en-US" sz="3200"/>
            </a:p>
          </p:txBody>
        </p:sp>
        <p:sp>
          <p:nvSpPr>
            <p:cNvPr id="81" name="Rectangle 79"/>
            <p:cNvSpPr>
              <a:spLocks noChangeArrowheads="1"/>
            </p:cNvSpPr>
            <p:nvPr/>
          </p:nvSpPr>
          <p:spPr bwMode="auto">
            <a:xfrm>
              <a:off x="4037410" y="3776133"/>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A</a:t>
              </a:r>
              <a:endParaRPr lang="en-US" sz="3200"/>
            </a:p>
          </p:txBody>
        </p:sp>
        <p:sp>
          <p:nvSpPr>
            <p:cNvPr id="82" name="Rectangle 80"/>
            <p:cNvSpPr>
              <a:spLocks noChangeArrowheads="1"/>
            </p:cNvSpPr>
            <p:nvPr/>
          </p:nvSpPr>
          <p:spPr bwMode="auto">
            <a:xfrm>
              <a:off x="4113610" y="3854451"/>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0</a:t>
              </a:r>
              <a:endParaRPr lang="en-US" sz="3200"/>
            </a:p>
          </p:txBody>
        </p:sp>
        <p:sp>
          <p:nvSpPr>
            <p:cNvPr id="83" name="Rectangle 81"/>
            <p:cNvSpPr>
              <a:spLocks noChangeArrowheads="1"/>
            </p:cNvSpPr>
            <p:nvPr/>
          </p:nvSpPr>
          <p:spPr bwMode="auto">
            <a:xfrm>
              <a:off x="4037410" y="4055533"/>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A</a:t>
              </a:r>
              <a:endParaRPr lang="en-US" sz="3200"/>
            </a:p>
          </p:txBody>
        </p:sp>
        <p:sp>
          <p:nvSpPr>
            <p:cNvPr id="84" name="Rectangle 82"/>
            <p:cNvSpPr>
              <a:spLocks noChangeArrowheads="1"/>
            </p:cNvSpPr>
            <p:nvPr/>
          </p:nvSpPr>
          <p:spPr bwMode="auto">
            <a:xfrm>
              <a:off x="4113610" y="4133851"/>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1</a:t>
              </a:r>
              <a:endParaRPr lang="en-US" sz="3200"/>
            </a:p>
          </p:txBody>
        </p:sp>
        <p:sp>
          <p:nvSpPr>
            <p:cNvPr id="85" name="Rectangle 83"/>
            <p:cNvSpPr>
              <a:spLocks noChangeArrowheads="1"/>
            </p:cNvSpPr>
            <p:nvPr/>
          </p:nvSpPr>
          <p:spPr bwMode="auto">
            <a:xfrm>
              <a:off x="4037410" y="4339167"/>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A</a:t>
              </a:r>
              <a:endParaRPr lang="en-US" sz="3200"/>
            </a:p>
          </p:txBody>
        </p:sp>
        <p:sp>
          <p:nvSpPr>
            <p:cNvPr id="86" name="Rectangle 84"/>
            <p:cNvSpPr>
              <a:spLocks noChangeArrowheads="1"/>
            </p:cNvSpPr>
            <p:nvPr/>
          </p:nvSpPr>
          <p:spPr bwMode="auto">
            <a:xfrm>
              <a:off x="4113610" y="4417484"/>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2</a:t>
              </a:r>
              <a:endParaRPr lang="en-US" sz="3200"/>
            </a:p>
          </p:txBody>
        </p:sp>
        <p:sp>
          <p:nvSpPr>
            <p:cNvPr id="87" name="Line 85"/>
            <p:cNvSpPr>
              <a:spLocks noChangeShapeType="1"/>
            </p:cNvSpPr>
            <p:nvPr/>
          </p:nvSpPr>
          <p:spPr bwMode="auto">
            <a:xfrm>
              <a:off x="3854053" y="3877734"/>
              <a:ext cx="152400"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8" name="Line 86"/>
            <p:cNvSpPr>
              <a:spLocks noChangeShapeType="1"/>
            </p:cNvSpPr>
            <p:nvPr/>
          </p:nvSpPr>
          <p:spPr bwMode="auto">
            <a:xfrm>
              <a:off x="3849291" y="4442884"/>
              <a:ext cx="157163"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89" name="Line 87"/>
            <p:cNvSpPr>
              <a:spLocks noChangeShapeType="1"/>
            </p:cNvSpPr>
            <p:nvPr/>
          </p:nvSpPr>
          <p:spPr bwMode="auto">
            <a:xfrm>
              <a:off x="4652963" y="4159251"/>
              <a:ext cx="159544" cy="2116"/>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90" name="Rectangle 88"/>
            <p:cNvSpPr>
              <a:spLocks noChangeArrowheads="1"/>
            </p:cNvSpPr>
            <p:nvPr/>
          </p:nvSpPr>
          <p:spPr bwMode="auto">
            <a:xfrm>
              <a:off x="4510088" y="4078817"/>
              <a:ext cx="76944"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B</a:t>
              </a:r>
              <a:endParaRPr lang="en-US" sz="3200"/>
            </a:p>
          </p:txBody>
        </p:sp>
        <p:sp>
          <p:nvSpPr>
            <p:cNvPr id="91" name="Rectangle 89"/>
            <p:cNvSpPr>
              <a:spLocks noChangeArrowheads="1"/>
            </p:cNvSpPr>
            <p:nvPr/>
          </p:nvSpPr>
          <p:spPr bwMode="auto">
            <a:xfrm>
              <a:off x="4575573" y="4150784"/>
              <a:ext cx="64120"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O</a:t>
              </a:r>
              <a:endParaRPr lang="en-US" sz="3200"/>
            </a:p>
          </p:txBody>
        </p:sp>
        <p:sp>
          <p:nvSpPr>
            <p:cNvPr id="92" name="Line 90"/>
            <p:cNvSpPr>
              <a:spLocks noChangeShapeType="1"/>
            </p:cNvSpPr>
            <p:nvPr/>
          </p:nvSpPr>
          <p:spPr bwMode="auto">
            <a:xfrm>
              <a:off x="3688557" y="3018367"/>
              <a:ext cx="160735"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93" name="Line 91"/>
            <p:cNvSpPr>
              <a:spLocks noChangeShapeType="1"/>
            </p:cNvSpPr>
            <p:nvPr/>
          </p:nvSpPr>
          <p:spPr bwMode="auto">
            <a:xfrm flipV="1">
              <a:off x="3850481" y="3018367"/>
              <a:ext cx="0" cy="857251"/>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94" name="Freeform 92"/>
            <p:cNvSpPr>
              <a:spLocks/>
            </p:cNvSpPr>
            <p:nvPr/>
          </p:nvSpPr>
          <p:spPr bwMode="auto">
            <a:xfrm>
              <a:off x="2893219" y="4870451"/>
              <a:ext cx="641747" cy="861483"/>
            </a:xfrm>
            <a:custGeom>
              <a:avLst/>
              <a:gdLst>
                <a:gd name="T0" fmla="*/ 0 w 539"/>
                <a:gd name="T1" fmla="*/ 0 h 407"/>
                <a:gd name="T2" fmla="*/ 1358365806 w 539"/>
                <a:gd name="T3" fmla="*/ 0 h 407"/>
                <a:gd name="T4" fmla="*/ 1358365806 w 539"/>
                <a:gd name="T5" fmla="*/ 1025702006 h 407"/>
                <a:gd name="T6" fmla="*/ 0 w 539"/>
                <a:gd name="T7" fmla="*/ 1025702006 h 407"/>
                <a:gd name="T8" fmla="*/ 0 w 539"/>
                <a:gd name="T9" fmla="*/ 0 h 407"/>
                <a:gd name="T10" fmla="*/ 0 w 539"/>
                <a:gd name="T11" fmla="*/ 0 h 4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9" h="407">
                  <a:moveTo>
                    <a:pt x="0" y="0"/>
                  </a:moveTo>
                  <a:lnTo>
                    <a:pt x="539" y="0"/>
                  </a:lnTo>
                  <a:lnTo>
                    <a:pt x="539" y="407"/>
                  </a:lnTo>
                  <a:lnTo>
                    <a:pt x="0" y="407"/>
                  </a:lnTo>
                  <a:lnTo>
                    <a:pt x="0" y="0"/>
                  </a:lnTo>
                  <a:close/>
                </a:path>
              </a:pathLst>
            </a:custGeom>
            <a:noFill/>
            <a:ln w="15875"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5" name="Rectangle 93"/>
            <p:cNvSpPr>
              <a:spLocks noChangeArrowheads="1"/>
            </p:cNvSpPr>
            <p:nvPr/>
          </p:nvSpPr>
          <p:spPr bwMode="auto">
            <a:xfrm>
              <a:off x="3068241" y="5001684"/>
              <a:ext cx="339837"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3-Input</a:t>
              </a:r>
              <a:endParaRPr lang="en-US" sz="3200"/>
            </a:p>
          </p:txBody>
        </p:sp>
        <p:sp>
          <p:nvSpPr>
            <p:cNvPr id="96" name="Rectangle 94"/>
            <p:cNvSpPr>
              <a:spLocks noChangeArrowheads="1"/>
            </p:cNvSpPr>
            <p:nvPr/>
          </p:nvSpPr>
          <p:spPr bwMode="auto">
            <a:xfrm>
              <a:off x="3138488" y="5183717"/>
              <a:ext cx="173124"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odd</a:t>
              </a:r>
              <a:endParaRPr lang="en-US" sz="3200"/>
            </a:p>
          </p:txBody>
        </p:sp>
        <p:sp>
          <p:nvSpPr>
            <p:cNvPr id="97" name="Rectangle 95"/>
            <p:cNvSpPr>
              <a:spLocks noChangeArrowheads="1"/>
            </p:cNvSpPr>
            <p:nvPr/>
          </p:nvSpPr>
          <p:spPr bwMode="auto">
            <a:xfrm>
              <a:off x="3050381" y="5361517"/>
              <a:ext cx="384721"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function</a:t>
              </a:r>
              <a:endParaRPr lang="en-US" sz="3200"/>
            </a:p>
          </p:txBody>
        </p:sp>
        <p:sp>
          <p:nvSpPr>
            <p:cNvPr id="98" name="Rectangle 96"/>
            <p:cNvSpPr>
              <a:spLocks noChangeArrowheads="1"/>
            </p:cNvSpPr>
            <p:nvPr/>
          </p:nvSpPr>
          <p:spPr bwMode="auto">
            <a:xfrm>
              <a:off x="2919413" y="4919133"/>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A</a:t>
              </a:r>
              <a:endParaRPr lang="en-US" sz="3200"/>
            </a:p>
          </p:txBody>
        </p:sp>
        <p:sp>
          <p:nvSpPr>
            <p:cNvPr id="99" name="Rectangle 97"/>
            <p:cNvSpPr>
              <a:spLocks noChangeArrowheads="1"/>
            </p:cNvSpPr>
            <p:nvPr/>
          </p:nvSpPr>
          <p:spPr bwMode="auto">
            <a:xfrm>
              <a:off x="2995613" y="4993217"/>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0</a:t>
              </a:r>
              <a:endParaRPr lang="en-US" sz="3200"/>
            </a:p>
          </p:txBody>
        </p:sp>
        <p:sp>
          <p:nvSpPr>
            <p:cNvPr id="100" name="Rectangle 98"/>
            <p:cNvSpPr>
              <a:spLocks noChangeArrowheads="1"/>
            </p:cNvSpPr>
            <p:nvPr/>
          </p:nvSpPr>
          <p:spPr bwMode="auto">
            <a:xfrm>
              <a:off x="2919413" y="5198533"/>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A</a:t>
              </a:r>
              <a:endParaRPr lang="en-US" sz="3200"/>
            </a:p>
          </p:txBody>
        </p:sp>
        <p:sp>
          <p:nvSpPr>
            <p:cNvPr id="101" name="Rectangle 99"/>
            <p:cNvSpPr>
              <a:spLocks noChangeArrowheads="1"/>
            </p:cNvSpPr>
            <p:nvPr/>
          </p:nvSpPr>
          <p:spPr bwMode="auto">
            <a:xfrm>
              <a:off x="2995613" y="5272617"/>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1</a:t>
              </a:r>
              <a:endParaRPr lang="en-US" sz="3200"/>
            </a:p>
          </p:txBody>
        </p:sp>
        <p:sp>
          <p:nvSpPr>
            <p:cNvPr id="102" name="Rectangle 100"/>
            <p:cNvSpPr>
              <a:spLocks noChangeArrowheads="1"/>
            </p:cNvSpPr>
            <p:nvPr/>
          </p:nvSpPr>
          <p:spPr bwMode="auto">
            <a:xfrm>
              <a:off x="2919413" y="5477933"/>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A</a:t>
              </a:r>
              <a:endParaRPr lang="en-US" sz="3200"/>
            </a:p>
          </p:txBody>
        </p:sp>
        <p:sp>
          <p:nvSpPr>
            <p:cNvPr id="103" name="Rectangle 101"/>
            <p:cNvSpPr>
              <a:spLocks noChangeArrowheads="1"/>
            </p:cNvSpPr>
            <p:nvPr/>
          </p:nvSpPr>
          <p:spPr bwMode="auto">
            <a:xfrm>
              <a:off x="2995613" y="5552018"/>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2</a:t>
              </a:r>
              <a:endParaRPr lang="en-US" sz="3200"/>
            </a:p>
          </p:txBody>
        </p:sp>
        <p:sp>
          <p:nvSpPr>
            <p:cNvPr id="104" name="Line 102"/>
            <p:cNvSpPr>
              <a:spLocks noChangeShapeType="1"/>
            </p:cNvSpPr>
            <p:nvPr/>
          </p:nvSpPr>
          <p:spPr bwMode="auto">
            <a:xfrm>
              <a:off x="2731294" y="5304367"/>
              <a:ext cx="161925"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05" name="Line 103"/>
            <p:cNvSpPr>
              <a:spLocks noChangeShapeType="1"/>
            </p:cNvSpPr>
            <p:nvPr/>
          </p:nvSpPr>
          <p:spPr bwMode="auto">
            <a:xfrm flipV="1">
              <a:off x="2727722" y="5012267"/>
              <a:ext cx="165497"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06" name="Line 104"/>
            <p:cNvSpPr>
              <a:spLocks noChangeShapeType="1"/>
            </p:cNvSpPr>
            <p:nvPr/>
          </p:nvSpPr>
          <p:spPr bwMode="auto">
            <a:xfrm>
              <a:off x="2731294" y="5583767"/>
              <a:ext cx="161925"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07" name="Freeform 105"/>
            <p:cNvSpPr>
              <a:spLocks/>
            </p:cNvSpPr>
            <p:nvPr/>
          </p:nvSpPr>
          <p:spPr bwMode="auto">
            <a:xfrm>
              <a:off x="3537347" y="4442885"/>
              <a:ext cx="311944" cy="857249"/>
            </a:xfrm>
            <a:custGeom>
              <a:avLst/>
              <a:gdLst>
                <a:gd name="T0" fmla="*/ 0 w 135"/>
                <a:gd name="T1" fmla="*/ 1020661694 h 405"/>
                <a:gd name="T2" fmla="*/ 1281434116 w 135"/>
                <a:gd name="T3" fmla="*/ 1020661694 h 405"/>
                <a:gd name="T4" fmla="*/ 1281434116 w 135"/>
                <a:gd name="T5" fmla="*/ 0 h 405"/>
                <a:gd name="T6" fmla="*/ 0 60000 65536"/>
                <a:gd name="T7" fmla="*/ 0 60000 65536"/>
                <a:gd name="T8" fmla="*/ 0 60000 65536"/>
              </a:gdLst>
              <a:ahLst/>
              <a:cxnLst>
                <a:cxn ang="T6">
                  <a:pos x="T0" y="T1"/>
                </a:cxn>
                <a:cxn ang="T7">
                  <a:pos x="T2" y="T3"/>
                </a:cxn>
                <a:cxn ang="T8">
                  <a:pos x="T4" y="T5"/>
                </a:cxn>
              </a:cxnLst>
              <a:rect l="0" t="0" r="r" b="b"/>
              <a:pathLst>
                <a:path w="135" h="405">
                  <a:moveTo>
                    <a:pt x="0" y="405"/>
                  </a:moveTo>
                  <a:lnTo>
                    <a:pt x="135" y="405"/>
                  </a:lnTo>
                  <a:lnTo>
                    <a:pt x="135" y="0"/>
                  </a:lnTo>
                </a:path>
              </a:pathLst>
            </a:custGeom>
            <a:noFill/>
            <a:ln w="793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8" name="Rectangle 106"/>
            <p:cNvSpPr>
              <a:spLocks noChangeArrowheads="1"/>
            </p:cNvSpPr>
            <p:nvPr/>
          </p:nvSpPr>
          <p:spPr bwMode="auto">
            <a:xfrm>
              <a:off x="2600326" y="2628900"/>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109" name="Rectangle 107"/>
            <p:cNvSpPr>
              <a:spLocks noChangeArrowheads="1"/>
            </p:cNvSpPr>
            <p:nvPr/>
          </p:nvSpPr>
          <p:spPr bwMode="auto">
            <a:xfrm>
              <a:off x="2670573" y="2707218"/>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0</a:t>
              </a:r>
              <a:endParaRPr lang="en-US" sz="3200"/>
            </a:p>
          </p:txBody>
        </p:sp>
        <p:sp>
          <p:nvSpPr>
            <p:cNvPr id="110" name="Rectangle 108"/>
            <p:cNvSpPr>
              <a:spLocks noChangeArrowheads="1"/>
            </p:cNvSpPr>
            <p:nvPr/>
          </p:nvSpPr>
          <p:spPr bwMode="auto">
            <a:xfrm>
              <a:off x="2600326" y="2927351"/>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111" name="Rectangle 109"/>
            <p:cNvSpPr>
              <a:spLocks noChangeArrowheads="1"/>
            </p:cNvSpPr>
            <p:nvPr/>
          </p:nvSpPr>
          <p:spPr bwMode="auto">
            <a:xfrm>
              <a:off x="2670573" y="3005667"/>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1</a:t>
              </a:r>
              <a:endParaRPr lang="en-US" sz="3200"/>
            </a:p>
          </p:txBody>
        </p:sp>
        <p:sp>
          <p:nvSpPr>
            <p:cNvPr id="112" name="Rectangle 110"/>
            <p:cNvSpPr>
              <a:spLocks noChangeArrowheads="1"/>
            </p:cNvSpPr>
            <p:nvPr/>
          </p:nvSpPr>
          <p:spPr bwMode="auto">
            <a:xfrm>
              <a:off x="2601516" y="3208868"/>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113" name="Rectangle 111"/>
            <p:cNvSpPr>
              <a:spLocks noChangeArrowheads="1"/>
            </p:cNvSpPr>
            <p:nvPr/>
          </p:nvSpPr>
          <p:spPr bwMode="auto">
            <a:xfrm>
              <a:off x="2671763" y="3291417"/>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2</a:t>
              </a:r>
              <a:endParaRPr lang="en-US" sz="3200"/>
            </a:p>
          </p:txBody>
        </p:sp>
        <p:sp>
          <p:nvSpPr>
            <p:cNvPr id="114" name="Rectangle 112"/>
            <p:cNvSpPr>
              <a:spLocks noChangeArrowheads="1"/>
            </p:cNvSpPr>
            <p:nvPr/>
          </p:nvSpPr>
          <p:spPr bwMode="auto">
            <a:xfrm>
              <a:off x="2605088" y="3771901"/>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115" name="Rectangle 113"/>
            <p:cNvSpPr>
              <a:spLocks noChangeArrowheads="1"/>
            </p:cNvSpPr>
            <p:nvPr/>
          </p:nvSpPr>
          <p:spPr bwMode="auto">
            <a:xfrm>
              <a:off x="2675335" y="3854451"/>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3</a:t>
              </a:r>
              <a:endParaRPr lang="en-US" sz="3200"/>
            </a:p>
          </p:txBody>
        </p:sp>
        <p:sp>
          <p:nvSpPr>
            <p:cNvPr id="116" name="Rectangle 114"/>
            <p:cNvSpPr>
              <a:spLocks noChangeArrowheads="1"/>
            </p:cNvSpPr>
            <p:nvPr/>
          </p:nvSpPr>
          <p:spPr bwMode="auto">
            <a:xfrm>
              <a:off x="2605088" y="4061884"/>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117" name="Rectangle 115"/>
            <p:cNvSpPr>
              <a:spLocks noChangeArrowheads="1"/>
            </p:cNvSpPr>
            <p:nvPr/>
          </p:nvSpPr>
          <p:spPr bwMode="auto">
            <a:xfrm>
              <a:off x="2675335" y="4140200"/>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4</a:t>
              </a:r>
              <a:endParaRPr lang="en-US" sz="3200"/>
            </a:p>
          </p:txBody>
        </p:sp>
        <p:sp>
          <p:nvSpPr>
            <p:cNvPr id="118" name="Rectangle 116"/>
            <p:cNvSpPr>
              <a:spLocks noChangeArrowheads="1"/>
            </p:cNvSpPr>
            <p:nvPr/>
          </p:nvSpPr>
          <p:spPr bwMode="auto">
            <a:xfrm>
              <a:off x="2603898" y="4347633"/>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119" name="Rectangle 117"/>
            <p:cNvSpPr>
              <a:spLocks noChangeArrowheads="1"/>
            </p:cNvSpPr>
            <p:nvPr/>
          </p:nvSpPr>
          <p:spPr bwMode="auto">
            <a:xfrm>
              <a:off x="2674144" y="4425951"/>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5</a:t>
              </a:r>
              <a:endParaRPr lang="en-US" sz="3200"/>
            </a:p>
          </p:txBody>
        </p:sp>
        <p:sp>
          <p:nvSpPr>
            <p:cNvPr id="120" name="Rectangle 118"/>
            <p:cNvSpPr>
              <a:spLocks noChangeArrowheads="1"/>
            </p:cNvSpPr>
            <p:nvPr/>
          </p:nvSpPr>
          <p:spPr bwMode="auto">
            <a:xfrm>
              <a:off x="2609850" y="4919133"/>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121" name="Rectangle 119"/>
            <p:cNvSpPr>
              <a:spLocks noChangeArrowheads="1"/>
            </p:cNvSpPr>
            <p:nvPr/>
          </p:nvSpPr>
          <p:spPr bwMode="auto">
            <a:xfrm>
              <a:off x="2680098" y="4993217"/>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6</a:t>
              </a:r>
              <a:endParaRPr lang="en-US" sz="3200"/>
            </a:p>
          </p:txBody>
        </p:sp>
        <p:sp>
          <p:nvSpPr>
            <p:cNvPr id="122" name="Rectangle 120"/>
            <p:cNvSpPr>
              <a:spLocks noChangeArrowheads="1"/>
            </p:cNvSpPr>
            <p:nvPr/>
          </p:nvSpPr>
          <p:spPr bwMode="auto">
            <a:xfrm>
              <a:off x="2609850" y="5207000"/>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123" name="Rectangle 121"/>
            <p:cNvSpPr>
              <a:spLocks noChangeArrowheads="1"/>
            </p:cNvSpPr>
            <p:nvPr/>
          </p:nvSpPr>
          <p:spPr bwMode="auto">
            <a:xfrm>
              <a:off x="2680098" y="5278967"/>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7</a:t>
              </a:r>
              <a:endParaRPr lang="en-US" sz="3200"/>
            </a:p>
          </p:txBody>
        </p:sp>
        <p:sp>
          <p:nvSpPr>
            <p:cNvPr id="124" name="Rectangle 122"/>
            <p:cNvSpPr>
              <a:spLocks noChangeArrowheads="1"/>
            </p:cNvSpPr>
            <p:nvPr/>
          </p:nvSpPr>
          <p:spPr bwMode="auto">
            <a:xfrm>
              <a:off x="2609850" y="5492751"/>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X</a:t>
              </a:r>
              <a:endParaRPr lang="en-US" sz="3200"/>
            </a:p>
          </p:txBody>
        </p:sp>
        <p:sp>
          <p:nvSpPr>
            <p:cNvPr id="125" name="Rectangle 123"/>
            <p:cNvSpPr>
              <a:spLocks noChangeArrowheads="1"/>
            </p:cNvSpPr>
            <p:nvPr/>
          </p:nvSpPr>
          <p:spPr bwMode="auto">
            <a:xfrm>
              <a:off x="2680098" y="5564717"/>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8</a:t>
              </a:r>
              <a:endParaRPr lang="en-US" sz="3200"/>
            </a:p>
          </p:txBody>
        </p:sp>
        <p:sp>
          <p:nvSpPr>
            <p:cNvPr id="126" name="Rectangle 124"/>
            <p:cNvSpPr>
              <a:spLocks noChangeArrowheads="1"/>
            </p:cNvSpPr>
            <p:nvPr/>
          </p:nvSpPr>
          <p:spPr bwMode="auto">
            <a:xfrm>
              <a:off x="4829175" y="4068233"/>
              <a:ext cx="70532"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Z</a:t>
              </a:r>
              <a:endParaRPr lang="en-US" sz="3200"/>
            </a:p>
          </p:txBody>
        </p:sp>
        <p:sp>
          <p:nvSpPr>
            <p:cNvPr id="127" name="Rectangle 125"/>
            <p:cNvSpPr>
              <a:spLocks noChangeArrowheads="1"/>
            </p:cNvSpPr>
            <p:nvPr/>
          </p:nvSpPr>
          <p:spPr bwMode="auto">
            <a:xfrm>
              <a:off x="4894660" y="4146551"/>
              <a:ext cx="64120"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O</a:t>
              </a:r>
              <a:endParaRPr lang="en-US" sz="3200"/>
            </a:p>
          </p:txBody>
        </p:sp>
        <p:sp>
          <p:nvSpPr>
            <p:cNvPr id="128" name="Rectangle 126"/>
            <p:cNvSpPr>
              <a:spLocks noChangeArrowheads="1"/>
            </p:cNvSpPr>
            <p:nvPr/>
          </p:nvSpPr>
          <p:spPr bwMode="auto">
            <a:xfrm>
              <a:off x="2895223" y="5971117"/>
              <a:ext cx="3580799" cy="1549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en-US" sz="900" dirty="0">
                  <a:solidFill>
                    <a:srgbClr val="000000"/>
                  </a:solidFill>
                  <a:latin typeface="TimesTen" pitchFamily="18" charset="0"/>
                </a:rPr>
                <a:t>(b) Circuit as interconnected 3-input </a:t>
              </a:r>
              <a:r>
                <a:rPr lang="en-US" sz="900" dirty="0" smtClean="0">
                  <a:solidFill>
                    <a:srgbClr val="000000"/>
                  </a:solidFill>
                  <a:latin typeface="TimesTen" pitchFamily="18" charset="0"/>
                </a:rPr>
                <a:t>odd function blocks</a:t>
              </a:r>
              <a:endParaRPr lang="en-US" sz="3200" dirty="0"/>
            </a:p>
          </p:txBody>
        </p:sp>
        <p:sp>
          <p:nvSpPr>
            <p:cNvPr id="130" name="Line 128"/>
            <p:cNvSpPr>
              <a:spLocks noChangeShapeType="1"/>
            </p:cNvSpPr>
            <p:nvPr/>
          </p:nvSpPr>
          <p:spPr bwMode="auto">
            <a:xfrm flipH="1">
              <a:off x="1884760" y="6633634"/>
              <a:ext cx="733425"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31" name="Freeform 129"/>
            <p:cNvSpPr>
              <a:spLocks/>
            </p:cNvSpPr>
            <p:nvPr/>
          </p:nvSpPr>
          <p:spPr bwMode="auto">
            <a:xfrm>
              <a:off x="1431132" y="6862233"/>
              <a:ext cx="1170385" cy="222251"/>
            </a:xfrm>
            <a:custGeom>
              <a:avLst/>
              <a:gdLst>
                <a:gd name="T0" fmla="*/ 0 w 983"/>
                <a:gd name="T1" fmla="*/ 264617994 h 105"/>
                <a:gd name="T2" fmla="*/ 1698585857 w 983"/>
                <a:gd name="T3" fmla="*/ 264617994 h 105"/>
                <a:gd name="T4" fmla="*/ 1698585857 w 983"/>
                <a:gd name="T5" fmla="*/ 0 h 105"/>
                <a:gd name="T6" fmla="*/ 2147483647 w 983"/>
                <a:gd name="T7" fmla="*/ 0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3" h="105">
                  <a:moveTo>
                    <a:pt x="0" y="105"/>
                  </a:moveTo>
                  <a:lnTo>
                    <a:pt x="674" y="105"/>
                  </a:lnTo>
                  <a:lnTo>
                    <a:pt x="674" y="0"/>
                  </a:lnTo>
                  <a:lnTo>
                    <a:pt x="983" y="0"/>
                  </a:lnTo>
                </a:path>
              </a:pathLst>
            </a:custGeom>
            <a:noFill/>
            <a:ln w="793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2" name="Line 130"/>
            <p:cNvSpPr>
              <a:spLocks noChangeShapeType="1"/>
            </p:cNvSpPr>
            <p:nvPr/>
          </p:nvSpPr>
          <p:spPr bwMode="auto">
            <a:xfrm>
              <a:off x="1431132" y="6523567"/>
              <a:ext cx="317897"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33" name="Line 131"/>
            <p:cNvSpPr>
              <a:spLocks noChangeShapeType="1"/>
            </p:cNvSpPr>
            <p:nvPr/>
          </p:nvSpPr>
          <p:spPr bwMode="auto">
            <a:xfrm>
              <a:off x="1431131" y="6754285"/>
              <a:ext cx="305991" cy="2116"/>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34" name="Line 132"/>
            <p:cNvSpPr>
              <a:spLocks noChangeShapeType="1"/>
            </p:cNvSpPr>
            <p:nvPr/>
          </p:nvSpPr>
          <p:spPr bwMode="auto">
            <a:xfrm flipH="1">
              <a:off x="2774156" y="6741585"/>
              <a:ext cx="263129" cy="2116"/>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35" name="Rectangle 133"/>
            <p:cNvSpPr>
              <a:spLocks noChangeArrowheads="1"/>
            </p:cNvSpPr>
            <p:nvPr/>
          </p:nvSpPr>
          <p:spPr bwMode="auto">
            <a:xfrm>
              <a:off x="3058716" y="6646333"/>
              <a:ext cx="76944"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B</a:t>
              </a:r>
              <a:endParaRPr lang="en-US" sz="3200"/>
            </a:p>
          </p:txBody>
        </p:sp>
        <p:sp>
          <p:nvSpPr>
            <p:cNvPr id="136" name="Rectangle 134"/>
            <p:cNvSpPr>
              <a:spLocks noChangeArrowheads="1"/>
            </p:cNvSpPr>
            <p:nvPr/>
          </p:nvSpPr>
          <p:spPr bwMode="auto">
            <a:xfrm>
              <a:off x="3124200" y="6724651"/>
              <a:ext cx="64120"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O</a:t>
              </a:r>
              <a:endParaRPr lang="en-US" sz="3200"/>
            </a:p>
          </p:txBody>
        </p:sp>
        <p:sp>
          <p:nvSpPr>
            <p:cNvPr id="137" name="Rectangle 135"/>
            <p:cNvSpPr>
              <a:spLocks noChangeArrowheads="1"/>
            </p:cNvSpPr>
            <p:nvPr/>
          </p:nvSpPr>
          <p:spPr bwMode="auto">
            <a:xfrm>
              <a:off x="1301354" y="6398685"/>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A</a:t>
              </a:r>
              <a:endParaRPr lang="en-US" sz="3200"/>
            </a:p>
          </p:txBody>
        </p:sp>
        <p:sp>
          <p:nvSpPr>
            <p:cNvPr id="138" name="Rectangle 136"/>
            <p:cNvSpPr>
              <a:spLocks noChangeArrowheads="1"/>
            </p:cNvSpPr>
            <p:nvPr/>
          </p:nvSpPr>
          <p:spPr bwMode="auto">
            <a:xfrm>
              <a:off x="1376363" y="6477000"/>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0</a:t>
              </a:r>
              <a:endParaRPr lang="en-US" sz="3200"/>
            </a:p>
          </p:txBody>
        </p:sp>
        <p:sp>
          <p:nvSpPr>
            <p:cNvPr id="139" name="Rectangle 137"/>
            <p:cNvSpPr>
              <a:spLocks noChangeArrowheads="1"/>
            </p:cNvSpPr>
            <p:nvPr/>
          </p:nvSpPr>
          <p:spPr bwMode="auto">
            <a:xfrm>
              <a:off x="1301354" y="6644217"/>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A</a:t>
              </a:r>
              <a:endParaRPr lang="en-US" sz="3200"/>
            </a:p>
          </p:txBody>
        </p:sp>
        <p:sp>
          <p:nvSpPr>
            <p:cNvPr id="140" name="Rectangle 138"/>
            <p:cNvSpPr>
              <a:spLocks noChangeArrowheads="1"/>
            </p:cNvSpPr>
            <p:nvPr/>
          </p:nvSpPr>
          <p:spPr bwMode="auto">
            <a:xfrm>
              <a:off x="1376363" y="6716184"/>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1</a:t>
              </a:r>
              <a:endParaRPr lang="en-US" sz="3200"/>
            </a:p>
          </p:txBody>
        </p:sp>
        <p:sp>
          <p:nvSpPr>
            <p:cNvPr id="141" name="Rectangle 139"/>
            <p:cNvSpPr>
              <a:spLocks noChangeArrowheads="1"/>
            </p:cNvSpPr>
            <p:nvPr/>
          </p:nvSpPr>
          <p:spPr bwMode="auto">
            <a:xfrm>
              <a:off x="1301354" y="6974418"/>
              <a:ext cx="83356"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Ten" pitchFamily="18" charset="0"/>
                </a:rPr>
                <a:t>A</a:t>
              </a:r>
              <a:endParaRPr lang="en-US" sz="3200"/>
            </a:p>
          </p:txBody>
        </p:sp>
        <p:sp>
          <p:nvSpPr>
            <p:cNvPr id="142" name="Rectangle 140"/>
            <p:cNvSpPr>
              <a:spLocks noChangeArrowheads="1"/>
            </p:cNvSpPr>
            <p:nvPr/>
          </p:nvSpPr>
          <p:spPr bwMode="auto">
            <a:xfrm>
              <a:off x="1376363" y="7052734"/>
              <a:ext cx="44884" cy="10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latin typeface="TimesTen" pitchFamily="18" charset="0"/>
                </a:rPr>
                <a:t>2</a:t>
              </a:r>
              <a:endParaRPr lang="en-US" sz="3200"/>
            </a:p>
          </p:txBody>
        </p:sp>
        <p:sp>
          <p:nvSpPr>
            <p:cNvPr id="143" name="Line 141"/>
            <p:cNvSpPr>
              <a:spLocks noChangeShapeType="1"/>
            </p:cNvSpPr>
            <p:nvPr/>
          </p:nvSpPr>
          <p:spPr bwMode="auto">
            <a:xfrm>
              <a:off x="4764882" y="7882467"/>
              <a:ext cx="116681"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44" name="Freeform 142"/>
            <p:cNvSpPr>
              <a:spLocks/>
            </p:cNvSpPr>
            <p:nvPr/>
          </p:nvSpPr>
          <p:spPr bwMode="auto">
            <a:xfrm>
              <a:off x="4095750" y="7613651"/>
              <a:ext cx="445294" cy="154516"/>
            </a:xfrm>
            <a:custGeom>
              <a:avLst/>
              <a:gdLst>
                <a:gd name="T0" fmla="*/ 0 w 374"/>
                <a:gd name="T1" fmla="*/ 0 h 73"/>
                <a:gd name="T2" fmla="*/ 627519700 w 374"/>
                <a:gd name="T3" fmla="*/ 0 h 73"/>
                <a:gd name="T4" fmla="*/ 627519700 w 374"/>
                <a:gd name="T5" fmla="*/ 0 h 73"/>
                <a:gd name="T6" fmla="*/ 627519700 w 374"/>
                <a:gd name="T7" fmla="*/ 183969819 h 73"/>
                <a:gd name="T8" fmla="*/ 942538438 w 374"/>
                <a:gd name="T9" fmla="*/ 183969819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4" h="73">
                  <a:moveTo>
                    <a:pt x="0" y="0"/>
                  </a:moveTo>
                  <a:lnTo>
                    <a:pt x="249" y="0"/>
                  </a:lnTo>
                  <a:lnTo>
                    <a:pt x="249" y="73"/>
                  </a:lnTo>
                  <a:lnTo>
                    <a:pt x="374" y="73"/>
                  </a:lnTo>
                </a:path>
              </a:pathLst>
            </a:custGeom>
            <a:noFill/>
            <a:ln w="793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5" name="Freeform 143"/>
            <p:cNvSpPr>
              <a:spLocks/>
            </p:cNvSpPr>
            <p:nvPr/>
          </p:nvSpPr>
          <p:spPr bwMode="auto">
            <a:xfrm>
              <a:off x="4033838" y="7994651"/>
              <a:ext cx="507206" cy="190500"/>
            </a:xfrm>
            <a:custGeom>
              <a:avLst/>
              <a:gdLst>
                <a:gd name="T0" fmla="*/ 0 w 426"/>
                <a:gd name="T1" fmla="*/ 226814063 h 90"/>
                <a:gd name="T2" fmla="*/ 758567825 w 426"/>
                <a:gd name="T3" fmla="*/ 226814063 h 90"/>
                <a:gd name="T4" fmla="*/ 758567825 w 426"/>
                <a:gd name="T5" fmla="*/ 0 h 90"/>
                <a:gd name="T6" fmla="*/ 1073586563 w 426"/>
                <a:gd name="T7" fmla="*/ 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6" h="90">
                  <a:moveTo>
                    <a:pt x="0" y="90"/>
                  </a:moveTo>
                  <a:lnTo>
                    <a:pt x="301" y="90"/>
                  </a:lnTo>
                  <a:lnTo>
                    <a:pt x="301" y="0"/>
                  </a:lnTo>
                  <a:lnTo>
                    <a:pt x="426" y="0"/>
                  </a:lnTo>
                </a:path>
              </a:pathLst>
            </a:custGeom>
            <a:noFill/>
            <a:ln w="793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6" name="Line 144"/>
            <p:cNvSpPr>
              <a:spLocks noChangeShapeType="1"/>
            </p:cNvSpPr>
            <p:nvPr/>
          </p:nvSpPr>
          <p:spPr bwMode="auto">
            <a:xfrm flipH="1">
              <a:off x="3668316" y="7901518"/>
              <a:ext cx="161925" cy="2116"/>
            </a:xfrm>
            <a:prstGeom prst="line">
              <a:avLst/>
            </a:prstGeom>
            <a:noFill/>
            <a:ln w="7938" cap="sq">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47" name="Line 145"/>
            <p:cNvSpPr>
              <a:spLocks noChangeShapeType="1"/>
            </p:cNvSpPr>
            <p:nvPr/>
          </p:nvSpPr>
          <p:spPr bwMode="auto">
            <a:xfrm>
              <a:off x="3194447" y="7501467"/>
              <a:ext cx="770334"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48" name="Line 146"/>
            <p:cNvSpPr>
              <a:spLocks noChangeShapeType="1"/>
            </p:cNvSpPr>
            <p:nvPr/>
          </p:nvSpPr>
          <p:spPr bwMode="auto">
            <a:xfrm>
              <a:off x="3194447" y="8297334"/>
              <a:ext cx="770334" cy="2117"/>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49" name="Freeform 147"/>
            <p:cNvSpPr>
              <a:spLocks/>
            </p:cNvSpPr>
            <p:nvPr/>
          </p:nvSpPr>
          <p:spPr bwMode="auto">
            <a:xfrm>
              <a:off x="3283744" y="7501467"/>
              <a:ext cx="160735" cy="285751"/>
            </a:xfrm>
            <a:custGeom>
              <a:avLst/>
              <a:gdLst>
                <a:gd name="T0" fmla="*/ 0 w 135"/>
                <a:gd name="T1" fmla="*/ 0 h 135"/>
                <a:gd name="T2" fmla="*/ 0 w 135"/>
                <a:gd name="T3" fmla="*/ 340222681 h 135"/>
                <a:gd name="T4" fmla="*/ 340222681 w 135"/>
                <a:gd name="T5" fmla="*/ 340222681 h 135"/>
                <a:gd name="T6" fmla="*/ 0 60000 65536"/>
                <a:gd name="T7" fmla="*/ 0 60000 65536"/>
                <a:gd name="T8" fmla="*/ 0 60000 65536"/>
              </a:gdLst>
              <a:ahLst/>
              <a:cxnLst>
                <a:cxn ang="T6">
                  <a:pos x="T0" y="T1"/>
                </a:cxn>
                <a:cxn ang="T7">
                  <a:pos x="T2" y="T3"/>
                </a:cxn>
                <a:cxn ang="T8">
                  <a:pos x="T4" y="T5"/>
                </a:cxn>
              </a:cxnLst>
              <a:rect l="0" t="0" r="r" b="b"/>
              <a:pathLst>
                <a:path w="135" h="135">
                  <a:moveTo>
                    <a:pt x="0" y="0"/>
                  </a:moveTo>
                  <a:lnTo>
                    <a:pt x="0" y="135"/>
                  </a:lnTo>
                  <a:lnTo>
                    <a:pt x="135" y="135"/>
                  </a:lnTo>
                </a:path>
              </a:pathLst>
            </a:custGeom>
            <a:noFill/>
            <a:ln w="793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50" name="Freeform 148"/>
            <p:cNvSpPr>
              <a:spLocks/>
            </p:cNvSpPr>
            <p:nvPr/>
          </p:nvSpPr>
          <p:spPr bwMode="auto">
            <a:xfrm>
              <a:off x="3283744" y="8013701"/>
              <a:ext cx="160735" cy="283633"/>
            </a:xfrm>
            <a:custGeom>
              <a:avLst/>
              <a:gdLst>
                <a:gd name="T0" fmla="*/ 0 w 135"/>
                <a:gd name="T1" fmla="*/ 337700938 h 134"/>
                <a:gd name="T2" fmla="*/ 0 w 135"/>
                <a:gd name="T3" fmla="*/ 0 h 134"/>
                <a:gd name="T4" fmla="*/ 340222681 w 135"/>
                <a:gd name="T5" fmla="*/ 0 h 134"/>
                <a:gd name="T6" fmla="*/ 0 60000 65536"/>
                <a:gd name="T7" fmla="*/ 0 60000 65536"/>
                <a:gd name="T8" fmla="*/ 0 60000 65536"/>
              </a:gdLst>
              <a:ahLst/>
              <a:cxnLst>
                <a:cxn ang="T6">
                  <a:pos x="T0" y="T1"/>
                </a:cxn>
                <a:cxn ang="T7">
                  <a:pos x="T2" y="T3"/>
                </a:cxn>
                <a:cxn ang="T8">
                  <a:pos x="T4" y="T5"/>
                </a:cxn>
              </a:cxnLst>
              <a:rect l="0" t="0" r="r" b="b"/>
              <a:pathLst>
                <a:path w="135" h="134">
                  <a:moveTo>
                    <a:pt x="0" y="134"/>
                  </a:moveTo>
                  <a:lnTo>
                    <a:pt x="0" y="0"/>
                  </a:lnTo>
                  <a:lnTo>
                    <a:pt x="135" y="0"/>
                  </a:lnTo>
                </a:path>
              </a:pathLst>
            </a:custGeom>
            <a:noFill/>
            <a:ln w="793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51" name="Rectangle 149"/>
            <p:cNvSpPr>
              <a:spLocks noChangeArrowheads="1"/>
            </p:cNvSpPr>
            <p:nvPr/>
          </p:nvSpPr>
          <p:spPr bwMode="auto">
            <a:xfrm>
              <a:off x="934310" y="7325783"/>
              <a:ext cx="2131428" cy="309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en-US" sz="900" dirty="0">
                  <a:solidFill>
                    <a:srgbClr val="000000"/>
                  </a:solidFill>
                  <a:latin typeface="TimesTen" pitchFamily="18" charset="0"/>
                </a:rPr>
                <a:t>(c) 3-input odd function circuit </a:t>
              </a:r>
              <a:r>
                <a:rPr lang="en-US" sz="900" dirty="0" smtClean="0">
                  <a:solidFill>
                    <a:srgbClr val="000000"/>
                  </a:solidFill>
                  <a:latin typeface="TimesTen" pitchFamily="18" charset="0"/>
                </a:rPr>
                <a:t>as</a:t>
              </a:r>
            </a:p>
            <a:p>
              <a:r>
                <a:rPr lang="en-US" sz="900" dirty="0" smtClean="0">
                  <a:solidFill>
                    <a:srgbClr val="000000"/>
                  </a:solidFill>
                  <a:latin typeface="TimesTen" pitchFamily="18" charset="0"/>
                </a:rPr>
                <a:t>     interconnected XOR blocks</a:t>
              </a:r>
              <a:endParaRPr lang="en-US" sz="3200" dirty="0"/>
            </a:p>
          </p:txBody>
        </p:sp>
        <p:sp>
          <p:nvSpPr>
            <p:cNvPr id="154" name="Oval 152"/>
            <p:cNvSpPr>
              <a:spLocks noChangeArrowheads="1"/>
            </p:cNvSpPr>
            <p:nvPr/>
          </p:nvSpPr>
          <p:spPr bwMode="auto">
            <a:xfrm>
              <a:off x="3812381" y="7869767"/>
              <a:ext cx="34529" cy="6138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5" name="Oval 153"/>
            <p:cNvSpPr>
              <a:spLocks noChangeArrowheads="1"/>
            </p:cNvSpPr>
            <p:nvPr/>
          </p:nvSpPr>
          <p:spPr bwMode="auto">
            <a:xfrm>
              <a:off x="3265885" y="8267700"/>
              <a:ext cx="34528" cy="6138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6" name="Oval 154"/>
            <p:cNvSpPr>
              <a:spLocks noChangeArrowheads="1"/>
            </p:cNvSpPr>
            <p:nvPr/>
          </p:nvSpPr>
          <p:spPr bwMode="auto">
            <a:xfrm>
              <a:off x="3265885" y="7469718"/>
              <a:ext cx="34528" cy="6138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7" name="Rectangle 155"/>
            <p:cNvSpPr>
              <a:spLocks noChangeArrowheads="1"/>
            </p:cNvSpPr>
            <p:nvPr/>
          </p:nvSpPr>
          <p:spPr bwMode="auto">
            <a:xfrm>
              <a:off x="3211116" y="8570383"/>
              <a:ext cx="3094391" cy="1549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en-US" sz="900" dirty="0" smtClean="0">
                  <a:solidFill>
                    <a:srgbClr val="000000"/>
                  </a:solidFill>
                  <a:latin typeface="TimesTen" pitchFamily="18" charset="0"/>
                </a:rPr>
                <a:t>(d</a:t>
              </a:r>
              <a:r>
                <a:rPr lang="en-US" sz="900" dirty="0">
                  <a:solidFill>
                    <a:srgbClr val="000000"/>
                  </a:solidFill>
                  <a:latin typeface="TimesTen" pitchFamily="18" charset="0"/>
                </a:rPr>
                <a:t>) </a:t>
              </a:r>
              <a:r>
                <a:rPr lang="en-US" sz="900" dirty="0" smtClean="0">
                  <a:solidFill>
                    <a:srgbClr val="000000"/>
                  </a:solidFill>
                  <a:latin typeface="TimesTen" pitchFamily="18" charset="0"/>
                </a:rPr>
                <a:t>XOR block </a:t>
              </a:r>
              <a:r>
                <a:rPr lang="en-US" sz="900" dirty="0">
                  <a:solidFill>
                    <a:srgbClr val="000000"/>
                  </a:solidFill>
                  <a:latin typeface="TimesTen" pitchFamily="18" charset="0"/>
                </a:rPr>
                <a:t>as </a:t>
              </a:r>
              <a:r>
                <a:rPr lang="en-US" sz="900" dirty="0" smtClean="0">
                  <a:solidFill>
                    <a:srgbClr val="000000"/>
                  </a:solidFill>
                  <a:latin typeface="TimesTen" pitchFamily="18" charset="0"/>
                </a:rPr>
                <a:t>interconnected NANDS</a:t>
              </a:r>
              <a:endParaRPr lang="en-US" sz="3200" dirty="0"/>
            </a:p>
          </p:txBody>
        </p:sp>
        <p:sp>
          <p:nvSpPr>
            <p:cNvPr id="159" name="Freeform 157"/>
            <p:cNvSpPr>
              <a:spLocks/>
            </p:cNvSpPr>
            <p:nvPr/>
          </p:nvSpPr>
          <p:spPr bwMode="auto">
            <a:xfrm>
              <a:off x="1676400" y="6466417"/>
              <a:ext cx="248841" cy="345016"/>
            </a:xfrm>
            <a:custGeom>
              <a:avLst/>
              <a:gdLst>
                <a:gd name="T0" fmla="*/ 7275059 w 123"/>
                <a:gd name="T1" fmla="*/ 682945695 h 96"/>
                <a:gd name="T2" fmla="*/ 94591950 w 123"/>
                <a:gd name="T3" fmla="*/ 334207296 h 96"/>
                <a:gd name="T4" fmla="*/ 14552815 w 123"/>
                <a:gd name="T5" fmla="*/ 14531104 h 96"/>
                <a:gd name="T6" fmla="*/ 0 w 123"/>
                <a:gd name="T7" fmla="*/ 0 h 96"/>
                <a:gd name="T8" fmla="*/ 291053605 w 123"/>
                <a:gd name="T9" fmla="*/ 0 h 96"/>
                <a:gd name="T10" fmla="*/ 894985991 w 123"/>
                <a:gd name="T11" fmla="*/ 341474195 h 96"/>
                <a:gd name="T12" fmla="*/ 887710933 w 123"/>
                <a:gd name="T13" fmla="*/ 356002603 h 96"/>
                <a:gd name="T14" fmla="*/ 291053605 w 123"/>
                <a:gd name="T15" fmla="*/ 697476798 h 96"/>
                <a:gd name="T16" fmla="*/ 0 w 123"/>
                <a:gd name="T17" fmla="*/ 697476798 h 96"/>
                <a:gd name="T18" fmla="*/ 7275059 w 123"/>
                <a:gd name="T19" fmla="*/ 682945695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3" h="96">
                  <a:moveTo>
                    <a:pt x="1" y="94"/>
                  </a:moveTo>
                  <a:cubicBezTo>
                    <a:pt x="9" y="79"/>
                    <a:pt x="13" y="63"/>
                    <a:pt x="13" y="46"/>
                  </a:cubicBezTo>
                  <a:cubicBezTo>
                    <a:pt x="13" y="31"/>
                    <a:pt x="9" y="15"/>
                    <a:pt x="2" y="2"/>
                  </a:cubicBezTo>
                  <a:cubicBezTo>
                    <a:pt x="0" y="0"/>
                    <a:pt x="0" y="0"/>
                    <a:pt x="0" y="0"/>
                  </a:cubicBezTo>
                  <a:cubicBezTo>
                    <a:pt x="40" y="0"/>
                    <a:pt x="40" y="0"/>
                    <a:pt x="40" y="0"/>
                  </a:cubicBezTo>
                  <a:cubicBezTo>
                    <a:pt x="74" y="0"/>
                    <a:pt x="105" y="17"/>
                    <a:pt x="123" y="47"/>
                  </a:cubicBezTo>
                  <a:cubicBezTo>
                    <a:pt x="122" y="49"/>
                    <a:pt x="122" y="49"/>
                    <a:pt x="122" y="49"/>
                  </a:cubicBezTo>
                  <a:cubicBezTo>
                    <a:pt x="105" y="79"/>
                    <a:pt x="74" y="96"/>
                    <a:pt x="40" y="96"/>
                  </a:cubicBezTo>
                  <a:cubicBezTo>
                    <a:pt x="0" y="96"/>
                    <a:pt x="0" y="96"/>
                    <a:pt x="0" y="96"/>
                  </a:cubicBezTo>
                  <a:cubicBezTo>
                    <a:pt x="1" y="94"/>
                    <a:pt x="1" y="94"/>
                    <a:pt x="1" y="94"/>
                  </a:cubicBezTo>
                  <a:close/>
                </a:path>
              </a:pathLst>
            </a:custGeom>
            <a:solidFill>
              <a:srgbClr val="FFFFFF"/>
            </a:solidFill>
            <a:ln w="15875" cap="flat">
              <a:solidFill>
                <a:srgbClr val="000000"/>
              </a:solidFill>
              <a:prstDash val="solid"/>
              <a:miter lim="800000"/>
              <a:headEnd/>
              <a:tailEnd/>
            </a:ln>
          </p:spPr>
          <p:txBody>
            <a:bodyPr/>
            <a:lstStyle/>
            <a:p>
              <a:endParaRPr lang="en-US"/>
            </a:p>
          </p:txBody>
        </p:sp>
        <p:sp>
          <p:nvSpPr>
            <p:cNvPr id="160" name="Freeform 158"/>
            <p:cNvSpPr>
              <a:spLocks/>
            </p:cNvSpPr>
            <p:nvPr/>
          </p:nvSpPr>
          <p:spPr bwMode="auto">
            <a:xfrm>
              <a:off x="1641872" y="6466417"/>
              <a:ext cx="28575" cy="345016"/>
            </a:xfrm>
            <a:custGeom>
              <a:avLst/>
              <a:gdLst>
                <a:gd name="T0" fmla="*/ 0 w 14"/>
                <a:gd name="T1" fmla="*/ 697476798 h 96"/>
                <a:gd name="T2" fmla="*/ 7405007 w 14"/>
                <a:gd name="T3" fmla="*/ 682945695 h 96"/>
                <a:gd name="T4" fmla="*/ 7405007 w 14"/>
                <a:gd name="T5" fmla="*/ 682945695 h 96"/>
                <a:gd name="T6" fmla="*/ 103686429 w 14"/>
                <a:gd name="T7" fmla="*/ 334207296 h 96"/>
                <a:gd name="T8" fmla="*/ 14812736 w 14"/>
                <a:gd name="T9" fmla="*/ 14531104 h 96"/>
                <a:gd name="T10" fmla="*/ 7405007 w 14"/>
                <a:gd name="T11" fmla="*/ 0 h 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96">
                  <a:moveTo>
                    <a:pt x="0" y="96"/>
                  </a:moveTo>
                  <a:cubicBezTo>
                    <a:pt x="1" y="94"/>
                    <a:pt x="1" y="94"/>
                    <a:pt x="1" y="94"/>
                  </a:cubicBezTo>
                  <a:cubicBezTo>
                    <a:pt x="1" y="94"/>
                    <a:pt x="1" y="94"/>
                    <a:pt x="1" y="94"/>
                  </a:cubicBezTo>
                  <a:cubicBezTo>
                    <a:pt x="9" y="79"/>
                    <a:pt x="14" y="63"/>
                    <a:pt x="14" y="46"/>
                  </a:cubicBezTo>
                  <a:cubicBezTo>
                    <a:pt x="14" y="31"/>
                    <a:pt x="10" y="15"/>
                    <a:pt x="2" y="2"/>
                  </a:cubicBezTo>
                  <a:cubicBezTo>
                    <a:pt x="1" y="0"/>
                    <a:pt x="1" y="0"/>
                    <a:pt x="1" y="0"/>
                  </a:cubicBezTo>
                </a:path>
              </a:pathLst>
            </a:custGeom>
            <a:noFill/>
            <a:ln w="15875"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1" name="Freeform 159"/>
            <p:cNvSpPr>
              <a:spLocks/>
            </p:cNvSpPr>
            <p:nvPr/>
          </p:nvSpPr>
          <p:spPr bwMode="auto">
            <a:xfrm>
              <a:off x="2524126" y="6574367"/>
              <a:ext cx="250031" cy="347133"/>
            </a:xfrm>
            <a:custGeom>
              <a:avLst/>
              <a:gdLst>
                <a:gd name="T0" fmla="*/ 14692893 w 123"/>
                <a:gd name="T1" fmla="*/ 677173034 h 97"/>
                <a:gd name="T2" fmla="*/ 102844832 w 123"/>
                <a:gd name="T3" fmla="*/ 331382606 h 97"/>
                <a:gd name="T4" fmla="*/ 14692893 w 123"/>
                <a:gd name="T5" fmla="*/ 14407823 h 97"/>
                <a:gd name="T6" fmla="*/ 7345091 w 123"/>
                <a:gd name="T7" fmla="*/ 0 h 97"/>
                <a:gd name="T8" fmla="*/ 301189405 w 123"/>
                <a:gd name="T9" fmla="*/ 0 h 97"/>
                <a:gd name="T10" fmla="*/ 903568216 w 123"/>
                <a:gd name="T11" fmla="*/ 338586517 h 97"/>
                <a:gd name="T12" fmla="*/ 903568216 w 123"/>
                <a:gd name="T13" fmla="*/ 360198251 h 97"/>
                <a:gd name="T14" fmla="*/ 301189405 w 123"/>
                <a:gd name="T15" fmla="*/ 698784768 h 97"/>
                <a:gd name="T16" fmla="*/ 0 w 123"/>
                <a:gd name="T17" fmla="*/ 698784768 h 97"/>
                <a:gd name="T18" fmla="*/ 14692893 w 123"/>
                <a:gd name="T19" fmla="*/ 677173034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3" h="97">
                  <a:moveTo>
                    <a:pt x="2" y="94"/>
                  </a:moveTo>
                  <a:cubicBezTo>
                    <a:pt x="10" y="79"/>
                    <a:pt x="14" y="63"/>
                    <a:pt x="14" y="46"/>
                  </a:cubicBezTo>
                  <a:cubicBezTo>
                    <a:pt x="14" y="31"/>
                    <a:pt x="10" y="16"/>
                    <a:pt x="2" y="2"/>
                  </a:cubicBezTo>
                  <a:cubicBezTo>
                    <a:pt x="1" y="0"/>
                    <a:pt x="1" y="0"/>
                    <a:pt x="1" y="0"/>
                  </a:cubicBezTo>
                  <a:cubicBezTo>
                    <a:pt x="41" y="0"/>
                    <a:pt x="41" y="0"/>
                    <a:pt x="41" y="0"/>
                  </a:cubicBezTo>
                  <a:cubicBezTo>
                    <a:pt x="74" y="0"/>
                    <a:pt x="106" y="18"/>
                    <a:pt x="123" y="47"/>
                  </a:cubicBezTo>
                  <a:cubicBezTo>
                    <a:pt x="123" y="50"/>
                    <a:pt x="123" y="50"/>
                    <a:pt x="123" y="50"/>
                  </a:cubicBezTo>
                  <a:cubicBezTo>
                    <a:pt x="105" y="79"/>
                    <a:pt x="74" y="97"/>
                    <a:pt x="41" y="97"/>
                  </a:cubicBezTo>
                  <a:cubicBezTo>
                    <a:pt x="0" y="97"/>
                    <a:pt x="0" y="97"/>
                    <a:pt x="0" y="97"/>
                  </a:cubicBezTo>
                  <a:cubicBezTo>
                    <a:pt x="2" y="94"/>
                    <a:pt x="2" y="94"/>
                    <a:pt x="2" y="94"/>
                  </a:cubicBezTo>
                  <a:close/>
                </a:path>
              </a:pathLst>
            </a:custGeom>
            <a:solidFill>
              <a:srgbClr val="FFFFFF"/>
            </a:solidFill>
            <a:ln w="15875" cap="flat">
              <a:solidFill>
                <a:srgbClr val="000000"/>
              </a:solidFill>
              <a:prstDash val="solid"/>
              <a:miter lim="800000"/>
              <a:headEnd/>
              <a:tailEnd/>
            </a:ln>
          </p:spPr>
          <p:txBody>
            <a:bodyPr/>
            <a:lstStyle/>
            <a:p>
              <a:endParaRPr lang="en-US"/>
            </a:p>
          </p:txBody>
        </p:sp>
        <p:sp>
          <p:nvSpPr>
            <p:cNvPr id="162" name="Freeform 160"/>
            <p:cNvSpPr>
              <a:spLocks/>
            </p:cNvSpPr>
            <p:nvPr/>
          </p:nvSpPr>
          <p:spPr bwMode="auto">
            <a:xfrm>
              <a:off x="2490788" y="6574367"/>
              <a:ext cx="27385" cy="347133"/>
            </a:xfrm>
            <a:custGeom>
              <a:avLst/>
              <a:gdLst>
                <a:gd name="T0" fmla="*/ 0 w 14"/>
                <a:gd name="T1" fmla="*/ 698784768 h 97"/>
                <a:gd name="T2" fmla="*/ 13603701 w 14"/>
                <a:gd name="T3" fmla="*/ 677173034 h 97"/>
                <a:gd name="T4" fmla="*/ 13603701 w 14"/>
                <a:gd name="T5" fmla="*/ 677173034 h 97"/>
                <a:gd name="T6" fmla="*/ 95228512 w 14"/>
                <a:gd name="T7" fmla="*/ 331382606 h 97"/>
                <a:gd name="T8" fmla="*/ 20405551 w 14"/>
                <a:gd name="T9" fmla="*/ 14407823 h 97"/>
                <a:gd name="T10" fmla="*/ 6801850 w 14"/>
                <a:gd name="T11" fmla="*/ 0 h 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97">
                  <a:moveTo>
                    <a:pt x="0" y="97"/>
                  </a:moveTo>
                  <a:cubicBezTo>
                    <a:pt x="2" y="94"/>
                    <a:pt x="2" y="94"/>
                    <a:pt x="2" y="94"/>
                  </a:cubicBezTo>
                  <a:cubicBezTo>
                    <a:pt x="2" y="94"/>
                    <a:pt x="2" y="94"/>
                    <a:pt x="2" y="94"/>
                  </a:cubicBezTo>
                  <a:cubicBezTo>
                    <a:pt x="10" y="79"/>
                    <a:pt x="14" y="63"/>
                    <a:pt x="14" y="46"/>
                  </a:cubicBezTo>
                  <a:cubicBezTo>
                    <a:pt x="14" y="31"/>
                    <a:pt x="10" y="16"/>
                    <a:pt x="3" y="2"/>
                  </a:cubicBezTo>
                  <a:cubicBezTo>
                    <a:pt x="1" y="0"/>
                    <a:pt x="1" y="0"/>
                    <a:pt x="1" y="0"/>
                  </a:cubicBezTo>
                </a:path>
              </a:pathLst>
            </a:custGeom>
            <a:noFill/>
            <a:ln w="15875"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3" name="Line 161"/>
            <p:cNvSpPr>
              <a:spLocks noChangeShapeType="1"/>
            </p:cNvSpPr>
            <p:nvPr/>
          </p:nvSpPr>
          <p:spPr bwMode="auto">
            <a:xfrm>
              <a:off x="1791891" y="6754284"/>
              <a:ext cx="2216944" cy="556683"/>
            </a:xfrm>
            <a:prstGeom prst="line">
              <a:avLst/>
            </a:prstGeom>
            <a:noFill/>
            <a:ln w="28575">
              <a:solidFill>
                <a:schemeClr val="hlink"/>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64" name="Line 162"/>
            <p:cNvSpPr>
              <a:spLocks noChangeShapeType="1"/>
            </p:cNvSpPr>
            <p:nvPr/>
          </p:nvSpPr>
          <p:spPr bwMode="auto">
            <a:xfrm>
              <a:off x="2668191" y="6739467"/>
              <a:ext cx="1365647" cy="571500"/>
            </a:xfrm>
            <a:prstGeom prst="line">
              <a:avLst/>
            </a:prstGeom>
            <a:noFill/>
            <a:ln w="28575">
              <a:solidFill>
                <a:schemeClr val="hlink"/>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65" name="Freeform 163"/>
            <p:cNvSpPr>
              <a:spLocks/>
            </p:cNvSpPr>
            <p:nvPr/>
          </p:nvSpPr>
          <p:spPr bwMode="auto">
            <a:xfrm>
              <a:off x="3376613" y="7725833"/>
              <a:ext cx="235744" cy="349251"/>
            </a:xfrm>
            <a:custGeom>
              <a:avLst/>
              <a:gdLst>
                <a:gd name="T0" fmla="*/ 0 w 116"/>
                <a:gd name="T1" fmla="*/ 0 h 97"/>
                <a:gd name="T2" fmla="*/ 0 w 116"/>
                <a:gd name="T3" fmla="*/ 707335215 h 97"/>
                <a:gd name="T4" fmla="*/ 491945722 w 116"/>
                <a:gd name="T5" fmla="*/ 700044157 h 97"/>
                <a:gd name="T6" fmla="*/ 851725911 w 116"/>
                <a:gd name="T7" fmla="*/ 357313136 h 97"/>
                <a:gd name="T8" fmla="*/ 499286295 w 116"/>
                <a:gd name="T9" fmla="*/ 0 h 97"/>
                <a:gd name="T10" fmla="*/ 0 w 116"/>
                <a:gd name="T11" fmla="*/ 0 h 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 h="97">
                  <a:moveTo>
                    <a:pt x="0" y="0"/>
                  </a:moveTo>
                  <a:cubicBezTo>
                    <a:pt x="0" y="97"/>
                    <a:pt x="0" y="97"/>
                    <a:pt x="0" y="97"/>
                  </a:cubicBezTo>
                  <a:cubicBezTo>
                    <a:pt x="67" y="96"/>
                    <a:pt x="67" y="96"/>
                    <a:pt x="67" y="96"/>
                  </a:cubicBezTo>
                  <a:cubicBezTo>
                    <a:pt x="94" y="96"/>
                    <a:pt x="116" y="75"/>
                    <a:pt x="116" y="49"/>
                  </a:cubicBezTo>
                  <a:cubicBezTo>
                    <a:pt x="116" y="22"/>
                    <a:pt x="95" y="1"/>
                    <a:pt x="68" y="0"/>
                  </a:cubicBezTo>
                  <a:cubicBezTo>
                    <a:pt x="0" y="0"/>
                    <a:pt x="0" y="0"/>
                    <a:pt x="0" y="0"/>
                  </a:cubicBezTo>
                  <a:close/>
                </a:path>
              </a:pathLst>
            </a:custGeom>
            <a:solidFill>
              <a:srgbClr val="FFFFFF"/>
            </a:solidFill>
            <a:ln w="15875" cap="flat">
              <a:solidFill>
                <a:srgbClr val="000000"/>
              </a:solidFill>
              <a:prstDash val="solid"/>
              <a:miter lim="800000"/>
              <a:headEnd/>
              <a:tailEnd/>
            </a:ln>
          </p:spPr>
          <p:txBody>
            <a:bodyPr/>
            <a:lstStyle/>
            <a:p>
              <a:endParaRPr lang="en-US"/>
            </a:p>
          </p:txBody>
        </p:sp>
        <p:sp>
          <p:nvSpPr>
            <p:cNvPr id="166" name="Oval 164"/>
            <p:cNvSpPr>
              <a:spLocks noChangeArrowheads="1"/>
            </p:cNvSpPr>
            <p:nvPr/>
          </p:nvSpPr>
          <p:spPr bwMode="auto">
            <a:xfrm>
              <a:off x="3612357" y="7850717"/>
              <a:ext cx="55960" cy="101600"/>
            </a:xfrm>
            <a:prstGeom prst="ellipse">
              <a:avLst/>
            </a:prstGeom>
            <a:solidFill>
              <a:srgbClr val="FFFFFF"/>
            </a:solidFill>
            <a:ln w="15875">
              <a:solidFill>
                <a:srgbClr val="000000"/>
              </a:solidFill>
              <a:miter lim="800000"/>
              <a:headEnd/>
              <a:tailEnd/>
            </a:ln>
          </p:spPr>
          <p:txBody>
            <a:bodyPr/>
            <a:lstStyle/>
            <a:p>
              <a:endParaRPr lang="en-US"/>
            </a:p>
          </p:txBody>
        </p:sp>
        <p:sp>
          <p:nvSpPr>
            <p:cNvPr id="167" name="Freeform 165"/>
            <p:cNvSpPr>
              <a:spLocks/>
            </p:cNvSpPr>
            <p:nvPr/>
          </p:nvSpPr>
          <p:spPr bwMode="auto">
            <a:xfrm>
              <a:off x="3918347" y="7440084"/>
              <a:ext cx="234553" cy="347133"/>
            </a:xfrm>
            <a:custGeom>
              <a:avLst/>
              <a:gdLst>
                <a:gd name="T0" fmla="*/ 7268439 w 116"/>
                <a:gd name="T1" fmla="*/ 0 h 96"/>
                <a:gd name="T2" fmla="*/ 0 w 116"/>
                <a:gd name="T3" fmla="*/ 706063776 h 96"/>
                <a:gd name="T4" fmla="*/ 494256564 w 116"/>
                <a:gd name="T5" fmla="*/ 706063776 h 96"/>
                <a:gd name="T6" fmla="*/ 843141648 w 116"/>
                <a:gd name="T7" fmla="*/ 353031888 h 96"/>
                <a:gd name="T8" fmla="*/ 501525004 w 116"/>
                <a:gd name="T9" fmla="*/ 0 h 96"/>
                <a:gd name="T10" fmla="*/ 7268439 w 116"/>
                <a:gd name="T11" fmla="*/ 0 h 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 h="96">
                  <a:moveTo>
                    <a:pt x="1" y="0"/>
                  </a:moveTo>
                  <a:cubicBezTo>
                    <a:pt x="0" y="96"/>
                    <a:pt x="0" y="96"/>
                    <a:pt x="0" y="96"/>
                  </a:cubicBezTo>
                  <a:cubicBezTo>
                    <a:pt x="68" y="96"/>
                    <a:pt x="68" y="96"/>
                    <a:pt x="68" y="96"/>
                  </a:cubicBezTo>
                  <a:cubicBezTo>
                    <a:pt x="94" y="96"/>
                    <a:pt x="116" y="75"/>
                    <a:pt x="116" y="48"/>
                  </a:cubicBezTo>
                  <a:cubicBezTo>
                    <a:pt x="116" y="22"/>
                    <a:pt x="95" y="0"/>
                    <a:pt x="69" y="0"/>
                  </a:cubicBezTo>
                  <a:cubicBezTo>
                    <a:pt x="1" y="0"/>
                    <a:pt x="1" y="0"/>
                    <a:pt x="1" y="0"/>
                  </a:cubicBezTo>
                  <a:close/>
                </a:path>
              </a:pathLst>
            </a:custGeom>
            <a:solidFill>
              <a:srgbClr val="FFFFFF"/>
            </a:solidFill>
            <a:ln w="15875" cap="flat">
              <a:solidFill>
                <a:srgbClr val="000000"/>
              </a:solidFill>
              <a:prstDash val="solid"/>
              <a:miter lim="800000"/>
              <a:headEnd/>
              <a:tailEnd/>
            </a:ln>
          </p:spPr>
          <p:txBody>
            <a:bodyPr/>
            <a:lstStyle/>
            <a:p>
              <a:endParaRPr lang="en-US"/>
            </a:p>
          </p:txBody>
        </p:sp>
        <p:sp>
          <p:nvSpPr>
            <p:cNvPr id="168" name="Oval 166"/>
            <p:cNvSpPr>
              <a:spLocks noChangeArrowheads="1"/>
            </p:cNvSpPr>
            <p:nvPr/>
          </p:nvSpPr>
          <p:spPr bwMode="auto">
            <a:xfrm>
              <a:off x="4152900" y="7562851"/>
              <a:ext cx="57150" cy="101600"/>
            </a:xfrm>
            <a:prstGeom prst="ellipse">
              <a:avLst/>
            </a:prstGeom>
            <a:solidFill>
              <a:srgbClr val="FFFFFF"/>
            </a:solidFill>
            <a:ln w="15875">
              <a:solidFill>
                <a:srgbClr val="000000"/>
              </a:solidFill>
              <a:miter lim="800000"/>
              <a:headEnd/>
              <a:tailEnd/>
            </a:ln>
          </p:spPr>
          <p:txBody>
            <a:bodyPr/>
            <a:lstStyle/>
            <a:p>
              <a:endParaRPr lang="en-US"/>
            </a:p>
          </p:txBody>
        </p:sp>
        <p:sp>
          <p:nvSpPr>
            <p:cNvPr id="169" name="Freeform 167"/>
            <p:cNvSpPr>
              <a:spLocks/>
            </p:cNvSpPr>
            <p:nvPr/>
          </p:nvSpPr>
          <p:spPr bwMode="auto">
            <a:xfrm>
              <a:off x="3918347" y="8013701"/>
              <a:ext cx="234553" cy="345017"/>
            </a:xfrm>
            <a:custGeom>
              <a:avLst/>
              <a:gdLst>
                <a:gd name="T0" fmla="*/ 7268439 w 116"/>
                <a:gd name="T1" fmla="*/ 0 h 96"/>
                <a:gd name="T2" fmla="*/ 0 w 116"/>
                <a:gd name="T3" fmla="*/ 697482189 h 96"/>
                <a:gd name="T4" fmla="*/ 494256564 w 116"/>
                <a:gd name="T5" fmla="*/ 697482189 h 96"/>
                <a:gd name="T6" fmla="*/ 843141648 w 116"/>
                <a:gd name="T7" fmla="*/ 348742442 h 96"/>
                <a:gd name="T8" fmla="*/ 501525004 w 116"/>
                <a:gd name="T9" fmla="*/ 0 h 96"/>
                <a:gd name="T10" fmla="*/ 7268439 w 116"/>
                <a:gd name="T11" fmla="*/ 0 h 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 h="96">
                  <a:moveTo>
                    <a:pt x="1" y="0"/>
                  </a:moveTo>
                  <a:cubicBezTo>
                    <a:pt x="0" y="96"/>
                    <a:pt x="0" y="96"/>
                    <a:pt x="0" y="96"/>
                  </a:cubicBezTo>
                  <a:cubicBezTo>
                    <a:pt x="68" y="96"/>
                    <a:pt x="68" y="96"/>
                    <a:pt x="68" y="96"/>
                  </a:cubicBezTo>
                  <a:cubicBezTo>
                    <a:pt x="94" y="96"/>
                    <a:pt x="116" y="75"/>
                    <a:pt x="116" y="48"/>
                  </a:cubicBezTo>
                  <a:cubicBezTo>
                    <a:pt x="116" y="22"/>
                    <a:pt x="95" y="0"/>
                    <a:pt x="69" y="0"/>
                  </a:cubicBezTo>
                  <a:cubicBezTo>
                    <a:pt x="1" y="0"/>
                    <a:pt x="1" y="0"/>
                    <a:pt x="1" y="0"/>
                  </a:cubicBezTo>
                  <a:close/>
                </a:path>
              </a:pathLst>
            </a:custGeom>
            <a:solidFill>
              <a:srgbClr val="FFFFFF"/>
            </a:solidFill>
            <a:ln w="15875" cap="flat">
              <a:solidFill>
                <a:srgbClr val="000000"/>
              </a:solidFill>
              <a:prstDash val="solid"/>
              <a:miter lim="800000"/>
              <a:headEnd/>
              <a:tailEnd/>
            </a:ln>
          </p:spPr>
          <p:txBody>
            <a:bodyPr/>
            <a:lstStyle/>
            <a:p>
              <a:endParaRPr lang="en-US"/>
            </a:p>
          </p:txBody>
        </p:sp>
        <p:sp>
          <p:nvSpPr>
            <p:cNvPr id="170" name="Oval 168"/>
            <p:cNvSpPr>
              <a:spLocks noChangeArrowheads="1"/>
            </p:cNvSpPr>
            <p:nvPr/>
          </p:nvSpPr>
          <p:spPr bwMode="auto">
            <a:xfrm>
              <a:off x="4152900" y="8136467"/>
              <a:ext cx="57150" cy="99484"/>
            </a:xfrm>
            <a:prstGeom prst="ellipse">
              <a:avLst/>
            </a:prstGeom>
            <a:solidFill>
              <a:srgbClr val="FFFFFF"/>
            </a:solidFill>
            <a:ln w="15875">
              <a:solidFill>
                <a:srgbClr val="000000"/>
              </a:solidFill>
              <a:miter lim="800000"/>
              <a:headEnd/>
              <a:tailEnd/>
            </a:ln>
          </p:spPr>
          <p:txBody>
            <a:bodyPr/>
            <a:lstStyle/>
            <a:p>
              <a:endParaRPr lang="en-US"/>
            </a:p>
          </p:txBody>
        </p:sp>
        <p:sp>
          <p:nvSpPr>
            <p:cNvPr id="171" name="Freeform 169"/>
            <p:cNvSpPr>
              <a:spLocks/>
            </p:cNvSpPr>
            <p:nvPr/>
          </p:nvSpPr>
          <p:spPr bwMode="auto">
            <a:xfrm>
              <a:off x="4473179" y="7706785"/>
              <a:ext cx="234553" cy="349249"/>
            </a:xfrm>
            <a:custGeom>
              <a:avLst/>
              <a:gdLst>
                <a:gd name="T0" fmla="*/ 0 w 116"/>
                <a:gd name="T1" fmla="*/ 0 h 97"/>
                <a:gd name="T2" fmla="*/ 0 w 116"/>
                <a:gd name="T3" fmla="*/ 707329814 h 97"/>
                <a:gd name="T4" fmla="*/ 486988125 w 116"/>
                <a:gd name="T5" fmla="*/ 707329814 h 97"/>
                <a:gd name="T6" fmla="*/ 843141648 w 116"/>
                <a:gd name="T7" fmla="*/ 357311772 h 97"/>
                <a:gd name="T8" fmla="*/ 494256564 w 116"/>
                <a:gd name="T9" fmla="*/ 0 h 97"/>
                <a:gd name="T10" fmla="*/ 0 w 116"/>
                <a:gd name="T11" fmla="*/ 0 h 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 h="97">
                  <a:moveTo>
                    <a:pt x="0" y="0"/>
                  </a:moveTo>
                  <a:cubicBezTo>
                    <a:pt x="0" y="97"/>
                    <a:pt x="0" y="97"/>
                    <a:pt x="0" y="97"/>
                  </a:cubicBezTo>
                  <a:cubicBezTo>
                    <a:pt x="67" y="97"/>
                    <a:pt x="67" y="97"/>
                    <a:pt x="67" y="97"/>
                  </a:cubicBezTo>
                  <a:cubicBezTo>
                    <a:pt x="93" y="97"/>
                    <a:pt x="116" y="75"/>
                    <a:pt x="116" y="49"/>
                  </a:cubicBezTo>
                  <a:cubicBezTo>
                    <a:pt x="116" y="22"/>
                    <a:pt x="94" y="1"/>
                    <a:pt x="68" y="0"/>
                  </a:cubicBezTo>
                  <a:cubicBezTo>
                    <a:pt x="0" y="0"/>
                    <a:pt x="0" y="0"/>
                    <a:pt x="0" y="0"/>
                  </a:cubicBezTo>
                  <a:close/>
                </a:path>
              </a:pathLst>
            </a:custGeom>
            <a:solidFill>
              <a:srgbClr val="FFFFFF"/>
            </a:solidFill>
            <a:ln w="15875" cap="flat">
              <a:solidFill>
                <a:srgbClr val="000000"/>
              </a:solidFill>
              <a:prstDash val="solid"/>
              <a:miter lim="800000"/>
              <a:headEnd/>
              <a:tailEnd/>
            </a:ln>
          </p:spPr>
          <p:txBody>
            <a:bodyPr/>
            <a:lstStyle/>
            <a:p>
              <a:endParaRPr lang="en-US"/>
            </a:p>
          </p:txBody>
        </p:sp>
        <p:sp>
          <p:nvSpPr>
            <p:cNvPr id="172" name="Oval 170"/>
            <p:cNvSpPr>
              <a:spLocks noChangeArrowheads="1"/>
            </p:cNvSpPr>
            <p:nvPr/>
          </p:nvSpPr>
          <p:spPr bwMode="auto">
            <a:xfrm>
              <a:off x="4707731" y="7833784"/>
              <a:ext cx="57150" cy="99483"/>
            </a:xfrm>
            <a:prstGeom prst="ellipse">
              <a:avLst/>
            </a:prstGeom>
            <a:solidFill>
              <a:srgbClr val="FFFFFF"/>
            </a:solidFill>
            <a:ln w="15875">
              <a:solidFill>
                <a:srgbClr val="000000"/>
              </a:solidFill>
              <a:miter lim="800000"/>
              <a:headEnd/>
              <a:tailEnd/>
            </a:ln>
          </p:spPr>
          <p:txBody>
            <a:bodyPr/>
            <a:lstStyle/>
            <a:p>
              <a:endParaRPr lang="en-US"/>
            </a:p>
          </p:txBody>
        </p:sp>
        <p:sp>
          <p:nvSpPr>
            <p:cNvPr id="173" name="Line 171"/>
            <p:cNvSpPr>
              <a:spLocks noChangeShapeType="1"/>
            </p:cNvSpPr>
            <p:nvPr/>
          </p:nvSpPr>
          <p:spPr bwMode="auto">
            <a:xfrm>
              <a:off x="1840706" y="1854200"/>
              <a:ext cx="1896666" cy="332317"/>
            </a:xfrm>
            <a:prstGeom prst="line">
              <a:avLst/>
            </a:prstGeom>
            <a:noFill/>
            <a:ln w="28575">
              <a:solidFill>
                <a:schemeClr val="hlink"/>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74" name="Line 172"/>
            <p:cNvSpPr>
              <a:spLocks noChangeShapeType="1"/>
            </p:cNvSpPr>
            <p:nvPr/>
          </p:nvSpPr>
          <p:spPr bwMode="auto">
            <a:xfrm flipH="1">
              <a:off x="2219325" y="3316818"/>
              <a:ext cx="995363" cy="3052233"/>
            </a:xfrm>
            <a:prstGeom prst="line">
              <a:avLst/>
            </a:prstGeom>
            <a:noFill/>
            <a:ln w="28575">
              <a:solidFill>
                <a:schemeClr val="hlink"/>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75" name="Line 173"/>
            <p:cNvSpPr>
              <a:spLocks noChangeShapeType="1"/>
            </p:cNvSpPr>
            <p:nvPr/>
          </p:nvSpPr>
          <p:spPr bwMode="auto">
            <a:xfrm flipH="1">
              <a:off x="2219325" y="4457701"/>
              <a:ext cx="995363" cy="1911351"/>
            </a:xfrm>
            <a:prstGeom prst="line">
              <a:avLst/>
            </a:prstGeom>
            <a:noFill/>
            <a:ln w="28575">
              <a:solidFill>
                <a:schemeClr val="hlink"/>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76" name="Line 174"/>
            <p:cNvSpPr>
              <a:spLocks noChangeShapeType="1"/>
            </p:cNvSpPr>
            <p:nvPr/>
          </p:nvSpPr>
          <p:spPr bwMode="auto">
            <a:xfrm flipV="1">
              <a:off x="2233613" y="4483101"/>
              <a:ext cx="2089547" cy="1885951"/>
            </a:xfrm>
            <a:prstGeom prst="line">
              <a:avLst/>
            </a:prstGeom>
            <a:noFill/>
            <a:ln w="28575">
              <a:solidFill>
                <a:schemeClr val="hlink"/>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77" name="Line 175"/>
            <p:cNvSpPr>
              <a:spLocks noChangeShapeType="1"/>
            </p:cNvSpPr>
            <p:nvPr/>
          </p:nvSpPr>
          <p:spPr bwMode="auto">
            <a:xfrm flipH="1">
              <a:off x="2219326" y="5600701"/>
              <a:ext cx="1003697" cy="768351"/>
            </a:xfrm>
            <a:prstGeom prst="line">
              <a:avLst/>
            </a:prstGeom>
            <a:noFill/>
            <a:ln w="28575">
              <a:solidFill>
                <a:schemeClr val="hlink"/>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78" name="Line 176"/>
            <p:cNvSpPr>
              <a:spLocks noChangeShapeType="1"/>
            </p:cNvSpPr>
            <p:nvPr/>
          </p:nvSpPr>
          <p:spPr bwMode="auto">
            <a:xfrm flipH="1">
              <a:off x="3824287" y="7721600"/>
              <a:ext cx="9048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9" name="Line 177"/>
            <p:cNvSpPr>
              <a:spLocks noChangeShapeType="1"/>
            </p:cNvSpPr>
            <p:nvPr/>
          </p:nvSpPr>
          <p:spPr bwMode="auto">
            <a:xfrm flipH="1">
              <a:off x="3826669" y="8072967"/>
              <a:ext cx="9286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 name="Line 178"/>
            <p:cNvSpPr>
              <a:spLocks noChangeShapeType="1"/>
            </p:cNvSpPr>
            <p:nvPr/>
          </p:nvSpPr>
          <p:spPr bwMode="auto">
            <a:xfrm>
              <a:off x="3821906" y="7717367"/>
              <a:ext cx="0" cy="35136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Functions</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Font typeface="Arial" pitchFamily="34" charset="0"/>
              <a:buChar char="•"/>
            </a:pPr>
            <a:r>
              <a:rPr lang="en-US" sz="2800" dirty="0" smtClean="0">
                <a:cs typeface="Times New Roman" pitchFamily="18" charset="0"/>
              </a:rPr>
              <a:t>Whenever possible, we try to decompose a complex design into common, </a:t>
            </a:r>
            <a:r>
              <a:rPr lang="en-US" sz="2800" i="1" dirty="0" smtClean="0">
                <a:cs typeface="Times New Roman" pitchFamily="18" charset="0"/>
              </a:rPr>
              <a:t>reusable</a:t>
            </a:r>
            <a:r>
              <a:rPr lang="en-US" sz="2800" dirty="0" smtClean="0">
                <a:cs typeface="Times New Roman" pitchFamily="18" charset="0"/>
              </a:rPr>
              <a:t> function blocks</a:t>
            </a:r>
          </a:p>
          <a:p>
            <a:pPr>
              <a:spcBef>
                <a:spcPts val="0"/>
              </a:spcBef>
              <a:spcAft>
                <a:spcPts val="600"/>
              </a:spcAft>
              <a:buFont typeface="Arial" pitchFamily="34" charset="0"/>
              <a:buChar char="•"/>
            </a:pPr>
            <a:r>
              <a:rPr lang="en-US" sz="2800" dirty="0" smtClean="0">
                <a:cs typeface="Times New Roman" pitchFamily="18" charset="0"/>
              </a:rPr>
              <a:t>These blocks are</a:t>
            </a:r>
          </a:p>
          <a:p>
            <a:pPr lvl="1">
              <a:spcBef>
                <a:spcPts val="0"/>
              </a:spcBef>
              <a:spcAft>
                <a:spcPts val="600"/>
              </a:spcAft>
              <a:buFont typeface="Arial" pitchFamily="34" charset="0"/>
              <a:buChar char="•"/>
            </a:pPr>
            <a:r>
              <a:rPr lang="en-US" dirty="0" smtClean="0">
                <a:cs typeface="Times New Roman" pitchFamily="18" charset="0"/>
              </a:rPr>
              <a:t>Verified and well-documented</a:t>
            </a:r>
          </a:p>
          <a:p>
            <a:pPr lvl="1">
              <a:spcBef>
                <a:spcPts val="0"/>
              </a:spcBef>
              <a:spcAft>
                <a:spcPts val="600"/>
              </a:spcAft>
              <a:buFont typeface="Arial" pitchFamily="34" charset="0"/>
              <a:buChar char="•"/>
            </a:pPr>
            <a:r>
              <a:rPr lang="en-US" dirty="0" smtClean="0">
                <a:cs typeface="Times New Roman" pitchFamily="18" charset="0"/>
              </a:rPr>
              <a:t>Placed in libraries for future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“Top-Down” versus “Bottom-Up”</a:t>
            </a:r>
            <a:endParaRPr lang="en-US" dirty="0"/>
          </a:p>
        </p:txBody>
      </p:sp>
      <p:sp>
        <p:nvSpPr>
          <p:cNvPr id="3" name="Content Placeholder 2"/>
          <p:cNvSpPr>
            <a:spLocks noGrp="1"/>
          </p:cNvSpPr>
          <p:nvPr>
            <p:ph idx="1"/>
          </p:nvPr>
        </p:nvSpPr>
        <p:spPr/>
        <p:txBody>
          <a:bodyPr>
            <a:noAutofit/>
          </a:bodyPr>
          <a:lstStyle/>
          <a:p>
            <a:pPr>
              <a:spcBef>
                <a:spcPts val="0"/>
              </a:spcBef>
              <a:spcAft>
                <a:spcPts val="600"/>
              </a:spcAft>
            </a:pPr>
            <a:r>
              <a:rPr lang="en-US" sz="2300" dirty="0" smtClean="0">
                <a:cs typeface="Times New Roman" pitchFamily="18" charset="0"/>
              </a:rPr>
              <a:t>A </a:t>
            </a:r>
            <a:r>
              <a:rPr lang="en-US" sz="2300" i="1" dirty="0" smtClean="0">
                <a:cs typeface="Times New Roman" pitchFamily="18" charset="0"/>
              </a:rPr>
              <a:t>top-down design</a:t>
            </a:r>
            <a:r>
              <a:rPr lang="en-US" sz="2300" dirty="0" smtClean="0">
                <a:cs typeface="Times New Roman" pitchFamily="18" charset="0"/>
              </a:rPr>
              <a:t> proceeds from an abstract, high-level specification to a more and more detailed design by decomposition and successive refinement</a:t>
            </a:r>
            <a:r>
              <a:rPr lang="en-US" sz="2300" dirty="0" smtClean="0"/>
              <a:t> </a:t>
            </a:r>
          </a:p>
          <a:p>
            <a:pPr>
              <a:spcBef>
                <a:spcPts val="0"/>
              </a:spcBef>
              <a:spcAft>
                <a:spcPts val="600"/>
              </a:spcAft>
            </a:pPr>
            <a:r>
              <a:rPr lang="en-US" sz="2300" dirty="0" smtClean="0">
                <a:cs typeface="Times New Roman" pitchFamily="18" charset="0"/>
              </a:rPr>
              <a:t>A </a:t>
            </a:r>
            <a:r>
              <a:rPr lang="en-US" sz="2300" i="1" dirty="0" smtClean="0">
                <a:cs typeface="Times New Roman" pitchFamily="18" charset="0"/>
              </a:rPr>
              <a:t>bottom-up design</a:t>
            </a:r>
            <a:r>
              <a:rPr lang="en-US" sz="2300" dirty="0" smtClean="0">
                <a:cs typeface="Times New Roman" pitchFamily="18" charset="0"/>
              </a:rPr>
              <a:t> starts with detailed primitive blocks and combines them into larger and more complex functional blocks</a:t>
            </a:r>
            <a:endParaRPr lang="en-US" sz="2300" dirty="0" smtClean="0"/>
          </a:p>
          <a:p>
            <a:pPr>
              <a:spcBef>
                <a:spcPts val="0"/>
              </a:spcBef>
              <a:spcAft>
                <a:spcPts val="600"/>
              </a:spcAft>
            </a:pPr>
            <a:r>
              <a:rPr lang="en-US" sz="2300" dirty="0" smtClean="0">
                <a:cs typeface="Times New Roman" pitchFamily="18" charset="0"/>
              </a:rPr>
              <a:t>Design usually proceeds top-down to known building blocks ranging from complete CPUs to primitive logic gates or electronic components.</a:t>
            </a:r>
          </a:p>
          <a:p>
            <a:pPr>
              <a:spcBef>
                <a:spcPts val="0"/>
              </a:spcBef>
              <a:spcAft>
                <a:spcPts val="600"/>
              </a:spcAft>
            </a:pPr>
            <a:r>
              <a:rPr lang="en-US" sz="2300" dirty="0" smtClean="0">
                <a:cs typeface="Times New Roman" pitchFamily="18" charset="0"/>
              </a:rPr>
              <a:t>Much of the material in this chapter is devoted to learning about combinational blocks used in top-down design.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Mapping</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Font typeface="Arial" pitchFamily="34" charset="0"/>
              <a:buChar char="•"/>
            </a:pPr>
            <a:r>
              <a:rPr lang="en-US" sz="2800" dirty="0" smtClean="0"/>
              <a:t>Mapping Procedures</a:t>
            </a:r>
          </a:p>
          <a:p>
            <a:pPr lvl="1">
              <a:spcBef>
                <a:spcPts val="0"/>
              </a:spcBef>
              <a:spcAft>
                <a:spcPts val="600"/>
              </a:spcAft>
              <a:buFont typeface="Arial" pitchFamily="34" charset="0"/>
              <a:buChar char="•"/>
            </a:pPr>
            <a:r>
              <a:rPr lang="en-US" dirty="0" smtClean="0"/>
              <a:t>To NAND gates</a:t>
            </a:r>
          </a:p>
          <a:p>
            <a:pPr lvl="1">
              <a:spcBef>
                <a:spcPts val="0"/>
              </a:spcBef>
              <a:spcAft>
                <a:spcPts val="600"/>
              </a:spcAft>
              <a:buFont typeface="Arial" pitchFamily="34" charset="0"/>
              <a:buChar char="•"/>
            </a:pPr>
            <a:r>
              <a:rPr lang="en-US" dirty="0" smtClean="0"/>
              <a:t>To NOR gates</a:t>
            </a:r>
          </a:p>
          <a:p>
            <a:pPr lvl="1">
              <a:spcBef>
                <a:spcPts val="0"/>
              </a:spcBef>
              <a:spcAft>
                <a:spcPts val="600"/>
              </a:spcAft>
              <a:buFont typeface="Arial" pitchFamily="34" charset="0"/>
              <a:buChar char="•"/>
            </a:pPr>
            <a:r>
              <a:rPr lang="en-US" dirty="0" smtClean="0"/>
              <a:t>In real systems, there are components available that are more complex than NANDs and NORs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to NAND gates</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Font typeface="Arial" pitchFamily="34" charset="0"/>
              <a:buChar char="•"/>
            </a:pPr>
            <a:r>
              <a:rPr lang="en-US" sz="2800" dirty="0" smtClean="0"/>
              <a:t>Assumptions:</a:t>
            </a:r>
          </a:p>
          <a:p>
            <a:pPr lvl="1">
              <a:spcBef>
                <a:spcPts val="0"/>
              </a:spcBef>
              <a:spcAft>
                <a:spcPts val="600"/>
              </a:spcAft>
              <a:buFont typeface="Arial" pitchFamily="34" charset="0"/>
              <a:buChar char="•"/>
            </a:pPr>
            <a:r>
              <a:rPr lang="en-US" dirty="0" smtClean="0"/>
              <a:t>Gate loading and delay are ignored</a:t>
            </a:r>
          </a:p>
          <a:p>
            <a:pPr lvl="1">
              <a:spcBef>
                <a:spcPts val="0"/>
              </a:spcBef>
              <a:spcAft>
                <a:spcPts val="600"/>
              </a:spcAft>
              <a:buFont typeface="Arial" pitchFamily="34" charset="0"/>
              <a:buChar char="•"/>
            </a:pPr>
            <a:r>
              <a:rPr lang="en-US" dirty="0" smtClean="0"/>
              <a:t>Cell library contains an inverter and </a:t>
            </a:r>
            <a:r>
              <a:rPr lang="en-US" i="1" dirty="0" smtClean="0"/>
              <a:t>n</a:t>
            </a:r>
            <a:r>
              <a:rPr lang="en-US" dirty="0" smtClean="0"/>
              <a:t>-input NAND gates</a:t>
            </a:r>
          </a:p>
          <a:p>
            <a:pPr lvl="1">
              <a:spcBef>
                <a:spcPts val="0"/>
              </a:spcBef>
              <a:spcAft>
                <a:spcPts val="600"/>
              </a:spcAft>
              <a:buFont typeface="Arial" pitchFamily="34" charset="0"/>
              <a:buChar char="•"/>
            </a:pPr>
            <a:r>
              <a:rPr lang="en-US" dirty="0" smtClean="0"/>
              <a:t>An AND, OR, inverter schematic for the circuit is available</a:t>
            </a:r>
          </a:p>
          <a:p>
            <a:pPr>
              <a:spcBef>
                <a:spcPts val="0"/>
              </a:spcBef>
              <a:spcAft>
                <a:spcPts val="600"/>
              </a:spcAft>
              <a:buFont typeface="Arial" pitchFamily="34" charset="0"/>
              <a:buChar char="•"/>
            </a:pPr>
            <a:r>
              <a:rPr lang="en-US" sz="2800" dirty="0" smtClean="0"/>
              <a:t>The mapping is accomplished by:</a:t>
            </a:r>
          </a:p>
          <a:p>
            <a:pPr lvl="1">
              <a:spcBef>
                <a:spcPts val="0"/>
              </a:spcBef>
              <a:spcAft>
                <a:spcPts val="600"/>
              </a:spcAft>
              <a:buFont typeface="Arial" pitchFamily="34" charset="0"/>
              <a:buChar char="•"/>
            </a:pPr>
            <a:r>
              <a:rPr lang="en-US" dirty="0" smtClean="0"/>
              <a:t>Replacing AND </a:t>
            </a:r>
            <a:r>
              <a:rPr lang="en-US" dirty="0" err="1" smtClean="0"/>
              <a:t>and</a:t>
            </a:r>
            <a:r>
              <a:rPr lang="en-US" dirty="0" smtClean="0"/>
              <a:t> OR symbols,</a:t>
            </a:r>
          </a:p>
          <a:p>
            <a:pPr lvl="1">
              <a:spcBef>
                <a:spcPts val="0"/>
              </a:spcBef>
              <a:spcAft>
                <a:spcPts val="600"/>
              </a:spcAft>
              <a:buFont typeface="Arial" pitchFamily="34" charset="0"/>
              <a:buChar char="•"/>
            </a:pPr>
            <a:r>
              <a:rPr lang="en-US" dirty="0" smtClean="0"/>
              <a:t>Pushing inverters through circuit fan-out points, and</a:t>
            </a:r>
          </a:p>
          <a:p>
            <a:pPr lvl="1">
              <a:spcBef>
                <a:spcPts val="0"/>
              </a:spcBef>
              <a:spcAft>
                <a:spcPts val="600"/>
              </a:spcAft>
              <a:buFont typeface="Arial" pitchFamily="34" charset="0"/>
              <a:buChar char="•"/>
            </a:pPr>
            <a:r>
              <a:rPr lang="en-US" dirty="0" smtClean="0"/>
              <a:t>Canceling inverter pairs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dirty="0" smtClean="0"/>
              <a:t>NAND Mapping Algorithm</a:t>
            </a:r>
          </a:p>
        </p:txBody>
      </p:sp>
      <p:sp>
        <p:nvSpPr>
          <p:cNvPr id="30724" name="Rectangle 3"/>
          <p:cNvSpPr>
            <a:spLocks noGrp="1" noChangeArrowheads="1"/>
          </p:cNvSpPr>
          <p:nvPr>
            <p:ph type="body" idx="1"/>
          </p:nvPr>
        </p:nvSpPr>
        <p:spPr>
          <a:xfrm>
            <a:off x="1078992" y="1929384"/>
            <a:ext cx="5623560" cy="6400800"/>
          </a:xfrm>
        </p:spPr>
        <p:txBody>
          <a:bodyPr/>
          <a:lstStyle/>
          <a:p>
            <a:pPr marL="609600" indent="-609600">
              <a:buFont typeface="Wingdings" pitchFamily="2" charset="2"/>
              <a:buAutoNum type="arabicPeriod"/>
            </a:pPr>
            <a:r>
              <a:rPr lang="en-US" sz="2800" dirty="0" smtClean="0"/>
              <a:t>Replace ANDs and ORs:</a:t>
            </a:r>
          </a:p>
          <a:p>
            <a:pPr marL="609600" indent="-609600">
              <a:buFont typeface="Wingdings" pitchFamily="2" charset="2"/>
              <a:buAutoNum type="arabicPeriod"/>
            </a:pPr>
            <a:endParaRPr lang="en-US" sz="2800" dirty="0" smtClean="0"/>
          </a:p>
          <a:p>
            <a:pPr marL="609600" indent="-609600">
              <a:buFont typeface="Wingdings" pitchFamily="2" charset="2"/>
              <a:buAutoNum type="arabicPeriod"/>
            </a:pPr>
            <a:endParaRPr lang="en-US" sz="2800" dirty="0" smtClean="0"/>
          </a:p>
          <a:p>
            <a:pPr marL="609600" indent="-609600">
              <a:buFont typeface="Wingdings" pitchFamily="2" charset="2"/>
              <a:buAutoNum type="arabicPeriod"/>
            </a:pPr>
            <a:endParaRPr lang="en-US" sz="2800" dirty="0" smtClean="0"/>
          </a:p>
          <a:p>
            <a:pPr marL="609600" indent="-609600">
              <a:buFont typeface="Wingdings" pitchFamily="2" charset="2"/>
              <a:buAutoNum type="arabicPeriod"/>
            </a:pPr>
            <a:endParaRPr lang="en-US" sz="1000" dirty="0" smtClean="0"/>
          </a:p>
          <a:p>
            <a:pPr marL="609600" indent="-609600">
              <a:buFont typeface="Wingdings" pitchFamily="2" charset="2"/>
              <a:buAutoNum type="arabicPeriod"/>
            </a:pPr>
            <a:r>
              <a:rPr lang="en-US" sz="2800" dirty="0" smtClean="0"/>
              <a:t>Repeat the following pair of actions until there is at most one inverter between :</a:t>
            </a:r>
          </a:p>
          <a:p>
            <a:pPr marL="990600" lvl="1" indent="-533400">
              <a:buFont typeface="Wingdings" pitchFamily="2" charset="2"/>
              <a:buAutoNum type="alphaLcPeriod"/>
            </a:pPr>
            <a:r>
              <a:rPr lang="en-US" sz="2400" dirty="0" smtClean="0"/>
              <a:t>A circuit input or driving NAND gate output, and</a:t>
            </a:r>
          </a:p>
          <a:p>
            <a:pPr marL="990600" lvl="1" indent="-533400">
              <a:buFont typeface="Wingdings" pitchFamily="2" charset="2"/>
              <a:buAutoNum type="alphaLcPeriod"/>
            </a:pPr>
            <a:r>
              <a:rPr lang="en-US" sz="2400" dirty="0" smtClean="0"/>
              <a:t>The attached NAND gate inputs.</a:t>
            </a:r>
          </a:p>
        </p:txBody>
      </p:sp>
      <p:pic>
        <p:nvPicPr>
          <p:cNvPr id="30725" name="Picture 4" descr="NAND_step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2495551"/>
            <a:ext cx="2634854" cy="14668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26" name="Picture 5" descr="NAND_step_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3825" y="6921500"/>
            <a:ext cx="2314575" cy="1003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27" name="Picture 6" descr="NAND_step_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8737" y="7254714"/>
            <a:ext cx="2328863" cy="2890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627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2"/>
          <p:cNvSpPr>
            <a:spLocks noGrp="1" noChangeArrowheads="1"/>
          </p:cNvSpPr>
          <p:nvPr>
            <p:ph type="title"/>
          </p:nvPr>
        </p:nvSpPr>
        <p:spPr/>
        <p:txBody>
          <a:bodyPr/>
          <a:lstStyle/>
          <a:p>
            <a:r>
              <a:rPr lang="en-US" smtClean="0"/>
              <a:t>NAND Mapping Example</a:t>
            </a:r>
          </a:p>
        </p:txBody>
      </p:sp>
      <p:grpSp>
        <p:nvGrpSpPr>
          <p:cNvPr id="2" name="Group 1"/>
          <p:cNvGrpSpPr>
            <a:grpSpLocks noChangeAspect="1"/>
          </p:cNvGrpSpPr>
          <p:nvPr/>
        </p:nvGrpSpPr>
        <p:grpSpPr>
          <a:xfrm>
            <a:off x="1078992" y="1929384"/>
            <a:ext cx="5623560" cy="4679948"/>
            <a:chOff x="656035" y="1644652"/>
            <a:chExt cx="6029325" cy="4679948"/>
          </a:xfrm>
        </p:grpSpPr>
        <p:sp>
          <p:nvSpPr>
            <p:cNvPr id="31747" name="Rectangle 9"/>
            <p:cNvSpPr>
              <a:spLocks noChangeArrowheads="1"/>
            </p:cNvSpPr>
            <p:nvPr/>
          </p:nvSpPr>
          <p:spPr bwMode="auto">
            <a:xfrm>
              <a:off x="5291138" y="2186519"/>
              <a:ext cx="1208485" cy="1525157"/>
            </a:xfrm>
            <a:prstGeom prst="rect">
              <a:avLst/>
            </a:prstGeom>
            <a:solidFill>
              <a:srgbClr val="00FFCC"/>
            </a:solidFill>
            <a:ln>
              <a:noFill/>
            </a:ln>
            <a:effectLst/>
            <a:extLst>
              <a:ext uri="{91240B29-F687-4f45-9708-019B960494DF}">
                <a14:hiddenLine xmlns="" xmlns:a14="http://schemas.microsoft.com/office/drawing/2010/main" w="9525">
                  <a:solidFill>
                    <a:schemeClr va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 name="Rectangle 8"/>
            <p:cNvSpPr>
              <a:spLocks noChangeArrowheads="1"/>
            </p:cNvSpPr>
            <p:nvPr/>
          </p:nvSpPr>
          <p:spPr bwMode="auto">
            <a:xfrm>
              <a:off x="4213623" y="2895600"/>
              <a:ext cx="892969" cy="449978"/>
            </a:xfrm>
            <a:prstGeom prst="rect">
              <a:avLst/>
            </a:prstGeom>
            <a:solidFill>
              <a:srgbClr val="00FFCC"/>
            </a:solidFill>
            <a:ln>
              <a:noFill/>
            </a:ln>
            <a:effectLst/>
            <a:extLst>
              <a:ext uri="{91240B29-F687-4f45-9708-019B960494DF}">
                <a14:hiddenLine xmlns="" xmlns:a14="http://schemas.microsoft.com/office/drawing/2010/main" w="9525">
                  <a:solidFill>
                    <a:schemeClr va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9" name="Rectangle 7"/>
            <p:cNvSpPr>
              <a:spLocks noChangeArrowheads="1"/>
            </p:cNvSpPr>
            <p:nvPr/>
          </p:nvSpPr>
          <p:spPr bwMode="auto">
            <a:xfrm>
              <a:off x="4207669" y="2409640"/>
              <a:ext cx="892969" cy="448576"/>
            </a:xfrm>
            <a:prstGeom prst="rect">
              <a:avLst/>
            </a:prstGeom>
            <a:solidFill>
              <a:srgbClr val="00FFCC"/>
            </a:solidFill>
            <a:ln>
              <a:noFill/>
            </a:ln>
            <a:effectLst/>
            <a:extLst>
              <a:ext uri="{91240B29-F687-4f45-9708-019B960494DF}">
                <a14:hiddenLine xmlns="" xmlns:a14="http://schemas.microsoft.com/office/drawing/2010/main" w="9525">
                  <a:solidFill>
                    <a:schemeClr va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Rectangle 6"/>
            <p:cNvSpPr>
              <a:spLocks noChangeArrowheads="1"/>
            </p:cNvSpPr>
            <p:nvPr/>
          </p:nvSpPr>
          <p:spPr bwMode="auto">
            <a:xfrm>
              <a:off x="3679031" y="1644652"/>
              <a:ext cx="872729" cy="500441"/>
            </a:xfrm>
            <a:prstGeom prst="rect">
              <a:avLst/>
            </a:prstGeom>
            <a:solidFill>
              <a:srgbClr val="00FFCC"/>
            </a:solidFill>
            <a:ln>
              <a:noFill/>
            </a:ln>
            <a:effectLst/>
            <a:extLst>
              <a:ext uri="{91240B29-F687-4f45-9708-019B960494DF}">
                <a14:hiddenLine xmlns="" xmlns:a14="http://schemas.microsoft.com/office/drawing/2010/main" w="9525">
                  <a:solidFill>
                    <a:schemeClr va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1752" name="Picture 5" descr="fig_3-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035" y="1651001"/>
              <a:ext cx="6029325" cy="46735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00677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t>Mapping to NOR gates</a:t>
            </a:r>
          </a:p>
        </p:txBody>
      </p:sp>
      <p:sp>
        <p:nvSpPr>
          <p:cNvPr id="32772" name="Rectangle 3"/>
          <p:cNvSpPr>
            <a:spLocks noGrp="1" noChangeArrowheads="1"/>
          </p:cNvSpPr>
          <p:nvPr>
            <p:ph type="body" idx="1"/>
          </p:nvPr>
        </p:nvSpPr>
        <p:spPr/>
        <p:txBody>
          <a:bodyPr>
            <a:normAutofit/>
          </a:bodyPr>
          <a:lstStyle/>
          <a:p>
            <a:pPr>
              <a:buFont typeface="Arial" pitchFamily="34" charset="0"/>
              <a:buChar char="•"/>
            </a:pPr>
            <a:r>
              <a:rPr lang="en-US" sz="2800" dirty="0" smtClean="0"/>
              <a:t>Assumptions:</a:t>
            </a:r>
          </a:p>
          <a:p>
            <a:pPr lvl="1">
              <a:buFont typeface="Arial" pitchFamily="34" charset="0"/>
              <a:buChar char="•"/>
            </a:pPr>
            <a:r>
              <a:rPr lang="en-US" dirty="0" smtClean="0"/>
              <a:t>Gate loading and delay are ignored</a:t>
            </a:r>
          </a:p>
          <a:p>
            <a:pPr lvl="1">
              <a:buFont typeface="Arial" pitchFamily="34" charset="0"/>
              <a:buChar char="•"/>
            </a:pPr>
            <a:r>
              <a:rPr lang="en-US" dirty="0" smtClean="0"/>
              <a:t>Cell library contains an inverter and </a:t>
            </a:r>
            <a:r>
              <a:rPr lang="en-US" i="1" dirty="0" smtClean="0"/>
              <a:t>n</a:t>
            </a:r>
            <a:r>
              <a:rPr lang="en-US" dirty="0" smtClean="0"/>
              <a:t>-input NOR gates</a:t>
            </a:r>
          </a:p>
          <a:p>
            <a:pPr lvl="1">
              <a:buFont typeface="Arial" pitchFamily="34" charset="0"/>
              <a:buChar char="•"/>
            </a:pPr>
            <a:r>
              <a:rPr lang="en-US" dirty="0" smtClean="0"/>
              <a:t>An AND, OR, inverter schematic for the circuit is available</a:t>
            </a:r>
          </a:p>
          <a:p>
            <a:pPr>
              <a:buFont typeface="Arial" pitchFamily="34" charset="0"/>
              <a:buChar char="•"/>
            </a:pPr>
            <a:r>
              <a:rPr lang="en-US" sz="2800" dirty="0" smtClean="0"/>
              <a:t>The mapping is accomplished by:</a:t>
            </a:r>
          </a:p>
          <a:p>
            <a:pPr lvl="1">
              <a:buFont typeface="Arial" pitchFamily="34" charset="0"/>
              <a:buChar char="•"/>
            </a:pPr>
            <a:r>
              <a:rPr lang="en-US" dirty="0" smtClean="0"/>
              <a:t>Replacing AND </a:t>
            </a:r>
            <a:r>
              <a:rPr lang="en-US" dirty="0" err="1" smtClean="0"/>
              <a:t>and</a:t>
            </a:r>
            <a:r>
              <a:rPr lang="en-US" dirty="0" smtClean="0"/>
              <a:t> OR symbols,</a:t>
            </a:r>
          </a:p>
          <a:p>
            <a:pPr lvl="1">
              <a:buFont typeface="Arial" pitchFamily="34" charset="0"/>
              <a:buChar char="•"/>
            </a:pPr>
            <a:r>
              <a:rPr lang="en-US" dirty="0" smtClean="0"/>
              <a:t>Pushing inverters through circuit fan-out points, and</a:t>
            </a:r>
          </a:p>
          <a:p>
            <a:pPr lvl="1">
              <a:buFont typeface="Arial" pitchFamily="34" charset="0"/>
              <a:buChar char="•"/>
            </a:pPr>
            <a:r>
              <a:rPr lang="en-US" dirty="0" smtClean="0"/>
              <a:t>Canceling inverter pairs</a:t>
            </a:r>
          </a:p>
        </p:txBody>
      </p:sp>
    </p:spTree>
    <p:extLst>
      <p:ext uri="{BB962C8B-B14F-4D97-AF65-F5344CB8AC3E}">
        <p14:creationId xmlns:p14="http://schemas.microsoft.com/office/powerpoint/2010/main" val="3900623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Combinational Circuit Design</a:t>
            </a:r>
            <a:endParaRPr lang="en-US" dirty="0"/>
          </a:p>
        </p:txBody>
      </p:sp>
      <p:sp>
        <p:nvSpPr>
          <p:cNvPr id="3" name="Content Placeholder 2"/>
          <p:cNvSpPr>
            <a:spLocks noGrp="1"/>
          </p:cNvSpPr>
          <p:nvPr>
            <p:ph idx="1"/>
          </p:nvPr>
        </p:nvSpPr>
        <p:spPr>
          <a:xfrm>
            <a:off x="1076706" y="2029254"/>
            <a:ext cx="5623560" cy="6400800"/>
          </a:xfrm>
        </p:spPr>
        <p:txBody>
          <a:bodyPr>
            <a:normAutofit/>
          </a:bodyPr>
          <a:lstStyle/>
          <a:p>
            <a:pPr>
              <a:spcBef>
                <a:spcPts val="0"/>
              </a:spcBef>
              <a:spcAft>
                <a:spcPts val="600"/>
              </a:spcAft>
              <a:buSzPct val="100000"/>
              <a:buFont typeface="Arial" pitchFamily="34" charset="0"/>
              <a:buChar char="•"/>
            </a:pPr>
            <a:r>
              <a:rPr lang="en-US" sz="2800" dirty="0" smtClean="0"/>
              <a:t>The hallmark of a combinational circuit is that its outputs are functions ONLY of the current set of inputs. Combinational circuits have no memory.</a:t>
            </a:r>
          </a:p>
          <a:p>
            <a:pPr>
              <a:spcBef>
                <a:spcPts val="0"/>
              </a:spcBef>
              <a:spcAft>
                <a:spcPts val="600"/>
              </a:spcAft>
              <a:buSzPct val="100000"/>
              <a:buFont typeface="Arial" pitchFamily="34" charset="0"/>
              <a:buChar char="•"/>
            </a:pPr>
            <a:r>
              <a:rPr lang="en-US" sz="2800" dirty="0" smtClean="0"/>
              <a:t>A combinational circuit is described entirely by the truth table relating each output to the set of inputs.</a:t>
            </a:r>
          </a:p>
          <a:p>
            <a:pPr>
              <a:spcBef>
                <a:spcPts val="0"/>
              </a:spcBef>
              <a:spcAft>
                <a:spcPts val="600"/>
              </a:spcAft>
              <a:buSzPct val="100000"/>
              <a:buFont typeface="Arial" pitchFamily="34" charset="0"/>
              <a:buChar char="•"/>
            </a:pPr>
            <a:r>
              <a:rPr lang="en-US" sz="2800" dirty="0" smtClean="0"/>
              <a:t>We can implement a circuit having</a:t>
            </a:r>
            <a:r>
              <a:rPr lang="en-US" sz="2800" i="1" dirty="0" smtClean="0"/>
              <a:t> m </a:t>
            </a:r>
            <a:r>
              <a:rPr lang="en-US" sz="2800" dirty="0" smtClean="0"/>
              <a:t>combinational</a:t>
            </a:r>
            <a:r>
              <a:rPr lang="en-US" sz="2800" i="1" dirty="0" smtClean="0"/>
              <a:t> </a:t>
            </a:r>
            <a:r>
              <a:rPr lang="en-US" sz="2800" dirty="0" smtClean="0"/>
              <a:t>outputs using </a:t>
            </a:r>
            <a:r>
              <a:rPr lang="en-US" sz="2800" i="1" dirty="0" smtClean="0"/>
              <a:t>m</a:t>
            </a:r>
            <a:r>
              <a:rPr lang="en-US" sz="2800" dirty="0" smtClean="0"/>
              <a:t> Boolean functions of the set of </a:t>
            </a:r>
            <a:r>
              <a:rPr lang="en-US" sz="2800" i="1" dirty="0" smtClean="0"/>
              <a:t>n </a:t>
            </a:r>
            <a:r>
              <a:rPr lang="en-US" sz="2800" dirty="0" smtClean="0"/>
              <a:t>inputs.</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smtClean="0"/>
              <a:t>NOR Mapping Algorithm</a:t>
            </a:r>
          </a:p>
        </p:txBody>
      </p:sp>
      <p:sp>
        <p:nvSpPr>
          <p:cNvPr id="33796" name="Rectangle 3"/>
          <p:cNvSpPr>
            <a:spLocks noGrp="1" noChangeArrowheads="1"/>
          </p:cNvSpPr>
          <p:nvPr>
            <p:ph type="body" idx="1"/>
          </p:nvPr>
        </p:nvSpPr>
        <p:spPr>
          <a:xfrm>
            <a:off x="1078992" y="1929384"/>
            <a:ext cx="5623560" cy="6400800"/>
          </a:xfrm>
        </p:spPr>
        <p:txBody>
          <a:bodyPr/>
          <a:lstStyle/>
          <a:p>
            <a:pPr marL="609600" indent="-609600">
              <a:buFont typeface="Wingdings" pitchFamily="2" charset="2"/>
              <a:buAutoNum type="arabicPeriod"/>
            </a:pPr>
            <a:r>
              <a:rPr lang="en-US" sz="2800" dirty="0" smtClean="0"/>
              <a:t>Replace ANDs and ORs:</a:t>
            </a:r>
          </a:p>
          <a:p>
            <a:pPr marL="609600" indent="-609600">
              <a:buFont typeface="Wingdings" pitchFamily="2" charset="2"/>
              <a:buAutoNum type="arabicPeriod"/>
            </a:pPr>
            <a:endParaRPr lang="en-US" sz="2800" dirty="0" smtClean="0"/>
          </a:p>
          <a:p>
            <a:pPr marL="609600" indent="-609600">
              <a:buFont typeface="Wingdings" pitchFamily="2" charset="2"/>
              <a:buAutoNum type="arabicPeriod"/>
            </a:pPr>
            <a:endParaRPr lang="en-US" sz="2800" dirty="0" smtClean="0"/>
          </a:p>
          <a:p>
            <a:pPr marL="609600" indent="-609600">
              <a:buFont typeface="Wingdings" pitchFamily="2" charset="2"/>
              <a:buAutoNum type="arabicPeriod"/>
            </a:pPr>
            <a:endParaRPr lang="en-US" sz="2800" dirty="0" smtClean="0"/>
          </a:p>
          <a:p>
            <a:pPr marL="609600" indent="-609600">
              <a:buFont typeface="Wingdings" pitchFamily="2" charset="2"/>
              <a:buAutoNum type="arabicPeriod"/>
            </a:pPr>
            <a:endParaRPr lang="en-US" sz="1000" dirty="0" smtClean="0"/>
          </a:p>
          <a:p>
            <a:pPr marL="609600" indent="-609600">
              <a:buFont typeface="Wingdings" pitchFamily="2" charset="2"/>
              <a:buAutoNum type="arabicPeriod"/>
            </a:pPr>
            <a:r>
              <a:rPr lang="en-US" sz="2800" dirty="0" smtClean="0"/>
              <a:t>Repeat the following pair of actions until there is at most one inverter between :</a:t>
            </a:r>
          </a:p>
          <a:p>
            <a:pPr marL="990600" lvl="1" indent="-533400">
              <a:buFont typeface="Wingdings" pitchFamily="2" charset="2"/>
              <a:buAutoNum type="alphaLcPeriod"/>
            </a:pPr>
            <a:r>
              <a:rPr lang="en-US" sz="2400" dirty="0" smtClean="0"/>
              <a:t>A circuit input or driving NOR gate output, and</a:t>
            </a:r>
          </a:p>
          <a:p>
            <a:pPr marL="990600" lvl="1" indent="-533400">
              <a:buFont typeface="Wingdings" pitchFamily="2" charset="2"/>
              <a:buAutoNum type="alphaLcPeriod"/>
            </a:pPr>
            <a:r>
              <a:rPr lang="en-US" sz="2400" dirty="0" smtClean="0"/>
              <a:t>The attached NOR gate inputs.</a:t>
            </a:r>
          </a:p>
        </p:txBody>
      </p:sp>
      <p:pic>
        <p:nvPicPr>
          <p:cNvPr id="33797" name="Picture 5" descr="NAND_step_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3825" y="6985000"/>
            <a:ext cx="2314575"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8" name="Picture 6" descr="NAND_step_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7315200"/>
            <a:ext cx="2328863" cy="2707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9" name="Picture 7" descr="NOR_step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85937" y="2514601"/>
            <a:ext cx="2557463" cy="1295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1239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2"/>
          <p:cNvSpPr>
            <a:spLocks noGrp="1" noChangeArrowheads="1"/>
          </p:cNvSpPr>
          <p:nvPr>
            <p:ph type="title"/>
          </p:nvPr>
        </p:nvSpPr>
        <p:spPr/>
        <p:txBody>
          <a:bodyPr/>
          <a:lstStyle/>
          <a:p>
            <a:r>
              <a:rPr lang="en-US" dirty="0" smtClean="0"/>
              <a:t>NOR Mapping Example</a:t>
            </a:r>
          </a:p>
        </p:txBody>
      </p:sp>
      <p:sp>
        <p:nvSpPr>
          <p:cNvPr id="34825" name="AutoShape 12"/>
          <p:cNvSpPr>
            <a:spLocks noChangeAspect="1" noChangeArrowheads="1" noTextEdit="1"/>
          </p:cNvSpPr>
          <p:nvPr/>
        </p:nvSpPr>
        <p:spPr bwMode="auto">
          <a:xfrm>
            <a:off x="1078992" y="1973341"/>
            <a:ext cx="5599650" cy="50846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132" name="Group 131"/>
          <p:cNvGrpSpPr>
            <a:grpSpLocks noChangeAspect="1"/>
          </p:cNvGrpSpPr>
          <p:nvPr/>
        </p:nvGrpSpPr>
        <p:grpSpPr>
          <a:xfrm>
            <a:off x="1078992" y="1929384"/>
            <a:ext cx="5623560" cy="5987365"/>
            <a:chOff x="1143000" y="1929384"/>
            <a:chExt cx="5559552" cy="5919216"/>
          </a:xfrm>
        </p:grpSpPr>
        <p:grpSp>
          <p:nvGrpSpPr>
            <p:cNvPr id="129" name="Group 128"/>
            <p:cNvGrpSpPr/>
            <p:nvPr/>
          </p:nvGrpSpPr>
          <p:grpSpPr>
            <a:xfrm>
              <a:off x="1143000" y="2209800"/>
              <a:ext cx="2044317" cy="2529587"/>
              <a:chOff x="1143000" y="2209800"/>
              <a:chExt cx="2044317" cy="2529587"/>
            </a:xfrm>
          </p:grpSpPr>
          <p:sp>
            <p:nvSpPr>
              <p:cNvPr id="34908" name="Freeform 96"/>
              <p:cNvSpPr>
                <a:spLocks/>
              </p:cNvSpPr>
              <p:nvPr/>
            </p:nvSpPr>
            <p:spPr bwMode="auto">
              <a:xfrm>
                <a:off x="1459301" y="2482713"/>
                <a:ext cx="1184839" cy="862701"/>
              </a:xfrm>
              <a:custGeom>
                <a:avLst/>
                <a:gdLst>
                  <a:gd name="T0" fmla="*/ 2147483647 w 1150"/>
                  <a:gd name="T1" fmla="*/ 1186995181 h 471"/>
                  <a:gd name="T2" fmla="*/ 2147483647 w 1150"/>
                  <a:gd name="T3" fmla="*/ 1186995181 h 471"/>
                  <a:gd name="T4" fmla="*/ 2147483647 w 1150"/>
                  <a:gd name="T5" fmla="*/ 0 h 471"/>
                  <a:gd name="T6" fmla="*/ 1255037813 w 1150"/>
                  <a:gd name="T7" fmla="*/ 0 h 471"/>
                  <a:gd name="T8" fmla="*/ 1255037813 w 1150"/>
                  <a:gd name="T9" fmla="*/ 665321695 h 471"/>
                  <a:gd name="T10" fmla="*/ 0 w 1150"/>
                  <a:gd name="T11" fmla="*/ 665321695 h 471"/>
                  <a:gd name="T12" fmla="*/ 0 w 1150"/>
                  <a:gd name="T13" fmla="*/ 1121471075 h 471"/>
                  <a:gd name="T14" fmla="*/ 1388606888 w 1150"/>
                  <a:gd name="T15" fmla="*/ 1121471075 h 4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50" h="471">
                    <a:moveTo>
                      <a:pt x="1150" y="471"/>
                    </a:moveTo>
                    <a:lnTo>
                      <a:pt x="957" y="471"/>
                    </a:lnTo>
                    <a:lnTo>
                      <a:pt x="957" y="0"/>
                    </a:lnTo>
                    <a:lnTo>
                      <a:pt x="498" y="0"/>
                    </a:lnTo>
                    <a:lnTo>
                      <a:pt x="498" y="264"/>
                    </a:lnTo>
                    <a:lnTo>
                      <a:pt x="0" y="264"/>
                    </a:lnTo>
                    <a:lnTo>
                      <a:pt x="0" y="445"/>
                    </a:lnTo>
                    <a:lnTo>
                      <a:pt x="551" y="445"/>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909" name="Freeform 97"/>
              <p:cNvSpPr>
                <a:spLocks/>
              </p:cNvSpPr>
              <p:nvPr/>
            </p:nvSpPr>
            <p:spPr bwMode="auto">
              <a:xfrm>
                <a:off x="1277968" y="3647634"/>
                <a:ext cx="1364110" cy="782108"/>
              </a:xfrm>
              <a:custGeom>
                <a:avLst/>
                <a:gdLst>
                  <a:gd name="T0" fmla="*/ 0 w 1324"/>
                  <a:gd name="T1" fmla="*/ 1076108306 h 427"/>
                  <a:gd name="T2" fmla="*/ 2147483647 w 1324"/>
                  <a:gd name="T3" fmla="*/ 1076108306 h 427"/>
                  <a:gd name="T4" fmla="*/ 2147483647 w 1324"/>
                  <a:gd name="T5" fmla="*/ 0 h 427"/>
                  <a:gd name="T6" fmla="*/ 2147483647 w 1324"/>
                  <a:gd name="T7" fmla="*/ 0 h 4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24" h="427">
                    <a:moveTo>
                      <a:pt x="0" y="427"/>
                    </a:moveTo>
                    <a:lnTo>
                      <a:pt x="1181" y="427"/>
                    </a:lnTo>
                    <a:lnTo>
                      <a:pt x="1181" y="0"/>
                    </a:lnTo>
                    <a:lnTo>
                      <a:pt x="1324" y="0"/>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910" name="Freeform 98"/>
              <p:cNvSpPr>
                <a:spLocks/>
              </p:cNvSpPr>
              <p:nvPr/>
            </p:nvSpPr>
            <p:spPr bwMode="auto">
              <a:xfrm>
                <a:off x="2345353" y="3545061"/>
                <a:ext cx="303937" cy="496373"/>
              </a:xfrm>
              <a:custGeom>
                <a:avLst/>
                <a:gdLst>
                  <a:gd name="T0" fmla="*/ 0 w 295"/>
                  <a:gd name="T1" fmla="*/ 682963931 h 271"/>
                  <a:gd name="T2" fmla="*/ 163811125 w 295"/>
                  <a:gd name="T3" fmla="*/ 682963931 h 271"/>
                  <a:gd name="T4" fmla="*/ 163811125 w 295"/>
                  <a:gd name="T5" fmla="*/ 0 h 271"/>
                  <a:gd name="T6" fmla="*/ 743447681 w 295"/>
                  <a:gd name="T7" fmla="*/ 0 h 2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5" h="271">
                    <a:moveTo>
                      <a:pt x="0" y="271"/>
                    </a:moveTo>
                    <a:lnTo>
                      <a:pt x="65" y="271"/>
                    </a:lnTo>
                    <a:lnTo>
                      <a:pt x="65" y="0"/>
                    </a:lnTo>
                    <a:lnTo>
                      <a:pt x="295" y="0"/>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911" name="Line 99"/>
              <p:cNvSpPr>
                <a:spLocks noChangeShapeType="1"/>
              </p:cNvSpPr>
              <p:nvPr/>
            </p:nvSpPr>
            <p:spPr bwMode="auto">
              <a:xfrm>
                <a:off x="1272818" y="4169649"/>
                <a:ext cx="764479" cy="1831"/>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4912" name="Line 100"/>
              <p:cNvSpPr>
                <a:spLocks noChangeShapeType="1"/>
              </p:cNvSpPr>
              <p:nvPr/>
            </p:nvSpPr>
            <p:spPr bwMode="auto">
              <a:xfrm>
                <a:off x="1272817" y="3594516"/>
                <a:ext cx="754176" cy="1831"/>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4913" name="Line 101"/>
              <p:cNvSpPr>
                <a:spLocks noChangeShapeType="1"/>
              </p:cNvSpPr>
              <p:nvPr/>
            </p:nvSpPr>
            <p:spPr bwMode="auto">
              <a:xfrm>
                <a:off x="2335051" y="3447985"/>
                <a:ext cx="321452" cy="1831"/>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4914" name="Line 102"/>
              <p:cNvSpPr>
                <a:spLocks noChangeShapeType="1"/>
              </p:cNvSpPr>
              <p:nvPr/>
            </p:nvSpPr>
            <p:spPr bwMode="auto">
              <a:xfrm flipH="1">
                <a:off x="2948076" y="3491944"/>
                <a:ext cx="79333" cy="1831"/>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4915" name="Line 103"/>
              <p:cNvSpPr>
                <a:spLocks noChangeShapeType="1"/>
              </p:cNvSpPr>
              <p:nvPr/>
            </p:nvSpPr>
            <p:spPr bwMode="auto">
              <a:xfrm>
                <a:off x="1272818" y="2341679"/>
                <a:ext cx="328664" cy="1831"/>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4916" name="Line 104"/>
              <p:cNvSpPr>
                <a:spLocks noChangeShapeType="1"/>
              </p:cNvSpPr>
              <p:nvPr/>
            </p:nvSpPr>
            <p:spPr bwMode="auto">
              <a:xfrm>
                <a:off x="1272817" y="2638403"/>
                <a:ext cx="325573" cy="1831"/>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4917" name="Freeform 105"/>
              <p:cNvSpPr>
                <a:spLocks/>
              </p:cNvSpPr>
              <p:nvPr/>
            </p:nvSpPr>
            <p:spPr bwMode="auto">
              <a:xfrm>
                <a:off x="1909539" y="3297792"/>
                <a:ext cx="124665" cy="575133"/>
              </a:xfrm>
              <a:custGeom>
                <a:avLst/>
                <a:gdLst>
                  <a:gd name="T0" fmla="*/ 304937319 w 121"/>
                  <a:gd name="T1" fmla="*/ 791329063 h 314"/>
                  <a:gd name="T2" fmla="*/ 0 w 121"/>
                  <a:gd name="T3" fmla="*/ 791329063 h 314"/>
                  <a:gd name="T4" fmla="*/ 0 w 121"/>
                  <a:gd name="T5" fmla="*/ 0 h 314"/>
                  <a:gd name="T6" fmla="*/ 0 60000 65536"/>
                  <a:gd name="T7" fmla="*/ 0 60000 65536"/>
                  <a:gd name="T8" fmla="*/ 0 60000 65536"/>
                </a:gdLst>
                <a:ahLst/>
                <a:cxnLst>
                  <a:cxn ang="T6">
                    <a:pos x="T0" y="T1"/>
                  </a:cxn>
                  <a:cxn ang="T7">
                    <a:pos x="T2" y="T3"/>
                  </a:cxn>
                  <a:cxn ang="T8">
                    <a:pos x="T4" y="T5"/>
                  </a:cxn>
                </a:cxnLst>
                <a:rect l="0" t="0" r="r" b="b"/>
                <a:pathLst>
                  <a:path w="121" h="314">
                    <a:moveTo>
                      <a:pt x="121" y="314"/>
                    </a:moveTo>
                    <a:lnTo>
                      <a:pt x="0" y="314"/>
                    </a:lnTo>
                    <a:lnTo>
                      <a:pt x="0" y="0"/>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918" name="Freeform 106"/>
              <p:cNvSpPr>
                <a:spLocks/>
              </p:cNvSpPr>
              <p:nvPr/>
            </p:nvSpPr>
            <p:spPr bwMode="auto">
              <a:xfrm>
                <a:off x="2026993" y="3217200"/>
                <a:ext cx="308058" cy="456076"/>
              </a:xfrm>
              <a:custGeom>
                <a:avLst/>
                <a:gdLst>
                  <a:gd name="T0" fmla="*/ 0 w 124"/>
                  <a:gd name="T1" fmla="*/ 0 h 103"/>
                  <a:gd name="T2" fmla="*/ 0 w 124"/>
                  <a:gd name="T3" fmla="*/ 1517007887 h 103"/>
                  <a:gd name="T4" fmla="*/ 1055012853 w 124"/>
                  <a:gd name="T5" fmla="*/ 1517007887 h 103"/>
                  <a:gd name="T6" fmla="*/ 1816967857 w 124"/>
                  <a:gd name="T7" fmla="*/ 765866644 h 103"/>
                  <a:gd name="T8" fmla="*/ 1069666129 w 124"/>
                  <a:gd name="T9" fmla="*/ 0 h 103"/>
                  <a:gd name="T10" fmla="*/ 0 w 124"/>
                  <a:gd name="T11" fmla="*/ 0 h 1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 h="103">
                    <a:moveTo>
                      <a:pt x="0" y="0"/>
                    </a:moveTo>
                    <a:cubicBezTo>
                      <a:pt x="0" y="103"/>
                      <a:pt x="0" y="103"/>
                      <a:pt x="0" y="103"/>
                    </a:cubicBezTo>
                    <a:cubicBezTo>
                      <a:pt x="72" y="103"/>
                      <a:pt x="72" y="103"/>
                      <a:pt x="72" y="103"/>
                    </a:cubicBezTo>
                    <a:cubicBezTo>
                      <a:pt x="100" y="103"/>
                      <a:pt x="124" y="81"/>
                      <a:pt x="124" y="52"/>
                    </a:cubicBezTo>
                    <a:cubicBezTo>
                      <a:pt x="124" y="24"/>
                      <a:pt x="101" y="1"/>
                      <a:pt x="73" y="0"/>
                    </a:cubicBezTo>
                    <a:cubicBezTo>
                      <a:pt x="0" y="0"/>
                      <a:pt x="0" y="0"/>
                      <a:pt x="0" y="0"/>
                    </a:cubicBez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919" name="Freeform 107"/>
              <p:cNvSpPr>
                <a:spLocks/>
              </p:cNvSpPr>
              <p:nvPr/>
            </p:nvSpPr>
            <p:spPr bwMode="auto">
              <a:xfrm>
                <a:off x="1589117" y="2261087"/>
                <a:ext cx="308058" cy="456076"/>
              </a:xfrm>
              <a:custGeom>
                <a:avLst/>
                <a:gdLst>
                  <a:gd name="T0" fmla="*/ 14653306 w 124"/>
                  <a:gd name="T1" fmla="*/ 0 h 103"/>
                  <a:gd name="T2" fmla="*/ 0 w 124"/>
                  <a:gd name="T3" fmla="*/ 1517007887 h 103"/>
                  <a:gd name="T4" fmla="*/ 1055018904 w 124"/>
                  <a:gd name="T5" fmla="*/ 1517007887 h 103"/>
                  <a:gd name="T6" fmla="*/ 1816975513 w 124"/>
                  <a:gd name="T7" fmla="*/ 765866644 h 103"/>
                  <a:gd name="T8" fmla="*/ 1084325516 w 124"/>
                  <a:gd name="T9" fmla="*/ 0 h 103"/>
                  <a:gd name="T10" fmla="*/ 14653306 w 124"/>
                  <a:gd name="T11" fmla="*/ 0 h 1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 h="103">
                    <a:moveTo>
                      <a:pt x="1" y="0"/>
                    </a:moveTo>
                    <a:cubicBezTo>
                      <a:pt x="0" y="103"/>
                      <a:pt x="0" y="103"/>
                      <a:pt x="0" y="103"/>
                    </a:cubicBezTo>
                    <a:cubicBezTo>
                      <a:pt x="72" y="103"/>
                      <a:pt x="72" y="103"/>
                      <a:pt x="72" y="103"/>
                    </a:cubicBezTo>
                    <a:cubicBezTo>
                      <a:pt x="101" y="103"/>
                      <a:pt x="124" y="80"/>
                      <a:pt x="124" y="52"/>
                    </a:cubicBezTo>
                    <a:cubicBezTo>
                      <a:pt x="124" y="23"/>
                      <a:pt x="102" y="0"/>
                      <a:pt x="74" y="0"/>
                    </a:cubicBezTo>
                    <a:cubicBezTo>
                      <a:pt x="1" y="0"/>
                      <a:pt x="1" y="0"/>
                      <a:pt x="1" y="0"/>
                    </a:cubicBez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920" name="Freeform 108"/>
              <p:cNvSpPr>
                <a:spLocks/>
              </p:cNvSpPr>
              <p:nvPr/>
            </p:nvSpPr>
            <p:spPr bwMode="auto">
              <a:xfrm>
                <a:off x="2026993" y="3792333"/>
                <a:ext cx="308058" cy="456076"/>
              </a:xfrm>
              <a:custGeom>
                <a:avLst/>
                <a:gdLst>
                  <a:gd name="T0" fmla="*/ 0 w 124"/>
                  <a:gd name="T1" fmla="*/ 0 h 103"/>
                  <a:gd name="T2" fmla="*/ 0 w 124"/>
                  <a:gd name="T3" fmla="*/ 1517007887 h 103"/>
                  <a:gd name="T4" fmla="*/ 1055012853 w 124"/>
                  <a:gd name="T5" fmla="*/ 1517007887 h 103"/>
                  <a:gd name="T6" fmla="*/ 1816967857 w 124"/>
                  <a:gd name="T7" fmla="*/ 765866644 h 103"/>
                  <a:gd name="T8" fmla="*/ 1069666129 w 124"/>
                  <a:gd name="T9" fmla="*/ 0 h 103"/>
                  <a:gd name="T10" fmla="*/ 0 w 124"/>
                  <a:gd name="T11" fmla="*/ 0 h 1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 h="103">
                    <a:moveTo>
                      <a:pt x="0" y="0"/>
                    </a:moveTo>
                    <a:cubicBezTo>
                      <a:pt x="0" y="103"/>
                      <a:pt x="0" y="103"/>
                      <a:pt x="0" y="103"/>
                    </a:cubicBezTo>
                    <a:cubicBezTo>
                      <a:pt x="72" y="103"/>
                      <a:pt x="72" y="103"/>
                      <a:pt x="72" y="103"/>
                    </a:cubicBezTo>
                    <a:cubicBezTo>
                      <a:pt x="100" y="103"/>
                      <a:pt x="124" y="80"/>
                      <a:pt x="124" y="52"/>
                    </a:cubicBezTo>
                    <a:cubicBezTo>
                      <a:pt x="124" y="23"/>
                      <a:pt x="101" y="0"/>
                      <a:pt x="73" y="0"/>
                    </a:cubicBezTo>
                    <a:cubicBezTo>
                      <a:pt x="0" y="0"/>
                      <a:pt x="0" y="0"/>
                      <a:pt x="0" y="0"/>
                    </a:cubicBez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921" name="Freeform 109"/>
              <p:cNvSpPr>
                <a:spLocks/>
              </p:cNvSpPr>
              <p:nvPr/>
            </p:nvSpPr>
            <p:spPr bwMode="auto">
              <a:xfrm>
                <a:off x="2619411" y="3266653"/>
                <a:ext cx="328664" cy="459741"/>
              </a:xfrm>
              <a:custGeom>
                <a:avLst/>
                <a:gdLst>
                  <a:gd name="T0" fmla="*/ 29437174 w 132"/>
                  <a:gd name="T1" fmla="*/ 1482623352 h 104"/>
                  <a:gd name="T2" fmla="*/ 220776886 w 132"/>
                  <a:gd name="T3" fmla="*/ 733972677 h 104"/>
                  <a:gd name="T4" fmla="*/ 44153843 w 132"/>
                  <a:gd name="T5" fmla="*/ 44037824 h 104"/>
                  <a:gd name="T6" fmla="*/ 14716669 w 132"/>
                  <a:gd name="T7" fmla="*/ 0 h 104"/>
                  <a:gd name="T8" fmla="*/ 632893483 w 132"/>
                  <a:gd name="T9" fmla="*/ 0 h 104"/>
                  <a:gd name="T10" fmla="*/ 1942834292 w 132"/>
                  <a:gd name="T11" fmla="*/ 748650675 h 104"/>
                  <a:gd name="T12" fmla="*/ 1928117623 w 132"/>
                  <a:gd name="T13" fmla="*/ 792688499 h 104"/>
                  <a:gd name="T14" fmla="*/ 632893483 w 132"/>
                  <a:gd name="T15" fmla="*/ 1526661177 h 104"/>
                  <a:gd name="T16" fmla="*/ 0 w 132"/>
                  <a:gd name="T17" fmla="*/ 1526661177 h 104"/>
                  <a:gd name="T18" fmla="*/ 29437174 w 132"/>
                  <a:gd name="T19" fmla="*/ 1482623352 h 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104">
                    <a:moveTo>
                      <a:pt x="2" y="101"/>
                    </a:moveTo>
                    <a:cubicBezTo>
                      <a:pt x="10" y="86"/>
                      <a:pt x="15" y="68"/>
                      <a:pt x="15" y="50"/>
                    </a:cubicBezTo>
                    <a:cubicBezTo>
                      <a:pt x="15" y="34"/>
                      <a:pt x="11" y="17"/>
                      <a:pt x="3" y="3"/>
                    </a:cubicBezTo>
                    <a:cubicBezTo>
                      <a:pt x="1" y="0"/>
                      <a:pt x="1" y="0"/>
                      <a:pt x="1" y="0"/>
                    </a:cubicBezTo>
                    <a:cubicBezTo>
                      <a:pt x="43" y="0"/>
                      <a:pt x="43" y="0"/>
                      <a:pt x="43" y="0"/>
                    </a:cubicBezTo>
                    <a:cubicBezTo>
                      <a:pt x="80" y="0"/>
                      <a:pt x="113" y="20"/>
                      <a:pt x="132" y="51"/>
                    </a:cubicBezTo>
                    <a:cubicBezTo>
                      <a:pt x="131" y="54"/>
                      <a:pt x="131" y="54"/>
                      <a:pt x="131" y="54"/>
                    </a:cubicBezTo>
                    <a:cubicBezTo>
                      <a:pt x="113" y="85"/>
                      <a:pt x="79" y="104"/>
                      <a:pt x="43" y="104"/>
                    </a:cubicBezTo>
                    <a:cubicBezTo>
                      <a:pt x="0" y="104"/>
                      <a:pt x="0" y="104"/>
                      <a:pt x="0" y="104"/>
                    </a:cubicBezTo>
                    <a:cubicBezTo>
                      <a:pt x="2" y="101"/>
                      <a:pt x="2" y="101"/>
                      <a:pt x="2" y="101"/>
                    </a:cubicBez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922" name="Freeform 110"/>
              <p:cNvSpPr>
                <a:spLocks/>
              </p:cNvSpPr>
              <p:nvPr/>
            </p:nvSpPr>
            <p:spPr bwMode="auto">
              <a:xfrm>
                <a:off x="1596330" y="3094479"/>
                <a:ext cx="181332" cy="406623"/>
              </a:xfrm>
              <a:custGeom>
                <a:avLst/>
                <a:gdLst>
                  <a:gd name="T0" fmla="*/ 0 w 176"/>
                  <a:gd name="T1" fmla="*/ 0 h 222"/>
                  <a:gd name="T2" fmla="*/ 0 w 176"/>
                  <a:gd name="T3" fmla="*/ 559474688 h 222"/>
                  <a:gd name="T4" fmla="*/ 443547500 w 176"/>
                  <a:gd name="T5" fmla="*/ 272176875 h 222"/>
                  <a:gd name="T6" fmla="*/ 0 w 176"/>
                  <a:gd name="T7" fmla="*/ 0 h 222"/>
                  <a:gd name="T8" fmla="*/ 0 w 176"/>
                  <a:gd name="T9" fmla="*/ 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222">
                    <a:moveTo>
                      <a:pt x="0" y="0"/>
                    </a:moveTo>
                    <a:lnTo>
                      <a:pt x="0" y="222"/>
                    </a:lnTo>
                    <a:lnTo>
                      <a:pt x="176" y="108"/>
                    </a:lnTo>
                    <a:lnTo>
                      <a:pt x="0" y="0"/>
                    </a:ln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923" name="Oval 111"/>
              <p:cNvSpPr>
                <a:spLocks noChangeArrowheads="1"/>
              </p:cNvSpPr>
              <p:nvPr/>
            </p:nvSpPr>
            <p:spPr bwMode="auto">
              <a:xfrm>
                <a:off x="1777662" y="3226357"/>
                <a:ext cx="75211" cy="133710"/>
              </a:xfrm>
              <a:prstGeom prst="ellipse">
                <a:avLst/>
              </a:prstGeom>
              <a:solidFill>
                <a:srgbClr val="FFFFFF"/>
              </a:solidFill>
              <a:ln w="22225">
                <a:solidFill>
                  <a:srgbClr val="000000"/>
                </a:solidFill>
                <a:miter lim="800000"/>
                <a:headEnd/>
                <a:tailEnd/>
              </a:ln>
            </p:spPr>
            <p:txBody>
              <a:bodyPr/>
              <a:lstStyle/>
              <a:p>
                <a:endParaRPr lang="en-US"/>
              </a:p>
            </p:txBody>
          </p:sp>
          <p:sp>
            <p:nvSpPr>
              <p:cNvPr id="34924" name="Freeform 112"/>
              <p:cNvSpPr>
                <a:spLocks/>
              </p:cNvSpPr>
              <p:nvPr/>
            </p:nvSpPr>
            <p:spPr bwMode="auto">
              <a:xfrm>
                <a:off x="1596330" y="3960843"/>
                <a:ext cx="181332" cy="412117"/>
              </a:xfrm>
              <a:custGeom>
                <a:avLst/>
                <a:gdLst>
                  <a:gd name="T0" fmla="*/ 0 w 176"/>
                  <a:gd name="T1" fmla="*/ 0 h 225"/>
                  <a:gd name="T2" fmla="*/ 0 w 176"/>
                  <a:gd name="T3" fmla="*/ 567033569 h 225"/>
                  <a:gd name="T4" fmla="*/ 443547500 w 176"/>
                  <a:gd name="T5" fmla="*/ 279736158 h 225"/>
                  <a:gd name="T6" fmla="*/ 0 w 176"/>
                  <a:gd name="T7" fmla="*/ 0 h 225"/>
                  <a:gd name="T8" fmla="*/ 0 w 176"/>
                  <a:gd name="T9" fmla="*/ 0 h 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225">
                    <a:moveTo>
                      <a:pt x="0" y="0"/>
                    </a:moveTo>
                    <a:lnTo>
                      <a:pt x="0" y="225"/>
                    </a:lnTo>
                    <a:lnTo>
                      <a:pt x="176" y="111"/>
                    </a:lnTo>
                    <a:lnTo>
                      <a:pt x="0" y="0"/>
                    </a:ln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925" name="Freeform 113"/>
              <p:cNvSpPr>
                <a:spLocks/>
              </p:cNvSpPr>
              <p:nvPr/>
            </p:nvSpPr>
            <p:spPr bwMode="auto">
              <a:xfrm>
                <a:off x="1777662" y="4094551"/>
                <a:ext cx="75211" cy="131878"/>
              </a:xfrm>
              <a:custGeom>
                <a:avLst/>
                <a:gdLst>
                  <a:gd name="T0" fmla="*/ 208909495 w 30"/>
                  <a:gd name="T1" fmla="*/ 435483000 h 30"/>
                  <a:gd name="T2" fmla="*/ 0 w 30"/>
                  <a:gd name="T3" fmla="*/ 217741500 h 30"/>
                  <a:gd name="T4" fmla="*/ 208909495 w 30"/>
                  <a:gd name="T5" fmla="*/ 0 h 30"/>
                  <a:gd name="T6" fmla="*/ 447659892 w 30"/>
                  <a:gd name="T7" fmla="*/ 217741500 h 30"/>
                  <a:gd name="T8" fmla="*/ 208909495 w 30"/>
                  <a:gd name="T9" fmla="*/ 43548300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0">
                    <a:moveTo>
                      <a:pt x="14" y="30"/>
                    </a:moveTo>
                    <a:cubicBezTo>
                      <a:pt x="6" y="30"/>
                      <a:pt x="0" y="24"/>
                      <a:pt x="0" y="15"/>
                    </a:cubicBezTo>
                    <a:cubicBezTo>
                      <a:pt x="0" y="7"/>
                      <a:pt x="6" y="0"/>
                      <a:pt x="14" y="0"/>
                    </a:cubicBezTo>
                    <a:cubicBezTo>
                      <a:pt x="23" y="0"/>
                      <a:pt x="30" y="7"/>
                      <a:pt x="30" y="15"/>
                    </a:cubicBezTo>
                    <a:cubicBezTo>
                      <a:pt x="30" y="23"/>
                      <a:pt x="23" y="30"/>
                      <a:pt x="14" y="30"/>
                    </a:cubicBez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926" name="Freeform 114"/>
              <p:cNvSpPr>
                <a:spLocks/>
              </p:cNvSpPr>
              <p:nvPr/>
            </p:nvSpPr>
            <p:spPr bwMode="auto">
              <a:xfrm>
                <a:off x="1895115" y="2482713"/>
                <a:ext cx="77272" cy="1832"/>
              </a:xfrm>
              <a:custGeom>
                <a:avLst/>
                <a:gdLst>
                  <a:gd name="T0" fmla="*/ 0 w 75"/>
                  <a:gd name="T1" fmla="*/ 0 h 1588"/>
                  <a:gd name="T2" fmla="*/ 189010131 w 75"/>
                  <a:gd name="T3" fmla="*/ 0 h 1588"/>
                  <a:gd name="T4" fmla="*/ 0 w 75"/>
                  <a:gd name="T5" fmla="*/ 0 h 1588"/>
                  <a:gd name="T6" fmla="*/ 0 60000 65536"/>
                  <a:gd name="T7" fmla="*/ 0 60000 65536"/>
                  <a:gd name="T8" fmla="*/ 0 60000 65536"/>
                </a:gdLst>
                <a:ahLst/>
                <a:cxnLst>
                  <a:cxn ang="T6">
                    <a:pos x="T0" y="T1"/>
                  </a:cxn>
                  <a:cxn ang="T7">
                    <a:pos x="T2" y="T3"/>
                  </a:cxn>
                  <a:cxn ang="T8">
                    <a:pos x="T4" y="T5"/>
                  </a:cxn>
                </a:cxnLst>
                <a:rect l="0" t="0" r="r" b="b"/>
                <a:pathLst>
                  <a:path w="75" h="1588">
                    <a:moveTo>
                      <a:pt x="0" y="0"/>
                    </a:moveTo>
                    <a:lnTo>
                      <a:pt x="75"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927" name="Line 115"/>
              <p:cNvSpPr>
                <a:spLocks noChangeShapeType="1"/>
              </p:cNvSpPr>
              <p:nvPr/>
            </p:nvSpPr>
            <p:spPr bwMode="auto">
              <a:xfrm>
                <a:off x="1895115" y="2482713"/>
                <a:ext cx="77272" cy="1832"/>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4928" name="Rectangle 116"/>
              <p:cNvSpPr>
                <a:spLocks noChangeArrowheads="1"/>
              </p:cNvSpPr>
              <p:nvPr/>
            </p:nvSpPr>
            <p:spPr bwMode="auto">
              <a:xfrm>
                <a:off x="1143000" y="2209800"/>
                <a:ext cx="120682"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A</a:t>
                </a:r>
                <a:endParaRPr lang="en-US"/>
              </a:p>
            </p:txBody>
          </p:sp>
          <p:sp>
            <p:nvSpPr>
              <p:cNvPr id="34929" name="Rectangle 117"/>
              <p:cNvSpPr>
                <a:spLocks noChangeArrowheads="1"/>
              </p:cNvSpPr>
              <p:nvPr/>
            </p:nvSpPr>
            <p:spPr bwMode="auto">
              <a:xfrm>
                <a:off x="1157425" y="2512019"/>
                <a:ext cx="110971"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B</a:t>
                </a:r>
                <a:endParaRPr lang="en-US"/>
              </a:p>
            </p:txBody>
          </p:sp>
          <p:sp>
            <p:nvSpPr>
              <p:cNvPr id="34930" name="Rectangle 118"/>
              <p:cNvSpPr>
                <a:spLocks noChangeArrowheads="1"/>
              </p:cNvSpPr>
              <p:nvPr/>
            </p:nvSpPr>
            <p:spPr bwMode="auto">
              <a:xfrm>
                <a:off x="1157425" y="3469965"/>
                <a:ext cx="110971"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C</a:t>
                </a:r>
                <a:endParaRPr lang="en-US"/>
              </a:p>
            </p:txBody>
          </p:sp>
          <p:sp>
            <p:nvSpPr>
              <p:cNvPr id="34931" name="Rectangle 119"/>
              <p:cNvSpPr>
                <a:spLocks noChangeArrowheads="1"/>
              </p:cNvSpPr>
              <p:nvPr/>
            </p:nvSpPr>
            <p:spPr bwMode="auto">
              <a:xfrm>
                <a:off x="1144030" y="4041435"/>
                <a:ext cx="120682"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D</a:t>
                </a:r>
                <a:endParaRPr lang="en-US"/>
              </a:p>
            </p:txBody>
          </p:sp>
          <p:sp>
            <p:nvSpPr>
              <p:cNvPr id="34932" name="Rectangle 120"/>
              <p:cNvSpPr>
                <a:spLocks noChangeArrowheads="1"/>
              </p:cNvSpPr>
              <p:nvPr/>
            </p:nvSpPr>
            <p:spPr bwMode="auto">
              <a:xfrm>
                <a:off x="1157425" y="4303357"/>
                <a:ext cx="101262"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E</a:t>
                </a:r>
                <a:endParaRPr lang="en-US"/>
              </a:p>
            </p:txBody>
          </p:sp>
          <p:sp>
            <p:nvSpPr>
              <p:cNvPr id="34933" name="Rectangle 121"/>
              <p:cNvSpPr>
                <a:spLocks noChangeArrowheads="1"/>
              </p:cNvSpPr>
              <p:nvPr/>
            </p:nvSpPr>
            <p:spPr bwMode="auto">
              <a:xfrm>
                <a:off x="3094378" y="3360067"/>
                <a:ext cx="92939"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F</a:t>
                </a:r>
                <a:endParaRPr lang="en-US"/>
              </a:p>
            </p:txBody>
          </p:sp>
          <p:sp>
            <p:nvSpPr>
              <p:cNvPr id="34934" name="Rectangle 122"/>
              <p:cNvSpPr>
                <a:spLocks noChangeArrowheads="1"/>
              </p:cNvSpPr>
              <p:nvPr/>
            </p:nvSpPr>
            <p:spPr bwMode="auto">
              <a:xfrm>
                <a:off x="2082629" y="4539639"/>
                <a:ext cx="184490"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(a)</a:t>
                </a:r>
                <a:endParaRPr lang="en-US"/>
              </a:p>
            </p:txBody>
          </p:sp>
          <p:sp>
            <p:nvSpPr>
              <p:cNvPr id="34935" name="Oval 123"/>
              <p:cNvSpPr>
                <a:spLocks noChangeArrowheads="1"/>
              </p:cNvSpPr>
              <p:nvPr/>
            </p:nvSpPr>
            <p:spPr bwMode="auto">
              <a:xfrm>
                <a:off x="1949720" y="2442417"/>
                <a:ext cx="45333" cy="80592"/>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936" name="Oval 124"/>
              <p:cNvSpPr>
                <a:spLocks noChangeArrowheads="1"/>
              </p:cNvSpPr>
              <p:nvPr/>
            </p:nvSpPr>
            <p:spPr bwMode="auto">
              <a:xfrm>
                <a:off x="1887903" y="3257495"/>
                <a:ext cx="44303" cy="80592"/>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31" name="Group 130"/>
            <p:cNvGrpSpPr/>
            <p:nvPr/>
          </p:nvGrpSpPr>
          <p:grpSpPr>
            <a:xfrm>
              <a:off x="2504919" y="5154167"/>
              <a:ext cx="2838674" cy="2694433"/>
              <a:chOff x="2504919" y="5154167"/>
              <a:chExt cx="2838674" cy="2694433"/>
            </a:xfrm>
          </p:grpSpPr>
          <p:sp>
            <p:nvSpPr>
              <p:cNvPr id="34826" name="Freeform 14"/>
              <p:cNvSpPr>
                <a:spLocks/>
              </p:cNvSpPr>
              <p:nvPr/>
            </p:nvSpPr>
            <p:spPr bwMode="auto">
              <a:xfrm>
                <a:off x="2641949" y="6879565"/>
                <a:ext cx="1761804" cy="578797"/>
              </a:xfrm>
              <a:custGeom>
                <a:avLst/>
                <a:gdLst>
                  <a:gd name="T0" fmla="*/ 0 w 1710"/>
                  <a:gd name="T1" fmla="*/ 796369375 h 316"/>
                  <a:gd name="T2" fmla="*/ 2147483647 w 1710"/>
                  <a:gd name="T3" fmla="*/ 796369375 h 316"/>
                  <a:gd name="T4" fmla="*/ 2147483647 w 1710"/>
                  <a:gd name="T5" fmla="*/ 0 h 316"/>
                  <a:gd name="T6" fmla="*/ 2147483647 w 1710"/>
                  <a:gd name="T7" fmla="*/ 0 h 3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0" h="316">
                    <a:moveTo>
                      <a:pt x="0" y="316"/>
                    </a:moveTo>
                    <a:lnTo>
                      <a:pt x="1618" y="316"/>
                    </a:lnTo>
                    <a:lnTo>
                      <a:pt x="1618" y="0"/>
                    </a:lnTo>
                    <a:lnTo>
                      <a:pt x="1710" y="0"/>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827" name="Line 15"/>
              <p:cNvSpPr>
                <a:spLocks noChangeShapeType="1"/>
              </p:cNvSpPr>
              <p:nvPr/>
            </p:nvSpPr>
            <p:spPr bwMode="auto">
              <a:xfrm>
                <a:off x="2631647" y="6613978"/>
                <a:ext cx="1140536" cy="1832"/>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4828" name="Line 16"/>
              <p:cNvSpPr>
                <a:spLocks noChangeShapeType="1"/>
              </p:cNvSpPr>
              <p:nvPr/>
            </p:nvSpPr>
            <p:spPr bwMode="auto">
              <a:xfrm>
                <a:off x="2631646" y="7154311"/>
                <a:ext cx="1130233" cy="1831"/>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4829" name="Line 17"/>
              <p:cNvSpPr>
                <a:spLocks noChangeShapeType="1"/>
              </p:cNvSpPr>
              <p:nvPr/>
            </p:nvSpPr>
            <p:spPr bwMode="auto">
              <a:xfrm>
                <a:off x="3700062" y="6317253"/>
                <a:ext cx="72121" cy="1832"/>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4830" name="Freeform 18"/>
              <p:cNvSpPr>
                <a:spLocks/>
              </p:cNvSpPr>
              <p:nvPr/>
            </p:nvSpPr>
            <p:spPr bwMode="auto">
              <a:xfrm>
                <a:off x="4143088" y="6458290"/>
                <a:ext cx="280240" cy="212469"/>
              </a:xfrm>
              <a:custGeom>
                <a:avLst/>
                <a:gdLst>
                  <a:gd name="T0" fmla="*/ 0 w 272"/>
                  <a:gd name="T1" fmla="*/ 0 h 116"/>
                  <a:gd name="T2" fmla="*/ 163810950 w 272"/>
                  <a:gd name="T3" fmla="*/ 0 h 116"/>
                  <a:gd name="T4" fmla="*/ 163810950 w 272"/>
                  <a:gd name="T5" fmla="*/ 292338125 h 116"/>
                  <a:gd name="T6" fmla="*/ 685482500 w 272"/>
                  <a:gd name="T7" fmla="*/ 292338125 h 1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2" h="116">
                    <a:moveTo>
                      <a:pt x="0" y="0"/>
                    </a:moveTo>
                    <a:lnTo>
                      <a:pt x="65" y="0"/>
                    </a:lnTo>
                    <a:lnTo>
                      <a:pt x="65" y="116"/>
                    </a:lnTo>
                    <a:lnTo>
                      <a:pt x="272" y="116"/>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831" name="Freeform 19"/>
              <p:cNvSpPr>
                <a:spLocks/>
              </p:cNvSpPr>
              <p:nvPr/>
            </p:nvSpPr>
            <p:spPr bwMode="auto">
              <a:xfrm>
                <a:off x="4137936" y="6776994"/>
                <a:ext cx="295695" cy="227123"/>
              </a:xfrm>
              <a:custGeom>
                <a:avLst/>
                <a:gdLst>
                  <a:gd name="T0" fmla="*/ 0 w 287"/>
                  <a:gd name="T1" fmla="*/ 312499375 h 124"/>
                  <a:gd name="T2" fmla="*/ 176411131 w 287"/>
                  <a:gd name="T3" fmla="*/ 312499375 h 124"/>
                  <a:gd name="T4" fmla="*/ 176411131 w 287"/>
                  <a:gd name="T5" fmla="*/ 0 h 124"/>
                  <a:gd name="T6" fmla="*/ 723286431 w 287"/>
                  <a:gd name="T7" fmla="*/ 0 h 1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7" h="124">
                    <a:moveTo>
                      <a:pt x="0" y="124"/>
                    </a:moveTo>
                    <a:lnTo>
                      <a:pt x="70" y="124"/>
                    </a:lnTo>
                    <a:lnTo>
                      <a:pt x="70" y="0"/>
                    </a:lnTo>
                    <a:lnTo>
                      <a:pt x="287" y="0"/>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832" name="Freeform 20"/>
              <p:cNvSpPr>
                <a:spLocks/>
              </p:cNvSpPr>
              <p:nvPr/>
            </p:nvSpPr>
            <p:spPr bwMode="auto">
              <a:xfrm>
                <a:off x="3702122" y="5667024"/>
                <a:ext cx="61818" cy="1194226"/>
              </a:xfrm>
              <a:custGeom>
                <a:avLst/>
                <a:gdLst>
                  <a:gd name="T0" fmla="*/ 151209375 w 60"/>
                  <a:gd name="T1" fmla="*/ 1643141875 h 652"/>
                  <a:gd name="T2" fmla="*/ 0 w 60"/>
                  <a:gd name="T3" fmla="*/ 1643141875 h 652"/>
                  <a:gd name="T4" fmla="*/ 0 w 60"/>
                  <a:gd name="T5" fmla="*/ 0 h 652"/>
                  <a:gd name="T6" fmla="*/ 0 60000 65536"/>
                  <a:gd name="T7" fmla="*/ 0 60000 65536"/>
                  <a:gd name="T8" fmla="*/ 0 60000 65536"/>
                </a:gdLst>
                <a:ahLst/>
                <a:cxnLst>
                  <a:cxn ang="T6">
                    <a:pos x="T0" y="T1"/>
                  </a:cxn>
                  <a:cxn ang="T7">
                    <a:pos x="T2" y="T3"/>
                  </a:cxn>
                  <a:cxn ang="T8">
                    <a:pos x="T4" y="T5"/>
                  </a:cxn>
                </a:cxnLst>
                <a:rect l="0" t="0" r="r" b="b"/>
                <a:pathLst>
                  <a:path w="60" h="652">
                    <a:moveTo>
                      <a:pt x="60" y="652"/>
                    </a:moveTo>
                    <a:lnTo>
                      <a:pt x="0" y="652"/>
                    </a:lnTo>
                    <a:lnTo>
                      <a:pt x="0" y="0"/>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833" name="Freeform 21"/>
              <p:cNvSpPr>
                <a:spLocks/>
              </p:cNvSpPr>
              <p:nvPr/>
            </p:nvSpPr>
            <p:spPr bwMode="auto">
              <a:xfrm>
                <a:off x="3612486" y="5667025"/>
                <a:ext cx="794357" cy="912154"/>
              </a:xfrm>
              <a:custGeom>
                <a:avLst/>
                <a:gdLst>
                  <a:gd name="T0" fmla="*/ 0 w 771"/>
                  <a:gd name="T1" fmla="*/ 0 h 498"/>
                  <a:gd name="T2" fmla="*/ 882055048 w 771"/>
                  <a:gd name="T3" fmla="*/ 0 h 498"/>
                  <a:gd name="T4" fmla="*/ 882055048 w 771"/>
                  <a:gd name="T5" fmla="*/ 607358450 h 498"/>
                  <a:gd name="T6" fmla="*/ 1698586006 w 771"/>
                  <a:gd name="T7" fmla="*/ 607358450 h 498"/>
                  <a:gd name="T8" fmla="*/ 1698586006 w 771"/>
                  <a:gd name="T9" fmla="*/ 1255037813 h 498"/>
                  <a:gd name="T10" fmla="*/ 1943042056 w 771"/>
                  <a:gd name="T11" fmla="*/ 1255037813 h 4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1" h="498">
                    <a:moveTo>
                      <a:pt x="0" y="0"/>
                    </a:moveTo>
                    <a:lnTo>
                      <a:pt x="350" y="0"/>
                    </a:lnTo>
                    <a:lnTo>
                      <a:pt x="350" y="241"/>
                    </a:lnTo>
                    <a:lnTo>
                      <a:pt x="674" y="241"/>
                    </a:lnTo>
                    <a:lnTo>
                      <a:pt x="674" y="498"/>
                    </a:lnTo>
                    <a:lnTo>
                      <a:pt x="771" y="498"/>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834" name="Line 22"/>
              <p:cNvSpPr>
                <a:spLocks noChangeShapeType="1"/>
              </p:cNvSpPr>
              <p:nvPr/>
            </p:nvSpPr>
            <p:spPr bwMode="auto">
              <a:xfrm>
                <a:off x="2624434" y="5839198"/>
                <a:ext cx="606843" cy="1831"/>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4835" name="Freeform 23"/>
              <p:cNvSpPr>
                <a:spLocks/>
              </p:cNvSpPr>
              <p:nvPr/>
            </p:nvSpPr>
            <p:spPr bwMode="auto">
              <a:xfrm>
                <a:off x="2634737" y="5357477"/>
                <a:ext cx="622298" cy="194154"/>
              </a:xfrm>
              <a:custGeom>
                <a:avLst/>
                <a:gdLst>
                  <a:gd name="T0" fmla="*/ 0 w 604"/>
                  <a:gd name="T1" fmla="*/ 0 h 106"/>
                  <a:gd name="T2" fmla="*/ 1320561875 w 604"/>
                  <a:gd name="T3" fmla="*/ 0 h 106"/>
                  <a:gd name="T4" fmla="*/ 1320561875 w 604"/>
                  <a:gd name="T5" fmla="*/ 267136563 h 106"/>
                  <a:gd name="T6" fmla="*/ 1522174375 w 604"/>
                  <a:gd name="T7" fmla="*/ 267136563 h 1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4" h="106">
                    <a:moveTo>
                      <a:pt x="0" y="0"/>
                    </a:moveTo>
                    <a:lnTo>
                      <a:pt x="524" y="0"/>
                    </a:lnTo>
                    <a:lnTo>
                      <a:pt x="524" y="106"/>
                    </a:lnTo>
                    <a:lnTo>
                      <a:pt x="604" y="106"/>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836" name="Freeform 24"/>
              <p:cNvSpPr>
                <a:spLocks/>
              </p:cNvSpPr>
              <p:nvPr/>
            </p:nvSpPr>
            <p:spPr bwMode="auto">
              <a:xfrm>
                <a:off x="4389328" y="6498586"/>
                <a:ext cx="327634" cy="459740"/>
              </a:xfrm>
              <a:custGeom>
                <a:avLst/>
                <a:gdLst>
                  <a:gd name="T0" fmla="*/ 14624627 w 132"/>
                  <a:gd name="T1" fmla="*/ 1482615800 h 104"/>
                  <a:gd name="T2" fmla="*/ 204767728 w 132"/>
                  <a:gd name="T3" fmla="*/ 733967004 h 104"/>
                  <a:gd name="T4" fmla="*/ 29253079 w 132"/>
                  <a:gd name="T5" fmla="*/ 29359753 h 104"/>
                  <a:gd name="T6" fmla="*/ 14624627 w 132"/>
                  <a:gd name="T7" fmla="*/ 0 h 104"/>
                  <a:gd name="T8" fmla="*/ 628931637 w 132"/>
                  <a:gd name="T9" fmla="*/ 0 h 104"/>
                  <a:gd name="T10" fmla="*/ 1930668793 w 132"/>
                  <a:gd name="T11" fmla="*/ 748648796 h 104"/>
                  <a:gd name="T12" fmla="*/ 1916044165 w 132"/>
                  <a:gd name="T13" fmla="*/ 792686510 h 104"/>
                  <a:gd name="T14" fmla="*/ 628931637 w 132"/>
                  <a:gd name="T15" fmla="*/ 1526653514 h 104"/>
                  <a:gd name="T16" fmla="*/ 0 w 132"/>
                  <a:gd name="T17" fmla="*/ 1526653514 h 104"/>
                  <a:gd name="T18" fmla="*/ 14624627 w 132"/>
                  <a:gd name="T19" fmla="*/ 1482615800 h 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104">
                    <a:moveTo>
                      <a:pt x="1" y="101"/>
                    </a:moveTo>
                    <a:cubicBezTo>
                      <a:pt x="10" y="86"/>
                      <a:pt x="14" y="68"/>
                      <a:pt x="14" y="50"/>
                    </a:cubicBezTo>
                    <a:cubicBezTo>
                      <a:pt x="14" y="34"/>
                      <a:pt x="10" y="17"/>
                      <a:pt x="2" y="2"/>
                    </a:cubicBezTo>
                    <a:cubicBezTo>
                      <a:pt x="1" y="0"/>
                      <a:pt x="1" y="0"/>
                      <a:pt x="1" y="0"/>
                    </a:cubicBezTo>
                    <a:cubicBezTo>
                      <a:pt x="43" y="0"/>
                      <a:pt x="43" y="0"/>
                      <a:pt x="43" y="0"/>
                    </a:cubicBezTo>
                    <a:cubicBezTo>
                      <a:pt x="79" y="0"/>
                      <a:pt x="113" y="19"/>
                      <a:pt x="132" y="51"/>
                    </a:cubicBezTo>
                    <a:cubicBezTo>
                      <a:pt x="131" y="54"/>
                      <a:pt x="131" y="54"/>
                      <a:pt x="131" y="54"/>
                    </a:cubicBezTo>
                    <a:cubicBezTo>
                      <a:pt x="112" y="85"/>
                      <a:pt x="79" y="104"/>
                      <a:pt x="43" y="104"/>
                    </a:cubicBezTo>
                    <a:cubicBezTo>
                      <a:pt x="0" y="104"/>
                      <a:pt x="0" y="104"/>
                      <a:pt x="0" y="104"/>
                    </a:cubicBezTo>
                    <a:cubicBezTo>
                      <a:pt x="1" y="101"/>
                      <a:pt x="1" y="101"/>
                      <a:pt x="1" y="101"/>
                    </a:cubicBez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37" name="Oval 25"/>
              <p:cNvSpPr>
                <a:spLocks noChangeArrowheads="1"/>
              </p:cNvSpPr>
              <p:nvPr/>
            </p:nvSpPr>
            <p:spPr bwMode="auto">
              <a:xfrm>
                <a:off x="4716961" y="6657937"/>
                <a:ext cx="75212" cy="133710"/>
              </a:xfrm>
              <a:prstGeom prst="ellipse">
                <a:avLst/>
              </a:prstGeom>
              <a:solidFill>
                <a:srgbClr val="FFFFFF"/>
              </a:solidFill>
              <a:ln w="22225">
                <a:solidFill>
                  <a:srgbClr val="000000"/>
                </a:solidFill>
                <a:miter lim="800000"/>
                <a:headEnd/>
                <a:tailEnd/>
              </a:ln>
            </p:spPr>
            <p:txBody>
              <a:bodyPr/>
              <a:lstStyle/>
              <a:p>
                <a:endParaRPr lang="en-US"/>
              </a:p>
            </p:txBody>
          </p:sp>
          <p:sp>
            <p:nvSpPr>
              <p:cNvPr id="34838" name="Freeform 26"/>
              <p:cNvSpPr>
                <a:spLocks/>
              </p:cNvSpPr>
              <p:nvPr/>
            </p:nvSpPr>
            <p:spPr bwMode="auto">
              <a:xfrm>
                <a:off x="3739212" y="6782488"/>
                <a:ext cx="328664" cy="456078"/>
              </a:xfrm>
              <a:custGeom>
                <a:avLst/>
                <a:gdLst>
                  <a:gd name="T0" fmla="*/ 29437116 w 132"/>
                  <a:gd name="T1" fmla="*/ 1472831575 h 103"/>
                  <a:gd name="T2" fmla="*/ 220776450 w 132"/>
                  <a:gd name="T3" fmla="*/ 721688431 h 103"/>
                  <a:gd name="T4" fmla="*/ 44153755 w 132"/>
                  <a:gd name="T5" fmla="*/ 29454713 h 103"/>
                  <a:gd name="T6" fmla="*/ 14716640 w 132"/>
                  <a:gd name="T7" fmla="*/ 0 h 103"/>
                  <a:gd name="T8" fmla="*/ 647608873 w 132"/>
                  <a:gd name="T9" fmla="*/ 0 h 103"/>
                  <a:gd name="T10" fmla="*/ 1942826619 w 132"/>
                  <a:gd name="T11" fmla="*/ 736413869 h 103"/>
                  <a:gd name="T12" fmla="*/ 1928109980 w 132"/>
                  <a:gd name="T13" fmla="*/ 780601694 h 103"/>
                  <a:gd name="T14" fmla="*/ 647608873 w 132"/>
                  <a:gd name="T15" fmla="*/ 1517015563 h 103"/>
                  <a:gd name="T16" fmla="*/ 0 w 132"/>
                  <a:gd name="T17" fmla="*/ 1517015563 h 103"/>
                  <a:gd name="T18" fmla="*/ 29437116 w 132"/>
                  <a:gd name="T19" fmla="*/ 1472831575 h 1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103">
                    <a:moveTo>
                      <a:pt x="2" y="100"/>
                    </a:moveTo>
                    <a:cubicBezTo>
                      <a:pt x="11" y="85"/>
                      <a:pt x="15" y="67"/>
                      <a:pt x="15" y="49"/>
                    </a:cubicBezTo>
                    <a:cubicBezTo>
                      <a:pt x="15" y="33"/>
                      <a:pt x="11" y="16"/>
                      <a:pt x="3" y="2"/>
                    </a:cubicBezTo>
                    <a:cubicBezTo>
                      <a:pt x="1" y="0"/>
                      <a:pt x="1" y="0"/>
                      <a:pt x="1" y="0"/>
                    </a:cubicBezTo>
                    <a:cubicBezTo>
                      <a:pt x="44" y="0"/>
                      <a:pt x="44" y="0"/>
                      <a:pt x="44" y="0"/>
                    </a:cubicBezTo>
                    <a:cubicBezTo>
                      <a:pt x="80" y="0"/>
                      <a:pt x="113" y="19"/>
                      <a:pt x="132" y="50"/>
                    </a:cubicBezTo>
                    <a:cubicBezTo>
                      <a:pt x="131" y="53"/>
                      <a:pt x="131" y="53"/>
                      <a:pt x="131" y="53"/>
                    </a:cubicBezTo>
                    <a:cubicBezTo>
                      <a:pt x="113" y="84"/>
                      <a:pt x="80" y="103"/>
                      <a:pt x="44" y="103"/>
                    </a:cubicBezTo>
                    <a:cubicBezTo>
                      <a:pt x="0" y="103"/>
                      <a:pt x="0" y="103"/>
                      <a:pt x="0" y="103"/>
                    </a:cubicBezTo>
                    <a:cubicBezTo>
                      <a:pt x="2" y="100"/>
                      <a:pt x="2" y="100"/>
                      <a:pt x="2" y="100"/>
                    </a:cubicBez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39" name="Oval 27"/>
              <p:cNvSpPr>
                <a:spLocks noChangeArrowheads="1"/>
              </p:cNvSpPr>
              <p:nvPr/>
            </p:nvSpPr>
            <p:spPr bwMode="auto">
              <a:xfrm>
                <a:off x="4067876" y="6936346"/>
                <a:ext cx="75212" cy="133710"/>
              </a:xfrm>
              <a:prstGeom prst="ellipse">
                <a:avLst/>
              </a:prstGeom>
              <a:solidFill>
                <a:srgbClr val="FFFFFF"/>
              </a:solidFill>
              <a:ln w="22225">
                <a:solidFill>
                  <a:srgbClr val="000000"/>
                </a:solidFill>
                <a:miter lim="800000"/>
                <a:headEnd/>
                <a:tailEnd/>
              </a:ln>
            </p:spPr>
            <p:txBody>
              <a:bodyPr/>
              <a:lstStyle/>
              <a:p>
                <a:endParaRPr lang="en-US"/>
              </a:p>
            </p:txBody>
          </p:sp>
          <p:sp>
            <p:nvSpPr>
              <p:cNvPr id="34840" name="Freeform 28"/>
              <p:cNvSpPr>
                <a:spLocks/>
              </p:cNvSpPr>
              <p:nvPr/>
            </p:nvSpPr>
            <p:spPr bwMode="auto">
              <a:xfrm>
                <a:off x="3211701" y="5449059"/>
                <a:ext cx="328664" cy="461572"/>
              </a:xfrm>
              <a:custGeom>
                <a:avLst/>
                <a:gdLst>
                  <a:gd name="T0" fmla="*/ 29437116 w 132"/>
                  <a:gd name="T1" fmla="*/ 1494456014 h 104"/>
                  <a:gd name="T2" fmla="*/ 220776450 w 132"/>
                  <a:gd name="T3" fmla="*/ 739830929 h 104"/>
                  <a:gd name="T4" fmla="*/ 44153755 w 132"/>
                  <a:gd name="T5" fmla="*/ 44390163 h 104"/>
                  <a:gd name="T6" fmla="*/ 14716640 w 132"/>
                  <a:gd name="T7" fmla="*/ 0 h 104"/>
                  <a:gd name="T8" fmla="*/ 647608873 w 132"/>
                  <a:gd name="T9" fmla="*/ 0 h 104"/>
                  <a:gd name="T10" fmla="*/ 1942826619 w 132"/>
                  <a:gd name="T11" fmla="*/ 754625086 h 104"/>
                  <a:gd name="T12" fmla="*/ 1942826619 w 132"/>
                  <a:gd name="T13" fmla="*/ 799015249 h 104"/>
                  <a:gd name="T14" fmla="*/ 647608873 w 132"/>
                  <a:gd name="T15" fmla="*/ 1538846178 h 104"/>
                  <a:gd name="T16" fmla="*/ 0 w 132"/>
                  <a:gd name="T17" fmla="*/ 1538846178 h 104"/>
                  <a:gd name="T18" fmla="*/ 29437116 w 132"/>
                  <a:gd name="T19" fmla="*/ 1494456014 h 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104">
                    <a:moveTo>
                      <a:pt x="2" y="101"/>
                    </a:moveTo>
                    <a:cubicBezTo>
                      <a:pt x="11" y="86"/>
                      <a:pt x="15" y="68"/>
                      <a:pt x="15" y="50"/>
                    </a:cubicBezTo>
                    <a:cubicBezTo>
                      <a:pt x="15" y="34"/>
                      <a:pt x="11" y="17"/>
                      <a:pt x="3" y="3"/>
                    </a:cubicBezTo>
                    <a:cubicBezTo>
                      <a:pt x="1" y="0"/>
                      <a:pt x="1" y="0"/>
                      <a:pt x="1" y="0"/>
                    </a:cubicBezTo>
                    <a:cubicBezTo>
                      <a:pt x="44" y="0"/>
                      <a:pt x="44" y="0"/>
                      <a:pt x="44" y="0"/>
                    </a:cubicBezTo>
                    <a:cubicBezTo>
                      <a:pt x="80" y="0"/>
                      <a:pt x="114" y="20"/>
                      <a:pt x="132" y="51"/>
                    </a:cubicBezTo>
                    <a:cubicBezTo>
                      <a:pt x="132" y="54"/>
                      <a:pt x="132" y="54"/>
                      <a:pt x="132" y="54"/>
                    </a:cubicBezTo>
                    <a:cubicBezTo>
                      <a:pt x="113" y="85"/>
                      <a:pt x="80" y="104"/>
                      <a:pt x="44" y="104"/>
                    </a:cubicBezTo>
                    <a:cubicBezTo>
                      <a:pt x="0" y="104"/>
                      <a:pt x="0" y="104"/>
                      <a:pt x="0" y="104"/>
                    </a:cubicBezTo>
                    <a:cubicBezTo>
                      <a:pt x="2" y="101"/>
                      <a:pt x="2" y="101"/>
                      <a:pt x="2" y="101"/>
                    </a:cubicBez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41" name="Oval 29"/>
              <p:cNvSpPr>
                <a:spLocks noChangeArrowheads="1"/>
              </p:cNvSpPr>
              <p:nvPr/>
            </p:nvSpPr>
            <p:spPr bwMode="auto">
              <a:xfrm>
                <a:off x="3540365" y="5608412"/>
                <a:ext cx="74181" cy="133709"/>
              </a:xfrm>
              <a:prstGeom prst="ellipse">
                <a:avLst/>
              </a:prstGeom>
              <a:solidFill>
                <a:srgbClr val="FFFFFF"/>
              </a:solidFill>
              <a:ln w="22225">
                <a:solidFill>
                  <a:srgbClr val="000000"/>
                </a:solidFill>
                <a:miter lim="800000"/>
                <a:headEnd/>
                <a:tailEnd/>
              </a:ln>
            </p:spPr>
            <p:txBody>
              <a:bodyPr/>
              <a:lstStyle/>
              <a:p>
                <a:endParaRPr lang="en-US"/>
              </a:p>
            </p:txBody>
          </p:sp>
          <p:sp>
            <p:nvSpPr>
              <p:cNvPr id="34842" name="Freeform 30"/>
              <p:cNvSpPr>
                <a:spLocks/>
              </p:cNvSpPr>
              <p:nvPr/>
            </p:nvSpPr>
            <p:spPr bwMode="auto">
              <a:xfrm>
                <a:off x="3739212" y="6238494"/>
                <a:ext cx="328664" cy="454245"/>
              </a:xfrm>
              <a:custGeom>
                <a:avLst/>
                <a:gdLst>
                  <a:gd name="T0" fmla="*/ 29437116 w 132"/>
                  <a:gd name="T1" fmla="*/ 1475629646 h 103"/>
                  <a:gd name="T2" fmla="*/ 220776450 w 132"/>
                  <a:gd name="T3" fmla="*/ 730512261 h 103"/>
                  <a:gd name="T4" fmla="*/ 44153755 w 132"/>
                  <a:gd name="T5" fmla="*/ 29221714 h 103"/>
                  <a:gd name="T6" fmla="*/ 14716640 w 132"/>
                  <a:gd name="T7" fmla="*/ 0 h 103"/>
                  <a:gd name="T8" fmla="*/ 647608873 w 132"/>
                  <a:gd name="T9" fmla="*/ 0 h 103"/>
                  <a:gd name="T10" fmla="*/ 1942826619 w 132"/>
                  <a:gd name="T11" fmla="*/ 730512261 h 103"/>
                  <a:gd name="T12" fmla="*/ 1928109980 w 132"/>
                  <a:gd name="T13" fmla="*/ 774339098 h 103"/>
                  <a:gd name="T14" fmla="*/ 647608873 w 132"/>
                  <a:gd name="T15" fmla="*/ 1504851359 h 103"/>
                  <a:gd name="T16" fmla="*/ 0 w 132"/>
                  <a:gd name="T17" fmla="*/ 1504851359 h 103"/>
                  <a:gd name="T18" fmla="*/ 29437116 w 132"/>
                  <a:gd name="T19" fmla="*/ 1475629646 h 1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103">
                    <a:moveTo>
                      <a:pt x="2" y="101"/>
                    </a:moveTo>
                    <a:cubicBezTo>
                      <a:pt x="11" y="85"/>
                      <a:pt x="15" y="67"/>
                      <a:pt x="15" y="50"/>
                    </a:cubicBezTo>
                    <a:cubicBezTo>
                      <a:pt x="15" y="33"/>
                      <a:pt x="11" y="17"/>
                      <a:pt x="3" y="2"/>
                    </a:cubicBezTo>
                    <a:cubicBezTo>
                      <a:pt x="1" y="0"/>
                      <a:pt x="1" y="0"/>
                      <a:pt x="1" y="0"/>
                    </a:cubicBezTo>
                    <a:cubicBezTo>
                      <a:pt x="44" y="0"/>
                      <a:pt x="44" y="0"/>
                      <a:pt x="44" y="0"/>
                    </a:cubicBezTo>
                    <a:cubicBezTo>
                      <a:pt x="80" y="0"/>
                      <a:pt x="113" y="19"/>
                      <a:pt x="132" y="50"/>
                    </a:cubicBezTo>
                    <a:cubicBezTo>
                      <a:pt x="131" y="53"/>
                      <a:pt x="131" y="53"/>
                      <a:pt x="131" y="53"/>
                    </a:cubicBezTo>
                    <a:cubicBezTo>
                      <a:pt x="113" y="84"/>
                      <a:pt x="80" y="103"/>
                      <a:pt x="44" y="103"/>
                    </a:cubicBezTo>
                    <a:cubicBezTo>
                      <a:pt x="0" y="103"/>
                      <a:pt x="0" y="103"/>
                      <a:pt x="0" y="103"/>
                    </a:cubicBezTo>
                    <a:cubicBezTo>
                      <a:pt x="2" y="101"/>
                      <a:pt x="2" y="101"/>
                      <a:pt x="2" y="101"/>
                    </a:cubicBez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43" name="Oval 31"/>
              <p:cNvSpPr>
                <a:spLocks noChangeArrowheads="1"/>
              </p:cNvSpPr>
              <p:nvPr/>
            </p:nvSpPr>
            <p:spPr bwMode="auto">
              <a:xfrm>
                <a:off x="4067876" y="6392352"/>
                <a:ext cx="75212" cy="133709"/>
              </a:xfrm>
              <a:prstGeom prst="ellipse">
                <a:avLst/>
              </a:prstGeom>
              <a:solidFill>
                <a:srgbClr val="FFFFFF"/>
              </a:solidFill>
              <a:ln w="22225">
                <a:solidFill>
                  <a:srgbClr val="000000"/>
                </a:solidFill>
                <a:miter lim="800000"/>
                <a:headEnd/>
                <a:tailEnd/>
              </a:ln>
            </p:spPr>
            <p:txBody>
              <a:bodyPr/>
              <a:lstStyle/>
              <a:p>
                <a:endParaRPr lang="en-US"/>
              </a:p>
            </p:txBody>
          </p:sp>
          <p:sp>
            <p:nvSpPr>
              <p:cNvPr id="34844" name="Line 32"/>
              <p:cNvSpPr>
                <a:spLocks noChangeShapeType="1"/>
              </p:cNvSpPr>
              <p:nvPr/>
            </p:nvSpPr>
            <p:spPr bwMode="auto">
              <a:xfrm>
                <a:off x="4792173" y="6723876"/>
                <a:ext cx="432724" cy="1832"/>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4845" name="Freeform 33"/>
              <p:cNvSpPr>
                <a:spLocks/>
              </p:cNvSpPr>
              <p:nvPr/>
            </p:nvSpPr>
            <p:spPr bwMode="auto">
              <a:xfrm>
                <a:off x="4881808" y="6533387"/>
                <a:ext cx="181332" cy="408455"/>
              </a:xfrm>
              <a:custGeom>
                <a:avLst/>
                <a:gdLst>
                  <a:gd name="T0" fmla="*/ 0 w 176"/>
                  <a:gd name="T1" fmla="*/ 0 h 223"/>
                  <a:gd name="T2" fmla="*/ 0 w 176"/>
                  <a:gd name="T3" fmla="*/ 561996431 h 223"/>
                  <a:gd name="T4" fmla="*/ 443547500 w 176"/>
                  <a:gd name="T5" fmla="*/ 274698213 h 223"/>
                  <a:gd name="T6" fmla="*/ 0 w 176"/>
                  <a:gd name="T7" fmla="*/ 0 h 223"/>
                  <a:gd name="T8" fmla="*/ 0 w 176"/>
                  <a:gd name="T9" fmla="*/ 0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223">
                    <a:moveTo>
                      <a:pt x="0" y="0"/>
                    </a:moveTo>
                    <a:lnTo>
                      <a:pt x="0" y="223"/>
                    </a:lnTo>
                    <a:lnTo>
                      <a:pt x="176" y="109"/>
                    </a:lnTo>
                    <a:lnTo>
                      <a:pt x="0" y="0"/>
                    </a:ln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46" name="Oval 34"/>
              <p:cNvSpPr>
                <a:spLocks noChangeArrowheads="1"/>
              </p:cNvSpPr>
              <p:nvPr/>
            </p:nvSpPr>
            <p:spPr bwMode="auto">
              <a:xfrm>
                <a:off x="5063140" y="6667096"/>
                <a:ext cx="75212" cy="131878"/>
              </a:xfrm>
              <a:prstGeom prst="ellipse">
                <a:avLst/>
              </a:prstGeom>
              <a:solidFill>
                <a:srgbClr val="FFFFFF"/>
              </a:solidFill>
              <a:ln w="22225">
                <a:solidFill>
                  <a:srgbClr val="000000"/>
                </a:solidFill>
                <a:miter lim="800000"/>
                <a:headEnd/>
                <a:tailEnd/>
              </a:ln>
            </p:spPr>
            <p:txBody>
              <a:bodyPr/>
              <a:lstStyle/>
              <a:p>
                <a:endParaRPr lang="en-US"/>
              </a:p>
            </p:txBody>
          </p:sp>
          <p:sp>
            <p:nvSpPr>
              <p:cNvPr id="34847" name="Freeform 35"/>
              <p:cNvSpPr>
                <a:spLocks/>
              </p:cNvSpPr>
              <p:nvPr/>
            </p:nvSpPr>
            <p:spPr bwMode="auto">
              <a:xfrm>
                <a:off x="3396124" y="6410668"/>
                <a:ext cx="181332" cy="410286"/>
              </a:xfrm>
              <a:custGeom>
                <a:avLst/>
                <a:gdLst>
                  <a:gd name="T0" fmla="*/ 0 w 176"/>
                  <a:gd name="T1" fmla="*/ 0 h 224"/>
                  <a:gd name="T2" fmla="*/ 0 w 176"/>
                  <a:gd name="T3" fmla="*/ 564515000 h 224"/>
                  <a:gd name="T4" fmla="*/ 443547500 w 176"/>
                  <a:gd name="T5" fmla="*/ 272176875 h 224"/>
                  <a:gd name="T6" fmla="*/ 0 w 176"/>
                  <a:gd name="T7" fmla="*/ 0 h 224"/>
                  <a:gd name="T8" fmla="*/ 0 w 176"/>
                  <a:gd name="T9" fmla="*/ 0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224">
                    <a:moveTo>
                      <a:pt x="0" y="0"/>
                    </a:moveTo>
                    <a:lnTo>
                      <a:pt x="0" y="224"/>
                    </a:lnTo>
                    <a:lnTo>
                      <a:pt x="176" y="108"/>
                    </a:lnTo>
                    <a:lnTo>
                      <a:pt x="0" y="0"/>
                    </a:ln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48" name="Oval 36"/>
              <p:cNvSpPr>
                <a:spLocks noChangeArrowheads="1"/>
              </p:cNvSpPr>
              <p:nvPr/>
            </p:nvSpPr>
            <p:spPr bwMode="auto">
              <a:xfrm>
                <a:off x="3577456" y="6542545"/>
                <a:ext cx="75212" cy="133709"/>
              </a:xfrm>
              <a:prstGeom prst="ellipse">
                <a:avLst/>
              </a:prstGeom>
              <a:solidFill>
                <a:srgbClr val="FFFFFF"/>
              </a:solidFill>
              <a:ln w="22225">
                <a:solidFill>
                  <a:srgbClr val="000000"/>
                </a:solidFill>
                <a:miter lim="800000"/>
                <a:headEnd/>
                <a:tailEnd/>
              </a:ln>
            </p:spPr>
            <p:txBody>
              <a:bodyPr/>
              <a:lstStyle/>
              <a:p>
                <a:endParaRPr lang="en-US"/>
              </a:p>
            </p:txBody>
          </p:sp>
          <p:sp>
            <p:nvSpPr>
              <p:cNvPr id="34849" name="Freeform 37"/>
              <p:cNvSpPr>
                <a:spLocks/>
              </p:cNvSpPr>
              <p:nvPr/>
            </p:nvSpPr>
            <p:spPr bwMode="auto">
              <a:xfrm>
                <a:off x="2893341" y="5632222"/>
                <a:ext cx="181332" cy="410286"/>
              </a:xfrm>
              <a:custGeom>
                <a:avLst/>
                <a:gdLst>
                  <a:gd name="T0" fmla="*/ 0 w 176"/>
                  <a:gd name="T1" fmla="*/ 0 h 224"/>
                  <a:gd name="T2" fmla="*/ 0 w 176"/>
                  <a:gd name="T3" fmla="*/ 564515000 h 224"/>
                  <a:gd name="T4" fmla="*/ 443547500 w 176"/>
                  <a:gd name="T5" fmla="*/ 272176875 h 224"/>
                  <a:gd name="T6" fmla="*/ 0 w 176"/>
                  <a:gd name="T7" fmla="*/ 0 h 224"/>
                  <a:gd name="T8" fmla="*/ 0 w 176"/>
                  <a:gd name="T9" fmla="*/ 0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224">
                    <a:moveTo>
                      <a:pt x="0" y="0"/>
                    </a:moveTo>
                    <a:lnTo>
                      <a:pt x="0" y="224"/>
                    </a:lnTo>
                    <a:lnTo>
                      <a:pt x="176" y="108"/>
                    </a:lnTo>
                    <a:lnTo>
                      <a:pt x="0" y="0"/>
                    </a:ln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50" name="Oval 38"/>
              <p:cNvSpPr>
                <a:spLocks noChangeArrowheads="1"/>
              </p:cNvSpPr>
              <p:nvPr/>
            </p:nvSpPr>
            <p:spPr bwMode="auto">
              <a:xfrm>
                <a:off x="3072612" y="5764100"/>
                <a:ext cx="74181" cy="131878"/>
              </a:xfrm>
              <a:prstGeom prst="ellipse">
                <a:avLst/>
              </a:prstGeom>
              <a:solidFill>
                <a:srgbClr val="FFFFFF"/>
              </a:solidFill>
              <a:ln w="22225">
                <a:solidFill>
                  <a:srgbClr val="000000"/>
                </a:solidFill>
                <a:miter lim="800000"/>
                <a:headEnd/>
                <a:tailEnd/>
              </a:ln>
            </p:spPr>
            <p:txBody>
              <a:bodyPr/>
              <a:lstStyle/>
              <a:p>
                <a:endParaRPr lang="en-US"/>
              </a:p>
            </p:txBody>
          </p:sp>
          <p:sp>
            <p:nvSpPr>
              <p:cNvPr id="34851" name="Freeform 39"/>
              <p:cNvSpPr>
                <a:spLocks/>
              </p:cNvSpPr>
              <p:nvPr/>
            </p:nvSpPr>
            <p:spPr bwMode="auto">
              <a:xfrm>
                <a:off x="2893341" y="5154167"/>
                <a:ext cx="181332" cy="406623"/>
              </a:xfrm>
              <a:custGeom>
                <a:avLst/>
                <a:gdLst>
                  <a:gd name="T0" fmla="*/ 0 w 176"/>
                  <a:gd name="T1" fmla="*/ 0 h 222"/>
                  <a:gd name="T2" fmla="*/ 0 w 176"/>
                  <a:gd name="T3" fmla="*/ 559474688 h 222"/>
                  <a:gd name="T4" fmla="*/ 443547500 w 176"/>
                  <a:gd name="T5" fmla="*/ 272176875 h 222"/>
                  <a:gd name="T6" fmla="*/ 0 w 176"/>
                  <a:gd name="T7" fmla="*/ 0 h 222"/>
                  <a:gd name="T8" fmla="*/ 0 w 176"/>
                  <a:gd name="T9" fmla="*/ 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222">
                    <a:moveTo>
                      <a:pt x="0" y="0"/>
                    </a:moveTo>
                    <a:lnTo>
                      <a:pt x="0" y="222"/>
                    </a:lnTo>
                    <a:lnTo>
                      <a:pt x="176" y="108"/>
                    </a:lnTo>
                    <a:lnTo>
                      <a:pt x="0" y="0"/>
                    </a:ln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52" name="Oval 40"/>
              <p:cNvSpPr>
                <a:spLocks noChangeArrowheads="1"/>
              </p:cNvSpPr>
              <p:nvPr/>
            </p:nvSpPr>
            <p:spPr bwMode="auto">
              <a:xfrm>
                <a:off x="3072612" y="5286044"/>
                <a:ext cx="74181" cy="133709"/>
              </a:xfrm>
              <a:prstGeom prst="ellipse">
                <a:avLst/>
              </a:prstGeom>
              <a:solidFill>
                <a:srgbClr val="FFFFFF"/>
              </a:solidFill>
              <a:ln w="22225">
                <a:solidFill>
                  <a:srgbClr val="000000"/>
                </a:solidFill>
                <a:miter lim="800000"/>
                <a:headEnd/>
                <a:tailEnd/>
              </a:ln>
            </p:spPr>
            <p:txBody>
              <a:bodyPr/>
              <a:lstStyle/>
              <a:p>
                <a:endParaRPr lang="en-US"/>
              </a:p>
            </p:txBody>
          </p:sp>
          <p:sp>
            <p:nvSpPr>
              <p:cNvPr id="34853" name="Rectangle 41"/>
              <p:cNvSpPr>
                <a:spLocks noChangeArrowheads="1"/>
              </p:cNvSpPr>
              <p:nvPr/>
            </p:nvSpPr>
            <p:spPr bwMode="auto">
              <a:xfrm>
                <a:off x="2504920" y="5234759"/>
                <a:ext cx="112359" cy="186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TimesTen" pitchFamily="18" charset="0"/>
                  </a:rPr>
                  <a:t>A</a:t>
                </a:r>
                <a:endParaRPr lang="en-US"/>
              </a:p>
            </p:txBody>
          </p:sp>
          <p:sp>
            <p:nvSpPr>
              <p:cNvPr id="34854" name="Rectangle 42"/>
              <p:cNvSpPr>
                <a:spLocks noChangeArrowheads="1"/>
              </p:cNvSpPr>
              <p:nvPr/>
            </p:nvSpPr>
            <p:spPr bwMode="auto">
              <a:xfrm>
                <a:off x="2518314" y="5710983"/>
                <a:ext cx="110971"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B</a:t>
                </a:r>
                <a:endParaRPr lang="en-US"/>
              </a:p>
            </p:txBody>
          </p:sp>
          <p:sp>
            <p:nvSpPr>
              <p:cNvPr id="34855" name="Rectangle 43"/>
              <p:cNvSpPr>
                <a:spLocks noChangeArrowheads="1"/>
              </p:cNvSpPr>
              <p:nvPr/>
            </p:nvSpPr>
            <p:spPr bwMode="auto">
              <a:xfrm>
                <a:off x="2518314" y="6472943"/>
                <a:ext cx="110971"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C</a:t>
                </a:r>
                <a:endParaRPr lang="en-US"/>
              </a:p>
            </p:txBody>
          </p:sp>
          <p:sp>
            <p:nvSpPr>
              <p:cNvPr id="34856" name="Rectangle 44"/>
              <p:cNvSpPr>
                <a:spLocks noChangeArrowheads="1"/>
              </p:cNvSpPr>
              <p:nvPr/>
            </p:nvSpPr>
            <p:spPr bwMode="auto">
              <a:xfrm>
                <a:off x="2504919" y="7026097"/>
                <a:ext cx="120682"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D</a:t>
                </a:r>
                <a:endParaRPr lang="en-US"/>
              </a:p>
            </p:txBody>
          </p:sp>
          <p:sp>
            <p:nvSpPr>
              <p:cNvPr id="34857" name="Rectangle 45"/>
              <p:cNvSpPr>
                <a:spLocks noChangeArrowheads="1"/>
              </p:cNvSpPr>
              <p:nvPr/>
            </p:nvSpPr>
            <p:spPr bwMode="auto">
              <a:xfrm>
                <a:off x="2518314" y="7333811"/>
                <a:ext cx="101262"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E</a:t>
                </a:r>
                <a:endParaRPr lang="en-US"/>
              </a:p>
            </p:txBody>
          </p:sp>
          <p:sp>
            <p:nvSpPr>
              <p:cNvPr id="34858" name="Rectangle 46"/>
              <p:cNvSpPr>
                <a:spLocks noChangeArrowheads="1"/>
              </p:cNvSpPr>
              <p:nvPr/>
            </p:nvSpPr>
            <p:spPr bwMode="auto">
              <a:xfrm>
                <a:off x="5250654" y="6595661"/>
                <a:ext cx="92939"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F</a:t>
                </a:r>
                <a:endParaRPr lang="en-US"/>
              </a:p>
            </p:txBody>
          </p:sp>
          <p:sp>
            <p:nvSpPr>
              <p:cNvPr id="34859" name="Rectangle 47"/>
              <p:cNvSpPr>
                <a:spLocks noChangeArrowheads="1"/>
              </p:cNvSpPr>
              <p:nvPr/>
            </p:nvSpPr>
            <p:spPr bwMode="auto">
              <a:xfrm>
                <a:off x="3440427" y="7648852"/>
                <a:ext cx="184490"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(c)</a:t>
                </a:r>
                <a:endParaRPr lang="en-US"/>
              </a:p>
            </p:txBody>
          </p:sp>
          <p:sp>
            <p:nvSpPr>
              <p:cNvPr id="34937" name="Oval 125"/>
              <p:cNvSpPr>
                <a:spLocks noChangeArrowheads="1"/>
              </p:cNvSpPr>
              <p:nvPr/>
            </p:nvSpPr>
            <p:spPr bwMode="auto">
              <a:xfrm>
                <a:off x="3677395" y="6276958"/>
                <a:ext cx="44303" cy="80592"/>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938" name="Oval 126"/>
              <p:cNvSpPr>
                <a:spLocks noChangeArrowheads="1"/>
              </p:cNvSpPr>
              <p:nvPr/>
            </p:nvSpPr>
            <p:spPr bwMode="auto">
              <a:xfrm>
                <a:off x="3679455" y="5626728"/>
                <a:ext cx="45333" cy="80592"/>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30" name="Group 129"/>
            <p:cNvGrpSpPr/>
            <p:nvPr/>
          </p:nvGrpSpPr>
          <p:grpSpPr>
            <a:xfrm>
              <a:off x="3410548" y="1929384"/>
              <a:ext cx="3292004" cy="2824478"/>
              <a:chOff x="3410548" y="1929384"/>
              <a:chExt cx="3292004" cy="2824478"/>
            </a:xfrm>
          </p:grpSpPr>
          <p:sp>
            <p:nvSpPr>
              <p:cNvPr id="34819" name="Rectangle 5"/>
              <p:cNvSpPr>
                <a:spLocks noChangeArrowheads="1"/>
              </p:cNvSpPr>
              <p:nvPr/>
            </p:nvSpPr>
            <p:spPr bwMode="auto">
              <a:xfrm>
                <a:off x="3741273" y="1929384"/>
                <a:ext cx="820115" cy="1005566"/>
              </a:xfrm>
              <a:prstGeom prst="rect">
                <a:avLst/>
              </a:prstGeom>
              <a:solidFill>
                <a:srgbClr val="00FF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0" name="Rectangle 8"/>
              <p:cNvSpPr>
                <a:spLocks noChangeArrowheads="1"/>
              </p:cNvSpPr>
              <p:nvPr/>
            </p:nvSpPr>
            <p:spPr bwMode="auto">
              <a:xfrm>
                <a:off x="4715932" y="2707827"/>
                <a:ext cx="820115" cy="937797"/>
              </a:xfrm>
              <a:prstGeom prst="rect">
                <a:avLst/>
              </a:prstGeom>
              <a:solidFill>
                <a:srgbClr val="00FF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Rectangle 9"/>
              <p:cNvSpPr>
                <a:spLocks noChangeArrowheads="1"/>
              </p:cNvSpPr>
              <p:nvPr/>
            </p:nvSpPr>
            <p:spPr bwMode="auto">
              <a:xfrm>
                <a:off x="5724589" y="3246328"/>
                <a:ext cx="820115" cy="619092"/>
              </a:xfrm>
              <a:prstGeom prst="rect">
                <a:avLst/>
              </a:prstGeom>
              <a:solidFill>
                <a:srgbClr val="00FF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Rectangle 10"/>
              <p:cNvSpPr>
                <a:spLocks noChangeArrowheads="1"/>
              </p:cNvSpPr>
              <p:nvPr/>
            </p:nvSpPr>
            <p:spPr bwMode="auto">
              <a:xfrm>
                <a:off x="4435692" y="3455134"/>
                <a:ext cx="291573" cy="970766"/>
              </a:xfrm>
              <a:prstGeom prst="rect">
                <a:avLst/>
              </a:prstGeom>
              <a:solidFill>
                <a:srgbClr val="00FF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Rectangle 11"/>
              <p:cNvSpPr>
                <a:spLocks noChangeArrowheads="1"/>
              </p:cNvSpPr>
              <p:nvPr/>
            </p:nvSpPr>
            <p:spPr bwMode="auto">
              <a:xfrm>
                <a:off x="4642780" y="3619981"/>
                <a:ext cx="895327" cy="606271"/>
              </a:xfrm>
              <a:prstGeom prst="rect">
                <a:avLst/>
              </a:prstGeom>
              <a:solidFill>
                <a:srgbClr val="00FF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0" name="Freeform 48"/>
              <p:cNvSpPr>
                <a:spLocks/>
              </p:cNvSpPr>
              <p:nvPr/>
            </p:nvSpPr>
            <p:spPr bwMode="auto">
              <a:xfrm>
                <a:off x="4516055" y="2486200"/>
                <a:ext cx="1261080" cy="912154"/>
              </a:xfrm>
              <a:custGeom>
                <a:avLst/>
                <a:gdLst>
                  <a:gd name="T0" fmla="*/ 0 w 1224"/>
                  <a:gd name="T1" fmla="*/ 0 h 498"/>
                  <a:gd name="T2" fmla="*/ 1716227200 w 1224"/>
                  <a:gd name="T3" fmla="*/ 0 h 498"/>
                  <a:gd name="T4" fmla="*/ 1716227200 w 1224"/>
                  <a:gd name="T5" fmla="*/ 614918125 h 498"/>
                  <a:gd name="T6" fmla="*/ 2147483647 w 1224"/>
                  <a:gd name="T7" fmla="*/ 614918125 h 498"/>
                  <a:gd name="T8" fmla="*/ 2147483647 w 1224"/>
                  <a:gd name="T9" fmla="*/ 1255037813 h 498"/>
                  <a:gd name="T10" fmla="*/ 2147483647 w 1224"/>
                  <a:gd name="T11" fmla="*/ 1255037813 h 4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4" h="498">
                    <a:moveTo>
                      <a:pt x="0" y="0"/>
                    </a:moveTo>
                    <a:lnTo>
                      <a:pt x="681" y="0"/>
                    </a:lnTo>
                    <a:lnTo>
                      <a:pt x="681" y="244"/>
                    </a:lnTo>
                    <a:lnTo>
                      <a:pt x="1118" y="244"/>
                    </a:lnTo>
                    <a:lnTo>
                      <a:pt x="1118" y="498"/>
                    </a:lnTo>
                    <a:lnTo>
                      <a:pt x="1224" y="498"/>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861" name="Freeform 49"/>
              <p:cNvSpPr>
                <a:spLocks/>
              </p:cNvSpPr>
              <p:nvPr/>
            </p:nvSpPr>
            <p:spPr bwMode="auto">
              <a:xfrm>
                <a:off x="3538305" y="3698742"/>
                <a:ext cx="2234709" cy="725327"/>
              </a:xfrm>
              <a:custGeom>
                <a:avLst/>
                <a:gdLst>
                  <a:gd name="T0" fmla="*/ 0 w 2169"/>
                  <a:gd name="T1" fmla="*/ 997981875 h 396"/>
                  <a:gd name="T2" fmla="*/ 2147483647 w 2169"/>
                  <a:gd name="T3" fmla="*/ 997981875 h 396"/>
                  <a:gd name="T4" fmla="*/ 2147483647 w 2169"/>
                  <a:gd name="T5" fmla="*/ 761087188 h 396"/>
                  <a:gd name="T6" fmla="*/ 2147483647 w 2169"/>
                  <a:gd name="T7" fmla="*/ 761087188 h 396"/>
                  <a:gd name="T8" fmla="*/ 2147483647 w 2169"/>
                  <a:gd name="T9" fmla="*/ 0 h 396"/>
                  <a:gd name="T10" fmla="*/ 2147483647 w 2169"/>
                  <a:gd name="T11" fmla="*/ 0 h 3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9" h="396">
                    <a:moveTo>
                      <a:pt x="0" y="396"/>
                    </a:moveTo>
                    <a:lnTo>
                      <a:pt x="1635" y="396"/>
                    </a:lnTo>
                    <a:lnTo>
                      <a:pt x="1635" y="302"/>
                    </a:lnTo>
                    <a:lnTo>
                      <a:pt x="2077" y="302"/>
                    </a:lnTo>
                    <a:lnTo>
                      <a:pt x="2077" y="0"/>
                    </a:lnTo>
                    <a:lnTo>
                      <a:pt x="2169" y="0"/>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862" name="Freeform 50"/>
              <p:cNvSpPr>
                <a:spLocks/>
              </p:cNvSpPr>
              <p:nvPr/>
            </p:nvSpPr>
            <p:spPr bwMode="auto">
              <a:xfrm>
                <a:off x="3540366" y="3969824"/>
                <a:ext cx="1585623" cy="194154"/>
              </a:xfrm>
              <a:custGeom>
                <a:avLst/>
                <a:gdLst>
                  <a:gd name="T0" fmla="*/ 0 w 1539"/>
                  <a:gd name="T1" fmla="*/ 267136563 h 106"/>
                  <a:gd name="T2" fmla="*/ 2147483647 w 1539"/>
                  <a:gd name="T3" fmla="*/ 267136563 h 106"/>
                  <a:gd name="T4" fmla="*/ 2147483647 w 1539"/>
                  <a:gd name="T5" fmla="*/ 0 h 106"/>
                  <a:gd name="T6" fmla="*/ 2147483647 w 1539"/>
                  <a:gd name="T7" fmla="*/ 0 h 1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9" h="106">
                    <a:moveTo>
                      <a:pt x="0" y="106"/>
                    </a:moveTo>
                    <a:lnTo>
                      <a:pt x="1333" y="106"/>
                    </a:lnTo>
                    <a:lnTo>
                      <a:pt x="1333" y="0"/>
                    </a:lnTo>
                    <a:lnTo>
                      <a:pt x="1539" y="0"/>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863" name="Freeform 51"/>
              <p:cNvSpPr>
                <a:spLocks/>
              </p:cNvSpPr>
              <p:nvPr/>
            </p:nvSpPr>
            <p:spPr bwMode="auto">
              <a:xfrm>
                <a:off x="3559942" y="3411175"/>
                <a:ext cx="1566047" cy="190490"/>
              </a:xfrm>
              <a:custGeom>
                <a:avLst/>
                <a:gdLst>
                  <a:gd name="T0" fmla="*/ 0 w 1520"/>
                  <a:gd name="T1" fmla="*/ 262096250 h 104"/>
                  <a:gd name="T2" fmla="*/ 2051407188 w 1520"/>
                  <a:gd name="T3" fmla="*/ 262096250 h 104"/>
                  <a:gd name="T4" fmla="*/ 2051407188 w 1520"/>
                  <a:gd name="T5" fmla="*/ 0 h 104"/>
                  <a:gd name="T6" fmla="*/ 2147483647 w 1520"/>
                  <a:gd name="T7" fmla="*/ 0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0" h="104">
                    <a:moveTo>
                      <a:pt x="0" y="104"/>
                    </a:moveTo>
                    <a:lnTo>
                      <a:pt x="814" y="104"/>
                    </a:lnTo>
                    <a:lnTo>
                      <a:pt x="814" y="0"/>
                    </a:lnTo>
                    <a:lnTo>
                      <a:pt x="1520" y="0"/>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864" name="Freeform 52"/>
              <p:cNvSpPr>
                <a:spLocks/>
              </p:cNvSpPr>
              <p:nvPr/>
            </p:nvSpPr>
            <p:spPr bwMode="auto">
              <a:xfrm>
                <a:off x="3774243" y="2486200"/>
                <a:ext cx="1353807" cy="783939"/>
              </a:xfrm>
              <a:custGeom>
                <a:avLst/>
                <a:gdLst>
                  <a:gd name="T0" fmla="*/ 2003525013 w 1314"/>
                  <a:gd name="T1" fmla="*/ 0 h 428"/>
                  <a:gd name="T2" fmla="*/ 2003525013 w 1314"/>
                  <a:gd name="T3" fmla="*/ 657761575 h 428"/>
                  <a:gd name="T4" fmla="*/ 0 w 1314"/>
                  <a:gd name="T5" fmla="*/ 657761575 h 428"/>
                  <a:gd name="T6" fmla="*/ 0 w 1314"/>
                  <a:gd name="T7" fmla="*/ 1078626875 h 428"/>
                  <a:gd name="T8" fmla="*/ 2147483647 w 1314"/>
                  <a:gd name="T9" fmla="*/ 1078626875 h 428"/>
                  <a:gd name="T10" fmla="*/ 2147483647 w 1314"/>
                  <a:gd name="T11" fmla="*/ 675401875 h 428"/>
                  <a:gd name="T12" fmla="*/ 2147483647 w 1314"/>
                  <a:gd name="T13" fmla="*/ 675401875 h 428"/>
                  <a:gd name="T14" fmla="*/ 2147483647 w 1314"/>
                  <a:gd name="T15" fmla="*/ 924898138 h 428"/>
                  <a:gd name="T16" fmla="*/ 2147483647 w 1314"/>
                  <a:gd name="T17" fmla="*/ 924898138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4" h="428">
                    <a:moveTo>
                      <a:pt x="795" y="0"/>
                    </a:moveTo>
                    <a:lnTo>
                      <a:pt x="795" y="261"/>
                    </a:lnTo>
                    <a:lnTo>
                      <a:pt x="0" y="261"/>
                    </a:lnTo>
                    <a:lnTo>
                      <a:pt x="0" y="428"/>
                    </a:lnTo>
                    <a:lnTo>
                      <a:pt x="884" y="428"/>
                    </a:lnTo>
                    <a:lnTo>
                      <a:pt x="884" y="268"/>
                    </a:lnTo>
                    <a:lnTo>
                      <a:pt x="1232" y="268"/>
                    </a:lnTo>
                    <a:lnTo>
                      <a:pt x="1232" y="367"/>
                    </a:lnTo>
                    <a:lnTo>
                      <a:pt x="1314" y="367"/>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865" name="Freeform 53"/>
              <p:cNvSpPr>
                <a:spLocks/>
              </p:cNvSpPr>
              <p:nvPr/>
            </p:nvSpPr>
            <p:spPr bwMode="auto">
              <a:xfrm>
                <a:off x="4324419" y="3270140"/>
                <a:ext cx="803630" cy="397464"/>
              </a:xfrm>
              <a:custGeom>
                <a:avLst/>
                <a:gdLst>
                  <a:gd name="T0" fmla="*/ 1965721875 w 780"/>
                  <a:gd name="T1" fmla="*/ 546872319 h 217"/>
                  <a:gd name="T2" fmla="*/ 0 w 780"/>
                  <a:gd name="T3" fmla="*/ 546872319 h 217"/>
                  <a:gd name="T4" fmla="*/ 0 w 780"/>
                  <a:gd name="T5" fmla="*/ 0 h 217"/>
                  <a:gd name="T6" fmla="*/ 0 60000 65536"/>
                  <a:gd name="T7" fmla="*/ 0 60000 65536"/>
                  <a:gd name="T8" fmla="*/ 0 60000 65536"/>
                </a:gdLst>
                <a:ahLst/>
                <a:cxnLst>
                  <a:cxn ang="T6">
                    <a:pos x="T0" y="T1"/>
                  </a:cxn>
                  <a:cxn ang="T7">
                    <a:pos x="T2" y="T3"/>
                  </a:cxn>
                  <a:cxn ang="T8">
                    <a:pos x="T4" y="T5"/>
                  </a:cxn>
                </a:cxnLst>
                <a:rect l="0" t="0" r="r" b="b"/>
                <a:pathLst>
                  <a:path w="780" h="217">
                    <a:moveTo>
                      <a:pt x="780" y="217"/>
                    </a:moveTo>
                    <a:lnTo>
                      <a:pt x="0" y="217"/>
                    </a:lnTo>
                    <a:lnTo>
                      <a:pt x="0" y="0"/>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866" name="Freeform 54"/>
              <p:cNvSpPr>
                <a:spLocks/>
              </p:cNvSpPr>
              <p:nvPr/>
            </p:nvSpPr>
            <p:spPr bwMode="auto">
              <a:xfrm>
                <a:off x="5509259" y="3279297"/>
                <a:ext cx="281270" cy="216133"/>
              </a:xfrm>
              <a:custGeom>
                <a:avLst/>
                <a:gdLst>
                  <a:gd name="T0" fmla="*/ 0 w 273"/>
                  <a:gd name="T1" fmla="*/ 0 h 118"/>
                  <a:gd name="T2" fmla="*/ 151209201 w 273"/>
                  <a:gd name="T3" fmla="*/ 0 h 118"/>
                  <a:gd name="T4" fmla="*/ 151209201 w 273"/>
                  <a:gd name="T5" fmla="*/ 297378438 h 118"/>
                  <a:gd name="T6" fmla="*/ 688001069 w 273"/>
                  <a:gd name="T7" fmla="*/ 297378438 h 1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3" h="118">
                    <a:moveTo>
                      <a:pt x="0" y="0"/>
                    </a:moveTo>
                    <a:lnTo>
                      <a:pt x="60" y="0"/>
                    </a:lnTo>
                    <a:lnTo>
                      <a:pt x="60" y="118"/>
                    </a:lnTo>
                    <a:lnTo>
                      <a:pt x="273" y="118"/>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867" name="Freeform 55"/>
              <p:cNvSpPr>
                <a:spLocks/>
              </p:cNvSpPr>
              <p:nvPr/>
            </p:nvSpPr>
            <p:spPr bwMode="auto">
              <a:xfrm>
                <a:off x="5509259" y="3598002"/>
                <a:ext cx="281270" cy="216133"/>
              </a:xfrm>
              <a:custGeom>
                <a:avLst/>
                <a:gdLst>
                  <a:gd name="T0" fmla="*/ 0 w 273"/>
                  <a:gd name="T1" fmla="*/ 297378438 h 118"/>
                  <a:gd name="T2" fmla="*/ 151209201 w 273"/>
                  <a:gd name="T3" fmla="*/ 297378438 h 118"/>
                  <a:gd name="T4" fmla="*/ 151209201 w 273"/>
                  <a:gd name="T5" fmla="*/ 0 h 118"/>
                  <a:gd name="T6" fmla="*/ 688001069 w 273"/>
                  <a:gd name="T7" fmla="*/ 0 h 1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3" h="118">
                    <a:moveTo>
                      <a:pt x="0" y="118"/>
                    </a:moveTo>
                    <a:lnTo>
                      <a:pt x="60" y="118"/>
                    </a:lnTo>
                    <a:lnTo>
                      <a:pt x="60" y="0"/>
                    </a:lnTo>
                    <a:lnTo>
                      <a:pt x="273" y="0"/>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868" name="Freeform 56"/>
              <p:cNvSpPr>
                <a:spLocks/>
              </p:cNvSpPr>
              <p:nvPr/>
            </p:nvSpPr>
            <p:spPr bwMode="auto">
              <a:xfrm>
                <a:off x="5752408" y="3317762"/>
                <a:ext cx="328664" cy="461572"/>
              </a:xfrm>
              <a:custGeom>
                <a:avLst/>
                <a:gdLst>
                  <a:gd name="T0" fmla="*/ 29437116 w 132"/>
                  <a:gd name="T1" fmla="*/ 1494456014 h 104"/>
                  <a:gd name="T2" fmla="*/ 220776450 w 132"/>
                  <a:gd name="T3" fmla="*/ 739830929 h 104"/>
                  <a:gd name="T4" fmla="*/ 44153755 w 132"/>
                  <a:gd name="T5" fmla="*/ 29592160 h 104"/>
                  <a:gd name="T6" fmla="*/ 14716640 w 132"/>
                  <a:gd name="T7" fmla="*/ 0 h 104"/>
                  <a:gd name="T8" fmla="*/ 632892233 w 132"/>
                  <a:gd name="T9" fmla="*/ 0 h 104"/>
                  <a:gd name="T10" fmla="*/ 1942826619 w 132"/>
                  <a:gd name="T11" fmla="*/ 739830929 h 104"/>
                  <a:gd name="T12" fmla="*/ 1928109980 w 132"/>
                  <a:gd name="T13" fmla="*/ 784221092 h 104"/>
                  <a:gd name="T14" fmla="*/ 632892233 w 132"/>
                  <a:gd name="T15" fmla="*/ 1538846178 h 104"/>
                  <a:gd name="T16" fmla="*/ 0 w 132"/>
                  <a:gd name="T17" fmla="*/ 1538846178 h 104"/>
                  <a:gd name="T18" fmla="*/ 29437116 w 132"/>
                  <a:gd name="T19" fmla="*/ 1494456014 h 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104">
                    <a:moveTo>
                      <a:pt x="2" y="101"/>
                    </a:moveTo>
                    <a:cubicBezTo>
                      <a:pt x="10" y="85"/>
                      <a:pt x="15" y="68"/>
                      <a:pt x="15" y="50"/>
                    </a:cubicBezTo>
                    <a:cubicBezTo>
                      <a:pt x="15" y="33"/>
                      <a:pt x="11" y="17"/>
                      <a:pt x="3" y="2"/>
                    </a:cubicBezTo>
                    <a:cubicBezTo>
                      <a:pt x="1" y="0"/>
                      <a:pt x="1" y="0"/>
                      <a:pt x="1" y="0"/>
                    </a:cubicBezTo>
                    <a:cubicBezTo>
                      <a:pt x="43" y="0"/>
                      <a:pt x="43" y="0"/>
                      <a:pt x="43" y="0"/>
                    </a:cubicBezTo>
                    <a:cubicBezTo>
                      <a:pt x="80" y="0"/>
                      <a:pt x="113" y="19"/>
                      <a:pt x="132" y="50"/>
                    </a:cubicBezTo>
                    <a:cubicBezTo>
                      <a:pt x="131" y="53"/>
                      <a:pt x="131" y="53"/>
                      <a:pt x="131" y="53"/>
                    </a:cubicBezTo>
                    <a:cubicBezTo>
                      <a:pt x="113" y="85"/>
                      <a:pt x="79" y="104"/>
                      <a:pt x="43" y="104"/>
                    </a:cubicBezTo>
                    <a:cubicBezTo>
                      <a:pt x="0" y="104"/>
                      <a:pt x="0" y="104"/>
                      <a:pt x="0" y="104"/>
                    </a:cubicBezTo>
                    <a:cubicBezTo>
                      <a:pt x="2" y="101"/>
                      <a:pt x="2" y="101"/>
                      <a:pt x="2" y="101"/>
                    </a:cubicBez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69" name="Oval 57"/>
              <p:cNvSpPr>
                <a:spLocks noChangeArrowheads="1"/>
              </p:cNvSpPr>
              <p:nvPr/>
            </p:nvSpPr>
            <p:spPr bwMode="auto">
              <a:xfrm>
                <a:off x="6081072" y="3473450"/>
                <a:ext cx="75212" cy="131878"/>
              </a:xfrm>
              <a:prstGeom prst="ellipse">
                <a:avLst/>
              </a:prstGeom>
              <a:solidFill>
                <a:srgbClr val="FFFFFF"/>
              </a:solidFill>
              <a:ln w="22225">
                <a:solidFill>
                  <a:srgbClr val="000000"/>
                </a:solidFill>
                <a:miter lim="800000"/>
                <a:headEnd/>
                <a:tailEnd/>
              </a:ln>
            </p:spPr>
            <p:txBody>
              <a:bodyPr/>
              <a:lstStyle/>
              <a:p>
                <a:endParaRPr lang="en-US"/>
              </a:p>
            </p:txBody>
          </p:sp>
          <p:sp>
            <p:nvSpPr>
              <p:cNvPr id="34870" name="Freeform 58"/>
              <p:cNvSpPr>
                <a:spLocks/>
              </p:cNvSpPr>
              <p:nvPr/>
            </p:nvSpPr>
            <p:spPr bwMode="auto">
              <a:xfrm>
                <a:off x="5105383" y="3588844"/>
                <a:ext cx="328664" cy="459740"/>
              </a:xfrm>
              <a:custGeom>
                <a:avLst/>
                <a:gdLst>
                  <a:gd name="T0" fmla="*/ 14716640 w 132"/>
                  <a:gd name="T1" fmla="*/ 1482615800 h 104"/>
                  <a:gd name="T2" fmla="*/ 206055974 w 132"/>
                  <a:gd name="T3" fmla="*/ 733967004 h 104"/>
                  <a:gd name="T4" fmla="*/ 29437116 w 132"/>
                  <a:gd name="T5" fmla="*/ 29359753 h 104"/>
                  <a:gd name="T6" fmla="*/ 14716640 w 132"/>
                  <a:gd name="T7" fmla="*/ 0 h 104"/>
                  <a:gd name="T8" fmla="*/ 632892233 w 132"/>
                  <a:gd name="T9" fmla="*/ 0 h 104"/>
                  <a:gd name="T10" fmla="*/ 1942826619 w 132"/>
                  <a:gd name="T11" fmla="*/ 748648796 h 104"/>
                  <a:gd name="T12" fmla="*/ 1928109980 w 132"/>
                  <a:gd name="T13" fmla="*/ 792686510 h 104"/>
                  <a:gd name="T14" fmla="*/ 632892233 w 132"/>
                  <a:gd name="T15" fmla="*/ 1526653514 h 104"/>
                  <a:gd name="T16" fmla="*/ 0 w 132"/>
                  <a:gd name="T17" fmla="*/ 1526653514 h 104"/>
                  <a:gd name="T18" fmla="*/ 14716640 w 132"/>
                  <a:gd name="T19" fmla="*/ 1482615800 h 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104">
                    <a:moveTo>
                      <a:pt x="1" y="101"/>
                    </a:moveTo>
                    <a:cubicBezTo>
                      <a:pt x="10" y="86"/>
                      <a:pt x="14" y="68"/>
                      <a:pt x="14" y="50"/>
                    </a:cubicBezTo>
                    <a:cubicBezTo>
                      <a:pt x="14" y="34"/>
                      <a:pt x="10" y="17"/>
                      <a:pt x="2" y="2"/>
                    </a:cubicBezTo>
                    <a:cubicBezTo>
                      <a:pt x="1" y="0"/>
                      <a:pt x="1" y="0"/>
                      <a:pt x="1" y="0"/>
                    </a:cubicBezTo>
                    <a:cubicBezTo>
                      <a:pt x="43" y="0"/>
                      <a:pt x="43" y="0"/>
                      <a:pt x="43" y="0"/>
                    </a:cubicBezTo>
                    <a:cubicBezTo>
                      <a:pt x="79" y="0"/>
                      <a:pt x="113" y="19"/>
                      <a:pt x="132" y="51"/>
                    </a:cubicBezTo>
                    <a:cubicBezTo>
                      <a:pt x="131" y="54"/>
                      <a:pt x="131" y="54"/>
                      <a:pt x="131" y="54"/>
                    </a:cubicBezTo>
                    <a:cubicBezTo>
                      <a:pt x="112" y="85"/>
                      <a:pt x="79" y="104"/>
                      <a:pt x="43" y="104"/>
                    </a:cubicBezTo>
                    <a:cubicBezTo>
                      <a:pt x="0" y="104"/>
                      <a:pt x="0" y="104"/>
                      <a:pt x="0" y="104"/>
                    </a:cubicBezTo>
                    <a:cubicBezTo>
                      <a:pt x="1" y="101"/>
                      <a:pt x="1" y="101"/>
                      <a:pt x="1" y="101"/>
                    </a:cubicBez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71" name="Oval 59"/>
              <p:cNvSpPr>
                <a:spLocks noChangeArrowheads="1"/>
              </p:cNvSpPr>
              <p:nvPr/>
            </p:nvSpPr>
            <p:spPr bwMode="auto">
              <a:xfrm>
                <a:off x="5434046" y="3748195"/>
                <a:ext cx="75212" cy="131878"/>
              </a:xfrm>
              <a:prstGeom prst="ellipse">
                <a:avLst/>
              </a:prstGeom>
              <a:solidFill>
                <a:srgbClr val="FFFFFF"/>
              </a:solidFill>
              <a:ln w="22225">
                <a:solidFill>
                  <a:srgbClr val="000000"/>
                </a:solidFill>
                <a:miter lim="800000"/>
                <a:headEnd/>
                <a:tailEnd/>
              </a:ln>
            </p:spPr>
            <p:txBody>
              <a:bodyPr/>
              <a:lstStyle/>
              <a:p>
                <a:endParaRPr lang="en-US"/>
              </a:p>
            </p:txBody>
          </p:sp>
          <p:sp>
            <p:nvSpPr>
              <p:cNvPr id="34872" name="Freeform 60"/>
              <p:cNvSpPr>
                <a:spLocks/>
              </p:cNvSpPr>
              <p:nvPr/>
            </p:nvSpPr>
            <p:spPr bwMode="auto">
              <a:xfrm>
                <a:off x="4113209" y="2264571"/>
                <a:ext cx="327634" cy="456078"/>
              </a:xfrm>
              <a:custGeom>
                <a:avLst/>
                <a:gdLst>
                  <a:gd name="T0" fmla="*/ 29253079 w 132"/>
                  <a:gd name="T1" fmla="*/ 1487560850 h 103"/>
                  <a:gd name="T2" fmla="*/ 219392356 w 132"/>
                  <a:gd name="T3" fmla="*/ 736413869 h 103"/>
                  <a:gd name="T4" fmla="*/ 43877706 w 132"/>
                  <a:gd name="T5" fmla="*/ 29454713 h 103"/>
                  <a:gd name="T6" fmla="*/ 14624627 w 132"/>
                  <a:gd name="T7" fmla="*/ 0 h 103"/>
                  <a:gd name="T8" fmla="*/ 628931637 w 132"/>
                  <a:gd name="T9" fmla="*/ 0 h 103"/>
                  <a:gd name="T10" fmla="*/ 1930668793 w 132"/>
                  <a:gd name="T11" fmla="*/ 736413869 h 103"/>
                  <a:gd name="T12" fmla="*/ 1916044165 w 132"/>
                  <a:gd name="T13" fmla="*/ 780601694 h 103"/>
                  <a:gd name="T14" fmla="*/ 628931637 w 132"/>
                  <a:gd name="T15" fmla="*/ 1517015563 h 103"/>
                  <a:gd name="T16" fmla="*/ 0 w 132"/>
                  <a:gd name="T17" fmla="*/ 1517015563 h 103"/>
                  <a:gd name="T18" fmla="*/ 29253079 w 132"/>
                  <a:gd name="T19" fmla="*/ 1487560850 h 1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103">
                    <a:moveTo>
                      <a:pt x="2" y="101"/>
                    </a:moveTo>
                    <a:cubicBezTo>
                      <a:pt x="10" y="85"/>
                      <a:pt x="15" y="67"/>
                      <a:pt x="15" y="50"/>
                    </a:cubicBezTo>
                    <a:cubicBezTo>
                      <a:pt x="15" y="33"/>
                      <a:pt x="11" y="17"/>
                      <a:pt x="3" y="2"/>
                    </a:cubicBezTo>
                    <a:cubicBezTo>
                      <a:pt x="1" y="0"/>
                      <a:pt x="1" y="0"/>
                      <a:pt x="1" y="0"/>
                    </a:cubicBezTo>
                    <a:cubicBezTo>
                      <a:pt x="43" y="0"/>
                      <a:pt x="43" y="0"/>
                      <a:pt x="43" y="0"/>
                    </a:cubicBezTo>
                    <a:cubicBezTo>
                      <a:pt x="80" y="0"/>
                      <a:pt x="113" y="19"/>
                      <a:pt x="132" y="50"/>
                    </a:cubicBezTo>
                    <a:cubicBezTo>
                      <a:pt x="131" y="53"/>
                      <a:pt x="131" y="53"/>
                      <a:pt x="131" y="53"/>
                    </a:cubicBezTo>
                    <a:cubicBezTo>
                      <a:pt x="113" y="84"/>
                      <a:pt x="79" y="103"/>
                      <a:pt x="43" y="103"/>
                    </a:cubicBezTo>
                    <a:cubicBezTo>
                      <a:pt x="0" y="103"/>
                      <a:pt x="0" y="103"/>
                      <a:pt x="0" y="103"/>
                    </a:cubicBezTo>
                    <a:cubicBezTo>
                      <a:pt x="2" y="101"/>
                      <a:pt x="2" y="101"/>
                      <a:pt x="2" y="101"/>
                    </a:cubicBez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73" name="Oval 61"/>
              <p:cNvSpPr>
                <a:spLocks noChangeArrowheads="1"/>
              </p:cNvSpPr>
              <p:nvPr/>
            </p:nvSpPr>
            <p:spPr bwMode="auto">
              <a:xfrm>
                <a:off x="4440843" y="2420261"/>
                <a:ext cx="75212" cy="131878"/>
              </a:xfrm>
              <a:prstGeom prst="ellipse">
                <a:avLst/>
              </a:prstGeom>
              <a:solidFill>
                <a:srgbClr val="FFFFFF"/>
              </a:solidFill>
              <a:ln w="22225">
                <a:solidFill>
                  <a:srgbClr val="000000"/>
                </a:solidFill>
                <a:miter lim="800000"/>
                <a:headEnd/>
                <a:tailEnd/>
              </a:ln>
            </p:spPr>
            <p:txBody>
              <a:bodyPr/>
              <a:lstStyle/>
              <a:p>
                <a:endParaRPr lang="en-US"/>
              </a:p>
            </p:txBody>
          </p:sp>
          <p:sp>
            <p:nvSpPr>
              <p:cNvPr id="34874" name="Freeform 62"/>
              <p:cNvSpPr>
                <a:spLocks/>
              </p:cNvSpPr>
              <p:nvPr/>
            </p:nvSpPr>
            <p:spPr bwMode="auto">
              <a:xfrm>
                <a:off x="5105383" y="3057670"/>
                <a:ext cx="328664" cy="456076"/>
              </a:xfrm>
              <a:custGeom>
                <a:avLst/>
                <a:gdLst>
                  <a:gd name="T0" fmla="*/ 14716640 w 132"/>
                  <a:gd name="T1" fmla="*/ 1487553249 h 103"/>
                  <a:gd name="T2" fmla="*/ 206055974 w 132"/>
                  <a:gd name="T3" fmla="*/ 736412006 h 103"/>
                  <a:gd name="T4" fmla="*/ 29437116 w 132"/>
                  <a:gd name="T5" fmla="*/ 29454638 h 103"/>
                  <a:gd name="T6" fmla="*/ 14716640 w 132"/>
                  <a:gd name="T7" fmla="*/ 0 h 103"/>
                  <a:gd name="T8" fmla="*/ 632892233 w 132"/>
                  <a:gd name="T9" fmla="*/ 0 h 103"/>
                  <a:gd name="T10" fmla="*/ 1942826619 w 132"/>
                  <a:gd name="T11" fmla="*/ 736412006 h 103"/>
                  <a:gd name="T12" fmla="*/ 1928109980 w 132"/>
                  <a:gd name="T13" fmla="*/ 780595882 h 103"/>
                  <a:gd name="T14" fmla="*/ 632892233 w 132"/>
                  <a:gd name="T15" fmla="*/ 1517007887 h 103"/>
                  <a:gd name="T16" fmla="*/ 0 w 132"/>
                  <a:gd name="T17" fmla="*/ 1517007887 h 103"/>
                  <a:gd name="T18" fmla="*/ 14716640 w 132"/>
                  <a:gd name="T19" fmla="*/ 1487553249 h 1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103">
                    <a:moveTo>
                      <a:pt x="1" y="101"/>
                    </a:moveTo>
                    <a:cubicBezTo>
                      <a:pt x="10" y="85"/>
                      <a:pt x="14" y="67"/>
                      <a:pt x="14" y="50"/>
                    </a:cubicBezTo>
                    <a:cubicBezTo>
                      <a:pt x="14" y="33"/>
                      <a:pt x="10" y="17"/>
                      <a:pt x="2" y="2"/>
                    </a:cubicBezTo>
                    <a:cubicBezTo>
                      <a:pt x="1" y="0"/>
                      <a:pt x="1" y="0"/>
                      <a:pt x="1" y="0"/>
                    </a:cubicBezTo>
                    <a:cubicBezTo>
                      <a:pt x="43" y="0"/>
                      <a:pt x="43" y="0"/>
                      <a:pt x="43" y="0"/>
                    </a:cubicBezTo>
                    <a:cubicBezTo>
                      <a:pt x="79" y="0"/>
                      <a:pt x="113" y="19"/>
                      <a:pt x="132" y="50"/>
                    </a:cubicBezTo>
                    <a:cubicBezTo>
                      <a:pt x="131" y="53"/>
                      <a:pt x="131" y="53"/>
                      <a:pt x="131" y="53"/>
                    </a:cubicBezTo>
                    <a:cubicBezTo>
                      <a:pt x="112" y="84"/>
                      <a:pt x="79" y="103"/>
                      <a:pt x="43" y="103"/>
                    </a:cubicBezTo>
                    <a:cubicBezTo>
                      <a:pt x="0" y="103"/>
                      <a:pt x="0" y="103"/>
                      <a:pt x="0" y="103"/>
                    </a:cubicBezTo>
                    <a:cubicBezTo>
                      <a:pt x="1" y="101"/>
                      <a:pt x="1" y="101"/>
                      <a:pt x="1" y="101"/>
                    </a:cubicBez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75" name="Oval 63"/>
              <p:cNvSpPr>
                <a:spLocks noChangeArrowheads="1"/>
              </p:cNvSpPr>
              <p:nvPr/>
            </p:nvSpPr>
            <p:spPr bwMode="auto">
              <a:xfrm>
                <a:off x="5434046" y="3211528"/>
                <a:ext cx="75212" cy="133709"/>
              </a:xfrm>
              <a:prstGeom prst="ellipse">
                <a:avLst/>
              </a:prstGeom>
              <a:solidFill>
                <a:srgbClr val="FFFFFF"/>
              </a:solidFill>
              <a:ln w="22225">
                <a:solidFill>
                  <a:srgbClr val="000000"/>
                </a:solidFill>
                <a:miter lim="800000"/>
                <a:headEnd/>
                <a:tailEnd/>
              </a:ln>
            </p:spPr>
            <p:txBody>
              <a:bodyPr/>
              <a:lstStyle/>
              <a:p>
                <a:endParaRPr lang="en-US"/>
              </a:p>
            </p:txBody>
          </p:sp>
          <p:sp>
            <p:nvSpPr>
              <p:cNvPr id="34876" name="Freeform 64"/>
              <p:cNvSpPr>
                <a:spLocks/>
              </p:cNvSpPr>
              <p:nvPr/>
            </p:nvSpPr>
            <p:spPr bwMode="auto">
              <a:xfrm>
                <a:off x="3540365" y="2194970"/>
                <a:ext cx="597571" cy="150194"/>
              </a:xfrm>
              <a:custGeom>
                <a:avLst/>
                <a:gdLst>
                  <a:gd name="T0" fmla="*/ 1461690625 w 580"/>
                  <a:gd name="T1" fmla="*/ 206652813 h 82"/>
                  <a:gd name="T2" fmla="*/ 1290320000 w 580"/>
                  <a:gd name="T3" fmla="*/ 206652813 h 82"/>
                  <a:gd name="T4" fmla="*/ 1290320000 w 580"/>
                  <a:gd name="T5" fmla="*/ 0 h 82"/>
                  <a:gd name="T6" fmla="*/ 0 w 580"/>
                  <a:gd name="T7" fmla="*/ 0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0" h="82">
                    <a:moveTo>
                      <a:pt x="580" y="82"/>
                    </a:moveTo>
                    <a:lnTo>
                      <a:pt x="512" y="82"/>
                    </a:lnTo>
                    <a:lnTo>
                      <a:pt x="512" y="0"/>
                    </a:lnTo>
                    <a:lnTo>
                      <a:pt x="0" y="0"/>
                    </a:lnTo>
                  </a:path>
                </a:pathLst>
              </a:custGeom>
              <a:noFill/>
              <a:ln w="111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877" name="Line 65"/>
              <p:cNvSpPr>
                <a:spLocks noChangeShapeType="1"/>
              </p:cNvSpPr>
              <p:nvPr/>
            </p:nvSpPr>
            <p:spPr bwMode="auto">
              <a:xfrm>
                <a:off x="3559942" y="2641889"/>
                <a:ext cx="569752" cy="1832"/>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4878" name="Freeform 66"/>
              <p:cNvSpPr>
                <a:spLocks/>
              </p:cNvSpPr>
              <p:nvPr/>
            </p:nvSpPr>
            <p:spPr bwMode="auto">
              <a:xfrm>
                <a:off x="3786606" y="1991659"/>
                <a:ext cx="181332" cy="410286"/>
              </a:xfrm>
              <a:custGeom>
                <a:avLst/>
                <a:gdLst>
                  <a:gd name="T0" fmla="*/ 0 w 176"/>
                  <a:gd name="T1" fmla="*/ 0 h 224"/>
                  <a:gd name="T2" fmla="*/ 0 w 176"/>
                  <a:gd name="T3" fmla="*/ 564515000 h 224"/>
                  <a:gd name="T4" fmla="*/ 443547500 w 176"/>
                  <a:gd name="T5" fmla="*/ 272176875 h 224"/>
                  <a:gd name="T6" fmla="*/ 0 w 176"/>
                  <a:gd name="T7" fmla="*/ 0 h 224"/>
                  <a:gd name="T8" fmla="*/ 0 w 176"/>
                  <a:gd name="T9" fmla="*/ 0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224">
                    <a:moveTo>
                      <a:pt x="0" y="0"/>
                    </a:moveTo>
                    <a:lnTo>
                      <a:pt x="0" y="224"/>
                    </a:lnTo>
                    <a:lnTo>
                      <a:pt x="176" y="108"/>
                    </a:lnTo>
                    <a:lnTo>
                      <a:pt x="0" y="0"/>
                    </a:ln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79" name="Oval 67"/>
              <p:cNvSpPr>
                <a:spLocks noChangeArrowheads="1"/>
              </p:cNvSpPr>
              <p:nvPr/>
            </p:nvSpPr>
            <p:spPr bwMode="auto">
              <a:xfrm>
                <a:off x="3965877" y="2123537"/>
                <a:ext cx="74181" cy="133709"/>
              </a:xfrm>
              <a:prstGeom prst="ellipse">
                <a:avLst/>
              </a:prstGeom>
              <a:solidFill>
                <a:srgbClr val="FFFFFF"/>
              </a:solidFill>
              <a:ln w="22225">
                <a:solidFill>
                  <a:srgbClr val="000000"/>
                </a:solidFill>
                <a:miter lim="800000"/>
                <a:headEnd/>
                <a:tailEnd/>
              </a:ln>
            </p:spPr>
            <p:txBody>
              <a:bodyPr/>
              <a:lstStyle/>
              <a:p>
                <a:endParaRPr lang="en-US"/>
              </a:p>
            </p:txBody>
          </p:sp>
          <p:sp>
            <p:nvSpPr>
              <p:cNvPr id="34880" name="Freeform 68"/>
              <p:cNvSpPr>
                <a:spLocks/>
              </p:cNvSpPr>
              <p:nvPr/>
            </p:nvSpPr>
            <p:spPr bwMode="auto">
              <a:xfrm>
                <a:off x="3786606" y="2438577"/>
                <a:ext cx="181332" cy="410286"/>
              </a:xfrm>
              <a:custGeom>
                <a:avLst/>
                <a:gdLst>
                  <a:gd name="T0" fmla="*/ 0 w 176"/>
                  <a:gd name="T1" fmla="*/ 0 h 224"/>
                  <a:gd name="T2" fmla="*/ 0 w 176"/>
                  <a:gd name="T3" fmla="*/ 564515000 h 224"/>
                  <a:gd name="T4" fmla="*/ 443547500 w 176"/>
                  <a:gd name="T5" fmla="*/ 272176875 h 224"/>
                  <a:gd name="T6" fmla="*/ 0 w 176"/>
                  <a:gd name="T7" fmla="*/ 0 h 224"/>
                  <a:gd name="T8" fmla="*/ 0 w 176"/>
                  <a:gd name="T9" fmla="*/ 0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224">
                    <a:moveTo>
                      <a:pt x="0" y="0"/>
                    </a:moveTo>
                    <a:lnTo>
                      <a:pt x="0" y="224"/>
                    </a:lnTo>
                    <a:lnTo>
                      <a:pt x="176" y="108"/>
                    </a:lnTo>
                    <a:lnTo>
                      <a:pt x="0" y="0"/>
                    </a:ln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81" name="Oval 69"/>
              <p:cNvSpPr>
                <a:spLocks noChangeArrowheads="1"/>
              </p:cNvSpPr>
              <p:nvPr/>
            </p:nvSpPr>
            <p:spPr bwMode="auto">
              <a:xfrm>
                <a:off x="3965877" y="2570456"/>
                <a:ext cx="74181" cy="133709"/>
              </a:xfrm>
              <a:prstGeom prst="ellipse">
                <a:avLst/>
              </a:prstGeom>
              <a:solidFill>
                <a:srgbClr val="FFFFFF"/>
              </a:solidFill>
              <a:ln w="22225">
                <a:solidFill>
                  <a:srgbClr val="000000"/>
                </a:solidFill>
                <a:miter lim="800000"/>
                <a:headEnd/>
                <a:tailEnd/>
              </a:ln>
            </p:spPr>
            <p:txBody>
              <a:bodyPr/>
              <a:lstStyle/>
              <a:p>
                <a:endParaRPr lang="en-US"/>
              </a:p>
            </p:txBody>
          </p:sp>
          <p:sp>
            <p:nvSpPr>
              <p:cNvPr id="34882" name="Freeform 70"/>
              <p:cNvSpPr>
                <a:spLocks/>
              </p:cNvSpPr>
              <p:nvPr/>
            </p:nvSpPr>
            <p:spPr bwMode="auto">
              <a:xfrm>
                <a:off x="3993695" y="3061334"/>
                <a:ext cx="181332" cy="412117"/>
              </a:xfrm>
              <a:custGeom>
                <a:avLst/>
                <a:gdLst>
                  <a:gd name="T0" fmla="*/ 0 w 176"/>
                  <a:gd name="T1" fmla="*/ 0 h 225"/>
                  <a:gd name="T2" fmla="*/ 0 w 176"/>
                  <a:gd name="T3" fmla="*/ 567033569 h 225"/>
                  <a:gd name="T4" fmla="*/ 443547500 w 176"/>
                  <a:gd name="T5" fmla="*/ 279736158 h 225"/>
                  <a:gd name="T6" fmla="*/ 0 w 176"/>
                  <a:gd name="T7" fmla="*/ 0 h 225"/>
                  <a:gd name="T8" fmla="*/ 0 w 176"/>
                  <a:gd name="T9" fmla="*/ 0 h 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225">
                    <a:moveTo>
                      <a:pt x="0" y="0"/>
                    </a:moveTo>
                    <a:lnTo>
                      <a:pt x="0" y="225"/>
                    </a:lnTo>
                    <a:lnTo>
                      <a:pt x="176" y="111"/>
                    </a:lnTo>
                    <a:lnTo>
                      <a:pt x="0" y="0"/>
                    </a:ln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83" name="Freeform 71"/>
              <p:cNvSpPr>
                <a:spLocks/>
              </p:cNvSpPr>
              <p:nvPr/>
            </p:nvSpPr>
            <p:spPr bwMode="auto">
              <a:xfrm>
                <a:off x="4171936" y="3195042"/>
                <a:ext cx="75211" cy="131878"/>
              </a:xfrm>
              <a:custGeom>
                <a:avLst/>
                <a:gdLst>
                  <a:gd name="T0" fmla="*/ 223831878 w 30"/>
                  <a:gd name="T1" fmla="*/ 435483000 h 30"/>
                  <a:gd name="T2" fmla="*/ 0 w 30"/>
                  <a:gd name="T3" fmla="*/ 217741500 h 30"/>
                  <a:gd name="T4" fmla="*/ 223831878 w 30"/>
                  <a:gd name="T5" fmla="*/ 0 h 30"/>
                  <a:gd name="T6" fmla="*/ 447659892 w 30"/>
                  <a:gd name="T7" fmla="*/ 217741500 h 30"/>
                  <a:gd name="T8" fmla="*/ 223831878 w 30"/>
                  <a:gd name="T9" fmla="*/ 43548300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0">
                    <a:moveTo>
                      <a:pt x="15" y="30"/>
                    </a:moveTo>
                    <a:cubicBezTo>
                      <a:pt x="7" y="30"/>
                      <a:pt x="0" y="24"/>
                      <a:pt x="0" y="15"/>
                    </a:cubicBezTo>
                    <a:cubicBezTo>
                      <a:pt x="0" y="7"/>
                      <a:pt x="7" y="0"/>
                      <a:pt x="15" y="0"/>
                    </a:cubicBezTo>
                    <a:cubicBezTo>
                      <a:pt x="24" y="0"/>
                      <a:pt x="30" y="7"/>
                      <a:pt x="30" y="15"/>
                    </a:cubicBezTo>
                    <a:cubicBezTo>
                      <a:pt x="30" y="23"/>
                      <a:pt x="24" y="30"/>
                      <a:pt x="15" y="30"/>
                    </a:cubicBez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84" name="Freeform 72"/>
              <p:cNvSpPr>
                <a:spLocks/>
              </p:cNvSpPr>
              <p:nvPr/>
            </p:nvSpPr>
            <p:spPr bwMode="auto">
              <a:xfrm>
                <a:off x="4458358" y="3960665"/>
                <a:ext cx="182362" cy="406623"/>
              </a:xfrm>
              <a:custGeom>
                <a:avLst/>
                <a:gdLst>
                  <a:gd name="T0" fmla="*/ 0 w 177"/>
                  <a:gd name="T1" fmla="*/ 0 h 222"/>
                  <a:gd name="T2" fmla="*/ 0 w 177"/>
                  <a:gd name="T3" fmla="*/ 559474688 h 222"/>
                  <a:gd name="T4" fmla="*/ 446066069 w 177"/>
                  <a:gd name="T5" fmla="*/ 274697825 h 222"/>
                  <a:gd name="T6" fmla="*/ 0 w 177"/>
                  <a:gd name="T7" fmla="*/ 0 h 222"/>
                  <a:gd name="T8" fmla="*/ 0 w 177"/>
                  <a:gd name="T9" fmla="*/ 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 h="222">
                    <a:moveTo>
                      <a:pt x="0" y="0"/>
                    </a:moveTo>
                    <a:lnTo>
                      <a:pt x="0" y="222"/>
                    </a:lnTo>
                    <a:lnTo>
                      <a:pt x="177" y="109"/>
                    </a:lnTo>
                    <a:lnTo>
                      <a:pt x="0" y="0"/>
                    </a:ln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85" name="Oval 73"/>
              <p:cNvSpPr>
                <a:spLocks noChangeArrowheads="1"/>
              </p:cNvSpPr>
              <p:nvPr/>
            </p:nvSpPr>
            <p:spPr bwMode="auto">
              <a:xfrm>
                <a:off x="4637630" y="4088879"/>
                <a:ext cx="75211" cy="131878"/>
              </a:xfrm>
              <a:prstGeom prst="ellipse">
                <a:avLst/>
              </a:prstGeom>
              <a:solidFill>
                <a:srgbClr val="FFFFFF"/>
              </a:solidFill>
              <a:ln w="22225">
                <a:solidFill>
                  <a:srgbClr val="000000"/>
                </a:solidFill>
                <a:miter lim="800000"/>
                <a:headEnd/>
                <a:tailEnd/>
              </a:ln>
            </p:spPr>
            <p:txBody>
              <a:bodyPr/>
              <a:lstStyle/>
              <a:p>
                <a:endParaRPr lang="en-US"/>
              </a:p>
            </p:txBody>
          </p:sp>
          <p:sp>
            <p:nvSpPr>
              <p:cNvPr id="34886" name="Freeform 74"/>
              <p:cNvSpPr>
                <a:spLocks/>
              </p:cNvSpPr>
              <p:nvPr/>
            </p:nvSpPr>
            <p:spPr bwMode="auto">
              <a:xfrm>
                <a:off x="3806182" y="3960665"/>
                <a:ext cx="182362" cy="406623"/>
              </a:xfrm>
              <a:custGeom>
                <a:avLst/>
                <a:gdLst>
                  <a:gd name="T0" fmla="*/ 0 w 177"/>
                  <a:gd name="T1" fmla="*/ 0 h 222"/>
                  <a:gd name="T2" fmla="*/ 0 w 177"/>
                  <a:gd name="T3" fmla="*/ 559474688 h 222"/>
                  <a:gd name="T4" fmla="*/ 446069244 w 177"/>
                  <a:gd name="T5" fmla="*/ 274697825 h 222"/>
                  <a:gd name="T6" fmla="*/ 0 w 177"/>
                  <a:gd name="T7" fmla="*/ 0 h 222"/>
                  <a:gd name="T8" fmla="*/ 0 w 177"/>
                  <a:gd name="T9" fmla="*/ 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 h="222">
                    <a:moveTo>
                      <a:pt x="0" y="0"/>
                    </a:moveTo>
                    <a:lnTo>
                      <a:pt x="0" y="222"/>
                    </a:lnTo>
                    <a:lnTo>
                      <a:pt x="177" y="109"/>
                    </a:lnTo>
                    <a:lnTo>
                      <a:pt x="0" y="0"/>
                    </a:ln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87" name="Oval 75"/>
              <p:cNvSpPr>
                <a:spLocks noChangeArrowheads="1"/>
              </p:cNvSpPr>
              <p:nvPr/>
            </p:nvSpPr>
            <p:spPr bwMode="auto">
              <a:xfrm>
                <a:off x="3985452" y="4088879"/>
                <a:ext cx="75212" cy="131878"/>
              </a:xfrm>
              <a:prstGeom prst="ellipse">
                <a:avLst/>
              </a:prstGeom>
              <a:solidFill>
                <a:srgbClr val="FFFFFF"/>
              </a:solidFill>
              <a:ln w="22225">
                <a:solidFill>
                  <a:srgbClr val="000000"/>
                </a:solidFill>
                <a:miter lim="800000"/>
                <a:headEnd/>
                <a:tailEnd/>
              </a:ln>
            </p:spPr>
            <p:txBody>
              <a:bodyPr/>
              <a:lstStyle/>
              <a:p>
                <a:endParaRPr lang="en-US"/>
              </a:p>
            </p:txBody>
          </p:sp>
          <p:sp>
            <p:nvSpPr>
              <p:cNvPr id="34888" name="Freeform 76"/>
              <p:cNvSpPr>
                <a:spLocks/>
              </p:cNvSpPr>
              <p:nvPr/>
            </p:nvSpPr>
            <p:spPr bwMode="auto">
              <a:xfrm>
                <a:off x="4458358" y="3460629"/>
                <a:ext cx="182362" cy="410286"/>
              </a:xfrm>
              <a:custGeom>
                <a:avLst/>
                <a:gdLst>
                  <a:gd name="T0" fmla="*/ 0 w 177"/>
                  <a:gd name="T1" fmla="*/ 0 h 224"/>
                  <a:gd name="T2" fmla="*/ 0 w 177"/>
                  <a:gd name="T3" fmla="*/ 564515000 h 224"/>
                  <a:gd name="T4" fmla="*/ 446066069 w 177"/>
                  <a:gd name="T5" fmla="*/ 272176875 h 224"/>
                  <a:gd name="T6" fmla="*/ 0 w 177"/>
                  <a:gd name="T7" fmla="*/ 0 h 224"/>
                  <a:gd name="T8" fmla="*/ 0 w 177"/>
                  <a:gd name="T9" fmla="*/ 0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 h="224">
                    <a:moveTo>
                      <a:pt x="0" y="0"/>
                    </a:moveTo>
                    <a:lnTo>
                      <a:pt x="0" y="224"/>
                    </a:lnTo>
                    <a:lnTo>
                      <a:pt x="177" y="108"/>
                    </a:lnTo>
                    <a:lnTo>
                      <a:pt x="0" y="0"/>
                    </a:ln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89" name="Oval 77"/>
              <p:cNvSpPr>
                <a:spLocks noChangeArrowheads="1"/>
              </p:cNvSpPr>
              <p:nvPr/>
            </p:nvSpPr>
            <p:spPr bwMode="auto">
              <a:xfrm>
                <a:off x="4637630" y="3592508"/>
                <a:ext cx="75211" cy="133709"/>
              </a:xfrm>
              <a:prstGeom prst="ellipse">
                <a:avLst/>
              </a:prstGeom>
              <a:solidFill>
                <a:srgbClr val="FFFFFF"/>
              </a:solidFill>
              <a:ln w="22225">
                <a:solidFill>
                  <a:srgbClr val="000000"/>
                </a:solidFill>
                <a:miter lim="800000"/>
                <a:headEnd/>
                <a:tailEnd/>
              </a:ln>
            </p:spPr>
            <p:txBody>
              <a:bodyPr/>
              <a:lstStyle/>
              <a:p>
                <a:endParaRPr lang="en-US"/>
              </a:p>
            </p:txBody>
          </p:sp>
          <p:sp>
            <p:nvSpPr>
              <p:cNvPr id="34890" name="Freeform 78"/>
              <p:cNvSpPr>
                <a:spLocks/>
              </p:cNvSpPr>
              <p:nvPr/>
            </p:nvSpPr>
            <p:spPr bwMode="auto">
              <a:xfrm>
                <a:off x="4760234" y="2773765"/>
                <a:ext cx="181332" cy="412119"/>
              </a:xfrm>
              <a:custGeom>
                <a:avLst/>
                <a:gdLst>
                  <a:gd name="T0" fmla="*/ 0 w 176"/>
                  <a:gd name="T1" fmla="*/ 0 h 225"/>
                  <a:gd name="T2" fmla="*/ 0 w 176"/>
                  <a:gd name="T3" fmla="*/ 567036744 h 225"/>
                  <a:gd name="T4" fmla="*/ 443547500 w 176"/>
                  <a:gd name="T5" fmla="*/ 274698210 h 225"/>
                  <a:gd name="T6" fmla="*/ 0 w 176"/>
                  <a:gd name="T7" fmla="*/ 0 h 225"/>
                  <a:gd name="T8" fmla="*/ 0 w 176"/>
                  <a:gd name="T9" fmla="*/ 0 h 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225">
                    <a:moveTo>
                      <a:pt x="0" y="0"/>
                    </a:moveTo>
                    <a:lnTo>
                      <a:pt x="0" y="225"/>
                    </a:lnTo>
                    <a:lnTo>
                      <a:pt x="176" y="109"/>
                    </a:lnTo>
                    <a:lnTo>
                      <a:pt x="0" y="0"/>
                    </a:ln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91" name="Oval 79"/>
              <p:cNvSpPr>
                <a:spLocks noChangeArrowheads="1"/>
              </p:cNvSpPr>
              <p:nvPr/>
            </p:nvSpPr>
            <p:spPr bwMode="auto">
              <a:xfrm>
                <a:off x="4941565" y="2907476"/>
                <a:ext cx="74181" cy="131878"/>
              </a:xfrm>
              <a:prstGeom prst="ellipse">
                <a:avLst/>
              </a:prstGeom>
              <a:solidFill>
                <a:srgbClr val="FFFFFF"/>
              </a:solidFill>
              <a:ln w="22225">
                <a:solidFill>
                  <a:srgbClr val="000000"/>
                </a:solidFill>
                <a:miter lim="800000"/>
                <a:headEnd/>
                <a:tailEnd/>
              </a:ln>
            </p:spPr>
            <p:txBody>
              <a:bodyPr/>
              <a:lstStyle/>
              <a:p>
                <a:endParaRPr lang="en-US"/>
              </a:p>
            </p:txBody>
          </p:sp>
          <p:sp>
            <p:nvSpPr>
              <p:cNvPr id="34892" name="Freeform 80"/>
              <p:cNvSpPr>
                <a:spLocks/>
              </p:cNvSpPr>
              <p:nvPr/>
            </p:nvSpPr>
            <p:spPr bwMode="auto">
              <a:xfrm>
                <a:off x="4760234" y="3226180"/>
                <a:ext cx="181332" cy="410286"/>
              </a:xfrm>
              <a:custGeom>
                <a:avLst/>
                <a:gdLst>
                  <a:gd name="T0" fmla="*/ 0 w 176"/>
                  <a:gd name="T1" fmla="*/ 0 h 224"/>
                  <a:gd name="T2" fmla="*/ 0 w 176"/>
                  <a:gd name="T3" fmla="*/ 564515000 h 224"/>
                  <a:gd name="T4" fmla="*/ 443547500 w 176"/>
                  <a:gd name="T5" fmla="*/ 279738138 h 224"/>
                  <a:gd name="T6" fmla="*/ 0 w 176"/>
                  <a:gd name="T7" fmla="*/ 0 h 224"/>
                  <a:gd name="T8" fmla="*/ 0 w 176"/>
                  <a:gd name="T9" fmla="*/ 0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224">
                    <a:moveTo>
                      <a:pt x="0" y="0"/>
                    </a:moveTo>
                    <a:lnTo>
                      <a:pt x="0" y="224"/>
                    </a:lnTo>
                    <a:lnTo>
                      <a:pt x="176" y="111"/>
                    </a:lnTo>
                    <a:lnTo>
                      <a:pt x="0" y="0"/>
                    </a:ln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93" name="Oval 81"/>
              <p:cNvSpPr>
                <a:spLocks noChangeArrowheads="1"/>
              </p:cNvSpPr>
              <p:nvPr/>
            </p:nvSpPr>
            <p:spPr bwMode="auto">
              <a:xfrm>
                <a:off x="4941565" y="3358058"/>
                <a:ext cx="74181" cy="133709"/>
              </a:xfrm>
              <a:prstGeom prst="ellipse">
                <a:avLst/>
              </a:prstGeom>
              <a:solidFill>
                <a:srgbClr val="FFFFFF"/>
              </a:solidFill>
              <a:ln w="22225">
                <a:solidFill>
                  <a:srgbClr val="000000"/>
                </a:solidFill>
                <a:miter lim="800000"/>
                <a:headEnd/>
                <a:tailEnd/>
              </a:ln>
            </p:spPr>
            <p:txBody>
              <a:bodyPr/>
              <a:lstStyle/>
              <a:p>
                <a:endParaRPr lang="en-US"/>
              </a:p>
            </p:txBody>
          </p:sp>
          <p:sp>
            <p:nvSpPr>
              <p:cNvPr id="34894" name="Oval 82"/>
              <p:cNvSpPr>
                <a:spLocks noChangeArrowheads="1"/>
              </p:cNvSpPr>
              <p:nvPr/>
            </p:nvSpPr>
            <p:spPr bwMode="auto">
              <a:xfrm>
                <a:off x="4570660" y="2445904"/>
                <a:ext cx="44303" cy="80592"/>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95" name="Oval 83"/>
              <p:cNvSpPr>
                <a:spLocks noChangeArrowheads="1"/>
              </p:cNvSpPr>
              <p:nvPr/>
            </p:nvSpPr>
            <p:spPr bwMode="auto">
              <a:xfrm>
                <a:off x="4301753" y="3229843"/>
                <a:ext cx="45333" cy="80592"/>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96" name="Freeform 84"/>
              <p:cNvSpPr>
                <a:spLocks/>
              </p:cNvSpPr>
              <p:nvPr/>
            </p:nvSpPr>
            <p:spPr bwMode="auto">
              <a:xfrm>
                <a:off x="6156283" y="3539389"/>
                <a:ext cx="425511" cy="1832"/>
              </a:xfrm>
              <a:custGeom>
                <a:avLst/>
                <a:gdLst>
                  <a:gd name="T0" fmla="*/ 0 w 413"/>
                  <a:gd name="T1" fmla="*/ 0 h 1588"/>
                  <a:gd name="T2" fmla="*/ 1040822944 w 413"/>
                  <a:gd name="T3" fmla="*/ 0 h 1588"/>
                  <a:gd name="T4" fmla="*/ 0 w 413"/>
                  <a:gd name="T5" fmla="*/ 0 h 1588"/>
                  <a:gd name="T6" fmla="*/ 0 60000 65536"/>
                  <a:gd name="T7" fmla="*/ 0 60000 65536"/>
                  <a:gd name="T8" fmla="*/ 0 60000 65536"/>
                </a:gdLst>
                <a:ahLst/>
                <a:cxnLst>
                  <a:cxn ang="T6">
                    <a:pos x="T0" y="T1"/>
                  </a:cxn>
                  <a:cxn ang="T7">
                    <a:pos x="T2" y="T3"/>
                  </a:cxn>
                  <a:cxn ang="T8">
                    <a:pos x="T4" y="T5"/>
                  </a:cxn>
                </a:cxnLst>
                <a:rect l="0" t="0" r="r" b="b"/>
                <a:pathLst>
                  <a:path w="413" h="1588">
                    <a:moveTo>
                      <a:pt x="0" y="0"/>
                    </a:moveTo>
                    <a:lnTo>
                      <a:pt x="413"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97" name="Line 85"/>
              <p:cNvSpPr>
                <a:spLocks noChangeShapeType="1"/>
              </p:cNvSpPr>
              <p:nvPr/>
            </p:nvSpPr>
            <p:spPr bwMode="auto">
              <a:xfrm>
                <a:off x="6156283" y="3539389"/>
                <a:ext cx="425511" cy="1832"/>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34898" name="Freeform 86"/>
              <p:cNvSpPr>
                <a:spLocks/>
              </p:cNvSpPr>
              <p:nvPr/>
            </p:nvSpPr>
            <p:spPr bwMode="auto">
              <a:xfrm>
                <a:off x="6253131" y="3336079"/>
                <a:ext cx="179271" cy="412117"/>
              </a:xfrm>
              <a:custGeom>
                <a:avLst/>
                <a:gdLst>
                  <a:gd name="T0" fmla="*/ 0 w 174"/>
                  <a:gd name="T1" fmla="*/ 0 h 225"/>
                  <a:gd name="T2" fmla="*/ 0 w 174"/>
                  <a:gd name="T3" fmla="*/ 567033569 h 225"/>
                  <a:gd name="T4" fmla="*/ 438507188 w 174"/>
                  <a:gd name="T5" fmla="*/ 274695853 h 225"/>
                  <a:gd name="T6" fmla="*/ 0 w 174"/>
                  <a:gd name="T7" fmla="*/ 0 h 225"/>
                  <a:gd name="T8" fmla="*/ 0 w 174"/>
                  <a:gd name="T9" fmla="*/ 0 h 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225">
                    <a:moveTo>
                      <a:pt x="0" y="0"/>
                    </a:moveTo>
                    <a:lnTo>
                      <a:pt x="0" y="225"/>
                    </a:lnTo>
                    <a:lnTo>
                      <a:pt x="174" y="109"/>
                    </a:lnTo>
                    <a:lnTo>
                      <a:pt x="0" y="0"/>
                    </a:ln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899" name="Freeform 87"/>
              <p:cNvSpPr>
                <a:spLocks/>
              </p:cNvSpPr>
              <p:nvPr/>
            </p:nvSpPr>
            <p:spPr bwMode="auto">
              <a:xfrm>
                <a:off x="6432402" y="3469787"/>
                <a:ext cx="74181" cy="131878"/>
              </a:xfrm>
              <a:custGeom>
                <a:avLst/>
                <a:gdLst>
                  <a:gd name="T0" fmla="*/ 217741500 w 30"/>
                  <a:gd name="T1" fmla="*/ 435483000 h 30"/>
                  <a:gd name="T2" fmla="*/ 0 w 30"/>
                  <a:gd name="T3" fmla="*/ 217741500 h 30"/>
                  <a:gd name="T4" fmla="*/ 217741500 w 30"/>
                  <a:gd name="T5" fmla="*/ 0 h 30"/>
                  <a:gd name="T6" fmla="*/ 435483000 w 30"/>
                  <a:gd name="T7" fmla="*/ 217741500 h 30"/>
                  <a:gd name="T8" fmla="*/ 217741500 w 30"/>
                  <a:gd name="T9" fmla="*/ 43548300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0">
                    <a:moveTo>
                      <a:pt x="15" y="30"/>
                    </a:moveTo>
                    <a:cubicBezTo>
                      <a:pt x="7" y="30"/>
                      <a:pt x="0" y="23"/>
                      <a:pt x="0" y="15"/>
                    </a:cubicBezTo>
                    <a:cubicBezTo>
                      <a:pt x="0" y="6"/>
                      <a:pt x="6" y="0"/>
                      <a:pt x="15" y="0"/>
                    </a:cubicBezTo>
                    <a:cubicBezTo>
                      <a:pt x="23" y="0"/>
                      <a:pt x="30" y="6"/>
                      <a:pt x="30" y="15"/>
                    </a:cubicBezTo>
                    <a:cubicBezTo>
                      <a:pt x="30" y="23"/>
                      <a:pt x="23" y="30"/>
                      <a:pt x="15" y="30"/>
                    </a:cubicBezTo>
                    <a:close/>
                  </a:path>
                </a:pathLst>
              </a:custGeom>
              <a:solidFill>
                <a:srgbClr val="FFFFFF"/>
              </a:solidFill>
              <a:ln w="22225" cap="flat">
                <a:solidFill>
                  <a:srgbClr val="000000"/>
                </a:solidFill>
                <a:prstDash val="solid"/>
                <a:miter lim="800000"/>
                <a:headEnd/>
                <a:tailEnd/>
              </a:ln>
            </p:spPr>
            <p:txBody>
              <a:bodyPr/>
              <a:lstStyle/>
              <a:p>
                <a:endParaRPr lang="en-US"/>
              </a:p>
            </p:txBody>
          </p:sp>
          <p:sp>
            <p:nvSpPr>
              <p:cNvPr id="34900" name="Rectangle 88"/>
              <p:cNvSpPr>
                <a:spLocks noChangeArrowheads="1"/>
              </p:cNvSpPr>
              <p:nvPr/>
            </p:nvSpPr>
            <p:spPr bwMode="auto">
              <a:xfrm>
                <a:off x="6609613" y="3414838"/>
                <a:ext cx="92939"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F</a:t>
                </a:r>
                <a:endParaRPr lang="en-US"/>
              </a:p>
            </p:txBody>
          </p:sp>
          <p:sp>
            <p:nvSpPr>
              <p:cNvPr id="34901" name="Rectangle 89"/>
              <p:cNvSpPr>
                <a:spLocks noChangeArrowheads="1"/>
              </p:cNvSpPr>
              <p:nvPr/>
            </p:nvSpPr>
            <p:spPr bwMode="auto">
              <a:xfrm>
                <a:off x="3410548" y="2053934"/>
                <a:ext cx="120682"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A</a:t>
                </a:r>
                <a:endParaRPr lang="en-US"/>
              </a:p>
            </p:txBody>
          </p:sp>
          <p:sp>
            <p:nvSpPr>
              <p:cNvPr id="34902" name="Rectangle 90"/>
              <p:cNvSpPr>
                <a:spLocks noChangeArrowheads="1"/>
              </p:cNvSpPr>
              <p:nvPr/>
            </p:nvSpPr>
            <p:spPr bwMode="auto">
              <a:xfrm>
                <a:off x="3424973" y="2478873"/>
                <a:ext cx="110971"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B</a:t>
                </a:r>
                <a:endParaRPr lang="en-US"/>
              </a:p>
            </p:txBody>
          </p:sp>
          <p:sp>
            <p:nvSpPr>
              <p:cNvPr id="34903" name="Rectangle 91"/>
              <p:cNvSpPr>
                <a:spLocks noChangeArrowheads="1"/>
              </p:cNvSpPr>
              <p:nvPr/>
            </p:nvSpPr>
            <p:spPr bwMode="auto">
              <a:xfrm>
                <a:off x="4285269" y="3000888"/>
                <a:ext cx="120682"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X</a:t>
                </a:r>
                <a:endParaRPr lang="en-US"/>
              </a:p>
            </p:txBody>
          </p:sp>
          <p:sp>
            <p:nvSpPr>
              <p:cNvPr id="34904" name="Rectangle 92"/>
              <p:cNvSpPr>
                <a:spLocks noChangeArrowheads="1"/>
              </p:cNvSpPr>
              <p:nvPr/>
            </p:nvSpPr>
            <p:spPr bwMode="auto">
              <a:xfrm>
                <a:off x="3424973" y="3423997"/>
                <a:ext cx="110971"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C</a:t>
                </a:r>
                <a:endParaRPr lang="en-US"/>
              </a:p>
            </p:txBody>
          </p:sp>
          <p:sp>
            <p:nvSpPr>
              <p:cNvPr id="34905" name="Rectangle 93"/>
              <p:cNvSpPr>
                <a:spLocks noChangeArrowheads="1"/>
              </p:cNvSpPr>
              <p:nvPr/>
            </p:nvSpPr>
            <p:spPr bwMode="auto">
              <a:xfrm>
                <a:off x="3411578" y="3999130"/>
                <a:ext cx="120682"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D</a:t>
                </a:r>
                <a:endParaRPr lang="en-US"/>
              </a:p>
            </p:txBody>
          </p:sp>
          <p:sp>
            <p:nvSpPr>
              <p:cNvPr id="34906" name="Rectangle 94"/>
              <p:cNvSpPr>
                <a:spLocks noChangeArrowheads="1"/>
              </p:cNvSpPr>
              <p:nvPr/>
            </p:nvSpPr>
            <p:spPr bwMode="auto">
              <a:xfrm>
                <a:off x="3424973" y="4301349"/>
                <a:ext cx="101262"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E</a:t>
                </a:r>
                <a:endParaRPr lang="en-US"/>
              </a:p>
            </p:txBody>
          </p:sp>
          <p:sp>
            <p:nvSpPr>
              <p:cNvPr id="34907" name="Rectangle 95"/>
              <p:cNvSpPr>
                <a:spLocks noChangeArrowheads="1"/>
              </p:cNvSpPr>
              <p:nvPr/>
            </p:nvSpPr>
            <p:spPr bwMode="auto">
              <a:xfrm>
                <a:off x="4350177" y="4554114"/>
                <a:ext cx="194199"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(b)</a:t>
                </a:r>
                <a:endParaRPr lang="en-US"/>
              </a:p>
            </p:txBody>
          </p:sp>
          <p:sp>
            <p:nvSpPr>
              <p:cNvPr id="34939" name="Rectangle 127"/>
              <p:cNvSpPr>
                <a:spLocks noChangeArrowheads="1"/>
              </p:cNvSpPr>
              <p:nvPr/>
            </p:nvSpPr>
            <p:spPr bwMode="auto">
              <a:xfrm>
                <a:off x="4798355" y="2839704"/>
                <a:ext cx="83228"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2</a:t>
                </a:r>
                <a:endParaRPr lang="en-US"/>
              </a:p>
            </p:txBody>
          </p:sp>
          <p:sp>
            <p:nvSpPr>
              <p:cNvPr id="34940" name="Rectangle 128"/>
              <p:cNvSpPr>
                <a:spLocks noChangeArrowheads="1"/>
              </p:cNvSpPr>
              <p:nvPr/>
            </p:nvSpPr>
            <p:spPr bwMode="auto">
              <a:xfrm>
                <a:off x="4488236" y="3550379"/>
                <a:ext cx="83228"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3</a:t>
                </a:r>
                <a:endParaRPr lang="en-US"/>
              </a:p>
            </p:txBody>
          </p:sp>
          <p:sp>
            <p:nvSpPr>
              <p:cNvPr id="34941" name="Rectangle 129"/>
              <p:cNvSpPr>
                <a:spLocks noChangeArrowheads="1"/>
              </p:cNvSpPr>
              <p:nvPr/>
            </p:nvSpPr>
            <p:spPr bwMode="auto">
              <a:xfrm>
                <a:off x="4014301" y="3129103"/>
                <a:ext cx="83228" cy="199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Ten" pitchFamily="18" charset="0"/>
                  </a:rPr>
                  <a:t>1</a:t>
                </a:r>
                <a:endParaRPr lang="en-US"/>
              </a:p>
            </p:txBody>
          </p:sp>
        </p:grpSp>
      </p:grpSp>
    </p:spTree>
    <p:extLst>
      <p:ext uri="{BB962C8B-B14F-4D97-AF65-F5344CB8AC3E}">
        <p14:creationId xmlns:p14="http://schemas.microsoft.com/office/powerpoint/2010/main" val="3857757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p:txBody>
          <a:bodyPr>
            <a:noAutofit/>
          </a:bodyPr>
          <a:lstStyle/>
          <a:p>
            <a:pPr>
              <a:spcBef>
                <a:spcPts val="0"/>
              </a:spcBef>
              <a:spcAft>
                <a:spcPts val="600"/>
              </a:spcAft>
              <a:buFont typeface="Arial" pitchFamily="34" charset="0"/>
              <a:buChar char="•"/>
            </a:pPr>
            <a:r>
              <a:rPr lang="en-US" sz="2800" dirty="0" smtClean="0"/>
              <a:t>Verification - show that the final circuit designed implements the original specification</a:t>
            </a:r>
          </a:p>
          <a:p>
            <a:pPr>
              <a:spcBef>
                <a:spcPts val="0"/>
              </a:spcBef>
              <a:spcAft>
                <a:spcPts val="600"/>
              </a:spcAft>
              <a:buFont typeface="Arial" pitchFamily="34" charset="0"/>
              <a:buChar char="•"/>
            </a:pPr>
            <a:r>
              <a:rPr lang="en-US" sz="2800" dirty="0" smtClean="0"/>
              <a:t>Simple specifications are:</a:t>
            </a:r>
          </a:p>
          <a:p>
            <a:pPr lvl="1">
              <a:spcBef>
                <a:spcPts val="0"/>
              </a:spcBef>
              <a:spcAft>
                <a:spcPts val="600"/>
              </a:spcAft>
              <a:buFont typeface="Arial" pitchFamily="34" charset="0"/>
              <a:buChar char="•"/>
            </a:pPr>
            <a:r>
              <a:rPr lang="en-US" dirty="0" smtClean="0"/>
              <a:t>truth tables</a:t>
            </a:r>
          </a:p>
          <a:p>
            <a:pPr lvl="1">
              <a:spcBef>
                <a:spcPts val="0"/>
              </a:spcBef>
              <a:spcAft>
                <a:spcPts val="600"/>
              </a:spcAft>
              <a:buFont typeface="Arial" pitchFamily="34" charset="0"/>
              <a:buChar char="•"/>
            </a:pPr>
            <a:r>
              <a:rPr lang="en-US" dirty="0" smtClean="0"/>
              <a:t>Boolean equations</a:t>
            </a:r>
          </a:p>
          <a:p>
            <a:pPr lvl="1">
              <a:spcBef>
                <a:spcPts val="0"/>
              </a:spcBef>
              <a:spcAft>
                <a:spcPts val="600"/>
              </a:spcAft>
              <a:buFont typeface="Arial" pitchFamily="34" charset="0"/>
              <a:buChar char="•"/>
            </a:pPr>
            <a:r>
              <a:rPr lang="en-US" dirty="0" smtClean="0"/>
              <a:t>Hardware Description Language (HDL) code</a:t>
            </a:r>
          </a:p>
          <a:p>
            <a:pPr>
              <a:spcBef>
                <a:spcPts val="0"/>
              </a:spcBef>
              <a:spcAft>
                <a:spcPts val="600"/>
              </a:spcAft>
              <a:buFont typeface="Arial" pitchFamily="34" charset="0"/>
              <a:buChar char="•"/>
            </a:pPr>
            <a:r>
              <a:rPr lang="en-US" sz="2800" dirty="0" smtClean="0"/>
              <a:t>If the above result from </a:t>
            </a:r>
            <a:r>
              <a:rPr lang="en-US" sz="2800" u="sng" dirty="0" smtClean="0"/>
              <a:t>formulation</a:t>
            </a:r>
            <a:r>
              <a:rPr lang="en-US" sz="2800" dirty="0" smtClean="0"/>
              <a:t> and are not the </a:t>
            </a:r>
            <a:r>
              <a:rPr lang="en-US" sz="2800" u="sng" dirty="0" smtClean="0"/>
              <a:t>original specification</a:t>
            </a:r>
            <a:r>
              <a:rPr lang="en-US" sz="2800" dirty="0" smtClean="0"/>
              <a:t>, it is critical that the formulation process be flawless for the verification to be valid!</a:t>
            </a:r>
          </a:p>
        </p:txBody>
      </p:sp>
      <p:sp>
        <p:nvSpPr>
          <p:cNvPr id="35844" name="Rectangle 5"/>
          <p:cNvSpPr>
            <a:spLocks noGrp="1" noChangeArrowheads="1"/>
          </p:cNvSpPr>
          <p:nvPr>
            <p:ph type="title"/>
          </p:nvPr>
        </p:nvSpPr>
        <p:spPr>
          <a:noFill/>
        </p:spPr>
        <p:txBody>
          <a:bodyPr/>
          <a:lstStyle/>
          <a:p>
            <a:r>
              <a:rPr lang="en-US" smtClean="0"/>
              <a:t>Verification</a:t>
            </a:r>
          </a:p>
        </p:txBody>
      </p:sp>
    </p:spTree>
    <p:extLst>
      <p:ext uri="{BB962C8B-B14F-4D97-AF65-F5344CB8AC3E}">
        <p14:creationId xmlns:p14="http://schemas.microsoft.com/office/powerpoint/2010/main" val="3280595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smtClean="0"/>
              <a:t>Basic Verification Methods</a:t>
            </a:r>
          </a:p>
        </p:txBody>
      </p:sp>
      <p:sp>
        <p:nvSpPr>
          <p:cNvPr id="36868" name="Rectangle 3"/>
          <p:cNvSpPr>
            <a:spLocks noGrp="1" noChangeArrowheads="1"/>
          </p:cNvSpPr>
          <p:nvPr>
            <p:ph type="body" idx="1"/>
          </p:nvPr>
        </p:nvSpPr>
        <p:spPr/>
        <p:txBody>
          <a:bodyPr>
            <a:noAutofit/>
          </a:bodyPr>
          <a:lstStyle/>
          <a:p>
            <a:pPr>
              <a:buFont typeface="Arial" pitchFamily="34" charset="0"/>
              <a:buChar char="•"/>
            </a:pPr>
            <a:r>
              <a:rPr lang="en-US" sz="2400" dirty="0" smtClean="0"/>
              <a:t>Manual Logic Analysis</a:t>
            </a:r>
          </a:p>
          <a:p>
            <a:pPr lvl="1">
              <a:buFont typeface="Arial" pitchFamily="34" charset="0"/>
              <a:buChar char="•"/>
            </a:pPr>
            <a:r>
              <a:rPr lang="en-US" sz="2400" dirty="0" smtClean="0"/>
              <a:t>Find the truth table or Boolean equations for the final circuit</a:t>
            </a:r>
          </a:p>
          <a:p>
            <a:pPr lvl="1">
              <a:buFont typeface="Arial" pitchFamily="34" charset="0"/>
              <a:buChar char="•"/>
            </a:pPr>
            <a:r>
              <a:rPr lang="en-US" sz="2400" dirty="0" smtClean="0"/>
              <a:t>Compare the final circuit truth table with the specified truth table, or</a:t>
            </a:r>
          </a:p>
          <a:p>
            <a:pPr lvl="1">
              <a:buFont typeface="Arial" pitchFamily="34" charset="0"/>
              <a:buChar char="•"/>
            </a:pPr>
            <a:r>
              <a:rPr lang="en-US" sz="2400" dirty="0" smtClean="0"/>
              <a:t>Show that the Boolean equations for the final circuit are equal to the specified Boolean equations</a:t>
            </a:r>
          </a:p>
          <a:p>
            <a:pPr>
              <a:buFont typeface="Arial" pitchFamily="34" charset="0"/>
              <a:buChar char="•"/>
            </a:pPr>
            <a:r>
              <a:rPr lang="en-US" sz="2400" dirty="0" smtClean="0"/>
              <a:t>Simulation</a:t>
            </a:r>
          </a:p>
          <a:p>
            <a:pPr lvl="1">
              <a:buFont typeface="Arial" pitchFamily="34" charset="0"/>
              <a:buChar char="•"/>
            </a:pPr>
            <a:r>
              <a:rPr lang="en-US" sz="2400" dirty="0" smtClean="0"/>
              <a:t>Simulate the final circuit (or its </a:t>
            </a:r>
            <a:r>
              <a:rPr lang="en-US" sz="2400" dirty="0" err="1" smtClean="0"/>
              <a:t>netlist</a:t>
            </a:r>
            <a:r>
              <a:rPr lang="en-US" sz="2400" dirty="0" smtClean="0"/>
              <a:t>, possibly written as an HDL) and the specified truth table, equations, or HDL description using test input values that fully validate correctness. </a:t>
            </a:r>
          </a:p>
          <a:p>
            <a:pPr lvl="1">
              <a:buFont typeface="Arial" pitchFamily="34" charset="0"/>
              <a:buChar char="•"/>
            </a:pPr>
            <a:r>
              <a:rPr lang="en-US" sz="2400" dirty="0" smtClean="0"/>
              <a:t>The obvious test for a combinational circuit is application of all possible “care” input combinations from the specification</a:t>
            </a:r>
            <a:endParaRPr lang="en-US" dirty="0" smtClean="0"/>
          </a:p>
        </p:txBody>
      </p:sp>
    </p:spTree>
    <p:extLst>
      <p:ext uri="{BB962C8B-B14F-4D97-AF65-F5344CB8AC3E}">
        <p14:creationId xmlns:p14="http://schemas.microsoft.com/office/powerpoint/2010/main" val="1980549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1078992" y="365759"/>
            <a:ext cx="5623560" cy="1527048"/>
          </a:xfrm>
        </p:spPr>
        <p:txBody>
          <a:bodyPr/>
          <a:lstStyle/>
          <a:p>
            <a:r>
              <a:rPr lang="en-US" sz="4000" dirty="0" smtClean="0"/>
              <a:t> Verification Example: Manual Analysis</a:t>
            </a:r>
          </a:p>
        </p:txBody>
      </p:sp>
      <p:sp>
        <p:nvSpPr>
          <p:cNvPr id="37892" name="Rectangle 3"/>
          <p:cNvSpPr>
            <a:spLocks noGrp="1" noChangeArrowheads="1"/>
          </p:cNvSpPr>
          <p:nvPr>
            <p:ph type="body" idx="1"/>
          </p:nvPr>
        </p:nvSpPr>
        <p:spPr/>
        <p:txBody>
          <a:bodyPr>
            <a:normAutofit/>
          </a:bodyPr>
          <a:lstStyle/>
          <a:p>
            <a:pPr>
              <a:spcBef>
                <a:spcPts val="0"/>
              </a:spcBef>
              <a:spcAft>
                <a:spcPts val="600"/>
              </a:spcAft>
              <a:buFont typeface="Arial" pitchFamily="34" charset="0"/>
              <a:buChar char="•"/>
            </a:pPr>
            <a:r>
              <a:rPr lang="en-US" sz="2800" dirty="0" smtClean="0"/>
              <a:t>BCD-to-Excess 3 Code Converter</a:t>
            </a:r>
          </a:p>
          <a:p>
            <a:pPr lvl="1">
              <a:spcBef>
                <a:spcPts val="0"/>
              </a:spcBef>
              <a:spcAft>
                <a:spcPts val="600"/>
              </a:spcAft>
              <a:buFont typeface="Arial" pitchFamily="34" charset="0"/>
              <a:buChar char="•"/>
            </a:pPr>
            <a:r>
              <a:rPr lang="en-US" dirty="0" smtClean="0"/>
              <a:t>Find the SOP Boolean equations from the final circuit.</a:t>
            </a:r>
          </a:p>
          <a:p>
            <a:pPr lvl="1">
              <a:spcBef>
                <a:spcPts val="0"/>
              </a:spcBef>
              <a:spcAft>
                <a:spcPts val="600"/>
              </a:spcAft>
              <a:buFont typeface="Arial" pitchFamily="34" charset="0"/>
              <a:buChar char="•"/>
            </a:pPr>
            <a:r>
              <a:rPr lang="en-US" dirty="0" smtClean="0"/>
              <a:t>Find the truth table from these equations</a:t>
            </a:r>
          </a:p>
          <a:p>
            <a:pPr lvl="1">
              <a:spcBef>
                <a:spcPts val="0"/>
              </a:spcBef>
              <a:spcAft>
                <a:spcPts val="600"/>
              </a:spcAft>
              <a:buFont typeface="Arial" pitchFamily="34" charset="0"/>
              <a:buChar char="•"/>
            </a:pPr>
            <a:r>
              <a:rPr lang="en-US" dirty="0" smtClean="0"/>
              <a:t>Compare to the formulation truth table</a:t>
            </a:r>
          </a:p>
          <a:p>
            <a:pPr>
              <a:spcBef>
                <a:spcPts val="0"/>
              </a:spcBef>
              <a:spcAft>
                <a:spcPts val="600"/>
              </a:spcAft>
              <a:buFont typeface="Arial" pitchFamily="34" charset="0"/>
              <a:buChar char="•"/>
            </a:pPr>
            <a:r>
              <a:rPr lang="en-US" sz="2800" dirty="0" smtClean="0"/>
              <a:t>Finding the Boolean Equations:</a:t>
            </a:r>
            <a:endParaRPr lang="en-US" sz="2800" b="1" dirty="0" smtClean="0">
              <a:latin typeface="Times New Roman" pitchFamily="18" charset="0"/>
              <a:cs typeface="Times New Roman" pitchFamily="18" charset="0"/>
            </a:endParaRPr>
          </a:p>
        </p:txBody>
      </p:sp>
      <p:grpSp>
        <p:nvGrpSpPr>
          <p:cNvPr id="2" name="Group 1"/>
          <p:cNvGrpSpPr/>
          <p:nvPr/>
        </p:nvGrpSpPr>
        <p:grpSpPr>
          <a:xfrm>
            <a:off x="1905000" y="6172200"/>
            <a:ext cx="3676650" cy="2035729"/>
            <a:chOff x="2133600" y="6172200"/>
            <a:chExt cx="2838450" cy="1571625"/>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6172200"/>
              <a:ext cx="2466975" cy="352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9800" y="6524625"/>
              <a:ext cx="276225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9800" y="6921123"/>
              <a:ext cx="1857375" cy="41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33600" y="7239000"/>
              <a:ext cx="1143000" cy="504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48818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0"/>
          <p:cNvGrpSpPr>
            <a:grpSpLocks noChangeAspect="1"/>
          </p:cNvGrpSpPr>
          <p:nvPr/>
        </p:nvGrpSpPr>
        <p:grpSpPr bwMode="auto">
          <a:xfrm>
            <a:off x="909039" y="3152774"/>
            <a:ext cx="4805961" cy="5381626"/>
            <a:chOff x="296" y="1285"/>
            <a:chExt cx="4485" cy="2825"/>
          </a:xfrm>
        </p:grpSpPr>
        <p:sp>
          <p:nvSpPr>
            <p:cNvPr id="39092" name="Rectangle 561"/>
            <p:cNvSpPr>
              <a:spLocks noChangeArrowheads="1"/>
            </p:cNvSpPr>
            <p:nvPr/>
          </p:nvSpPr>
          <p:spPr bwMode="auto">
            <a:xfrm>
              <a:off x="1154" y="1307"/>
              <a:ext cx="136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dirty="0">
                  <a:solidFill>
                    <a:schemeClr val="hlink"/>
                  </a:solidFill>
                </a:rPr>
                <a:t>Input BCD</a:t>
              </a:r>
              <a:endParaRPr lang="en-US" sz="3200" dirty="0">
                <a:solidFill>
                  <a:schemeClr val="hlink"/>
                </a:solidFill>
              </a:endParaRPr>
            </a:p>
          </p:txBody>
        </p:sp>
        <p:sp>
          <p:nvSpPr>
            <p:cNvPr id="39093" name="Rectangle 562"/>
            <p:cNvSpPr>
              <a:spLocks noChangeArrowheads="1"/>
            </p:cNvSpPr>
            <p:nvPr/>
          </p:nvSpPr>
          <p:spPr bwMode="auto">
            <a:xfrm>
              <a:off x="2330" y="1307"/>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094" name="Rectangle 563"/>
            <p:cNvSpPr>
              <a:spLocks noChangeArrowheads="1"/>
            </p:cNvSpPr>
            <p:nvPr/>
          </p:nvSpPr>
          <p:spPr bwMode="auto">
            <a:xfrm>
              <a:off x="1483" y="1548"/>
              <a:ext cx="1032"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A B C D</a:t>
              </a:r>
              <a:endParaRPr lang="en-US" sz="3200">
                <a:solidFill>
                  <a:schemeClr val="hlink"/>
                </a:solidFill>
              </a:endParaRPr>
            </a:p>
          </p:txBody>
        </p:sp>
        <p:sp>
          <p:nvSpPr>
            <p:cNvPr id="39095" name="Rectangle 564"/>
            <p:cNvSpPr>
              <a:spLocks noChangeArrowheads="1"/>
            </p:cNvSpPr>
            <p:nvPr/>
          </p:nvSpPr>
          <p:spPr bwMode="auto">
            <a:xfrm>
              <a:off x="2211" y="1548"/>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096" name="Rectangle 565"/>
            <p:cNvSpPr>
              <a:spLocks noChangeArrowheads="1"/>
            </p:cNvSpPr>
            <p:nvPr/>
          </p:nvSpPr>
          <p:spPr bwMode="auto">
            <a:xfrm>
              <a:off x="3083" y="1307"/>
              <a:ext cx="1529" cy="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chemeClr val="hlink"/>
                  </a:solidFill>
                </a:rPr>
                <a:t>Output </a:t>
              </a:r>
              <a:r>
                <a:rPr lang="en-US" b="1" dirty="0" smtClean="0">
                  <a:solidFill>
                    <a:schemeClr val="hlink"/>
                  </a:solidFill>
                </a:rPr>
                <a:t>Excess-3</a:t>
              </a:r>
              <a:endParaRPr lang="en-US" sz="2000" dirty="0">
                <a:solidFill>
                  <a:schemeClr val="hlink"/>
                </a:solidFill>
              </a:endParaRPr>
            </a:p>
          </p:txBody>
        </p:sp>
        <p:sp>
          <p:nvSpPr>
            <p:cNvPr id="39099" name="Rectangle 568"/>
            <p:cNvSpPr>
              <a:spLocks noChangeArrowheads="1"/>
            </p:cNvSpPr>
            <p:nvPr/>
          </p:nvSpPr>
          <p:spPr bwMode="auto">
            <a:xfrm>
              <a:off x="4515" y="1307"/>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100" name="Rectangle 569"/>
            <p:cNvSpPr>
              <a:spLocks noChangeArrowheads="1"/>
            </p:cNvSpPr>
            <p:nvPr/>
          </p:nvSpPr>
          <p:spPr bwMode="auto">
            <a:xfrm>
              <a:off x="3484" y="1548"/>
              <a:ext cx="887"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WXYZ </a:t>
              </a:r>
              <a:endParaRPr lang="en-US" sz="3200">
                <a:solidFill>
                  <a:schemeClr val="hlink"/>
                </a:solidFill>
              </a:endParaRPr>
            </a:p>
          </p:txBody>
        </p:sp>
        <p:sp>
          <p:nvSpPr>
            <p:cNvPr id="39101" name="Rectangle 570"/>
            <p:cNvSpPr>
              <a:spLocks noChangeArrowheads="1"/>
            </p:cNvSpPr>
            <p:nvPr/>
          </p:nvSpPr>
          <p:spPr bwMode="auto">
            <a:xfrm>
              <a:off x="4165" y="1548"/>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102" name="Rectangle 571"/>
            <p:cNvSpPr>
              <a:spLocks noChangeArrowheads="1"/>
            </p:cNvSpPr>
            <p:nvPr/>
          </p:nvSpPr>
          <p:spPr bwMode="auto">
            <a:xfrm>
              <a:off x="863" y="1285"/>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03" name="Line 572"/>
            <p:cNvSpPr>
              <a:spLocks noChangeShapeType="1"/>
            </p:cNvSpPr>
            <p:nvPr/>
          </p:nvSpPr>
          <p:spPr bwMode="auto">
            <a:xfrm>
              <a:off x="863" y="1285"/>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04" name="Line 573"/>
            <p:cNvSpPr>
              <a:spLocks noChangeShapeType="1"/>
            </p:cNvSpPr>
            <p:nvPr/>
          </p:nvSpPr>
          <p:spPr bwMode="auto">
            <a:xfrm>
              <a:off x="863" y="1285"/>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05" name="Rectangle 574"/>
            <p:cNvSpPr>
              <a:spLocks noChangeArrowheads="1"/>
            </p:cNvSpPr>
            <p:nvPr/>
          </p:nvSpPr>
          <p:spPr bwMode="auto">
            <a:xfrm>
              <a:off x="863" y="1285"/>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06" name="Line 575"/>
            <p:cNvSpPr>
              <a:spLocks noChangeShapeType="1"/>
            </p:cNvSpPr>
            <p:nvPr/>
          </p:nvSpPr>
          <p:spPr bwMode="auto">
            <a:xfrm>
              <a:off x="863" y="1285"/>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07" name="Line 576"/>
            <p:cNvSpPr>
              <a:spLocks noChangeShapeType="1"/>
            </p:cNvSpPr>
            <p:nvPr/>
          </p:nvSpPr>
          <p:spPr bwMode="auto">
            <a:xfrm>
              <a:off x="863" y="1285"/>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08" name="Rectangle 577"/>
            <p:cNvSpPr>
              <a:spLocks noChangeArrowheads="1"/>
            </p:cNvSpPr>
            <p:nvPr/>
          </p:nvSpPr>
          <p:spPr bwMode="auto">
            <a:xfrm>
              <a:off x="876" y="1285"/>
              <a:ext cx="1948"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09" name="Line 578"/>
            <p:cNvSpPr>
              <a:spLocks noChangeShapeType="1"/>
            </p:cNvSpPr>
            <p:nvPr/>
          </p:nvSpPr>
          <p:spPr bwMode="auto">
            <a:xfrm>
              <a:off x="876" y="1285"/>
              <a:ext cx="194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10" name="Rectangle 579"/>
            <p:cNvSpPr>
              <a:spLocks noChangeArrowheads="1"/>
            </p:cNvSpPr>
            <p:nvPr/>
          </p:nvSpPr>
          <p:spPr bwMode="auto">
            <a:xfrm>
              <a:off x="2824" y="1285"/>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11" name="Line 580"/>
            <p:cNvSpPr>
              <a:spLocks noChangeShapeType="1"/>
            </p:cNvSpPr>
            <p:nvPr/>
          </p:nvSpPr>
          <p:spPr bwMode="auto">
            <a:xfrm>
              <a:off x="2824" y="1285"/>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12" name="Line 581"/>
            <p:cNvSpPr>
              <a:spLocks noChangeShapeType="1"/>
            </p:cNvSpPr>
            <p:nvPr/>
          </p:nvSpPr>
          <p:spPr bwMode="auto">
            <a:xfrm>
              <a:off x="2824" y="1285"/>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13" name="Rectangle 582"/>
            <p:cNvSpPr>
              <a:spLocks noChangeArrowheads="1"/>
            </p:cNvSpPr>
            <p:nvPr/>
          </p:nvSpPr>
          <p:spPr bwMode="auto">
            <a:xfrm>
              <a:off x="2837" y="1285"/>
              <a:ext cx="1930"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14" name="Line 583"/>
            <p:cNvSpPr>
              <a:spLocks noChangeShapeType="1"/>
            </p:cNvSpPr>
            <p:nvPr/>
          </p:nvSpPr>
          <p:spPr bwMode="auto">
            <a:xfrm>
              <a:off x="2837" y="1285"/>
              <a:ext cx="1930"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15" name="Rectangle 584"/>
            <p:cNvSpPr>
              <a:spLocks noChangeArrowheads="1"/>
            </p:cNvSpPr>
            <p:nvPr/>
          </p:nvSpPr>
          <p:spPr bwMode="auto">
            <a:xfrm>
              <a:off x="4767" y="1285"/>
              <a:ext cx="14"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16" name="Line 585"/>
            <p:cNvSpPr>
              <a:spLocks noChangeShapeType="1"/>
            </p:cNvSpPr>
            <p:nvPr/>
          </p:nvSpPr>
          <p:spPr bwMode="auto">
            <a:xfrm>
              <a:off x="4767" y="1285"/>
              <a:ext cx="1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17" name="Line 586"/>
            <p:cNvSpPr>
              <a:spLocks noChangeShapeType="1"/>
            </p:cNvSpPr>
            <p:nvPr/>
          </p:nvSpPr>
          <p:spPr bwMode="auto">
            <a:xfrm>
              <a:off x="4767" y="1285"/>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18" name="Rectangle 587"/>
            <p:cNvSpPr>
              <a:spLocks noChangeArrowheads="1"/>
            </p:cNvSpPr>
            <p:nvPr/>
          </p:nvSpPr>
          <p:spPr bwMode="auto">
            <a:xfrm>
              <a:off x="4767" y="1285"/>
              <a:ext cx="14"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19" name="Line 588"/>
            <p:cNvSpPr>
              <a:spLocks noChangeShapeType="1"/>
            </p:cNvSpPr>
            <p:nvPr/>
          </p:nvSpPr>
          <p:spPr bwMode="auto">
            <a:xfrm>
              <a:off x="4767" y="1285"/>
              <a:ext cx="1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20" name="Line 589"/>
            <p:cNvSpPr>
              <a:spLocks noChangeShapeType="1"/>
            </p:cNvSpPr>
            <p:nvPr/>
          </p:nvSpPr>
          <p:spPr bwMode="auto">
            <a:xfrm>
              <a:off x="4767" y="1285"/>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21" name="Rectangle 590"/>
            <p:cNvSpPr>
              <a:spLocks noChangeArrowheads="1"/>
            </p:cNvSpPr>
            <p:nvPr/>
          </p:nvSpPr>
          <p:spPr bwMode="auto">
            <a:xfrm>
              <a:off x="863" y="1298"/>
              <a:ext cx="13" cy="481"/>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22" name="Line 591"/>
            <p:cNvSpPr>
              <a:spLocks noChangeShapeType="1"/>
            </p:cNvSpPr>
            <p:nvPr/>
          </p:nvSpPr>
          <p:spPr bwMode="auto">
            <a:xfrm>
              <a:off x="863" y="1298"/>
              <a:ext cx="1" cy="48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23" name="Rectangle 592"/>
            <p:cNvSpPr>
              <a:spLocks noChangeArrowheads="1"/>
            </p:cNvSpPr>
            <p:nvPr/>
          </p:nvSpPr>
          <p:spPr bwMode="auto">
            <a:xfrm>
              <a:off x="2824" y="1298"/>
              <a:ext cx="7" cy="481"/>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24" name="Line 593"/>
            <p:cNvSpPr>
              <a:spLocks noChangeShapeType="1"/>
            </p:cNvSpPr>
            <p:nvPr/>
          </p:nvSpPr>
          <p:spPr bwMode="auto">
            <a:xfrm>
              <a:off x="2824" y="1298"/>
              <a:ext cx="1" cy="48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25" name="Rectangle 594"/>
            <p:cNvSpPr>
              <a:spLocks noChangeArrowheads="1"/>
            </p:cNvSpPr>
            <p:nvPr/>
          </p:nvSpPr>
          <p:spPr bwMode="auto">
            <a:xfrm>
              <a:off x="4767" y="1298"/>
              <a:ext cx="14" cy="481"/>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26" name="Line 595"/>
            <p:cNvSpPr>
              <a:spLocks noChangeShapeType="1"/>
            </p:cNvSpPr>
            <p:nvPr/>
          </p:nvSpPr>
          <p:spPr bwMode="auto">
            <a:xfrm>
              <a:off x="4767" y="1298"/>
              <a:ext cx="1" cy="48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27" name="Rectangle 596"/>
            <p:cNvSpPr>
              <a:spLocks noChangeArrowheads="1"/>
            </p:cNvSpPr>
            <p:nvPr/>
          </p:nvSpPr>
          <p:spPr bwMode="auto">
            <a:xfrm>
              <a:off x="1567" y="1801"/>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0 0 0 0</a:t>
              </a:r>
              <a:endParaRPr lang="en-US" sz="3200">
                <a:solidFill>
                  <a:schemeClr val="hlink"/>
                </a:solidFill>
              </a:endParaRPr>
            </a:p>
          </p:txBody>
        </p:sp>
        <p:sp>
          <p:nvSpPr>
            <p:cNvPr id="39128" name="Rectangle 597"/>
            <p:cNvSpPr>
              <a:spLocks noChangeArrowheads="1"/>
            </p:cNvSpPr>
            <p:nvPr/>
          </p:nvSpPr>
          <p:spPr bwMode="auto">
            <a:xfrm>
              <a:off x="2127" y="1801"/>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129" name="Rectangle 598"/>
            <p:cNvSpPr>
              <a:spLocks noChangeArrowheads="1"/>
            </p:cNvSpPr>
            <p:nvPr/>
          </p:nvSpPr>
          <p:spPr bwMode="auto">
            <a:xfrm>
              <a:off x="3519" y="1801"/>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0 0 1 1</a:t>
              </a:r>
              <a:endParaRPr lang="en-US" sz="3200">
                <a:solidFill>
                  <a:schemeClr val="hlink"/>
                </a:solidFill>
              </a:endParaRPr>
            </a:p>
          </p:txBody>
        </p:sp>
        <p:sp>
          <p:nvSpPr>
            <p:cNvPr id="39130" name="Rectangle 599"/>
            <p:cNvSpPr>
              <a:spLocks noChangeArrowheads="1"/>
            </p:cNvSpPr>
            <p:nvPr/>
          </p:nvSpPr>
          <p:spPr bwMode="auto">
            <a:xfrm>
              <a:off x="4079" y="1801"/>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131" name="Rectangle 600"/>
            <p:cNvSpPr>
              <a:spLocks noChangeArrowheads="1"/>
            </p:cNvSpPr>
            <p:nvPr/>
          </p:nvSpPr>
          <p:spPr bwMode="auto">
            <a:xfrm>
              <a:off x="863" y="1779"/>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32" name="Line 601"/>
            <p:cNvSpPr>
              <a:spLocks noChangeShapeType="1"/>
            </p:cNvSpPr>
            <p:nvPr/>
          </p:nvSpPr>
          <p:spPr bwMode="auto">
            <a:xfrm>
              <a:off x="863" y="1779"/>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33" name="Line 602"/>
            <p:cNvSpPr>
              <a:spLocks noChangeShapeType="1"/>
            </p:cNvSpPr>
            <p:nvPr/>
          </p:nvSpPr>
          <p:spPr bwMode="auto">
            <a:xfrm>
              <a:off x="863" y="1779"/>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34" name="Rectangle 603"/>
            <p:cNvSpPr>
              <a:spLocks noChangeArrowheads="1"/>
            </p:cNvSpPr>
            <p:nvPr/>
          </p:nvSpPr>
          <p:spPr bwMode="auto">
            <a:xfrm>
              <a:off x="876" y="1779"/>
              <a:ext cx="1946"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35" name="Line 604"/>
            <p:cNvSpPr>
              <a:spLocks noChangeShapeType="1"/>
            </p:cNvSpPr>
            <p:nvPr/>
          </p:nvSpPr>
          <p:spPr bwMode="auto">
            <a:xfrm>
              <a:off x="876" y="1779"/>
              <a:ext cx="1946"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36" name="Rectangle 605"/>
            <p:cNvSpPr>
              <a:spLocks noChangeArrowheads="1"/>
            </p:cNvSpPr>
            <p:nvPr/>
          </p:nvSpPr>
          <p:spPr bwMode="auto">
            <a:xfrm>
              <a:off x="2822" y="1779"/>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37" name="Line 606"/>
            <p:cNvSpPr>
              <a:spLocks noChangeShapeType="1"/>
            </p:cNvSpPr>
            <p:nvPr/>
          </p:nvSpPr>
          <p:spPr bwMode="auto">
            <a:xfrm>
              <a:off x="2822" y="1779"/>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38" name="Line 607"/>
            <p:cNvSpPr>
              <a:spLocks noChangeShapeType="1"/>
            </p:cNvSpPr>
            <p:nvPr/>
          </p:nvSpPr>
          <p:spPr bwMode="auto">
            <a:xfrm>
              <a:off x="2822" y="1779"/>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39" name="Rectangle 608"/>
            <p:cNvSpPr>
              <a:spLocks noChangeArrowheads="1"/>
            </p:cNvSpPr>
            <p:nvPr/>
          </p:nvSpPr>
          <p:spPr bwMode="auto">
            <a:xfrm>
              <a:off x="2835" y="1779"/>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40" name="Line 609"/>
            <p:cNvSpPr>
              <a:spLocks noChangeShapeType="1"/>
            </p:cNvSpPr>
            <p:nvPr/>
          </p:nvSpPr>
          <p:spPr bwMode="auto">
            <a:xfrm>
              <a:off x="2835" y="1779"/>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41" name="Line 610"/>
            <p:cNvSpPr>
              <a:spLocks noChangeShapeType="1"/>
            </p:cNvSpPr>
            <p:nvPr/>
          </p:nvSpPr>
          <p:spPr bwMode="auto">
            <a:xfrm>
              <a:off x="2835" y="1779"/>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42" name="Rectangle 611"/>
            <p:cNvSpPr>
              <a:spLocks noChangeArrowheads="1"/>
            </p:cNvSpPr>
            <p:nvPr/>
          </p:nvSpPr>
          <p:spPr bwMode="auto">
            <a:xfrm>
              <a:off x="2848" y="1779"/>
              <a:ext cx="1919"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43" name="Line 612"/>
            <p:cNvSpPr>
              <a:spLocks noChangeShapeType="1"/>
            </p:cNvSpPr>
            <p:nvPr/>
          </p:nvSpPr>
          <p:spPr bwMode="auto">
            <a:xfrm>
              <a:off x="2848" y="1779"/>
              <a:ext cx="1919"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44" name="Rectangle 613"/>
            <p:cNvSpPr>
              <a:spLocks noChangeArrowheads="1"/>
            </p:cNvSpPr>
            <p:nvPr/>
          </p:nvSpPr>
          <p:spPr bwMode="auto">
            <a:xfrm>
              <a:off x="4767" y="1779"/>
              <a:ext cx="14"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45" name="Line 614"/>
            <p:cNvSpPr>
              <a:spLocks noChangeShapeType="1"/>
            </p:cNvSpPr>
            <p:nvPr/>
          </p:nvSpPr>
          <p:spPr bwMode="auto">
            <a:xfrm>
              <a:off x="4767" y="1779"/>
              <a:ext cx="1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46" name="Line 615"/>
            <p:cNvSpPr>
              <a:spLocks noChangeShapeType="1"/>
            </p:cNvSpPr>
            <p:nvPr/>
          </p:nvSpPr>
          <p:spPr bwMode="auto">
            <a:xfrm>
              <a:off x="4767" y="1779"/>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47" name="Rectangle 616"/>
            <p:cNvSpPr>
              <a:spLocks noChangeArrowheads="1"/>
            </p:cNvSpPr>
            <p:nvPr/>
          </p:nvSpPr>
          <p:spPr bwMode="auto">
            <a:xfrm>
              <a:off x="863" y="1792"/>
              <a:ext cx="13" cy="2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48" name="Line 617"/>
            <p:cNvSpPr>
              <a:spLocks noChangeShapeType="1"/>
            </p:cNvSpPr>
            <p:nvPr/>
          </p:nvSpPr>
          <p:spPr bwMode="auto">
            <a:xfrm>
              <a:off x="863" y="1792"/>
              <a:ext cx="1" cy="21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49" name="Rectangle 618"/>
            <p:cNvSpPr>
              <a:spLocks noChangeArrowheads="1"/>
            </p:cNvSpPr>
            <p:nvPr/>
          </p:nvSpPr>
          <p:spPr bwMode="auto">
            <a:xfrm>
              <a:off x="2822" y="1792"/>
              <a:ext cx="13" cy="2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50" name="Line 619"/>
            <p:cNvSpPr>
              <a:spLocks noChangeShapeType="1"/>
            </p:cNvSpPr>
            <p:nvPr/>
          </p:nvSpPr>
          <p:spPr bwMode="auto">
            <a:xfrm>
              <a:off x="2822" y="1792"/>
              <a:ext cx="1" cy="21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51" name="Rectangle 620"/>
            <p:cNvSpPr>
              <a:spLocks noChangeArrowheads="1"/>
            </p:cNvSpPr>
            <p:nvPr/>
          </p:nvSpPr>
          <p:spPr bwMode="auto">
            <a:xfrm>
              <a:off x="4767" y="1792"/>
              <a:ext cx="14" cy="2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52" name="Line 621"/>
            <p:cNvSpPr>
              <a:spLocks noChangeShapeType="1"/>
            </p:cNvSpPr>
            <p:nvPr/>
          </p:nvSpPr>
          <p:spPr bwMode="auto">
            <a:xfrm>
              <a:off x="4767" y="1792"/>
              <a:ext cx="1" cy="21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53" name="Rectangle 622"/>
            <p:cNvSpPr>
              <a:spLocks noChangeArrowheads="1"/>
            </p:cNvSpPr>
            <p:nvPr/>
          </p:nvSpPr>
          <p:spPr bwMode="auto">
            <a:xfrm>
              <a:off x="1567" y="2011"/>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0 0 0 1</a:t>
              </a:r>
              <a:endParaRPr lang="en-US" sz="3200">
                <a:solidFill>
                  <a:schemeClr val="hlink"/>
                </a:solidFill>
              </a:endParaRPr>
            </a:p>
          </p:txBody>
        </p:sp>
        <p:sp>
          <p:nvSpPr>
            <p:cNvPr id="39154" name="Rectangle 623"/>
            <p:cNvSpPr>
              <a:spLocks noChangeArrowheads="1"/>
            </p:cNvSpPr>
            <p:nvPr/>
          </p:nvSpPr>
          <p:spPr bwMode="auto">
            <a:xfrm>
              <a:off x="2127" y="2011"/>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155" name="Rectangle 624"/>
            <p:cNvSpPr>
              <a:spLocks noChangeArrowheads="1"/>
            </p:cNvSpPr>
            <p:nvPr/>
          </p:nvSpPr>
          <p:spPr bwMode="auto">
            <a:xfrm>
              <a:off x="3519" y="2011"/>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0 1 0 0</a:t>
              </a:r>
              <a:endParaRPr lang="en-US" sz="3200">
                <a:solidFill>
                  <a:schemeClr val="hlink"/>
                </a:solidFill>
              </a:endParaRPr>
            </a:p>
          </p:txBody>
        </p:sp>
        <p:sp>
          <p:nvSpPr>
            <p:cNvPr id="39156" name="Rectangle 625"/>
            <p:cNvSpPr>
              <a:spLocks noChangeArrowheads="1"/>
            </p:cNvSpPr>
            <p:nvPr/>
          </p:nvSpPr>
          <p:spPr bwMode="auto">
            <a:xfrm>
              <a:off x="4079" y="2011"/>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157" name="Rectangle 626"/>
            <p:cNvSpPr>
              <a:spLocks noChangeArrowheads="1"/>
            </p:cNvSpPr>
            <p:nvPr/>
          </p:nvSpPr>
          <p:spPr bwMode="auto">
            <a:xfrm>
              <a:off x="863" y="2002"/>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58" name="Line 627"/>
            <p:cNvSpPr>
              <a:spLocks noChangeShapeType="1"/>
            </p:cNvSpPr>
            <p:nvPr/>
          </p:nvSpPr>
          <p:spPr bwMode="auto">
            <a:xfrm>
              <a:off x="863" y="2002"/>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59" name="Rectangle 628"/>
            <p:cNvSpPr>
              <a:spLocks noChangeArrowheads="1"/>
            </p:cNvSpPr>
            <p:nvPr/>
          </p:nvSpPr>
          <p:spPr bwMode="auto">
            <a:xfrm>
              <a:off x="2822" y="2002"/>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60" name="Line 629"/>
            <p:cNvSpPr>
              <a:spLocks noChangeShapeType="1"/>
            </p:cNvSpPr>
            <p:nvPr/>
          </p:nvSpPr>
          <p:spPr bwMode="auto">
            <a:xfrm>
              <a:off x="2822" y="2002"/>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61" name="Rectangle 630"/>
            <p:cNvSpPr>
              <a:spLocks noChangeArrowheads="1"/>
            </p:cNvSpPr>
            <p:nvPr/>
          </p:nvSpPr>
          <p:spPr bwMode="auto">
            <a:xfrm>
              <a:off x="4767" y="2002"/>
              <a:ext cx="14"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62" name="Line 631"/>
            <p:cNvSpPr>
              <a:spLocks noChangeShapeType="1"/>
            </p:cNvSpPr>
            <p:nvPr/>
          </p:nvSpPr>
          <p:spPr bwMode="auto">
            <a:xfrm>
              <a:off x="4767" y="2002"/>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63" name="Rectangle 632"/>
            <p:cNvSpPr>
              <a:spLocks noChangeArrowheads="1"/>
            </p:cNvSpPr>
            <p:nvPr/>
          </p:nvSpPr>
          <p:spPr bwMode="auto">
            <a:xfrm>
              <a:off x="1567" y="2233"/>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0 0 1 0</a:t>
              </a:r>
              <a:endParaRPr lang="en-US" sz="3200">
                <a:solidFill>
                  <a:schemeClr val="hlink"/>
                </a:solidFill>
              </a:endParaRPr>
            </a:p>
          </p:txBody>
        </p:sp>
        <p:sp>
          <p:nvSpPr>
            <p:cNvPr id="39164" name="Rectangle 633"/>
            <p:cNvSpPr>
              <a:spLocks noChangeArrowheads="1"/>
            </p:cNvSpPr>
            <p:nvPr/>
          </p:nvSpPr>
          <p:spPr bwMode="auto">
            <a:xfrm>
              <a:off x="2127" y="2233"/>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165" name="Rectangle 634"/>
            <p:cNvSpPr>
              <a:spLocks noChangeArrowheads="1"/>
            </p:cNvSpPr>
            <p:nvPr/>
          </p:nvSpPr>
          <p:spPr bwMode="auto">
            <a:xfrm>
              <a:off x="3519" y="2233"/>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0 1 0 1</a:t>
              </a:r>
              <a:endParaRPr lang="en-US" sz="3200">
                <a:solidFill>
                  <a:schemeClr val="hlink"/>
                </a:solidFill>
              </a:endParaRPr>
            </a:p>
          </p:txBody>
        </p:sp>
        <p:sp>
          <p:nvSpPr>
            <p:cNvPr id="39166" name="Rectangle 635"/>
            <p:cNvSpPr>
              <a:spLocks noChangeArrowheads="1"/>
            </p:cNvSpPr>
            <p:nvPr/>
          </p:nvSpPr>
          <p:spPr bwMode="auto">
            <a:xfrm>
              <a:off x="4079" y="2233"/>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167" name="Rectangle 636"/>
            <p:cNvSpPr>
              <a:spLocks noChangeArrowheads="1"/>
            </p:cNvSpPr>
            <p:nvPr/>
          </p:nvSpPr>
          <p:spPr bwMode="auto">
            <a:xfrm>
              <a:off x="863" y="2224"/>
              <a:ext cx="13" cy="22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68" name="Line 637"/>
            <p:cNvSpPr>
              <a:spLocks noChangeShapeType="1"/>
            </p:cNvSpPr>
            <p:nvPr/>
          </p:nvSpPr>
          <p:spPr bwMode="auto">
            <a:xfrm>
              <a:off x="863" y="2224"/>
              <a:ext cx="1" cy="22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69" name="Rectangle 638"/>
            <p:cNvSpPr>
              <a:spLocks noChangeArrowheads="1"/>
            </p:cNvSpPr>
            <p:nvPr/>
          </p:nvSpPr>
          <p:spPr bwMode="auto">
            <a:xfrm>
              <a:off x="2822" y="2224"/>
              <a:ext cx="13" cy="22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70" name="Line 639"/>
            <p:cNvSpPr>
              <a:spLocks noChangeShapeType="1"/>
            </p:cNvSpPr>
            <p:nvPr/>
          </p:nvSpPr>
          <p:spPr bwMode="auto">
            <a:xfrm>
              <a:off x="2822" y="2224"/>
              <a:ext cx="1" cy="22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71" name="Rectangle 640"/>
            <p:cNvSpPr>
              <a:spLocks noChangeArrowheads="1"/>
            </p:cNvSpPr>
            <p:nvPr/>
          </p:nvSpPr>
          <p:spPr bwMode="auto">
            <a:xfrm>
              <a:off x="4767" y="2224"/>
              <a:ext cx="14" cy="22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72" name="Line 641"/>
            <p:cNvSpPr>
              <a:spLocks noChangeShapeType="1"/>
            </p:cNvSpPr>
            <p:nvPr/>
          </p:nvSpPr>
          <p:spPr bwMode="auto">
            <a:xfrm>
              <a:off x="4767" y="2224"/>
              <a:ext cx="1" cy="22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73" name="Rectangle 642"/>
            <p:cNvSpPr>
              <a:spLocks noChangeArrowheads="1"/>
            </p:cNvSpPr>
            <p:nvPr/>
          </p:nvSpPr>
          <p:spPr bwMode="auto">
            <a:xfrm>
              <a:off x="1567" y="2456"/>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0 0 1 1</a:t>
              </a:r>
              <a:endParaRPr lang="en-US" sz="3200">
                <a:solidFill>
                  <a:schemeClr val="hlink"/>
                </a:solidFill>
              </a:endParaRPr>
            </a:p>
          </p:txBody>
        </p:sp>
        <p:sp>
          <p:nvSpPr>
            <p:cNvPr id="39174" name="Rectangle 643"/>
            <p:cNvSpPr>
              <a:spLocks noChangeArrowheads="1"/>
            </p:cNvSpPr>
            <p:nvPr/>
          </p:nvSpPr>
          <p:spPr bwMode="auto">
            <a:xfrm>
              <a:off x="2127" y="2456"/>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175" name="Rectangle 644"/>
            <p:cNvSpPr>
              <a:spLocks noChangeArrowheads="1"/>
            </p:cNvSpPr>
            <p:nvPr/>
          </p:nvSpPr>
          <p:spPr bwMode="auto">
            <a:xfrm>
              <a:off x="3519" y="2456"/>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0 1 1 0</a:t>
              </a:r>
              <a:endParaRPr lang="en-US" sz="3200">
                <a:solidFill>
                  <a:schemeClr val="hlink"/>
                </a:solidFill>
              </a:endParaRPr>
            </a:p>
          </p:txBody>
        </p:sp>
        <p:sp>
          <p:nvSpPr>
            <p:cNvPr id="39176" name="Rectangle 645"/>
            <p:cNvSpPr>
              <a:spLocks noChangeArrowheads="1"/>
            </p:cNvSpPr>
            <p:nvPr/>
          </p:nvSpPr>
          <p:spPr bwMode="auto">
            <a:xfrm>
              <a:off x="4079" y="2456"/>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177" name="Rectangle 646"/>
            <p:cNvSpPr>
              <a:spLocks noChangeArrowheads="1"/>
            </p:cNvSpPr>
            <p:nvPr/>
          </p:nvSpPr>
          <p:spPr bwMode="auto">
            <a:xfrm>
              <a:off x="863" y="2447"/>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78" name="Line 647"/>
            <p:cNvSpPr>
              <a:spLocks noChangeShapeType="1"/>
            </p:cNvSpPr>
            <p:nvPr/>
          </p:nvSpPr>
          <p:spPr bwMode="auto">
            <a:xfrm>
              <a:off x="863" y="2447"/>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79" name="Rectangle 648"/>
            <p:cNvSpPr>
              <a:spLocks noChangeArrowheads="1"/>
            </p:cNvSpPr>
            <p:nvPr/>
          </p:nvSpPr>
          <p:spPr bwMode="auto">
            <a:xfrm>
              <a:off x="2822" y="2447"/>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80" name="Line 649"/>
            <p:cNvSpPr>
              <a:spLocks noChangeShapeType="1"/>
            </p:cNvSpPr>
            <p:nvPr/>
          </p:nvSpPr>
          <p:spPr bwMode="auto">
            <a:xfrm>
              <a:off x="2822" y="2447"/>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81" name="Rectangle 650"/>
            <p:cNvSpPr>
              <a:spLocks noChangeArrowheads="1"/>
            </p:cNvSpPr>
            <p:nvPr/>
          </p:nvSpPr>
          <p:spPr bwMode="auto">
            <a:xfrm>
              <a:off x="4767" y="2447"/>
              <a:ext cx="14"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82" name="Line 651"/>
            <p:cNvSpPr>
              <a:spLocks noChangeShapeType="1"/>
            </p:cNvSpPr>
            <p:nvPr/>
          </p:nvSpPr>
          <p:spPr bwMode="auto">
            <a:xfrm>
              <a:off x="4767" y="2447"/>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83" name="Rectangle 652"/>
            <p:cNvSpPr>
              <a:spLocks noChangeArrowheads="1"/>
            </p:cNvSpPr>
            <p:nvPr/>
          </p:nvSpPr>
          <p:spPr bwMode="auto">
            <a:xfrm>
              <a:off x="1567" y="2678"/>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0 1 0 0</a:t>
              </a:r>
              <a:endParaRPr lang="en-US" sz="3200">
                <a:solidFill>
                  <a:schemeClr val="hlink"/>
                </a:solidFill>
              </a:endParaRPr>
            </a:p>
          </p:txBody>
        </p:sp>
        <p:sp>
          <p:nvSpPr>
            <p:cNvPr id="39184" name="Rectangle 653"/>
            <p:cNvSpPr>
              <a:spLocks noChangeArrowheads="1"/>
            </p:cNvSpPr>
            <p:nvPr/>
          </p:nvSpPr>
          <p:spPr bwMode="auto">
            <a:xfrm>
              <a:off x="2127" y="2678"/>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185" name="Rectangle 654"/>
            <p:cNvSpPr>
              <a:spLocks noChangeArrowheads="1"/>
            </p:cNvSpPr>
            <p:nvPr/>
          </p:nvSpPr>
          <p:spPr bwMode="auto">
            <a:xfrm>
              <a:off x="3519" y="2678"/>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0 1 1 1</a:t>
              </a:r>
              <a:endParaRPr lang="en-US" sz="3200">
                <a:solidFill>
                  <a:schemeClr val="hlink"/>
                </a:solidFill>
              </a:endParaRPr>
            </a:p>
          </p:txBody>
        </p:sp>
        <p:sp>
          <p:nvSpPr>
            <p:cNvPr id="39186" name="Rectangle 655"/>
            <p:cNvSpPr>
              <a:spLocks noChangeArrowheads="1"/>
            </p:cNvSpPr>
            <p:nvPr/>
          </p:nvSpPr>
          <p:spPr bwMode="auto">
            <a:xfrm>
              <a:off x="4079" y="2678"/>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187" name="Rectangle 656"/>
            <p:cNvSpPr>
              <a:spLocks noChangeArrowheads="1"/>
            </p:cNvSpPr>
            <p:nvPr/>
          </p:nvSpPr>
          <p:spPr bwMode="auto">
            <a:xfrm>
              <a:off x="863" y="2669"/>
              <a:ext cx="13" cy="22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88" name="Line 657"/>
            <p:cNvSpPr>
              <a:spLocks noChangeShapeType="1"/>
            </p:cNvSpPr>
            <p:nvPr/>
          </p:nvSpPr>
          <p:spPr bwMode="auto">
            <a:xfrm>
              <a:off x="863" y="2669"/>
              <a:ext cx="1" cy="22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89" name="Rectangle 658"/>
            <p:cNvSpPr>
              <a:spLocks noChangeArrowheads="1"/>
            </p:cNvSpPr>
            <p:nvPr/>
          </p:nvSpPr>
          <p:spPr bwMode="auto">
            <a:xfrm>
              <a:off x="2822" y="2669"/>
              <a:ext cx="13" cy="22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90" name="Line 659"/>
            <p:cNvSpPr>
              <a:spLocks noChangeShapeType="1"/>
            </p:cNvSpPr>
            <p:nvPr/>
          </p:nvSpPr>
          <p:spPr bwMode="auto">
            <a:xfrm>
              <a:off x="2822" y="2669"/>
              <a:ext cx="1" cy="22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91" name="Rectangle 660"/>
            <p:cNvSpPr>
              <a:spLocks noChangeArrowheads="1"/>
            </p:cNvSpPr>
            <p:nvPr/>
          </p:nvSpPr>
          <p:spPr bwMode="auto">
            <a:xfrm>
              <a:off x="4767" y="2669"/>
              <a:ext cx="14" cy="22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92" name="Line 661"/>
            <p:cNvSpPr>
              <a:spLocks noChangeShapeType="1"/>
            </p:cNvSpPr>
            <p:nvPr/>
          </p:nvSpPr>
          <p:spPr bwMode="auto">
            <a:xfrm>
              <a:off x="4767" y="2669"/>
              <a:ext cx="1" cy="22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93" name="Rectangle 662"/>
            <p:cNvSpPr>
              <a:spLocks noChangeArrowheads="1"/>
            </p:cNvSpPr>
            <p:nvPr/>
          </p:nvSpPr>
          <p:spPr bwMode="auto">
            <a:xfrm>
              <a:off x="1567" y="2901"/>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0 1 0 1</a:t>
              </a:r>
              <a:endParaRPr lang="en-US" sz="3200">
                <a:solidFill>
                  <a:schemeClr val="hlink"/>
                </a:solidFill>
              </a:endParaRPr>
            </a:p>
          </p:txBody>
        </p:sp>
        <p:sp>
          <p:nvSpPr>
            <p:cNvPr id="39194" name="Rectangle 663"/>
            <p:cNvSpPr>
              <a:spLocks noChangeArrowheads="1"/>
            </p:cNvSpPr>
            <p:nvPr/>
          </p:nvSpPr>
          <p:spPr bwMode="auto">
            <a:xfrm>
              <a:off x="2127" y="2901"/>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195" name="Rectangle 664"/>
            <p:cNvSpPr>
              <a:spLocks noChangeArrowheads="1"/>
            </p:cNvSpPr>
            <p:nvPr/>
          </p:nvSpPr>
          <p:spPr bwMode="auto">
            <a:xfrm>
              <a:off x="3519" y="2901"/>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1 0 0 0</a:t>
              </a:r>
              <a:endParaRPr lang="en-US" sz="3200">
                <a:solidFill>
                  <a:schemeClr val="hlink"/>
                </a:solidFill>
              </a:endParaRPr>
            </a:p>
          </p:txBody>
        </p:sp>
        <p:sp>
          <p:nvSpPr>
            <p:cNvPr id="39196" name="Rectangle 665"/>
            <p:cNvSpPr>
              <a:spLocks noChangeArrowheads="1"/>
            </p:cNvSpPr>
            <p:nvPr/>
          </p:nvSpPr>
          <p:spPr bwMode="auto">
            <a:xfrm>
              <a:off x="4079" y="2901"/>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197" name="Rectangle 666"/>
            <p:cNvSpPr>
              <a:spLocks noChangeArrowheads="1"/>
            </p:cNvSpPr>
            <p:nvPr/>
          </p:nvSpPr>
          <p:spPr bwMode="auto">
            <a:xfrm>
              <a:off x="863" y="2892"/>
              <a:ext cx="13" cy="22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198" name="Line 667"/>
            <p:cNvSpPr>
              <a:spLocks noChangeShapeType="1"/>
            </p:cNvSpPr>
            <p:nvPr/>
          </p:nvSpPr>
          <p:spPr bwMode="auto">
            <a:xfrm>
              <a:off x="863" y="2892"/>
              <a:ext cx="1" cy="22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199" name="Rectangle 668"/>
            <p:cNvSpPr>
              <a:spLocks noChangeArrowheads="1"/>
            </p:cNvSpPr>
            <p:nvPr/>
          </p:nvSpPr>
          <p:spPr bwMode="auto">
            <a:xfrm>
              <a:off x="2822" y="2892"/>
              <a:ext cx="13" cy="22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00" name="Line 669"/>
            <p:cNvSpPr>
              <a:spLocks noChangeShapeType="1"/>
            </p:cNvSpPr>
            <p:nvPr/>
          </p:nvSpPr>
          <p:spPr bwMode="auto">
            <a:xfrm>
              <a:off x="2822" y="2892"/>
              <a:ext cx="1" cy="22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01" name="Rectangle 670"/>
            <p:cNvSpPr>
              <a:spLocks noChangeArrowheads="1"/>
            </p:cNvSpPr>
            <p:nvPr/>
          </p:nvSpPr>
          <p:spPr bwMode="auto">
            <a:xfrm>
              <a:off x="4767" y="2892"/>
              <a:ext cx="14" cy="22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02" name="Line 671"/>
            <p:cNvSpPr>
              <a:spLocks noChangeShapeType="1"/>
            </p:cNvSpPr>
            <p:nvPr/>
          </p:nvSpPr>
          <p:spPr bwMode="auto">
            <a:xfrm>
              <a:off x="4767" y="2892"/>
              <a:ext cx="1" cy="22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03" name="Rectangle 672"/>
            <p:cNvSpPr>
              <a:spLocks noChangeArrowheads="1"/>
            </p:cNvSpPr>
            <p:nvPr/>
          </p:nvSpPr>
          <p:spPr bwMode="auto">
            <a:xfrm>
              <a:off x="1567" y="3124"/>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0 1 1 0</a:t>
              </a:r>
              <a:endParaRPr lang="en-US" sz="3200">
                <a:solidFill>
                  <a:schemeClr val="hlink"/>
                </a:solidFill>
              </a:endParaRPr>
            </a:p>
          </p:txBody>
        </p:sp>
        <p:sp>
          <p:nvSpPr>
            <p:cNvPr id="39204" name="Rectangle 673"/>
            <p:cNvSpPr>
              <a:spLocks noChangeArrowheads="1"/>
            </p:cNvSpPr>
            <p:nvPr/>
          </p:nvSpPr>
          <p:spPr bwMode="auto">
            <a:xfrm>
              <a:off x="2127" y="3124"/>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205" name="Rectangle 674"/>
            <p:cNvSpPr>
              <a:spLocks noChangeArrowheads="1"/>
            </p:cNvSpPr>
            <p:nvPr/>
          </p:nvSpPr>
          <p:spPr bwMode="auto">
            <a:xfrm>
              <a:off x="3519" y="3124"/>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1 0 0 1</a:t>
              </a:r>
              <a:endParaRPr lang="en-US" sz="3200">
                <a:solidFill>
                  <a:schemeClr val="hlink"/>
                </a:solidFill>
              </a:endParaRPr>
            </a:p>
          </p:txBody>
        </p:sp>
        <p:sp>
          <p:nvSpPr>
            <p:cNvPr id="39206" name="Rectangle 675"/>
            <p:cNvSpPr>
              <a:spLocks noChangeArrowheads="1"/>
            </p:cNvSpPr>
            <p:nvPr/>
          </p:nvSpPr>
          <p:spPr bwMode="auto">
            <a:xfrm>
              <a:off x="4079" y="3124"/>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207" name="Rectangle 676"/>
            <p:cNvSpPr>
              <a:spLocks noChangeArrowheads="1"/>
            </p:cNvSpPr>
            <p:nvPr/>
          </p:nvSpPr>
          <p:spPr bwMode="auto">
            <a:xfrm>
              <a:off x="863" y="3115"/>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08" name="Line 677"/>
            <p:cNvSpPr>
              <a:spLocks noChangeShapeType="1"/>
            </p:cNvSpPr>
            <p:nvPr/>
          </p:nvSpPr>
          <p:spPr bwMode="auto">
            <a:xfrm>
              <a:off x="863" y="3115"/>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09" name="Rectangle 678"/>
            <p:cNvSpPr>
              <a:spLocks noChangeArrowheads="1"/>
            </p:cNvSpPr>
            <p:nvPr/>
          </p:nvSpPr>
          <p:spPr bwMode="auto">
            <a:xfrm>
              <a:off x="2822" y="3115"/>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10" name="Line 679"/>
            <p:cNvSpPr>
              <a:spLocks noChangeShapeType="1"/>
            </p:cNvSpPr>
            <p:nvPr/>
          </p:nvSpPr>
          <p:spPr bwMode="auto">
            <a:xfrm>
              <a:off x="2822" y="3115"/>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11" name="Rectangle 680"/>
            <p:cNvSpPr>
              <a:spLocks noChangeArrowheads="1"/>
            </p:cNvSpPr>
            <p:nvPr/>
          </p:nvSpPr>
          <p:spPr bwMode="auto">
            <a:xfrm>
              <a:off x="4767" y="3115"/>
              <a:ext cx="14"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12" name="Line 681"/>
            <p:cNvSpPr>
              <a:spLocks noChangeShapeType="1"/>
            </p:cNvSpPr>
            <p:nvPr/>
          </p:nvSpPr>
          <p:spPr bwMode="auto">
            <a:xfrm>
              <a:off x="4767" y="3115"/>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13" name="Rectangle 682"/>
            <p:cNvSpPr>
              <a:spLocks noChangeArrowheads="1"/>
            </p:cNvSpPr>
            <p:nvPr/>
          </p:nvSpPr>
          <p:spPr bwMode="auto">
            <a:xfrm>
              <a:off x="1567" y="3346"/>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0 1 1 1</a:t>
              </a:r>
              <a:endParaRPr lang="en-US" sz="3200">
                <a:solidFill>
                  <a:schemeClr val="hlink"/>
                </a:solidFill>
              </a:endParaRPr>
            </a:p>
          </p:txBody>
        </p:sp>
        <p:sp>
          <p:nvSpPr>
            <p:cNvPr id="39214" name="Rectangle 683"/>
            <p:cNvSpPr>
              <a:spLocks noChangeArrowheads="1"/>
            </p:cNvSpPr>
            <p:nvPr/>
          </p:nvSpPr>
          <p:spPr bwMode="auto">
            <a:xfrm>
              <a:off x="2127" y="3346"/>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215" name="Rectangle 684"/>
            <p:cNvSpPr>
              <a:spLocks noChangeArrowheads="1"/>
            </p:cNvSpPr>
            <p:nvPr/>
          </p:nvSpPr>
          <p:spPr bwMode="auto">
            <a:xfrm>
              <a:off x="3519" y="3346"/>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1 0 1 0</a:t>
              </a:r>
              <a:endParaRPr lang="en-US" sz="3200">
                <a:solidFill>
                  <a:schemeClr val="hlink"/>
                </a:solidFill>
              </a:endParaRPr>
            </a:p>
          </p:txBody>
        </p:sp>
        <p:sp>
          <p:nvSpPr>
            <p:cNvPr id="39216" name="Rectangle 685"/>
            <p:cNvSpPr>
              <a:spLocks noChangeArrowheads="1"/>
            </p:cNvSpPr>
            <p:nvPr/>
          </p:nvSpPr>
          <p:spPr bwMode="auto">
            <a:xfrm>
              <a:off x="4079" y="3346"/>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217" name="Rectangle 686"/>
            <p:cNvSpPr>
              <a:spLocks noChangeArrowheads="1"/>
            </p:cNvSpPr>
            <p:nvPr/>
          </p:nvSpPr>
          <p:spPr bwMode="auto">
            <a:xfrm>
              <a:off x="863" y="3337"/>
              <a:ext cx="13" cy="22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18" name="Line 687"/>
            <p:cNvSpPr>
              <a:spLocks noChangeShapeType="1"/>
            </p:cNvSpPr>
            <p:nvPr/>
          </p:nvSpPr>
          <p:spPr bwMode="auto">
            <a:xfrm>
              <a:off x="863" y="3337"/>
              <a:ext cx="1" cy="22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19" name="Rectangle 688"/>
            <p:cNvSpPr>
              <a:spLocks noChangeArrowheads="1"/>
            </p:cNvSpPr>
            <p:nvPr/>
          </p:nvSpPr>
          <p:spPr bwMode="auto">
            <a:xfrm>
              <a:off x="2822" y="3337"/>
              <a:ext cx="13" cy="22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20" name="Line 689"/>
            <p:cNvSpPr>
              <a:spLocks noChangeShapeType="1"/>
            </p:cNvSpPr>
            <p:nvPr/>
          </p:nvSpPr>
          <p:spPr bwMode="auto">
            <a:xfrm>
              <a:off x="2822" y="3337"/>
              <a:ext cx="1" cy="22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21" name="Rectangle 690"/>
            <p:cNvSpPr>
              <a:spLocks noChangeArrowheads="1"/>
            </p:cNvSpPr>
            <p:nvPr/>
          </p:nvSpPr>
          <p:spPr bwMode="auto">
            <a:xfrm>
              <a:off x="4767" y="3337"/>
              <a:ext cx="14" cy="22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22" name="Line 691"/>
            <p:cNvSpPr>
              <a:spLocks noChangeShapeType="1"/>
            </p:cNvSpPr>
            <p:nvPr/>
          </p:nvSpPr>
          <p:spPr bwMode="auto">
            <a:xfrm>
              <a:off x="4767" y="3337"/>
              <a:ext cx="1" cy="22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23" name="Rectangle 692"/>
            <p:cNvSpPr>
              <a:spLocks noChangeArrowheads="1"/>
            </p:cNvSpPr>
            <p:nvPr/>
          </p:nvSpPr>
          <p:spPr bwMode="auto">
            <a:xfrm>
              <a:off x="1567" y="3569"/>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1 0 0 0</a:t>
              </a:r>
              <a:endParaRPr lang="en-US" sz="3200">
                <a:solidFill>
                  <a:schemeClr val="hlink"/>
                </a:solidFill>
              </a:endParaRPr>
            </a:p>
          </p:txBody>
        </p:sp>
        <p:sp>
          <p:nvSpPr>
            <p:cNvPr id="39224" name="Rectangle 693"/>
            <p:cNvSpPr>
              <a:spLocks noChangeArrowheads="1"/>
            </p:cNvSpPr>
            <p:nvPr/>
          </p:nvSpPr>
          <p:spPr bwMode="auto">
            <a:xfrm>
              <a:off x="2127" y="3569"/>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225" name="Rectangle 694"/>
            <p:cNvSpPr>
              <a:spLocks noChangeArrowheads="1"/>
            </p:cNvSpPr>
            <p:nvPr/>
          </p:nvSpPr>
          <p:spPr bwMode="auto">
            <a:xfrm>
              <a:off x="3519" y="3569"/>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1 0 1 1</a:t>
              </a:r>
              <a:endParaRPr lang="en-US" sz="3200">
                <a:solidFill>
                  <a:schemeClr val="hlink"/>
                </a:solidFill>
              </a:endParaRPr>
            </a:p>
          </p:txBody>
        </p:sp>
        <p:sp>
          <p:nvSpPr>
            <p:cNvPr id="39226" name="Rectangle 695"/>
            <p:cNvSpPr>
              <a:spLocks noChangeArrowheads="1"/>
            </p:cNvSpPr>
            <p:nvPr/>
          </p:nvSpPr>
          <p:spPr bwMode="auto">
            <a:xfrm>
              <a:off x="4079" y="3569"/>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227" name="Rectangle 696"/>
            <p:cNvSpPr>
              <a:spLocks noChangeArrowheads="1"/>
            </p:cNvSpPr>
            <p:nvPr/>
          </p:nvSpPr>
          <p:spPr bwMode="auto">
            <a:xfrm>
              <a:off x="863" y="3560"/>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28" name="Line 697"/>
            <p:cNvSpPr>
              <a:spLocks noChangeShapeType="1"/>
            </p:cNvSpPr>
            <p:nvPr/>
          </p:nvSpPr>
          <p:spPr bwMode="auto">
            <a:xfrm>
              <a:off x="863" y="3560"/>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29" name="Rectangle 698"/>
            <p:cNvSpPr>
              <a:spLocks noChangeArrowheads="1"/>
            </p:cNvSpPr>
            <p:nvPr/>
          </p:nvSpPr>
          <p:spPr bwMode="auto">
            <a:xfrm>
              <a:off x="2822" y="3560"/>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30" name="Line 699"/>
            <p:cNvSpPr>
              <a:spLocks noChangeShapeType="1"/>
            </p:cNvSpPr>
            <p:nvPr/>
          </p:nvSpPr>
          <p:spPr bwMode="auto">
            <a:xfrm>
              <a:off x="2822" y="3560"/>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31" name="Rectangle 700"/>
            <p:cNvSpPr>
              <a:spLocks noChangeArrowheads="1"/>
            </p:cNvSpPr>
            <p:nvPr/>
          </p:nvSpPr>
          <p:spPr bwMode="auto">
            <a:xfrm>
              <a:off x="4767" y="3560"/>
              <a:ext cx="14"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32" name="Line 701"/>
            <p:cNvSpPr>
              <a:spLocks noChangeShapeType="1"/>
            </p:cNvSpPr>
            <p:nvPr/>
          </p:nvSpPr>
          <p:spPr bwMode="auto">
            <a:xfrm>
              <a:off x="4767" y="3560"/>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33" name="Rectangle 702"/>
            <p:cNvSpPr>
              <a:spLocks noChangeArrowheads="1"/>
            </p:cNvSpPr>
            <p:nvPr/>
          </p:nvSpPr>
          <p:spPr bwMode="auto">
            <a:xfrm>
              <a:off x="1567" y="3791"/>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1 0 0 1</a:t>
              </a:r>
              <a:endParaRPr lang="en-US" sz="3200">
                <a:solidFill>
                  <a:schemeClr val="hlink"/>
                </a:solidFill>
              </a:endParaRPr>
            </a:p>
          </p:txBody>
        </p:sp>
        <p:sp>
          <p:nvSpPr>
            <p:cNvPr id="39234" name="Rectangle 703"/>
            <p:cNvSpPr>
              <a:spLocks noChangeArrowheads="1"/>
            </p:cNvSpPr>
            <p:nvPr/>
          </p:nvSpPr>
          <p:spPr bwMode="auto">
            <a:xfrm>
              <a:off x="2127" y="3791"/>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235" name="Rectangle 704"/>
            <p:cNvSpPr>
              <a:spLocks noChangeArrowheads="1"/>
            </p:cNvSpPr>
            <p:nvPr/>
          </p:nvSpPr>
          <p:spPr bwMode="auto">
            <a:xfrm>
              <a:off x="3519" y="3791"/>
              <a:ext cx="859"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1 0 1 1</a:t>
              </a:r>
              <a:endParaRPr lang="en-US" sz="3200">
                <a:solidFill>
                  <a:schemeClr val="hlink"/>
                </a:solidFill>
              </a:endParaRPr>
            </a:p>
          </p:txBody>
        </p:sp>
        <p:sp>
          <p:nvSpPr>
            <p:cNvPr id="39236" name="Rectangle 705"/>
            <p:cNvSpPr>
              <a:spLocks noChangeArrowheads="1"/>
            </p:cNvSpPr>
            <p:nvPr/>
          </p:nvSpPr>
          <p:spPr bwMode="auto">
            <a:xfrm>
              <a:off x="4079" y="3791"/>
              <a:ext cx="78"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chemeClr val="hlink"/>
                  </a:solidFill>
                </a:rPr>
                <a:t> </a:t>
              </a:r>
              <a:endParaRPr lang="en-US" sz="3200">
                <a:solidFill>
                  <a:schemeClr val="hlink"/>
                </a:solidFill>
              </a:endParaRPr>
            </a:p>
          </p:txBody>
        </p:sp>
        <p:sp>
          <p:nvSpPr>
            <p:cNvPr id="39237" name="Rectangle 706"/>
            <p:cNvSpPr>
              <a:spLocks noChangeArrowheads="1"/>
            </p:cNvSpPr>
            <p:nvPr/>
          </p:nvSpPr>
          <p:spPr bwMode="auto">
            <a:xfrm>
              <a:off x="863" y="3782"/>
              <a:ext cx="13" cy="22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38" name="Line 707"/>
            <p:cNvSpPr>
              <a:spLocks noChangeShapeType="1"/>
            </p:cNvSpPr>
            <p:nvPr/>
          </p:nvSpPr>
          <p:spPr bwMode="auto">
            <a:xfrm>
              <a:off x="863" y="3782"/>
              <a:ext cx="1" cy="22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39" name="Rectangle 708"/>
            <p:cNvSpPr>
              <a:spLocks noChangeArrowheads="1"/>
            </p:cNvSpPr>
            <p:nvPr/>
          </p:nvSpPr>
          <p:spPr bwMode="auto">
            <a:xfrm>
              <a:off x="863" y="4005"/>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40" name="Line 709"/>
            <p:cNvSpPr>
              <a:spLocks noChangeShapeType="1"/>
            </p:cNvSpPr>
            <p:nvPr/>
          </p:nvSpPr>
          <p:spPr bwMode="auto">
            <a:xfrm>
              <a:off x="863" y="4005"/>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41" name="Line 710"/>
            <p:cNvSpPr>
              <a:spLocks noChangeShapeType="1"/>
            </p:cNvSpPr>
            <p:nvPr/>
          </p:nvSpPr>
          <p:spPr bwMode="auto">
            <a:xfrm>
              <a:off x="863" y="4005"/>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42" name="Rectangle 711"/>
            <p:cNvSpPr>
              <a:spLocks noChangeArrowheads="1"/>
            </p:cNvSpPr>
            <p:nvPr/>
          </p:nvSpPr>
          <p:spPr bwMode="auto">
            <a:xfrm>
              <a:off x="863" y="4005"/>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43" name="Line 712"/>
            <p:cNvSpPr>
              <a:spLocks noChangeShapeType="1"/>
            </p:cNvSpPr>
            <p:nvPr/>
          </p:nvSpPr>
          <p:spPr bwMode="auto">
            <a:xfrm>
              <a:off x="863" y="4005"/>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44" name="Line 713"/>
            <p:cNvSpPr>
              <a:spLocks noChangeShapeType="1"/>
            </p:cNvSpPr>
            <p:nvPr/>
          </p:nvSpPr>
          <p:spPr bwMode="auto">
            <a:xfrm>
              <a:off x="863" y="4005"/>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45" name="Rectangle 714"/>
            <p:cNvSpPr>
              <a:spLocks noChangeArrowheads="1"/>
            </p:cNvSpPr>
            <p:nvPr/>
          </p:nvSpPr>
          <p:spPr bwMode="auto">
            <a:xfrm>
              <a:off x="876" y="4005"/>
              <a:ext cx="1946"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46" name="Line 715"/>
            <p:cNvSpPr>
              <a:spLocks noChangeShapeType="1"/>
            </p:cNvSpPr>
            <p:nvPr/>
          </p:nvSpPr>
          <p:spPr bwMode="auto">
            <a:xfrm>
              <a:off x="876" y="4005"/>
              <a:ext cx="1946"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47" name="Rectangle 716"/>
            <p:cNvSpPr>
              <a:spLocks noChangeArrowheads="1"/>
            </p:cNvSpPr>
            <p:nvPr/>
          </p:nvSpPr>
          <p:spPr bwMode="auto">
            <a:xfrm>
              <a:off x="2822" y="3782"/>
              <a:ext cx="13" cy="22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48" name="Line 717"/>
            <p:cNvSpPr>
              <a:spLocks noChangeShapeType="1"/>
            </p:cNvSpPr>
            <p:nvPr/>
          </p:nvSpPr>
          <p:spPr bwMode="auto">
            <a:xfrm>
              <a:off x="2822" y="3782"/>
              <a:ext cx="1" cy="22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49" name="Rectangle 718"/>
            <p:cNvSpPr>
              <a:spLocks noChangeArrowheads="1"/>
            </p:cNvSpPr>
            <p:nvPr/>
          </p:nvSpPr>
          <p:spPr bwMode="auto">
            <a:xfrm>
              <a:off x="2822" y="4005"/>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50" name="Line 719"/>
            <p:cNvSpPr>
              <a:spLocks noChangeShapeType="1"/>
            </p:cNvSpPr>
            <p:nvPr/>
          </p:nvSpPr>
          <p:spPr bwMode="auto">
            <a:xfrm>
              <a:off x="2822" y="4005"/>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51" name="Line 720"/>
            <p:cNvSpPr>
              <a:spLocks noChangeShapeType="1"/>
            </p:cNvSpPr>
            <p:nvPr/>
          </p:nvSpPr>
          <p:spPr bwMode="auto">
            <a:xfrm>
              <a:off x="2822" y="4005"/>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52" name="Rectangle 721"/>
            <p:cNvSpPr>
              <a:spLocks noChangeArrowheads="1"/>
            </p:cNvSpPr>
            <p:nvPr/>
          </p:nvSpPr>
          <p:spPr bwMode="auto">
            <a:xfrm>
              <a:off x="2835" y="4005"/>
              <a:ext cx="1932"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53" name="Line 722"/>
            <p:cNvSpPr>
              <a:spLocks noChangeShapeType="1"/>
            </p:cNvSpPr>
            <p:nvPr/>
          </p:nvSpPr>
          <p:spPr bwMode="auto">
            <a:xfrm>
              <a:off x="2835" y="4005"/>
              <a:ext cx="193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54" name="Rectangle 723"/>
            <p:cNvSpPr>
              <a:spLocks noChangeArrowheads="1"/>
            </p:cNvSpPr>
            <p:nvPr/>
          </p:nvSpPr>
          <p:spPr bwMode="auto">
            <a:xfrm>
              <a:off x="4767" y="3782"/>
              <a:ext cx="14" cy="22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55" name="Line 724"/>
            <p:cNvSpPr>
              <a:spLocks noChangeShapeType="1"/>
            </p:cNvSpPr>
            <p:nvPr/>
          </p:nvSpPr>
          <p:spPr bwMode="auto">
            <a:xfrm>
              <a:off x="4767" y="3782"/>
              <a:ext cx="1" cy="22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56" name="Rectangle 725"/>
            <p:cNvSpPr>
              <a:spLocks noChangeArrowheads="1"/>
            </p:cNvSpPr>
            <p:nvPr/>
          </p:nvSpPr>
          <p:spPr bwMode="auto">
            <a:xfrm>
              <a:off x="4767" y="4005"/>
              <a:ext cx="14"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57" name="Line 726"/>
            <p:cNvSpPr>
              <a:spLocks noChangeShapeType="1"/>
            </p:cNvSpPr>
            <p:nvPr/>
          </p:nvSpPr>
          <p:spPr bwMode="auto">
            <a:xfrm>
              <a:off x="4767" y="4005"/>
              <a:ext cx="1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58" name="Line 727"/>
            <p:cNvSpPr>
              <a:spLocks noChangeShapeType="1"/>
            </p:cNvSpPr>
            <p:nvPr/>
          </p:nvSpPr>
          <p:spPr bwMode="auto">
            <a:xfrm>
              <a:off x="4767" y="4005"/>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59" name="Rectangle 728"/>
            <p:cNvSpPr>
              <a:spLocks noChangeArrowheads="1"/>
            </p:cNvSpPr>
            <p:nvPr/>
          </p:nvSpPr>
          <p:spPr bwMode="auto">
            <a:xfrm>
              <a:off x="4767" y="4005"/>
              <a:ext cx="14"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260" name="Line 729"/>
            <p:cNvSpPr>
              <a:spLocks noChangeShapeType="1"/>
            </p:cNvSpPr>
            <p:nvPr/>
          </p:nvSpPr>
          <p:spPr bwMode="auto">
            <a:xfrm>
              <a:off x="4767" y="4005"/>
              <a:ext cx="1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61" name="Line 730"/>
            <p:cNvSpPr>
              <a:spLocks noChangeShapeType="1"/>
            </p:cNvSpPr>
            <p:nvPr/>
          </p:nvSpPr>
          <p:spPr bwMode="auto">
            <a:xfrm>
              <a:off x="4767" y="4005"/>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262" name="Rectangle 731"/>
            <p:cNvSpPr>
              <a:spLocks noChangeArrowheads="1"/>
            </p:cNvSpPr>
            <p:nvPr/>
          </p:nvSpPr>
          <p:spPr bwMode="auto">
            <a:xfrm>
              <a:off x="296" y="4023"/>
              <a:ext cx="36" cy="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chemeClr val="hlink"/>
                  </a:solidFill>
                </a:rPr>
                <a:t> </a:t>
              </a:r>
              <a:endParaRPr lang="en-US" sz="3200">
                <a:solidFill>
                  <a:schemeClr val="hlink"/>
                </a:solidFill>
              </a:endParaRPr>
            </a:p>
          </p:txBody>
        </p:sp>
      </p:grpSp>
      <p:sp>
        <p:nvSpPr>
          <p:cNvPr id="38916" name="Rectangle 2"/>
          <p:cNvSpPr>
            <a:spLocks noGrp="1" noChangeArrowheads="1"/>
          </p:cNvSpPr>
          <p:nvPr>
            <p:ph type="title"/>
          </p:nvPr>
        </p:nvSpPr>
        <p:spPr>
          <a:xfrm>
            <a:off x="1078992" y="365760"/>
            <a:ext cx="5623560" cy="1527048"/>
          </a:xfrm>
        </p:spPr>
        <p:txBody>
          <a:bodyPr/>
          <a:lstStyle/>
          <a:p>
            <a:r>
              <a:rPr lang="en-US" sz="4000" dirty="0" smtClean="0"/>
              <a:t> Verification Example: Manual Analysis</a:t>
            </a:r>
          </a:p>
        </p:txBody>
      </p:sp>
      <p:grpSp>
        <p:nvGrpSpPr>
          <p:cNvPr id="688" name="Group 388"/>
          <p:cNvGrpSpPr>
            <a:grpSpLocks noChangeAspect="1"/>
          </p:cNvGrpSpPr>
          <p:nvPr/>
        </p:nvGrpSpPr>
        <p:grpSpPr bwMode="auto">
          <a:xfrm>
            <a:off x="911134" y="3151415"/>
            <a:ext cx="5692140" cy="5356859"/>
            <a:chOff x="255" y="1249"/>
            <a:chExt cx="5167" cy="2812"/>
          </a:xfrm>
        </p:grpSpPr>
        <p:sp>
          <p:nvSpPr>
            <p:cNvPr id="689" name="Rectangle 389"/>
            <p:cNvSpPr>
              <a:spLocks noChangeArrowheads="1"/>
            </p:cNvSpPr>
            <p:nvPr/>
          </p:nvSpPr>
          <p:spPr bwMode="auto">
            <a:xfrm>
              <a:off x="1088" y="1271"/>
              <a:ext cx="1332"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dirty="0">
                  <a:solidFill>
                    <a:srgbClr val="000000"/>
                  </a:solidFill>
                </a:rPr>
                <a:t>Input BCD</a:t>
              </a:r>
              <a:endParaRPr lang="en-US" sz="3200" dirty="0"/>
            </a:p>
          </p:txBody>
        </p:sp>
        <p:sp>
          <p:nvSpPr>
            <p:cNvPr id="690" name="Rectangle 390"/>
            <p:cNvSpPr>
              <a:spLocks noChangeArrowheads="1"/>
            </p:cNvSpPr>
            <p:nvPr/>
          </p:nvSpPr>
          <p:spPr bwMode="auto">
            <a:xfrm>
              <a:off x="2229" y="1271"/>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691" name="Rectangle 391"/>
            <p:cNvSpPr>
              <a:spLocks noChangeArrowheads="1"/>
            </p:cNvSpPr>
            <p:nvPr/>
          </p:nvSpPr>
          <p:spPr bwMode="auto">
            <a:xfrm>
              <a:off x="1406" y="1510"/>
              <a:ext cx="1004"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A B C D</a:t>
              </a:r>
              <a:endParaRPr lang="en-US" sz="3200"/>
            </a:p>
          </p:txBody>
        </p:sp>
        <p:sp>
          <p:nvSpPr>
            <p:cNvPr id="692" name="Rectangle 392"/>
            <p:cNvSpPr>
              <a:spLocks noChangeArrowheads="1"/>
            </p:cNvSpPr>
            <p:nvPr/>
          </p:nvSpPr>
          <p:spPr bwMode="auto">
            <a:xfrm>
              <a:off x="2113" y="1510"/>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693" name="Rectangle 393"/>
            <p:cNvSpPr>
              <a:spLocks noChangeArrowheads="1"/>
            </p:cNvSpPr>
            <p:nvPr/>
          </p:nvSpPr>
          <p:spPr bwMode="auto">
            <a:xfrm>
              <a:off x="2960" y="1271"/>
              <a:ext cx="2462" cy="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en-US" b="1" dirty="0">
                  <a:solidFill>
                    <a:srgbClr val="000000"/>
                  </a:solidFill>
                </a:rPr>
                <a:t>Output </a:t>
              </a:r>
              <a:r>
                <a:rPr lang="en-US" b="1" dirty="0" smtClean="0">
                  <a:solidFill>
                    <a:srgbClr val="000000"/>
                  </a:solidFill>
                </a:rPr>
                <a:t>Excess-3</a:t>
              </a:r>
              <a:endParaRPr lang="en-US" sz="2000" dirty="0"/>
            </a:p>
          </p:txBody>
        </p:sp>
        <p:sp>
          <p:nvSpPr>
            <p:cNvPr id="694" name="Rectangle 396"/>
            <p:cNvSpPr>
              <a:spLocks noChangeArrowheads="1"/>
            </p:cNvSpPr>
            <p:nvPr/>
          </p:nvSpPr>
          <p:spPr bwMode="auto">
            <a:xfrm>
              <a:off x="4350" y="1271"/>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695" name="Rectangle 397"/>
            <p:cNvSpPr>
              <a:spLocks noChangeArrowheads="1"/>
            </p:cNvSpPr>
            <p:nvPr/>
          </p:nvSpPr>
          <p:spPr bwMode="auto">
            <a:xfrm>
              <a:off x="3349" y="1510"/>
              <a:ext cx="864"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WXYZ </a:t>
              </a:r>
              <a:endParaRPr lang="en-US" sz="3200"/>
            </a:p>
          </p:txBody>
        </p:sp>
        <p:sp>
          <p:nvSpPr>
            <p:cNvPr id="696" name="Rectangle 398"/>
            <p:cNvSpPr>
              <a:spLocks noChangeArrowheads="1"/>
            </p:cNvSpPr>
            <p:nvPr/>
          </p:nvSpPr>
          <p:spPr bwMode="auto">
            <a:xfrm>
              <a:off x="4011" y="1510"/>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697" name="Rectangle 399"/>
            <p:cNvSpPr>
              <a:spLocks noChangeArrowheads="1"/>
            </p:cNvSpPr>
            <p:nvPr/>
          </p:nvSpPr>
          <p:spPr bwMode="auto">
            <a:xfrm>
              <a:off x="805" y="1249"/>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698" name="Line 400"/>
            <p:cNvSpPr>
              <a:spLocks noChangeShapeType="1"/>
            </p:cNvSpPr>
            <p:nvPr/>
          </p:nvSpPr>
          <p:spPr bwMode="auto">
            <a:xfrm>
              <a:off x="805" y="1249"/>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99" name="Line 401"/>
            <p:cNvSpPr>
              <a:spLocks noChangeShapeType="1"/>
            </p:cNvSpPr>
            <p:nvPr/>
          </p:nvSpPr>
          <p:spPr bwMode="auto">
            <a:xfrm>
              <a:off x="805" y="1249"/>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0" name="Rectangle 402"/>
            <p:cNvSpPr>
              <a:spLocks noChangeArrowheads="1"/>
            </p:cNvSpPr>
            <p:nvPr/>
          </p:nvSpPr>
          <p:spPr bwMode="auto">
            <a:xfrm>
              <a:off x="805" y="1249"/>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01" name="Line 403"/>
            <p:cNvSpPr>
              <a:spLocks noChangeShapeType="1"/>
            </p:cNvSpPr>
            <p:nvPr/>
          </p:nvSpPr>
          <p:spPr bwMode="auto">
            <a:xfrm>
              <a:off x="805" y="1249"/>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2" name="Line 404"/>
            <p:cNvSpPr>
              <a:spLocks noChangeShapeType="1"/>
            </p:cNvSpPr>
            <p:nvPr/>
          </p:nvSpPr>
          <p:spPr bwMode="auto">
            <a:xfrm>
              <a:off x="805" y="1249"/>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3" name="Rectangle 405"/>
            <p:cNvSpPr>
              <a:spLocks noChangeArrowheads="1"/>
            </p:cNvSpPr>
            <p:nvPr/>
          </p:nvSpPr>
          <p:spPr bwMode="auto">
            <a:xfrm>
              <a:off x="818" y="1249"/>
              <a:ext cx="1891"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04" name="Line 406"/>
            <p:cNvSpPr>
              <a:spLocks noChangeShapeType="1"/>
            </p:cNvSpPr>
            <p:nvPr/>
          </p:nvSpPr>
          <p:spPr bwMode="auto">
            <a:xfrm>
              <a:off x="818" y="1249"/>
              <a:ext cx="1891"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5" name="Rectangle 407"/>
            <p:cNvSpPr>
              <a:spLocks noChangeArrowheads="1"/>
            </p:cNvSpPr>
            <p:nvPr/>
          </p:nvSpPr>
          <p:spPr bwMode="auto">
            <a:xfrm>
              <a:off x="2709" y="1249"/>
              <a:ext cx="12"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06" name="Line 408"/>
            <p:cNvSpPr>
              <a:spLocks noChangeShapeType="1"/>
            </p:cNvSpPr>
            <p:nvPr/>
          </p:nvSpPr>
          <p:spPr bwMode="auto">
            <a:xfrm>
              <a:off x="2709" y="1249"/>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7" name="Line 409"/>
            <p:cNvSpPr>
              <a:spLocks noChangeShapeType="1"/>
            </p:cNvSpPr>
            <p:nvPr/>
          </p:nvSpPr>
          <p:spPr bwMode="auto">
            <a:xfrm>
              <a:off x="2709" y="1249"/>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8" name="Rectangle 410"/>
            <p:cNvSpPr>
              <a:spLocks noChangeArrowheads="1"/>
            </p:cNvSpPr>
            <p:nvPr/>
          </p:nvSpPr>
          <p:spPr bwMode="auto">
            <a:xfrm>
              <a:off x="2721" y="1249"/>
              <a:ext cx="1874"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09" name="Line 411"/>
            <p:cNvSpPr>
              <a:spLocks noChangeShapeType="1"/>
            </p:cNvSpPr>
            <p:nvPr/>
          </p:nvSpPr>
          <p:spPr bwMode="auto">
            <a:xfrm>
              <a:off x="2721" y="1249"/>
              <a:ext cx="187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0" name="Rectangle 412"/>
            <p:cNvSpPr>
              <a:spLocks noChangeArrowheads="1"/>
            </p:cNvSpPr>
            <p:nvPr/>
          </p:nvSpPr>
          <p:spPr bwMode="auto">
            <a:xfrm>
              <a:off x="4595" y="1249"/>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1" name="Line 413"/>
            <p:cNvSpPr>
              <a:spLocks noChangeShapeType="1"/>
            </p:cNvSpPr>
            <p:nvPr/>
          </p:nvSpPr>
          <p:spPr bwMode="auto">
            <a:xfrm>
              <a:off x="4595" y="1249"/>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2" name="Line 414"/>
            <p:cNvSpPr>
              <a:spLocks noChangeShapeType="1"/>
            </p:cNvSpPr>
            <p:nvPr/>
          </p:nvSpPr>
          <p:spPr bwMode="auto">
            <a:xfrm>
              <a:off x="4595" y="1249"/>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3" name="Rectangle 415"/>
            <p:cNvSpPr>
              <a:spLocks noChangeArrowheads="1"/>
            </p:cNvSpPr>
            <p:nvPr/>
          </p:nvSpPr>
          <p:spPr bwMode="auto">
            <a:xfrm>
              <a:off x="4595" y="1249"/>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4" name="Line 416"/>
            <p:cNvSpPr>
              <a:spLocks noChangeShapeType="1"/>
            </p:cNvSpPr>
            <p:nvPr/>
          </p:nvSpPr>
          <p:spPr bwMode="auto">
            <a:xfrm>
              <a:off x="4595" y="1249"/>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5" name="Line 417"/>
            <p:cNvSpPr>
              <a:spLocks noChangeShapeType="1"/>
            </p:cNvSpPr>
            <p:nvPr/>
          </p:nvSpPr>
          <p:spPr bwMode="auto">
            <a:xfrm>
              <a:off x="4595" y="1249"/>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6" name="Rectangle 418"/>
            <p:cNvSpPr>
              <a:spLocks noChangeArrowheads="1"/>
            </p:cNvSpPr>
            <p:nvPr/>
          </p:nvSpPr>
          <p:spPr bwMode="auto">
            <a:xfrm>
              <a:off x="805" y="1262"/>
              <a:ext cx="13" cy="479"/>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7" name="Line 419"/>
            <p:cNvSpPr>
              <a:spLocks noChangeShapeType="1"/>
            </p:cNvSpPr>
            <p:nvPr/>
          </p:nvSpPr>
          <p:spPr bwMode="auto">
            <a:xfrm>
              <a:off x="805" y="1262"/>
              <a:ext cx="1" cy="479"/>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8" name="Rectangle 420"/>
            <p:cNvSpPr>
              <a:spLocks noChangeArrowheads="1"/>
            </p:cNvSpPr>
            <p:nvPr/>
          </p:nvSpPr>
          <p:spPr bwMode="auto">
            <a:xfrm>
              <a:off x="2709" y="1262"/>
              <a:ext cx="6" cy="479"/>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9" name="Line 421"/>
            <p:cNvSpPr>
              <a:spLocks noChangeShapeType="1"/>
            </p:cNvSpPr>
            <p:nvPr/>
          </p:nvSpPr>
          <p:spPr bwMode="auto">
            <a:xfrm>
              <a:off x="2709" y="1262"/>
              <a:ext cx="1" cy="479"/>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20" name="Rectangle 422"/>
            <p:cNvSpPr>
              <a:spLocks noChangeArrowheads="1"/>
            </p:cNvSpPr>
            <p:nvPr/>
          </p:nvSpPr>
          <p:spPr bwMode="auto">
            <a:xfrm>
              <a:off x="4595" y="1262"/>
              <a:ext cx="13" cy="479"/>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21" name="Line 423"/>
            <p:cNvSpPr>
              <a:spLocks noChangeShapeType="1"/>
            </p:cNvSpPr>
            <p:nvPr/>
          </p:nvSpPr>
          <p:spPr bwMode="auto">
            <a:xfrm>
              <a:off x="4595" y="1262"/>
              <a:ext cx="1" cy="479"/>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22" name="Rectangle 424"/>
            <p:cNvSpPr>
              <a:spLocks noChangeArrowheads="1"/>
            </p:cNvSpPr>
            <p:nvPr/>
          </p:nvSpPr>
          <p:spPr bwMode="auto">
            <a:xfrm>
              <a:off x="1488" y="1763"/>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0 0 0 0</a:t>
              </a:r>
              <a:endParaRPr lang="en-US" sz="3200"/>
            </a:p>
          </p:txBody>
        </p:sp>
        <p:sp>
          <p:nvSpPr>
            <p:cNvPr id="723" name="Rectangle 425"/>
            <p:cNvSpPr>
              <a:spLocks noChangeArrowheads="1"/>
            </p:cNvSpPr>
            <p:nvPr/>
          </p:nvSpPr>
          <p:spPr bwMode="auto">
            <a:xfrm>
              <a:off x="2032" y="1763"/>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724" name="Rectangle 426"/>
            <p:cNvSpPr>
              <a:spLocks noChangeArrowheads="1"/>
            </p:cNvSpPr>
            <p:nvPr/>
          </p:nvSpPr>
          <p:spPr bwMode="auto">
            <a:xfrm>
              <a:off x="3383" y="1763"/>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0 0 1 1</a:t>
              </a:r>
              <a:endParaRPr lang="en-US" sz="3200"/>
            </a:p>
          </p:txBody>
        </p:sp>
        <p:sp>
          <p:nvSpPr>
            <p:cNvPr id="725" name="Rectangle 427"/>
            <p:cNvSpPr>
              <a:spLocks noChangeArrowheads="1"/>
            </p:cNvSpPr>
            <p:nvPr/>
          </p:nvSpPr>
          <p:spPr bwMode="auto">
            <a:xfrm>
              <a:off x="3927" y="1763"/>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726" name="Rectangle 428"/>
            <p:cNvSpPr>
              <a:spLocks noChangeArrowheads="1"/>
            </p:cNvSpPr>
            <p:nvPr/>
          </p:nvSpPr>
          <p:spPr bwMode="auto">
            <a:xfrm>
              <a:off x="805" y="1741"/>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27" name="Line 429"/>
            <p:cNvSpPr>
              <a:spLocks noChangeShapeType="1"/>
            </p:cNvSpPr>
            <p:nvPr/>
          </p:nvSpPr>
          <p:spPr bwMode="auto">
            <a:xfrm>
              <a:off x="805" y="1741"/>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28" name="Line 430"/>
            <p:cNvSpPr>
              <a:spLocks noChangeShapeType="1"/>
            </p:cNvSpPr>
            <p:nvPr/>
          </p:nvSpPr>
          <p:spPr bwMode="auto">
            <a:xfrm>
              <a:off x="805" y="1741"/>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29" name="Rectangle 431"/>
            <p:cNvSpPr>
              <a:spLocks noChangeArrowheads="1"/>
            </p:cNvSpPr>
            <p:nvPr/>
          </p:nvSpPr>
          <p:spPr bwMode="auto">
            <a:xfrm>
              <a:off x="818" y="1741"/>
              <a:ext cx="1888"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30" name="Line 432"/>
            <p:cNvSpPr>
              <a:spLocks noChangeShapeType="1"/>
            </p:cNvSpPr>
            <p:nvPr/>
          </p:nvSpPr>
          <p:spPr bwMode="auto">
            <a:xfrm>
              <a:off x="818" y="1741"/>
              <a:ext cx="188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31" name="Rectangle 433"/>
            <p:cNvSpPr>
              <a:spLocks noChangeArrowheads="1"/>
            </p:cNvSpPr>
            <p:nvPr/>
          </p:nvSpPr>
          <p:spPr bwMode="auto">
            <a:xfrm>
              <a:off x="2706" y="1741"/>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32" name="Line 434"/>
            <p:cNvSpPr>
              <a:spLocks noChangeShapeType="1"/>
            </p:cNvSpPr>
            <p:nvPr/>
          </p:nvSpPr>
          <p:spPr bwMode="auto">
            <a:xfrm>
              <a:off x="2706" y="1741"/>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33" name="Line 435"/>
            <p:cNvSpPr>
              <a:spLocks noChangeShapeType="1"/>
            </p:cNvSpPr>
            <p:nvPr/>
          </p:nvSpPr>
          <p:spPr bwMode="auto">
            <a:xfrm>
              <a:off x="2706" y="1741"/>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34" name="Rectangle 436"/>
            <p:cNvSpPr>
              <a:spLocks noChangeArrowheads="1"/>
            </p:cNvSpPr>
            <p:nvPr/>
          </p:nvSpPr>
          <p:spPr bwMode="auto">
            <a:xfrm>
              <a:off x="2719" y="1741"/>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35" name="Line 437"/>
            <p:cNvSpPr>
              <a:spLocks noChangeShapeType="1"/>
            </p:cNvSpPr>
            <p:nvPr/>
          </p:nvSpPr>
          <p:spPr bwMode="auto">
            <a:xfrm>
              <a:off x="2719" y="1741"/>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36" name="Line 438"/>
            <p:cNvSpPr>
              <a:spLocks noChangeShapeType="1"/>
            </p:cNvSpPr>
            <p:nvPr/>
          </p:nvSpPr>
          <p:spPr bwMode="auto">
            <a:xfrm>
              <a:off x="2719" y="1741"/>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37" name="Rectangle 439"/>
            <p:cNvSpPr>
              <a:spLocks noChangeArrowheads="1"/>
            </p:cNvSpPr>
            <p:nvPr/>
          </p:nvSpPr>
          <p:spPr bwMode="auto">
            <a:xfrm>
              <a:off x="2732" y="1741"/>
              <a:ext cx="186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38" name="Line 440"/>
            <p:cNvSpPr>
              <a:spLocks noChangeShapeType="1"/>
            </p:cNvSpPr>
            <p:nvPr/>
          </p:nvSpPr>
          <p:spPr bwMode="auto">
            <a:xfrm>
              <a:off x="2732" y="1741"/>
              <a:ext cx="186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39" name="Rectangle 441"/>
            <p:cNvSpPr>
              <a:spLocks noChangeArrowheads="1"/>
            </p:cNvSpPr>
            <p:nvPr/>
          </p:nvSpPr>
          <p:spPr bwMode="auto">
            <a:xfrm>
              <a:off x="4595" y="1741"/>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40" name="Line 442"/>
            <p:cNvSpPr>
              <a:spLocks noChangeShapeType="1"/>
            </p:cNvSpPr>
            <p:nvPr/>
          </p:nvSpPr>
          <p:spPr bwMode="auto">
            <a:xfrm>
              <a:off x="4595" y="1741"/>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1" name="Line 443"/>
            <p:cNvSpPr>
              <a:spLocks noChangeShapeType="1"/>
            </p:cNvSpPr>
            <p:nvPr/>
          </p:nvSpPr>
          <p:spPr bwMode="auto">
            <a:xfrm>
              <a:off x="4595" y="1741"/>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2" name="Rectangle 444"/>
            <p:cNvSpPr>
              <a:spLocks noChangeArrowheads="1"/>
            </p:cNvSpPr>
            <p:nvPr/>
          </p:nvSpPr>
          <p:spPr bwMode="auto">
            <a:xfrm>
              <a:off x="805" y="1754"/>
              <a:ext cx="13" cy="20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43" name="Line 445"/>
            <p:cNvSpPr>
              <a:spLocks noChangeShapeType="1"/>
            </p:cNvSpPr>
            <p:nvPr/>
          </p:nvSpPr>
          <p:spPr bwMode="auto">
            <a:xfrm>
              <a:off x="805" y="1754"/>
              <a:ext cx="1" cy="20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4" name="Rectangle 446"/>
            <p:cNvSpPr>
              <a:spLocks noChangeArrowheads="1"/>
            </p:cNvSpPr>
            <p:nvPr/>
          </p:nvSpPr>
          <p:spPr bwMode="auto">
            <a:xfrm>
              <a:off x="2706" y="1754"/>
              <a:ext cx="13" cy="20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45" name="Line 447"/>
            <p:cNvSpPr>
              <a:spLocks noChangeShapeType="1"/>
            </p:cNvSpPr>
            <p:nvPr/>
          </p:nvSpPr>
          <p:spPr bwMode="auto">
            <a:xfrm>
              <a:off x="2706" y="1754"/>
              <a:ext cx="1" cy="20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6" name="Rectangle 448"/>
            <p:cNvSpPr>
              <a:spLocks noChangeArrowheads="1"/>
            </p:cNvSpPr>
            <p:nvPr/>
          </p:nvSpPr>
          <p:spPr bwMode="auto">
            <a:xfrm>
              <a:off x="4595" y="1754"/>
              <a:ext cx="13" cy="20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47" name="Line 449"/>
            <p:cNvSpPr>
              <a:spLocks noChangeShapeType="1"/>
            </p:cNvSpPr>
            <p:nvPr/>
          </p:nvSpPr>
          <p:spPr bwMode="auto">
            <a:xfrm>
              <a:off x="4595" y="1754"/>
              <a:ext cx="1" cy="20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8" name="Rectangle 450"/>
            <p:cNvSpPr>
              <a:spLocks noChangeArrowheads="1"/>
            </p:cNvSpPr>
            <p:nvPr/>
          </p:nvSpPr>
          <p:spPr bwMode="auto">
            <a:xfrm>
              <a:off x="1488" y="1971"/>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0 0 0 1</a:t>
              </a:r>
              <a:endParaRPr lang="en-US" sz="3200"/>
            </a:p>
          </p:txBody>
        </p:sp>
        <p:sp>
          <p:nvSpPr>
            <p:cNvPr id="749" name="Rectangle 451"/>
            <p:cNvSpPr>
              <a:spLocks noChangeArrowheads="1"/>
            </p:cNvSpPr>
            <p:nvPr/>
          </p:nvSpPr>
          <p:spPr bwMode="auto">
            <a:xfrm>
              <a:off x="2032" y="1971"/>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750" name="Rectangle 452"/>
            <p:cNvSpPr>
              <a:spLocks noChangeArrowheads="1"/>
            </p:cNvSpPr>
            <p:nvPr/>
          </p:nvSpPr>
          <p:spPr bwMode="auto">
            <a:xfrm>
              <a:off x="3383" y="1971"/>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0 1 0 0</a:t>
              </a:r>
              <a:endParaRPr lang="en-US" sz="3200"/>
            </a:p>
          </p:txBody>
        </p:sp>
        <p:sp>
          <p:nvSpPr>
            <p:cNvPr id="751" name="Rectangle 453"/>
            <p:cNvSpPr>
              <a:spLocks noChangeArrowheads="1"/>
            </p:cNvSpPr>
            <p:nvPr/>
          </p:nvSpPr>
          <p:spPr bwMode="auto">
            <a:xfrm>
              <a:off x="3927" y="1971"/>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752" name="Rectangle 454"/>
            <p:cNvSpPr>
              <a:spLocks noChangeArrowheads="1"/>
            </p:cNvSpPr>
            <p:nvPr/>
          </p:nvSpPr>
          <p:spPr bwMode="auto">
            <a:xfrm>
              <a:off x="805" y="1962"/>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53" name="Line 455"/>
            <p:cNvSpPr>
              <a:spLocks noChangeShapeType="1"/>
            </p:cNvSpPr>
            <p:nvPr/>
          </p:nvSpPr>
          <p:spPr bwMode="auto">
            <a:xfrm>
              <a:off x="805" y="1962"/>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4" name="Rectangle 456"/>
            <p:cNvSpPr>
              <a:spLocks noChangeArrowheads="1"/>
            </p:cNvSpPr>
            <p:nvPr/>
          </p:nvSpPr>
          <p:spPr bwMode="auto">
            <a:xfrm>
              <a:off x="2706" y="1962"/>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55" name="Line 457"/>
            <p:cNvSpPr>
              <a:spLocks noChangeShapeType="1"/>
            </p:cNvSpPr>
            <p:nvPr/>
          </p:nvSpPr>
          <p:spPr bwMode="auto">
            <a:xfrm>
              <a:off x="2706" y="1962"/>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6" name="Rectangle 458"/>
            <p:cNvSpPr>
              <a:spLocks noChangeArrowheads="1"/>
            </p:cNvSpPr>
            <p:nvPr/>
          </p:nvSpPr>
          <p:spPr bwMode="auto">
            <a:xfrm>
              <a:off x="4595" y="1962"/>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57" name="Line 459"/>
            <p:cNvSpPr>
              <a:spLocks noChangeShapeType="1"/>
            </p:cNvSpPr>
            <p:nvPr/>
          </p:nvSpPr>
          <p:spPr bwMode="auto">
            <a:xfrm>
              <a:off x="4595" y="1962"/>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8" name="Rectangle 460"/>
            <p:cNvSpPr>
              <a:spLocks noChangeArrowheads="1"/>
            </p:cNvSpPr>
            <p:nvPr/>
          </p:nvSpPr>
          <p:spPr bwMode="auto">
            <a:xfrm>
              <a:off x="1488" y="2193"/>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0 0 1 0</a:t>
              </a:r>
              <a:endParaRPr lang="en-US" sz="3200"/>
            </a:p>
          </p:txBody>
        </p:sp>
        <p:sp>
          <p:nvSpPr>
            <p:cNvPr id="759" name="Rectangle 461"/>
            <p:cNvSpPr>
              <a:spLocks noChangeArrowheads="1"/>
            </p:cNvSpPr>
            <p:nvPr/>
          </p:nvSpPr>
          <p:spPr bwMode="auto">
            <a:xfrm>
              <a:off x="2032" y="2193"/>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760" name="Rectangle 462"/>
            <p:cNvSpPr>
              <a:spLocks noChangeArrowheads="1"/>
            </p:cNvSpPr>
            <p:nvPr/>
          </p:nvSpPr>
          <p:spPr bwMode="auto">
            <a:xfrm>
              <a:off x="3383" y="2193"/>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0 1 0 1</a:t>
              </a:r>
              <a:endParaRPr lang="en-US" sz="3200"/>
            </a:p>
          </p:txBody>
        </p:sp>
        <p:sp>
          <p:nvSpPr>
            <p:cNvPr id="761" name="Rectangle 463"/>
            <p:cNvSpPr>
              <a:spLocks noChangeArrowheads="1"/>
            </p:cNvSpPr>
            <p:nvPr/>
          </p:nvSpPr>
          <p:spPr bwMode="auto">
            <a:xfrm>
              <a:off x="3927" y="2193"/>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762" name="Rectangle 464"/>
            <p:cNvSpPr>
              <a:spLocks noChangeArrowheads="1"/>
            </p:cNvSpPr>
            <p:nvPr/>
          </p:nvSpPr>
          <p:spPr bwMode="auto">
            <a:xfrm>
              <a:off x="805" y="2184"/>
              <a:ext cx="13" cy="221"/>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63" name="Line 465"/>
            <p:cNvSpPr>
              <a:spLocks noChangeShapeType="1"/>
            </p:cNvSpPr>
            <p:nvPr/>
          </p:nvSpPr>
          <p:spPr bwMode="auto">
            <a:xfrm>
              <a:off x="805" y="2184"/>
              <a:ext cx="1" cy="22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64" name="Rectangle 466"/>
            <p:cNvSpPr>
              <a:spLocks noChangeArrowheads="1"/>
            </p:cNvSpPr>
            <p:nvPr/>
          </p:nvSpPr>
          <p:spPr bwMode="auto">
            <a:xfrm>
              <a:off x="2706" y="2184"/>
              <a:ext cx="13" cy="221"/>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65" name="Line 467"/>
            <p:cNvSpPr>
              <a:spLocks noChangeShapeType="1"/>
            </p:cNvSpPr>
            <p:nvPr/>
          </p:nvSpPr>
          <p:spPr bwMode="auto">
            <a:xfrm>
              <a:off x="2706" y="2184"/>
              <a:ext cx="1" cy="22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66" name="Rectangle 468"/>
            <p:cNvSpPr>
              <a:spLocks noChangeArrowheads="1"/>
            </p:cNvSpPr>
            <p:nvPr/>
          </p:nvSpPr>
          <p:spPr bwMode="auto">
            <a:xfrm>
              <a:off x="4595" y="2184"/>
              <a:ext cx="13" cy="221"/>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67" name="Line 469"/>
            <p:cNvSpPr>
              <a:spLocks noChangeShapeType="1"/>
            </p:cNvSpPr>
            <p:nvPr/>
          </p:nvSpPr>
          <p:spPr bwMode="auto">
            <a:xfrm>
              <a:off x="4595" y="2184"/>
              <a:ext cx="1" cy="22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68" name="Rectangle 470"/>
            <p:cNvSpPr>
              <a:spLocks noChangeArrowheads="1"/>
            </p:cNvSpPr>
            <p:nvPr/>
          </p:nvSpPr>
          <p:spPr bwMode="auto">
            <a:xfrm>
              <a:off x="1488" y="2414"/>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0 0 1 1</a:t>
              </a:r>
              <a:endParaRPr lang="en-US" sz="3200"/>
            </a:p>
          </p:txBody>
        </p:sp>
        <p:sp>
          <p:nvSpPr>
            <p:cNvPr id="769" name="Rectangle 471"/>
            <p:cNvSpPr>
              <a:spLocks noChangeArrowheads="1"/>
            </p:cNvSpPr>
            <p:nvPr/>
          </p:nvSpPr>
          <p:spPr bwMode="auto">
            <a:xfrm>
              <a:off x="2032" y="2414"/>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770" name="Rectangle 472"/>
            <p:cNvSpPr>
              <a:spLocks noChangeArrowheads="1"/>
            </p:cNvSpPr>
            <p:nvPr/>
          </p:nvSpPr>
          <p:spPr bwMode="auto">
            <a:xfrm>
              <a:off x="3383" y="2414"/>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0 1 1 0</a:t>
              </a:r>
              <a:endParaRPr lang="en-US" sz="3200"/>
            </a:p>
          </p:txBody>
        </p:sp>
        <p:sp>
          <p:nvSpPr>
            <p:cNvPr id="771" name="Rectangle 473"/>
            <p:cNvSpPr>
              <a:spLocks noChangeArrowheads="1"/>
            </p:cNvSpPr>
            <p:nvPr/>
          </p:nvSpPr>
          <p:spPr bwMode="auto">
            <a:xfrm>
              <a:off x="3927" y="2414"/>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772" name="Rectangle 474"/>
            <p:cNvSpPr>
              <a:spLocks noChangeArrowheads="1"/>
            </p:cNvSpPr>
            <p:nvPr/>
          </p:nvSpPr>
          <p:spPr bwMode="auto">
            <a:xfrm>
              <a:off x="805" y="2405"/>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73" name="Line 475"/>
            <p:cNvSpPr>
              <a:spLocks noChangeShapeType="1"/>
            </p:cNvSpPr>
            <p:nvPr/>
          </p:nvSpPr>
          <p:spPr bwMode="auto">
            <a:xfrm>
              <a:off x="805" y="2405"/>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4" name="Rectangle 476"/>
            <p:cNvSpPr>
              <a:spLocks noChangeArrowheads="1"/>
            </p:cNvSpPr>
            <p:nvPr/>
          </p:nvSpPr>
          <p:spPr bwMode="auto">
            <a:xfrm>
              <a:off x="2706" y="2405"/>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75" name="Line 477"/>
            <p:cNvSpPr>
              <a:spLocks noChangeShapeType="1"/>
            </p:cNvSpPr>
            <p:nvPr/>
          </p:nvSpPr>
          <p:spPr bwMode="auto">
            <a:xfrm>
              <a:off x="2706" y="2405"/>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6" name="Rectangle 478"/>
            <p:cNvSpPr>
              <a:spLocks noChangeArrowheads="1"/>
            </p:cNvSpPr>
            <p:nvPr/>
          </p:nvSpPr>
          <p:spPr bwMode="auto">
            <a:xfrm>
              <a:off x="4595" y="2405"/>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77" name="Line 479"/>
            <p:cNvSpPr>
              <a:spLocks noChangeShapeType="1"/>
            </p:cNvSpPr>
            <p:nvPr/>
          </p:nvSpPr>
          <p:spPr bwMode="auto">
            <a:xfrm>
              <a:off x="4595" y="2405"/>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 name="Rectangle 480"/>
            <p:cNvSpPr>
              <a:spLocks noChangeArrowheads="1"/>
            </p:cNvSpPr>
            <p:nvPr/>
          </p:nvSpPr>
          <p:spPr bwMode="auto">
            <a:xfrm>
              <a:off x="1488" y="2636"/>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0 1 0 0</a:t>
              </a:r>
              <a:endParaRPr lang="en-US" sz="3200"/>
            </a:p>
          </p:txBody>
        </p:sp>
        <p:sp>
          <p:nvSpPr>
            <p:cNvPr id="779" name="Rectangle 481"/>
            <p:cNvSpPr>
              <a:spLocks noChangeArrowheads="1"/>
            </p:cNvSpPr>
            <p:nvPr/>
          </p:nvSpPr>
          <p:spPr bwMode="auto">
            <a:xfrm>
              <a:off x="2032" y="2636"/>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780" name="Rectangle 482"/>
            <p:cNvSpPr>
              <a:spLocks noChangeArrowheads="1"/>
            </p:cNvSpPr>
            <p:nvPr/>
          </p:nvSpPr>
          <p:spPr bwMode="auto">
            <a:xfrm>
              <a:off x="3383" y="2636"/>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0 1 1 1</a:t>
              </a:r>
              <a:endParaRPr lang="en-US" sz="3200"/>
            </a:p>
          </p:txBody>
        </p:sp>
        <p:sp>
          <p:nvSpPr>
            <p:cNvPr id="781" name="Rectangle 483"/>
            <p:cNvSpPr>
              <a:spLocks noChangeArrowheads="1"/>
            </p:cNvSpPr>
            <p:nvPr/>
          </p:nvSpPr>
          <p:spPr bwMode="auto">
            <a:xfrm>
              <a:off x="3927" y="2636"/>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782" name="Rectangle 484"/>
            <p:cNvSpPr>
              <a:spLocks noChangeArrowheads="1"/>
            </p:cNvSpPr>
            <p:nvPr/>
          </p:nvSpPr>
          <p:spPr bwMode="auto">
            <a:xfrm>
              <a:off x="805" y="2627"/>
              <a:ext cx="13" cy="221"/>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83" name="Line 485"/>
            <p:cNvSpPr>
              <a:spLocks noChangeShapeType="1"/>
            </p:cNvSpPr>
            <p:nvPr/>
          </p:nvSpPr>
          <p:spPr bwMode="auto">
            <a:xfrm>
              <a:off x="805" y="2627"/>
              <a:ext cx="1" cy="22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84" name="Rectangle 486"/>
            <p:cNvSpPr>
              <a:spLocks noChangeArrowheads="1"/>
            </p:cNvSpPr>
            <p:nvPr/>
          </p:nvSpPr>
          <p:spPr bwMode="auto">
            <a:xfrm>
              <a:off x="2706" y="2627"/>
              <a:ext cx="13" cy="221"/>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85" name="Line 487"/>
            <p:cNvSpPr>
              <a:spLocks noChangeShapeType="1"/>
            </p:cNvSpPr>
            <p:nvPr/>
          </p:nvSpPr>
          <p:spPr bwMode="auto">
            <a:xfrm>
              <a:off x="2706" y="2627"/>
              <a:ext cx="1" cy="22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86" name="Rectangle 488"/>
            <p:cNvSpPr>
              <a:spLocks noChangeArrowheads="1"/>
            </p:cNvSpPr>
            <p:nvPr/>
          </p:nvSpPr>
          <p:spPr bwMode="auto">
            <a:xfrm>
              <a:off x="4595" y="2627"/>
              <a:ext cx="13" cy="221"/>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87" name="Line 489"/>
            <p:cNvSpPr>
              <a:spLocks noChangeShapeType="1"/>
            </p:cNvSpPr>
            <p:nvPr/>
          </p:nvSpPr>
          <p:spPr bwMode="auto">
            <a:xfrm>
              <a:off x="4595" y="2627"/>
              <a:ext cx="1" cy="22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88" name="Rectangle 490"/>
            <p:cNvSpPr>
              <a:spLocks noChangeArrowheads="1"/>
            </p:cNvSpPr>
            <p:nvPr/>
          </p:nvSpPr>
          <p:spPr bwMode="auto">
            <a:xfrm>
              <a:off x="1488" y="2857"/>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0 1 0 1</a:t>
              </a:r>
              <a:endParaRPr lang="en-US" sz="3200"/>
            </a:p>
          </p:txBody>
        </p:sp>
        <p:sp>
          <p:nvSpPr>
            <p:cNvPr id="789" name="Rectangle 491"/>
            <p:cNvSpPr>
              <a:spLocks noChangeArrowheads="1"/>
            </p:cNvSpPr>
            <p:nvPr/>
          </p:nvSpPr>
          <p:spPr bwMode="auto">
            <a:xfrm>
              <a:off x="2032" y="2857"/>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790" name="Rectangle 492"/>
            <p:cNvSpPr>
              <a:spLocks noChangeArrowheads="1"/>
            </p:cNvSpPr>
            <p:nvPr/>
          </p:nvSpPr>
          <p:spPr bwMode="auto">
            <a:xfrm>
              <a:off x="3383" y="2857"/>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1 0 0 0</a:t>
              </a:r>
              <a:endParaRPr lang="en-US" sz="3200"/>
            </a:p>
          </p:txBody>
        </p:sp>
        <p:sp>
          <p:nvSpPr>
            <p:cNvPr id="791" name="Rectangle 493"/>
            <p:cNvSpPr>
              <a:spLocks noChangeArrowheads="1"/>
            </p:cNvSpPr>
            <p:nvPr/>
          </p:nvSpPr>
          <p:spPr bwMode="auto">
            <a:xfrm>
              <a:off x="3927" y="2857"/>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792" name="Rectangle 494"/>
            <p:cNvSpPr>
              <a:spLocks noChangeArrowheads="1"/>
            </p:cNvSpPr>
            <p:nvPr/>
          </p:nvSpPr>
          <p:spPr bwMode="auto">
            <a:xfrm>
              <a:off x="805" y="2848"/>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93" name="Line 495"/>
            <p:cNvSpPr>
              <a:spLocks noChangeShapeType="1"/>
            </p:cNvSpPr>
            <p:nvPr/>
          </p:nvSpPr>
          <p:spPr bwMode="auto">
            <a:xfrm>
              <a:off x="805" y="2848"/>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94" name="Rectangle 496"/>
            <p:cNvSpPr>
              <a:spLocks noChangeArrowheads="1"/>
            </p:cNvSpPr>
            <p:nvPr/>
          </p:nvSpPr>
          <p:spPr bwMode="auto">
            <a:xfrm>
              <a:off x="2706" y="2848"/>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95" name="Line 497"/>
            <p:cNvSpPr>
              <a:spLocks noChangeShapeType="1"/>
            </p:cNvSpPr>
            <p:nvPr/>
          </p:nvSpPr>
          <p:spPr bwMode="auto">
            <a:xfrm>
              <a:off x="2706" y="2848"/>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96" name="Rectangle 498"/>
            <p:cNvSpPr>
              <a:spLocks noChangeArrowheads="1"/>
            </p:cNvSpPr>
            <p:nvPr/>
          </p:nvSpPr>
          <p:spPr bwMode="auto">
            <a:xfrm>
              <a:off x="4595" y="2848"/>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97" name="Line 499"/>
            <p:cNvSpPr>
              <a:spLocks noChangeShapeType="1"/>
            </p:cNvSpPr>
            <p:nvPr/>
          </p:nvSpPr>
          <p:spPr bwMode="auto">
            <a:xfrm>
              <a:off x="4595" y="2848"/>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98" name="Rectangle 500"/>
            <p:cNvSpPr>
              <a:spLocks noChangeArrowheads="1"/>
            </p:cNvSpPr>
            <p:nvPr/>
          </p:nvSpPr>
          <p:spPr bwMode="auto">
            <a:xfrm>
              <a:off x="1488" y="3079"/>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0 1 1 0</a:t>
              </a:r>
              <a:endParaRPr lang="en-US" sz="3200"/>
            </a:p>
          </p:txBody>
        </p:sp>
        <p:sp>
          <p:nvSpPr>
            <p:cNvPr id="799" name="Rectangle 501"/>
            <p:cNvSpPr>
              <a:spLocks noChangeArrowheads="1"/>
            </p:cNvSpPr>
            <p:nvPr/>
          </p:nvSpPr>
          <p:spPr bwMode="auto">
            <a:xfrm>
              <a:off x="2032" y="3079"/>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800" name="Rectangle 502"/>
            <p:cNvSpPr>
              <a:spLocks noChangeArrowheads="1"/>
            </p:cNvSpPr>
            <p:nvPr/>
          </p:nvSpPr>
          <p:spPr bwMode="auto">
            <a:xfrm>
              <a:off x="3383" y="3079"/>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1 0 0 1</a:t>
              </a:r>
              <a:endParaRPr lang="en-US" sz="3200"/>
            </a:p>
          </p:txBody>
        </p:sp>
        <p:sp>
          <p:nvSpPr>
            <p:cNvPr id="801" name="Rectangle 503"/>
            <p:cNvSpPr>
              <a:spLocks noChangeArrowheads="1"/>
            </p:cNvSpPr>
            <p:nvPr/>
          </p:nvSpPr>
          <p:spPr bwMode="auto">
            <a:xfrm>
              <a:off x="3927" y="3079"/>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802" name="Rectangle 504"/>
            <p:cNvSpPr>
              <a:spLocks noChangeArrowheads="1"/>
            </p:cNvSpPr>
            <p:nvPr/>
          </p:nvSpPr>
          <p:spPr bwMode="auto">
            <a:xfrm>
              <a:off x="805" y="3070"/>
              <a:ext cx="13" cy="221"/>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03" name="Line 505"/>
            <p:cNvSpPr>
              <a:spLocks noChangeShapeType="1"/>
            </p:cNvSpPr>
            <p:nvPr/>
          </p:nvSpPr>
          <p:spPr bwMode="auto">
            <a:xfrm>
              <a:off x="805" y="3070"/>
              <a:ext cx="1" cy="22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4" name="Rectangle 506"/>
            <p:cNvSpPr>
              <a:spLocks noChangeArrowheads="1"/>
            </p:cNvSpPr>
            <p:nvPr/>
          </p:nvSpPr>
          <p:spPr bwMode="auto">
            <a:xfrm>
              <a:off x="2706" y="3070"/>
              <a:ext cx="13" cy="221"/>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05" name="Line 507"/>
            <p:cNvSpPr>
              <a:spLocks noChangeShapeType="1"/>
            </p:cNvSpPr>
            <p:nvPr/>
          </p:nvSpPr>
          <p:spPr bwMode="auto">
            <a:xfrm>
              <a:off x="2706" y="3070"/>
              <a:ext cx="1" cy="22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6" name="Rectangle 508"/>
            <p:cNvSpPr>
              <a:spLocks noChangeArrowheads="1"/>
            </p:cNvSpPr>
            <p:nvPr/>
          </p:nvSpPr>
          <p:spPr bwMode="auto">
            <a:xfrm>
              <a:off x="4595" y="3070"/>
              <a:ext cx="13" cy="221"/>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07" name="Line 509"/>
            <p:cNvSpPr>
              <a:spLocks noChangeShapeType="1"/>
            </p:cNvSpPr>
            <p:nvPr/>
          </p:nvSpPr>
          <p:spPr bwMode="auto">
            <a:xfrm>
              <a:off x="4595" y="3070"/>
              <a:ext cx="1" cy="22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8" name="Rectangle 510"/>
            <p:cNvSpPr>
              <a:spLocks noChangeArrowheads="1"/>
            </p:cNvSpPr>
            <p:nvPr/>
          </p:nvSpPr>
          <p:spPr bwMode="auto">
            <a:xfrm>
              <a:off x="1488" y="3300"/>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0 1 1 1</a:t>
              </a:r>
              <a:endParaRPr lang="en-US" sz="3200"/>
            </a:p>
          </p:txBody>
        </p:sp>
        <p:sp>
          <p:nvSpPr>
            <p:cNvPr id="809" name="Rectangle 511"/>
            <p:cNvSpPr>
              <a:spLocks noChangeArrowheads="1"/>
            </p:cNvSpPr>
            <p:nvPr/>
          </p:nvSpPr>
          <p:spPr bwMode="auto">
            <a:xfrm>
              <a:off x="2032" y="3300"/>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810" name="Rectangle 512"/>
            <p:cNvSpPr>
              <a:spLocks noChangeArrowheads="1"/>
            </p:cNvSpPr>
            <p:nvPr/>
          </p:nvSpPr>
          <p:spPr bwMode="auto">
            <a:xfrm>
              <a:off x="3383" y="3300"/>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1 0 1 0</a:t>
              </a:r>
              <a:endParaRPr lang="en-US" sz="3200"/>
            </a:p>
          </p:txBody>
        </p:sp>
        <p:sp>
          <p:nvSpPr>
            <p:cNvPr id="811" name="Rectangle 513"/>
            <p:cNvSpPr>
              <a:spLocks noChangeArrowheads="1"/>
            </p:cNvSpPr>
            <p:nvPr/>
          </p:nvSpPr>
          <p:spPr bwMode="auto">
            <a:xfrm>
              <a:off x="3927" y="3300"/>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812" name="Rectangle 514"/>
            <p:cNvSpPr>
              <a:spLocks noChangeArrowheads="1"/>
            </p:cNvSpPr>
            <p:nvPr/>
          </p:nvSpPr>
          <p:spPr bwMode="auto">
            <a:xfrm>
              <a:off x="805" y="3291"/>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13" name="Line 515"/>
            <p:cNvSpPr>
              <a:spLocks noChangeShapeType="1"/>
            </p:cNvSpPr>
            <p:nvPr/>
          </p:nvSpPr>
          <p:spPr bwMode="auto">
            <a:xfrm>
              <a:off x="805" y="3291"/>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4" name="Rectangle 516"/>
            <p:cNvSpPr>
              <a:spLocks noChangeArrowheads="1"/>
            </p:cNvSpPr>
            <p:nvPr/>
          </p:nvSpPr>
          <p:spPr bwMode="auto">
            <a:xfrm>
              <a:off x="2706" y="3291"/>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15" name="Line 517"/>
            <p:cNvSpPr>
              <a:spLocks noChangeShapeType="1"/>
            </p:cNvSpPr>
            <p:nvPr/>
          </p:nvSpPr>
          <p:spPr bwMode="auto">
            <a:xfrm>
              <a:off x="2706" y="3291"/>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6" name="Rectangle 518"/>
            <p:cNvSpPr>
              <a:spLocks noChangeArrowheads="1"/>
            </p:cNvSpPr>
            <p:nvPr/>
          </p:nvSpPr>
          <p:spPr bwMode="auto">
            <a:xfrm>
              <a:off x="4595" y="3291"/>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17" name="Line 519"/>
            <p:cNvSpPr>
              <a:spLocks noChangeShapeType="1"/>
            </p:cNvSpPr>
            <p:nvPr/>
          </p:nvSpPr>
          <p:spPr bwMode="auto">
            <a:xfrm>
              <a:off x="4595" y="3291"/>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8" name="Rectangle 520"/>
            <p:cNvSpPr>
              <a:spLocks noChangeArrowheads="1"/>
            </p:cNvSpPr>
            <p:nvPr/>
          </p:nvSpPr>
          <p:spPr bwMode="auto">
            <a:xfrm>
              <a:off x="1488" y="3522"/>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1 0 0 0</a:t>
              </a:r>
              <a:endParaRPr lang="en-US" sz="3200"/>
            </a:p>
          </p:txBody>
        </p:sp>
        <p:sp>
          <p:nvSpPr>
            <p:cNvPr id="819" name="Rectangle 521"/>
            <p:cNvSpPr>
              <a:spLocks noChangeArrowheads="1"/>
            </p:cNvSpPr>
            <p:nvPr/>
          </p:nvSpPr>
          <p:spPr bwMode="auto">
            <a:xfrm>
              <a:off x="2032" y="3522"/>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820" name="Rectangle 522"/>
            <p:cNvSpPr>
              <a:spLocks noChangeArrowheads="1"/>
            </p:cNvSpPr>
            <p:nvPr/>
          </p:nvSpPr>
          <p:spPr bwMode="auto">
            <a:xfrm>
              <a:off x="3383" y="3522"/>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1 0 1 1</a:t>
              </a:r>
              <a:endParaRPr lang="en-US" sz="3200"/>
            </a:p>
          </p:txBody>
        </p:sp>
        <p:sp>
          <p:nvSpPr>
            <p:cNvPr id="821" name="Rectangle 523"/>
            <p:cNvSpPr>
              <a:spLocks noChangeArrowheads="1"/>
            </p:cNvSpPr>
            <p:nvPr/>
          </p:nvSpPr>
          <p:spPr bwMode="auto">
            <a:xfrm>
              <a:off x="3927" y="3522"/>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822" name="Rectangle 524"/>
            <p:cNvSpPr>
              <a:spLocks noChangeArrowheads="1"/>
            </p:cNvSpPr>
            <p:nvPr/>
          </p:nvSpPr>
          <p:spPr bwMode="auto">
            <a:xfrm>
              <a:off x="805" y="3513"/>
              <a:ext cx="13" cy="221"/>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23" name="Line 525"/>
            <p:cNvSpPr>
              <a:spLocks noChangeShapeType="1"/>
            </p:cNvSpPr>
            <p:nvPr/>
          </p:nvSpPr>
          <p:spPr bwMode="auto">
            <a:xfrm>
              <a:off x="805" y="3513"/>
              <a:ext cx="1" cy="22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4" name="Rectangle 526"/>
            <p:cNvSpPr>
              <a:spLocks noChangeArrowheads="1"/>
            </p:cNvSpPr>
            <p:nvPr/>
          </p:nvSpPr>
          <p:spPr bwMode="auto">
            <a:xfrm>
              <a:off x="2706" y="3513"/>
              <a:ext cx="13" cy="221"/>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25" name="Line 527"/>
            <p:cNvSpPr>
              <a:spLocks noChangeShapeType="1"/>
            </p:cNvSpPr>
            <p:nvPr/>
          </p:nvSpPr>
          <p:spPr bwMode="auto">
            <a:xfrm>
              <a:off x="2706" y="3513"/>
              <a:ext cx="1" cy="22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6" name="Rectangle 528"/>
            <p:cNvSpPr>
              <a:spLocks noChangeArrowheads="1"/>
            </p:cNvSpPr>
            <p:nvPr/>
          </p:nvSpPr>
          <p:spPr bwMode="auto">
            <a:xfrm>
              <a:off x="4595" y="3513"/>
              <a:ext cx="13" cy="221"/>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27" name="Line 529"/>
            <p:cNvSpPr>
              <a:spLocks noChangeShapeType="1"/>
            </p:cNvSpPr>
            <p:nvPr/>
          </p:nvSpPr>
          <p:spPr bwMode="auto">
            <a:xfrm>
              <a:off x="4595" y="3513"/>
              <a:ext cx="1" cy="22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8" name="Rectangle 530"/>
            <p:cNvSpPr>
              <a:spLocks noChangeArrowheads="1"/>
            </p:cNvSpPr>
            <p:nvPr/>
          </p:nvSpPr>
          <p:spPr bwMode="auto">
            <a:xfrm>
              <a:off x="1488" y="3743"/>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1 0 0 1</a:t>
              </a:r>
              <a:endParaRPr lang="en-US" sz="3200"/>
            </a:p>
          </p:txBody>
        </p:sp>
        <p:sp>
          <p:nvSpPr>
            <p:cNvPr id="829" name="Rectangle 531"/>
            <p:cNvSpPr>
              <a:spLocks noChangeArrowheads="1"/>
            </p:cNvSpPr>
            <p:nvPr/>
          </p:nvSpPr>
          <p:spPr bwMode="auto">
            <a:xfrm>
              <a:off x="2032" y="3743"/>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830" name="Rectangle 532"/>
            <p:cNvSpPr>
              <a:spLocks noChangeArrowheads="1"/>
            </p:cNvSpPr>
            <p:nvPr/>
          </p:nvSpPr>
          <p:spPr bwMode="auto">
            <a:xfrm>
              <a:off x="3383" y="3743"/>
              <a:ext cx="83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1 0 1 1</a:t>
              </a:r>
              <a:endParaRPr lang="en-US" sz="3200"/>
            </a:p>
          </p:txBody>
        </p:sp>
        <p:sp>
          <p:nvSpPr>
            <p:cNvPr id="831" name="Rectangle 533"/>
            <p:cNvSpPr>
              <a:spLocks noChangeArrowheads="1"/>
            </p:cNvSpPr>
            <p:nvPr/>
          </p:nvSpPr>
          <p:spPr bwMode="auto">
            <a:xfrm>
              <a:off x="3927" y="3743"/>
              <a:ext cx="76"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600" b="1">
                  <a:solidFill>
                    <a:srgbClr val="000000"/>
                  </a:solidFill>
                </a:rPr>
                <a:t> </a:t>
              </a:r>
              <a:endParaRPr lang="en-US" sz="3200"/>
            </a:p>
          </p:txBody>
        </p:sp>
        <p:sp>
          <p:nvSpPr>
            <p:cNvPr id="832" name="Rectangle 534"/>
            <p:cNvSpPr>
              <a:spLocks noChangeArrowheads="1"/>
            </p:cNvSpPr>
            <p:nvPr/>
          </p:nvSpPr>
          <p:spPr bwMode="auto">
            <a:xfrm>
              <a:off x="805" y="3734"/>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33" name="Line 535"/>
            <p:cNvSpPr>
              <a:spLocks noChangeShapeType="1"/>
            </p:cNvSpPr>
            <p:nvPr/>
          </p:nvSpPr>
          <p:spPr bwMode="auto">
            <a:xfrm>
              <a:off x="805" y="3734"/>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4" name="Rectangle 536"/>
            <p:cNvSpPr>
              <a:spLocks noChangeArrowheads="1"/>
            </p:cNvSpPr>
            <p:nvPr/>
          </p:nvSpPr>
          <p:spPr bwMode="auto">
            <a:xfrm>
              <a:off x="805" y="3956"/>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35" name="Line 537"/>
            <p:cNvSpPr>
              <a:spLocks noChangeShapeType="1"/>
            </p:cNvSpPr>
            <p:nvPr/>
          </p:nvSpPr>
          <p:spPr bwMode="auto">
            <a:xfrm>
              <a:off x="805" y="3956"/>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6" name="Line 538"/>
            <p:cNvSpPr>
              <a:spLocks noChangeShapeType="1"/>
            </p:cNvSpPr>
            <p:nvPr/>
          </p:nvSpPr>
          <p:spPr bwMode="auto">
            <a:xfrm>
              <a:off x="805" y="3956"/>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7" name="Rectangle 539"/>
            <p:cNvSpPr>
              <a:spLocks noChangeArrowheads="1"/>
            </p:cNvSpPr>
            <p:nvPr/>
          </p:nvSpPr>
          <p:spPr bwMode="auto">
            <a:xfrm>
              <a:off x="805" y="3956"/>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38" name="Line 540"/>
            <p:cNvSpPr>
              <a:spLocks noChangeShapeType="1"/>
            </p:cNvSpPr>
            <p:nvPr/>
          </p:nvSpPr>
          <p:spPr bwMode="auto">
            <a:xfrm>
              <a:off x="805" y="3956"/>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9" name="Line 541"/>
            <p:cNvSpPr>
              <a:spLocks noChangeShapeType="1"/>
            </p:cNvSpPr>
            <p:nvPr/>
          </p:nvSpPr>
          <p:spPr bwMode="auto">
            <a:xfrm>
              <a:off x="805" y="3956"/>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40" name="Rectangle 542"/>
            <p:cNvSpPr>
              <a:spLocks noChangeArrowheads="1"/>
            </p:cNvSpPr>
            <p:nvPr/>
          </p:nvSpPr>
          <p:spPr bwMode="auto">
            <a:xfrm>
              <a:off x="818" y="3956"/>
              <a:ext cx="1888"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41" name="Line 543"/>
            <p:cNvSpPr>
              <a:spLocks noChangeShapeType="1"/>
            </p:cNvSpPr>
            <p:nvPr/>
          </p:nvSpPr>
          <p:spPr bwMode="auto">
            <a:xfrm>
              <a:off x="818" y="3956"/>
              <a:ext cx="188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42" name="Rectangle 544"/>
            <p:cNvSpPr>
              <a:spLocks noChangeArrowheads="1"/>
            </p:cNvSpPr>
            <p:nvPr/>
          </p:nvSpPr>
          <p:spPr bwMode="auto">
            <a:xfrm>
              <a:off x="2706" y="3734"/>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43" name="Line 545"/>
            <p:cNvSpPr>
              <a:spLocks noChangeShapeType="1"/>
            </p:cNvSpPr>
            <p:nvPr/>
          </p:nvSpPr>
          <p:spPr bwMode="auto">
            <a:xfrm>
              <a:off x="2706" y="3734"/>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44" name="Rectangle 546"/>
            <p:cNvSpPr>
              <a:spLocks noChangeArrowheads="1"/>
            </p:cNvSpPr>
            <p:nvPr/>
          </p:nvSpPr>
          <p:spPr bwMode="auto">
            <a:xfrm>
              <a:off x="2706" y="3956"/>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45" name="Line 547"/>
            <p:cNvSpPr>
              <a:spLocks noChangeShapeType="1"/>
            </p:cNvSpPr>
            <p:nvPr/>
          </p:nvSpPr>
          <p:spPr bwMode="auto">
            <a:xfrm>
              <a:off x="2706" y="3956"/>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46" name="Line 548"/>
            <p:cNvSpPr>
              <a:spLocks noChangeShapeType="1"/>
            </p:cNvSpPr>
            <p:nvPr/>
          </p:nvSpPr>
          <p:spPr bwMode="auto">
            <a:xfrm>
              <a:off x="2706" y="3956"/>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47" name="Rectangle 549"/>
            <p:cNvSpPr>
              <a:spLocks noChangeArrowheads="1"/>
            </p:cNvSpPr>
            <p:nvPr/>
          </p:nvSpPr>
          <p:spPr bwMode="auto">
            <a:xfrm>
              <a:off x="2719" y="3956"/>
              <a:ext cx="1876"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48" name="Line 550"/>
            <p:cNvSpPr>
              <a:spLocks noChangeShapeType="1"/>
            </p:cNvSpPr>
            <p:nvPr/>
          </p:nvSpPr>
          <p:spPr bwMode="auto">
            <a:xfrm>
              <a:off x="2719" y="3956"/>
              <a:ext cx="1876"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49" name="Rectangle 551"/>
            <p:cNvSpPr>
              <a:spLocks noChangeArrowheads="1"/>
            </p:cNvSpPr>
            <p:nvPr/>
          </p:nvSpPr>
          <p:spPr bwMode="auto">
            <a:xfrm>
              <a:off x="4595" y="3734"/>
              <a:ext cx="13" cy="22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50" name="Line 552"/>
            <p:cNvSpPr>
              <a:spLocks noChangeShapeType="1"/>
            </p:cNvSpPr>
            <p:nvPr/>
          </p:nvSpPr>
          <p:spPr bwMode="auto">
            <a:xfrm>
              <a:off x="4595" y="3734"/>
              <a:ext cx="1" cy="22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51" name="Rectangle 553"/>
            <p:cNvSpPr>
              <a:spLocks noChangeArrowheads="1"/>
            </p:cNvSpPr>
            <p:nvPr/>
          </p:nvSpPr>
          <p:spPr bwMode="auto">
            <a:xfrm>
              <a:off x="4595" y="3956"/>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52" name="Line 554"/>
            <p:cNvSpPr>
              <a:spLocks noChangeShapeType="1"/>
            </p:cNvSpPr>
            <p:nvPr/>
          </p:nvSpPr>
          <p:spPr bwMode="auto">
            <a:xfrm>
              <a:off x="4595" y="3956"/>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53" name="Line 555"/>
            <p:cNvSpPr>
              <a:spLocks noChangeShapeType="1"/>
            </p:cNvSpPr>
            <p:nvPr/>
          </p:nvSpPr>
          <p:spPr bwMode="auto">
            <a:xfrm>
              <a:off x="4595" y="3956"/>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54" name="Rectangle 556"/>
            <p:cNvSpPr>
              <a:spLocks noChangeArrowheads="1"/>
            </p:cNvSpPr>
            <p:nvPr/>
          </p:nvSpPr>
          <p:spPr bwMode="auto">
            <a:xfrm>
              <a:off x="4595" y="3956"/>
              <a:ext cx="13" cy="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55" name="Line 557"/>
            <p:cNvSpPr>
              <a:spLocks noChangeShapeType="1"/>
            </p:cNvSpPr>
            <p:nvPr/>
          </p:nvSpPr>
          <p:spPr bwMode="auto">
            <a:xfrm>
              <a:off x="4595" y="3956"/>
              <a:ext cx="13"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56" name="Line 558"/>
            <p:cNvSpPr>
              <a:spLocks noChangeShapeType="1"/>
            </p:cNvSpPr>
            <p:nvPr/>
          </p:nvSpPr>
          <p:spPr bwMode="auto">
            <a:xfrm>
              <a:off x="4595" y="3956"/>
              <a:ext cx="1" cy="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57" name="Rectangle 559"/>
            <p:cNvSpPr>
              <a:spLocks noChangeArrowheads="1"/>
            </p:cNvSpPr>
            <p:nvPr/>
          </p:nvSpPr>
          <p:spPr bwMode="auto">
            <a:xfrm>
              <a:off x="255" y="3974"/>
              <a:ext cx="35" cy="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rPr>
                <a:t> </a:t>
              </a:r>
              <a:endParaRPr lang="en-US" sz="3200"/>
            </a:p>
          </p:txBody>
        </p:sp>
      </p:grpSp>
      <p:sp>
        <p:nvSpPr>
          <p:cNvPr id="858" name="Rectangle 3"/>
          <p:cNvSpPr txBox="1">
            <a:spLocks noChangeArrowheads="1"/>
          </p:cNvSpPr>
          <p:nvPr/>
        </p:nvSpPr>
        <p:spPr>
          <a:xfrm>
            <a:off x="1078992" y="1929384"/>
            <a:ext cx="5623560" cy="6400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Find the circuit truth table from the equations and compare to specification truth table: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012999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ntr" presetSubtype="2" fill="hold" nodeType="clickEffect">
                                  <p:stCondLst>
                                    <p:cond delay="0"/>
                                  </p:stCondLst>
                                  <p:childTnLst>
                                    <p:set>
                                      <p:cBhvr>
                                        <p:cTn id="10" dur="1" fill="hold">
                                          <p:stCondLst>
                                            <p:cond delay="0"/>
                                          </p:stCondLst>
                                        </p:cTn>
                                        <p:tgtEl>
                                          <p:spTgt spid="688"/>
                                        </p:tgtEl>
                                        <p:attrNameLst>
                                          <p:attrName>style.visibility</p:attrName>
                                        </p:attrNameLst>
                                      </p:cBhvr>
                                      <p:to>
                                        <p:strVal val="visible"/>
                                      </p:to>
                                    </p:set>
                                    <p:anim calcmode="lin" valueType="num">
                                      <p:cBhvr additive="base">
                                        <p:cTn id="11" dur="5000" fill="hold"/>
                                        <p:tgtEl>
                                          <p:spTgt spid="688"/>
                                        </p:tgtEl>
                                        <p:attrNameLst>
                                          <p:attrName>ppt_x</p:attrName>
                                        </p:attrNameLst>
                                      </p:cBhvr>
                                      <p:tavLst>
                                        <p:tav tm="0">
                                          <p:val>
                                            <p:strVal val="1+#ppt_w/2"/>
                                          </p:val>
                                        </p:tav>
                                        <p:tav tm="100000">
                                          <p:val>
                                            <p:strVal val="#ppt_x"/>
                                          </p:val>
                                        </p:tav>
                                      </p:tavLst>
                                    </p:anim>
                                    <p:anim calcmode="lin" valueType="num">
                                      <p:cBhvr additive="base">
                                        <p:cTn id="12" dur="5000" fill="hold"/>
                                        <p:tgtEl>
                                          <p:spTgt spid="6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4"/>
          <p:cNvSpPr>
            <a:spLocks noGrp="1" noChangeArrowheads="1"/>
          </p:cNvSpPr>
          <p:nvPr>
            <p:ph type="title"/>
          </p:nvPr>
        </p:nvSpPr>
        <p:spPr>
          <a:xfrm>
            <a:off x="1078992" y="365760"/>
            <a:ext cx="5623560" cy="1527048"/>
          </a:xfrm>
        </p:spPr>
        <p:txBody>
          <a:bodyPr/>
          <a:lstStyle/>
          <a:p>
            <a:r>
              <a:rPr lang="en-US" sz="4000" dirty="0" smtClean="0"/>
              <a:t>Verification Example: Simulation</a:t>
            </a:r>
          </a:p>
        </p:txBody>
      </p:sp>
      <p:sp>
        <p:nvSpPr>
          <p:cNvPr id="39940" name="Rectangle 5"/>
          <p:cNvSpPr>
            <a:spLocks noGrp="1" noChangeArrowheads="1"/>
          </p:cNvSpPr>
          <p:nvPr>
            <p:ph type="body" idx="1"/>
          </p:nvPr>
        </p:nvSpPr>
        <p:spPr/>
        <p:txBody>
          <a:bodyPr>
            <a:normAutofit/>
          </a:bodyPr>
          <a:lstStyle/>
          <a:p>
            <a:pPr>
              <a:buFont typeface="Arial" pitchFamily="34" charset="0"/>
              <a:buChar char="•"/>
            </a:pPr>
            <a:r>
              <a:rPr lang="en-US" sz="2400" dirty="0" smtClean="0"/>
              <a:t>Simulation procedure:</a:t>
            </a:r>
          </a:p>
          <a:p>
            <a:pPr lvl="1">
              <a:buFont typeface="Arial" pitchFamily="34" charset="0"/>
              <a:buChar char="•"/>
            </a:pPr>
            <a:r>
              <a:rPr lang="en-US" sz="2400" dirty="0" smtClean="0"/>
              <a:t>Use a schematic editor or text editor to enter a gate level representation of the final circuit</a:t>
            </a:r>
          </a:p>
          <a:p>
            <a:pPr lvl="1">
              <a:buFont typeface="Arial" pitchFamily="34" charset="0"/>
              <a:buChar char="•"/>
            </a:pPr>
            <a:r>
              <a:rPr lang="en-US" sz="2400" dirty="0" smtClean="0"/>
              <a:t>Use a waveform editor or text editor to enter  a test consisting of a sequence of input combinations to be applied to the circuit</a:t>
            </a:r>
          </a:p>
          <a:p>
            <a:pPr lvl="2">
              <a:buFont typeface="Arial" pitchFamily="34" charset="0"/>
              <a:buChar char="•"/>
            </a:pPr>
            <a:r>
              <a:rPr lang="en-US" dirty="0" smtClean="0"/>
              <a:t>This test should guarantee the correctness of the circuit if the simulated responses to it are correct</a:t>
            </a:r>
          </a:p>
          <a:p>
            <a:pPr lvl="2">
              <a:buFont typeface="Arial" pitchFamily="34" charset="0"/>
              <a:buChar char="•"/>
            </a:pPr>
            <a:r>
              <a:rPr lang="en-US" dirty="0" smtClean="0"/>
              <a:t>Short of applying all possible “care” input combinations, generation of such a test can be difficult</a:t>
            </a:r>
          </a:p>
        </p:txBody>
      </p:sp>
    </p:spTree>
    <p:extLst>
      <p:ext uri="{BB962C8B-B14F-4D97-AF65-F5344CB8AC3E}">
        <p14:creationId xmlns:p14="http://schemas.microsoft.com/office/powerpoint/2010/main" val="3590301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1078992" y="365760"/>
            <a:ext cx="5623560" cy="1527048"/>
          </a:xfrm>
        </p:spPr>
        <p:txBody>
          <a:bodyPr/>
          <a:lstStyle/>
          <a:p>
            <a:r>
              <a:rPr lang="en-US" sz="4000" dirty="0" smtClean="0"/>
              <a:t>Verification Example: Simulation</a:t>
            </a:r>
          </a:p>
        </p:txBody>
      </p:sp>
      <p:sp>
        <p:nvSpPr>
          <p:cNvPr id="40964" name="Rectangle 3"/>
          <p:cNvSpPr>
            <a:spLocks noGrp="1" noChangeArrowheads="1"/>
          </p:cNvSpPr>
          <p:nvPr>
            <p:ph type="body" idx="1"/>
          </p:nvPr>
        </p:nvSpPr>
        <p:spPr>
          <a:xfrm>
            <a:off x="1078992" y="1929384"/>
            <a:ext cx="5623560" cy="6400800"/>
          </a:xfrm>
        </p:spPr>
        <p:txBody>
          <a:bodyPr/>
          <a:lstStyle/>
          <a:p>
            <a:pPr>
              <a:buSzPct val="100000"/>
              <a:buFont typeface="Arial" pitchFamily="34" charset="0"/>
              <a:buChar char="•"/>
            </a:pPr>
            <a:r>
              <a:rPr lang="en-US" sz="2400" dirty="0" smtClean="0"/>
              <a:t>Enter BCD-to-Excess-3 Code Converter Circuit Schematic</a:t>
            </a: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992" y="2743200"/>
            <a:ext cx="5632704" cy="4199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6547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1078992" y="365760"/>
            <a:ext cx="5623560" cy="1527048"/>
          </a:xfrm>
        </p:spPr>
        <p:txBody>
          <a:bodyPr/>
          <a:lstStyle/>
          <a:p>
            <a:r>
              <a:rPr lang="en-US" sz="4000" dirty="0" smtClean="0"/>
              <a:t>Verification Example: Simulation</a:t>
            </a:r>
          </a:p>
        </p:txBody>
      </p:sp>
      <p:sp>
        <p:nvSpPr>
          <p:cNvPr id="41988" name="Rectangle 3"/>
          <p:cNvSpPr>
            <a:spLocks noGrp="1" noChangeArrowheads="1"/>
          </p:cNvSpPr>
          <p:nvPr>
            <p:ph type="body" idx="1"/>
          </p:nvPr>
        </p:nvSpPr>
        <p:spPr>
          <a:xfrm>
            <a:off x="1078992" y="1929384"/>
            <a:ext cx="5623560" cy="6400800"/>
          </a:xfrm>
        </p:spPr>
        <p:txBody>
          <a:bodyPr/>
          <a:lstStyle/>
          <a:p>
            <a:pPr>
              <a:buSzPct val="100000"/>
              <a:buFont typeface="Arial" pitchFamily="34" charset="0"/>
              <a:buChar char="•"/>
            </a:pPr>
            <a:r>
              <a:rPr lang="en-US" sz="2400" dirty="0" smtClean="0"/>
              <a:t>Enter waveform that applies all possible input combinations:</a:t>
            </a:r>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r>
              <a:rPr lang="en-US" sz="2400" dirty="0" smtClean="0"/>
              <a:t>Are all BCD input combinations present? (Low is logic-0; high is logic-1.)</a:t>
            </a:r>
          </a:p>
        </p:txBody>
      </p:sp>
      <p:pic>
        <p:nvPicPr>
          <p:cNvPr id="41989" name="Picture 7" descr="fig_3-21_inpu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992" y="3200400"/>
            <a:ext cx="5623560" cy="2054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196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1078992" y="365760"/>
            <a:ext cx="5623560" cy="1527048"/>
          </a:xfrm>
        </p:spPr>
        <p:txBody>
          <a:bodyPr>
            <a:normAutofit/>
          </a:bodyPr>
          <a:lstStyle/>
          <a:p>
            <a:r>
              <a:rPr lang="en-US" sz="4000" dirty="0" smtClean="0"/>
              <a:t>Verification Example: Simulation</a:t>
            </a:r>
          </a:p>
        </p:txBody>
      </p:sp>
      <p:sp>
        <p:nvSpPr>
          <p:cNvPr id="43012" name="Rectangle 3"/>
          <p:cNvSpPr>
            <a:spLocks noGrp="1" noChangeArrowheads="1"/>
          </p:cNvSpPr>
          <p:nvPr>
            <p:ph type="body" idx="1"/>
          </p:nvPr>
        </p:nvSpPr>
        <p:spPr>
          <a:xfrm>
            <a:off x="1078992" y="1929384"/>
            <a:ext cx="5623560" cy="6400800"/>
          </a:xfrm>
        </p:spPr>
        <p:txBody>
          <a:bodyPr/>
          <a:lstStyle/>
          <a:p>
            <a:pPr>
              <a:buSzPct val="100000"/>
              <a:buFont typeface="Arial" pitchFamily="34" charset="0"/>
              <a:buChar char="•"/>
            </a:pPr>
            <a:r>
              <a:rPr lang="en-US" sz="2400" dirty="0" smtClean="0"/>
              <a:t>Run the simulation  of the circuit for 120 ns.</a:t>
            </a:r>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endParaRPr lang="en-US" sz="1600" dirty="0" smtClean="0"/>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r>
              <a:rPr lang="en-US" sz="2400" dirty="0" smtClean="0"/>
              <a:t>Do the simulation output combinations match the original truth table?</a:t>
            </a:r>
          </a:p>
        </p:txBody>
      </p:sp>
      <p:pic>
        <p:nvPicPr>
          <p:cNvPr id="43013" name="Picture 5" descr="fig_3-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992" y="3200400"/>
            <a:ext cx="5623560" cy="3068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418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Combinational Circuit Design</a:t>
            </a:r>
            <a:endParaRPr lang="en-US" dirty="0"/>
          </a:p>
        </p:txBody>
      </p:sp>
      <p:sp>
        <p:nvSpPr>
          <p:cNvPr id="3" name="Content Placeholder 2"/>
          <p:cNvSpPr>
            <a:spLocks noGrp="1"/>
          </p:cNvSpPr>
          <p:nvPr>
            <p:ph idx="1"/>
          </p:nvPr>
        </p:nvSpPr>
        <p:spPr/>
        <p:txBody>
          <a:bodyPr>
            <a:noAutofit/>
          </a:bodyPr>
          <a:lstStyle/>
          <a:p>
            <a:pPr>
              <a:spcBef>
                <a:spcPts val="0"/>
              </a:spcBef>
              <a:spcAft>
                <a:spcPts val="600"/>
              </a:spcAft>
              <a:buFont typeface="Arial" pitchFamily="34" charset="0"/>
              <a:buChar char="•"/>
            </a:pPr>
            <a:r>
              <a:rPr lang="en-US" sz="2800" dirty="0" smtClean="0"/>
              <a:t>General Design Process</a:t>
            </a:r>
          </a:p>
          <a:p>
            <a:pPr lvl="1">
              <a:spcBef>
                <a:spcPts val="0"/>
              </a:spcBef>
              <a:spcAft>
                <a:spcPts val="600"/>
              </a:spcAft>
              <a:buFont typeface="Arial" pitchFamily="34" charset="0"/>
              <a:buChar char="•"/>
            </a:pPr>
            <a:r>
              <a:rPr lang="en-US" b="1" dirty="0" smtClean="0"/>
              <a:t>Identify</a:t>
            </a:r>
            <a:r>
              <a:rPr lang="en-US" dirty="0" smtClean="0"/>
              <a:t> the problem or need.</a:t>
            </a:r>
          </a:p>
          <a:p>
            <a:pPr lvl="1">
              <a:spcBef>
                <a:spcPts val="0"/>
              </a:spcBef>
              <a:spcAft>
                <a:spcPts val="600"/>
              </a:spcAft>
              <a:buFont typeface="Arial" pitchFamily="34" charset="0"/>
              <a:buChar char="•"/>
            </a:pPr>
            <a:r>
              <a:rPr lang="en-US" b="1" dirty="0" smtClean="0"/>
              <a:t>Specify</a:t>
            </a:r>
            <a:r>
              <a:rPr lang="en-US" dirty="0" smtClean="0"/>
              <a:t> the requirements.</a:t>
            </a:r>
          </a:p>
          <a:p>
            <a:pPr lvl="1">
              <a:spcBef>
                <a:spcPts val="0"/>
              </a:spcBef>
              <a:spcAft>
                <a:spcPts val="600"/>
              </a:spcAft>
              <a:buFont typeface="Arial" pitchFamily="34" charset="0"/>
              <a:buChar char="•"/>
            </a:pPr>
            <a:r>
              <a:rPr lang="en-US" b="1" dirty="0" smtClean="0"/>
              <a:t>Formulate</a:t>
            </a:r>
            <a:r>
              <a:rPr lang="en-US" dirty="0" smtClean="0"/>
              <a:t> the relationship between inputs and outputs.</a:t>
            </a:r>
          </a:p>
          <a:p>
            <a:pPr lvl="1">
              <a:spcBef>
                <a:spcPts val="0"/>
              </a:spcBef>
              <a:spcAft>
                <a:spcPts val="600"/>
              </a:spcAft>
              <a:buFont typeface="Arial" pitchFamily="34" charset="0"/>
              <a:buChar char="•"/>
            </a:pPr>
            <a:r>
              <a:rPr lang="en-US" b="1" dirty="0" smtClean="0"/>
              <a:t>Optimize</a:t>
            </a:r>
            <a:r>
              <a:rPr lang="en-US" dirty="0" smtClean="0"/>
              <a:t> the design (K-maps or other optimization)</a:t>
            </a:r>
          </a:p>
          <a:p>
            <a:pPr lvl="1">
              <a:spcBef>
                <a:spcPts val="0"/>
              </a:spcBef>
              <a:spcAft>
                <a:spcPts val="600"/>
              </a:spcAft>
              <a:buFont typeface="Arial" pitchFamily="34" charset="0"/>
              <a:buChar char="•"/>
            </a:pPr>
            <a:r>
              <a:rPr lang="en-US" b="1" dirty="0" smtClean="0"/>
              <a:t>Map</a:t>
            </a:r>
            <a:r>
              <a:rPr lang="en-US" dirty="0" smtClean="0"/>
              <a:t> the design to the available hardware technology</a:t>
            </a:r>
          </a:p>
          <a:p>
            <a:pPr lvl="1">
              <a:spcBef>
                <a:spcPts val="0"/>
              </a:spcBef>
              <a:spcAft>
                <a:spcPts val="600"/>
              </a:spcAft>
              <a:buFont typeface="Arial" pitchFamily="34" charset="0"/>
              <a:buChar char="•"/>
            </a:pPr>
            <a:r>
              <a:rPr lang="en-US" b="1" dirty="0" smtClean="0"/>
              <a:t>Verify</a:t>
            </a:r>
            <a:r>
              <a:rPr lang="en-US" dirty="0" smtClean="0"/>
              <a:t> the correctness of the design</a:t>
            </a:r>
          </a:p>
          <a:p>
            <a:pPr lvl="1">
              <a:spcBef>
                <a:spcPts val="0"/>
              </a:spcBef>
              <a:spcAft>
                <a:spcPts val="600"/>
              </a:spcAft>
              <a:buFont typeface="Arial" pitchFamily="34" charset="0"/>
              <a:buChar char="•"/>
            </a:pPr>
            <a:r>
              <a:rPr lang="en-US" b="1" dirty="0" smtClean="0"/>
              <a:t>Implement </a:t>
            </a:r>
            <a:r>
              <a:rPr lang="en-US" dirty="0" smtClean="0"/>
              <a:t>the design.</a:t>
            </a:r>
          </a:p>
          <a:p>
            <a:pPr lvl="1">
              <a:spcBef>
                <a:spcPts val="0"/>
              </a:spcBef>
              <a:spcAft>
                <a:spcPts val="600"/>
              </a:spcAft>
              <a:buFont typeface="Arial" pitchFamily="34" charset="0"/>
              <a:buChar char="•"/>
            </a:pPr>
            <a:r>
              <a:rPr lang="en-US" b="1" dirty="0" smtClean="0"/>
              <a:t>Test </a:t>
            </a:r>
            <a:r>
              <a:rPr lang="en-US" dirty="0" smtClean="0"/>
              <a:t>the implementation.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Combinational Functional Blocks</a:t>
            </a:r>
            <a:endParaRPr lang="en-US" dirty="0"/>
          </a:p>
        </p:txBody>
      </p:sp>
      <p:sp>
        <p:nvSpPr>
          <p:cNvPr id="3" name="Content Placeholder 2"/>
          <p:cNvSpPr>
            <a:spLocks noGrp="1"/>
          </p:cNvSpPr>
          <p:nvPr>
            <p:ph idx="1"/>
          </p:nvPr>
        </p:nvSpPr>
        <p:spPr/>
        <p:txBody>
          <a:bodyPr/>
          <a:lstStyle/>
          <a:p>
            <a:pPr marL="365760" lvl="1" indent="-283464">
              <a:spcBef>
                <a:spcPts val="0"/>
              </a:spcBef>
              <a:spcAft>
                <a:spcPts val="600"/>
              </a:spcAft>
              <a:buSzPct val="100000"/>
              <a:buFont typeface="Arial" pitchFamily="34" charset="0"/>
              <a:buChar char="•"/>
            </a:pPr>
            <a:r>
              <a:rPr lang="en-US" sz="3200" dirty="0" smtClean="0"/>
              <a:t>Now that we have logic gates to use as tools, we can use them to build more complex circuit elements.</a:t>
            </a:r>
          </a:p>
          <a:p>
            <a:pPr marL="365760" lvl="1" indent="-283464">
              <a:spcBef>
                <a:spcPts val="0"/>
              </a:spcBef>
              <a:spcAft>
                <a:spcPts val="600"/>
              </a:spcAft>
              <a:buSzPct val="100000"/>
              <a:buFont typeface="Arial" pitchFamily="34" charset="0"/>
              <a:buChar char="•"/>
            </a:pPr>
            <a:r>
              <a:rPr lang="en-US" sz="3200" dirty="0" smtClean="0"/>
              <a:t>These functional blocks implement specific functions that occur frequently.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sz="4000" smtClean="0"/>
              <a:t>Functions and Functional Blocks</a:t>
            </a:r>
          </a:p>
        </p:txBody>
      </p:sp>
      <p:sp>
        <p:nvSpPr>
          <p:cNvPr id="14340" name="Rectangle 3"/>
          <p:cNvSpPr>
            <a:spLocks noGrp="1" noChangeArrowheads="1"/>
          </p:cNvSpPr>
          <p:nvPr>
            <p:ph type="body" idx="1"/>
          </p:nvPr>
        </p:nvSpPr>
        <p:spPr>
          <a:xfrm>
            <a:off x="1078992" y="1929384"/>
            <a:ext cx="5623560" cy="6400800"/>
          </a:xfrm>
        </p:spPr>
        <p:txBody>
          <a:bodyPr>
            <a:normAutofit fontScale="92500" lnSpcReduction="10000"/>
          </a:bodyPr>
          <a:lstStyle/>
          <a:p>
            <a:pPr>
              <a:lnSpc>
                <a:spcPct val="110000"/>
              </a:lnSpc>
              <a:spcBef>
                <a:spcPts val="0"/>
              </a:spcBef>
              <a:spcAft>
                <a:spcPts val="600"/>
              </a:spcAft>
            </a:pPr>
            <a:r>
              <a:rPr lang="en-US" sz="2800" dirty="0" smtClean="0"/>
              <a:t>The functions considered are those found to be very useful  in design </a:t>
            </a:r>
          </a:p>
          <a:p>
            <a:pPr>
              <a:lnSpc>
                <a:spcPct val="110000"/>
              </a:lnSpc>
              <a:spcBef>
                <a:spcPts val="0"/>
              </a:spcBef>
              <a:spcAft>
                <a:spcPts val="600"/>
              </a:spcAft>
            </a:pPr>
            <a:r>
              <a:rPr lang="en-US" sz="2800" dirty="0" smtClean="0"/>
              <a:t>Corresponding to each of the functions is a combinational circuit implementation called a </a:t>
            </a:r>
            <a:r>
              <a:rPr lang="en-US" sz="2800" i="1" dirty="0" smtClean="0"/>
              <a:t>functional block</a:t>
            </a:r>
            <a:r>
              <a:rPr lang="en-US" sz="2800" dirty="0" smtClean="0"/>
              <a:t>.</a:t>
            </a:r>
          </a:p>
          <a:p>
            <a:pPr>
              <a:lnSpc>
                <a:spcPct val="110000"/>
              </a:lnSpc>
              <a:spcBef>
                <a:spcPts val="0"/>
              </a:spcBef>
              <a:spcAft>
                <a:spcPts val="600"/>
              </a:spcAft>
            </a:pPr>
            <a:r>
              <a:rPr lang="en-US" sz="2800" dirty="0" smtClean="0"/>
              <a:t>In the past, functional blocks were packaged as small-scale-integrated (SSI), medium-scale integrated (MSI), and large-scale-integrated (LSI) circuits. </a:t>
            </a:r>
          </a:p>
          <a:p>
            <a:pPr>
              <a:lnSpc>
                <a:spcPct val="110000"/>
              </a:lnSpc>
              <a:spcBef>
                <a:spcPts val="0"/>
              </a:spcBef>
              <a:spcAft>
                <a:spcPts val="600"/>
              </a:spcAft>
            </a:pPr>
            <a:r>
              <a:rPr lang="en-US" sz="2800" dirty="0" smtClean="0"/>
              <a:t>Today, they are often simply implemented within a very-large-scale-integrated (VLSI) circuit.</a:t>
            </a:r>
          </a:p>
        </p:txBody>
      </p:sp>
    </p:spTree>
    <p:extLst>
      <p:ext uri="{BB962C8B-B14F-4D97-AF65-F5344CB8AC3E}">
        <p14:creationId xmlns:p14="http://schemas.microsoft.com/office/powerpoint/2010/main" val="1206037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dirty="0" smtClean="0"/>
              <a:t>Rudimentary Logic Functions</a:t>
            </a:r>
          </a:p>
        </p:txBody>
      </p:sp>
      <p:sp>
        <p:nvSpPr>
          <p:cNvPr id="15364" name="Rectangle 3"/>
          <p:cNvSpPr>
            <a:spLocks noGrp="1" noChangeArrowheads="1"/>
          </p:cNvSpPr>
          <p:nvPr>
            <p:ph type="body" idx="1"/>
          </p:nvPr>
        </p:nvSpPr>
        <p:spPr/>
        <p:txBody>
          <a:bodyPr/>
          <a:lstStyle/>
          <a:p>
            <a:r>
              <a:rPr lang="en-US" sz="2800" dirty="0" smtClean="0"/>
              <a:t>Functions of a single variable X</a:t>
            </a:r>
          </a:p>
          <a:p>
            <a:r>
              <a:rPr lang="en-US" sz="2800" dirty="0" smtClean="0"/>
              <a:t>Can be used on the inputs to functional blocks to implement</a:t>
            </a:r>
            <a:br>
              <a:rPr lang="en-US" sz="2800" dirty="0" smtClean="0"/>
            </a:br>
            <a:r>
              <a:rPr lang="en-US" sz="2800" dirty="0" smtClean="0"/>
              <a:t>other than the block’s intended function</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188" b="9786"/>
          <a:stretch/>
        </p:blipFill>
        <p:spPr bwMode="auto">
          <a:xfrm>
            <a:off x="1371600" y="4259283"/>
            <a:ext cx="5029200" cy="24839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1600" y="6781800"/>
            <a:ext cx="5029200" cy="1710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601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body" idx="1"/>
          </p:nvPr>
        </p:nvSpPr>
        <p:spPr>
          <a:xfrm>
            <a:off x="1078992" y="1929384"/>
            <a:ext cx="5623560" cy="6400800"/>
          </a:xfrm>
        </p:spPr>
        <p:txBody>
          <a:bodyPr>
            <a:noAutofit/>
          </a:bodyPr>
          <a:lstStyle/>
          <a:p>
            <a:pPr>
              <a:spcBef>
                <a:spcPts val="0"/>
              </a:spcBef>
              <a:spcAft>
                <a:spcPts val="600"/>
              </a:spcAft>
            </a:pPr>
            <a:endParaRPr lang="en-US" sz="1900" dirty="0" smtClean="0"/>
          </a:p>
          <a:p>
            <a:pPr>
              <a:spcBef>
                <a:spcPts val="0"/>
              </a:spcBef>
              <a:spcAft>
                <a:spcPts val="600"/>
              </a:spcAft>
            </a:pPr>
            <a:endParaRPr lang="en-US" sz="1900" dirty="0" smtClean="0"/>
          </a:p>
          <a:p>
            <a:pPr>
              <a:spcBef>
                <a:spcPts val="0"/>
              </a:spcBef>
              <a:spcAft>
                <a:spcPts val="600"/>
              </a:spcAft>
            </a:pPr>
            <a:endParaRPr lang="en-US" sz="1900" dirty="0" smtClean="0"/>
          </a:p>
          <a:p>
            <a:pPr>
              <a:spcBef>
                <a:spcPts val="0"/>
              </a:spcBef>
              <a:spcAft>
                <a:spcPts val="600"/>
              </a:spcAft>
            </a:pPr>
            <a:endParaRPr lang="en-US" sz="1900" dirty="0" smtClean="0"/>
          </a:p>
          <a:p>
            <a:pPr>
              <a:spcBef>
                <a:spcPts val="0"/>
              </a:spcBef>
              <a:spcAft>
                <a:spcPts val="600"/>
              </a:spcAft>
            </a:pPr>
            <a:endParaRPr lang="en-US" sz="1900" dirty="0" smtClean="0"/>
          </a:p>
          <a:p>
            <a:pPr>
              <a:spcBef>
                <a:spcPts val="0"/>
              </a:spcBef>
              <a:spcAft>
                <a:spcPts val="600"/>
              </a:spcAft>
            </a:pPr>
            <a:endParaRPr lang="en-US" sz="1900" dirty="0" smtClean="0"/>
          </a:p>
          <a:p>
            <a:pPr>
              <a:spcBef>
                <a:spcPts val="0"/>
              </a:spcBef>
              <a:spcAft>
                <a:spcPts val="600"/>
              </a:spcAft>
            </a:pPr>
            <a:endParaRPr lang="en-US" sz="1900" dirty="0" smtClean="0"/>
          </a:p>
          <a:p>
            <a:pPr>
              <a:spcBef>
                <a:spcPts val="0"/>
              </a:spcBef>
              <a:spcAft>
                <a:spcPts val="600"/>
              </a:spcAft>
            </a:pPr>
            <a:endParaRPr lang="en-US" sz="1900" dirty="0" smtClean="0"/>
          </a:p>
          <a:p>
            <a:pPr>
              <a:spcBef>
                <a:spcPts val="0"/>
              </a:spcBef>
              <a:spcAft>
                <a:spcPts val="600"/>
              </a:spcAft>
            </a:pPr>
            <a:endParaRPr lang="en-US" sz="1900" dirty="0" smtClean="0"/>
          </a:p>
          <a:p>
            <a:pPr>
              <a:spcBef>
                <a:spcPts val="0"/>
              </a:spcBef>
              <a:spcAft>
                <a:spcPts val="600"/>
              </a:spcAft>
            </a:pPr>
            <a:endParaRPr lang="en-US" sz="1900" dirty="0" smtClean="0"/>
          </a:p>
          <a:p>
            <a:pPr>
              <a:spcBef>
                <a:spcPts val="0"/>
              </a:spcBef>
              <a:spcAft>
                <a:spcPts val="600"/>
              </a:spcAft>
            </a:pPr>
            <a:r>
              <a:rPr lang="en-US" sz="1900" dirty="0" smtClean="0"/>
              <a:t>A wide line is used to represent a </a:t>
            </a:r>
            <a:r>
              <a:rPr lang="en-US" sz="1900" i="1" dirty="0" smtClean="0"/>
              <a:t>bus</a:t>
            </a:r>
            <a:r>
              <a:rPr lang="en-US" sz="1900" dirty="0" smtClean="0"/>
              <a:t> which is a vector signal</a:t>
            </a:r>
          </a:p>
          <a:p>
            <a:pPr>
              <a:spcBef>
                <a:spcPts val="0"/>
              </a:spcBef>
              <a:spcAft>
                <a:spcPts val="600"/>
              </a:spcAft>
            </a:pPr>
            <a:r>
              <a:rPr lang="en-US" sz="1900" dirty="0" smtClean="0"/>
              <a:t> In (b) of the example, F = (F</a:t>
            </a:r>
            <a:r>
              <a:rPr lang="en-US" sz="1900" baseline="-20000" dirty="0" smtClean="0"/>
              <a:t>3</a:t>
            </a:r>
            <a:r>
              <a:rPr lang="en-US" sz="1900" dirty="0" smtClean="0"/>
              <a:t>, F</a:t>
            </a:r>
            <a:r>
              <a:rPr lang="en-US" sz="1900" baseline="-20000" dirty="0" smtClean="0"/>
              <a:t>2</a:t>
            </a:r>
            <a:r>
              <a:rPr lang="en-US" sz="1900" dirty="0" smtClean="0"/>
              <a:t>, F</a:t>
            </a:r>
            <a:r>
              <a:rPr lang="en-US" sz="1900" baseline="-20000" dirty="0" smtClean="0"/>
              <a:t>1</a:t>
            </a:r>
            <a:r>
              <a:rPr lang="en-US" sz="1900" dirty="0" smtClean="0"/>
              <a:t>, F</a:t>
            </a:r>
            <a:r>
              <a:rPr lang="en-US" sz="1900" baseline="-20000" dirty="0" smtClean="0"/>
              <a:t>0</a:t>
            </a:r>
            <a:r>
              <a:rPr lang="en-US" sz="1900" dirty="0" smtClean="0"/>
              <a:t>) is a bus.</a:t>
            </a:r>
          </a:p>
          <a:p>
            <a:pPr>
              <a:spcBef>
                <a:spcPts val="0"/>
              </a:spcBef>
              <a:spcAft>
                <a:spcPts val="600"/>
              </a:spcAft>
            </a:pPr>
            <a:r>
              <a:rPr lang="en-US" sz="1900" dirty="0" smtClean="0"/>
              <a:t>The bus can be split into </a:t>
            </a:r>
            <a:r>
              <a:rPr lang="en-US" sz="1900" u="sng" dirty="0" smtClean="0"/>
              <a:t>individual bits</a:t>
            </a:r>
            <a:r>
              <a:rPr lang="en-US" sz="1900" dirty="0" smtClean="0"/>
              <a:t> as shown in (b)</a:t>
            </a:r>
          </a:p>
          <a:p>
            <a:pPr>
              <a:spcBef>
                <a:spcPts val="0"/>
              </a:spcBef>
              <a:spcAft>
                <a:spcPts val="600"/>
              </a:spcAft>
            </a:pPr>
            <a:r>
              <a:rPr lang="en-US" sz="1900" u="sng" dirty="0" smtClean="0"/>
              <a:t>Sets of bits</a:t>
            </a:r>
            <a:r>
              <a:rPr lang="en-US" sz="1900" dirty="0" smtClean="0"/>
              <a:t> can be split from the bus as shown in (c) for bits 2 and 1 of F. </a:t>
            </a:r>
          </a:p>
          <a:p>
            <a:pPr>
              <a:spcBef>
                <a:spcPts val="0"/>
              </a:spcBef>
              <a:spcAft>
                <a:spcPts val="600"/>
              </a:spcAft>
            </a:pPr>
            <a:r>
              <a:rPr lang="en-US" sz="1900" dirty="0" smtClean="0"/>
              <a:t>The sets of bits need not be continuous as shown in (d) for bits 3, 1, and 0 of F.</a:t>
            </a:r>
          </a:p>
        </p:txBody>
      </p:sp>
      <p:pic>
        <p:nvPicPr>
          <p:cNvPr id="2052"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9705"/>
          <a:stretch/>
        </p:blipFill>
        <p:spPr bwMode="auto">
          <a:xfrm>
            <a:off x="2362200" y="3292779"/>
            <a:ext cx="2743200" cy="22698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387" name="Rectangle 2"/>
          <p:cNvSpPr>
            <a:spLocks noGrp="1" noChangeArrowheads="1"/>
          </p:cNvSpPr>
          <p:nvPr>
            <p:ph type="title"/>
          </p:nvPr>
        </p:nvSpPr>
        <p:spPr>
          <a:xfrm>
            <a:off x="1078992" y="365760"/>
            <a:ext cx="5623560" cy="1527048"/>
          </a:xfrm>
        </p:spPr>
        <p:txBody>
          <a:bodyPr/>
          <a:lstStyle/>
          <a:p>
            <a:r>
              <a:rPr lang="en-US" sz="4000" dirty="0" smtClean="0"/>
              <a:t>Multiple-bit Rudimentary Functions</a:t>
            </a:r>
          </a:p>
        </p:txBody>
      </p:sp>
      <p:pic>
        <p:nvPicPr>
          <p:cNvPr id="205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0639"/>
          <a:stretch/>
        </p:blipFill>
        <p:spPr bwMode="auto">
          <a:xfrm>
            <a:off x="1752599" y="1929384"/>
            <a:ext cx="4114800" cy="166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6756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dirty="0" smtClean="0"/>
              <a:t>Enabling Functions</a:t>
            </a:r>
          </a:p>
        </p:txBody>
      </p:sp>
      <p:sp>
        <p:nvSpPr>
          <p:cNvPr id="17412" name="Rectangle 3"/>
          <p:cNvSpPr>
            <a:spLocks noGrp="1" noChangeArrowheads="1"/>
          </p:cNvSpPr>
          <p:nvPr>
            <p:ph type="body" idx="1"/>
          </p:nvPr>
        </p:nvSpPr>
        <p:spPr/>
        <p:txBody>
          <a:bodyPr>
            <a:normAutofit/>
          </a:bodyPr>
          <a:lstStyle/>
          <a:p>
            <a:pPr>
              <a:spcBef>
                <a:spcPts val="0"/>
              </a:spcBef>
              <a:spcAft>
                <a:spcPts val="600"/>
              </a:spcAft>
            </a:pPr>
            <a:r>
              <a:rPr lang="en-US" sz="2400" i="1" dirty="0" smtClean="0"/>
              <a:t>Enabling</a:t>
            </a:r>
            <a:r>
              <a:rPr lang="en-US" sz="2400" dirty="0" smtClean="0"/>
              <a:t> permits an input signal to pass through to an output</a:t>
            </a:r>
          </a:p>
          <a:p>
            <a:pPr>
              <a:spcBef>
                <a:spcPts val="0"/>
              </a:spcBef>
              <a:spcAft>
                <a:spcPts val="600"/>
              </a:spcAft>
            </a:pPr>
            <a:r>
              <a:rPr lang="en-US" sz="2400" i="1" dirty="0" smtClean="0"/>
              <a:t>Disabling</a:t>
            </a:r>
            <a:r>
              <a:rPr lang="en-US" sz="2400" dirty="0" smtClean="0"/>
              <a:t> blocks an input signal from passing through to an output, replacing it with a fixed value</a:t>
            </a:r>
          </a:p>
          <a:p>
            <a:pPr>
              <a:spcBef>
                <a:spcPts val="0"/>
              </a:spcBef>
              <a:spcAft>
                <a:spcPts val="600"/>
              </a:spcAft>
            </a:pPr>
            <a:r>
              <a:rPr lang="en-US" sz="2400" dirty="0" smtClean="0"/>
              <a:t>The value on the output when it is disable can be Hi-Z (as for three-state buffers and transmission gates), 0 , or 1</a:t>
            </a:r>
          </a:p>
          <a:p>
            <a:pPr>
              <a:spcBef>
                <a:spcPts val="0"/>
              </a:spcBef>
              <a:spcAft>
                <a:spcPts val="600"/>
              </a:spcAft>
            </a:pPr>
            <a:endParaRPr lang="en-US" sz="2000" dirty="0"/>
          </a:p>
          <a:p>
            <a:pPr>
              <a:spcBef>
                <a:spcPts val="0"/>
              </a:spcBef>
              <a:spcAft>
                <a:spcPts val="600"/>
              </a:spcAft>
            </a:pPr>
            <a:endParaRPr lang="en-US" sz="2000" dirty="0" smtClean="0"/>
          </a:p>
          <a:p>
            <a:pPr>
              <a:spcBef>
                <a:spcPts val="0"/>
              </a:spcBef>
              <a:spcAft>
                <a:spcPts val="600"/>
              </a:spcAft>
            </a:pPr>
            <a:r>
              <a:rPr lang="en-US" sz="2000" dirty="0" smtClean="0"/>
              <a:t>When disabled, 0 output</a:t>
            </a:r>
          </a:p>
          <a:p>
            <a:pPr>
              <a:spcBef>
                <a:spcPts val="0"/>
              </a:spcBef>
              <a:spcAft>
                <a:spcPts val="600"/>
              </a:spcAft>
            </a:pPr>
            <a:endParaRPr lang="en-US" sz="2000" dirty="0"/>
          </a:p>
          <a:p>
            <a:pPr>
              <a:spcBef>
                <a:spcPts val="0"/>
              </a:spcBef>
              <a:spcAft>
                <a:spcPts val="600"/>
              </a:spcAft>
            </a:pPr>
            <a:endParaRPr lang="en-US" sz="2000" dirty="0" smtClean="0"/>
          </a:p>
          <a:p>
            <a:pPr>
              <a:spcBef>
                <a:spcPts val="0"/>
              </a:spcBef>
              <a:spcAft>
                <a:spcPts val="600"/>
              </a:spcAft>
            </a:pPr>
            <a:r>
              <a:rPr lang="en-US" sz="2000" dirty="0" smtClean="0"/>
              <a:t>When disabled, 1 output</a:t>
            </a:r>
          </a:p>
        </p:txBody>
      </p:sp>
      <p:pic>
        <p:nvPicPr>
          <p:cNvPr id="17413" name="Picture 4" descr="Fig_4-0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6400800"/>
            <a:ext cx="2794397" cy="2307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414" name="Line 5"/>
          <p:cNvSpPr>
            <a:spLocks noChangeShapeType="1"/>
          </p:cNvSpPr>
          <p:nvPr/>
        </p:nvSpPr>
        <p:spPr bwMode="auto">
          <a:xfrm>
            <a:off x="2819400" y="6553200"/>
            <a:ext cx="1507331" cy="25065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5" name="Line 6"/>
          <p:cNvSpPr>
            <a:spLocks noChangeShapeType="1"/>
          </p:cNvSpPr>
          <p:nvPr/>
        </p:nvSpPr>
        <p:spPr bwMode="auto">
          <a:xfrm>
            <a:off x="2819400" y="7696200"/>
            <a:ext cx="1143000" cy="3048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24102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Decoders</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A </a:t>
            </a:r>
            <a:r>
              <a:rPr lang="en-US" sz="2800" i="1" dirty="0" smtClean="0"/>
              <a:t>decoder</a:t>
            </a:r>
            <a:r>
              <a:rPr lang="en-US" sz="2800" dirty="0" smtClean="0"/>
              <a:t> is a combinational circuit that converts binary input information from one coded format to another.</a:t>
            </a:r>
          </a:p>
          <a:p>
            <a:pPr>
              <a:spcBef>
                <a:spcPts val="0"/>
              </a:spcBef>
              <a:spcAft>
                <a:spcPts val="600"/>
              </a:spcAft>
              <a:buSzPct val="100000"/>
              <a:buFont typeface="Arial" pitchFamily="34" charset="0"/>
              <a:buChar char="•"/>
            </a:pPr>
            <a:r>
              <a:rPr lang="en-US" sz="2800" dirty="0" smtClean="0"/>
              <a:t>The basic circuit is an </a:t>
            </a:r>
            <a:r>
              <a:rPr lang="en-US" sz="2800" i="1" dirty="0" smtClean="0"/>
              <a:t>n</a:t>
            </a:r>
            <a:r>
              <a:rPr lang="en-US" sz="2800" dirty="0" smtClean="0"/>
              <a:t>-input, 2</a:t>
            </a:r>
            <a:r>
              <a:rPr lang="en-US" sz="2800" i="1" baseline="30000" dirty="0" smtClean="0"/>
              <a:t>n</a:t>
            </a:r>
            <a:r>
              <a:rPr lang="en-US" sz="2800" dirty="0" smtClean="0"/>
              <a:t>-output device.</a:t>
            </a:r>
          </a:p>
          <a:p>
            <a:pPr>
              <a:spcBef>
                <a:spcPts val="0"/>
              </a:spcBef>
              <a:spcAft>
                <a:spcPts val="600"/>
              </a:spcAft>
              <a:buSzPct val="100000"/>
              <a:buFont typeface="Arial" pitchFamily="34" charset="0"/>
              <a:buChar char="•"/>
            </a:pPr>
            <a:r>
              <a:rPr lang="en-US" sz="2800" dirty="0" smtClean="0"/>
              <a:t>A valid </a:t>
            </a:r>
            <a:r>
              <a:rPr lang="en-US" sz="2800" i="1" dirty="0" smtClean="0"/>
              <a:t>n</a:t>
            </a:r>
            <a:r>
              <a:rPr lang="en-US" sz="2800" dirty="0" smtClean="0"/>
              <a:t>-bit input code asserts the corresponding output line.</a:t>
            </a:r>
          </a:p>
          <a:p>
            <a:pPr>
              <a:spcBef>
                <a:spcPts val="0"/>
              </a:spcBef>
              <a:spcAft>
                <a:spcPts val="600"/>
              </a:spcAft>
              <a:buSzPct val="100000"/>
              <a:buFont typeface="Arial" pitchFamily="34" charset="0"/>
              <a:buChar char="•"/>
            </a:pPr>
            <a:r>
              <a:rPr lang="en-US" sz="2800" dirty="0" smtClean="0"/>
              <a:t>You can consider each output to represent one minterm of </a:t>
            </a:r>
            <a:r>
              <a:rPr lang="en-US" sz="2800" i="1" dirty="0" smtClean="0"/>
              <a:t>n</a:t>
            </a:r>
            <a:r>
              <a:rPr lang="en-US" sz="2800" dirty="0" smtClean="0"/>
              <a:t> variables.</a:t>
            </a:r>
            <a:endParaRPr lang="en-US" sz="2800" dirty="0"/>
          </a:p>
        </p:txBody>
      </p:sp>
    </p:spTree>
    <p:extLst>
      <p:ext uri="{BB962C8B-B14F-4D97-AF65-F5344CB8AC3E}">
        <p14:creationId xmlns:p14="http://schemas.microsoft.com/office/powerpoint/2010/main" val="1381649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Decoders</a:t>
            </a:r>
            <a:endParaRPr lang="en-US" dirty="0"/>
          </a:p>
        </p:txBody>
      </p:sp>
      <p:sp>
        <p:nvSpPr>
          <p:cNvPr id="4" name="TextBox 3"/>
          <p:cNvSpPr txBox="1"/>
          <p:nvPr/>
        </p:nvSpPr>
        <p:spPr>
          <a:xfrm>
            <a:off x="914400" y="8458200"/>
            <a:ext cx="4828566" cy="400110"/>
          </a:xfrm>
          <a:prstGeom prst="rect">
            <a:avLst/>
          </a:prstGeom>
          <a:noFill/>
        </p:spPr>
        <p:txBody>
          <a:bodyPr wrap="none" rtlCol="0">
            <a:spAutoFit/>
          </a:bodyPr>
          <a:lstStyle/>
          <a:p>
            <a:r>
              <a:rPr lang="en-US" sz="2000" dirty="0" smtClean="0"/>
              <a:t> 3-to-8 decoder with active-high enable.</a:t>
            </a:r>
            <a:endParaRPr lang="en-US" sz="2000" dirty="0"/>
          </a:p>
        </p:txBody>
      </p:sp>
      <p:pic>
        <p:nvPicPr>
          <p:cNvPr id="3" name="Picture 2"/>
          <p:cNvPicPr>
            <a:picLocks noChangeAspect="1" noChangeArrowheads="1"/>
          </p:cNvPicPr>
          <p:nvPr/>
        </p:nvPicPr>
        <p:blipFill>
          <a:blip r:embed="rId3" cstate="print"/>
          <a:srcRect/>
          <a:stretch>
            <a:fillRect/>
          </a:stretch>
        </p:blipFill>
        <p:spPr bwMode="auto">
          <a:xfrm>
            <a:off x="1920240" y="1920240"/>
            <a:ext cx="3200400" cy="6400800"/>
          </a:xfrm>
          <a:prstGeom prst="rect">
            <a:avLst/>
          </a:prstGeom>
          <a:noFill/>
          <a:ln w="9525">
            <a:noFill/>
            <a:miter lim="800000"/>
            <a:headEnd/>
            <a:tailEnd/>
          </a:ln>
        </p:spPr>
      </p:pic>
    </p:spTree>
    <p:extLst>
      <p:ext uri="{BB962C8B-B14F-4D97-AF65-F5344CB8AC3E}">
        <p14:creationId xmlns:p14="http://schemas.microsoft.com/office/powerpoint/2010/main" val="2495353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8"/>
          <p:cNvSpPr>
            <a:spLocks noGrp="1" noChangeArrowheads="1"/>
          </p:cNvSpPr>
          <p:nvPr>
            <p:ph type="body" idx="1"/>
          </p:nvPr>
        </p:nvSpPr>
        <p:spPr>
          <a:xfrm>
            <a:off x="1078992" y="1929384"/>
            <a:ext cx="5623560" cy="6400800"/>
          </a:xfrm>
        </p:spPr>
        <p:txBody>
          <a:bodyPr/>
          <a:lstStyle/>
          <a:p>
            <a:pPr>
              <a:spcBef>
                <a:spcPts val="0"/>
              </a:spcBef>
              <a:spcAft>
                <a:spcPts val="600"/>
              </a:spcAft>
              <a:buFont typeface="Arial" pitchFamily="34" charset="0"/>
              <a:buChar char="•"/>
            </a:pPr>
            <a:r>
              <a:rPr lang="en-US" sz="2400" dirty="0" smtClean="0"/>
              <a:t>In general, attach </a:t>
            </a:r>
            <a:r>
              <a:rPr lang="en-US" sz="2400" i="1" dirty="0" smtClean="0"/>
              <a:t>m</a:t>
            </a:r>
            <a:r>
              <a:rPr lang="en-US" sz="2400" dirty="0" smtClean="0"/>
              <a:t>-enabling circuits to the outputs</a:t>
            </a:r>
          </a:p>
          <a:p>
            <a:pPr>
              <a:spcBef>
                <a:spcPts val="0"/>
              </a:spcBef>
              <a:spcAft>
                <a:spcPts val="600"/>
              </a:spcAft>
              <a:buFont typeface="Arial" pitchFamily="34" charset="0"/>
              <a:buChar char="•"/>
            </a:pPr>
            <a:r>
              <a:rPr lang="en-US" sz="2400" dirty="0" smtClean="0"/>
              <a:t>See truth table below for function</a:t>
            </a:r>
          </a:p>
          <a:p>
            <a:pPr lvl="1">
              <a:spcBef>
                <a:spcPts val="0"/>
              </a:spcBef>
              <a:spcAft>
                <a:spcPts val="600"/>
              </a:spcAft>
              <a:buFont typeface="Arial" pitchFamily="34" charset="0"/>
              <a:buChar char="•"/>
            </a:pPr>
            <a:r>
              <a:rPr lang="en-US" sz="2000" dirty="0" smtClean="0"/>
              <a:t>Note use of X’s to denote both 0 and 1</a:t>
            </a:r>
          </a:p>
          <a:p>
            <a:pPr lvl="1">
              <a:spcBef>
                <a:spcPts val="0"/>
              </a:spcBef>
              <a:spcAft>
                <a:spcPts val="600"/>
              </a:spcAft>
              <a:buFont typeface="Arial" pitchFamily="34" charset="0"/>
              <a:buChar char="•"/>
            </a:pPr>
            <a:r>
              <a:rPr lang="en-US" sz="2000" dirty="0" smtClean="0"/>
              <a:t>Combination containing two X’s represent four binary combinations</a:t>
            </a:r>
          </a:p>
          <a:p>
            <a:pPr>
              <a:spcBef>
                <a:spcPts val="0"/>
              </a:spcBef>
              <a:spcAft>
                <a:spcPts val="600"/>
              </a:spcAft>
              <a:buFont typeface="Arial" pitchFamily="34" charset="0"/>
              <a:buChar char="•"/>
            </a:pPr>
            <a:r>
              <a:rPr lang="en-US" sz="2400" dirty="0" smtClean="0"/>
              <a:t>Alternatively, can be viewed as distributing value of signal EN to 1 of 4 outputs</a:t>
            </a:r>
          </a:p>
          <a:p>
            <a:pPr>
              <a:spcBef>
                <a:spcPts val="0"/>
              </a:spcBef>
              <a:spcAft>
                <a:spcPts val="600"/>
              </a:spcAft>
              <a:buFont typeface="Arial" pitchFamily="34" charset="0"/>
              <a:buChar char="•"/>
            </a:pPr>
            <a:r>
              <a:rPr lang="en-US" sz="2400" dirty="0" smtClean="0"/>
              <a:t>In this case, the block is called a </a:t>
            </a:r>
            <a:r>
              <a:rPr lang="en-US" sz="2400" i="1" dirty="0" err="1" smtClean="0"/>
              <a:t>demultiplexer</a:t>
            </a:r>
            <a:r>
              <a:rPr lang="en-US" sz="2400" dirty="0" smtClean="0"/>
              <a:t> </a:t>
            </a:r>
          </a:p>
        </p:txBody>
      </p:sp>
      <p:pic>
        <p:nvPicPr>
          <p:cNvPr id="24580" name="Picture 6" descr="Fig_4-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6019800"/>
            <a:ext cx="4572000" cy="3027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81" name="Rectangle 10"/>
          <p:cNvSpPr>
            <a:spLocks noGrp="1" noChangeArrowheads="1"/>
          </p:cNvSpPr>
          <p:nvPr>
            <p:ph type="title"/>
          </p:nvPr>
        </p:nvSpPr>
        <p:spPr>
          <a:noFill/>
        </p:spPr>
        <p:txBody>
          <a:bodyPr/>
          <a:lstStyle/>
          <a:p>
            <a:r>
              <a:rPr lang="en-US" dirty="0" smtClean="0"/>
              <a:t>Decoder with Enable</a:t>
            </a:r>
          </a:p>
        </p:txBody>
      </p:sp>
      <p:sp>
        <p:nvSpPr>
          <p:cNvPr id="2" name="Rectangle 1"/>
          <p:cNvSpPr/>
          <p:nvPr/>
        </p:nvSpPr>
        <p:spPr>
          <a:xfrm>
            <a:off x="3276600" y="6248400"/>
            <a:ext cx="2209800" cy="2590800"/>
          </a:xfrm>
          <a:prstGeom prst="rect">
            <a:avLst/>
          </a:prstGeom>
          <a:gradFill flip="none" rotWithShape="1">
            <a:gsLst>
              <a:gs pos="0">
                <a:schemeClr val="accent1">
                  <a:tint val="92000"/>
                  <a:satMod val="170000"/>
                  <a:alpha val="0"/>
                </a:schemeClr>
              </a:gs>
              <a:gs pos="15000">
                <a:schemeClr val="accent1">
                  <a:tint val="92000"/>
                  <a:shade val="99000"/>
                  <a:satMod val="170000"/>
                  <a:alpha val="0"/>
                </a:schemeClr>
              </a:gs>
              <a:gs pos="62000">
                <a:schemeClr val="accent1">
                  <a:tint val="96000"/>
                  <a:shade val="80000"/>
                  <a:satMod val="170000"/>
                  <a:alpha val="0"/>
                </a:schemeClr>
              </a:gs>
              <a:gs pos="97000">
                <a:schemeClr val="accent1">
                  <a:tint val="98000"/>
                  <a:shade val="63000"/>
                  <a:satMod val="170000"/>
                  <a:alpha val="0"/>
                </a:schemeClr>
              </a:gs>
              <a:gs pos="100000">
                <a:schemeClr val="accent1">
                  <a:shade val="62000"/>
                  <a:satMod val="170000"/>
                  <a:alpha val="0"/>
                </a:schemeClr>
              </a:gs>
            </a:gsLst>
            <a:path path="circl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8849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Multiplexers</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A </a:t>
            </a:r>
            <a:r>
              <a:rPr lang="en-US" sz="2800" i="1" dirty="0" smtClean="0"/>
              <a:t>multiplexer</a:t>
            </a:r>
            <a:r>
              <a:rPr lang="en-US" sz="2800" dirty="0" smtClean="0"/>
              <a:t> is a combinational circuit that receives binary information on 2</a:t>
            </a:r>
            <a:r>
              <a:rPr lang="en-US" sz="2800" i="1" baseline="30000" dirty="0" smtClean="0"/>
              <a:t>n</a:t>
            </a:r>
            <a:r>
              <a:rPr lang="en-US" sz="2800" dirty="0" smtClean="0"/>
              <a:t> input lines and transmits the information on a single output line.</a:t>
            </a:r>
          </a:p>
          <a:p>
            <a:pPr>
              <a:spcBef>
                <a:spcPts val="0"/>
              </a:spcBef>
              <a:spcAft>
                <a:spcPts val="600"/>
              </a:spcAft>
              <a:buSzPct val="100000"/>
              <a:buFont typeface="Arial" pitchFamily="34" charset="0"/>
              <a:buChar char="•"/>
            </a:pPr>
            <a:r>
              <a:rPr lang="en-US" sz="2800" dirty="0" smtClean="0"/>
              <a:t>The input line that transmits to the output is chosen using </a:t>
            </a:r>
            <a:r>
              <a:rPr lang="en-US" sz="2800" i="1" dirty="0" smtClean="0"/>
              <a:t>n select lines</a:t>
            </a:r>
            <a:r>
              <a:rPr lang="en-US" sz="2800" dirty="0" smtClean="0"/>
              <a:t>.</a:t>
            </a:r>
            <a:endParaRPr lang="en-US" sz="2800" dirty="0"/>
          </a:p>
        </p:txBody>
      </p:sp>
    </p:spTree>
    <p:extLst>
      <p:ext uri="{BB962C8B-B14F-4D97-AF65-F5344CB8AC3E}">
        <p14:creationId xmlns:p14="http://schemas.microsoft.com/office/powerpoint/2010/main" val="1662987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Multiplexers</a:t>
            </a:r>
            <a:endParaRPr lang="en-US" dirty="0"/>
          </a:p>
        </p:txBody>
      </p:sp>
      <p:sp>
        <p:nvSpPr>
          <p:cNvPr id="6" name="TextBox 5"/>
          <p:cNvSpPr txBox="1"/>
          <p:nvPr/>
        </p:nvSpPr>
        <p:spPr>
          <a:xfrm>
            <a:off x="914400" y="8458200"/>
            <a:ext cx="4985660" cy="400110"/>
          </a:xfrm>
          <a:prstGeom prst="rect">
            <a:avLst/>
          </a:prstGeom>
          <a:noFill/>
        </p:spPr>
        <p:txBody>
          <a:bodyPr wrap="none" rtlCol="0">
            <a:spAutoFit/>
          </a:bodyPr>
          <a:lstStyle/>
          <a:p>
            <a:r>
              <a:rPr lang="en-US" sz="2000" dirty="0" smtClean="0"/>
              <a:t> 4-to-1 multiplexer with active-high enable.</a:t>
            </a:r>
            <a:endParaRPr lang="en-US" sz="2000" dirty="0"/>
          </a:p>
        </p:txBody>
      </p:sp>
      <p:pic>
        <p:nvPicPr>
          <p:cNvPr id="2052" name="Picture 4"/>
          <p:cNvPicPr>
            <a:picLocks noChangeAspect="1" noChangeArrowheads="1"/>
          </p:cNvPicPr>
          <p:nvPr/>
        </p:nvPicPr>
        <p:blipFill>
          <a:blip r:embed="rId3" cstate="print"/>
          <a:srcRect/>
          <a:stretch>
            <a:fillRect/>
          </a:stretch>
        </p:blipFill>
        <p:spPr bwMode="auto">
          <a:xfrm>
            <a:off x="1828800" y="2514600"/>
            <a:ext cx="3796838" cy="4114800"/>
          </a:xfrm>
          <a:prstGeom prst="rect">
            <a:avLst/>
          </a:prstGeom>
          <a:noFill/>
          <a:ln w="9525">
            <a:noFill/>
            <a:miter lim="800000"/>
            <a:headEnd/>
            <a:tailEnd/>
          </a:ln>
        </p:spPr>
      </p:pic>
    </p:spTree>
    <p:extLst>
      <p:ext uri="{BB962C8B-B14F-4D97-AF65-F5344CB8AC3E}">
        <p14:creationId xmlns:p14="http://schemas.microsoft.com/office/powerpoint/2010/main" val="216378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Combinational Circuit Design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Font typeface="Arial" pitchFamily="34" charset="0"/>
              <a:buChar char="•"/>
            </a:pPr>
            <a:r>
              <a:rPr lang="en-US" sz="2800" dirty="0" smtClean="0"/>
              <a:t>Design a circuit to convert BCD to Excess-3 .</a:t>
            </a:r>
          </a:p>
          <a:p>
            <a:pPr lvl="1">
              <a:spcBef>
                <a:spcPts val="0"/>
              </a:spcBef>
              <a:spcAft>
                <a:spcPts val="600"/>
              </a:spcAft>
              <a:buFont typeface="Arial" pitchFamily="34" charset="0"/>
              <a:buChar char="•"/>
            </a:pPr>
            <a:r>
              <a:rPr lang="en-US" dirty="0" smtClean="0"/>
              <a:t>The circuit transforms the BCD code for a decimal digit to the Excess-3 code</a:t>
            </a:r>
          </a:p>
          <a:p>
            <a:pPr lvl="1">
              <a:spcBef>
                <a:spcPts val="0"/>
              </a:spcBef>
              <a:spcAft>
                <a:spcPts val="600"/>
              </a:spcAft>
              <a:buFont typeface="Arial" pitchFamily="34" charset="0"/>
              <a:buChar char="•"/>
            </a:pPr>
            <a:r>
              <a:rPr lang="en-US" dirty="0" smtClean="0"/>
              <a:t>We should consider issues such as speed, cost, reliability, and testability in evaluating the design result.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Multiplexers</a:t>
            </a:r>
            <a:endParaRPr lang="en-US" dirty="0"/>
          </a:p>
        </p:txBody>
      </p:sp>
      <p:pic>
        <p:nvPicPr>
          <p:cNvPr id="3074" name="Picture 2"/>
          <p:cNvPicPr>
            <a:picLocks noChangeArrowheads="1"/>
          </p:cNvPicPr>
          <p:nvPr/>
        </p:nvPicPr>
        <p:blipFill>
          <a:blip r:embed="rId3" cstate="print"/>
          <a:srcRect/>
          <a:stretch>
            <a:fillRect/>
          </a:stretch>
        </p:blipFill>
        <p:spPr bwMode="auto">
          <a:xfrm>
            <a:off x="1828799" y="1920240"/>
            <a:ext cx="3840480" cy="6400800"/>
          </a:xfrm>
          <a:prstGeom prst="rect">
            <a:avLst/>
          </a:prstGeom>
          <a:noFill/>
          <a:ln w="9525">
            <a:noFill/>
            <a:miter lim="800000"/>
            <a:headEnd/>
            <a:tailEnd/>
          </a:ln>
        </p:spPr>
      </p:pic>
      <p:sp>
        <p:nvSpPr>
          <p:cNvPr id="5" name="TextBox 4"/>
          <p:cNvSpPr txBox="1"/>
          <p:nvPr/>
        </p:nvSpPr>
        <p:spPr>
          <a:xfrm>
            <a:off x="914400" y="8458200"/>
            <a:ext cx="4982454" cy="400110"/>
          </a:xfrm>
          <a:prstGeom prst="rect">
            <a:avLst/>
          </a:prstGeom>
          <a:noFill/>
        </p:spPr>
        <p:txBody>
          <a:bodyPr wrap="none" rtlCol="0">
            <a:spAutoFit/>
          </a:bodyPr>
          <a:lstStyle/>
          <a:p>
            <a:r>
              <a:rPr lang="en-US" sz="2000" dirty="0" smtClean="0"/>
              <a:t> 8-to-1 multiplexer with </a:t>
            </a:r>
            <a:r>
              <a:rPr lang="en-US" sz="2000" b="1" i="1" dirty="0" smtClean="0"/>
              <a:t>active-low</a:t>
            </a:r>
            <a:r>
              <a:rPr lang="en-US" sz="2000" dirty="0" smtClean="0"/>
              <a:t> enable.</a:t>
            </a:r>
            <a:endParaRPr lang="en-US" sz="2000" dirty="0"/>
          </a:p>
        </p:txBody>
      </p:sp>
    </p:spTree>
    <p:extLst>
      <p:ext uri="{BB962C8B-B14F-4D97-AF65-F5344CB8AC3E}">
        <p14:creationId xmlns:p14="http://schemas.microsoft.com/office/powerpoint/2010/main" val="531658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Implementation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We can use decoders and multiplexers to implement combinational functions in a modular fashion.</a:t>
            </a:r>
          </a:p>
          <a:p>
            <a:pPr>
              <a:spcBef>
                <a:spcPts val="0"/>
              </a:spcBef>
              <a:spcAft>
                <a:spcPts val="600"/>
              </a:spcAft>
              <a:buSzPct val="100000"/>
              <a:buFont typeface="Arial" pitchFamily="34" charset="0"/>
              <a:buChar char="•"/>
            </a:pPr>
            <a:r>
              <a:rPr lang="en-US" sz="2800" dirty="0" smtClean="0"/>
              <a:t>These implementations involve less circuit complexity and are easier to modify than circuits implemented at the gate level.</a:t>
            </a:r>
          </a:p>
          <a:p>
            <a:pPr>
              <a:spcBef>
                <a:spcPts val="0"/>
              </a:spcBef>
              <a:spcAft>
                <a:spcPts val="600"/>
              </a:spcAft>
              <a:buSzPct val="100000"/>
              <a:buFont typeface="Arial" pitchFamily="34" charset="0"/>
              <a:buChar char="•"/>
            </a:pPr>
            <a:r>
              <a:rPr lang="en-US" sz="2800" dirty="0" smtClean="0"/>
              <a:t>The implementations take advantage of the fact that one combination of decoder inputs or multiplexer selects can correspond to </a:t>
            </a:r>
            <a:r>
              <a:rPr lang="en-US" sz="2800" i="1" dirty="0" smtClean="0"/>
              <a:t>one minterm of a function</a:t>
            </a:r>
            <a:r>
              <a:rPr lang="en-US" sz="2800" dirty="0" smtClean="0"/>
              <a:t>.</a:t>
            </a:r>
            <a:endParaRPr lang="en-US" sz="2800" dirty="0"/>
          </a:p>
        </p:txBody>
      </p:sp>
    </p:spTree>
    <p:extLst>
      <p:ext uri="{BB962C8B-B14F-4D97-AF65-F5344CB8AC3E}">
        <p14:creationId xmlns:p14="http://schemas.microsoft.com/office/powerpoint/2010/main" val="1817543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Decoder Implementation</a:t>
            </a:r>
            <a:endParaRPr lang="en-US" dirty="0"/>
          </a:p>
        </p:txBody>
      </p:sp>
      <p:sp>
        <p:nvSpPr>
          <p:cNvPr id="3" name="Content Placeholder 2"/>
          <p:cNvSpPr>
            <a:spLocks noGrp="1"/>
          </p:cNvSpPr>
          <p:nvPr>
            <p:ph idx="1"/>
          </p:nvPr>
        </p:nvSpPr>
        <p:spPr/>
        <p:txBody>
          <a:bodyPr>
            <a:noAutofit/>
          </a:bodyPr>
          <a:lstStyle/>
          <a:p>
            <a:pPr>
              <a:spcBef>
                <a:spcPts val="0"/>
              </a:spcBef>
              <a:spcAft>
                <a:spcPts val="600"/>
              </a:spcAft>
              <a:buSzPct val="100000"/>
              <a:buFont typeface="Arial" pitchFamily="34" charset="0"/>
              <a:buChar char="•"/>
            </a:pPr>
            <a:r>
              <a:rPr lang="en-US" sz="2800" dirty="0" smtClean="0"/>
              <a:t>We can use an </a:t>
            </a:r>
            <a:r>
              <a:rPr lang="en-US" sz="2800" i="1" dirty="0" smtClean="0"/>
              <a:t>n-</a:t>
            </a:r>
            <a:r>
              <a:rPr lang="en-US" sz="2800" dirty="0" smtClean="0"/>
              <a:t>to-2</a:t>
            </a:r>
            <a:r>
              <a:rPr lang="en-US" sz="2800" baseline="30000" dirty="0" smtClean="0"/>
              <a:t>n</a:t>
            </a:r>
            <a:r>
              <a:rPr lang="en-US" sz="2800" dirty="0" smtClean="0"/>
              <a:t> decoder and an OR gate to realize any combinational function of </a:t>
            </a:r>
            <a:r>
              <a:rPr lang="en-US" sz="2800" i="1" dirty="0" smtClean="0"/>
              <a:t>n</a:t>
            </a:r>
            <a:r>
              <a:rPr lang="en-US" sz="2800" dirty="0" smtClean="0"/>
              <a:t> variables.</a:t>
            </a:r>
          </a:p>
          <a:p>
            <a:pPr>
              <a:spcBef>
                <a:spcPts val="0"/>
              </a:spcBef>
              <a:spcAft>
                <a:spcPts val="600"/>
              </a:spcAft>
              <a:buSzPct val="100000"/>
              <a:buFont typeface="Arial" pitchFamily="34" charset="0"/>
              <a:buChar char="•"/>
            </a:pPr>
            <a:r>
              <a:rPr lang="en-US" sz="2800" dirty="0" smtClean="0"/>
              <a:t>Since each decoder output corresponds to a possible minterm of the function, we will use the decoder to generate all of the possible minterms.</a:t>
            </a:r>
          </a:p>
          <a:p>
            <a:pPr>
              <a:spcBef>
                <a:spcPts val="0"/>
              </a:spcBef>
              <a:spcAft>
                <a:spcPts val="600"/>
              </a:spcAft>
              <a:buSzPct val="100000"/>
              <a:buFont typeface="Arial" pitchFamily="34" charset="0"/>
              <a:buChar char="•"/>
            </a:pPr>
            <a:r>
              <a:rPr lang="en-US" sz="2800" dirty="0" smtClean="0"/>
              <a:t>The OR gate then collects those decoder outputs that correspond to actual minterms of the function.</a:t>
            </a:r>
          </a:p>
          <a:p>
            <a:pPr>
              <a:spcBef>
                <a:spcPts val="0"/>
              </a:spcBef>
              <a:spcAft>
                <a:spcPts val="600"/>
              </a:spcAft>
              <a:buSzPct val="100000"/>
              <a:buNone/>
            </a:pPr>
            <a:r>
              <a:rPr lang="en-US" sz="2800" b="1" dirty="0" smtClean="0"/>
              <a:t>	Example: </a:t>
            </a:r>
            <a:r>
              <a:rPr lang="en-US" sz="2800" dirty="0" smtClean="0"/>
              <a:t/>
            </a:r>
            <a:br>
              <a:rPr lang="en-US" sz="2800" dirty="0" smtClean="0"/>
            </a:br>
            <a:r>
              <a:rPr lang="en-US" sz="2800" dirty="0" smtClean="0"/>
              <a:t>Implement </a:t>
            </a:r>
            <a:r>
              <a:rPr lang="en-US" sz="2800" i="1" dirty="0" smtClean="0"/>
              <a:t>f</a:t>
            </a:r>
            <a:r>
              <a:rPr lang="en-US" sz="2800" dirty="0" smtClean="0"/>
              <a:t>(A,B,C) = </a:t>
            </a:r>
            <a:r>
              <a:rPr lang="en-US" sz="2800" dirty="0" smtClean="0">
                <a:sym typeface="Symbol"/>
              </a:rPr>
              <a:t>m(0,2,3,7)</a:t>
            </a:r>
            <a:endParaRPr lang="en-US" sz="2800" dirty="0"/>
          </a:p>
        </p:txBody>
      </p:sp>
    </p:spTree>
    <p:extLst>
      <p:ext uri="{BB962C8B-B14F-4D97-AF65-F5344CB8AC3E}">
        <p14:creationId xmlns:p14="http://schemas.microsoft.com/office/powerpoint/2010/main" val="4000186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Multiplexer Implementation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We can implement a function of </a:t>
            </a:r>
            <a:r>
              <a:rPr lang="en-US" sz="2800" i="1" dirty="0" smtClean="0"/>
              <a:t>n</a:t>
            </a:r>
            <a:r>
              <a:rPr lang="en-US" sz="2800" dirty="0" smtClean="0"/>
              <a:t> variables on a 2</a:t>
            </a:r>
            <a:r>
              <a:rPr lang="en-US" sz="2800" baseline="30000" dirty="0" smtClean="0"/>
              <a:t>n</a:t>
            </a:r>
            <a:r>
              <a:rPr lang="en-US" sz="2800" dirty="0" smtClean="0"/>
              <a:t>-to-1 multiplexer.</a:t>
            </a:r>
          </a:p>
          <a:p>
            <a:pPr>
              <a:spcBef>
                <a:spcPts val="0"/>
              </a:spcBef>
              <a:spcAft>
                <a:spcPts val="600"/>
              </a:spcAft>
              <a:buSzPct val="100000"/>
              <a:buFont typeface="Arial" pitchFamily="34" charset="0"/>
              <a:buChar char="•"/>
            </a:pPr>
            <a:r>
              <a:rPr lang="en-US" sz="2800" dirty="0" smtClean="0"/>
              <a:t>The </a:t>
            </a:r>
            <a:r>
              <a:rPr lang="en-US" sz="2800" i="1" dirty="0" smtClean="0"/>
              <a:t>n</a:t>
            </a:r>
            <a:r>
              <a:rPr lang="en-US" sz="2800" dirty="0" smtClean="0"/>
              <a:t> input variables of the function are connected to the </a:t>
            </a:r>
            <a:r>
              <a:rPr lang="en-US" sz="2800" i="1" dirty="0" smtClean="0"/>
              <a:t>n</a:t>
            </a:r>
            <a:r>
              <a:rPr lang="en-US" sz="2800" dirty="0" smtClean="0"/>
              <a:t> select lines. The order of significance is important.</a:t>
            </a:r>
          </a:p>
          <a:p>
            <a:pPr>
              <a:spcBef>
                <a:spcPts val="0"/>
              </a:spcBef>
              <a:spcAft>
                <a:spcPts val="600"/>
              </a:spcAft>
              <a:buSzPct val="100000"/>
              <a:buFont typeface="Arial" pitchFamily="34" charset="0"/>
              <a:buChar char="•"/>
            </a:pPr>
            <a:r>
              <a:rPr lang="en-US" sz="2800" dirty="0" smtClean="0"/>
              <a:t>The appropriate output value is applied to the multiplexer input associated with each combination of the inputs.</a:t>
            </a:r>
          </a:p>
          <a:p>
            <a:pPr>
              <a:spcBef>
                <a:spcPts val="0"/>
              </a:spcBef>
              <a:spcAft>
                <a:spcPts val="600"/>
              </a:spcAft>
              <a:buSzPct val="100000"/>
              <a:buFont typeface="Arial" pitchFamily="34" charset="0"/>
              <a:buChar char="•"/>
            </a:pPr>
            <a:endParaRPr lang="en-US" sz="2800" dirty="0" smtClean="0"/>
          </a:p>
          <a:p>
            <a:pPr>
              <a:spcBef>
                <a:spcPts val="0"/>
              </a:spcBef>
              <a:spcAft>
                <a:spcPts val="600"/>
              </a:spcAft>
              <a:buSzPct val="100000"/>
              <a:buNone/>
            </a:pPr>
            <a:r>
              <a:rPr lang="en-US" sz="2800" b="1" dirty="0" smtClean="0"/>
              <a:t>	Example: </a:t>
            </a:r>
            <a:r>
              <a:rPr lang="en-US" sz="2800" dirty="0" smtClean="0"/>
              <a:t/>
            </a:r>
            <a:br>
              <a:rPr lang="en-US" sz="2800" dirty="0" smtClean="0"/>
            </a:br>
            <a:r>
              <a:rPr lang="en-US" sz="2800" dirty="0" smtClean="0"/>
              <a:t>Implement </a:t>
            </a:r>
            <a:r>
              <a:rPr lang="en-US" sz="2800" i="1" dirty="0" smtClean="0"/>
              <a:t>f</a:t>
            </a:r>
            <a:r>
              <a:rPr lang="en-US" sz="2800" dirty="0" smtClean="0"/>
              <a:t>(A,B,C) = </a:t>
            </a:r>
            <a:r>
              <a:rPr lang="en-US" sz="2800" dirty="0" smtClean="0">
                <a:sym typeface="Symbol"/>
              </a:rPr>
              <a:t>m(0,2,3,7)</a:t>
            </a:r>
            <a:endParaRPr lang="en-US" sz="2800" dirty="0" smtClean="0"/>
          </a:p>
        </p:txBody>
      </p:sp>
    </p:spTree>
    <p:extLst>
      <p:ext uri="{BB962C8B-B14F-4D97-AF65-F5344CB8AC3E}">
        <p14:creationId xmlns:p14="http://schemas.microsoft.com/office/powerpoint/2010/main" val="38977091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Multiplexer Implementation</a:t>
            </a:r>
            <a:endParaRPr lang="en-US" dirty="0"/>
          </a:p>
        </p:txBody>
      </p:sp>
      <p:sp>
        <p:nvSpPr>
          <p:cNvPr id="3" name="Content Placeholder 2"/>
          <p:cNvSpPr>
            <a:spLocks noGrp="1"/>
          </p:cNvSpPr>
          <p:nvPr>
            <p:ph idx="1"/>
          </p:nvPr>
        </p:nvSpPr>
        <p:spPr/>
        <p:txBody>
          <a:bodyPr>
            <a:noAutofit/>
          </a:bodyPr>
          <a:lstStyle/>
          <a:p>
            <a:pPr>
              <a:spcBef>
                <a:spcPts val="0"/>
              </a:spcBef>
              <a:spcAft>
                <a:spcPts val="600"/>
              </a:spcAft>
              <a:buSzPct val="100000"/>
              <a:buFont typeface="Arial" pitchFamily="34" charset="0"/>
              <a:buChar char="•"/>
            </a:pPr>
            <a:r>
              <a:rPr lang="en-US" sz="2800" dirty="0" smtClean="0"/>
              <a:t>A “more efficient” implementation involves the use of a multiplexer having fewer select lines than the function has variables.</a:t>
            </a:r>
          </a:p>
          <a:p>
            <a:pPr>
              <a:spcBef>
                <a:spcPts val="0"/>
              </a:spcBef>
              <a:spcAft>
                <a:spcPts val="600"/>
              </a:spcAft>
              <a:buSzPct val="100000"/>
              <a:buFont typeface="Arial" pitchFamily="34" charset="0"/>
              <a:buChar char="•"/>
            </a:pPr>
            <a:r>
              <a:rPr lang="en-US" sz="2800" dirty="0" smtClean="0"/>
              <a:t>For example, we might use a multiplexer with one fewer select line.</a:t>
            </a:r>
          </a:p>
          <a:p>
            <a:pPr>
              <a:spcBef>
                <a:spcPts val="0"/>
              </a:spcBef>
              <a:spcAft>
                <a:spcPts val="600"/>
              </a:spcAft>
              <a:buSzPct val="100000"/>
              <a:buFont typeface="Arial" pitchFamily="34" charset="0"/>
              <a:buChar char="•"/>
            </a:pPr>
            <a:r>
              <a:rPr lang="en-US" sz="2800" dirty="0" smtClean="0"/>
              <a:t>Use (</a:t>
            </a:r>
            <a:r>
              <a:rPr lang="en-US" sz="2800" i="1" dirty="0" smtClean="0"/>
              <a:t>n </a:t>
            </a:r>
            <a:r>
              <a:rPr lang="en-US" sz="2800" dirty="0" smtClean="0"/>
              <a:t>– 1) variables as select lines. Each multiplexer input takes on the value of the remaining variable, its complement, logic-0, or logic-1.</a:t>
            </a:r>
          </a:p>
          <a:p>
            <a:pPr>
              <a:spcBef>
                <a:spcPts val="0"/>
              </a:spcBef>
              <a:spcAft>
                <a:spcPts val="600"/>
              </a:spcAft>
              <a:buSzPct val="100000"/>
              <a:buNone/>
            </a:pPr>
            <a:r>
              <a:rPr lang="en-US" sz="2800" b="1" dirty="0" smtClean="0"/>
              <a:t>	Example: </a:t>
            </a:r>
            <a:r>
              <a:rPr lang="en-US" sz="2800" dirty="0" smtClean="0"/>
              <a:t/>
            </a:r>
            <a:br>
              <a:rPr lang="en-US" sz="2800" dirty="0" smtClean="0"/>
            </a:br>
            <a:r>
              <a:rPr lang="en-US" sz="2800" dirty="0" smtClean="0"/>
              <a:t>Implement </a:t>
            </a:r>
            <a:r>
              <a:rPr lang="en-US" sz="2800" i="1" dirty="0" smtClean="0"/>
              <a:t>f</a:t>
            </a:r>
            <a:r>
              <a:rPr lang="en-US" sz="2800" dirty="0" smtClean="0"/>
              <a:t>(A,B,C) = </a:t>
            </a:r>
            <a:r>
              <a:rPr lang="en-US" sz="2800" dirty="0" smtClean="0">
                <a:sym typeface="Symbol"/>
              </a:rPr>
              <a:t>m(0,2,3,7)</a:t>
            </a:r>
            <a:endParaRPr lang="en-US" sz="2800" dirty="0" smtClean="0"/>
          </a:p>
        </p:txBody>
      </p:sp>
    </p:spTree>
    <p:extLst>
      <p:ext uri="{BB962C8B-B14F-4D97-AF65-F5344CB8AC3E}">
        <p14:creationId xmlns:p14="http://schemas.microsoft.com/office/powerpoint/2010/main" val="14670075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9" name="Rectangle 5"/>
          <p:cNvSpPr>
            <a:spLocks noGrp="1" noChangeArrowheads="1"/>
          </p:cNvSpPr>
          <p:nvPr>
            <p:ph type="title"/>
          </p:nvPr>
        </p:nvSpPr>
        <p:spPr>
          <a:noFill/>
          <a:ln/>
        </p:spPr>
        <p:txBody>
          <a:bodyPr/>
          <a:lstStyle/>
          <a:p>
            <a:r>
              <a:rPr lang="en-US"/>
              <a:t>Encoding</a:t>
            </a:r>
          </a:p>
        </p:txBody>
      </p:sp>
      <p:sp>
        <p:nvSpPr>
          <p:cNvPr id="574470" name="Rectangle 6"/>
          <p:cNvSpPr>
            <a:spLocks noGrp="1" noChangeArrowheads="1"/>
          </p:cNvSpPr>
          <p:nvPr>
            <p:ph type="body" idx="1"/>
          </p:nvPr>
        </p:nvSpPr>
        <p:spPr>
          <a:xfrm>
            <a:off x="1078992" y="1929384"/>
            <a:ext cx="5623560" cy="6400800"/>
          </a:xfrm>
        </p:spPr>
        <p:txBody>
          <a:bodyPr>
            <a:normAutofit fontScale="92500"/>
          </a:bodyPr>
          <a:lstStyle/>
          <a:p>
            <a:pPr>
              <a:spcBef>
                <a:spcPts val="0"/>
              </a:spcBef>
              <a:spcAft>
                <a:spcPts val="600"/>
              </a:spcAft>
              <a:buSzPct val="100000"/>
              <a:buFont typeface="Arial" pitchFamily="34" charset="0"/>
              <a:buChar char="•"/>
            </a:pPr>
            <a:r>
              <a:rPr lang="en-US" sz="2800" dirty="0" smtClean="0"/>
              <a:t>Encoding is the </a:t>
            </a:r>
            <a:r>
              <a:rPr lang="en-US" sz="2800" dirty="0"/>
              <a:t>opposite of decoding - the conversion of an </a:t>
            </a:r>
            <a:r>
              <a:rPr lang="en-US" sz="2800" i="1" dirty="0"/>
              <a:t>m</a:t>
            </a:r>
            <a:r>
              <a:rPr lang="en-US" sz="2800" dirty="0"/>
              <a:t>-bit input code to a </a:t>
            </a:r>
            <a:r>
              <a:rPr lang="en-US" sz="2800" i="1" dirty="0"/>
              <a:t>n</a:t>
            </a:r>
            <a:r>
              <a:rPr lang="en-US" sz="2800" dirty="0"/>
              <a:t>-bit output code with </a:t>
            </a:r>
            <a:r>
              <a:rPr lang="en-US" sz="2800" i="1" dirty="0"/>
              <a:t>n</a:t>
            </a:r>
            <a:r>
              <a:rPr lang="en-US" sz="2800" dirty="0"/>
              <a:t> </a:t>
            </a:r>
            <a:r>
              <a:rPr lang="en-US" sz="2800" dirty="0">
                <a:latin typeface="Symbol" pitchFamily="18" charset="2"/>
              </a:rPr>
              <a:t>£ </a:t>
            </a:r>
            <a:r>
              <a:rPr lang="en-US" sz="2800" i="1" dirty="0"/>
              <a:t>m</a:t>
            </a:r>
            <a:r>
              <a:rPr lang="en-US" sz="2800" dirty="0"/>
              <a:t> </a:t>
            </a:r>
            <a:r>
              <a:rPr lang="en-US" sz="2800" dirty="0">
                <a:latin typeface="Symbol" pitchFamily="18" charset="2"/>
              </a:rPr>
              <a:t>£ </a:t>
            </a:r>
            <a:r>
              <a:rPr lang="en-US" sz="2800" dirty="0"/>
              <a:t> 2</a:t>
            </a:r>
            <a:r>
              <a:rPr lang="en-US" sz="2800" i="1" baseline="30000" dirty="0"/>
              <a:t>n  </a:t>
            </a:r>
            <a:r>
              <a:rPr lang="en-US" sz="2800" dirty="0"/>
              <a:t>such that each valid code word produces a unique output code</a:t>
            </a:r>
          </a:p>
          <a:p>
            <a:pPr>
              <a:spcBef>
                <a:spcPts val="0"/>
              </a:spcBef>
              <a:spcAft>
                <a:spcPts val="600"/>
              </a:spcAft>
              <a:buSzPct val="100000"/>
              <a:buFont typeface="Arial" pitchFamily="34" charset="0"/>
              <a:buChar char="•"/>
            </a:pPr>
            <a:r>
              <a:rPr lang="en-US" sz="2800" dirty="0"/>
              <a:t>Circuits that perform encoding are called </a:t>
            </a:r>
            <a:r>
              <a:rPr lang="en-US" sz="2800" i="1" dirty="0"/>
              <a:t>encoders</a:t>
            </a:r>
          </a:p>
          <a:p>
            <a:pPr>
              <a:spcBef>
                <a:spcPts val="0"/>
              </a:spcBef>
              <a:spcAft>
                <a:spcPts val="600"/>
              </a:spcAft>
              <a:buSzPct val="100000"/>
              <a:buFont typeface="Arial" pitchFamily="34" charset="0"/>
              <a:buChar char="•"/>
            </a:pPr>
            <a:r>
              <a:rPr lang="en-US" sz="2800" dirty="0"/>
              <a:t>An encoder has 2</a:t>
            </a:r>
            <a:r>
              <a:rPr lang="en-US" sz="2800" i="1" baseline="30000" dirty="0"/>
              <a:t>n</a:t>
            </a:r>
            <a:r>
              <a:rPr lang="en-US" sz="2800" dirty="0"/>
              <a:t> (or fewer) input lines and </a:t>
            </a:r>
            <a:r>
              <a:rPr lang="en-US" sz="2800" i="1" dirty="0"/>
              <a:t>n</a:t>
            </a:r>
            <a:r>
              <a:rPr lang="en-US" sz="2800" dirty="0"/>
              <a:t> output lines which generate the binary code corresponding to the input values</a:t>
            </a:r>
          </a:p>
          <a:p>
            <a:pPr>
              <a:spcBef>
                <a:spcPts val="0"/>
              </a:spcBef>
              <a:spcAft>
                <a:spcPts val="600"/>
              </a:spcAft>
              <a:buSzPct val="100000"/>
              <a:buFont typeface="Arial" pitchFamily="34" charset="0"/>
              <a:buChar char="•"/>
            </a:pPr>
            <a:r>
              <a:rPr lang="en-US" sz="2800" dirty="0"/>
              <a:t>Typically, an encoder converts a code containing exactly one bit that is 1 to a binary code </a:t>
            </a:r>
            <a:r>
              <a:rPr lang="en-US" sz="2800" dirty="0" smtClean="0"/>
              <a:t>corresponding </a:t>
            </a:r>
            <a:r>
              <a:rPr lang="en-US" sz="2800" dirty="0"/>
              <a:t>to the position in which the 1 appears.</a:t>
            </a:r>
          </a:p>
        </p:txBody>
      </p:sp>
    </p:spTree>
    <p:extLst>
      <p:ext uri="{BB962C8B-B14F-4D97-AF65-F5344CB8AC3E}">
        <p14:creationId xmlns:p14="http://schemas.microsoft.com/office/powerpoint/2010/main" val="3840554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t>Encoder Example</a:t>
            </a:r>
          </a:p>
        </p:txBody>
      </p:sp>
      <p:sp>
        <p:nvSpPr>
          <p:cNvPr id="576515" name="Rectangle 3"/>
          <p:cNvSpPr>
            <a:spLocks noGrp="1" noChangeArrowheads="1"/>
          </p:cNvSpPr>
          <p:nvPr>
            <p:ph type="body" idx="1"/>
          </p:nvPr>
        </p:nvSpPr>
        <p:spPr>
          <a:xfrm>
            <a:off x="1078992" y="1929384"/>
            <a:ext cx="5623560" cy="6400800"/>
          </a:xfrm>
        </p:spPr>
        <p:txBody>
          <a:bodyPr>
            <a:normAutofit/>
          </a:bodyPr>
          <a:lstStyle/>
          <a:p>
            <a:pPr>
              <a:spcBef>
                <a:spcPts val="0"/>
              </a:spcBef>
              <a:spcAft>
                <a:spcPts val="600"/>
              </a:spcAft>
              <a:buFont typeface="Arial" pitchFamily="34" charset="0"/>
              <a:buChar char="•"/>
            </a:pPr>
            <a:r>
              <a:rPr lang="en-US" sz="2800" dirty="0"/>
              <a:t>A decimal-to-BCD encoder</a:t>
            </a:r>
          </a:p>
          <a:p>
            <a:pPr lvl="1">
              <a:spcBef>
                <a:spcPts val="0"/>
              </a:spcBef>
              <a:spcAft>
                <a:spcPts val="600"/>
              </a:spcAft>
              <a:buFont typeface="Arial" pitchFamily="34" charset="0"/>
              <a:buChar char="•"/>
            </a:pPr>
            <a:r>
              <a:rPr lang="en-US" dirty="0"/>
              <a:t>Inputs: 10 bits corresponding to decimal digits 0 through 9, </a:t>
            </a:r>
            <a:r>
              <a:rPr lang="en-US" dirty="0" smtClean="0"/>
              <a:t/>
            </a:r>
            <a:br>
              <a:rPr lang="en-US" dirty="0" smtClean="0"/>
            </a:br>
            <a:r>
              <a:rPr lang="en-US" dirty="0" smtClean="0"/>
              <a:t>(D</a:t>
            </a:r>
            <a:r>
              <a:rPr lang="en-US" baseline="-20000" dirty="0" smtClean="0"/>
              <a:t>0</a:t>
            </a:r>
            <a:r>
              <a:rPr lang="en-US" dirty="0"/>
              <a:t>, …, D</a:t>
            </a:r>
            <a:r>
              <a:rPr lang="en-US" baseline="-20000" dirty="0"/>
              <a:t>9</a:t>
            </a:r>
            <a:r>
              <a:rPr lang="en-US" dirty="0"/>
              <a:t>)</a:t>
            </a:r>
          </a:p>
          <a:p>
            <a:pPr lvl="1">
              <a:spcBef>
                <a:spcPts val="0"/>
              </a:spcBef>
              <a:spcAft>
                <a:spcPts val="600"/>
              </a:spcAft>
              <a:buFont typeface="Arial" pitchFamily="34" charset="0"/>
              <a:buChar char="•"/>
            </a:pPr>
            <a:r>
              <a:rPr lang="en-US" dirty="0"/>
              <a:t>Outputs: 4 bits with BCD codes</a:t>
            </a:r>
          </a:p>
          <a:p>
            <a:pPr lvl="1">
              <a:spcBef>
                <a:spcPts val="0"/>
              </a:spcBef>
              <a:spcAft>
                <a:spcPts val="600"/>
              </a:spcAft>
              <a:buFont typeface="Arial" pitchFamily="34" charset="0"/>
              <a:buChar char="•"/>
            </a:pPr>
            <a:r>
              <a:rPr lang="en-US" dirty="0"/>
              <a:t>Function: If input bit D</a:t>
            </a:r>
            <a:r>
              <a:rPr lang="en-US" i="1" baseline="-25000" dirty="0"/>
              <a:t>i</a:t>
            </a:r>
            <a:r>
              <a:rPr lang="en-US" dirty="0"/>
              <a:t> </a:t>
            </a:r>
            <a:r>
              <a:rPr lang="en-US" dirty="0" smtClean="0"/>
              <a:t>= 1</a:t>
            </a:r>
            <a:r>
              <a:rPr lang="en-US" dirty="0"/>
              <a:t>, then the output (A</a:t>
            </a:r>
            <a:r>
              <a:rPr lang="en-US" baseline="-20000" dirty="0"/>
              <a:t>3</a:t>
            </a:r>
            <a:r>
              <a:rPr lang="en-US" dirty="0"/>
              <a:t>, A</a:t>
            </a:r>
            <a:r>
              <a:rPr lang="en-US" baseline="-20000" dirty="0"/>
              <a:t>2</a:t>
            </a:r>
            <a:r>
              <a:rPr lang="en-US" dirty="0"/>
              <a:t>, A</a:t>
            </a:r>
            <a:r>
              <a:rPr lang="en-US" baseline="-20000" dirty="0"/>
              <a:t>1</a:t>
            </a:r>
            <a:r>
              <a:rPr lang="en-US" dirty="0"/>
              <a:t>, A</a:t>
            </a:r>
            <a:r>
              <a:rPr lang="en-US" baseline="-20000" dirty="0"/>
              <a:t>0</a:t>
            </a:r>
            <a:r>
              <a:rPr lang="en-US" dirty="0"/>
              <a:t>) is the BCD code for </a:t>
            </a:r>
            <a:r>
              <a:rPr lang="en-US" i="1" dirty="0" err="1" smtClean="0"/>
              <a:t>i</a:t>
            </a:r>
            <a:r>
              <a:rPr lang="en-US" i="1" dirty="0"/>
              <a:t>.</a:t>
            </a:r>
            <a:endParaRPr lang="en-US" dirty="0"/>
          </a:p>
          <a:p>
            <a:pPr>
              <a:spcBef>
                <a:spcPts val="0"/>
              </a:spcBef>
              <a:spcAft>
                <a:spcPts val="600"/>
              </a:spcAft>
              <a:buFont typeface="Arial" pitchFamily="34" charset="0"/>
              <a:buChar char="•"/>
            </a:pPr>
            <a:r>
              <a:rPr lang="en-US" sz="2800" dirty="0"/>
              <a:t>The truth table could be formed, but alternatively, the equations for each of the four outputs can be obtained directly</a:t>
            </a:r>
            <a:r>
              <a:rPr lang="en-US" sz="2800" dirty="0" smtClean="0"/>
              <a:t>.</a:t>
            </a:r>
            <a:endParaRPr lang="en-US" sz="2800" dirty="0"/>
          </a:p>
        </p:txBody>
      </p:sp>
    </p:spTree>
    <p:extLst>
      <p:ext uri="{BB962C8B-B14F-4D97-AF65-F5344CB8AC3E}">
        <p14:creationId xmlns:p14="http://schemas.microsoft.com/office/powerpoint/2010/main" val="1563432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1078992" y="365760"/>
            <a:ext cx="5623560" cy="1527048"/>
          </a:xfrm>
        </p:spPr>
        <p:txBody>
          <a:bodyPr>
            <a:normAutofit/>
          </a:bodyPr>
          <a:lstStyle/>
          <a:p>
            <a:r>
              <a:rPr lang="en-US" dirty="0"/>
              <a:t>Encoder Example (continued)</a:t>
            </a:r>
          </a:p>
        </p:txBody>
      </p:sp>
      <p:sp>
        <p:nvSpPr>
          <p:cNvPr id="577539" name="Rectangle 3"/>
          <p:cNvSpPr>
            <a:spLocks noGrp="1" noChangeArrowheads="1"/>
          </p:cNvSpPr>
          <p:nvPr>
            <p:ph type="body" idx="1"/>
          </p:nvPr>
        </p:nvSpPr>
        <p:spPr>
          <a:xfrm>
            <a:off x="1078992" y="1929384"/>
            <a:ext cx="5623560" cy="6400800"/>
          </a:xfrm>
        </p:spPr>
        <p:txBody>
          <a:bodyPr>
            <a:normAutofit/>
          </a:bodyPr>
          <a:lstStyle/>
          <a:p>
            <a:pPr>
              <a:spcBef>
                <a:spcPts val="0"/>
              </a:spcBef>
              <a:spcAft>
                <a:spcPts val="600"/>
              </a:spcAft>
              <a:buFont typeface="Arial" pitchFamily="34" charset="0"/>
              <a:buChar char="•"/>
            </a:pPr>
            <a:r>
              <a:rPr lang="en-US" sz="2800" dirty="0"/>
              <a:t>Input D</a:t>
            </a:r>
            <a:r>
              <a:rPr lang="en-US" sz="2800" baseline="-25000" dirty="0"/>
              <a:t>i</a:t>
            </a:r>
            <a:r>
              <a:rPr lang="en-US" sz="2800" i="1" dirty="0"/>
              <a:t> </a:t>
            </a:r>
            <a:r>
              <a:rPr lang="en-US" sz="2800" dirty="0"/>
              <a:t>is a term in equation </a:t>
            </a:r>
            <a:r>
              <a:rPr lang="en-US" sz="2800" i="1" dirty="0" err="1"/>
              <a:t>A</a:t>
            </a:r>
            <a:r>
              <a:rPr lang="en-US" sz="2800" i="1" baseline="-20000" dirty="0" err="1"/>
              <a:t>j</a:t>
            </a:r>
            <a:r>
              <a:rPr lang="en-US" sz="2800" baseline="-20000" dirty="0"/>
              <a:t> </a:t>
            </a:r>
            <a:r>
              <a:rPr lang="en-US" sz="2800" dirty="0"/>
              <a:t>if bit </a:t>
            </a:r>
            <a:r>
              <a:rPr lang="en-US" sz="2800" i="1" dirty="0" err="1"/>
              <a:t>A</a:t>
            </a:r>
            <a:r>
              <a:rPr lang="en-US" sz="2800" i="1" baseline="-20000" dirty="0" err="1"/>
              <a:t>j</a:t>
            </a:r>
            <a:r>
              <a:rPr lang="en-US" sz="2800" dirty="0"/>
              <a:t> is 1 in the binary value for </a:t>
            </a:r>
            <a:r>
              <a:rPr lang="en-US" sz="2800" i="1" dirty="0" err="1"/>
              <a:t>i</a:t>
            </a:r>
            <a:r>
              <a:rPr lang="en-US" sz="2800" dirty="0"/>
              <a:t>.</a:t>
            </a:r>
          </a:p>
          <a:p>
            <a:pPr>
              <a:spcBef>
                <a:spcPts val="0"/>
              </a:spcBef>
              <a:spcAft>
                <a:spcPts val="600"/>
              </a:spcAft>
              <a:buFont typeface="Arial" pitchFamily="34" charset="0"/>
              <a:buChar char="•"/>
            </a:pPr>
            <a:r>
              <a:rPr lang="en-US" sz="2800" dirty="0"/>
              <a:t>Equations:</a:t>
            </a:r>
          </a:p>
          <a:p>
            <a:pPr lvl="1">
              <a:spcBef>
                <a:spcPts val="0"/>
              </a:spcBef>
              <a:spcAft>
                <a:spcPts val="600"/>
              </a:spcAft>
              <a:buFont typeface="Arial" pitchFamily="34" charset="0"/>
              <a:buChar char="•"/>
            </a:pPr>
            <a:r>
              <a:rPr lang="en-US" dirty="0"/>
              <a:t>A</a:t>
            </a:r>
            <a:r>
              <a:rPr lang="en-US" baseline="-25000" dirty="0"/>
              <a:t>3</a:t>
            </a:r>
            <a:r>
              <a:rPr lang="en-US" dirty="0"/>
              <a:t> = D</a:t>
            </a:r>
            <a:r>
              <a:rPr lang="en-US" baseline="-25000" dirty="0"/>
              <a:t>8</a:t>
            </a:r>
            <a:r>
              <a:rPr lang="en-US" dirty="0"/>
              <a:t> + D</a:t>
            </a:r>
            <a:r>
              <a:rPr lang="en-US" baseline="-25000" dirty="0"/>
              <a:t>9</a:t>
            </a:r>
          </a:p>
          <a:p>
            <a:pPr lvl="1">
              <a:spcBef>
                <a:spcPts val="0"/>
              </a:spcBef>
              <a:spcAft>
                <a:spcPts val="600"/>
              </a:spcAft>
              <a:buFont typeface="Arial" pitchFamily="34" charset="0"/>
              <a:buChar char="•"/>
            </a:pPr>
            <a:r>
              <a:rPr lang="en-US" dirty="0"/>
              <a:t>A</a:t>
            </a:r>
            <a:r>
              <a:rPr lang="en-US" baseline="-25000" dirty="0"/>
              <a:t>2</a:t>
            </a:r>
            <a:r>
              <a:rPr lang="en-US" dirty="0"/>
              <a:t> = D</a:t>
            </a:r>
            <a:r>
              <a:rPr lang="en-US" baseline="-25000" dirty="0"/>
              <a:t>4</a:t>
            </a:r>
            <a:r>
              <a:rPr lang="en-US" dirty="0"/>
              <a:t> + D</a:t>
            </a:r>
            <a:r>
              <a:rPr lang="en-US" baseline="-25000" dirty="0"/>
              <a:t>5</a:t>
            </a:r>
            <a:r>
              <a:rPr lang="en-US" dirty="0"/>
              <a:t> + D</a:t>
            </a:r>
            <a:r>
              <a:rPr lang="en-US" baseline="-25000" dirty="0"/>
              <a:t>6</a:t>
            </a:r>
            <a:r>
              <a:rPr lang="en-US" dirty="0"/>
              <a:t> + D</a:t>
            </a:r>
            <a:r>
              <a:rPr lang="en-US" baseline="-25000" dirty="0"/>
              <a:t>7</a:t>
            </a:r>
          </a:p>
          <a:p>
            <a:pPr lvl="1">
              <a:spcBef>
                <a:spcPts val="0"/>
              </a:spcBef>
              <a:spcAft>
                <a:spcPts val="600"/>
              </a:spcAft>
              <a:buFont typeface="Arial" pitchFamily="34" charset="0"/>
              <a:buChar char="•"/>
            </a:pPr>
            <a:r>
              <a:rPr lang="en-US" dirty="0"/>
              <a:t>A</a:t>
            </a:r>
            <a:r>
              <a:rPr lang="en-US" baseline="-25000" dirty="0"/>
              <a:t>1</a:t>
            </a:r>
            <a:r>
              <a:rPr lang="en-US" dirty="0"/>
              <a:t> = D</a:t>
            </a:r>
            <a:r>
              <a:rPr lang="en-US" baseline="-25000" dirty="0"/>
              <a:t>2</a:t>
            </a:r>
            <a:r>
              <a:rPr lang="en-US" dirty="0"/>
              <a:t> + D</a:t>
            </a:r>
            <a:r>
              <a:rPr lang="en-US" baseline="-25000" dirty="0"/>
              <a:t>3</a:t>
            </a:r>
            <a:r>
              <a:rPr lang="en-US" dirty="0"/>
              <a:t> + D</a:t>
            </a:r>
            <a:r>
              <a:rPr lang="en-US" baseline="-25000" dirty="0"/>
              <a:t>6</a:t>
            </a:r>
            <a:r>
              <a:rPr lang="en-US" dirty="0"/>
              <a:t> + D</a:t>
            </a:r>
            <a:r>
              <a:rPr lang="en-US" baseline="-25000" dirty="0"/>
              <a:t>7</a:t>
            </a:r>
          </a:p>
          <a:p>
            <a:pPr lvl="1">
              <a:spcBef>
                <a:spcPts val="0"/>
              </a:spcBef>
              <a:spcAft>
                <a:spcPts val="600"/>
              </a:spcAft>
              <a:buFont typeface="Arial" pitchFamily="34" charset="0"/>
              <a:buChar char="•"/>
            </a:pPr>
            <a:r>
              <a:rPr lang="en-US" dirty="0"/>
              <a:t>A</a:t>
            </a:r>
            <a:r>
              <a:rPr lang="en-US" baseline="-25000" dirty="0"/>
              <a:t>0</a:t>
            </a:r>
            <a:r>
              <a:rPr lang="en-US" dirty="0"/>
              <a:t> = D</a:t>
            </a:r>
            <a:r>
              <a:rPr lang="en-US" baseline="-25000" dirty="0"/>
              <a:t>1</a:t>
            </a:r>
            <a:r>
              <a:rPr lang="en-US" dirty="0"/>
              <a:t> + D</a:t>
            </a:r>
            <a:r>
              <a:rPr lang="en-US" baseline="-25000" dirty="0"/>
              <a:t>3</a:t>
            </a:r>
            <a:r>
              <a:rPr lang="en-US" dirty="0"/>
              <a:t> + D</a:t>
            </a:r>
            <a:r>
              <a:rPr lang="en-US" baseline="-25000" dirty="0"/>
              <a:t>5</a:t>
            </a:r>
            <a:r>
              <a:rPr lang="en-US" dirty="0"/>
              <a:t> + D</a:t>
            </a:r>
            <a:r>
              <a:rPr lang="en-US" baseline="-25000" dirty="0"/>
              <a:t>7</a:t>
            </a:r>
            <a:r>
              <a:rPr lang="en-US" dirty="0"/>
              <a:t> + </a:t>
            </a:r>
            <a:r>
              <a:rPr lang="en-US" dirty="0" smtClean="0"/>
              <a:t>D</a:t>
            </a:r>
            <a:r>
              <a:rPr lang="en-US" baseline="-25000" dirty="0" smtClean="0"/>
              <a:t>9</a:t>
            </a:r>
            <a:endParaRPr lang="en-US" baseline="-25000" dirty="0"/>
          </a:p>
        </p:txBody>
      </p:sp>
    </p:spTree>
    <p:extLst>
      <p:ext uri="{BB962C8B-B14F-4D97-AF65-F5344CB8AC3E}">
        <p14:creationId xmlns:p14="http://schemas.microsoft.com/office/powerpoint/2010/main" val="2234540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Priority Encoder</a:t>
            </a:r>
          </a:p>
        </p:txBody>
      </p:sp>
      <p:sp>
        <p:nvSpPr>
          <p:cNvPr id="580611" name="Rectangle 3"/>
          <p:cNvSpPr>
            <a:spLocks noGrp="1" noChangeArrowheads="1"/>
          </p:cNvSpPr>
          <p:nvPr>
            <p:ph type="body" idx="1"/>
          </p:nvPr>
        </p:nvSpPr>
        <p:spPr>
          <a:xfrm>
            <a:off x="1078992" y="1929384"/>
            <a:ext cx="5623560" cy="6400800"/>
          </a:xfrm>
        </p:spPr>
        <p:txBody>
          <a:bodyPr>
            <a:normAutofit/>
          </a:bodyPr>
          <a:lstStyle/>
          <a:p>
            <a:pPr>
              <a:spcBef>
                <a:spcPts val="0"/>
              </a:spcBef>
              <a:spcAft>
                <a:spcPts val="600"/>
              </a:spcAft>
              <a:buSzPct val="100000"/>
              <a:buFont typeface="Arial" pitchFamily="34" charset="0"/>
              <a:buChar char="•"/>
            </a:pPr>
            <a:r>
              <a:rPr lang="en-US" sz="2800" dirty="0"/>
              <a:t>If more than one input value is 1, then the encoder just designed does not work. </a:t>
            </a:r>
          </a:p>
          <a:p>
            <a:pPr>
              <a:spcBef>
                <a:spcPts val="0"/>
              </a:spcBef>
              <a:spcAft>
                <a:spcPts val="600"/>
              </a:spcAft>
              <a:buSzPct val="100000"/>
              <a:buFont typeface="Arial" pitchFamily="34" charset="0"/>
              <a:buChar char="•"/>
            </a:pPr>
            <a:r>
              <a:rPr lang="en-US" sz="2800" dirty="0"/>
              <a:t>One encoder that can accept all possible combinations of input values and produce a meaningful result is a </a:t>
            </a:r>
            <a:r>
              <a:rPr lang="en-US" sz="2800" i="1" dirty="0"/>
              <a:t>priority encoder</a:t>
            </a:r>
            <a:r>
              <a:rPr lang="en-US" sz="2800" dirty="0"/>
              <a:t>.</a:t>
            </a:r>
          </a:p>
          <a:p>
            <a:pPr>
              <a:spcBef>
                <a:spcPts val="0"/>
              </a:spcBef>
              <a:spcAft>
                <a:spcPts val="600"/>
              </a:spcAft>
              <a:buSzPct val="100000"/>
              <a:buFont typeface="Arial" pitchFamily="34" charset="0"/>
              <a:buChar char="•"/>
            </a:pPr>
            <a:r>
              <a:rPr lang="en-US" sz="2800" dirty="0"/>
              <a:t>Among the 1s that appear, it selects the most significant input position (or the least significant input position) containing a 1 and responds with  the corresponding binary code for that position.</a:t>
            </a:r>
          </a:p>
        </p:txBody>
      </p:sp>
    </p:spTree>
    <p:extLst>
      <p:ext uri="{BB962C8B-B14F-4D97-AF65-F5344CB8AC3E}">
        <p14:creationId xmlns:p14="http://schemas.microsoft.com/office/powerpoint/2010/main" val="3554496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en-US" dirty="0"/>
              <a:t>Priority Encoder Example</a:t>
            </a:r>
          </a:p>
        </p:txBody>
      </p:sp>
      <p:sp>
        <p:nvSpPr>
          <p:cNvPr id="581635" name="Rectangle 3"/>
          <p:cNvSpPr>
            <a:spLocks noGrp="1" noChangeArrowheads="1"/>
          </p:cNvSpPr>
          <p:nvPr>
            <p:ph type="body" idx="1"/>
          </p:nvPr>
        </p:nvSpPr>
        <p:spPr>
          <a:xfrm>
            <a:off x="1078992" y="1929384"/>
            <a:ext cx="5623560" cy="6400800"/>
          </a:xfrm>
        </p:spPr>
        <p:txBody>
          <a:bodyPr>
            <a:noAutofit/>
          </a:bodyPr>
          <a:lstStyle/>
          <a:p>
            <a:pPr>
              <a:spcBef>
                <a:spcPts val="0"/>
              </a:spcBef>
              <a:spcAft>
                <a:spcPts val="600"/>
              </a:spcAft>
              <a:buSzPct val="100000"/>
              <a:buFont typeface="Arial" pitchFamily="34" charset="0"/>
              <a:buChar char="•"/>
            </a:pPr>
            <a:r>
              <a:rPr lang="en-US" sz="2600" dirty="0"/>
              <a:t>Priority encoder with </a:t>
            </a:r>
            <a:r>
              <a:rPr lang="en-US" sz="2600" dirty="0" smtClean="0"/>
              <a:t>4 </a:t>
            </a:r>
            <a:r>
              <a:rPr lang="en-US" sz="2600" dirty="0"/>
              <a:t>inputs </a:t>
            </a:r>
            <a:r>
              <a:rPr lang="en-US" sz="2600" dirty="0" smtClean="0"/>
              <a:t>(D</a:t>
            </a:r>
            <a:r>
              <a:rPr lang="en-US" sz="2600" baseline="-25000" dirty="0" smtClean="0"/>
              <a:t>3</a:t>
            </a:r>
            <a:r>
              <a:rPr lang="en-US" sz="2600" dirty="0"/>
              <a:t>, D</a:t>
            </a:r>
            <a:r>
              <a:rPr lang="en-US" sz="2600" baseline="-25000" dirty="0"/>
              <a:t>2</a:t>
            </a:r>
            <a:r>
              <a:rPr lang="en-US" sz="2600" dirty="0"/>
              <a:t>, D</a:t>
            </a:r>
            <a:r>
              <a:rPr lang="en-US" sz="2600" baseline="-25000" dirty="0"/>
              <a:t>1</a:t>
            </a:r>
            <a:r>
              <a:rPr lang="en-US" sz="2600" dirty="0"/>
              <a:t>, D</a:t>
            </a:r>
            <a:r>
              <a:rPr lang="en-US" sz="2600" baseline="-25000" dirty="0"/>
              <a:t>0</a:t>
            </a:r>
            <a:r>
              <a:rPr lang="en-US" sz="2600" dirty="0"/>
              <a:t>) - highest priority to most significant 1 present - Code outputs </a:t>
            </a:r>
            <a:r>
              <a:rPr lang="en-US" sz="2600" dirty="0" smtClean="0"/>
              <a:t>A1</a:t>
            </a:r>
            <a:r>
              <a:rPr lang="en-US" sz="2600" dirty="0"/>
              <a:t>, </a:t>
            </a:r>
            <a:r>
              <a:rPr lang="en-US" sz="2600" dirty="0" smtClean="0"/>
              <a:t> A0 </a:t>
            </a:r>
            <a:r>
              <a:rPr lang="en-US" sz="2600" dirty="0"/>
              <a:t>and V where V indicates </a:t>
            </a:r>
            <a:r>
              <a:rPr lang="en-US" sz="2600" dirty="0" smtClean="0"/>
              <a:t>that at </a:t>
            </a:r>
            <a:r>
              <a:rPr lang="en-US" sz="2600" dirty="0"/>
              <a:t>least one </a:t>
            </a:r>
            <a:r>
              <a:rPr lang="en-US" sz="2600" dirty="0" smtClean="0"/>
              <a:t>input equals logic-1.</a:t>
            </a:r>
          </a:p>
          <a:p>
            <a:pPr>
              <a:spcBef>
                <a:spcPts val="0"/>
              </a:spcBef>
              <a:spcAft>
                <a:spcPts val="600"/>
              </a:spcAft>
              <a:buSzPct val="100000"/>
              <a:buFont typeface="Arial" pitchFamily="34" charset="0"/>
              <a:buChar char="•"/>
            </a:pPr>
            <a:endParaRPr lang="en-US" sz="2600" dirty="0"/>
          </a:p>
          <a:p>
            <a:pPr>
              <a:spcBef>
                <a:spcPts val="0"/>
              </a:spcBef>
              <a:spcAft>
                <a:spcPts val="600"/>
              </a:spcAft>
              <a:buSzPct val="100000"/>
              <a:buFont typeface="Arial" pitchFamily="34" charset="0"/>
              <a:buChar char="•"/>
            </a:pPr>
            <a:endParaRPr lang="en-US" sz="2600" dirty="0"/>
          </a:p>
          <a:p>
            <a:pPr>
              <a:spcBef>
                <a:spcPts val="0"/>
              </a:spcBef>
              <a:spcAft>
                <a:spcPts val="600"/>
              </a:spcAft>
              <a:buSzPct val="100000"/>
              <a:buFont typeface="Arial" pitchFamily="34" charset="0"/>
              <a:buChar char="•"/>
            </a:pPr>
            <a:endParaRPr lang="en-US" sz="2600" dirty="0"/>
          </a:p>
          <a:p>
            <a:pPr>
              <a:spcBef>
                <a:spcPts val="0"/>
              </a:spcBef>
              <a:spcAft>
                <a:spcPts val="600"/>
              </a:spcAft>
              <a:buSzPct val="100000"/>
              <a:buFont typeface="Arial" pitchFamily="34" charset="0"/>
              <a:buChar char="•"/>
            </a:pPr>
            <a:endParaRPr lang="en-US" sz="2600" dirty="0"/>
          </a:p>
          <a:p>
            <a:pPr>
              <a:spcBef>
                <a:spcPts val="0"/>
              </a:spcBef>
              <a:spcAft>
                <a:spcPts val="600"/>
              </a:spcAft>
              <a:buSzPct val="100000"/>
              <a:buFont typeface="Arial" pitchFamily="34" charset="0"/>
              <a:buChar char="•"/>
            </a:pPr>
            <a:endParaRPr lang="en-US" sz="2600" dirty="0"/>
          </a:p>
          <a:p>
            <a:pPr>
              <a:spcBef>
                <a:spcPts val="0"/>
              </a:spcBef>
              <a:spcAft>
                <a:spcPts val="600"/>
              </a:spcAft>
              <a:buSzPct val="100000"/>
              <a:buFont typeface="Arial" pitchFamily="34" charset="0"/>
              <a:buChar char="•"/>
            </a:pPr>
            <a:r>
              <a:rPr lang="en-US" sz="2600" dirty="0"/>
              <a:t>Xs in input part of table </a:t>
            </a:r>
            <a:r>
              <a:rPr lang="en-US" sz="2600" dirty="0" smtClean="0"/>
              <a:t>can represent </a:t>
            </a:r>
            <a:r>
              <a:rPr lang="en-US" sz="2600" dirty="0"/>
              <a:t>0 or </a:t>
            </a:r>
            <a:r>
              <a:rPr lang="en-US" sz="2600" dirty="0" smtClean="0"/>
              <a:t>1. Thus, the table </a:t>
            </a:r>
            <a:r>
              <a:rPr lang="en-US" sz="2600" dirty="0"/>
              <a:t>entries correspond to product terms instead of minterms. </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992" y="4191000"/>
            <a:ext cx="5623560" cy="19177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497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Combinational Circuit Design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Formulation:</a:t>
            </a:r>
          </a:p>
          <a:p>
            <a:pPr lvl="1">
              <a:spcBef>
                <a:spcPts val="0"/>
              </a:spcBef>
              <a:spcAft>
                <a:spcPts val="600"/>
              </a:spcAft>
              <a:buSzPct val="100000"/>
              <a:buFont typeface="Arial" pitchFamily="34" charset="0"/>
              <a:buChar char="•"/>
            </a:pPr>
            <a:r>
              <a:rPr lang="en-US" dirty="0" smtClean="0"/>
              <a:t>BCD inputs:  A, B, C, D</a:t>
            </a:r>
          </a:p>
          <a:p>
            <a:pPr lvl="1">
              <a:spcBef>
                <a:spcPts val="0"/>
              </a:spcBef>
              <a:spcAft>
                <a:spcPts val="600"/>
              </a:spcAft>
              <a:buSzPct val="100000"/>
              <a:buFont typeface="Arial" pitchFamily="34" charset="0"/>
              <a:buChar char="•"/>
            </a:pPr>
            <a:r>
              <a:rPr lang="en-US" dirty="0" smtClean="0"/>
              <a:t>Excess-3 outputs W, X, Y, Z</a:t>
            </a:r>
          </a:p>
          <a:p>
            <a:pPr lvl="1">
              <a:spcBef>
                <a:spcPts val="0"/>
              </a:spcBef>
              <a:spcAft>
                <a:spcPts val="600"/>
              </a:spcAft>
              <a:buSzPct val="100000"/>
              <a:buFont typeface="Arial" pitchFamily="34" charset="0"/>
              <a:buChar char="•"/>
            </a:pPr>
            <a:r>
              <a:rPr lang="en-US" dirty="0" smtClean="0"/>
              <a:t>Don’t care about input values 1010-1111 (unused)</a:t>
            </a:r>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14" t="-1" r="-414" b="8490"/>
          <a:stretch/>
        </p:blipFill>
        <p:spPr bwMode="auto">
          <a:xfrm>
            <a:off x="1078992" y="4648202"/>
            <a:ext cx="5623560" cy="40190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370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a:xfrm>
            <a:off x="1078992" y="365760"/>
            <a:ext cx="5623560" cy="1527048"/>
          </a:xfrm>
        </p:spPr>
        <p:txBody>
          <a:bodyPr/>
          <a:lstStyle/>
          <a:p>
            <a:r>
              <a:rPr lang="en-US" sz="4000" dirty="0"/>
              <a:t>Priority Encoder Example </a:t>
            </a:r>
            <a:r>
              <a:rPr lang="en-US" sz="4000" b="0" dirty="0"/>
              <a:t>(continued) </a:t>
            </a:r>
          </a:p>
        </p:txBody>
      </p:sp>
      <p:sp>
        <p:nvSpPr>
          <p:cNvPr id="583683" name="Rectangle 3"/>
          <p:cNvSpPr>
            <a:spLocks noGrp="1" noChangeArrowheads="1"/>
          </p:cNvSpPr>
          <p:nvPr>
            <p:ph type="body" idx="1"/>
          </p:nvPr>
        </p:nvSpPr>
        <p:spPr/>
        <p:txBody>
          <a:bodyPr>
            <a:normAutofit/>
          </a:bodyPr>
          <a:lstStyle/>
          <a:p>
            <a:pPr>
              <a:spcBef>
                <a:spcPts val="0"/>
              </a:spcBef>
              <a:spcAft>
                <a:spcPts val="600"/>
              </a:spcAft>
              <a:buFont typeface="Arial" pitchFamily="34" charset="0"/>
              <a:buChar char="•"/>
            </a:pPr>
            <a:r>
              <a:rPr lang="en-US" sz="2800" dirty="0"/>
              <a:t>Could use a K-map to get equations, but can be read directly from table and manually optimized if careful:</a:t>
            </a:r>
          </a:p>
          <a:p>
            <a:pPr lvl="1">
              <a:spcBef>
                <a:spcPts val="0"/>
              </a:spcBef>
              <a:spcAft>
                <a:spcPts val="600"/>
              </a:spcAft>
              <a:buFont typeface="Arial" pitchFamily="34" charset="0"/>
              <a:buChar char="•"/>
            </a:pPr>
            <a:r>
              <a:rPr lang="en-US" dirty="0" smtClean="0"/>
              <a:t>A</a:t>
            </a:r>
            <a:r>
              <a:rPr lang="en-US" baseline="-25000" dirty="0" smtClean="0"/>
              <a:t>1</a:t>
            </a:r>
            <a:r>
              <a:rPr lang="en-US" dirty="0" smtClean="0"/>
              <a:t> = D</a:t>
            </a:r>
            <a:r>
              <a:rPr lang="en-US" baseline="-25000" dirty="0" smtClean="0"/>
              <a:t>2</a:t>
            </a:r>
            <a:r>
              <a:rPr lang="en-US" dirty="0" smtClean="0"/>
              <a:t> + D</a:t>
            </a:r>
            <a:r>
              <a:rPr lang="en-US" baseline="-25000" dirty="0" smtClean="0"/>
              <a:t>3</a:t>
            </a:r>
          </a:p>
          <a:p>
            <a:pPr lvl="1">
              <a:spcBef>
                <a:spcPts val="0"/>
              </a:spcBef>
              <a:spcAft>
                <a:spcPts val="600"/>
              </a:spcAft>
              <a:buFont typeface="Arial" pitchFamily="34" charset="0"/>
              <a:buChar char="•"/>
            </a:pPr>
            <a:r>
              <a:rPr lang="en-US" dirty="0" smtClean="0"/>
              <a:t>A0 = D</a:t>
            </a:r>
            <a:r>
              <a:rPr lang="en-US" baseline="-25000" dirty="0" smtClean="0"/>
              <a:t>3</a:t>
            </a:r>
            <a:r>
              <a:rPr lang="en-US" dirty="0" smtClean="0"/>
              <a:t> + D</a:t>
            </a:r>
            <a:r>
              <a:rPr lang="en-US" baseline="-25000" dirty="0" smtClean="0"/>
              <a:t>1</a:t>
            </a:r>
            <a:r>
              <a:rPr lang="en-US" dirty="0" smtClean="0"/>
              <a:t>D</a:t>
            </a:r>
            <a:r>
              <a:rPr lang="en-US" baseline="-25000" dirty="0" smtClean="0"/>
              <a:t>2</a:t>
            </a:r>
            <a:r>
              <a:rPr lang="en-US" dirty="0" smtClean="0">
                <a:sym typeface="Symbol"/>
              </a:rPr>
              <a:t></a:t>
            </a:r>
            <a:endParaRPr lang="en-US" dirty="0" smtClean="0"/>
          </a:p>
          <a:p>
            <a:pPr lvl="1">
              <a:spcBef>
                <a:spcPts val="0"/>
              </a:spcBef>
              <a:spcAft>
                <a:spcPts val="600"/>
              </a:spcAft>
              <a:buFont typeface="Arial" pitchFamily="34" charset="0"/>
              <a:buChar char="•"/>
            </a:pPr>
            <a:r>
              <a:rPr lang="en-US" dirty="0" smtClean="0"/>
              <a:t>V = D</a:t>
            </a:r>
            <a:r>
              <a:rPr lang="en-US" baseline="-25000" dirty="0" smtClean="0"/>
              <a:t>3</a:t>
            </a:r>
            <a:r>
              <a:rPr lang="en-US" dirty="0" smtClean="0"/>
              <a:t> + D</a:t>
            </a:r>
            <a:r>
              <a:rPr lang="en-US" baseline="-25000" dirty="0" smtClean="0"/>
              <a:t>2</a:t>
            </a:r>
            <a:r>
              <a:rPr lang="en-US" dirty="0" smtClean="0"/>
              <a:t> + D</a:t>
            </a:r>
            <a:r>
              <a:rPr lang="en-US" baseline="-25000" dirty="0" smtClean="0"/>
              <a:t>1</a:t>
            </a:r>
            <a:r>
              <a:rPr lang="en-US" dirty="0" smtClean="0"/>
              <a:t> + D</a:t>
            </a:r>
            <a:r>
              <a:rPr lang="en-US" baseline="-25000" dirty="0" smtClean="0"/>
              <a:t>0</a:t>
            </a:r>
            <a:r>
              <a:rPr lang="en-US" dirty="0" smtClean="0"/>
              <a:t> </a:t>
            </a:r>
            <a:endParaRPr lang="en-US" dirty="0"/>
          </a:p>
        </p:txBody>
      </p:sp>
    </p:spTree>
    <p:extLst>
      <p:ext uri="{BB962C8B-B14F-4D97-AF65-F5344CB8AC3E}">
        <p14:creationId xmlns:p14="http://schemas.microsoft.com/office/powerpoint/2010/main" val="479368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1078992" y="365760"/>
            <a:ext cx="5623560" cy="1527048"/>
          </a:xfrm>
        </p:spPr>
        <p:txBody>
          <a:bodyPr/>
          <a:lstStyle/>
          <a:p>
            <a:r>
              <a:rPr lang="en-US" dirty="0" smtClean="0"/>
              <a:t>Terms of Use</a:t>
            </a:r>
          </a:p>
        </p:txBody>
      </p:sp>
      <p:sp>
        <p:nvSpPr>
          <p:cNvPr id="44036" name="Rectangle 3"/>
          <p:cNvSpPr>
            <a:spLocks noGrp="1" noChangeArrowheads="1"/>
          </p:cNvSpPr>
          <p:nvPr>
            <p:ph type="body" idx="1"/>
          </p:nvPr>
        </p:nvSpPr>
        <p:spPr/>
        <p:txBody>
          <a:bodyPr/>
          <a:lstStyle/>
          <a:p>
            <a:pPr>
              <a:lnSpc>
                <a:spcPct val="90000"/>
              </a:lnSpc>
              <a:buSzPct val="100000"/>
              <a:buFont typeface="Arial" pitchFamily="34" charset="0"/>
              <a:buChar char="•"/>
            </a:pPr>
            <a:r>
              <a:rPr lang="en-US" sz="2400" dirty="0" smtClean="0">
                <a:cs typeface="Times New Roman" pitchFamily="18" charset="0"/>
              </a:rPr>
              <a:t>All (or portions) of this material © 2008 by Pearson Education, Inc. </a:t>
            </a:r>
          </a:p>
          <a:p>
            <a:pPr>
              <a:lnSpc>
                <a:spcPct val="90000"/>
              </a:lnSpc>
              <a:buSzPct val="100000"/>
              <a:buFont typeface="Arial" pitchFamily="34" charset="0"/>
              <a:buChar char="•"/>
            </a:pPr>
            <a:r>
              <a:rPr lang="en-US" sz="2400" dirty="0" smtClean="0">
                <a:cs typeface="Times New Roman" pitchFamily="18" charset="0"/>
              </a:rPr>
              <a:t>Permission is given to  incorporate this material or adaptations thereof into classroom presentations and handouts to instructors in courses adopting the latest edition of Logic and Computer Design Fundamentals as the course textbook. </a:t>
            </a:r>
          </a:p>
          <a:p>
            <a:pPr>
              <a:lnSpc>
                <a:spcPct val="90000"/>
              </a:lnSpc>
              <a:buSzPct val="100000"/>
              <a:buFont typeface="Arial" pitchFamily="34" charset="0"/>
              <a:buChar char="•"/>
            </a:pPr>
            <a:r>
              <a:rPr lang="en-US" sz="2400" dirty="0" smtClean="0">
                <a:cs typeface="Times New Roman" pitchFamily="18" charset="0"/>
              </a:rPr>
              <a:t>These materials or adaptations thereof are not to be sold or otherwise offered for consideration.</a:t>
            </a:r>
          </a:p>
          <a:p>
            <a:pPr>
              <a:lnSpc>
                <a:spcPct val="90000"/>
              </a:lnSpc>
              <a:buSzPct val="100000"/>
              <a:buFont typeface="Arial" pitchFamily="34" charset="0"/>
              <a:buChar char="•"/>
            </a:pPr>
            <a:r>
              <a:rPr lang="en-US" sz="2400" dirty="0" smtClean="0">
                <a:cs typeface="Times New Roman" pitchFamily="18" charset="0"/>
              </a:rPr>
              <a:t>This Terms of Use slide or page is to be included within the original materials or any adaptations thereof. </a:t>
            </a:r>
          </a:p>
        </p:txBody>
      </p:sp>
    </p:spTree>
    <p:extLst>
      <p:ext uri="{BB962C8B-B14F-4D97-AF65-F5344CB8AC3E}">
        <p14:creationId xmlns:p14="http://schemas.microsoft.com/office/powerpoint/2010/main" val="2252021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Combinational Circuit Design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Optimization:  Use K-maps for outputs</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992" y="3017520"/>
            <a:ext cx="5632704" cy="60736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2338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Combinational Circuit Design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Technology mapping after multi-level optimization, and using ANDs, ORs, and inverters</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992" y="3733800"/>
            <a:ext cx="5623560" cy="41436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578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Combinational Circuit Design</a:t>
            </a:r>
            <a:endParaRPr lang="en-US" dirty="0"/>
          </a:p>
        </p:txBody>
      </p:sp>
      <p:sp>
        <p:nvSpPr>
          <p:cNvPr id="3" name="Content Placeholder 2"/>
          <p:cNvSpPr>
            <a:spLocks noGrp="1"/>
          </p:cNvSpPr>
          <p:nvPr>
            <p:ph idx="1"/>
          </p:nvPr>
        </p:nvSpPr>
        <p:spPr/>
        <p:txBody>
          <a:bodyPr>
            <a:normAutofit/>
          </a:bodyPr>
          <a:lstStyle/>
          <a:p>
            <a:pPr>
              <a:spcBef>
                <a:spcPts val="0"/>
              </a:spcBef>
              <a:spcAft>
                <a:spcPts val="600"/>
              </a:spcAft>
              <a:buSzPct val="100000"/>
              <a:buFont typeface="Arial" pitchFamily="34" charset="0"/>
              <a:buChar char="•"/>
            </a:pPr>
            <a:r>
              <a:rPr lang="en-US" sz="2800" dirty="0" smtClean="0"/>
              <a:t>Technology mapping using only NANDs and inverters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992" y="3200400"/>
            <a:ext cx="5623560" cy="41928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6737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Combinational Circuit Design</a:t>
            </a:r>
            <a:endParaRPr lang="en-US" dirty="0"/>
          </a:p>
        </p:txBody>
      </p:sp>
      <p:sp>
        <p:nvSpPr>
          <p:cNvPr id="3" name="Content Placeholder 2"/>
          <p:cNvSpPr>
            <a:spLocks noGrp="1"/>
          </p:cNvSpPr>
          <p:nvPr>
            <p:ph idx="1"/>
          </p:nvPr>
        </p:nvSpPr>
        <p:spPr/>
        <p:txBody>
          <a:bodyPr>
            <a:noAutofit/>
          </a:bodyPr>
          <a:lstStyle/>
          <a:p>
            <a:pPr>
              <a:spcBef>
                <a:spcPts val="0"/>
              </a:spcBef>
              <a:spcAft>
                <a:spcPts val="600"/>
              </a:spcAft>
              <a:buFont typeface="Arial" pitchFamily="34" charset="0"/>
              <a:buChar char="•"/>
            </a:pPr>
            <a:r>
              <a:rPr lang="en-US" sz="2800" dirty="0" smtClean="0"/>
              <a:t>Design Strategies</a:t>
            </a:r>
          </a:p>
          <a:p>
            <a:pPr lvl="1">
              <a:spcBef>
                <a:spcPts val="0"/>
              </a:spcBef>
              <a:spcAft>
                <a:spcPts val="600"/>
              </a:spcAft>
              <a:buFont typeface="Arial" pitchFamily="34" charset="0"/>
              <a:buChar char="•"/>
            </a:pPr>
            <a:r>
              <a:rPr lang="en-US" dirty="0" smtClean="0"/>
              <a:t>Make sure that you have a complete specification and model of the circuit.</a:t>
            </a:r>
          </a:p>
          <a:p>
            <a:pPr lvl="1">
              <a:spcBef>
                <a:spcPts val="0"/>
              </a:spcBef>
              <a:spcAft>
                <a:spcPts val="600"/>
              </a:spcAft>
              <a:buFont typeface="Arial" pitchFamily="34" charset="0"/>
              <a:buChar char="•"/>
            </a:pPr>
            <a:r>
              <a:rPr lang="en-US" dirty="0" smtClean="0"/>
              <a:t>Decompose larger designs into smaller functional units and design the smaller units separately. Then synthesize the larger design by joining the smaller designs.</a:t>
            </a:r>
          </a:p>
          <a:p>
            <a:pPr lvl="1">
              <a:spcBef>
                <a:spcPts val="0"/>
              </a:spcBef>
              <a:spcAft>
                <a:spcPts val="600"/>
              </a:spcAft>
              <a:buFont typeface="Arial" pitchFamily="34" charset="0"/>
              <a:buChar char="•"/>
            </a:pPr>
            <a:r>
              <a:rPr lang="en-US" dirty="0" smtClean="0"/>
              <a:t>Consider the basis for evaluation (Is it cost? Is it speed? Is it reliability?)</a:t>
            </a:r>
          </a:p>
        </p:txBody>
      </p:sp>
    </p:spTree>
    <p:extLst>
      <p:ext uri="{BB962C8B-B14F-4D97-AF65-F5344CB8AC3E}">
        <p14:creationId xmlns:p14="http://schemas.microsoft.com/office/powerpoint/2010/main" val="31827956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7542</TotalTime>
  <Words>4197</Words>
  <Application>Microsoft Office PowerPoint</Application>
  <PresentationFormat>On-screen Show (4:3)</PresentationFormat>
  <Paragraphs>689</Paragraphs>
  <Slides>51</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Calibri</vt:lpstr>
      <vt:lpstr>Gill Sans MT</vt:lpstr>
      <vt:lpstr>Symbol</vt:lpstr>
      <vt:lpstr>Times New Roman</vt:lpstr>
      <vt:lpstr>TimesTen</vt:lpstr>
      <vt:lpstr>Verdana</vt:lpstr>
      <vt:lpstr>Wingdings</vt:lpstr>
      <vt:lpstr>Wingdings 2</vt:lpstr>
      <vt:lpstr>Solstice</vt:lpstr>
      <vt:lpstr>ECE 2504: Introduction to Computer Engineering</vt:lpstr>
      <vt:lpstr>Combinational Circuit Design</vt:lpstr>
      <vt:lpstr>Combinational Circuit Design</vt:lpstr>
      <vt:lpstr>Combinational Circuit Design</vt:lpstr>
      <vt:lpstr>Combinational Circuit Design</vt:lpstr>
      <vt:lpstr>Combinational Circuit Design</vt:lpstr>
      <vt:lpstr>Combinational Circuit Design</vt:lpstr>
      <vt:lpstr>Combinational Circuit Design</vt:lpstr>
      <vt:lpstr>Combinational Circuit Design</vt:lpstr>
      <vt:lpstr>Beginning Hierarchical Design</vt:lpstr>
      <vt:lpstr>Beginning Hierarchical Design</vt:lpstr>
      <vt:lpstr>Hierarchy for Parity Tree Example</vt:lpstr>
      <vt:lpstr>Reusable Functions</vt:lpstr>
      <vt:lpstr>“Top-Down” versus “Bottom-Up”</vt:lpstr>
      <vt:lpstr>Technology Mapping</vt:lpstr>
      <vt:lpstr>Mapping to NAND gates</vt:lpstr>
      <vt:lpstr>NAND Mapping Algorithm</vt:lpstr>
      <vt:lpstr>NAND Mapping Example</vt:lpstr>
      <vt:lpstr>Mapping to NOR gates</vt:lpstr>
      <vt:lpstr>NOR Mapping Algorithm</vt:lpstr>
      <vt:lpstr>NOR Mapping Example</vt:lpstr>
      <vt:lpstr>Verification</vt:lpstr>
      <vt:lpstr>Basic Verification Methods</vt:lpstr>
      <vt:lpstr> Verification Example: Manual Analysis</vt:lpstr>
      <vt:lpstr> Verification Example: Manual Analysis</vt:lpstr>
      <vt:lpstr>Verification Example: Simulation</vt:lpstr>
      <vt:lpstr>Verification Example: Simulation</vt:lpstr>
      <vt:lpstr>Verification Example: Simulation</vt:lpstr>
      <vt:lpstr>Verification Example: Simulation</vt:lpstr>
      <vt:lpstr>Combinational Functional Blocks</vt:lpstr>
      <vt:lpstr>Functions and Functional Blocks</vt:lpstr>
      <vt:lpstr>Rudimentary Logic Functions</vt:lpstr>
      <vt:lpstr>Multiple-bit Rudimentary Functions</vt:lpstr>
      <vt:lpstr>Enabling Functions</vt:lpstr>
      <vt:lpstr>Decoders</vt:lpstr>
      <vt:lpstr>Decoders</vt:lpstr>
      <vt:lpstr>Decoder with Enable</vt:lpstr>
      <vt:lpstr>Multiplexers</vt:lpstr>
      <vt:lpstr>Multiplexers</vt:lpstr>
      <vt:lpstr>Multiplexers</vt:lpstr>
      <vt:lpstr>Function Implementation</vt:lpstr>
      <vt:lpstr>Decoder Implementation</vt:lpstr>
      <vt:lpstr>Multiplexer Implementation</vt:lpstr>
      <vt:lpstr>Multiplexer Implementation</vt:lpstr>
      <vt:lpstr>Encoding</vt:lpstr>
      <vt:lpstr>Encoder Example</vt:lpstr>
      <vt:lpstr>Encoder Example (continued)</vt:lpstr>
      <vt:lpstr>Priority Encoder</vt:lpstr>
      <vt:lpstr>Priority Encoder Example</vt:lpstr>
      <vt:lpstr>Priority Encoder Example (continued) </vt:lpstr>
      <vt:lpstr>Terms of Use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Engineering</dc:title>
  <dc:creator>Jason</dc:creator>
  <cp:lastModifiedBy>Bowei Zhao</cp:lastModifiedBy>
  <cp:revision>191</cp:revision>
  <dcterms:created xsi:type="dcterms:W3CDTF">2007-05-28T17:40:19Z</dcterms:created>
  <dcterms:modified xsi:type="dcterms:W3CDTF">2015-03-02T23:43:43Z</dcterms:modified>
</cp:coreProperties>
</file>