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314" r:id="rId3"/>
    <p:sldId id="315" r:id="rId4"/>
    <p:sldId id="329" r:id="rId5"/>
    <p:sldId id="327" r:id="rId6"/>
    <p:sldId id="325" r:id="rId7"/>
    <p:sldId id="326" r:id="rId8"/>
    <p:sldId id="286" r:id="rId9"/>
    <p:sldId id="287" r:id="rId10"/>
    <p:sldId id="288" r:id="rId11"/>
    <p:sldId id="289" r:id="rId12"/>
    <p:sldId id="290" r:id="rId13"/>
    <p:sldId id="291" r:id="rId14"/>
    <p:sldId id="293" r:id="rId15"/>
    <p:sldId id="292" r:id="rId16"/>
    <p:sldId id="294" r:id="rId17"/>
    <p:sldId id="295" r:id="rId18"/>
    <p:sldId id="297" r:id="rId19"/>
    <p:sldId id="330" r:id="rId20"/>
    <p:sldId id="298" r:id="rId21"/>
    <p:sldId id="296" r:id="rId22"/>
    <p:sldId id="299" r:id="rId23"/>
    <p:sldId id="300" r:id="rId24"/>
    <p:sldId id="301" r:id="rId25"/>
    <p:sldId id="302" r:id="rId26"/>
    <p:sldId id="303" r:id="rId27"/>
    <p:sldId id="304" r:id="rId28"/>
    <p:sldId id="305" r:id="rId29"/>
    <p:sldId id="306" r:id="rId30"/>
    <p:sldId id="307" r:id="rId31"/>
    <p:sldId id="331" r:id="rId32"/>
    <p:sldId id="332" r:id="rId33"/>
    <p:sldId id="333" r:id="rId34"/>
    <p:sldId id="334" r:id="rId35"/>
    <p:sldId id="335" r:id="rId36"/>
    <p:sldId id="336" r:id="rId37"/>
    <p:sldId id="337" r:id="rId38"/>
    <p:sldId id="338" r:id="rId39"/>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26" autoAdjust="0"/>
  </p:normalViewPr>
  <p:slideViewPr>
    <p:cSldViewPr>
      <p:cViewPr varScale="1">
        <p:scale>
          <a:sx n="52" d="100"/>
          <a:sy n="52" d="100"/>
        </p:scale>
        <p:origin x="-3064"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A7C7FA35-4DA0-4C55-A543-F09E00E6E517}" type="datetimeFigureOut">
              <a:rPr lang="en-US" smtClean="0"/>
              <a:pPr/>
              <a:t>3/16/15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D8AFA6A-074C-4E45-A4F4-CA35EF2ACF56}" type="slidenum">
              <a:rPr lang="en-US" smtClean="0"/>
              <a:pPr/>
              <a:t>‹#›</a:t>
            </a:fld>
            <a:endParaRPr lang="en-US"/>
          </a:p>
        </p:txBody>
      </p:sp>
    </p:spTree>
    <p:extLst>
      <p:ext uri="{BB962C8B-B14F-4D97-AF65-F5344CB8AC3E}">
        <p14:creationId xmlns:p14="http://schemas.microsoft.com/office/powerpoint/2010/main" val="3551154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1C320B2-630A-4753-8805-95F5926D1AF0}" type="datetimeFigureOut">
              <a:rPr lang="en-US" smtClean="0"/>
              <a:pPr/>
              <a:t>3/16/15</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3095BEE-53FE-4968-851D-32C5FBABEEA0}" type="slidenum">
              <a:rPr lang="en-US" smtClean="0"/>
              <a:pPr/>
              <a:t>‹#›</a:t>
            </a:fld>
            <a:endParaRPr lang="en-US"/>
          </a:p>
        </p:txBody>
      </p:sp>
    </p:spTree>
    <p:extLst>
      <p:ext uri="{BB962C8B-B14F-4D97-AF65-F5344CB8AC3E}">
        <p14:creationId xmlns:p14="http://schemas.microsoft.com/office/powerpoint/2010/main" val="1762045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remaining</a:t>
            </a:r>
            <a:r>
              <a:rPr lang="en-US" baseline="0" dirty="0" smtClean="0"/>
              <a:t> bits are the general number</a:t>
            </a:r>
          </a:p>
          <a:p>
            <a:endParaRPr lang="en-US" baseline="0" dirty="0" smtClean="0"/>
          </a:p>
          <a:p>
            <a:endParaRPr lang="en-US" dirty="0" smtClean="0"/>
          </a:p>
          <a:p>
            <a:r>
              <a:rPr lang="en-US" dirty="0" smtClean="0"/>
              <a:t>If we were to add these numbers together using arithmetic</a:t>
            </a:r>
          </a:p>
          <a:p>
            <a:endParaRPr lang="en-US" dirty="0" smtClean="0"/>
          </a:p>
          <a:p>
            <a:r>
              <a:rPr lang="en-US" dirty="0" smtClean="0"/>
              <a:t>It would come out to be</a:t>
            </a:r>
            <a:r>
              <a:rPr lang="en-US" baseline="0" dirty="0" smtClean="0"/>
              <a:t> 11000</a:t>
            </a:r>
          </a:p>
          <a:p>
            <a:endParaRPr lang="en-US" baseline="0" dirty="0" smtClean="0"/>
          </a:p>
          <a:p>
            <a:r>
              <a:rPr lang="en-US" baseline="0" dirty="0" smtClean="0"/>
              <a:t>If we were </a:t>
            </a:r>
            <a:r>
              <a:rPr lang="en-US" baseline="0" dirty="0" err="1" smtClean="0"/>
              <a:t>ot</a:t>
            </a:r>
            <a:r>
              <a:rPr lang="en-US" baseline="0" dirty="0" smtClean="0"/>
              <a:t> </a:t>
            </a:r>
            <a:r>
              <a:rPr lang="en-US" baseline="0" dirty="0" err="1" smtClean="0"/>
              <a:t>intepret</a:t>
            </a:r>
            <a:r>
              <a:rPr lang="en-US" baseline="0" dirty="0" smtClean="0"/>
              <a:t> it as signed magnitude, then it would represent negative 8 due to a signed bit of 1 and a value of 1000 </a:t>
            </a:r>
            <a:r>
              <a:rPr lang="en-US" baseline="0" smtClean="0"/>
              <a:t>for the rest. </a:t>
            </a:r>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Wether</a:t>
            </a:r>
            <a:r>
              <a:rPr lang="en-US" baseline="0" dirty="0" smtClean="0"/>
              <a:t> or not S is 0 or S is 1 in the 2s compliment adder. Then A will be that.</a:t>
            </a:r>
          </a:p>
          <a:p>
            <a:endParaRPr lang="en-US" baseline="0" dirty="0" smtClean="0"/>
          </a:p>
          <a:p>
            <a:r>
              <a:rPr lang="en-US" baseline="0" dirty="0" smtClean="0"/>
              <a:t>Since S is connected directly to the carry in. .</a:t>
            </a:r>
          </a:p>
          <a:p>
            <a:endParaRPr lang="en-US" baseline="0" smtClean="0"/>
          </a:p>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Decompose workings into </a:t>
            </a:r>
            <a:r>
              <a:rPr lang="en-US" dirty="0" err="1" smtClean="0"/>
              <a:t>subfunctions</a:t>
            </a:r>
            <a:r>
              <a:rPr lang="en-US" dirty="0" smtClean="0"/>
              <a:t> that are the same for every bit position.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a:t>
            </a:fld>
            <a:endParaRPr lang="en-US"/>
          </a:p>
        </p:txBody>
      </p:sp>
    </p:spTree>
    <p:extLst>
      <p:ext uri="{BB962C8B-B14F-4D97-AF65-F5344CB8AC3E}">
        <p14:creationId xmlns:p14="http://schemas.microsoft.com/office/powerpoint/2010/main" val="212310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1020763">
              <a:defRPr sz="3200" u="sng" baseline="-25000">
                <a:solidFill>
                  <a:schemeClr val="tx1"/>
                </a:solidFill>
                <a:latin typeface="Times New Roman" pitchFamily="18" charset="0"/>
              </a:defRPr>
            </a:lvl1pPr>
            <a:lvl2pPr marL="742950" indent="-285750" defTabSz="1020763">
              <a:defRPr sz="3200" u="sng" baseline="-25000">
                <a:solidFill>
                  <a:schemeClr val="tx1"/>
                </a:solidFill>
                <a:latin typeface="Times New Roman" pitchFamily="18" charset="0"/>
              </a:defRPr>
            </a:lvl2pPr>
            <a:lvl3pPr marL="1143000" indent="-228600" defTabSz="1020763">
              <a:defRPr sz="3200" u="sng" baseline="-25000">
                <a:solidFill>
                  <a:schemeClr val="tx1"/>
                </a:solidFill>
                <a:latin typeface="Times New Roman" pitchFamily="18" charset="0"/>
              </a:defRPr>
            </a:lvl3pPr>
            <a:lvl4pPr marL="1600200" indent="-228600" defTabSz="1020763">
              <a:defRPr sz="3200" u="sng" baseline="-25000">
                <a:solidFill>
                  <a:schemeClr val="tx1"/>
                </a:solidFill>
                <a:latin typeface="Times New Roman" pitchFamily="18" charset="0"/>
              </a:defRPr>
            </a:lvl4pPr>
            <a:lvl5pPr marL="2057400" indent="-228600" defTabSz="1020763">
              <a:defRPr sz="3200" u="sng" baseline="-25000">
                <a:solidFill>
                  <a:schemeClr val="tx1"/>
                </a:solidFill>
                <a:latin typeface="Times New Roman" pitchFamily="18" charset="0"/>
              </a:defRPr>
            </a:lvl5pPr>
            <a:lvl6pPr marL="2514600" indent="-228600" defTabSz="1020763" eaLnBrk="0" fontAlgn="base" hangingPunct="0">
              <a:spcBef>
                <a:spcPct val="0"/>
              </a:spcBef>
              <a:spcAft>
                <a:spcPct val="0"/>
              </a:spcAft>
              <a:defRPr sz="3200" u="sng" baseline="-25000">
                <a:solidFill>
                  <a:schemeClr val="tx1"/>
                </a:solidFill>
                <a:latin typeface="Times New Roman" pitchFamily="18" charset="0"/>
              </a:defRPr>
            </a:lvl6pPr>
            <a:lvl7pPr marL="2971800" indent="-228600" defTabSz="1020763" eaLnBrk="0" fontAlgn="base" hangingPunct="0">
              <a:spcBef>
                <a:spcPct val="0"/>
              </a:spcBef>
              <a:spcAft>
                <a:spcPct val="0"/>
              </a:spcAft>
              <a:defRPr sz="3200" u="sng" baseline="-25000">
                <a:solidFill>
                  <a:schemeClr val="tx1"/>
                </a:solidFill>
                <a:latin typeface="Times New Roman" pitchFamily="18" charset="0"/>
              </a:defRPr>
            </a:lvl7pPr>
            <a:lvl8pPr marL="3429000" indent="-228600" defTabSz="1020763" eaLnBrk="0" fontAlgn="base" hangingPunct="0">
              <a:spcBef>
                <a:spcPct val="0"/>
              </a:spcBef>
              <a:spcAft>
                <a:spcPct val="0"/>
              </a:spcAft>
              <a:defRPr sz="3200" u="sng" baseline="-25000">
                <a:solidFill>
                  <a:schemeClr val="tx1"/>
                </a:solidFill>
                <a:latin typeface="Times New Roman" pitchFamily="18" charset="0"/>
              </a:defRPr>
            </a:lvl8pPr>
            <a:lvl9pPr marL="3886200" indent="-228600" defTabSz="1020763" eaLnBrk="0" fontAlgn="base" hangingPunct="0">
              <a:spcBef>
                <a:spcPct val="0"/>
              </a:spcBef>
              <a:spcAft>
                <a:spcPct val="0"/>
              </a:spcAft>
              <a:defRPr sz="3200" u="sng" baseline="-25000">
                <a:solidFill>
                  <a:schemeClr val="tx1"/>
                </a:solidFill>
                <a:latin typeface="Times New Roman" pitchFamily="18" charset="0"/>
              </a:defRPr>
            </a:lvl9pPr>
          </a:lstStyle>
          <a:p>
            <a:fld id="{8A88A728-D227-4E60-9892-997F0E7526CA}" type="slidenum">
              <a:rPr lang="en-US" sz="1400" u="none" baseline="0"/>
              <a:pPr/>
              <a:t>3</a:t>
            </a:fld>
            <a:endParaRPr lang="en-US" sz="1400" u="none" baseline="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r>
              <a:rPr lang="en-US" dirty="0" smtClean="0"/>
              <a:t>Number of Inputs = 66</a:t>
            </a:r>
          </a:p>
          <a:p>
            <a:r>
              <a:rPr lang="en-US" dirty="0" smtClean="0"/>
              <a:t>Truth Table Rows = 2</a:t>
            </a:r>
            <a:r>
              <a:rPr lang="en-US" baseline="30000" dirty="0" smtClean="0"/>
              <a:t>66</a:t>
            </a:r>
          </a:p>
          <a:p>
            <a:r>
              <a:rPr lang="en-US" dirty="0" smtClean="0"/>
              <a:t>Equations with up to 66 variables</a:t>
            </a:r>
          </a:p>
          <a:p>
            <a:endParaRPr lang="en-US" dirty="0" smtClean="0"/>
          </a:p>
          <a:p>
            <a:r>
              <a:rPr lang="en-US" dirty="0" smtClean="0"/>
              <a:t>The top boxes are primary inputs</a:t>
            </a:r>
          </a:p>
          <a:p>
            <a:endParaRPr lang="en-US" dirty="0" smtClean="0"/>
          </a:p>
          <a:p>
            <a:r>
              <a:rPr lang="en-US" dirty="0" smtClean="0"/>
              <a:t>They are described as an operand </a:t>
            </a:r>
          </a:p>
          <a:p>
            <a:endParaRPr lang="en-US" dirty="0" smtClean="0"/>
          </a:p>
          <a:p>
            <a:r>
              <a:rPr lang="en-US" dirty="0" smtClean="0"/>
              <a:t>If you</a:t>
            </a:r>
            <a:r>
              <a:rPr lang="en-US" baseline="0" dirty="0" smtClean="0"/>
              <a:t> want to add two 32bit values, you get different stuff</a:t>
            </a:r>
          </a:p>
          <a:p>
            <a:endParaRPr lang="en-US" baseline="0" dirty="0" smtClean="0"/>
          </a:p>
          <a:p>
            <a:endParaRPr lang="en-US" baseline="0" dirty="0" smtClean="0"/>
          </a:p>
          <a:p>
            <a:r>
              <a:rPr lang="en-US" baseline="0" dirty="0" smtClean="0"/>
              <a:t>The y inputs are secondary inputs and outputs. The carry is a good example of a secondary I/O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Value of I doesn’t matter. </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 a ripple </a:t>
            </a:r>
            <a:r>
              <a:rPr lang="en-US" smtClean="0"/>
              <a:t>carry adder.</a:t>
            </a:r>
            <a:endParaRPr lang="en-US"/>
          </a:p>
        </p:txBody>
      </p:sp>
      <p:sp>
        <p:nvSpPr>
          <p:cNvPr id="4" name="Slide Number Placeholder 3"/>
          <p:cNvSpPr>
            <a:spLocks noGrp="1"/>
          </p:cNvSpPr>
          <p:nvPr>
            <p:ph type="sldNum" sz="quarter" idx="10"/>
          </p:nvPr>
        </p:nvSpPr>
        <p:spPr/>
        <p:txBody>
          <a:bodyPr/>
          <a:lstStyle/>
          <a:p>
            <a:fld id="{13095BEE-53FE-4968-851D-32C5FBABEEA0}" type="slidenum">
              <a:rPr lang="en-US" smtClean="0"/>
              <a:pPr/>
              <a:t>6</a:t>
            </a:fld>
            <a:endParaRPr lang="en-US"/>
          </a:p>
        </p:txBody>
      </p:sp>
    </p:spTree>
    <p:extLst>
      <p:ext uri="{BB962C8B-B14F-4D97-AF65-F5344CB8AC3E}">
        <p14:creationId xmlns:p14="http://schemas.microsoft.com/office/powerpoint/2010/main" val="193273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C0 was 0, it gets a single bit as the output for S0</a:t>
            </a:r>
          </a:p>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7</a:t>
            </a:fld>
            <a:endParaRPr lang="en-US"/>
          </a:p>
        </p:txBody>
      </p:sp>
    </p:spTree>
    <p:extLst>
      <p:ext uri="{BB962C8B-B14F-4D97-AF65-F5344CB8AC3E}">
        <p14:creationId xmlns:p14="http://schemas.microsoft.com/office/powerpoint/2010/main" val="248793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need to consider that the use of binary representation of values that are now signed.</a:t>
            </a:r>
            <a:r>
              <a:rPr lang="en-US" baseline="0" dirty="0" smtClean="0"/>
              <a:t> As it </a:t>
            </a:r>
            <a:r>
              <a:rPr lang="en-US" baseline="0" dirty="0" err="1" smtClean="0"/>
              <a:t>tunrs</a:t>
            </a:r>
            <a:r>
              <a:rPr lang="en-US" baseline="0" dirty="0" smtClean="0"/>
              <a:t> out, binary has three different ways that we can represent signed numbers. </a:t>
            </a:r>
          </a:p>
          <a:p>
            <a:endParaRPr lang="en-US" baseline="0" dirty="0" smtClean="0"/>
          </a:p>
          <a:p>
            <a:endParaRPr lang="en-US" baseline="0" dirty="0" smtClean="0"/>
          </a:p>
          <a:p>
            <a:endParaRPr lang="en-US" baseline="0" dirty="0" smtClean="0"/>
          </a:p>
          <a:p>
            <a:r>
              <a:rPr lang="en-US" baseline="0" dirty="0" smtClean="0"/>
              <a:t>3 signed thingies. </a:t>
            </a:r>
          </a:p>
          <a:p>
            <a:endParaRPr lang="en-US" baseline="0" dirty="0" smtClean="0"/>
          </a:p>
          <a:p>
            <a:r>
              <a:rPr lang="en-US" baseline="0" dirty="0" smtClean="0"/>
              <a:t>Particular method</a:t>
            </a:r>
          </a:p>
          <a:p>
            <a:r>
              <a:rPr lang="en-US" baseline="0" dirty="0" smtClean="0"/>
              <a:t>This is due to the lack of drawbacks..</a:t>
            </a:r>
          </a:p>
          <a:p>
            <a:endParaRPr lang="en-US" baseline="0" dirty="0" smtClean="0"/>
          </a:p>
          <a:p>
            <a:endParaRPr lang="en-US" baseline="0" dirty="0" smtClean="0"/>
          </a:p>
          <a:p>
            <a:r>
              <a:rPr lang="en-US" baseline="0" dirty="0" smtClean="0"/>
              <a:t>Seen as signed ones and twos compliment.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 talk about an n bit value. We are to imagine that the n bit value</a:t>
            </a:r>
            <a:r>
              <a:rPr lang="en-US" baseline="0" dirty="0" smtClean="0"/>
              <a:t> is divided into two different fields.</a:t>
            </a:r>
          </a:p>
          <a:p>
            <a:endParaRPr lang="en-US" baseline="0" dirty="0" smtClean="0"/>
          </a:p>
          <a:p>
            <a:r>
              <a:rPr lang="en-US" baseline="0" dirty="0" smtClean="0"/>
              <a:t>The first field consists </a:t>
            </a:r>
            <a:r>
              <a:rPr lang="en-US" baseline="0" dirty="0" err="1" smtClean="0"/>
              <a:t>soley</a:t>
            </a:r>
            <a:r>
              <a:rPr lang="en-US" baseline="0" dirty="0" smtClean="0"/>
              <a:t> of the most </a:t>
            </a:r>
            <a:r>
              <a:rPr lang="en-US" baseline="0" dirty="0" err="1" smtClean="0"/>
              <a:t>signifigant</a:t>
            </a:r>
            <a:r>
              <a:rPr lang="en-US" baseline="0" dirty="0" smtClean="0"/>
              <a:t> bit of the number and called the </a:t>
            </a:r>
            <a:r>
              <a:rPr lang="en-US" baseline="0" dirty="0" err="1" smtClean="0"/>
              <a:t>msb</a:t>
            </a:r>
            <a:r>
              <a:rPr lang="en-US" baseline="0" dirty="0" smtClean="0"/>
              <a:t> or the most </a:t>
            </a:r>
            <a:r>
              <a:rPr lang="en-US" baseline="0" dirty="0" err="1" smtClean="0"/>
              <a:t>signifigant</a:t>
            </a:r>
            <a:r>
              <a:rPr lang="en-US" baseline="0" dirty="0" smtClean="0"/>
              <a:t> bit of the number.</a:t>
            </a:r>
          </a:p>
          <a:p>
            <a:endParaRPr lang="en-US" baseline="0" dirty="0" smtClean="0"/>
          </a:p>
          <a:p>
            <a:r>
              <a:rPr lang="en-US" baseline="0" dirty="0" smtClean="0"/>
              <a:t>It gives us info of the sign of the bit of what we are trying to do.</a:t>
            </a:r>
          </a:p>
          <a:p>
            <a:endParaRPr lang="en-US" baseline="0" dirty="0" smtClean="0"/>
          </a:p>
          <a:p>
            <a:r>
              <a:rPr lang="en-US" baseline="0" dirty="0" smtClean="0"/>
              <a:t>Easy convention</a:t>
            </a:r>
          </a:p>
          <a:p>
            <a:endParaRPr lang="en-US" baseline="0" dirty="0" smtClean="0"/>
          </a:p>
          <a:p>
            <a:r>
              <a:rPr lang="en-US" baseline="0" dirty="0" smtClean="0"/>
              <a:t>If the signed bit is 0 then the number is a positive number</a:t>
            </a:r>
          </a:p>
          <a:p>
            <a:endParaRPr lang="en-US" baseline="0" dirty="0" smtClean="0"/>
          </a:p>
          <a:p>
            <a:r>
              <a:rPr lang="en-US" baseline="0" dirty="0" smtClean="0"/>
              <a:t>If the signed bit is a 1 then it is a negative number</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3095BEE-53FE-4968-851D-32C5FBABEEA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074420" y="479864"/>
            <a:ext cx="5554980" cy="1962912"/>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074420" y="2466752"/>
            <a:ext cx="5554980" cy="23368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22BD14D-7228-45F1-B04A-047DCEC078FB}" type="slidenum">
              <a:rPr lang="en-US" smtClean="0"/>
              <a:pPr/>
              <a:t>‹#›</a:t>
            </a:fld>
            <a:endParaRPr lang="en-US"/>
          </a:p>
        </p:txBody>
      </p:sp>
      <p:sp>
        <p:nvSpPr>
          <p:cNvPr id="8" name="Oval 7"/>
          <p:cNvSpPr/>
          <p:nvPr/>
        </p:nvSpPr>
        <p:spPr>
          <a:xfrm>
            <a:off x="691075" y="1885069"/>
            <a:ext cx="157734" cy="280416"/>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867882" y="1793355"/>
            <a:ext cx="48006" cy="8534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366186"/>
            <a:ext cx="1371600" cy="780203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57250" y="366188"/>
            <a:ext cx="4171950" cy="78020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712168" y="-72"/>
            <a:ext cx="5143500" cy="9144072"/>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1933794" y="3467100"/>
            <a:ext cx="4800600" cy="3048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933794" y="1422400"/>
            <a:ext cx="4800600" cy="2012949"/>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a:p>
        </p:txBody>
      </p:sp>
      <p:sp>
        <p:nvSpPr>
          <p:cNvPr id="10" name="Rectangle 9"/>
          <p:cNvSpPr/>
          <p:nvPr/>
        </p:nvSpPr>
        <p:spPr bwMode="invGray">
          <a:xfrm>
            <a:off x="1714500" y="0"/>
            <a:ext cx="57150"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29241" y="3752875"/>
            <a:ext cx="157734" cy="280416"/>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806048" y="3661160"/>
            <a:ext cx="48006" cy="8534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6706" y="365760"/>
            <a:ext cx="5623560" cy="1524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076706" y="2032000"/>
            <a:ext cx="2743200" cy="621792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957066" y="2032000"/>
            <a:ext cx="2743200" cy="621792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6880448"/>
            <a:ext cx="6172200" cy="1524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437704"/>
            <a:ext cx="3017520" cy="8534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97580" y="437704"/>
            <a:ext cx="3017520" cy="8534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292448"/>
            <a:ext cx="3017520" cy="54864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97580" y="1292448"/>
            <a:ext cx="3017520" cy="54864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6706" y="365760"/>
            <a:ext cx="5623560" cy="1524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61238" y="0"/>
            <a:ext cx="6096762" cy="9144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22BD14D-7228-45F1-B04A-047DCEC078FB}" type="slidenum">
              <a:rPr lang="en-US" smtClean="0"/>
              <a:pPr/>
              <a:t>‹#›</a:t>
            </a:fld>
            <a:endParaRPr lang="en-US"/>
          </a:p>
        </p:txBody>
      </p:sp>
      <p:sp>
        <p:nvSpPr>
          <p:cNvPr id="6" name="Rectangle 5"/>
          <p:cNvSpPr/>
          <p:nvPr/>
        </p:nvSpPr>
        <p:spPr bwMode="invGray">
          <a:xfrm>
            <a:off x="761238" y="-72"/>
            <a:ext cx="54864"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289037"/>
            <a:ext cx="2857500" cy="154940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1875952"/>
            <a:ext cx="2857500" cy="931333"/>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 y="2844801"/>
            <a:ext cx="6115050" cy="5323417"/>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2BD14D-7228-45F1-B04A-047DCEC078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15172" y="1422400"/>
            <a:ext cx="2057400" cy="26416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AEB835E-18C2-4E34-852A-81257F5998FC}" type="datetimeFigureOut">
              <a:rPr lang="en-US" smtClean="0"/>
              <a:pPr/>
              <a:t>3/16/15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2BD14D-7228-45F1-B04A-047DCEC078FB}" type="slidenum">
              <a:rPr lang="en-US" smtClean="0"/>
              <a:pPr/>
              <a:t>‹#›</a:t>
            </a:fld>
            <a:endParaRPr lang="en-US"/>
          </a:p>
        </p:txBody>
      </p:sp>
      <p:sp>
        <p:nvSpPr>
          <p:cNvPr id="8" name="Rectangle 7"/>
          <p:cNvSpPr/>
          <p:nvPr/>
        </p:nvSpPr>
        <p:spPr>
          <a:xfrm>
            <a:off x="571500" y="1422400"/>
            <a:ext cx="3429000" cy="6096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628650" y="1524005"/>
            <a:ext cx="3314700" cy="468604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297544" y="1272455"/>
            <a:ext cx="514350" cy="27241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3752750" y="1249048"/>
            <a:ext cx="486918" cy="27241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628650" y="6400800"/>
            <a:ext cx="3314700" cy="1016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611945" y="-1087896"/>
            <a:ext cx="1229165" cy="2185183"/>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26613" y="28137"/>
            <a:ext cx="1276643" cy="2269588"/>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37161" y="1406770"/>
            <a:ext cx="844288" cy="1470165"/>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759655" y="-72"/>
            <a:ext cx="6098345" cy="9144072"/>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076706" y="366184"/>
            <a:ext cx="5623560" cy="1524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076706" y="1930400"/>
            <a:ext cx="5623560" cy="64008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2686050" y="8407400"/>
            <a:ext cx="1600200" cy="63500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EB835E-18C2-4E34-852A-81257F5998FC}" type="datetimeFigureOut">
              <a:rPr lang="en-US" smtClean="0"/>
              <a:pPr/>
              <a:t>3/16/15</a:t>
            </a:fld>
            <a:endParaRPr lang="en-US"/>
          </a:p>
        </p:txBody>
      </p:sp>
      <p:sp>
        <p:nvSpPr>
          <p:cNvPr id="10" name="Footer Placeholder 9"/>
          <p:cNvSpPr>
            <a:spLocks noGrp="1"/>
          </p:cNvSpPr>
          <p:nvPr>
            <p:ph type="ftr" sz="quarter" idx="3"/>
          </p:nvPr>
        </p:nvSpPr>
        <p:spPr>
          <a:xfrm>
            <a:off x="4286250" y="8407400"/>
            <a:ext cx="2171700" cy="63500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6460236" y="8407400"/>
            <a:ext cx="342900" cy="63500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22BD14D-7228-45F1-B04A-047DCEC078FB}" type="slidenum">
              <a:rPr lang="en-US" smtClean="0"/>
              <a:pPr/>
              <a:t>‹#›</a:t>
            </a:fld>
            <a:endParaRPr lang="en-US"/>
          </a:p>
        </p:txBody>
      </p:sp>
      <p:sp>
        <p:nvSpPr>
          <p:cNvPr id="15" name="Rectangle 14"/>
          <p:cNvSpPr/>
          <p:nvPr/>
        </p:nvSpPr>
        <p:spPr bwMode="invGray">
          <a:xfrm>
            <a:off x="761238" y="-72"/>
            <a:ext cx="54864"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ECE 2504:</a:t>
            </a:r>
            <a:br>
              <a:rPr lang="en-US" dirty="0" smtClean="0"/>
            </a:br>
            <a:r>
              <a:rPr lang="en-US" dirty="0" smtClean="0"/>
              <a:t>Introduction to</a:t>
            </a:r>
            <a:br>
              <a:rPr lang="en-US" dirty="0" smtClean="0"/>
            </a:br>
            <a:r>
              <a:rPr lang="en-US" dirty="0" smtClean="0"/>
              <a:t>Computer Engineering</a:t>
            </a:r>
            <a:endParaRPr lang="en-US" dirty="0"/>
          </a:p>
        </p:txBody>
      </p:sp>
      <p:sp>
        <p:nvSpPr>
          <p:cNvPr id="3" name="Subtitle 2"/>
          <p:cNvSpPr>
            <a:spLocks noGrp="1"/>
          </p:cNvSpPr>
          <p:nvPr>
            <p:ph type="subTitle" idx="1"/>
          </p:nvPr>
        </p:nvSpPr>
        <p:spPr/>
        <p:txBody>
          <a:bodyPr>
            <a:normAutofit/>
          </a:bodyPr>
          <a:lstStyle/>
          <a:p>
            <a:pPr>
              <a:spcBef>
                <a:spcPts val="0"/>
              </a:spcBef>
              <a:spcAft>
                <a:spcPts val="600"/>
              </a:spcAft>
            </a:pPr>
            <a:endParaRPr lang="en-US" sz="2800" dirty="0" smtClean="0"/>
          </a:p>
          <a:p>
            <a:pPr>
              <a:spcBef>
                <a:spcPts val="0"/>
              </a:spcBef>
              <a:spcAft>
                <a:spcPts val="600"/>
              </a:spcAft>
            </a:pPr>
            <a:r>
              <a:rPr lang="en-US" sz="2800" smtClean="0"/>
              <a:t>Section </a:t>
            </a:r>
            <a:r>
              <a:rPr lang="en-US" sz="2800" dirty="0" smtClean="0"/>
              <a:t>4:</a:t>
            </a:r>
          </a:p>
          <a:p>
            <a:pPr>
              <a:spcBef>
                <a:spcPts val="0"/>
              </a:spcBef>
              <a:spcAft>
                <a:spcPts val="600"/>
              </a:spcAft>
            </a:pPr>
            <a:r>
              <a:rPr lang="en-US" sz="2800" dirty="0" smtClean="0"/>
              <a:t>Arithmetic Functions and HDLs</a:t>
            </a:r>
          </a:p>
          <a:p>
            <a:pPr>
              <a:spcBef>
                <a:spcPts val="0"/>
              </a:spcBef>
              <a:spcAft>
                <a:spcPts val="600"/>
              </a:spcAft>
            </a:pPr>
            <a:r>
              <a:rPr lang="en-US" sz="2800" dirty="0" smtClean="0"/>
              <a:t>(Part 1)</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Magnitude Representation</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In a </a:t>
            </a:r>
            <a:r>
              <a:rPr lang="en-US" sz="2800" i="1" dirty="0" smtClean="0"/>
              <a:t>signed magnitude</a:t>
            </a:r>
            <a:r>
              <a:rPr lang="en-US" sz="2800" dirty="0" smtClean="0"/>
              <a:t> number, the most significant bit is the sign bit.</a:t>
            </a:r>
          </a:p>
          <a:p>
            <a:pPr>
              <a:buSzPct val="100000"/>
              <a:buFont typeface="Arial" pitchFamily="34" charset="0"/>
              <a:buChar char="•"/>
            </a:pPr>
            <a:r>
              <a:rPr lang="en-US" sz="2800" dirty="0" smtClean="0"/>
              <a:t>The remaining bits express the magnitude of the number. Interpret the magnitude just as you would an unsigned binary number.</a:t>
            </a:r>
          </a:p>
          <a:p>
            <a:pPr>
              <a:spcAft>
                <a:spcPts val="600"/>
              </a:spcAft>
              <a:buNone/>
            </a:pPr>
            <a:endParaRPr lang="en-US" sz="2800" dirty="0" smtClean="0"/>
          </a:p>
          <a:p>
            <a:pPr>
              <a:spcAft>
                <a:spcPts val="600"/>
              </a:spcAft>
              <a:buNone/>
            </a:pPr>
            <a:r>
              <a:rPr lang="en-US" sz="2800" dirty="0" smtClean="0"/>
              <a:t>	</a:t>
            </a:r>
            <a:r>
              <a:rPr lang="en-US" sz="2800" b="1" dirty="0" smtClean="0"/>
              <a:t>Example</a:t>
            </a:r>
            <a:r>
              <a:rPr lang="en-US" sz="2800" dirty="0" smtClean="0"/>
              <a:t> (using 5 bits)</a:t>
            </a:r>
          </a:p>
          <a:p>
            <a:pPr lvl="1">
              <a:spcAft>
                <a:spcPts val="600"/>
              </a:spcAft>
              <a:buNone/>
            </a:pPr>
            <a:r>
              <a:rPr lang="en-US" dirty="0" smtClean="0"/>
              <a:t>(+4)</a:t>
            </a:r>
            <a:r>
              <a:rPr lang="en-US" baseline="-25000" dirty="0" smtClean="0"/>
              <a:t>10</a:t>
            </a:r>
            <a:r>
              <a:rPr lang="en-US" dirty="0" smtClean="0"/>
              <a:t> = 0 0100</a:t>
            </a:r>
          </a:p>
          <a:p>
            <a:pPr lvl="1">
              <a:spcAft>
                <a:spcPts val="600"/>
              </a:spcAft>
              <a:buNone/>
            </a:pPr>
            <a:r>
              <a:rPr lang="en-US" dirty="0" smtClean="0"/>
              <a:t>(–4)</a:t>
            </a:r>
            <a:r>
              <a:rPr lang="en-US" baseline="-25000" dirty="0" smtClean="0"/>
              <a:t>10</a:t>
            </a:r>
            <a:r>
              <a:rPr lang="en-US" dirty="0" smtClean="0"/>
              <a:t> = 1 0100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Magnitude Representation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800" dirty="0" smtClean="0"/>
              <a:t>Features</a:t>
            </a:r>
          </a:p>
          <a:p>
            <a:pPr lvl="1">
              <a:spcBef>
                <a:spcPts val="600"/>
              </a:spcBef>
              <a:buFont typeface="Arial" pitchFamily="34" charset="0"/>
              <a:buChar char="•"/>
            </a:pPr>
            <a:r>
              <a:rPr lang="en-US" dirty="0" smtClean="0"/>
              <a:t>This representation looks like the method that we use to represent signed numbers in radix-10.</a:t>
            </a:r>
          </a:p>
          <a:p>
            <a:pPr lvl="1">
              <a:spcBef>
                <a:spcPts val="600"/>
              </a:spcBef>
              <a:buFont typeface="Arial" pitchFamily="34" charset="0"/>
              <a:buChar char="•"/>
            </a:pPr>
            <a:r>
              <a:rPr lang="en-US" dirty="0" smtClean="0"/>
              <a:t>Arithmetic in signed magnitude is “complex” because we need to compare the signs of the numbers before doing the arithmetic.</a:t>
            </a:r>
          </a:p>
          <a:p>
            <a:pPr lvl="1">
              <a:spcBef>
                <a:spcPts val="600"/>
              </a:spcBef>
              <a:buFont typeface="Arial" pitchFamily="34" charset="0"/>
              <a:buChar char="•"/>
            </a:pPr>
            <a:r>
              <a:rPr lang="en-US" dirty="0" smtClean="0"/>
              <a:t>There are two representations for zero.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1’s Complement Representation</a:t>
            </a:r>
            <a:endParaRPr lang="en-US" dirty="0"/>
          </a:p>
        </p:txBody>
      </p:sp>
      <p:sp>
        <p:nvSpPr>
          <p:cNvPr id="3" name="Content Placeholder 2"/>
          <p:cNvSpPr>
            <a:spLocks noGrp="1"/>
          </p:cNvSpPr>
          <p:nvPr>
            <p:ph idx="1"/>
          </p:nvPr>
        </p:nvSpPr>
        <p:spPr/>
        <p:txBody>
          <a:bodyPr>
            <a:noAutofit/>
          </a:bodyPr>
          <a:lstStyle/>
          <a:p>
            <a:pPr>
              <a:buSzPct val="100000"/>
              <a:buFont typeface="Arial" pitchFamily="34" charset="0"/>
              <a:buChar char="•"/>
            </a:pPr>
            <a:r>
              <a:rPr lang="en-US" sz="2800" dirty="0" smtClean="0"/>
              <a:t>An </a:t>
            </a:r>
            <a:r>
              <a:rPr lang="en-US" sz="2800" i="1" dirty="0" smtClean="0"/>
              <a:t>inverter</a:t>
            </a:r>
            <a:r>
              <a:rPr lang="en-US" sz="2800" dirty="0" smtClean="0"/>
              <a:t> performs the </a:t>
            </a:r>
            <a:r>
              <a:rPr lang="en-US" sz="2800" i="1" dirty="0" smtClean="0"/>
              <a:t>complement operation</a:t>
            </a:r>
            <a:r>
              <a:rPr lang="en-US" sz="2800" dirty="0" smtClean="0"/>
              <a:t>.</a:t>
            </a:r>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r>
              <a:rPr lang="en-US" sz="2800" dirty="0" smtClean="0"/>
              <a:t>We can use the complement operation to produce the </a:t>
            </a:r>
            <a:r>
              <a:rPr lang="en-US" sz="2800" i="1" dirty="0" smtClean="0"/>
              <a:t>1’s complement</a:t>
            </a:r>
            <a:r>
              <a:rPr lang="en-US" sz="2800" dirty="0" smtClean="0"/>
              <a:t> operation.</a:t>
            </a:r>
          </a:p>
          <a:p>
            <a:pPr>
              <a:spcBef>
                <a:spcPts val="0"/>
              </a:spcBef>
              <a:spcAft>
                <a:spcPts val="600"/>
              </a:spcAft>
              <a:buNone/>
            </a:pPr>
            <a:endParaRPr lang="en-US" sz="2800" dirty="0" smtClean="0"/>
          </a:p>
          <a:p>
            <a:pPr>
              <a:spcBef>
                <a:spcPts val="0"/>
              </a:spcBef>
              <a:spcAft>
                <a:spcPts val="600"/>
              </a:spcAft>
              <a:buNone/>
            </a:pPr>
            <a:r>
              <a:rPr lang="en-US" sz="2800" dirty="0" smtClean="0"/>
              <a:t>	</a:t>
            </a:r>
            <a:r>
              <a:rPr lang="en-US" sz="2800" b="1" dirty="0" smtClean="0"/>
              <a:t>Example</a:t>
            </a:r>
          </a:p>
          <a:p>
            <a:pPr>
              <a:spcBef>
                <a:spcPts val="0"/>
              </a:spcBef>
              <a:spcAft>
                <a:spcPts val="600"/>
              </a:spcAft>
              <a:buNone/>
            </a:pPr>
            <a:r>
              <a:rPr lang="en-US" sz="2800" dirty="0" smtClean="0"/>
              <a:t>	The 1’s complement of 00100 is 11011.</a:t>
            </a:r>
          </a:p>
        </p:txBody>
      </p:sp>
      <p:graphicFrame>
        <p:nvGraphicFramePr>
          <p:cNvPr id="4" name="Table 3"/>
          <p:cNvGraphicFramePr>
            <a:graphicFrameLocks noGrp="1"/>
          </p:cNvGraphicFramePr>
          <p:nvPr/>
        </p:nvGraphicFramePr>
        <p:xfrm>
          <a:off x="2743200" y="3200400"/>
          <a:ext cx="1828800" cy="1371600"/>
        </p:xfrm>
        <a:graphic>
          <a:graphicData uri="http://schemas.openxmlformats.org/drawingml/2006/table">
            <a:tbl>
              <a:tblPr>
                <a:tableStyleId>{5C22544A-7EE6-4342-B048-85BDC9FD1C3A}</a:tableStyleId>
              </a:tblPr>
              <a:tblGrid>
                <a:gridCol w="914400"/>
                <a:gridCol w="914400"/>
              </a:tblGrid>
              <a:tr h="457200">
                <a:tc>
                  <a:txBody>
                    <a:bodyPr/>
                    <a:lstStyle/>
                    <a:p>
                      <a:r>
                        <a:rPr lang="en-US" sz="2400" dirty="0" smtClean="0"/>
                        <a:t>A</a:t>
                      </a:r>
                      <a:endParaRPr lang="en-US" sz="2400" dirty="0"/>
                    </a:p>
                  </a:txBody>
                  <a:tcPr marL="0" marR="0" marT="0" marB="0" anchor="ctr" anchorCtr="1">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smtClean="0"/>
                        <a:t>A</a:t>
                      </a:r>
                      <a:r>
                        <a:rPr lang="en-US" sz="2400" dirty="0" smtClean="0">
                          <a:latin typeface="Times New Roman"/>
                          <a:cs typeface="Times New Roman"/>
                        </a:rPr>
                        <a:t>′</a:t>
                      </a:r>
                      <a:endParaRPr lang="en-US" sz="2400" dirty="0"/>
                    </a:p>
                  </a:txBody>
                  <a:tcPr marL="0" marR="0" marT="0" marB="0" anchor="ctr" anchorCtr="1">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00">
                <a:tc>
                  <a:txBody>
                    <a:bodyPr/>
                    <a:lstStyle/>
                    <a:p>
                      <a:r>
                        <a:rPr lang="en-US" sz="2400" dirty="0" smtClean="0"/>
                        <a:t>0</a:t>
                      </a:r>
                      <a:endParaRPr lang="en-US" sz="2400" dirty="0"/>
                    </a:p>
                  </a:txBody>
                  <a:tcPr marL="0" marR="0" marT="0" marB="0" anchor="ctr" anchorCtr="1">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smtClean="0"/>
                        <a:t>1</a:t>
                      </a:r>
                      <a:endParaRPr lang="en-US" sz="2400" dirty="0"/>
                    </a:p>
                  </a:txBody>
                  <a:tcPr marL="0" marR="0" marT="0" marB="0" anchor="ctr" anchorCtr="1">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7200">
                <a:tc>
                  <a:txBody>
                    <a:bodyPr/>
                    <a:lstStyle/>
                    <a:p>
                      <a:r>
                        <a:rPr lang="en-US" sz="2400" dirty="0" smtClean="0"/>
                        <a:t>1</a:t>
                      </a:r>
                      <a:endParaRPr lang="en-US" sz="2400" dirty="0"/>
                    </a:p>
                  </a:txBody>
                  <a:tcPr marL="0" marR="0" marT="0" marB="0" anchor="ctr" anchorCtr="1">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smtClean="0"/>
                        <a:t>0</a:t>
                      </a:r>
                      <a:endParaRPr lang="en-US" sz="2400" dirty="0"/>
                    </a:p>
                  </a:txBody>
                  <a:tcPr marL="0" marR="0" marT="0" marB="0" anchor="ctr" anchorCtr="1">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1’s Complement Representation</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In the </a:t>
            </a:r>
            <a:r>
              <a:rPr lang="en-US" sz="2800" i="1" dirty="0" smtClean="0"/>
              <a:t>signed 1’s complement representation</a:t>
            </a:r>
            <a:r>
              <a:rPr lang="en-US" sz="2800" dirty="0" smtClean="0"/>
              <a:t>,  two numbers have opposite value if their codes are 1’s complements of each other.</a:t>
            </a:r>
          </a:p>
          <a:p>
            <a:pPr>
              <a:buSzPct val="100000"/>
              <a:buFont typeface="Arial" pitchFamily="34" charset="0"/>
              <a:buChar char="•"/>
            </a:pPr>
            <a:r>
              <a:rPr lang="en-US" sz="2800" dirty="0" smtClean="0"/>
              <a:t>Remember, a number having a sign bit of 0 is positive. A number having a sign bit of 1 is negative.</a:t>
            </a:r>
          </a:p>
          <a:p>
            <a:pPr>
              <a:spcBef>
                <a:spcPts val="0"/>
              </a:spcBef>
              <a:spcAft>
                <a:spcPts val="600"/>
              </a:spcAft>
              <a:buNone/>
            </a:pPr>
            <a:endParaRPr lang="en-US" sz="2800" dirty="0" smtClean="0"/>
          </a:p>
          <a:p>
            <a:pPr>
              <a:spcBef>
                <a:spcPts val="0"/>
              </a:spcBef>
              <a:spcAft>
                <a:spcPts val="600"/>
              </a:spcAft>
              <a:buNone/>
            </a:pPr>
            <a:r>
              <a:rPr lang="en-US" sz="2800" dirty="0" smtClean="0"/>
              <a:t>	</a:t>
            </a:r>
            <a:r>
              <a:rPr lang="en-US" sz="2800" b="1" dirty="0" smtClean="0"/>
              <a:t>Example</a:t>
            </a:r>
            <a:r>
              <a:rPr lang="en-US" sz="2800" dirty="0" smtClean="0"/>
              <a:t> (using 5 bits)</a:t>
            </a:r>
          </a:p>
          <a:p>
            <a:pPr>
              <a:spcBef>
                <a:spcPts val="0"/>
              </a:spcBef>
              <a:spcAft>
                <a:spcPts val="600"/>
              </a:spcAft>
              <a:buNone/>
            </a:pPr>
            <a:r>
              <a:rPr lang="en-US" sz="2800" dirty="0" smtClean="0"/>
              <a:t>	00100 = +4</a:t>
            </a:r>
          </a:p>
          <a:p>
            <a:pPr>
              <a:spcBef>
                <a:spcPts val="0"/>
              </a:spcBef>
              <a:spcAft>
                <a:spcPts val="600"/>
              </a:spcAft>
              <a:buNone/>
            </a:pPr>
            <a:r>
              <a:rPr lang="en-US" sz="2800" dirty="0" smtClean="0"/>
              <a:t>	11011 =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1’s Complement Arithmetic</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800" dirty="0" smtClean="0"/>
              <a:t>1’s complement arithmetic is simpler than signed magnitude arithmetic.</a:t>
            </a:r>
          </a:p>
          <a:p>
            <a:pPr lvl="1">
              <a:spcBef>
                <a:spcPts val="600"/>
              </a:spcBef>
              <a:buFont typeface="Arial" pitchFamily="34" charset="0"/>
              <a:buChar char="•"/>
            </a:pPr>
            <a:r>
              <a:rPr lang="en-US" dirty="0" smtClean="0"/>
              <a:t>Add the two numbers.  Make sure that both numbers re expressed in 1’s complement representation</a:t>
            </a:r>
          </a:p>
          <a:p>
            <a:pPr lvl="1">
              <a:spcBef>
                <a:spcPts val="600"/>
              </a:spcBef>
              <a:buFont typeface="Arial" pitchFamily="34" charset="0"/>
              <a:buChar char="•"/>
            </a:pPr>
            <a:r>
              <a:rPr lang="en-US" dirty="0" smtClean="0"/>
              <a:t>If there is a carry-out of the most significant bit (the sign bit), increment the result.</a:t>
            </a:r>
          </a:p>
          <a:p>
            <a:pPr lvl="1">
              <a:spcBef>
                <a:spcPts val="600"/>
              </a:spcBef>
              <a:buFont typeface="Arial" pitchFamily="34" charset="0"/>
              <a:buChar char="•"/>
            </a:pPr>
            <a:r>
              <a:rPr lang="en-US" dirty="0" smtClean="0"/>
              <a:t>Discard the carry-out.  The result must have the same precision as that of the addends.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1’s Complement Representation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800" dirty="0" smtClean="0"/>
              <a:t>Features</a:t>
            </a:r>
          </a:p>
          <a:p>
            <a:pPr lvl="1">
              <a:spcBef>
                <a:spcPts val="600"/>
              </a:spcBef>
              <a:buFont typeface="Arial" pitchFamily="34" charset="0"/>
              <a:buChar char="•"/>
            </a:pPr>
            <a:r>
              <a:rPr lang="en-US" dirty="0" smtClean="0"/>
              <a:t>Notice that positive numbers are the same in the signed 1’s complement representation as they are in the signed magnitude representation.</a:t>
            </a:r>
          </a:p>
          <a:p>
            <a:pPr lvl="1">
              <a:spcBef>
                <a:spcPts val="600"/>
              </a:spcBef>
              <a:buFont typeface="Arial" pitchFamily="34" charset="0"/>
              <a:buChar char="•"/>
            </a:pPr>
            <a:r>
              <a:rPr lang="en-US" dirty="0" smtClean="0"/>
              <a:t>Notice that negative numbers generally look different in the two representations.</a:t>
            </a:r>
          </a:p>
          <a:p>
            <a:pPr lvl="1">
              <a:spcBef>
                <a:spcPts val="600"/>
              </a:spcBef>
              <a:buFont typeface="Arial" pitchFamily="34" charset="0"/>
              <a:buChar char="•"/>
            </a:pPr>
            <a:r>
              <a:rPr lang="en-US" dirty="0" smtClean="0"/>
              <a:t>There are still two representations of zero.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2’s Complement Representation</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To perform the </a:t>
            </a:r>
            <a:r>
              <a:rPr lang="en-US" sz="2800" i="1" dirty="0" smtClean="0"/>
              <a:t>2’s complement operation</a:t>
            </a:r>
            <a:r>
              <a:rPr lang="en-US" sz="2800" dirty="0" smtClean="0"/>
              <a:t>, first perform the 1’s complement operation, then increment the result.</a:t>
            </a:r>
          </a:p>
          <a:p>
            <a:pPr>
              <a:buSzPct val="100000"/>
              <a:buFont typeface="Arial" pitchFamily="34" charset="0"/>
              <a:buChar char="•"/>
            </a:pPr>
            <a:r>
              <a:rPr lang="en-US" sz="2800" dirty="0" smtClean="0"/>
              <a:t>There are short-cut methods for performing the 2’s complement operation.</a:t>
            </a:r>
          </a:p>
          <a:p>
            <a:pPr>
              <a:buNone/>
            </a:pPr>
            <a:endParaRPr lang="en-US" sz="2800" dirty="0" smtClean="0"/>
          </a:p>
          <a:p>
            <a:pPr>
              <a:buNone/>
            </a:pPr>
            <a:r>
              <a:rPr lang="en-US" sz="2800" dirty="0" smtClean="0"/>
              <a:t>	</a:t>
            </a:r>
            <a:r>
              <a:rPr lang="en-US" sz="2800" b="1" dirty="0" smtClean="0"/>
              <a:t>Example</a:t>
            </a:r>
          </a:p>
          <a:p>
            <a:pPr>
              <a:buNone/>
            </a:pPr>
            <a:r>
              <a:rPr lang="en-US" sz="2800" dirty="0" smtClean="0"/>
              <a:t>	The 2’s complement of 00100 is 11100.</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2’s Complement Representation</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In the </a:t>
            </a:r>
            <a:r>
              <a:rPr lang="en-US" sz="2800" i="1" dirty="0" smtClean="0"/>
              <a:t>signed 2’s complement representation</a:t>
            </a:r>
            <a:r>
              <a:rPr lang="en-US" sz="2800" dirty="0" smtClean="0"/>
              <a:t>,  two numbers have opposite value if their codes are 2’s complements of each other.</a:t>
            </a:r>
          </a:p>
          <a:p>
            <a:pPr>
              <a:buSzPct val="100000"/>
              <a:buFont typeface="Arial" pitchFamily="34" charset="0"/>
              <a:buChar char="•"/>
            </a:pPr>
            <a:r>
              <a:rPr lang="en-US" sz="2800" dirty="0" smtClean="0"/>
              <a:t>Remember, a number having a sign bit of 0 is positive. A number having a sign bit of 1 is negative.</a:t>
            </a:r>
          </a:p>
          <a:p>
            <a:pPr>
              <a:buNone/>
            </a:pPr>
            <a:endParaRPr lang="en-US" sz="2800" dirty="0" smtClean="0"/>
          </a:p>
          <a:p>
            <a:pPr>
              <a:buNone/>
            </a:pPr>
            <a:r>
              <a:rPr lang="en-US" sz="2800" dirty="0" smtClean="0"/>
              <a:t>	</a:t>
            </a:r>
            <a:r>
              <a:rPr lang="en-US" sz="2800" b="1" dirty="0" smtClean="0"/>
              <a:t>Example</a:t>
            </a:r>
            <a:r>
              <a:rPr lang="en-US" sz="2800" dirty="0" smtClean="0"/>
              <a:t> (using 5 bits)</a:t>
            </a:r>
          </a:p>
          <a:p>
            <a:pPr>
              <a:buNone/>
            </a:pPr>
            <a:r>
              <a:rPr lang="en-US" sz="2800" dirty="0" smtClean="0"/>
              <a:t>	00100 = +4</a:t>
            </a:r>
          </a:p>
          <a:p>
            <a:pPr>
              <a:buNone/>
            </a:pPr>
            <a:r>
              <a:rPr lang="en-US" sz="2800" dirty="0" smtClean="0"/>
              <a:t>	11100 =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2’s Complement Arithmetic</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800" dirty="0" smtClean="0"/>
              <a:t>Addition</a:t>
            </a:r>
          </a:p>
          <a:p>
            <a:pPr lvl="1">
              <a:spcBef>
                <a:spcPts val="600"/>
              </a:spcBef>
              <a:buFont typeface="Arial" pitchFamily="34" charset="0"/>
              <a:buChar char="•"/>
            </a:pPr>
            <a:r>
              <a:rPr lang="en-US" dirty="0" smtClean="0"/>
              <a:t>Add the two numbers.  Make sure that both numbers re expressed in 2’s complement representation</a:t>
            </a:r>
          </a:p>
          <a:p>
            <a:pPr lvl="1">
              <a:spcBef>
                <a:spcPts val="600"/>
              </a:spcBef>
              <a:buFont typeface="Arial" pitchFamily="34" charset="0"/>
              <a:buChar char="•"/>
            </a:pPr>
            <a:r>
              <a:rPr lang="en-US" dirty="0" smtClean="0"/>
              <a:t>Discard the carry-out.  The result must have the same precision as that of the addends.</a:t>
            </a:r>
          </a:p>
          <a:p>
            <a:pPr>
              <a:buFont typeface="Arial" pitchFamily="34" charset="0"/>
              <a:buChar char="•"/>
            </a:pPr>
            <a:r>
              <a:rPr lang="en-US" sz="2800" dirty="0" smtClean="0"/>
              <a:t>Subtraction</a:t>
            </a:r>
          </a:p>
          <a:p>
            <a:pPr lvl="1">
              <a:spcBef>
                <a:spcPts val="600"/>
              </a:spcBef>
              <a:buFont typeface="Arial" pitchFamily="34" charset="0"/>
              <a:buChar char="•"/>
            </a:pPr>
            <a:r>
              <a:rPr lang="en-US" dirty="0" smtClean="0"/>
              <a:t>By definition, a – b = a + (-b)</a:t>
            </a:r>
          </a:p>
          <a:p>
            <a:pPr lvl="1">
              <a:spcBef>
                <a:spcPts val="600"/>
              </a:spcBef>
              <a:buFont typeface="Arial" pitchFamily="34" charset="0"/>
              <a:buChar char="•"/>
            </a:pPr>
            <a:r>
              <a:rPr lang="en-US" dirty="0" smtClean="0"/>
              <a:t>Take the 2’s complement of the subtrahend, then add.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2’s complement vs. dedicated </a:t>
            </a:r>
            <a:r>
              <a:rPr lang="en-US" dirty="0" err="1" smtClean="0"/>
              <a:t>subtractor</a:t>
            </a:r>
            <a:endParaRPr lang="en-US" dirty="0"/>
          </a:p>
        </p:txBody>
      </p:sp>
      <p:pic>
        <p:nvPicPr>
          <p:cNvPr id="4" name="Picture 4" descr="Fig_5-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2438400"/>
            <a:ext cx="3724275" cy="358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076706" y="1930400"/>
            <a:ext cx="5623560" cy="6400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buSzPct val="100000"/>
              <a:buFont typeface="Arial" pitchFamily="34" charset="0"/>
              <a:buChar char="•"/>
            </a:pPr>
            <a:r>
              <a:rPr lang="en-US" sz="2800" dirty="0" err="1" smtClean="0"/>
              <a:t>Subtractor</a:t>
            </a:r>
            <a:r>
              <a:rPr lang="en-US" sz="2800" dirty="0" smtClean="0"/>
              <a:t>/adder:</a:t>
            </a:r>
          </a:p>
          <a:p>
            <a:pPr>
              <a:buSzPct val="100000"/>
              <a:buFont typeface="Arial" pitchFamily="34" charset="0"/>
              <a:buChar char="•"/>
            </a:pPr>
            <a:endParaRPr lang="en-US" sz="2800" dirty="0"/>
          </a:p>
          <a:p>
            <a:pPr>
              <a:buSzPct val="100000"/>
              <a:buFont typeface="Arial" pitchFamily="34" charset="0"/>
              <a:buChar char="•"/>
            </a:pPr>
            <a:endParaRPr lang="en-US" sz="2800" dirty="0" smtClean="0"/>
          </a:p>
          <a:p>
            <a:pPr>
              <a:buSzPct val="100000"/>
              <a:buFont typeface="Arial" pitchFamily="34" charset="0"/>
              <a:buChar char="•"/>
            </a:pPr>
            <a:endParaRPr lang="en-US" sz="2800" dirty="0"/>
          </a:p>
          <a:p>
            <a:pPr>
              <a:buSzPct val="100000"/>
              <a:buFont typeface="Arial" pitchFamily="34" charset="0"/>
              <a:buChar char="•"/>
            </a:pPr>
            <a:endParaRPr lang="en-US" sz="2800" dirty="0" smtClean="0"/>
          </a:p>
          <a:p>
            <a:pPr>
              <a:buSzPct val="100000"/>
              <a:buFont typeface="Arial" pitchFamily="34" charset="0"/>
              <a:buChar char="•"/>
            </a:pPr>
            <a:endParaRPr lang="en-US" sz="2800" dirty="0"/>
          </a:p>
          <a:p>
            <a:pPr>
              <a:buSzPct val="100000"/>
              <a:buFont typeface="Arial" pitchFamily="34" charset="0"/>
              <a:buChar char="•"/>
            </a:pPr>
            <a:endParaRPr lang="en-US" sz="2800" i="1" dirty="0" smtClean="0"/>
          </a:p>
          <a:p>
            <a:pPr>
              <a:buSzPct val="100000"/>
              <a:buFont typeface="Arial" pitchFamily="34" charset="0"/>
              <a:buChar char="•"/>
            </a:pPr>
            <a:endParaRPr lang="en-US" sz="2800" dirty="0"/>
          </a:p>
          <a:p>
            <a:pPr>
              <a:buSzPct val="100000"/>
              <a:buFont typeface="Arial" pitchFamily="34" charset="0"/>
              <a:buChar char="•"/>
            </a:pPr>
            <a:r>
              <a:rPr lang="en-US" sz="2800" dirty="0" smtClean="0"/>
              <a:t>2’s complement adder:</a:t>
            </a:r>
          </a:p>
        </p:txBody>
      </p:sp>
      <p:pic>
        <p:nvPicPr>
          <p:cNvPr id="6" name="Picture 153" descr="Fig_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6553200"/>
            <a:ext cx="4093146" cy="212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74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78992" y="365759"/>
            <a:ext cx="5623560" cy="1527048"/>
          </a:xfrm>
        </p:spPr>
        <p:txBody>
          <a:bodyPr>
            <a:normAutofit/>
          </a:bodyPr>
          <a:lstStyle/>
          <a:p>
            <a:r>
              <a:rPr lang="en-US" dirty="0" smtClean="0"/>
              <a:t>Iterative Combinational Circuits</a:t>
            </a:r>
          </a:p>
        </p:txBody>
      </p:sp>
      <p:sp>
        <p:nvSpPr>
          <p:cNvPr id="14340" name="Rectangle 3"/>
          <p:cNvSpPr>
            <a:spLocks noGrp="1" noChangeArrowheads="1"/>
          </p:cNvSpPr>
          <p:nvPr>
            <p:ph type="body" idx="1"/>
          </p:nvPr>
        </p:nvSpPr>
        <p:spPr>
          <a:xfrm>
            <a:off x="1078992" y="1929384"/>
            <a:ext cx="5623560" cy="6400800"/>
          </a:xfrm>
        </p:spPr>
        <p:txBody>
          <a:bodyPr/>
          <a:lstStyle/>
          <a:p>
            <a:pPr>
              <a:buFont typeface="Arial" pitchFamily="34" charset="0"/>
              <a:buChar char="•"/>
            </a:pPr>
            <a:r>
              <a:rPr lang="en-US" sz="2800" dirty="0" smtClean="0"/>
              <a:t>Arithmetic functions</a:t>
            </a:r>
          </a:p>
          <a:p>
            <a:pPr lvl="1">
              <a:spcBef>
                <a:spcPts val="600"/>
              </a:spcBef>
              <a:buFont typeface="Arial" pitchFamily="34" charset="0"/>
              <a:buChar char="•"/>
            </a:pPr>
            <a:r>
              <a:rPr lang="en-US" sz="2400" dirty="0" smtClean="0"/>
              <a:t>Operate on binary vectors</a:t>
            </a:r>
          </a:p>
          <a:p>
            <a:pPr lvl="1">
              <a:spcBef>
                <a:spcPts val="600"/>
              </a:spcBef>
              <a:buFont typeface="Arial" pitchFamily="34" charset="0"/>
              <a:buChar char="•"/>
            </a:pPr>
            <a:r>
              <a:rPr lang="en-US" sz="2400" dirty="0" smtClean="0"/>
              <a:t>Use the same </a:t>
            </a:r>
            <a:r>
              <a:rPr lang="en-US" sz="2400" dirty="0" err="1" smtClean="0"/>
              <a:t>subfunction</a:t>
            </a:r>
            <a:r>
              <a:rPr lang="en-US" sz="2400" dirty="0" smtClean="0"/>
              <a:t> in each bit position</a:t>
            </a:r>
          </a:p>
          <a:p>
            <a:pPr>
              <a:buFont typeface="Arial" pitchFamily="34" charset="0"/>
              <a:buChar char="•"/>
            </a:pPr>
            <a:r>
              <a:rPr lang="en-US" sz="2800" dirty="0" smtClean="0"/>
              <a:t>Can design functional block for </a:t>
            </a:r>
            <a:r>
              <a:rPr lang="en-US" sz="2800" dirty="0" err="1" smtClean="0"/>
              <a:t>subfunction</a:t>
            </a:r>
            <a:r>
              <a:rPr lang="en-US" sz="2800" dirty="0" smtClean="0"/>
              <a:t> and repeat to obtain functional block for overall function</a:t>
            </a:r>
          </a:p>
          <a:p>
            <a:pPr>
              <a:buFont typeface="Arial" pitchFamily="34" charset="0"/>
              <a:buChar char="•"/>
            </a:pPr>
            <a:r>
              <a:rPr lang="en-US" sz="2800" i="1" dirty="0" smtClean="0"/>
              <a:t>Cell</a:t>
            </a:r>
            <a:r>
              <a:rPr lang="en-US" sz="2800" dirty="0" smtClean="0"/>
              <a:t> - </a:t>
            </a:r>
            <a:r>
              <a:rPr lang="en-US" sz="2800" dirty="0" err="1" smtClean="0"/>
              <a:t>subfunction</a:t>
            </a:r>
            <a:r>
              <a:rPr lang="en-US" sz="2800" dirty="0" smtClean="0"/>
              <a:t> block</a:t>
            </a:r>
          </a:p>
          <a:p>
            <a:pPr>
              <a:buFont typeface="Arial" pitchFamily="34" charset="0"/>
              <a:buChar char="•"/>
            </a:pPr>
            <a:r>
              <a:rPr lang="en-US" sz="2800" i="1" dirty="0" smtClean="0"/>
              <a:t>Iterative array</a:t>
            </a:r>
            <a:r>
              <a:rPr lang="en-US" sz="2800" dirty="0" smtClean="0"/>
              <a:t> - a array of interconnected cells</a:t>
            </a:r>
          </a:p>
          <a:p>
            <a:pPr>
              <a:buFont typeface="Arial" pitchFamily="34" charset="0"/>
              <a:buChar char="•"/>
            </a:pPr>
            <a:r>
              <a:rPr lang="en-US" sz="2800" dirty="0" smtClean="0"/>
              <a:t>An iterative array can be in a </a:t>
            </a:r>
            <a:r>
              <a:rPr lang="en-US" sz="2800" u="sng" dirty="0" smtClean="0"/>
              <a:t>single</a:t>
            </a:r>
            <a:r>
              <a:rPr lang="en-US" sz="2800" dirty="0" smtClean="0"/>
              <a:t> dimension (1D) or </a:t>
            </a:r>
            <a:r>
              <a:rPr lang="en-US" sz="2800" u="sng" dirty="0" smtClean="0"/>
              <a:t>multiple</a:t>
            </a:r>
            <a:r>
              <a:rPr lang="en-US" sz="2800" dirty="0" smtClean="0"/>
              <a:t> dimensions</a:t>
            </a:r>
          </a:p>
        </p:txBody>
      </p:sp>
    </p:spTree>
    <p:extLst>
      <p:ext uri="{BB962C8B-B14F-4D97-AF65-F5344CB8AC3E}">
        <p14:creationId xmlns:p14="http://schemas.microsoft.com/office/powerpoint/2010/main" val="319027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 2’s Complement Representation</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2800" dirty="0" smtClean="0"/>
              <a:t>Features</a:t>
            </a:r>
          </a:p>
          <a:p>
            <a:pPr lvl="1">
              <a:spcBef>
                <a:spcPts val="600"/>
              </a:spcBef>
              <a:buFont typeface="Arial" pitchFamily="34" charset="0"/>
              <a:buChar char="•"/>
            </a:pPr>
            <a:r>
              <a:rPr lang="en-US" dirty="0" smtClean="0"/>
              <a:t>Notice that positive numbers are the same in all three formats. We use this fact to provide a common starting point for deriving negative numbers.</a:t>
            </a:r>
          </a:p>
          <a:p>
            <a:pPr lvl="1">
              <a:spcBef>
                <a:spcPts val="600"/>
              </a:spcBef>
              <a:buFont typeface="Arial" pitchFamily="34" charset="0"/>
              <a:buChar char="•"/>
            </a:pPr>
            <a:r>
              <a:rPr lang="en-US" dirty="0" smtClean="0"/>
              <a:t>Notice that negative numbers generally look different in all three formats.</a:t>
            </a:r>
          </a:p>
          <a:p>
            <a:pPr lvl="1">
              <a:spcBef>
                <a:spcPts val="600"/>
              </a:spcBef>
              <a:buFont typeface="Arial" pitchFamily="34" charset="0"/>
              <a:buChar char="•"/>
            </a:pPr>
            <a:r>
              <a:rPr lang="en-US" dirty="0" smtClean="0"/>
              <a:t>The signed 2’s complement representation has a unique representation for 0. This means that we can derive 2</a:t>
            </a:r>
            <a:r>
              <a:rPr lang="en-US" baseline="30000" dirty="0" smtClean="0"/>
              <a:t>n</a:t>
            </a:r>
            <a:r>
              <a:rPr lang="en-US" dirty="0" smtClean="0"/>
              <a:t> unique n-bit numbers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Using a particular </a:t>
            </a:r>
            <a:r>
              <a:rPr lang="en-US" sz="2800" i="1" dirty="0" smtClean="0"/>
              <a:t>n</a:t>
            </a:r>
            <a:r>
              <a:rPr lang="en-US" sz="2800" dirty="0" smtClean="0"/>
              <a:t>-bit signed 2’s complement representation limits the number of integers that we can express.</a:t>
            </a:r>
          </a:p>
          <a:p>
            <a:pPr>
              <a:buSzPct val="100000"/>
              <a:buFont typeface="Arial" pitchFamily="34" charset="0"/>
              <a:buChar char="•"/>
            </a:pPr>
            <a:r>
              <a:rPr lang="en-US" sz="2800" dirty="0" smtClean="0"/>
              <a:t>Sometimes, we cannot use </a:t>
            </a:r>
            <a:r>
              <a:rPr lang="en-US" sz="2800" i="1" dirty="0" smtClean="0"/>
              <a:t>n</a:t>
            </a:r>
            <a:r>
              <a:rPr lang="en-US" sz="2800" dirty="0" smtClean="0"/>
              <a:t> bits to represent the result of an arithmetic problem that uses </a:t>
            </a:r>
            <a:r>
              <a:rPr lang="en-US" sz="2800" i="1" dirty="0" smtClean="0"/>
              <a:t>n</a:t>
            </a:r>
            <a:r>
              <a:rPr lang="en-US" sz="2800" dirty="0" smtClean="0"/>
              <a:t>-bit operands</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None/>
            </a:pPr>
            <a:r>
              <a:rPr lang="en-US" sz="2800" b="1" dirty="0" smtClean="0"/>
              <a:t>Example</a:t>
            </a:r>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r>
              <a:rPr lang="en-US" sz="2800" dirty="0" smtClean="0"/>
              <a:t>The problem here is </a:t>
            </a:r>
            <a:r>
              <a:rPr lang="en-US" sz="2800" i="1" dirty="0" smtClean="0"/>
              <a:t>overflow</a:t>
            </a:r>
            <a:r>
              <a:rPr lang="en-US" sz="2800" dirty="0" smtClean="0"/>
              <a:t>. We cannot interpret the result as the correct result of the addition problem.</a:t>
            </a:r>
          </a:p>
          <a:p>
            <a:pPr>
              <a:buSzPct val="100000"/>
              <a:buFont typeface="Arial" pitchFamily="34" charset="0"/>
              <a:buChar char="•"/>
            </a:pPr>
            <a:r>
              <a:rPr lang="en-US" sz="2800" dirty="0" smtClean="0"/>
              <a:t>What are the </a:t>
            </a:r>
            <a:r>
              <a:rPr lang="en-US" sz="2800" i="1" dirty="0" smtClean="0"/>
              <a:t>indicators</a:t>
            </a:r>
            <a:r>
              <a:rPr lang="en-US" sz="2800" dirty="0" smtClean="0"/>
              <a:t> of overflow?</a:t>
            </a:r>
          </a:p>
        </p:txBody>
      </p:sp>
      <p:graphicFrame>
        <p:nvGraphicFramePr>
          <p:cNvPr id="4" name="Table 3"/>
          <p:cNvGraphicFramePr>
            <a:graphicFrameLocks noGrp="1"/>
          </p:cNvGraphicFramePr>
          <p:nvPr/>
        </p:nvGraphicFramePr>
        <p:xfrm>
          <a:off x="1295400" y="2743200"/>
          <a:ext cx="5029200" cy="1645920"/>
        </p:xfrm>
        <a:graphic>
          <a:graphicData uri="http://schemas.openxmlformats.org/drawingml/2006/table">
            <a:tbl>
              <a:tblPr>
                <a:effectLst/>
                <a:tableStyleId>{5C22544A-7EE6-4342-B048-85BDC9FD1C3A}</a:tableStyleId>
              </a:tblPr>
              <a:tblGrid>
                <a:gridCol w="457200"/>
                <a:gridCol w="457200"/>
                <a:gridCol w="457200"/>
                <a:gridCol w="457200"/>
                <a:gridCol w="457200"/>
                <a:gridCol w="457200"/>
                <a:gridCol w="457200"/>
                <a:gridCol w="457200"/>
                <a:gridCol w="457200"/>
                <a:gridCol w="914400"/>
              </a:tblGrid>
              <a:tr h="548640">
                <a:tc>
                  <a:txBody>
                    <a:bodyPr/>
                    <a:lstStyle/>
                    <a:p>
                      <a:pPr algn="ct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2400" dirty="0" smtClean="0"/>
                        <a:t>= +64</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48640">
                <a:tc>
                  <a:txBody>
                    <a:bodyPr/>
                    <a:lstStyle/>
                    <a:p>
                      <a:pPr algn="ctr"/>
                      <a:r>
                        <a:rPr lang="en-US" sz="2400" dirty="0" smtClean="0"/>
                        <a:t>+</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smtClean="0"/>
                        <a:t>= +100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48640">
                <a:tc>
                  <a:txBody>
                    <a:bodyPr/>
                    <a:lstStyle/>
                    <a:p>
                      <a:pPr algn="ctr"/>
                      <a:endParaRPr lang="en-US" sz="240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Overflow cannot occur in an </a:t>
            </a:r>
            <a:r>
              <a:rPr lang="en-US" sz="2800" i="1" dirty="0" smtClean="0"/>
              <a:t>addition </a:t>
            </a:r>
            <a:r>
              <a:rPr lang="en-US" sz="2800" dirty="0" smtClean="0"/>
              <a:t>problem if the numbers have different sign bits.</a:t>
            </a:r>
          </a:p>
          <a:p>
            <a:pPr>
              <a:buSzPct val="100000"/>
              <a:buFont typeface="Arial" pitchFamily="34" charset="0"/>
              <a:buChar char="•"/>
            </a:pPr>
            <a:r>
              <a:rPr lang="en-US" sz="2800" dirty="0" smtClean="0"/>
              <a:t>If overflow occurs, a computer system should go to an error checking routine. Overflow detection is typically a hardware problem. Overflow correction is typically a software problem.</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Fixed point representations lack sufficient range and precision for most scientific calculations.</a:t>
            </a:r>
          </a:p>
          <a:p>
            <a:pPr>
              <a:spcBef>
                <a:spcPts val="0"/>
              </a:spcBef>
              <a:spcAft>
                <a:spcPts val="600"/>
              </a:spcAft>
              <a:buSzPct val="100000"/>
              <a:buFont typeface="Arial" pitchFamily="34" charset="0"/>
              <a:buChar char="•"/>
            </a:pPr>
            <a:r>
              <a:rPr lang="en-US" sz="2800" dirty="0" smtClean="0"/>
              <a:t>We can use a </a:t>
            </a:r>
            <a:r>
              <a:rPr lang="en-US" sz="2800" i="1" dirty="0" smtClean="0"/>
              <a:t>floating point representation</a:t>
            </a:r>
            <a:r>
              <a:rPr lang="en-US" sz="2800" dirty="0" smtClean="0"/>
              <a:t> that involves an exponential notation.</a:t>
            </a:r>
          </a:p>
          <a:p>
            <a:pPr>
              <a:spcBef>
                <a:spcPts val="0"/>
              </a:spcBef>
              <a:spcAft>
                <a:spcPts val="600"/>
              </a:spcAft>
              <a:buSzPct val="100000"/>
              <a:buFont typeface="Arial" pitchFamily="34" charset="0"/>
              <a:buChar char="•"/>
            </a:pPr>
            <a:r>
              <a:rPr lang="en-US" sz="2800" dirty="0" smtClean="0"/>
              <a:t>The value of the number is</a:t>
            </a:r>
          </a:p>
          <a:p>
            <a:pPr algn="ctr">
              <a:spcBef>
                <a:spcPts val="0"/>
              </a:spcBef>
              <a:spcAft>
                <a:spcPts val="600"/>
              </a:spcAft>
              <a:buSzPct val="100000"/>
              <a:buNone/>
            </a:pPr>
            <a:r>
              <a:rPr lang="en-US" sz="2800" dirty="0" smtClean="0"/>
              <a:t>m </a:t>
            </a:r>
            <a:r>
              <a:rPr lang="en-US" sz="2800" dirty="0" smtClean="0">
                <a:sym typeface="Symbol"/>
              </a:rPr>
              <a:t></a:t>
            </a:r>
            <a:r>
              <a:rPr lang="en-US" sz="2800" dirty="0" smtClean="0"/>
              <a:t> r</a:t>
            </a:r>
            <a:r>
              <a:rPr lang="en-US" sz="2800" baseline="30000" dirty="0" smtClean="0"/>
              <a:t>e</a:t>
            </a:r>
          </a:p>
          <a:p>
            <a:pPr>
              <a:buSzPct val="100000"/>
              <a:buNone/>
            </a:pPr>
            <a:r>
              <a:rPr lang="en-US" sz="2800" dirty="0" smtClean="0"/>
              <a:t>	where </a:t>
            </a:r>
            <a:r>
              <a:rPr lang="en-US" sz="2800" i="1" dirty="0" smtClean="0"/>
              <a:t>m</a:t>
            </a:r>
            <a:r>
              <a:rPr lang="en-US" sz="2800" dirty="0" smtClean="0"/>
              <a:t> is the </a:t>
            </a:r>
            <a:r>
              <a:rPr lang="en-US" sz="2800" i="1" dirty="0" smtClean="0"/>
              <a:t>mantissa</a:t>
            </a:r>
            <a:r>
              <a:rPr lang="en-US" sz="2800" dirty="0" smtClean="0"/>
              <a:t>, </a:t>
            </a:r>
            <a:r>
              <a:rPr lang="en-US" sz="2800" i="1" dirty="0" smtClean="0"/>
              <a:t>r</a:t>
            </a:r>
            <a:r>
              <a:rPr lang="en-US" sz="2800" dirty="0" smtClean="0"/>
              <a:t> is the </a:t>
            </a:r>
            <a:r>
              <a:rPr lang="en-US" sz="2800" i="1" dirty="0" smtClean="0"/>
              <a:t>radix</a:t>
            </a:r>
            <a:r>
              <a:rPr lang="en-US" sz="2800" dirty="0" smtClean="0"/>
              <a:t>, and </a:t>
            </a:r>
            <a:r>
              <a:rPr lang="en-US" sz="2800" i="1" dirty="0" smtClean="0"/>
              <a:t>e </a:t>
            </a:r>
            <a:r>
              <a:rPr lang="en-US" sz="2800" dirty="0" smtClean="0"/>
              <a:t>is the </a:t>
            </a:r>
            <a:r>
              <a:rPr lang="en-US" sz="2800" i="1" dirty="0" smtClean="0"/>
              <a:t>exponent</a:t>
            </a:r>
            <a:r>
              <a:rPr lang="en-US" sz="2800" dirty="0" smtClean="0"/>
              <a:t>.</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In </a:t>
            </a:r>
            <a:r>
              <a:rPr lang="en-US" sz="2800" i="1" dirty="0" smtClean="0"/>
              <a:t>scientific notation</a:t>
            </a:r>
            <a:r>
              <a:rPr lang="en-US" sz="2800" dirty="0" smtClean="0"/>
              <a:t>, we assume a radix of 10. This means that the mantissa and exponent are sufficient to represent a unique number to a particular precision.</a:t>
            </a:r>
          </a:p>
          <a:p>
            <a:pPr>
              <a:spcBef>
                <a:spcPts val="0"/>
              </a:spcBef>
              <a:spcAft>
                <a:spcPts val="600"/>
              </a:spcAft>
              <a:buSzPct val="100000"/>
              <a:buFont typeface="Arial" pitchFamily="34" charset="0"/>
              <a:buChar char="•"/>
            </a:pPr>
            <a:r>
              <a:rPr lang="en-US" sz="2800" dirty="0" smtClean="0"/>
              <a:t>In </a:t>
            </a:r>
            <a:r>
              <a:rPr lang="en-US" sz="2800" i="1" dirty="0" smtClean="0"/>
              <a:t>binary floating point notation</a:t>
            </a:r>
            <a:r>
              <a:rPr lang="en-US" sz="2800" dirty="0" smtClean="0"/>
              <a:t>, we assume a radix of 2.</a:t>
            </a:r>
          </a:p>
          <a:p>
            <a:pPr>
              <a:spcBef>
                <a:spcPts val="0"/>
              </a:spcBef>
              <a:spcAft>
                <a:spcPts val="600"/>
              </a:spcAft>
              <a:buSzPct val="100000"/>
              <a:buFont typeface="Arial" pitchFamily="34" charset="0"/>
              <a:buChar char="•"/>
            </a:pPr>
            <a:r>
              <a:rPr lang="en-US" sz="2800" dirty="0" smtClean="0"/>
              <a:t>Just as in scientific notation, we must follow certain rules to correctly represent the mantissa and the exponent. </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The mantissa of a floating point number represents a signed binary fraction. We assume that all of the bits of place are to the right of a radix point.</a:t>
            </a:r>
          </a:p>
          <a:p>
            <a:pPr>
              <a:spcBef>
                <a:spcPts val="0"/>
              </a:spcBef>
              <a:spcAft>
                <a:spcPts val="600"/>
              </a:spcAft>
              <a:buSzPct val="100000"/>
              <a:buFont typeface="Arial" pitchFamily="34" charset="0"/>
              <a:buChar char="•"/>
            </a:pPr>
            <a:r>
              <a:rPr lang="en-US" sz="2800" dirty="0" smtClean="0"/>
              <a:t>The exponent of a floating point number represents a signed integer.</a:t>
            </a:r>
          </a:p>
          <a:p>
            <a:pPr>
              <a:spcBef>
                <a:spcPts val="0"/>
              </a:spcBef>
              <a:spcAft>
                <a:spcPts val="600"/>
              </a:spcAft>
              <a:buSzPct val="100000"/>
              <a:buFont typeface="Arial" pitchFamily="34" charset="0"/>
              <a:buChar char="•"/>
            </a:pPr>
            <a:r>
              <a:rPr lang="en-US" sz="2800" dirty="0" smtClean="0"/>
              <a:t>In the simplest case, use </a:t>
            </a:r>
            <a:r>
              <a:rPr lang="en-US" sz="2800" i="1" dirty="0" smtClean="0"/>
              <a:t>signed magnitude </a:t>
            </a:r>
            <a:r>
              <a:rPr lang="en-US" sz="2800" dirty="0" smtClean="0"/>
              <a:t>representation to express the numbers.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In non-zero numbers, the mantissa of a floating-point number must be </a:t>
            </a:r>
            <a:r>
              <a:rPr lang="en-US" sz="2800" i="1" dirty="0" smtClean="0"/>
              <a:t>normalized</a:t>
            </a:r>
            <a:r>
              <a:rPr lang="en-US" sz="2800" dirty="0" smtClean="0"/>
              <a:t>. This means that the most significant bit of the mantissa must be 1.</a:t>
            </a:r>
          </a:p>
          <a:p>
            <a:pPr>
              <a:spcBef>
                <a:spcPts val="0"/>
              </a:spcBef>
              <a:spcAft>
                <a:spcPts val="600"/>
              </a:spcAft>
              <a:buSzPct val="100000"/>
              <a:buFont typeface="Arial" pitchFamily="34" charset="0"/>
              <a:buChar char="•"/>
            </a:pPr>
            <a:endParaRPr lang="en-US" sz="2800" dirty="0" smtClean="0"/>
          </a:p>
          <a:p>
            <a:pPr>
              <a:spcBef>
                <a:spcPts val="0"/>
              </a:spcBef>
              <a:spcAft>
                <a:spcPts val="600"/>
              </a:spcAft>
              <a:buSzPct val="100000"/>
              <a:buNone/>
            </a:pPr>
            <a:r>
              <a:rPr lang="en-US" sz="2800" dirty="0" smtClean="0"/>
              <a:t>	</a:t>
            </a:r>
            <a:r>
              <a:rPr lang="en-US" sz="2800" b="1" dirty="0" smtClean="0"/>
              <a:t>Example</a:t>
            </a:r>
            <a:r>
              <a:rPr lang="en-US" sz="2800" b="1" i="1" dirty="0" smtClean="0"/>
              <a:t/>
            </a:r>
            <a:br>
              <a:rPr lang="en-US" sz="2800" b="1" i="1" dirty="0" smtClean="0"/>
            </a:br>
            <a:r>
              <a:rPr lang="en-US" sz="2800" dirty="0" smtClean="0"/>
              <a:t>The mantissa .00100101 </a:t>
            </a:r>
            <a:r>
              <a:rPr lang="en-US" sz="2800" i="1" dirty="0" smtClean="0"/>
              <a:t>is not normalized</a:t>
            </a:r>
            <a:r>
              <a:rPr lang="en-US" sz="2800" dirty="0" smtClean="0"/>
              <a:t>. </a:t>
            </a:r>
            <a:br>
              <a:rPr lang="en-US" sz="2800" dirty="0" smtClean="0"/>
            </a:br>
            <a:r>
              <a:rPr lang="en-US" sz="2800" dirty="0" smtClean="0"/>
              <a:t/>
            </a:r>
            <a:br>
              <a:rPr lang="en-US" sz="2800" dirty="0" smtClean="0"/>
            </a:br>
            <a:r>
              <a:rPr lang="en-US" sz="2800" dirty="0" smtClean="0"/>
              <a:t>The mantissa .10010100 </a:t>
            </a:r>
            <a:r>
              <a:rPr lang="en-US" sz="2800" i="1" dirty="0" smtClean="0"/>
              <a:t>is normalized</a:t>
            </a:r>
            <a:r>
              <a:rPr lang="en-US" sz="2800" dirty="0" smtClean="0"/>
              <a:t>.</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The number of bits in the mantissa determines the number’s </a:t>
            </a:r>
            <a:r>
              <a:rPr lang="en-US" sz="2800" i="1" dirty="0" smtClean="0"/>
              <a:t>precision</a:t>
            </a:r>
            <a:r>
              <a:rPr lang="en-US" sz="2800" dirty="0" smtClean="0"/>
              <a:t>.</a:t>
            </a:r>
          </a:p>
          <a:p>
            <a:pPr>
              <a:spcBef>
                <a:spcPts val="0"/>
              </a:spcBef>
              <a:spcAft>
                <a:spcPts val="600"/>
              </a:spcAft>
              <a:buSzPct val="100000"/>
              <a:buFont typeface="Arial" pitchFamily="34" charset="0"/>
              <a:buChar char="•"/>
            </a:pPr>
            <a:r>
              <a:rPr lang="en-US" sz="2800" dirty="0" smtClean="0"/>
              <a:t>The number of bits in the exponent determines the </a:t>
            </a:r>
            <a:r>
              <a:rPr lang="en-US" sz="2800" i="1" dirty="0" smtClean="0"/>
              <a:t>range.</a:t>
            </a:r>
            <a:r>
              <a:rPr lang="en-US" sz="2800" dirty="0" smtClean="0"/>
              <a:t> </a:t>
            </a:r>
          </a:p>
          <a:p>
            <a:pPr>
              <a:spcBef>
                <a:spcPts val="0"/>
              </a:spcBef>
              <a:spcAft>
                <a:spcPts val="600"/>
              </a:spcAft>
              <a:buSzPct val="100000"/>
              <a:buFont typeface="Arial" pitchFamily="34" charset="0"/>
              <a:buChar char="•"/>
            </a:pPr>
            <a:r>
              <a:rPr lang="en-US" sz="2800" dirty="0" smtClean="0"/>
              <a:t>The standard way to represent zero is to set the mantissa and exponent (including their sign bits) to zero.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754 Floating Point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IEEE has defined standard formats for 32-bit and 64-bit floating point numbers.</a:t>
            </a:r>
          </a:p>
          <a:p>
            <a:pPr>
              <a:spcBef>
                <a:spcPts val="0"/>
              </a:spcBef>
              <a:spcAft>
                <a:spcPts val="600"/>
              </a:spcAft>
              <a:buSzPct val="100000"/>
              <a:buFont typeface="Arial" pitchFamily="34" charset="0"/>
              <a:buChar char="•"/>
            </a:pPr>
            <a:r>
              <a:rPr lang="en-US" sz="2800" dirty="0" smtClean="0"/>
              <a:t>These formats employ a signed offset exponent and a fractional mantissa with an understood 1.</a:t>
            </a:r>
          </a:p>
          <a:p>
            <a:pPr>
              <a:spcBef>
                <a:spcPts val="0"/>
              </a:spcBef>
              <a:spcAft>
                <a:spcPts val="600"/>
              </a:spcAft>
              <a:buSzPct val="100000"/>
              <a:buFont typeface="Arial" pitchFamily="34" charset="0"/>
              <a:buChar char="•"/>
            </a:pPr>
            <a:r>
              <a:rPr lang="en-US" sz="2800" dirty="0" smtClean="0"/>
              <a:t>The qualities, along with allowances for </a:t>
            </a:r>
            <a:r>
              <a:rPr lang="en-US" sz="2800" dirty="0" err="1" smtClean="0"/>
              <a:t>denormalized</a:t>
            </a:r>
            <a:r>
              <a:rPr lang="en-US" sz="2800" dirty="0" smtClean="0"/>
              <a:t> mantissas, permit a wide range of representation, including non-standard values such as </a:t>
            </a:r>
            <a:r>
              <a:rPr lang="en-US" sz="2800" dirty="0" err="1" smtClean="0"/>
              <a:t>NaN</a:t>
            </a:r>
            <a:r>
              <a:rPr lang="en-US" sz="2800" dirty="0" smtClean="0"/>
              <a:t> and Infinity.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descr="Fig_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1929384"/>
            <a:ext cx="5623560" cy="190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2"/>
          <p:cNvSpPr>
            <a:spLocks noGrp="1" noChangeArrowheads="1"/>
          </p:cNvSpPr>
          <p:nvPr>
            <p:ph type="title"/>
          </p:nvPr>
        </p:nvSpPr>
        <p:spPr>
          <a:xfrm>
            <a:off x="1078992" y="365760"/>
            <a:ext cx="5623560" cy="1527048"/>
          </a:xfrm>
        </p:spPr>
        <p:txBody>
          <a:bodyPr>
            <a:normAutofit/>
          </a:bodyPr>
          <a:lstStyle/>
          <a:p>
            <a:r>
              <a:rPr lang="en-US" dirty="0" smtClean="0"/>
              <a:t>Block Diagram of a 1D Iterative Array</a:t>
            </a:r>
          </a:p>
        </p:txBody>
      </p:sp>
      <p:sp>
        <p:nvSpPr>
          <p:cNvPr id="15365" name="Rectangle 3"/>
          <p:cNvSpPr>
            <a:spLocks noGrp="1" noChangeArrowheads="1"/>
          </p:cNvSpPr>
          <p:nvPr>
            <p:ph type="body" idx="1"/>
          </p:nvPr>
        </p:nvSpPr>
        <p:spPr/>
        <p:txBody>
          <a:bodyPr>
            <a:normAutofit lnSpcReduction="10000"/>
          </a:bodyPr>
          <a:lstStyle/>
          <a:p>
            <a:pPr>
              <a:lnSpc>
                <a:spcPct val="110000"/>
              </a:lnSpc>
              <a:buFont typeface="Arial" pitchFamily="34" charset="0"/>
              <a:buChar char="•"/>
            </a:pPr>
            <a:endParaRPr lang="en-US" sz="2500" dirty="0" smtClean="0"/>
          </a:p>
          <a:p>
            <a:pPr>
              <a:lnSpc>
                <a:spcPct val="110000"/>
              </a:lnSpc>
              <a:buFont typeface="Arial" pitchFamily="34" charset="0"/>
              <a:buChar char="•"/>
            </a:pPr>
            <a:endParaRPr lang="en-US" sz="2500" dirty="0" smtClean="0"/>
          </a:p>
          <a:p>
            <a:pPr>
              <a:lnSpc>
                <a:spcPct val="110000"/>
              </a:lnSpc>
              <a:buFont typeface="Arial" pitchFamily="34" charset="0"/>
              <a:buChar char="•"/>
            </a:pPr>
            <a:endParaRPr lang="en-US" sz="2500" dirty="0" smtClean="0"/>
          </a:p>
          <a:p>
            <a:pPr>
              <a:lnSpc>
                <a:spcPct val="110000"/>
              </a:lnSpc>
              <a:buFont typeface="Arial" pitchFamily="34" charset="0"/>
              <a:buChar char="•"/>
            </a:pPr>
            <a:endParaRPr lang="en-US" sz="2500" dirty="0" smtClean="0"/>
          </a:p>
          <a:p>
            <a:pPr>
              <a:lnSpc>
                <a:spcPct val="110000"/>
              </a:lnSpc>
              <a:buFont typeface="Arial" pitchFamily="34" charset="0"/>
              <a:buChar char="•"/>
            </a:pPr>
            <a:r>
              <a:rPr lang="en-US" sz="2500" dirty="0" smtClean="0"/>
              <a:t>Example: n = 32</a:t>
            </a:r>
          </a:p>
          <a:p>
            <a:pPr lvl="1">
              <a:lnSpc>
                <a:spcPct val="110000"/>
              </a:lnSpc>
              <a:spcBef>
                <a:spcPts val="600"/>
              </a:spcBef>
              <a:buFont typeface="Arial" pitchFamily="34" charset="0"/>
              <a:buChar char="•"/>
            </a:pPr>
            <a:r>
              <a:rPr lang="en-US" sz="2500" dirty="0" smtClean="0"/>
              <a:t>Number of inputs = ?</a:t>
            </a:r>
          </a:p>
          <a:p>
            <a:pPr lvl="1">
              <a:lnSpc>
                <a:spcPct val="110000"/>
              </a:lnSpc>
              <a:spcBef>
                <a:spcPts val="600"/>
              </a:spcBef>
              <a:buFont typeface="Arial" pitchFamily="34" charset="0"/>
              <a:buChar char="•"/>
            </a:pPr>
            <a:r>
              <a:rPr lang="en-US" sz="2500" dirty="0" smtClean="0"/>
              <a:t>Truth table rows =  ? </a:t>
            </a:r>
          </a:p>
          <a:p>
            <a:pPr lvl="1">
              <a:lnSpc>
                <a:spcPct val="110000"/>
              </a:lnSpc>
              <a:spcBef>
                <a:spcPts val="600"/>
              </a:spcBef>
              <a:buFont typeface="Arial" pitchFamily="34" charset="0"/>
              <a:buChar char="•"/>
            </a:pPr>
            <a:r>
              <a:rPr lang="en-US" sz="2500" dirty="0" smtClean="0"/>
              <a:t>Equations with  up to ?  input variables </a:t>
            </a:r>
          </a:p>
          <a:p>
            <a:pPr lvl="1">
              <a:lnSpc>
                <a:spcPct val="110000"/>
              </a:lnSpc>
              <a:spcBef>
                <a:spcPts val="600"/>
              </a:spcBef>
              <a:buFont typeface="Arial" pitchFamily="34" charset="0"/>
              <a:buChar char="•"/>
            </a:pPr>
            <a:r>
              <a:rPr lang="en-US" sz="2500" dirty="0" smtClean="0"/>
              <a:t>Equations with huge number of terms</a:t>
            </a:r>
          </a:p>
          <a:p>
            <a:pPr lvl="1">
              <a:lnSpc>
                <a:spcPct val="110000"/>
              </a:lnSpc>
              <a:spcBef>
                <a:spcPts val="600"/>
              </a:spcBef>
              <a:buFont typeface="Arial" pitchFamily="34" charset="0"/>
              <a:buChar char="•"/>
            </a:pPr>
            <a:r>
              <a:rPr lang="en-US" sz="2500" dirty="0" smtClean="0"/>
              <a:t>Design impractical!</a:t>
            </a:r>
          </a:p>
          <a:p>
            <a:pPr>
              <a:lnSpc>
                <a:spcPct val="110000"/>
              </a:lnSpc>
              <a:buFont typeface="Arial" pitchFamily="34" charset="0"/>
              <a:buChar char="•"/>
            </a:pPr>
            <a:r>
              <a:rPr lang="en-US" sz="2500" dirty="0" smtClean="0"/>
              <a:t>Iterative array takes advantage of the regularity to make design feasible</a:t>
            </a:r>
          </a:p>
        </p:txBody>
      </p:sp>
    </p:spTree>
    <p:extLst>
      <p:ext uri="{BB962C8B-B14F-4D97-AF65-F5344CB8AC3E}">
        <p14:creationId xmlns:p14="http://schemas.microsoft.com/office/powerpoint/2010/main" val="58365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754 Floating Point Representation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800" dirty="0" smtClean="0"/>
              <a:t>32 bits (single precision)</a:t>
            </a:r>
          </a:p>
          <a:p>
            <a:pPr lvl="1">
              <a:spcBef>
                <a:spcPts val="600"/>
              </a:spcBef>
              <a:buFont typeface="Arial" pitchFamily="34" charset="0"/>
              <a:buChar char="•"/>
            </a:pPr>
            <a:r>
              <a:rPr lang="en-US" dirty="0" smtClean="0"/>
              <a:t>1 sign bit, 23-bit mantissa, 8-bit exponent. </a:t>
            </a:r>
          </a:p>
          <a:p>
            <a:pPr lvl="1">
              <a:spcBef>
                <a:spcPts val="600"/>
              </a:spcBef>
              <a:buFont typeface="Arial" pitchFamily="34" charset="0"/>
              <a:buChar char="•"/>
            </a:pPr>
            <a:r>
              <a:rPr lang="en-US" dirty="0" smtClean="0"/>
              <a:t>The format has a positive and negative range of 1.401 × 10</a:t>
            </a:r>
            <a:r>
              <a:rPr lang="en-US" baseline="30000" dirty="0" smtClean="0"/>
              <a:t>-45</a:t>
            </a:r>
            <a:r>
              <a:rPr lang="en-US" dirty="0" smtClean="0"/>
              <a:t> (</a:t>
            </a:r>
            <a:r>
              <a:rPr lang="en-US" dirty="0" err="1" smtClean="0"/>
              <a:t>denormalized</a:t>
            </a:r>
            <a:r>
              <a:rPr lang="en-US" dirty="0" smtClean="0"/>
              <a:t>) to 3.402 × 10</a:t>
            </a:r>
            <a:r>
              <a:rPr lang="en-US" baseline="30000" dirty="0" smtClean="0"/>
              <a:t>38</a:t>
            </a:r>
            <a:r>
              <a:rPr lang="en-US" dirty="0" smtClean="0"/>
              <a:t>.</a:t>
            </a:r>
          </a:p>
          <a:p>
            <a:pPr>
              <a:buFont typeface="Arial" pitchFamily="34" charset="0"/>
              <a:buChar char="•"/>
            </a:pPr>
            <a:r>
              <a:rPr lang="en-US" sz="2800" dirty="0" smtClean="0"/>
              <a:t>64 bits: (double precision)</a:t>
            </a:r>
          </a:p>
          <a:p>
            <a:pPr lvl="1">
              <a:spcBef>
                <a:spcPts val="600"/>
              </a:spcBef>
              <a:buFont typeface="Arial" pitchFamily="34" charset="0"/>
              <a:buChar char="•"/>
            </a:pPr>
            <a:r>
              <a:rPr lang="en-US" dirty="0" smtClean="0"/>
              <a:t>1 sign bit, 52-bit mantissa, 11-bit exponent. </a:t>
            </a:r>
          </a:p>
          <a:p>
            <a:pPr lvl="1">
              <a:spcBef>
                <a:spcPts val="600"/>
              </a:spcBef>
              <a:buFont typeface="Arial" pitchFamily="34" charset="0"/>
              <a:buChar char="•"/>
            </a:pPr>
            <a:r>
              <a:rPr lang="en-US" dirty="0" smtClean="0"/>
              <a:t>The format has a positive and negative range of 4.941 × 10</a:t>
            </a:r>
            <a:r>
              <a:rPr lang="en-US" baseline="30000" dirty="0" smtClean="0"/>
              <a:t>-324</a:t>
            </a:r>
            <a:r>
              <a:rPr lang="en-US" dirty="0" smtClean="0"/>
              <a:t> (denormalized) to 1.798 × 10</a:t>
            </a:r>
            <a:r>
              <a:rPr lang="en-US" baseline="30000" dirty="0" smtClean="0"/>
              <a:t>308</a:t>
            </a:r>
            <a:r>
              <a:rPr lang="en-US"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dirty="0"/>
              <a:t>Other Arithmetic Functions</a:t>
            </a:r>
          </a:p>
        </p:txBody>
      </p:sp>
      <p:sp>
        <p:nvSpPr>
          <p:cNvPr id="688131" name="Rectangle 3"/>
          <p:cNvSpPr>
            <a:spLocks noGrp="1" noChangeArrowheads="1"/>
          </p:cNvSpPr>
          <p:nvPr>
            <p:ph type="body" idx="1"/>
          </p:nvPr>
        </p:nvSpPr>
        <p:spPr>
          <a:xfrm>
            <a:off x="1078992" y="1929384"/>
            <a:ext cx="5623560" cy="6400800"/>
          </a:xfrm>
        </p:spPr>
        <p:txBody>
          <a:bodyPr/>
          <a:lstStyle/>
          <a:p>
            <a:pPr>
              <a:buFont typeface="Arial" pitchFamily="34" charset="0"/>
              <a:buChar char="•"/>
            </a:pPr>
            <a:r>
              <a:rPr lang="en-US" dirty="0"/>
              <a:t>Convenient to design the functional blocks by </a:t>
            </a:r>
            <a:r>
              <a:rPr lang="en-US" i="1" dirty="0"/>
              <a:t>contraction</a:t>
            </a:r>
            <a:r>
              <a:rPr lang="en-US" dirty="0"/>
              <a:t> - removal of redundancy from circuit to which input fixing has been applied</a:t>
            </a:r>
          </a:p>
          <a:p>
            <a:pPr>
              <a:buFont typeface="Arial" pitchFamily="34" charset="0"/>
              <a:buChar char="•"/>
            </a:pPr>
            <a:r>
              <a:rPr lang="en-US" dirty="0"/>
              <a:t>Functions</a:t>
            </a:r>
          </a:p>
          <a:p>
            <a:pPr lvl="1">
              <a:buFont typeface="Arial" pitchFamily="34" charset="0"/>
              <a:buChar char="•"/>
            </a:pPr>
            <a:r>
              <a:rPr lang="en-US" dirty="0"/>
              <a:t>Incrementing</a:t>
            </a:r>
          </a:p>
          <a:p>
            <a:pPr lvl="1">
              <a:buFont typeface="Arial" pitchFamily="34" charset="0"/>
              <a:buChar char="•"/>
            </a:pPr>
            <a:r>
              <a:rPr lang="en-US" dirty="0"/>
              <a:t>Decrementing</a:t>
            </a:r>
          </a:p>
          <a:p>
            <a:pPr lvl="1">
              <a:buFont typeface="Arial" pitchFamily="34" charset="0"/>
              <a:buChar char="•"/>
            </a:pPr>
            <a:r>
              <a:rPr lang="en-US" dirty="0"/>
              <a:t>Multiplication by Constant</a:t>
            </a:r>
          </a:p>
          <a:p>
            <a:pPr lvl="1">
              <a:buFont typeface="Arial" pitchFamily="34" charset="0"/>
              <a:buChar char="•"/>
            </a:pPr>
            <a:r>
              <a:rPr lang="en-US" dirty="0"/>
              <a:t>Division by Constant</a:t>
            </a:r>
          </a:p>
          <a:p>
            <a:pPr lvl="1">
              <a:buFont typeface="Arial" pitchFamily="34" charset="0"/>
              <a:buChar char="•"/>
            </a:pPr>
            <a:r>
              <a:rPr lang="en-US" dirty="0"/>
              <a:t>Zero Fill and </a:t>
            </a:r>
            <a:r>
              <a:rPr lang="en-US" dirty="0" smtClean="0"/>
              <a:t>Extension</a:t>
            </a:r>
            <a:endParaRPr lang="en-US" dirty="0"/>
          </a:p>
        </p:txBody>
      </p:sp>
    </p:spTree>
    <p:extLst>
      <p:ext uri="{BB962C8B-B14F-4D97-AF65-F5344CB8AC3E}">
        <p14:creationId xmlns:p14="http://schemas.microsoft.com/office/powerpoint/2010/main" val="304813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Design by Contraction</a:t>
            </a:r>
          </a:p>
        </p:txBody>
      </p:sp>
      <p:sp>
        <p:nvSpPr>
          <p:cNvPr id="689155" name="Rectangle 3"/>
          <p:cNvSpPr>
            <a:spLocks noGrp="1" noChangeArrowheads="1"/>
          </p:cNvSpPr>
          <p:nvPr>
            <p:ph type="body" idx="1"/>
          </p:nvPr>
        </p:nvSpPr>
        <p:spPr>
          <a:xfrm>
            <a:off x="1078992" y="1929384"/>
            <a:ext cx="5623560" cy="6400800"/>
          </a:xfrm>
        </p:spPr>
        <p:txBody>
          <a:bodyPr/>
          <a:lstStyle/>
          <a:p>
            <a:pPr>
              <a:buFont typeface="Arial" pitchFamily="34" charset="0"/>
              <a:buChar char="•"/>
            </a:pPr>
            <a:r>
              <a:rPr lang="en-US" dirty="0"/>
              <a:t>Contraction is a technique for simplifying the logic in a functional block to implement a different function</a:t>
            </a:r>
          </a:p>
          <a:p>
            <a:pPr lvl="1">
              <a:spcBef>
                <a:spcPts val="600"/>
              </a:spcBef>
              <a:buFont typeface="Arial" pitchFamily="34" charset="0"/>
              <a:buChar char="•"/>
            </a:pPr>
            <a:r>
              <a:rPr lang="en-US" dirty="0"/>
              <a:t>The new function must be realizable from the original function by applying rudimentary functions to its inputs</a:t>
            </a:r>
          </a:p>
          <a:p>
            <a:pPr lvl="1">
              <a:spcBef>
                <a:spcPts val="600"/>
              </a:spcBef>
              <a:buFont typeface="Arial" pitchFamily="34" charset="0"/>
              <a:buChar char="•"/>
            </a:pPr>
            <a:r>
              <a:rPr lang="en-US" dirty="0"/>
              <a:t>Contraction is treated here only for application of 0s and </a:t>
            </a:r>
            <a:r>
              <a:rPr lang="en-US" dirty="0" smtClean="0"/>
              <a:t>1s</a:t>
            </a:r>
            <a:endParaRPr lang="en-US" dirty="0"/>
          </a:p>
          <a:p>
            <a:pPr lvl="1">
              <a:spcBef>
                <a:spcPts val="600"/>
              </a:spcBef>
              <a:buFont typeface="Arial" pitchFamily="34" charset="0"/>
              <a:buChar char="•"/>
            </a:pPr>
            <a:r>
              <a:rPr lang="en-US" dirty="0"/>
              <a:t>After application of 0s and 1s, equations or the logic diagram are </a:t>
            </a:r>
            <a:r>
              <a:rPr lang="en-US" dirty="0" smtClean="0"/>
              <a:t>simplified</a:t>
            </a:r>
            <a:endParaRPr lang="en-US" dirty="0"/>
          </a:p>
        </p:txBody>
      </p:sp>
    </p:spTree>
    <p:extLst>
      <p:ext uri="{BB962C8B-B14F-4D97-AF65-F5344CB8AC3E}">
        <p14:creationId xmlns:p14="http://schemas.microsoft.com/office/powerpoint/2010/main" val="3470688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1078992" y="365760"/>
            <a:ext cx="5623560" cy="1527048"/>
          </a:xfrm>
        </p:spPr>
        <p:txBody>
          <a:bodyPr>
            <a:normAutofit/>
          </a:bodyPr>
          <a:lstStyle/>
          <a:p>
            <a:r>
              <a:rPr lang="en-US" dirty="0"/>
              <a:t>Design by Contraction Example</a:t>
            </a:r>
          </a:p>
        </p:txBody>
      </p:sp>
      <p:sp>
        <p:nvSpPr>
          <p:cNvPr id="690179" name="Rectangle 3"/>
          <p:cNvSpPr>
            <a:spLocks noGrp="1" noChangeArrowheads="1"/>
          </p:cNvSpPr>
          <p:nvPr>
            <p:ph type="body" idx="1"/>
          </p:nvPr>
        </p:nvSpPr>
        <p:spPr>
          <a:xfrm>
            <a:off x="1078992" y="1929384"/>
            <a:ext cx="5623560" cy="6400800"/>
          </a:xfrm>
        </p:spPr>
        <p:txBody>
          <a:bodyPr>
            <a:normAutofit/>
          </a:bodyPr>
          <a:lstStyle/>
          <a:p>
            <a:pPr>
              <a:buFont typeface="Arial" pitchFamily="34" charset="0"/>
              <a:buChar char="•"/>
            </a:pPr>
            <a:r>
              <a:rPr lang="en-US" sz="2800" dirty="0" smtClean="0"/>
              <a:t>Contraction of a ripple carry adder to an </a:t>
            </a:r>
            <a:r>
              <a:rPr lang="en-US" sz="2800" dirty="0" err="1" smtClean="0"/>
              <a:t>incrementer</a:t>
            </a:r>
            <a:r>
              <a:rPr lang="en-US" sz="2800" dirty="0" smtClean="0"/>
              <a:t> for </a:t>
            </a:r>
            <a:r>
              <a:rPr lang="en-US" sz="2800" i="1" dirty="0" smtClean="0"/>
              <a:t>n</a:t>
            </a:r>
            <a:r>
              <a:rPr lang="en-US" sz="2800" dirty="0" smtClean="0"/>
              <a:t> = 3 bits</a:t>
            </a:r>
          </a:p>
          <a:p>
            <a:pPr lvl="1">
              <a:buFont typeface="Arial" pitchFamily="34" charset="0"/>
              <a:buChar char="•"/>
            </a:pPr>
            <a:r>
              <a:rPr lang="en-US" dirty="0" smtClean="0"/>
              <a:t>Set operand B = 001</a:t>
            </a:r>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r>
              <a:rPr lang="en-US" dirty="0" smtClean="0"/>
              <a:t>The middle cell can be repeated to make an </a:t>
            </a:r>
            <a:r>
              <a:rPr lang="en-US" dirty="0" err="1" smtClean="0"/>
              <a:t>incrementer</a:t>
            </a:r>
            <a:r>
              <a:rPr lang="en-US" dirty="0" smtClean="0"/>
              <a:t> with </a:t>
            </a:r>
            <a:r>
              <a:rPr lang="en-US" i="1" dirty="0" smtClean="0"/>
              <a:t>n </a:t>
            </a:r>
            <a:r>
              <a:rPr lang="en-US" dirty="0" smtClean="0"/>
              <a:t>&gt; 3.</a:t>
            </a:r>
            <a:endParaRPr lang="en-US" dirty="0"/>
          </a:p>
        </p:txBody>
      </p:sp>
      <p:pic>
        <p:nvPicPr>
          <p:cNvPr id="690180" name="Picture 4" descr="Fig_5-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 y="3919470"/>
            <a:ext cx="5623560" cy="293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44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dirty="0"/>
              <a:t>Incrementing &amp; Decrementing</a:t>
            </a:r>
          </a:p>
        </p:txBody>
      </p:sp>
      <p:sp>
        <p:nvSpPr>
          <p:cNvPr id="691203" name="Rectangle 3"/>
          <p:cNvSpPr>
            <a:spLocks noGrp="1" noChangeArrowheads="1"/>
          </p:cNvSpPr>
          <p:nvPr>
            <p:ph type="body" idx="1"/>
          </p:nvPr>
        </p:nvSpPr>
        <p:spPr>
          <a:xfrm>
            <a:off x="1078992" y="1929384"/>
            <a:ext cx="5623560" cy="6400800"/>
          </a:xfrm>
        </p:spPr>
        <p:txBody>
          <a:bodyPr/>
          <a:lstStyle/>
          <a:p>
            <a:pPr>
              <a:buFont typeface="Arial" pitchFamily="34" charset="0"/>
              <a:buChar char="•"/>
            </a:pPr>
            <a:r>
              <a:rPr lang="en-US" sz="2800" i="1" dirty="0"/>
              <a:t>Incrementing</a:t>
            </a:r>
          </a:p>
          <a:p>
            <a:pPr lvl="1">
              <a:spcBef>
                <a:spcPts val="600"/>
              </a:spcBef>
              <a:buFont typeface="Arial" pitchFamily="34" charset="0"/>
              <a:buChar char="•"/>
            </a:pPr>
            <a:r>
              <a:rPr lang="en-US" sz="2400" dirty="0"/>
              <a:t>Adding a fixed value to an arithmetic variable</a:t>
            </a:r>
          </a:p>
          <a:p>
            <a:pPr lvl="1">
              <a:spcBef>
                <a:spcPts val="600"/>
              </a:spcBef>
              <a:buFont typeface="Arial" pitchFamily="34" charset="0"/>
              <a:buChar char="•"/>
            </a:pPr>
            <a:r>
              <a:rPr lang="en-US" sz="2400" dirty="0"/>
              <a:t>Fixed value is often 1, called </a:t>
            </a:r>
            <a:r>
              <a:rPr lang="en-US" sz="2400" i="1" dirty="0"/>
              <a:t>counting (up</a:t>
            </a:r>
            <a:r>
              <a:rPr lang="en-US" sz="2400" dirty="0"/>
              <a:t>)</a:t>
            </a:r>
          </a:p>
          <a:p>
            <a:pPr lvl="1">
              <a:spcBef>
                <a:spcPts val="600"/>
              </a:spcBef>
              <a:buFont typeface="Arial" pitchFamily="34" charset="0"/>
              <a:buChar char="•"/>
            </a:pPr>
            <a:r>
              <a:rPr lang="en-US" sz="2400" dirty="0"/>
              <a:t>Examples: A + 1, B + 4</a:t>
            </a:r>
          </a:p>
          <a:p>
            <a:pPr lvl="1">
              <a:spcBef>
                <a:spcPts val="600"/>
              </a:spcBef>
              <a:buFont typeface="Arial" pitchFamily="34" charset="0"/>
              <a:buChar char="•"/>
            </a:pPr>
            <a:r>
              <a:rPr lang="en-US" sz="2400" dirty="0"/>
              <a:t>Functional block is called </a:t>
            </a:r>
            <a:r>
              <a:rPr lang="en-US" sz="2400" i="1" dirty="0" err="1"/>
              <a:t>incrementer</a:t>
            </a:r>
            <a:endParaRPr lang="en-US" sz="2400" i="1" dirty="0"/>
          </a:p>
          <a:p>
            <a:pPr>
              <a:buFont typeface="Arial" pitchFamily="34" charset="0"/>
              <a:buChar char="•"/>
            </a:pPr>
            <a:r>
              <a:rPr lang="en-US" sz="2800" i="1" dirty="0"/>
              <a:t>Decrementing</a:t>
            </a:r>
          </a:p>
          <a:p>
            <a:pPr lvl="1">
              <a:spcBef>
                <a:spcPts val="600"/>
              </a:spcBef>
              <a:buFont typeface="Arial" pitchFamily="34" charset="0"/>
              <a:buChar char="•"/>
            </a:pPr>
            <a:r>
              <a:rPr lang="en-US" sz="2400" dirty="0"/>
              <a:t>Subtracting a fixed value from an arithmetic variable</a:t>
            </a:r>
          </a:p>
          <a:p>
            <a:pPr lvl="1">
              <a:spcBef>
                <a:spcPts val="600"/>
              </a:spcBef>
              <a:buFont typeface="Arial" pitchFamily="34" charset="0"/>
              <a:buChar char="•"/>
            </a:pPr>
            <a:r>
              <a:rPr lang="en-US" sz="2400" dirty="0"/>
              <a:t>Fixed value is often 1, called </a:t>
            </a:r>
            <a:r>
              <a:rPr lang="en-US" sz="2400" i="1" dirty="0"/>
              <a:t>counting (down</a:t>
            </a:r>
            <a:r>
              <a:rPr lang="en-US" sz="2400" dirty="0"/>
              <a:t>)</a:t>
            </a:r>
          </a:p>
          <a:p>
            <a:pPr lvl="1">
              <a:spcBef>
                <a:spcPts val="600"/>
              </a:spcBef>
              <a:buFont typeface="Arial" pitchFamily="34" charset="0"/>
              <a:buChar char="•"/>
            </a:pPr>
            <a:r>
              <a:rPr lang="en-US" sz="2400" dirty="0"/>
              <a:t>Examples: A </a:t>
            </a:r>
            <a:r>
              <a:rPr lang="en-US" sz="2400" dirty="0">
                <a:latin typeface="Symbol" pitchFamily="18" charset="2"/>
              </a:rPr>
              <a:t>-</a:t>
            </a:r>
            <a:r>
              <a:rPr lang="en-US" sz="2400" dirty="0"/>
              <a:t> 1, B </a:t>
            </a:r>
            <a:r>
              <a:rPr lang="en-US" sz="2400" dirty="0">
                <a:latin typeface="Symbol" pitchFamily="18" charset="2"/>
              </a:rPr>
              <a:t>-</a:t>
            </a:r>
            <a:r>
              <a:rPr lang="en-US" sz="2400" dirty="0"/>
              <a:t> 4</a:t>
            </a:r>
          </a:p>
          <a:p>
            <a:pPr lvl="1">
              <a:spcBef>
                <a:spcPts val="600"/>
              </a:spcBef>
              <a:buFont typeface="Arial" pitchFamily="34" charset="0"/>
              <a:buChar char="•"/>
            </a:pPr>
            <a:r>
              <a:rPr lang="en-US" sz="2400" dirty="0"/>
              <a:t>Functional block is called </a:t>
            </a:r>
            <a:r>
              <a:rPr lang="en-US" sz="2400" i="1" dirty="0" err="1" smtClean="0"/>
              <a:t>decrementer</a:t>
            </a:r>
            <a:endParaRPr lang="en-US" dirty="0"/>
          </a:p>
        </p:txBody>
      </p:sp>
    </p:spTree>
    <p:extLst>
      <p:ext uri="{BB962C8B-B14F-4D97-AF65-F5344CB8AC3E}">
        <p14:creationId xmlns:p14="http://schemas.microsoft.com/office/powerpoint/2010/main" val="37926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dirty="0"/>
              <a:t>Multiplication/Division by 2</a:t>
            </a:r>
            <a:r>
              <a:rPr lang="en-US" baseline="30000" dirty="0"/>
              <a:t>n</a:t>
            </a:r>
          </a:p>
        </p:txBody>
      </p:sp>
      <p:sp>
        <p:nvSpPr>
          <p:cNvPr id="693251" name="Rectangle 3"/>
          <p:cNvSpPr>
            <a:spLocks noGrp="1" noChangeArrowheads="1"/>
          </p:cNvSpPr>
          <p:nvPr>
            <p:ph type="body" idx="1"/>
          </p:nvPr>
        </p:nvSpPr>
        <p:spPr/>
        <p:txBody>
          <a:bodyPr>
            <a:normAutofit/>
          </a:bodyPr>
          <a:lstStyle/>
          <a:p>
            <a:pPr>
              <a:buSzPct val="100000"/>
              <a:buFont typeface="Arial" pitchFamily="34" charset="0"/>
              <a:buChar char="•"/>
            </a:pPr>
            <a:r>
              <a:rPr lang="en-US" sz="2800" dirty="0" smtClean="0"/>
              <a:t>Multiplication by 100: shift left </a:t>
            </a:r>
            <a:r>
              <a:rPr lang="en-US" sz="2800" dirty="0"/>
              <a:t>by 2</a:t>
            </a:r>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smtClean="0"/>
          </a:p>
          <a:p>
            <a:pPr>
              <a:buSzPct val="100000"/>
              <a:buFont typeface="Arial" pitchFamily="34" charset="0"/>
              <a:buChar char="•"/>
            </a:pPr>
            <a:endParaRPr lang="en-US" sz="2800" dirty="0"/>
          </a:p>
          <a:p>
            <a:pPr>
              <a:buSzPct val="100000"/>
              <a:buFont typeface="Arial" pitchFamily="34" charset="0"/>
              <a:buChar char="•"/>
            </a:pPr>
            <a:endParaRPr lang="en-US" sz="2800" dirty="0" smtClean="0"/>
          </a:p>
          <a:p>
            <a:pPr>
              <a:buSzPct val="100000"/>
              <a:buFont typeface="Arial" pitchFamily="34" charset="0"/>
              <a:buChar char="•"/>
            </a:pPr>
            <a:r>
              <a:rPr lang="en-US" sz="2800" dirty="0" smtClean="0"/>
              <a:t>Division </a:t>
            </a:r>
            <a:r>
              <a:rPr lang="en-US" sz="2800" dirty="0"/>
              <a:t>by </a:t>
            </a:r>
            <a:r>
              <a:rPr lang="en-US" sz="2800" dirty="0" smtClean="0"/>
              <a:t>100: shift </a:t>
            </a:r>
            <a:r>
              <a:rPr lang="en-US" sz="2800" dirty="0"/>
              <a:t>right by </a:t>
            </a:r>
            <a:r>
              <a:rPr lang="en-US" sz="2800" dirty="0" smtClean="0"/>
              <a:t>2 (This also preserves the remainder.)</a:t>
            </a:r>
            <a:endParaRPr lang="en-US" sz="2800" dirty="0"/>
          </a:p>
        </p:txBody>
      </p:sp>
      <p:grpSp>
        <p:nvGrpSpPr>
          <p:cNvPr id="2" name="Group 1"/>
          <p:cNvGrpSpPr>
            <a:grpSpLocks noChangeAspect="1"/>
          </p:cNvGrpSpPr>
          <p:nvPr/>
        </p:nvGrpSpPr>
        <p:grpSpPr>
          <a:xfrm>
            <a:off x="2295283" y="2666999"/>
            <a:ext cx="3419717" cy="2011680"/>
            <a:chOff x="2767013" y="2057400"/>
            <a:chExt cx="3423047" cy="2013639"/>
          </a:xfrm>
        </p:grpSpPr>
        <p:grpSp>
          <p:nvGrpSpPr>
            <p:cNvPr id="693314" name="Group 66"/>
            <p:cNvGrpSpPr>
              <a:grpSpLocks/>
            </p:cNvGrpSpPr>
            <p:nvPr/>
          </p:nvGrpSpPr>
          <p:grpSpPr bwMode="auto">
            <a:xfrm>
              <a:off x="2767013" y="2057400"/>
              <a:ext cx="3423047" cy="1711325"/>
              <a:chOff x="2676" y="1371"/>
              <a:chExt cx="2875" cy="856"/>
            </a:xfrm>
          </p:grpSpPr>
          <p:sp>
            <p:nvSpPr>
              <p:cNvPr id="693253" name="Freeform 5"/>
              <p:cNvSpPr>
                <a:spLocks/>
              </p:cNvSpPr>
              <p:nvPr/>
            </p:nvSpPr>
            <p:spPr bwMode="auto">
              <a:xfrm>
                <a:off x="2723" y="1538"/>
                <a:ext cx="1078" cy="533"/>
              </a:xfrm>
              <a:custGeom>
                <a:avLst/>
                <a:gdLst>
                  <a:gd name="T0" fmla="*/ 1078 w 1078"/>
                  <a:gd name="T1" fmla="*/ 0 h 533"/>
                  <a:gd name="T2" fmla="*/ 1078 w 1078"/>
                  <a:gd name="T3" fmla="*/ 108 h 533"/>
                  <a:gd name="T4" fmla="*/ 0 w 1078"/>
                  <a:gd name="T5" fmla="*/ 429 h 533"/>
                  <a:gd name="T6" fmla="*/ 0 w 1078"/>
                  <a:gd name="T7" fmla="*/ 533 h 533"/>
                </a:gdLst>
                <a:ahLst/>
                <a:cxnLst>
                  <a:cxn ang="0">
                    <a:pos x="T0" y="T1"/>
                  </a:cxn>
                  <a:cxn ang="0">
                    <a:pos x="T2" y="T3"/>
                  </a:cxn>
                  <a:cxn ang="0">
                    <a:pos x="T4" y="T5"/>
                  </a:cxn>
                  <a:cxn ang="0">
                    <a:pos x="T6" y="T7"/>
                  </a:cxn>
                </a:cxnLst>
                <a:rect l="0" t="0" r="r" b="b"/>
                <a:pathLst>
                  <a:path w="1078" h="533">
                    <a:moveTo>
                      <a:pt x="1078" y="0"/>
                    </a:moveTo>
                    <a:lnTo>
                      <a:pt x="1078" y="108"/>
                    </a:lnTo>
                    <a:lnTo>
                      <a:pt x="0" y="429"/>
                    </a:lnTo>
                    <a:lnTo>
                      <a:pt x="0" y="533"/>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54" name="Freeform 6"/>
              <p:cNvSpPr>
                <a:spLocks/>
              </p:cNvSpPr>
              <p:nvPr/>
            </p:nvSpPr>
            <p:spPr bwMode="auto">
              <a:xfrm>
                <a:off x="3278" y="1538"/>
                <a:ext cx="1078" cy="533"/>
              </a:xfrm>
              <a:custGeom>
                <a:avLst/>
                <a:gdLst>
                  <a:gd name="T0" fmla="*/ 1078 w 1078"/>
                  <a:gd name="T1" fmla="*/ 0 h 533"/>
                  <a:gd name="T2" fmla="*/ 1078 w 1078"/>
                  <a:gd name="T3" fmla="*/ 108 h 533"/>
                  <a:gd name="T4" fmla="*/ 0 w 1078"/>
                  <a:gd name="T5" fmla="*/ 429 h 533"/>
                  <a:gd name="T6" fmla="*/ 0 w 1078"/>
                  <a:gd name="T7" fmla="*/ 533 h 533"/>
                </a:gdLst>
                <a:ahLst/>
                <a:cxnLst>
                  <a:cxn ang="0">
                    <a:pos x="T0" y="T1"/>
                  </a:cxn>
                  <a:cxn ang="0">
                    <a:pos x="T2" y="T3"/>
                  </a:cxn>
                  <a:cxn ang="0">
                    <a:pos x="T4" y="T5"/>
                  </a:cxn>
                  <a:cxn ang="0">
                    <a:pos x="T6" y="T7"/>
                  </a:cxn>
                </a:cxnLst>
                <a:rect l="0" t="0" r="r" b="b"/>
                <a:pathLst>
                  <a:path w="1078" h="533">
                    <a:moveTo>
                      <a:pt x="1078" y="0"/>
                    </a:moveTo>
                    <a:lnTo>
                      <a:pt x="1078" y="108"/>
                    </a:lnTo>
                    <a:lnTo>
                      <a:pt x="0" y="429"/>
                    </a:lnTo>
                    <a:lnTo>
                      <a:pt x="0" y="533"/>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55" name="Freeform 7"/>
              <p:cNvSpPr>
                <a:spLocks/>
              </p:cNvSpPr>
              <p:nvPr/>
            </p:nvSpPr>
            <p:spPr bwMode="auto">
              <a:xfrm>
                <a:off x="3817" y="1538"/>
                <a:ext cx="1078" cy="533"/>
              </a:xfrm>
              <a:custGeom>
                <a:avLst/>
                <a:gdLst>
                  <a:gd name="T0" fmla="*/ 1078 w 1078"/>
                  <a:gd name="T1" fmla="*/ 0 h 533"/>
                  <a:gd name="T2" fmla="*/ 1078 w 1078"/>
                  <a:gd name="T3" fmla="*/ 108 h 533"/>
                  <a:gd name="T4" fmla="*/ 0 w 1078"/>
                  <a:gd name="T5" fmla="*/ 429 h 533"/>
                  <a:gd name="T6" fmla="*/ 0 w 1078"/>
                  <a:gd name="T7" fmla="*/ 533 h 533"/>
                </a:gdLst>
                <a:ahLst/>
                <a:cxnLst>
                  <a:cxn ang="0">
                    <a:pos x="T0" y="T1"/>
                  </a:cxn>
                  <a:cxn ang="0">
                    <a:pos x="T2" y="T3"/>
                  </a:cxn>
                  <a:cxn ang="0">
                    <a:pos x="T4" y="T5"/>
                  </a:cxn>
                  <a:cxn ang="0">
                    <a:pos x="T6" y="T7"/>
                  </a:cxn>
                </a:cxnLst>
                <a:rect l="0" t="0" r="r" b="b"/>
                <a:pathLst>
                  <a:path w="1078" h="533">
                    <a:moveTo>
                      <a:pt x="1078" y="0"/>
                    </a:moveTo>
                    <a:lnTo>
                      <a:pt x="1078" y="108"/>
                    </a:lnTo>
                    <a:lnTo>
                      <a:pt x="0" y="429"/>
                    </a:lnTo>
                    <a:lnTo>
                      <a:pt x="0" y="533"/>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56" name="Freeform 8"/>
              <p:cNvSpPr>
                <a:spLocks/>
              </p:cNvSpPr>
              <p:nvPr/>
            </p:nvSpPr>
            <p:spPr bwMode="auto">
              <a:xfrm>
                <a:off x="4362" y="1538"/>
                <a:ext cx="1075" cy="533"/>
              </a:xfrm>
              <a:custGeom>
                <a:avLst/>
                <a:gdLst>
                  <a:gd name="T0" fmla="*/ 1075 w 1075"/>
                  <a:gd name="T1" fmla="*/ 0 h 533"/>
                  <a:gd name="T2" fmla="*/ 1075 w 1075"/>
                  <a:gd name="T3" fmla="*/ 108 h 533"/>
                  <a:gd name="T4" fmla="*/ 0 w 1075"/>
                  <a:gd name="T5" fmla="*/ 429 h 533"/>
                  <a:gd name="T6" fmla="*/ 0 w 1075"/>
                  <a:gd name="T7" fmla="*/ 533 h 533"/>
                </a:gdLst>
                <a:ahLst/>
                <a:cxnLst>
                  <a:cxn ang="0">
                    <a:pos x="T0" y="T1"/>
                  </a:cxn>
                  <a:cxn ang="0">
                    <a:pos x="T2" y="T3"/>
                  </a:cxn>
                  <a:cxn ang="0">
                    <a:pos x="T4" y="T5"/>
                  </a:cxn>
                  <a:cxn ang="0">
                    <a:pos x="T6" y="T7"/>
                  </a:cxn>
                </a:cxnLst>
                <a:rect l="0" t="0" r="r" b="b"/>
                <a:pathLst>
                  <a:path w="1075" h="533">
                    <a:moveTo>
                      <a:pt x="1075" y="0"/>
                    </a:moveTo>
                    <a:lnTo>
                      <a:pt x="1075" y="108"/>
                    </a:lnTo>
                    <a:lnTo>
                      <a:pt x="0" y="429"/>
                    </a:lnTo>
                    <a:lnTo>
                      <a:pt x="0" y="533"/>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57" name="Rectangle 9"/>
              <p:cNvSpPr>
                <a:spLocks noChangeArrowheads="1"/>
              </p:cNvSpPr>
              <p:nvPr/>
            </p:nvSpPr>
            <p:spPr bwMode="auto">
              <a:xfrm>
                <a:off x="5392" y="13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58" name="Rectangle 10"/>
              <p:cNvSpPr>
                <a:spLocks noChangeArrowheads="1"/>
              </p:cNvSpPr>
              <p:nvPr/>
            </p:nvSpPr>
            <p:spPr bwMode="auto">
              <a:xfrm>
                <a:off x="5479" y="14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0</a:t>
                </a:r>
                <a:endParaRPr lang="en-US" sz="3600" b="1"/>
              </a:p>
            </p:txBody>
          </p:sp>
          <p:sp>
            <p:nvSpPr>
              <p:cNvPr id="693259" name="Rectangle 11"/>
              <p:cNvSpPr>
                <a:spLocks noChangeArrowheads="1"/>
              </p:cNvSpPr>
              <p:nvPr/>
            </p:nvSpPr>
            <p:spPr bwMode="auto">
              <a:xfrm>
                <a:off x="4847" y="13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60" name="Rectangle 12"/>
              <p:cNvSpPr>
                <a:spLocks noChangeArrowheads="1"/>
              </p:cNvSpPr>
              <p:nvPr/>
            </p:nvSpPr>
            <p:spPr bwMode="auto">
              <a:xfrm>
                <a:off x="4935" y="14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1</a:t>
                </a:r>
                <a:endParaRPr lang="en-US" sz="3600" b="1"/>
              </a:p>
            </p:txBody>
          </p:sp>
          <p:sp>
            <p:nvSpPr>
              <p:cNvPr id="693261" name="Rectangle 13"/>
              <p:cNvSpPr>
                <a:spLocks noChangeArrowheads="1"/>
              </p:cNvSpPr>
              <p:nvPr/>
            </p:nvSpPr>
            <p:spPr bwMode="auto">
              <a:xfrm>
                <a:off x="4303" y="13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62" name="Rectangle 14"/>
              <p:cNvSpPr>
                <a:spLocks noChangeArrowheads="1"/>
              </p:cNvSpPr>
              <p:nvPr/>
            </p:nvSpPr>
            <p:spPr bwMode="auto">
              <a:xfrm>
                <a:off x="4390" y="14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2</a:t>
                </a:r>
                <a:endParaRPr lang="en-US" sz="3600" b="1"/>
              </a:p>
            </p:txBody>
          </p:sp>
          <p:sp>
            <p:nvSpPr>
              <p:cNvPr id="693263" name="Rectangle 15"/>
              <p:cNvSpPr>
                <a:spLocks noChangeArrowheads="1"/>
              </p:cNvSpPr>
              <p:nvPr/>
            </p:nvSpPr>
            <p:spPr bwMode="auto">
              <a:xfrm>
                <a:off x="3754" y="13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64" name="Rectangle 16"/>
              <p:cNvSpPr>
                <a:spLocks noChangeArrowheads="1"/>
              </p:cNvSpPr>
              <p:nvPr/>
            </p:nvSpPr>
            <p:spPr bwMode="auto">
              <a:xfrm>
                <a:off x="3841" y="14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3</a:t>
                </a:r>
                <a:endParaRPr lang="en-US" sz="3600" b="1"/>
              </a:p>
            </p:txBody>
          </p:sp>
          <p:sp>
            <p:nvSpPr>
              <p:cNvPr id="693265" name="Rectangle 17"/>
              <p:cNvSpPr>
                <a:spLocks noChangeArrowheads="1"/>
              </p:cNvSpPr>
              <p:nvPr/>
            </p:nvSpPr>
            <p:spPr bwMode="auto">
              <a:xfrm>
                <a:off x="5394" y="2072"/>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66" name="Rectangle 18"/>
              <p:cNvSpPr>
                <a:spLocks noChangeArrowheads="1"/>
              </p:cNvSpPr>
              <p:nvPr/>
            </p:nvSpPr>
            <p:spPr bwMode="auto">
              <a:xfrm>
                <a:off x="5481" y="2132"/>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0</a:t>
                </a:r>
                <a:endParaRPr lang="en-US" sz="3600" b="1"/>
              </a:p>
            </p:txBody>
          </p:sp>
          <p:sp>
            <p:nvSpPr>
              <p:cNvPr id="693267" name="Rectangle 19"/>
              <p:cNvSpPr>
                <a:spLocks noChangeArrowheads="1"/>
              </p:cNvSpPr>
              <p:nvPr/>
            </p:nvSpPr>
            <p:spPr bwMode="auto">
              <a:xfrm>
                <a:off x="4845" y="2072"/>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68" name="Rectangle 20"/>
              <p:cNvSpPr>
                <a:spLocks noChangeArrowheads="1"/>
              </p:cNvSpPr>
              <p:nvPr/>
            </p:nvSpPr>
            <p:spPr bwMode="auto">
              <a:xfrm>
                <a:off x="4932" y="2132"/>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1</a:t>
                </a:r>
                <a:endParaRPr lang="en-US" sz="3600" b="1"/>
              </a:p>
            </p:txBody>
          </p:sp>
          <p:sp>
            <p:nvSpPr>
              <p:cNvPr id="693269" name="Rectangle 21"/>
              <p:cNvSpPr>
                <a:spLocks noChangeArrowheads="1"/>
              </p:cNvSpPr>
              <p:nvPr/>
            </p:nvSpPr>
            <p:spPr bwMode="auto">
              <a:xfrm>
                <a:off x="4864" y="1819"/>
                <a:ext cx="97"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0</a:t>
                </a:r>
                <a:endParaRPr lang="en-US" sz="3600" b="1"/>
              </a:p>
            </p:txBody>
          </p:sp>
          <p:sp>
            <p:nvSpPr>
              <p:cNvPr id="693270" name="Rectangle 22"/>
              <p:cNvSpPr>
                <a:spLocks noChangeArrowheads="1"/>
              </p:cNvSpPr>
              <p:nvPr/>
            </p:nvSpPr>
            <p:spPr bwMode="auto">
              <a:xfrm>
                <a:off x="5409" y="1819"/>
                <a:ext cx="97"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0</a:t>
                </a:r>
                <a:endParaRPr lang="en-US" sz="3600" b="1"/>
              </a:p>
            </p:txBody>
          </p:sp>
          <p:sp>
            <p:nvSpPr>
              <p:cNvPr id="693271" name="Rectangle 23"/>
              <p:cNvSpPr>
                <a:spLocks noChangeArrowheads="1"/>
              </p:cNvSpPr>
              <p:nvPr/>
            </p:nvSpPr>
            <p:spPr bwMode="auto">
              <a:xfrm>
                <a:off x="4313" y="2072"/>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72" name="Rectangle 24"/>
              <p:cNvSpPr>
                <a:spLocks noChangeArrowheads="1"/>
              </p:cNvSpPr>
              <p:nvPr/>
            </p:nvSpPr>
            <p:spPr bwMode="auto">
              <a:xfrm>
                <a:off x="4401" y="2132"/>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2</a:t>
                </a:r>
                <a:endParaRPr lang="en-US" sz="3600" b="1"/>
              </a:p>
            </p:txBody>
          </p:sp>
          <p:sp>
            <p:nvSpPr>
              <p:cNvPr id="693273" name="Rectangle 25"/>
              <p:cNvSpPr>
                <a:spLocks noChangeArrowheads="1"/>
              </p:cNvSpPr>
              <p:nvPr/>
            </p:nvSpPr>
            <p:spPr bwMode="auto">
              <a:xfrm>
                <a:off x="3767" y="2072"/>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74" name="Rectangle 26"/>
              <p:cNvSpPr>
                <a:spLocks noChangeArrowheads="1"/>
              </p:cNvSpPr>
              <p:nvPr/>
            </p:nvSpPr>
            <p:spPr bwMode="auto">
              <a:xfrm>
                <a:off x="3854" y="2132"/>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3</a:t>
                </a:r>
                <a:endParaRPr lang="en-US" sz="3600" b="1"/>
              </a:p>
            </p:txBody>
          </p:sp>
          <p:sp>
            <p:nvSpPr>
              <p:cNvPr id="693275" name="Rectangle 27"/>
              <p:cNvSpPr>
                <a:spLocks noChangeArrowheads="1"/>
              </p:cNvSpPr>
              <p:nvPr/>
            </p:nvSpPr>
            <p:spPr bwMode="auto">
              <a:xfrm>
                <a:off x="3228" y="2072"/>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76" name="Rectangle 28"/>
              <p:cNvSpPr>
                <a:spLocks noChangeArrowheads="1"/>
              </p:cNvSpPr>
              <p:nvPr/>
            </p:nvSpPr>
            <p:spPr bwMode="auto">
              <a:xfrm>
                <a:off x="3316" y="2132"/>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4</a:t>
                </a:r>
                <a:endParaRPr lang="en-US" sz="3600" b="1"/>
              </a:p>
            </p:txBody>
          </p:sp>
          <p:sp>
            <p:nvSpPr>
              <p:cNvPr id="693277" name="Rectangle 29"/>
              <p:cNvSpPr>
                <a:spLocks noChangeArrowheads="1"/>
              </p:cNvSpPr>
              <p:nvPr/>
            </p:nvSpPr>
            <p:spPr bwMode="auto">
              <a:xfrm>
                <a:off x="2676" y="2072"/>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78" name="Rectangle 30"/>
              <p:cNvSpPr>
                <a:spLocks noChangeArrowheads="1"/>
              </p:cNvSpPr>
              <p:nvPr/>
            </p:nvSpPr>
            <p:spPr bwMode="auto">
              <a:xfrm>
                <a:off x="2763" y="2132"/>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5</a:t>
                </a:r>
                <a:endParaRPr lang="en-US" sz="3600" b="1"/>
              </a:p>
            </p:txBody>
          </p:sp>
          <p:sp>
            <p:nvSpPr>
              <p:cNvPr id="693279" name="Line 31"/>
              <p:cNvSpPr>
                <a:spLocks noChangeShapeType="1"/>
              </p:cNvSpPr>
              <p:nvPr/>
            </p:nvSpPr>
            <p:spPr bwMode="auto">
              <a:xfrm>
                <a:off x="4895" y="1967"/>
                <a:ext cx="1" cy="104"/>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93280" name="Line 32"/>
              <p:cNvSpPr>
                <a:spLocks noChangeShapeType="1"/>
              </p:cNvSpPr>
              <p:nvPr/>
            </p:nvSpPr>
            <p:spPr bwMode="auto">
              <a:xfrm>
                <a:off x="5437" y="1967"/>
                <a:ext cx="1" cy="104"/>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693281" name="Rectangle 33"/>
            <p:cNvSpPr>
              <a:spLocks noChangeArrowheads="1"/>
            </p:cNvSpPr>
            <p:nvPr/>
          </p:nvSpPr>
          <p:spPr bwMode="auto">
            <a:xfrm>
              <a:off x="4426744" y="3824818"/>
              <a:ext cx="2292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u="none" baseline="0" dirty="0">
                  <a:solidFill>
                    <a:srgbClr val="000000"/>
                  </a:solidFill>
                  <a:latin typeface="TimesTen" pitchFamily="18" charset="0"/>
                </a:rPr>
                <a:t>(a)</a:t>
              </a:r>
              <a:endParaRPr lang="en-US" dirty="0"/>
            </a:p>
          </p:txBody>
        </p:sp>
      </p:grpSp>
      <p:grpSp>
        <p:nvGrpSpPr>
          <p:cNvPr id="693315" name="Group 67"/>
          <p:cNvGrpSpPr>
            <a:grpSpLocks/>
          </p:cNvGrpSpPr>
          <p:nvPr/>
        </p:nvGrpSpPr>
        <p:grpSpPr bwMode="auto">
          <a:xfrm>
            <a:off x="2286000" y="6561667"/>
            <a:ext cx="3506390" cy="1972733"/>
            <a:chOff x="2641" y="2571"/>
            <a:chExt cx="2945" cy="1003"/>
          </a:xfrm>
        </p:grpSpPr>
        <p:sp>
          <p:nvSpPr>
            <p:cNvPr id="693282" name="Freeform 34"/>
            <p:cNvSpPr>
              <a:spLocks/>
            </p:cNvSpPr>
            <p:nvPr/>
          </p:nvSpPr>
          <p:spPr bwMode="auto">
            <a:xfrm>
              <a:off x="2688" y="2717"/>
              <a:ext cx="1079" cy="533"/>
            </a:xfrm>
            <a:custGeom>
              <a:avLst/>
              <a:gdLst>
                <a:gd name="T0" fmla="*/ 1079 w 1079"/>
                <a:gd name="T1" fmla="*/ 533 h 533"/>
                <a:gd name="T2" fmla="*/ 1079 w 1079"/>
                <a:gd name="T3" fmla="*/ 429 h 533"/>
                <a:gd name="T4" fmla="*/ 0 w 1079"/>
                <a:gd name="T5" fmla="*/ 108 h 533"/>
                <a:gd name="T6" fmla="*/ 0 w 1079"/>
                <a:gd name="T7" fmla="*/ 0 h 533"/>
              </a:gdLst>
              <a:ahLst/>
              <a:cxnLst>
                <a:cxn ang="0">
                  <a:pos x="T0" y="T1"/>
                </a:cxn>
                <a:cxn ang="0">
                  <a:pos x="T2" y="T3"/>
                </a:cxn>
                <a:cxn ang="0">
                  <a:pos x="T4" y="T5"/>
                </a:cxn>
                <a:cxn ang="0">
                  <a:pos x="T6" y="T7"/>
                </a:cxn>
              </a:cxnLst>
              <a:rect l="0" t="0" r="r" b="b"/>
              <a:pathLst>
                <a:path w="1079" h="533">
                  <a:moveTo>
                    <a:pt x="1079" y="533"/>
                  </a:moveTo>
                  <a:lnTo>
                    <a:pt x="1079" y="429"/>
                  </a:lnTo>
                  <a:lnTo>
                    <a:pt x="0" y="108"/>
                  </a:lnTo>
                  <a:lnTo>
                    <a:pt x="0" y="0"/>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83" name="Freeform 35"/>
            <p:cNvSpPr>
              <a:spLocks/>
            </p:cNvSpPr>
            <p:nvPr/>
          </p:nvSpPr>
          <p:spPr bwMode="auto">
            <a:xfrm>
              <a:off x="3243" y="2717"/>
              <a:ext cx="1078" cy="533"/>
            </a:xfrm>
            <a:custGeom>
              <a:avLst/>
              <a:gdLst>
                <a:gd name="T0" fmla="*/ 1078 w 1078"/>
                <a:gd name="T1" fmla="*/ 533 h 533"/>
                <a:gd name="T2" fmla="*/ 1078 w 1078"/>
                <a:gd name="T3" fmla="*/ 429 h 533"/>
                <a:gd name="T4" fmla="*/ 0 w 1078"/>
                <a:gd name="T5" fmla="*/ 108 h 533"/>
                <a:gd name="T6" fmla="*/ 0 w 1078"/>
                <a:gd name="T7" fmla="*/ 0 h 533"/>
              </a:gdLst>
              <a:ahLst/>
              <a:cxnLst>
                <a:cxn ang="0">
                  <a:pos x="T0" y="T1"/>
                </a:cxn>
                <a:cxn ang="0">
                  <a:pos x="T2" y="T3"/>
                </a:cxn>
                <a:cxn ang="0">
                  <a:pos x="T4" y="T5"/>
                </a:cxn>
                <a:cxn ang="0">
                  <a:pos x="T6" y="T7"/>
                </a:cxn>
              </a:cxnLst>
              <a:rect l="0" t="0" r="r" b="b"/>
              <a:pathLst>
                <a:path w="1078" h="533">
                  <a:moveTo>
                    <a:pt x="1078" y="533"/>
                  </a:moveTo>
                  <a:lnTo>
                    <a:pt x="1078" y="429"/>
                  </a:lnTo>
                  <a:lnTo>
                    <a:pt x="0" y="108"/>
                  </a:lnTo>
                  <a:lnTo>
                    <a:pt x="0" y="0"/>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84" name="Freeform 36"/>
            <p:cNvSpPr>
              <a:spLocks/>
            </p:cNvSpPr>
            <p:nvPr/>
          </p:nvSpPr>
          <p:spPr bwMode="auto">
            <a:xfrm>
              <a:off x="3782" y="2717"/>
              <a:ext cx="1079" cy="533"/>
            </a:xfrm>
            <a:custGeom>
              <a:avLst/>
              <a:gdLst>
                <a:gd name="T0" fmla="*/ 1079 w 1079"/>
                <a:gd name="T1" fmla="*/ 533 h 533"/>
                <a:gd name="T2" fmla="*/ 1079 w 1079"/>
                <a:gd name="T3" fmla="*/ 429 h 533"/>
                <a:gd name="T4" fmla="*/ 0 w 1079"/>
                <a:gd name="T5" fmla="*/ 108 h 533"/>
                <a:gd name="T6" fmla="*/ 0 w 1079"/>
                <a:gd name="T7" fmla="*/ 0 h 533"/>
              </a:gdLst>
              <a:ahLst/>
              <a:cxnLst>
                <a:cxn ang="0">
                  <a:pos x="T0" y="T1"/>
                </a:cxn>
                <a:cxn ang="0">
                  <a:pos x="T2" y="T3"/>
                </a:cxn>
                <a:cxn ang="0">
                  <a:pos x="T4" y="T5"/>
                </a:cxn>
                <a:cxn ang="0">
                  <a:pos x="T6" y="T7"/>
                </a:cxn>
              </a:cxnLst>
              <a:rect l="0" t="0" r="r" b="b"/>
              <a:pathLst>
                <a:path w="1079" h="533">
                  <a:moveTo>
                    <a:pt x="1079" y="533"/>
                  </a:moveTo>
                  <a:lnTo>
                    <a:pt x="1079" y="429"/>
                  </a:lnTo>
                  <a:lnTo>
                    <a:pt x="0" y="108"/>
                  </a:lnTo>
                  <a:lnTo>
                    <a:pt x="0" y="0"/>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85" name="Freeform 37"/>
            <p:cNvSpPr>
              <a:spLocks/>
            </p:cNvSpPr>
            <p:nvPr/>
          </p:nvSpPr>
          <p:spPr bwMode="auto">
            <a:xfrm>
              <a:off x="4320" y="2693"/>
              <a:ext cx="1078" cy="533"/>
            </a:xfrm>
            <a:custGeom>
              <a:avLst/>
              <a:gdLst>
                <a:gd name="T0" fmla="*/ 1078 w 1078"/>
                <a:gd name="T1" fmla="*/ 533 h 533"/>
                <a:gd name="T2" fmla="*/ 1078 w 1078"/>
                <a:gd name="T3" fmla="*/ 429 h 533"/>
                <a:gd name="T4" fmla="*/ 0 w 1078"/>
                <a:gd name="T5" fmla="*/ 108 h 533"/>
                <a:gd name="T6" fmla="*/ 0 w 1078"/>
                <a:gd name="T7" fmla="*/ 0 h 533"/>
              </a:gdLst>
              <a:ahLst/>
              <a:cxnLst>
                <a:cxn ang="0">
                  <a:pos x="T0" y="T1"/>
                </a:cxn>
                <a:cxn ang="0">
                  <a:pos x="T2" y="T3"/>
                </a:cxn>
                <a:cxn ang="0">
                  <a:pos x="T4" y="T5"/>
                </a:cxn>
                <a:cxn ang="0">
                  <a:pos x="T6" y="T7"/>
                </a:cxn>
              </a:cxnLst>
              <a:rect l="0" t="0" r="r" b="b"/>
              <a:pathLst>
                <a:path w="1078" h="533">
                  <a:moveTo>
                    <a:pt x="1078" y="533"/>
                  </a:moveTo>
                  <a:lnTo>
                    <a:pt x="1078" y="429"/>
                  </a:lnTo>
                  <a:lnTo>
                    <a:pt x="0" y="108"/>
                  </a:lnTo>
                  <a:lnTo>
                    <a:pt x="0" y="0"/>
                  </a:lnTo>
                </a:path>
              </a:pathLst>
            </a:custGeom>
            <a:noFill/>
            <a:ln w="28575"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3286" name="Rectangle 38"/>
            <p:cNvSpPr>
              <a:spLocks noChangeArrowheads="1"/>
            </p:cNvSpPr>
            <p:nvPr/>
          </p:nvSpPr>
          <p:spPr bwMode="auto">
            <a:xfrm>
              <a:off x="4279" y="25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87" name="Rectangle 39"/>
            <p:cNvSpPr>
              <a:spLocks noChangeArrowheads="1"/>
            </p:cNvSpPr>
            <p:nvPr/>
          </p:nvSpPr>
          <p:spPr bwMode="auto">
            <a:xfrm>
              <a:off x="4367" y="26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0</a:t>
              </a:r>
              <a:endParaRPr lang="en-US" sz="3600" b="1"/>
            </a:p>
          </p:txBody>
        </p:sp>
        <p:sp>
          <p:nvSpPr>
            <p:cNvPr id="693288" name="Rectangle 40"/>
            <p:cNvSpPr>
              <a:spLocks noChangeArrowheads="1"/>
            </p:cNvSpPr>
            <p:nvPr/>
          </p:nvSpPr>
          <p:spPr bwMode="auto">
            <a:xfrm>
              <a:off x="3735" y="25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89" name="Rectangle 41"/>
            <p:cNvSpPr>
              <a:spLocks noChangeArrowheads="1"/>
            </p:cNvSpPr>
            <p:nvPr/>
          </p:nvSpPr>
          <p:spPr bwMode="auto">
            <a:xfrm>
              <a:off x="3822" y="26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1</a:t>
              </a:r>
              <a:endParaRPr lang="en-US" sz="3600" b="1"/>
            </a:p>
          </p:txBody>
        </p:sp>
        <p:sp>
          <p:nvSpPr>
            <p:cNvPr id="693290" name="Rectangle 42"/>
            <p:cNvSpPr>
              <a:spLocks noChangeArrowheads="1"/>
            </p:cNvSpPr>
            <p:nvPr/>
          </p:nvSpPr>
          <p:spPr bwMode="auto">
            <a:xfrm>
              <a:off x="3190" y="25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91" name="Rectangle 43"/>
            <p:cNvSpPr>
              <a:spLocks noChangeArrowheads="1"/>
            </p:cNvSpPr>
            <p:nvPr/>
          </p:nvSpPr>
          <p:spPr bwMode="auto">
            <a:xfrm>
              <a:off x="3278" y="26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2</a:t>
              </a:r>
              <a:endParaRPr lang="en-US" sz="3600" b="1"/>
            </a:p>
          </p:txBody>
        </p:sp>
        <p:sp>
          <p:nvSpPr>
            <p:cNvPr id="693292" name="Rectangle 44"/>
            <p:cNvSpPr>
              <a:spLocks noChangeArrowheads="1"/>
            </p:cNvSpPr>
            <p:nvPr/>
          </p:nvSpPr>
          <p:spPr bwMode="auto">
            <a:xfrm>
              <a:off x="2641" y="2571"/>
              <a:ext cx="12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B</a:t>
              </a:r>
              <a:endParaRPr lang="en-US" sz="3600" b="1"/>
            </a:p>
          </p:txBody>
        </p:sp>
        <p:sp>
          <p:nvSpPr>
            <p:cNvPr id="693293" name="Rectangle 45"/>
            <p:cNvSpPr>
              <a:spLocks noChangeArrowheads="1"/>
            </p:cNvSpPr>
            <p:nvPr/>
          </p:nvSpPr>
          <p:spPr bwMode="auto">
            <a:xfrm>
              <a:off x="2728" y="263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3</a:t>
              </a:r>
              <a:endParaRPr lang="en-US" sz="3600" b="1"/>
            </a:p>
          </p:txBody>
        </p:sp>
        <p:sp>
          <p:nvSpPr>
            <p:cNvPr id="693294" name="Rectangle 46"/>
            <p:cNvSpPr>
              <a:spLocks noChangeArrowheads="1"/>
            </p:cNvSpPr>
            <p:nvPr/>
          </p:nvSpPr>
          <p:spPr bwMode="auto">
            <a:xfrm>
              <a:off x="4271" y="3253"/>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95" name="Rectangle 47"/>
            <p:cNvSpPr>
              <a:spLocks noChangeArrowheads="1"/>
            </p:cNvSpPr>
            <p:nvPr/>
          </p:nvSpPr>
          <p:spPr bwMode="auto">
            <a:xfrm>
              <a:off x="4358" y="331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0</a:t>
              </a:r>
              <a:endParaRPr lang="en-US" sz="3600" b="1"/>
            </a:p>
          </p:txBody>
        </p:sp>
        <p:sp>
          <p:nvSpPr>
            <p:cNvPr id="693296" name="Rectangle 48"/>
            <p:cNvSpPr>
              <a:spLocks noChangeArrowheads="1"/>
            </p:cNvSpPr>
            <p:nvPr/>
          </p:nvSpPr>
          <p:spPr bwMode="auto">
            <a:xfrm>
              <a:off x="4814" y="3253"/>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297" name="Rectangle 49"/>
            <p:cNvSpPr>
              <a:spLocks noChangeArrowheads="1"/>
            </p:cNvSpPr>
            <p:nvPr/>
          </p:nvSpPr>
          <p:spPr bwMode="auto">
            <a:xfrm>
              <a:off x="4902" y="3323"/>
              <a:ext cx="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MathematicalPi 1" pitchFamily="82" charset="0"/>
                </a:rPr>
                <a:t>2</a:t>
              </a:r>
              <a:endParaRPr lang="en-US" sz="3600" b="1"/>
            </a:p>
          </p:txBody>
        </p:sp>
        <p:sp>
          <p:nvSpPr>
            <p:cNvPr id="693298" name="Rectangle 50"/>
            <p:cNvSpPr>
              <a:spLocks noChangeArrowheads="1"/>
            </p:cNvSpPr>
            <p:nvPr/>
          </p:nvSpPr>
          <p:spPr bwMode="auto">
            <a:xfrm>
              <a:off x="4972" y="331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1</a:t>
              </a:r>
              <a:endParaRPr lang="en-US" sz="3600" b="1"/>
            </a:p>
          </p:txBody>
        </p:sp>
        <p:sp>
          <p:nvSpPr>
            <p:cNvPr id="693299" name="Rectangle 51"/>
            <p:cNvSpPr>
              <a:spLocks noChangeArrowheads="1"/>
            </p:cNvSpPr>
            <p:nvPr/>
          </p:nvSpPr>
          <p:spPr bwMode="auto">
            <a:xfrm>
              <a:off x="5358" y="3253"/>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300" name="Rectangle 52"/>
            <p:cNvSpPr>
              <a:spLocks noChangeArrowheads="1"/>
            </p:cNvSpPr>
            <p:nvPr/>
          </p:nvSpPr>
          <p:spPr bwMode="auto">
            <a:xfrm>
              <a:off x="5446" y="3323"/>
              <a:ext cx="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MathematicalPi 1" pitchFamily="82" charset="0"/>
                </a:rPr>
                <a:t>2</a:t>
              </a:r>
              <a:endParaRPr lang="en-US" sz="3600" b="1"/>
            </a:p>
          </p:txBody>
        </p:sp>
        <p:sp>
          <p:nvSpPr>
            <p:cNvPr id="693301" name="Rectangle 53"/>
            <p:cNvSpPr>
              <a:spLocks noChangeArrowheads="1"/>
            </p:cNvSpPr>
            <p:nvPr/>
          </p:nvSpPr>
          <p:spPr bwMode="auto">
            <a:xfrm>
              <a:off x="5516" y="331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2</a:t>
              </a:r>
              <a:endParaRPr lang="en-US" sz="3600" b="1"/>
            </a:p>
          </p:txBody>
        </p:sp>
        <p:sp>
          <p:nvSpPr>
            <p:cNvPr id="693302" name="Rectangle 54"/>
            <p:cNvSpPr>
              <a:spLocks noChangeArrowheads="1"/>
            </p:cNvSpPr>
            <p:nvPr/>
          </p:nvSpPr>
          <p:spPr bwMode="auto">
            <a:xfrm>
              <a:off x="3722" y="3253"/>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303" name="Rectangle 55"/>
            <p:cNvSpPr>
              <a:spLocks noChangeArrowheads="1"/>
            </p:cNvSpPr>
            <p:nvPr/>
          </p:nvSpPr>
          <p:spPr bwMode="auto">
            <a:xfrm>
              <a:off x="3809" y="331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1</a:t>
              </a:r>
              <a:endParaRPr lang="en-US" sz="3600" b="1"/>
            </a:p>
          </p:txBody>
        </p:sp>
        <p:sp>
          <p:nvSpPr>
            <p:cNvPr id="693304" name="Rectangle 56"/>
            <p:cNvSpPr>
              <a:spLocks noChangeArrowheads="1"/>
            </p:cNvSpPr>
            <p:nvPr/>
          </p:nvSpPr>
          <p:spPr bwMode="auto">
            <a:xfrm>
              <a:off x="3190" y="3253"/>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305" name="Rectangle 57"/>
            <p:cNvSpPr>
              <a:spLocks noChangeArrowheads="1"/>
            </p:cNvSpPr>
            <p:nvPr/>
          </p:nvSpPr>
          <p:spPr bwMode="auto">
            <a:xfrm>
              <a:off x="3278" y="331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2</a:t>
              </a:r>
              <a:endParaRPr lang="en-US" sz="3600" b="1"/>
            </a:p>
          </p:txBody>
        </p:sp>
        <p:sp>
          <p:nvSpPr>
            <p:cNvPr id="693306" name="Rectangle 58"/>
            <p:cNvSpPr>
              <a:spLocks noChangeArrowheads="1"/>
            </p:cNvSpPr>
            <p:nvPr/>
          </p:nvSpPr>
          <p:spPr bwMode="auto">
            <a:xfrm>
              <a:off x="3215" y="2995"/>
              <a:ext cx="97"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0</a:t>
              </a:r>
              <a:endParaRPr lang="en-US" sz="3600" b="1"/>
            </a:p>
          </p:txBody>
        </p:sp>
        <p:sp>
          <p:nvSpPr>
            <p:cNvPr id="693307" name="Rectangle 59"/>
            <p:cNvSpPr>
              <a:spLocks noChangeArrowheads="1"/>
            </p:cNvSpPr>
            <p:nvPr/>
          </p:nvSpPr>
          <p:spPr bwMode="auto">
            <a:xfrm>
              <a:off x="2658" y="2995"/>
              <a:ext cx="97"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0</a:t>
              </a:r>
              <a:endParaRPr lang="en-US" sz="3600" b="1"/>
            </a:p>
          </p:txBody>
        </p:sp>
        <p:sp>
          <p:nvSpPr>
            <p:cNvPr id="693308" name="Rectangle 60"/>
            <p:cNvSpPr>
              <a:spLocks noChangeArrowheads="1"/>
            </p:cNvSpPr>
            <p:nvPr/>
          </p:nvSpPr>
          <p:spPr bwMode="auto">
            <a:xfrm>
              <a:off x="2644" y="3253"/>
              <a:ext cx="1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u="none" baseline="0">
                  <a:solidFill>
                    <a:srgbClr val="000000"/>
                  </a:solidFill>
                  <a:latin typeface="TimesTen" pitchFamily="18" charset="0"/>
                </a:rPr>
                <a:t>C</a:t>
              </a:r>
              <a:endParaRPr lang="en-US" sz="3600" b="1"/>
            </a:p>
          </p:txBody>
        </p:sp>
        <p:sp>
          <p:nvSpPr>
            <p:cNvPr id="693309" name="Rectangle 61"/>
            <p:cNvSpPr>
              <a:spLocks noChangeArrowheads="1"/>
            </p:cNvSpPr>
            <p:nvPr/>
          </p:nvSpPr>
          <p:spPr bwMode="auto">
            <a:xfrm>
              <a:off x="2731" y="3311"/>
              <a:ext cx="7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u="none" baseline="0">
                  <a:solidFill>
                    <a:srgbClr val="000000"/>
                  </a:solidFill>
                  <a:latin typeface="TimesTen" pitchFamily="18" charset="0"/>
                </a:rPr>
                <a:t>3</a:t>
              </a:r>
              <a:endParaRPr lang="en-US" sz="3600" b="1"/>
            </a:p>
          </p:txBody>
        </p:sp>
        <p:sp>
          <p:nvSpPr>
            <p:cNvPr id="693310" name="Line 62"/>
            <p:cNvSpPr>
              <a:spLocks noChangeShapeType="1"/>
            </p:cNvSpPr>
            <p:nvPr/>
          </p:nvSpPr>
          <p:spPr bwMode="auto">
            <a:xfrm flipV="1">
              <a:off x="2688" y="3146"/>
              <a:ext cx="1" cy="104"/>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93311" name="Line 63"/>
            <p:cNvSpPr>
              <a:spLocks noChangeShapeType="1"/>
            </p:cNvSpPr>
            <p:nvPr/>
          </p:nvSpPr>
          <p:spPr bwMode="auto">
            <a:xfrm flipV="1">
              <a:off x="3243" y="3146"/>
              <a:ext cx="1" cy="104"/>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93312" name="Rectangle 64"/>
            <p:cNvSpPr>
              <a:spLocks noChangeArrowheads="1"/>
            </p:cNvSpPr>
            <p:nvPr/>
          </p:nvSpPr>
          <p:spPr bwMode="auto">
            <a:xfrm>
              <a:off x="4019" y="3458"/>
              <a:ext cx="2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u="none" baseline="0">
                  <a:solidFill>
                    <a:srgbClr val="000000"/>
                  </a:solidFill>
                  <a:latin typeface="TimesTen" pitchFamily="18" charset="0"/>
                </a:rPr>
                <a:t>(b)</a:t>
              </a:r>
              <a:endParaRPr lang="en-US"/>
            </a:p>
          </p:txBody>
        </p:sp>
      </p:grpSp>
    </p:spTree>
    <p:extLst>
      <p:ext uri="{BB962C8B-B14F-4D97-AF65-F5344CB8AC3E}">
        <p14:creationId xmlns:p14="http://schemas.microsoft.com/office/powerpoint/2010/main" val="87383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dirty="0"/>
              <a:t>Zero Fill</a:t>
            </a:r>
          </a:p>
        </p:txBody>
      </p:sp>
      <p:sp>
        <p:nvSpPr>
          <p:cNvPr id="695299" name="Rectangle 3"/>
          <p:cNvSpPr>
            <a:spLocks noGrp="1" noChangeArrowheads="1"/>
          </p:cNvSpPr>
          <p:nvPr>
            <p:ph type="body" idx="1"/>
          </p:nvPr>
        </p:nvSpPr>
        <p:spPr/>
        <p:txBody>
          <a:bodyPr>
            <a:noAutofit/>
          </a:bodyPr>
          <a:lstStyle/>
          <a:p>
            <a:pPr>
              <a:buFont typeface="Arial" pitchFamily="34" charset="0"/>
              <a:buChar char="•"/>
            </a:pPr>
            <a:r>
              <a:rPr lang="en-US" sz="2800" i="1" dirty="0"/>
              <a:t>Zero fill</a:t>
            </a:r>
            <a:r>
              <a:rPr lang="en-US" sz="2800" dirty="0"/>
              <a:t> - filling an </a:t>
            </a:r>
            <a:r>
              <a:rPr lang="en-US" sz="2800" i="1" dirty="0"/>
              <a:t>m</a:t>
            </a:r>
            <a:r>
              <a:rPr lang="en-US" sz="2800" dirty="0"/>
              <a:t>-bit operand with 0s to become an </a:t>
            </a:r>
            <a:r>
              <a:rPr lang="en-US" sz="2800" b="0" i="1" dirty="0"/>
              <a:t>n</a:t>
            </a:r>
            <a:r>
              <a:rPr lang="en-US" sz="2800" dirty="0"/>
              <a:t>-bit operand with </a:t>
            </a:r>
            <a:r>
              <a:rPr lang="en-US" sz="2800" i="1" dirty="0"/>
              <a:t>n</a:t>
            </a:r>
            <a:r>
              <a:rPr lang="en-US" sz="2800" dirty="0"/>
              <a:t> &gt; </a:t>
            </a:r>
            <a:r>
              <a:rPr lang="en-US" sz="2800" i="1" dirty="0"/>
              <a:t>m</a:t>
            </a:r>
          </a:p>
          <a:p>
            <a:pPr>
              <a:buFont typeface="Arial" pitchFamily="34" charset="0"/>
              <a:buChar char="•"/>
            </a:pPr>
            <a:r>
              <a:rPr lang="en-US" sz="2800" dirty="0"/>
              <a:t>Filling usually is applied to the MSB end of the operand, but can also be done on the LSB end</a:t>
            </a:r>
          </a:p>
          <a:p>
            <a:pPr>
              <a:buFont typeface="Arial" pitchFamily="34" charset="0"/>
              <a:buChar char="•"/>
            </a:pPr>
            <a:r>
              <a:rPr lang="en-US" sz="2800" dirty="0"/>
              <a:t>Example: 11110101 filled to 16 bits</a:t>
            </a:r>
          </a:p>
          <a:p>
            <a:pPr lvl="1">
              <a:buFont typeface="Arial" pitchFamily="34" charset="0"/>
              <a:buChar char="•"/>
            </a:pPr>
            <a:r>
              <a:rPr lang="en-US" dirty="0"/>
              <a:t>MSB end: 0000000011110101</a:t>
            </a:r>
          </a:p>
          <a:p>
            <a:pPr lvl="1">
              <a:buFont typeface="Arial" pitchFamily="34" charset="0"/>
              <a:buChar char="•"/>
            </a:pPr>
            <a:r>
              <a:rPr lang="en-US" dirty="0"/>
              <a:t>LSB end:  </a:t>
            </a:r>
            <a:r>
              <a:rPr lang="en-US" dirty="0" smtClean="0"/>
              <a:t>1111010100000000</a:t>
            </a:r>
            <a:endParaRPr lang="en-US" dirty="0"/>
          </a:p>
        </p:txBody>
      </p:sp>
    </p:spTree>
    <p:extLst>
      <p:ext uri="{BB962C8B-B14F-4D97-AF65-F5344CB8AC3E}">
        <p14:creationId xmlns:p14="http://schemas.microsoft.com/office/powerpoint/2010/main" val="197898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dirty="0"/>
              <a:t>Extension</a:t>
            </a:r>
          </a:p>
        </p:txBody>
      </p:sp>
      <p:sp>
        <p:nvSpPr>
          <p:cNvPr id="699395" name="Rectangle 3"/>
          <p:cNvSpPr>
            <a:spLocks noGrp="1" noChangeArrowheads="1"/>
          </p:cNvSpPr>
          <p:nvPr>
            <p:ph type="body" idx="1"/>
          </p:nvPr>
        </p:nvSpPr>
        <p:spPr/>
        <p:txBody>
          <a:bodyPr>
            <a:normAutofit/>
          </a:bodyPr>
          <a:lstStyle/>
          <a:p>
            <a:pPr>
              <a:buFont typeface="Arial" pitchFamily="34" charset="0"/>
              <a:buChar char="•"/>
            </a:pPr>
            <a:r>
              <a:rPr lang="en-US" sz="2600" i="1" dirty="0"/>
              <a:t>Extension</a:t>
            </a:r>
            <a:r>
              <a:rPr lang="en-US" sz="2600" dirty="0"/>
              <a:t> - increase in the number of bits at the MSB end of an operand by using a complement representation </a:t>
            </a:r>
          </a:p>
          <a:p>
            <a:pPr lvl="1">
              <a:buFont typeface="Arial" pitchFamily="34" charset="0"/>
              <a:buChar char="•"/>
            </a:pPr>
            <a:r>
              <a:rPr lang="en-US" sz="2600" dirty="0"/>
              <a:t>Copies the MSB of the operand into the new positions</a:t>
            </a:r>
          </a:p>
          <a:p>
            <a:pPr lvl="1">
              <a:buFont typeface="Arial" pitchFamily="34" charset="0"/>
              <a:buChar char="•"/>
            </a:pPr>
            <a:r>
              <a:rPr lang="en-US" sz="2600" dirty="0"/>
              <a:t>Positive operand </a:t>
            </a:r>
            <a:r>
              <a:rPr lang="en-US" sz="2600" dirty="0" smtClean="0"/>
              <a:t>example: </a:t>
            </a:r>
            <a:r>
              <a:rPr lang="en-US" sz="2600" dirty="0"/>
              <a:t>01110101 extended to 16 bits:</a:t>
            </a:r>
            <a:br>
              <a:rPr lang="en-US" sz="2600" dirty="0"/>
            </a:br>
            <a:r>
              <a:rPr lang="en-US" sz="2600" dirty="0"/>
              <a:t>           </a:t>
            </a:r>
            <a:r>
              <a:rPr lang="en-US" sz="2600" dirty="0" smtClean="0"/>
              <a:t/>
            </a:r>
            <a:br>
              <a:rPr lang="en-US" sz="2600" dirty="0" smtClean="0"/>
            </a:br>
            <a:r>
              <a:rPr lang="en-US" sz="2600" dirty="0" smtClean="0"/>
              <a:t>	</a:t>
            </a:r>
            <a:r>
              <a:rPr lang="en-US" sz="2600" dirty="0" smtClean="0">
                <a:latin typeface="Arial"/>
                <a:cs typeface="Arial"/>
              </a:rPr>
              <a:t>→ </a:t>
            </a:r>
            <a:r>
              <a:rPr lang="en-US" sz="2600" dirty="0" smtClean="0"/>
              <a:t>0000000001110101</a:t>
            </a:r>
            <a:endParaRPr lang="en-US" sz="2600" dirty="0"/>
          </a:p>
          <a:p>
            <a:pPr lvl="1">
              <a:buFont typeface="Arial" pitchFamily="34" charset="0"/>
              <a:buChar char="•"/>
            </a:pPr>
            <a:r>
              <a:rPr lang="en-US" sz="2600" dirty="0"/>
              <a:t>Negative operand </a:t>
            </a:r>
            <a:r>
              <a:rPr lang="en-US" sz="2600" dirty="0" smtClean="0"/>
              <a:t>example: </a:t>
            </a:r>
            <a:r>
              <a:rPr lang="en-US" sz="2600" dirty="0"/>
              <a:t>11110101 extended to 16 bits:</a:t>
            </a:r>
            <a:br>
              <a:rPr lang="en-US" sz="2600" dirty="0"/>
            </a:br>
            <a:r>
              <a:rPr lang="en-US" sz="2600" dirty="0" smtClean="0"/>
              <a:t>		</a:t>
            </a:r>
            <a:br>
              <a:rPr lang="en-US" sz="2600" dirty="0" smtClean="0"/>
            </a:br>
            <a:r>
              <a:rPr lang="en-US" sz="2600" dirty="0" smtClean="0"/>
              <a:t>	</a:t>
            </a:r>
            <a:r>
              <a:rPr lang="en-US" sz="2600" dirty="0" smtClean="0">
                <a:latin typeface="Arial"/>
                <a:cs typeface="Arial"/>
              </a:rPr>
              <a:t> → </a:t>
            </a:r>
            <a:r>
              <a:rPr lang="en-US" sz="2600" dirty="0" smtClean="0"/>
              <a:t>1111111111110101</a:t>
            </a:r>
            <a:endParaRPr lang="en-US" sz="2600" dirty="0"/>
          </a:p>
        </p:txBody>
      </p:sp>
    </p:spTree>
    <p:extLst>
      <p:ext uri="{BB962C8B-B14F-4D97-AF65-F5344CB8AC3E}">
        <p14:creationId xmlns:p14="http://schemas.microsoft.com/office/powerpoint/2010/main" val="2962101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078992" y="365760"/>
            <a:ext cx="5623560" cy="1527048"/>
          </a:xfrm>
        </p:spPr>
        <p:txBody>
          <a:bodyPr/>
          <a:lstStyle/>
          <a:p>
            <a:r>
              <a:rPr lang="en-US" dirty="0" smtClean="0"/>
              <a:t>Terms of Use</a:t>
            </a:r>
          </a:p>
        </p:txBody>
      </p:sp>
      <p:sp>
        <p:nvSpPr>
          <p:cNvPr id="45060" name="Rectangle 3"/>
          <p:cNvSpPr>
            <a:spLocks noGrp="1" noChangeArrowheads="1"/>
          </p:cNvSpPr>
          <p:nvPr>
            <p:ph type="body" idx="1"/>
          </p:nvPr>
        </p:nvSpPr>
        <p:spPr/>
        <p:txBody>
          <a:bodyPr/>
          <a:lstStyle/>
          <a:p>
            <a:pPr>
              <a:buSzPct val="100000"/>
              <a:buFont typeface="Arial" pitchFamily="34" charset="0"/>
              <a:buChar char="•"/>
            </a:pPr>
            <a:r>
              <a:rPr lang="en-US" sz="2400" dirty="0" smtClean="0">
                <a:cs typeface="Times New Roman" pitchFamily="18" charset="0"/>
              </a:rPr>
              <a:t>All (or portions) of this material © 2008 by Pearson Education, Inc. </a:t>
            </a:r>
          </a:p>
          <a:p>
            <a:pPr>
              <a:buSzPct val="100000"/>
              <a:buFont typeface="Arial" pitchFamily="34" charset="0"/>
              <a:buChar char="•"/>
            </a:pPr>
            <a:r>
              <a:rPr lang="en-US" sz="2400" dirty="0" smtClean="0">
                <a:cs typeface="Times New Roman" pitchFamily="18" charset="0"/>
              </a:rPr>
              <a:t>Permission is given to  incorporate this material or adaptations thereof into classroom presentations and handouts to instructors in courses adopting the latest edition of Logic and Computer Design Fundamentals as the course textbook. </a:t>
            </a:r>
          </a:p>
          <a:p>
            <a:pPr>
              <a:buSzPct val="100000"/>
              <a:buFont typeface="Arial" pitchFamily="34" charset="0"/>
              <a:buChar char="•"/>
            </a:pPr>
            <a:r>
              <a:rPr lang="en-US" sz="2400" dirty="0" smtClean="0">
                <a:cs typeface="Times New Roman" pitchFamily="18" charset="0"/>
              </a:rPr>
              <a:t>These materials or adaptations thereof are not to be sold or otherwise offered for consideration.</a:t>
            </a:r>
          </a:p>
          <a:p>
            <a:pPr>
              <a:buSzPct val="100000"/>
              <a:buFont typeface="Arial" pitchFamily="34" charset="0"/>
              <a:buChar char="•"/>
            </a:pPr>
            <a:r>
              <a:rPr lang="en-US" sz="2400" dirty="0" smtClean="0">
                <a:cs typeface="Times New Roman" pitchFamily="18" charset="0"/>
              </a:rPr>
              <a:t>This Terms of Use slide or page is to be included within the original materials or any adaptations thereof. </a:t>
            </a:r>
            <a:endParaRPr lang="en-US" sz="2400" b="0" dirty="0" smtClean="0">
              <a:cs typeface="Times New Roman" pitchFamily="18" charset="0"/>
            </a:endParaRPr>
          </a:p>
        </p:txBody>
      </p:sp>
    </p:spTree>
    <p:extLst>
      <p:ext uri="{BB962C8B-B14F-4D97-AF65-F5344CB8AC3E}">
        <p14:creationId xmlns:p14="http://schemas.microsoft.com/office/powerpoint/2010/main" val="209935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design for addition</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2800" dirty="0" smtClean="0"/>
              <a:t>Approach for a n-bit adder:</a:t>
            </a:r>
          </a:p>
          <a:p>
            <a:pPr lvl="1">
              <a:spcBef>
                <a:spcPts val="600"/>
              </a:spcBef>
              <a:buFont typeface="Arial" pitchFamily="34" charset="0"/>
              <a:buChar char="•"/>
            </a:pPr>
            <a:r>
              <a:rPr lang="en-US" dirty="0" smtClean="0"/>
              <a:t>Use the mechanism for binary addition to reduce the complexity of the problem.</a:t>
            </a:r>
          </a:p>
          <a:p>
            <a:pPr lvl="1">
              <a:spcBef>
                <a:spcPts val="600"/>
              </a:spcBef>
              <a:buFont typeface="Arial" pitchFamily="34" charset="0"/>
              <a:buChar char="•"/>
            </a:pPr>
            <a:endParaRPr lang="en-US" dirty="0" smtClean="0"/>
          </a:p>
          <a:p>
            <a:pPr lvl="1">
              <a:spcBef>
                <a:spcPts val="600"/>
              </a:spcBef>
              <a:buFont typeface="Arial" pitchFamily="34" charset="0"/>
              <a:buChar char="•"/>
            </a:pPr>
            <a:endParaRPr lang="en-US" dirty="0" smtClean="0"/>
          </a:p>
          <a:p>
            <a:pPr lvl="1">
              <a:spcBef>
                <a:spcPts val="600"/>
              </a:spcBef>
              <a:buFont typeface="Arial" pitchFamily="34" charset="0"/>
              <a:buChar char="•"/>
            </a:pPr>
            <a:endParaRPr lang="en-US" dirty="0" smtClean="0"/>
          </a:p>
          <a:p>
            <a:pPr lvl="1">
              <a:spcBef>
                <a:spcPts val="600"/>
              </a:spcBef>
              <a:buFont typeface="Arial" pitchFamily="34" charset="0"/>
              <a:buChar char="•"/>
            </a:pPr>
            <a:endParaRPr lang="en-US" dirty="0" smtClean="0"/>
          </a:p>
          <a:p>
            <a:pPr lvl="1">
              <a:spcBef>
                <a:spcPts val="600"/>
              </a:spcBef>
              <a:buFont typeface="Arial" pitchFamily="34" charset="0"/>
              <a:buChar char="•"/>
            </a:pPr>
            <a:r>
              <a:rPr lang="en-US" dirty="0" smtClean="0"/>
              <a:t>In each column, we add two 1-bit addend to a 1-bit carry-in to produce a 1-bit sum and a 1-bit carry out.</a:t>
            </a:r>
          </a:p>
          <a:p>
            <a:pPr lvl="1">
              <a:spcBef>
                <a:spcPts val="600"/>
              </a:spcBef>
              <a:buFont typeface="Arial" pitchFamily="34" charset="0"/>
              <a:buChar char="•"/>
            </a:pPr>
            <a:r>
              <a:rPr lang="en-US" dirty="0" smtClean="0"/>
              <a:t>Decompose the design into the synthesis of </a:t>
            </a:r>
            <a:r>
              <a:rPr lang="en-US" dirty="0"/>
              <a:t>n</a:t>
            </a:r>
            <a:r>
              <a:rPr lang="en-US" dirty="0" smtClean="0"/>
              <a:t> identical 1-bit </a:t>
            </a:r>
            <a:r>
              <a:rPr lang="en-US" i="1" dirty="0" smtClean="0"/>
              <a:t>full adders.</a:t>
            </a:r>
            <a:endParaRPr lang="en-US" dirty="0" smtClean="0"/>
          </a:p>
        </p:txBody>
      </p:sp>
      <p:graphicFrame>
        <p:nvGraphicFramePr>
          <p:cNvPr id="4" name="Table 3"/>
          <p:cNvGraphicFramePr>
            <a:graphicFrameLocks noGrp="1"/>
          </p:cNvGraphicFramePr>
          <p:nvPr/>
        </p:nvGraphicFramePr>
        <p:xfrm>
          <a:off x="2819400" y="3870960"/>
          <a:ext cx="2286000" cy="1463040"/>
        </p:xfrm>
        <a:graphic>
          <a:graphicData uri="http://schemas.openxmlformats.org/drawingml/2006/table">
            <a:tbl>
              <a:tblPr>
                <a:tableStyleId>{5C22544A-7EE6-4342-B048-85BDC9FD1C3A}</a:tableStyleId>
              </a:tblPr>
              <a:tblGrid>
                <a:gridCol w="457200"/>
                <a:gridCol w="457200"/>
                <a:gridCol w="457200"/>
                <a:gridCol w="457200"/>
                <a:gridCol w="457200"/>
              </a:tblGrid>
              <a:tr h="274320">
                <a:tc>
                  <a:txBody>
                    <a:bodyPr/>
                    <a:lstStyle/>
                    <a:p>
                      <a:pPr algn="ct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a:t>
                      </a:r>
                      <a:endParaRPr lang="en-US" sz="2400" dirty="0"/>
                    </a:p>
                  </a:txBody>
                  <a:tcPr marL="0" marR="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p>
                      <a:pPr algn="ctr"/>
                      <a:endParaRPr lang="en-US" sz="2400" dirty="0"/>
                    </a:p>
                  </a:txBody>
                  <a:tcPr marL="0" marR="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dirty="0"/>
                    </a:p>
                  </a:txBody>
                  <a:tcPr marL="0" marR="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48951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For the 1-bit </a:t>
            </a:r>
            <a:r>
              <a:rPr lang="en-US" sz="2800" i="1" dirty="0" smtClean="0"/>
              <a:t>full adder</a:t>
            </a:r>
            <a:r>
              <a:rPr lang="en-US" sz="2800" dirty="0" smtClean="0"/>
              <a: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pPr>
              <a:buNone/>
            </a:pPr>
            <a:r>
              <a:rPr lang="en-US" sz="2800" dirty="0" smtClean="0"/>
              <a:t>S</a:t>
            </a:r>
            <a:r>
              <a:rPr lang="en-US" sz="2800" baseline="-25000" dirty="0" smtClean="0"/>
              <a:t>i </a:t>
            </a:r>
            <a:r>
              <a:rPr lang="en-US" sz="2800" dirty="0" smtClean="0"/>
              <a:t>= </a:t>
            </a:r>
            <a:r>
              <a:rPr lang="en-US" sz="2800" dirty="0" err="1" smtClean="0"/>
              <a:t>A</a:t>
            </a:r>
            <a:r>
              <a:rPr lang="en-US" sz="2800" baseline="-25000" dirty="0" err="1" smtClean="0"/>
              <a:t>i</a:t>
            </a:r>
            <a:r>
              <a:rPr lang="en-US" sz="2800" dirty="0" err="1" smtClean="0">
                <a:cs typeface="Times New Roman"/>
              </a:rPr>
              <a:t>′</a:t>
            </a:r>
            <a:r>
              <a:rPr lang="en-US" sz="2800" dirty="0" err="1" smtClean="0"/>
              <a:t>B</a:t>
            </a:r>
            <a:r>
              <a:rPr lang="en-US" sz="2800" baseline="-25000" dirty="0" err="1" smtClean="0"/>
              <a:t>i</a:t>
            </a:r>
            <a:r>
              <a:rPr lang="en-US" sz="2800" dirty="0" err="1" smtClean="0">
                <a:cs typeface="Times New Roman"/>
              </a:rPr>
              <a:t>′</a:t>
            </a:r>
            <a:r>
              <a:rPr lang="en-US" sz="2800" dirty="0" err="1" smtClean="0"/>
              <a:t>C</a:t>
            </a:r>
            <a:r>
              <a:rPr lang="en-US" sz="2800" baseline="-25000" dirty="0" err="1" smtClean="0"/>
              <a:t>i</a:t>
            </a:r>
            <a:r>
              <a:rPr lang="en-US" sz="2800" dirty="0" smtClean="0"/>
              <a:t> + </a:t>
            </a:r>
            <a:r>
              <a:rPr lang="en-US" sz="2800" dirty="0" err="1" smtClean="0"/>
              <a:t>A</a:t>
            </a:r>
            <a:r>
              <a:rPr lang="en-US" sz="2800" baseline="-25000" dirty="0" err="1" smtClean="0"/>
              <a:t>i</a:t>
            </a:r>
            <a:r>
              <a:rPr lang="en-US" sz="2800" dirty="0" err="1" smtClean="0">
                <a:cs typeface="Times New Roman"/>
              </a:rPr>
              <a:t>′</a:t>
            </a:r>
            <a:r>
              <a:rPr lang="en-US" sz="2800" dirty="0" err="1" smtClean="0"/>
              <a:t>B</a:t>
            </a:r>
            <a:r>
              <a:rPr lang="en-US" sz="2800" baseline="-25000" dirty="0" err="1" smtClean="0"/>
              <a:t>i</a:t>
            </a:r>
            <a:r>
              <a:rPr lang="en-US" sz="2800" dirty="0" err="1" smtClean="0"/>
              <a:t>C</a:t>
            </a:r>
            <a:r>
              <a:rPr lang="en-US" sz="2800" baseline="-25000" dirty="0" err="1" smtClean="0"/>
              <a:t>i</a:t>
            </a:r>
            <a:r>
              <a:rPr lang="en-US" sz="2800" dirty="0" smtClean="0">
                <a:cs typeface="Times New Roman"/>
              </a:rPr>
              <a:t>′ </a:t>
            </a:r>
            <a:r>
              <a:rPr lang="en-US" sz="2800" dirty="0" smtClean="0"/>
              <a:t>+ </a:t>
            </a:r>
            <a:r>
              <a:rPr lang="en-US" sz="2800" dirty="0" err="1" smtClean="0"/>
              <a:t>A</a:t>
            </a:r>
            <a:r>
              <a:rPr lang="en-US" sz="2800" baseline="-25000" dirty="0" err="1" smtClean="0"/>
              <a:t>i</a:t>
            </a:r>
            <a:r>
              <a:rPr lang="en-US" sz="2800" dirty="0" err="1" smtClean="0"/>
              <a:t>B</a:t>
            </a:r>
            <a:r>
              <a:rPr lang="en-US" sz="2800" baseline="-25000" dirty="0" err="1" smtClean="0"/>
              <a:t>i</a:t>
            </a:r>
            <a:r>
              <a:rPr lang="en-US" sz="2800" dirty="0" err="1" smtClean="0">
                <a:cs typeface="Times New Roman"/>
              </a:rPr>
              <a:t>′</a:t>
            </a:r>
            <a:r>
              <a:rPr lang="en-US" sz="2800" dirty="0" err="1" smtClean="0"/>
              <a:t>C</a:t>
            </a:r>
            <a:r>
              <a:rPr lang="en-US" sz="2800" baseline="-25000" dirty="0" err="1" smtClean="0"/>
              <a:t>i</a:t>
            </a:r>
            <a:r>
              <a:rPr lang="en-US" sz="2800" dirty="0" smtClean="0">
                <a:cs typeface="Times New Roman"/>
              </a:rPr>
              <a:t>′ </a:t>
            </a:r>
            <a:r>
              <a:rPr lang="en-US" sz="2800" dirty="0" smtClean="0"/>
              <a:t>+ </a:t>
            </a:r>
            <a:r>
              <a:rPr lang="en-US" sz="2800" dirty="0" err="1" smtClean="0"/>
              <a:t>A</a:t>
            </a:r>
            <a:r>
              <a:rPr lang="en-US" sz="2800" baseline="-25000" dirty="0" err="1" smtClean="0"/>
              <a:t>i</a:t>
            </a:r>
            <a:r>
              <a:rPr lang="en-US" sz="2800" dirty="0" err="1" smtClean="0"/>
              <a:t>B</a:t>
            </a:r>
            <a:r>
              <a:rPr lang="en-US" sz="2800" baseline="-25000" dirty="0" err="1" smtClean="0"/>
              <a:t>i</a:t>
            </a:r>
            <a:r>
              <a:rPr lang="en-US" sz="2800" dirty="0" err="1" smtClean="0"/>
              <a:t>C</a:t>
            </a:r>
            <a:r>
              <a:rPr lang="en-US" sz="2800" baseline="-25000" dirty="0" err="1" smtClean="0"/>
              <a:t>i</a:t>
            </a:r>
            <a:endParaRPr lang="en-US" sz="2800" dirty="0" smtClean="0"/>
          </a:p>
          <a:p>
            <a:pPr>
              <a:buNone/>
            </a:pPr>
            <a:r>
              <a:rPr lang="en-US" sz="2800" dirty="0" smtClean="0"/>
              <a:t>	= A</a:t>
            </a:r>
            <a:r>
              <a:rPr lang="en-US" sz="2800" baseline="-25000" dirty="0" smtClean="0"/>
              <a:t>i</a:t>
            </a:r>
            <a:r>
              <a:rPr lang="en-US" sz="2800" dirty="0" smtClean="0"/>
              <a:t> ⊕ B</a:t>
            </a:r>
            <a:r>
              <a:rPr lang="en-US" sz="2800" baseline="-25000" dirty="0" smtClean="0"/>
              <a:t>i</a:t>
            </a:r>
            <a:r>
              <a:rPr lang="en-US" sz="2800" dirty="0" smtClean="0"/>
              <a:t> ⊕ </a:t>
            </a:r>
            <a:r>
              <a:rPr lang="en-US" sz="2800" dirty="0" err="1" smtClean="0"/>
              <a:t>C</a:t>
            </a:r>
            <a:r>
              <a:rPr lang="en-US" sz="2800" baseline="-25000" dirty="0" err="1" smtClean="0"/>
              <a:t>i</a:t>
            </a:r>
            <a:endParaRPr lang="en-US" sz="2800" dirty="0" smtClean="0">
              <a:cs typeface="Times New Roman"/>
            </a:endParaRPr>
          </a:p>
          <a:p>
            <a:pPr>
              <a:buNone/>
            </a:pPr>
            <a:r>
              <a:rPr lang="en-US" sz="2800" dirty="0" smtClean="0"/>
              <a:t>C</a:t>
            </a:r>
            <a:r>
              <a:rPr lang="en-US" sz="2800" baseline="-25000" dirty="0" smtClean="0"/>
              <a:t>i+1</a:t>
            </a:r>
            <a:r>
              <a:rPr lang="en-US" sz="2800" dirty="0" smtClean="0"/>
              <a:t> = </a:t>
            </a:r>
            <a:r>
              <a:rPr lang="en-US" sz="2800" dirty="0" err="1" smtClean="0"/>
              <a:t>A</a:t>
            </a:r>
            <a:r>
              <a:rPr lang="en-US" sz="2800" baseline="-25000" dirty="0" err="1" smtClean="0"/>
              <a:t>i</a:t>
            </a:r>
            <a:r>
              <a:rPr lang="en-US" sz="2800" dirty="0" err="1" smtClean="0"/>
              <a:t>B</a:t>
            </a:r>
            <a:r>
              <a:rPr lang="en-US" sz="2800" baseline="-25000" dirty="0" err="1" smtClean="0"/>
              <a:t>i</a:t>
            </a:r>
            <a:r>
              <a:rPr lang="en-US" sz="2800" dirty="0" smtClean="0"/>
              <a:t> + </a:t>
            </a:r>
            <a:r>
              <a:rPr lang="en-US" sz="2800" dirty="0" err="1" smtClean="0"/>
              <a:t>A</a:t>
            </a:r>
            <a:r>
              <a:rPr lang="en-US" sz="2800" baseline="-25000" dirty="0" err="1" smtClean="0"/>
              <a:t>i</a:t>
            </a:r>
            <a:r>
              <a:rPr lang="en-US" sz="2800" dirty="0" err="1" smtClean="0"/>
              <a:t>C</a:t>
            </a:r>
            <a:r>
              <a:rPr lang="en-US" sz="2800" baseline="-25000" dirty="0" err="1" smtClean="0"/>
              <a:t>i</a:t>
            </a:r>
            <a:r>
              <a:rPr lang="en-US" sz="2800" dirty="0" smtClean="0"/>
              <a:t> + </a:t>
            </a:r>
            <a:r>
              <a:rPr lang="en-US" sz="2800" dirty="0" err="1" smtClean="0"/>
              <a:t>B</a:t>
            </a:r>
            <a:r>
              <a:rPr lang="en-US" sz="2800" baseline="-25000" dirty="0" err="1" smtClean="0"/>
              <a:t>i</a:t>
            </a:r>
            <a:r>
              <a:rPr lang="en-US" sz="2800" dirty="0" err="1" smtClean="0"/>
              <a:t>C</a:t>
            </a:r>
            <a:r>
              <a:rPr lang="en-US" sz="2800" baseline="-25000" dirty="0" err="1" smtClean="0"/>
              <a:t>i</a:t>
            </a:r>
            <a:endParaRPr lang="en-US" sz="2800" dirty="0"/>
          </a:p>
        </p:txBody>
      </p:sp>
      <p:graphicFrame>
        <p:nvGraphicFramePr>
          <p:cNvPr id="4" name="Table 3"/>
          <p:cNvGraphicFramePr>
            <a:graphicFrameLocks noGrp="1"/>
          </p:cNvGraphicFramePr>
          <p:nvPr/>
        </p:nvGraphicFramePr>
        <p:xfrm>
          <a:off x="1447800" y="2667000"/>
          <a:ext cx="4572000" cy="3291840"/>
        </p:xfrm>
        <a:graphic>
          <a:graphicData uri="http://schemas.openxmlformats.org/drawingml/2006/table">
            <a:tbl>
              <a:tblPr>
                <a:tableStyleId>{5C22544A-7EE6-4342-B048-85BDC9FD1C3A}</a:tableStyleId>
              </a:tblPr>
              <a:tblGrid>
                <a:gridCol w="914400"/>
                <a:gridCol w="914400"/>
                <a:gridCol w="914400"/>
                <a:gridCol w="914400"/>
                <a:gridCol w="914400"/>
              </a:tblGrid>
              <a:tr h="274320">
                <a:tc>
                  <a:txBody>
                    <a:bodyPr/>
                    <a:lstStyle/>
                    <a:p>
                      <a:pPr algn="ctr"/>
                      <a:r>
                        <a:rPr lang="en-US" sz="2400" dirty="0" smtClean="0"/>
                        <a:t>A</a:t>
                      </a:r>
                      <a:r>
                        <a:rPr lang="en-US" sz="2400" i="1" baseline="-25000" dirty="0" smtClean="0"/>
                        <a:t>i</a:t>
                      </a:r>
                      <a:endParaRPr lang="en-US" sz="2400" i="1"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B</a:t>
                      </a:r>
                      <a:r>
                        <a:rPr lang="en-US" sz="2400" i="1" baseline="-25000" dirty="0" smtClean="0"/>
                        <a:t>i</a:t>
                      </a:r>
                      <a:endParaRPr lang="en-US" sz="2400" i="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t>C</a:t>
                      </a:r>
                      <a:r>
                        <a:rPr lang="en-US" sz="2400" i="1" baseline="-25000" dirty="0" err="1" smtClean="0"/>
                        <a:t>i</a:t>
                      </a:r>
                      <a:endParaRPr lang="en-US" sz="2400" i="1"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S</a:t>
                      </a:r>
                      <a:r>
                        <a:rPr lang="en-US" sz="2400" i="1" baseline="-25000" dirty="0" smtClean="0"/>
                        <a:t>i</a:t>
                      </a:r>
                      <a:endParaRPr lang="en-US" sz="2400" i="1"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t>C</a:t>
                      </a:r>
                      <a:r>
                        <a:rPr lang="en-US" sz="2400" i="1" baseline="-25000" dirty="0" smtClean="0"/>
                        <a:t>i+1</a:t>
                      </a:r>
                      <a:endParaRPr lang="en-US" sz="2400" i="1"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320">
                <a:tc>
                  <a:txBody>
                    <a:bodyPr/>
                    <a:lstStyle/>
                    <a:p>
                      <a:pPr algn="ctr"/>
                      <a:r>
                        <a:rPr lang="en-US" sz="2400" dirty="0" smtClean="0"/>
                        <a:t>0</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0</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0</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0</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1</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1</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1</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74320">
                <a:tc>
                  <a:txBody>
                    <a:bodyPr/>
                    <a:lstStyle/>
                    <a:p>
                      <a:pPr algn="ctr"/>
                      <a:r>
                        <a:rPr lang="en-US" sz="2400" dirty="0" smtClean="0"/>
                        <a:t>1</a:t>
                      </a:r>
                      <a:endParaRPr lang="en-US" sz="2400" dirty="0"/>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 name="Title 5"/>
          <p:cNvSpPr>
            <a:spLocks noGrp="1"/>
          </p:cNvSpPr>
          <p:nvPr>
            <p:ph type="title"/>
          </p:nvPr>
        </p:nvSpPr>
        <p:spPr/>
        <p:txBody>
          <a:bodyPr/>
          <a:lstStyle/>
          <a:p>
            <a:r>
              <a:rPr lang="en-US" dirty="0"/>
              <a:t>Iterative design for addition</a:t>
            </a:r>
          </a:p>
        </p:txBody>
      </p:sp>
    </p:spTree>
    <p:extLst>
      <p:ext uri="{BB962C8B-B14F-4D97-AF65-F5344CB8AC3E}">
        <p14:creationId xmlns:p14="http://schemas.microsoft.com/office/powerpoint/2010/main" val="361587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Binary Adders</a:t>
            </a:r>
            <a:endParaRPr lang="en-US" dirty="0" smtClean="0">
              <a:solidFill>
                <a:schemeClr val="tx1"/>
              </a:solidFill>
            </a:endParaRPr>
          </a:p>
        </p:txBody>
      </p:sp>
      <p:sp>
        <p:nvSpPr>
          <p:cNvPr id="25604" name="Rectangle 3"/>
          <p:cNvSpPr>
            <a:spLocks noGrp="1" noChangeArrowheads="1"/>
          </p:cNvSpPr>
          <p:nvPr>
            <p:ph type="body" idx="1"/>
          </p:nvPr>
        </p:nvSpPr>
        <p:spPr>
          <a:xfrm>
            <a:off x="1078992" y="1929384"/>
            <a:ext cx="5623560" cy="6400800"/>
          </a:xfrm>
        </p:spPr>
        <p:txBody>
          <a:bodyPr/>
          <a:lstStyle/>
          <a:p>
            <a:pPr>
              <a:buSzPct val="100000"/>
              <a:buFont typeface="Arial" pitchFamily="34" charset="0"/>
              <a:buChar char="•"/>
            </a:pPr>
            <a:r>
              <a:rPr lang="en-US" sz="2400" dirty="0" smtClean="0"/>
              <a:t>To  add multiple operands, we “bundle” logical signals together into vectors and use functional blocks that operate on the vectors</a:t>
            </a:r>
          </a:p>
          <a:p>
            <a:pPr>
              <a:buSzPct val="100000"/>
              <a:buFont typeface="Arial" pitchFamily="34" charset="0"/>
              <a:buChar char="•"/>
            </a:pPr>
            <a:r>
              <a:rPr lang="en-US" sz="2400" dirty="0" smtClean="0"/>
              <a:t>Example: </a:t>
            </a:r>
            <a:r>
              <a:rPr lang="en-US" sz="2400" u="sng" dirty="0" smtClean="0"/>
              <a:t>4-bit ripple carry adder:</a:t>
            </a:r>
            <a:r>
              <a:rPr lang="en-US" sz="2400" dirty="0" smtClean="0"/>
              <a:t>  Adds input vectors  A(3:0) and B(3:0) to get a sum  vector S(3:0) </a:t>
            </a:r>
          </a:p>
          <a:p>
            <a:pPr>
              <a:buSzPct val="100000"/>
              <a:buFont typeface="Arial" pitchFamily="34" charset="0"/>
              <a:buChar char="•"/>
            </a:pPr>
            <a:r>
              <a:rPr lang="en-US" sz="2400" dirty="0" smtClean="0"/>
              <a:t>Note: carry out of cell </a:t>
            </a:r>
            <a:r>
              <a:rPr lang="en-US" sz="2400" i="1" dirty="0" err="1" smtClean="0"/>
              <a:t>i</a:t>
            </a:r>
            <a:r>
              <a:rPr lang="en-US" sz="2400" dirty="0" smtClean="0"/>
              <a:t> becomes carry in of cell (</a:t>
            </a:r>
            <a:r>
              <a:rPr lang="en-US" sz="2400" i="1" dirty="0" err="1" smtClean="0"/>
              <a:t>i</a:t>
            </a:r>
            <a:r>
              <a:rPr lang="en-US" sz="2400" dirty="0" smtClean="0"/>
              <a:t> + 1)</a:t>
            </a:r>
          </a:p>
        </p:txBody>
      </p:sp>
      <p:grpSp>
        <p:nvGrpSpPr>
          <p:cNvPr id="212" name="Group 211"/>
          <p:cNvGrpSpPr/>
          <p:nvPr/>
        </p:nvGrpSpPr>
        <p:grpSpPr>
          <a:xfrm>
            <a:off x="1828800" y="5715000"/>
            <a:ext cx="3910013" cy="3119438"/>
            <a:chOff x="4775200" y="2463800"/>
            <a:chExt cx="3910013" cy="3119438"/>
          </a:xfrm>
        </p:grpSpPr>
        <p:sp>
          <p:nvSpPr>
            <p:cNvPr id="213" name="Rectangle 39"/>
            <p:cNvSpPr>
              <a:spLocks noChangeArrowheads="1"/>
            </p:cNvSpPr>
            <p:nvPr/>
          </p:nvSpPr>
          <p:spPr bwMode="auto">
            <a:xfrm>
              <a:off x="6523038" y="2481263"/>
              <a:ext cx="7937" cy="644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 name="Rectangle 92"/>
            <p:cNvSpPr>
              <a:spLocks noChangeArrowheads="1"/>
            </p:cNvSpPr>
            <p:nvPr/>
          </p:nvSpPr>
          <p:spPr bwMode="auto">
            <a:xfrm>
              <a:off x="4978400" y="3576638"/>
              <a:ext cx="17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 name="Rectangle 94"/>
            <p:cNvSpPr>
              <a:spLocks noChangeArrowheads="1"/>
            </p:cNvSpPr>
            <p:nvPr/>
          </p:nvSpPr>
          <p:spPr bwMode="auto">
            <a:xfrm>
              <a:off x="4995863" y="3576638"/>
              <a:ext cx="152400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 name="Rectangle 96"/>
            <p:cNvSpPr>
              <a:spLocks noChangeArrowheads="1"/>
            </p:cNvSpPr>
            <p:nvPr/>
          </p:nvSpPr>
          <p:spPr bwMode="auto">
            <a:xfrm>
              <a:off x="6519863" y="3576638"/>
              <a:ext cx="1746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 name="Rectangle 98"/>
            <p:cNvSpPr>
              <a:spLocks noChangeArrowheads="1"/>
            </p:cNvSpPr>
            <p:nvPr/>
          </p:nvSpPr>
          <p:spPr bwMode="auto">
            <a:xfrm>
              <a:off x="7762875" y="3576638"/>
              <a:ext cx="17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 name="Rectangle 100"/>
            <p:cNvSpPr>
              <a:spLocks noChangeArrowheads="1"/>
            </p:cNvSpPr>
            <p:nvPr/>
          </p:nvSpPr>
          <p:spPr bwMode="auto">
            <a:xfrm>
              <a:off x="7780338" y="3576638"/>
              <a:ext cx="88741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 name="Rectangle 102"/>
            <p:cNvSpPr>
              <a:spLocks noChangeArrowheads="1"/>
            </p:cNvSpPr>
            <p:nvPr/>
          </p:nvSpPr>
          <p:spPr bwMode="auto">
            <a:xfrm>
              <a:off x="8667750" y="3576638"/>
              <a:ext cx="17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 name="Rectangle 120"/>
            <p:cNvSpPr>
              <a:spLocks noChangeArrowheads="1"/>
            </p:cNvSpPr>
            <p:nvPr/>
          </p:nvSpPr>
          <p:spPr bwMode="auto">
            <a:xfrm>
              <a:off x="4978400" y="3944938"/>
              <a:ext cx="17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 name="Rectangle 122"/>
            <p:cNvSpPr>
              <a:spLocks noChangeArrowheads="1"/>
            </p:cNvSpPr>
            <p:nvPr/>
          </p:nvSpPr>
          <p:spPr bwMode="auto">
            <a:xfrm>
              <a:off x="4995863" y="3944938"/>
              <a:ext cx="1524000"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 name="Rectangle 124"/>
            <p:cNvSpPr>
              <a:spLocks noChangeArrowheads="1"/>
            </p:cNvSpPr>
            <p:nvPr/>
          </p:nvSpPr>
          <p:spPr bwMode="auto">
            <a:xfrm>
              <a:off x="6519863" y="3944938"/>
              <a:ext cx="1746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 name="Rectangle 126"/>
            <p:cNvSpPr>
              <a:spLocks noChangeArrowheads="1"/>
            </p:cNvSpPr>
            <p:nvPr/>
          </p:nvSpPr>
          <p:spPr bwMode="auto">
            <a:xfrm>
              <a:off x="7762875" y="3944938"/>
              <a:ext cx="17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 name="Rectangle 128"/>
            <p:cNvSpPr>
              <a:spLocks noChangeArrowheads="1"/>
            </p:cNvSpPr>
            <p:nvPr/>
          </p:nvSpPr>
          <p:spPr bwMode="auto">
            <a:xfrm>
              <a:off x="7780338" y="3944938"/>
              <a:ext cx="887412"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 name="Rectangle 130"/>
            <p:cNvSpPr>
              <a:spLocks noChangeArrowheads="1"/>
            </p:cNvSpPr>
            <p:nvPr/>
          </p:nvSpPr>
          <p:spPr bwMode="auto">
            <a:xfrm>
              <a:off x="8667750" y="3944938"/>
              <a:ext cx="17463"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 name="Rectangle 5"/>
            <p:cNvSpPr>
              <a:spLocks noChangeArrowheads="1"/>
            </p:cNvSpPr>
            <p:nvPr/>
          </p:nvSpPr>
          <p:spPr bwMode="auto">
            <a:xfrm>
              <a:off x="5056188" y="2493963"/>
              <a:ext cx="11922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a:solidFill>
                    <a:srgbClr val="000000"/>
                  </a:solidFill>
                </a:rPr>
                <a:t>Description</a:t>
              </a:r>
              <a:endParaRPr lang="en-US" sz="2400" u="none" baseline="0" dirty="0"/>
            </a:p>
          </p:txBody>
        </p:sp>
        <p:sp>
          <p:nvSpPr>
            <p:cNvPr id="227" name="Rectangle 6"/>
            <p:cNvSpPr>
              <a:spLocks noChangeArrowheads="1"/>
            </p:cNvSpPr>
            <p:nvPr/>
          </p:nvSpPr>
          <p:spPr bwMode="auto">
            <a:xfrm>
              <a:off x="6265863" y="2493963"/>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28" name="Rectangle 7"/>
            <p:cNvSpPr>
              <a:spLocks noChangeArrowheads="1"/>
            </p:cNvSpPr>
            <p:nvPr/>
          </p:nvSpPr>
          <p:spPr bwMode="auto">
            <a:xfrm>
              <a:off x="6596063" y="2493963"/>
              <a:ext cx="993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Subscript</a:t>
              </a:r>
              <a:endParaRPr lang="en-US" sz="2400" u="none" baseline="0"/>
            </a:p>
          </p:txBody>
        </p:sp>
        <p:sp>
          <p:nvSpPr>
            <p:cNvPr id="229" name="Rectangle 8"/>
            <p:cNvSpPr>
              <a:spLocks noChangeArrowheads="1"/>
            </p:cNvSpPr>
            <p:nvPr/>
          </p:nvSpPr>
          <p:spPr bwMode="auto">
            <a:xfrm>
              <a:off x="7600950" y="2493963"/>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30" name="Rectangle 9"/>
            <p:cNvSpPr>
              <a:spLocks noChangeArrowheads="1"/>
            </p:cNvSpPr>
            <p:nvPr/>
          </p:nvSpPr>
          <p:spPr bwMode="auto">
            <a:xfrm>
              <a:off x="6596063" y="2778125"/>
              <a:ext cx="844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3 2 1 0</a:t>
              </a:r>
              <a:endParaRPr lang="en-US" sz="2400" u="none" baseline="0"/>
            </a:p>
          </p:txBody>
        </p:sp>
        <p:sp>
          <p:nvSpPr>
            <p:cNvPr id="231" name="Rectangle 10"/>
            <p:cNvSpPr>
              <a:spLocks noChangeArrowheads="1"/>
            </p:cNvSpPr>
            <p:nvPr/>
          </p:nvSpPr>
          <p:spPr bwMode="auto">
            <a:xfrm>
              <a:off x="7462838" y="277812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32" name="Rectangle 11"/>
            <p:cNvSpPr>
              <a:spLocks noChangeArrowheads="1"/>
            </p:cNvSpPr>
            <p:nvPr/>
          </p:nvSpPr>
          <p:spPr bwMode="auto">
            <a:xfrm>
              <a:off x="7918450" y="2493963"/>
              <a:ext cx="603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Name</a:t>
              </a:r>
              <a:endParaRPr lang="en-US" sz="2400" u="none" baseline="0"/>
            </a:p>
          </p:txBody>
        </p:sp>
        <p:sp>
          <p:nvSpPr>
            <p:cNvPr id="233" name="Rectangle 12"/>
            <p:cNvSpPr>
              <a:spLocks noChangeArrowheads="1"/>
            </p:cNvSpPr>
            <p:nvPr/>
          </p:nvSpPr>
          <p:spPr bwMode="auto">
            <a:xfrm>
              <a:off x="8526463" y="2493963"/>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34" name="Rectangle 13"/>
            <p:cNvSpPr>
              <a:spLocks noChangeArrowheads="1"/>
            </p:cNvSpPr>
            <p:nvPr/>
          </p:nvSpPr>
          <p:spPr bwMode="auto">
            <a:xfrm>
              <a:off x="4978400" y="246380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 name="Line 14"/>
            <p:cNvSpPr>
              <a:spLocks noChangeShapeType="1"/>
            </p:cNvSpPr>
            <p:nvPr/>
          </p:nvSpPr>
          <p:spPr bwMode="auto">
            <a:xfrm>
              <a:off x="4978400" y="246380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15"/>
            <p:cNvSpPr>
              <a:spLocks noChangeShapeType="1"/>
            </p:cNvSpPr>
            <p:nvPr/>
          </p:nvSpPr>
          <p:spPr bwMode="auto">
            <a:xfrm>
              <a:off x="4978400" y="2463800"/>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Rectangle 16"/>
            <p:cNvSpPr>
              <a:spLocks noChangeArrowheads="1"/>
            </p:cNvSpPr>
            <p:nvPr/>
          </p:nvSpPr>
          <p:spPr bwMode="auto">
            <a:xfrm>
              <a:off x="4978400" y="246380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 name="Line 17"/>
            <p:cNvSpPr>
              <a:spLocks noChangeShapeType="1"/>
            </p:cNvSpPr>
            <p:nvPr/>
          </p:nvSpPr>
          <p:spPr bwMode="auto">
            <a:xfrm>
              <a:off x="4978400" y="246380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18"/>
            <p:cNvSpPr>
              <a:spLocks noChangeShapeType="1"/>
            </p:cNvSpPr>
            <p:nvPr/>
          </p:nvSpPr>
          <p:spPr bwMode="auto">
            <a:xfrm>
              <a:off x="4978400" y="2463800"/>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0" name="Rectangle 19"/>
            <p:cNvSpPr>
              <a:spLocks noChangeArrowheads="1"/>
            </p:cNvSpPr>
            <p:nvPr/>
          </p:nvSpPr>
          <p:spPr bwMode="auto">
            <a:xfrm>
              <a:off x="4995863" y="2463800"/>
              <a:ext cx="15271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 name="Line 20"/>
            <p:cNvSpPr>
              <a:spLocks noChangeShapeType="1"/>
            </p:cNvSpPr>
            <p:nvPr/>
          </p:nvSpPr>
          <p:spPr bwMode="auto">
            <a:xfrm>
              <a:off x="4995863" y="2463800"/>
              <a:ext cx="15271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 name="Rectangle 21"/>
            <p:cNvSpPr>
              <a:spLocks noChangeArrowheads="1"/>
            </p:cNvSpPr>
            <p:nvPr/>
          </p:nvSpPr>
          <p:spPr bwMode="auto">
            <a:xfrm>
              <a:off x="6523038" y="2463800"/>
              <a:ext cx="174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 name="Line 22"/>
            <p:cNvSpPr>
              <a:spLocks noChangeShapeType="1"/>
            </p:cNvSpPr>
            <p:nvPr/>
          </p:nvSpPr>
          <p:spPr bwMode="auto">
            <a:xfrm>
              <a:off x="6523038" y="2463800"/>
              <a:ext cx="174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 name="Line 23"/>
            <p:cNvSpPr>
              <a:spLocks noChangeShapeType="1"/>
            </p:cNvSpPr>
            <p:nvPr/>
          </p:nvSpPr>
          <p:spPr bwMode="auto">
            <a:xfrm>
              <a:off x="6523038" y="2463800"/>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Rectangle 24"/>
            <p:cNvSpPr>
              <a:spLocks noChangeArrowheads="1"/>
            </p:cNvSpPr>
            <p:nvPr/>
          </p:nvSpPr>
          <p:spPr bwMode="auto">
            <a:xfrm>
              <a:off x="6540500" y="2463800"/>
              <a:ext cx="122555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 name="Line 25"/>
            <p:cNvSpPr>
              <a:spLocks noChangeShapeType="1"/>
            </p:cNvSpPr>
            <p:nvPr/>
          </p:nvSpPr>
          <p:spPr bwMode="auto">
            <a:xfrm>
              <a:off x="6527800" y="2463800"/>
              <a:ext cx="12382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 name="Rectangle 26"/>
            <p:cNvSpPr>
              <a:spLocks noChangeArrowheads="1"/>
            </p:cNvSpPr>
            <p:nvPr/>
          </p:nvSpPr>
          <p:spPr bwMode="auto">
            <a:xfrm>
              <a:off x="7766050" y="246380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 name="Line 27"/>
            <p:cNvSpPr>
              <a:spLocks noChangeShapeType="1"/>
            </p:cNvSpPr>
            <p:nvPr/>
          </p:nvSpPr>
          <p:spPr bwMode="auto">
            <a:xfrm>
              <a:off x="7766050" y="246380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9" name="Line 28"/>
            <p:cNvSpPr>
              <a:spLocks noChangeShapeType="1"/>
            </p:cNvSpPr>
            <p:nvPr/>
          </p:nvSpPr>
          <p:spPr bwMode="auto">
            <a:xfrm>
              <a:off x="7766050" y="2463800"/>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0" name="Rectangle 29"/>
            <p:cNvSpPr>
              <a:spLocks noChangeArrowheads="1"/>
            </p:cNvSpPr>
            <p:nvPr/>
          </p:nvSpPr>
          <p:spPr bwMode="auto">
            <a:xfrm>
              <a:off x="7783513" y="2463800"/>
              <a:ext cx="884237"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 name="Line 30"/>
            <p:cNvSpPr>
              <a:spLocks noChangeShapeType="1"/>
            </p:cNvSpPr>
            <p:nvPr/>
          </p:nvSpPr>
          <p:spPr bwMode="auto">
            <a:xfrm>
              <a:off x="7783513" y="2463800"/>
              <a:ext cx="8842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Rectangle 31"/>
            <p:cNvSpPr>
              <a:spLocks noChangeArrowheads="1"/>
            </p:cNvSpPr>
            <p:nvPr/>
          </p:nvSpPr>
          <p:spPr bwMode="auto">
            <a:xfrm>
              <a:off x="8667750" y="246380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 name="Line 32"/>
            <p:cNvSpPr>
              <a:spLocks noChangeShapeType="1"/>
            </p:cNvSpPr>
            <p:nvPr/>
          </p:nvSpPr>
          <p:spPr bwMode="auto">
            <a:xfrm>
              <a:off x="8667750" y="246380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4" name="Line 33"/>
            <p:cNvSpPr>
              <a:spLocks noChangeShapeType="1"/>
            </p:cNvSpPr>
            <p:nvPr/>
          </p:nvSpPr>
          <p:spPr bwMode="auto">
            <a:xfrm>
              <a:off x="8667750" y="2463800"/>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5" name="Rectangle 34"/>
            <p:cNvSpPr>
              <a:spLocks noChangeArrowheads="1"/>
            </p:cNvSpPr>
            <p:nvPr/>
          </p:nvSpPr>
          <p:spPr bwMode="auto">
            <a:xfrm>
              <a:off x="8667750" y="246380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 name="Line 35"/>
            <p:cNvSpPr>
              <a:spLocks noChangeShapeType="1"/>
            </p:cNvSpPr>
            <p:nvPr/>
          </p:nvSpPr>
          <p:spPr bwMode="auto">
            <a:xfrm>
              <a:off x="8667750" y="246380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36"/>
            <p:cNvSpPr>
              <a:spLocks noChangeShapeType="1"/>
            </p:cNvSpPr>
            <p:nvPr/>
          </p:nvSpPr>
          <p:spPr bwMode="auto">
            <a:xfrm>
              <a:off x="8667750" y="2463800"/>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Rectangle 37"/>
            <p:cNvSpPr>
              <a:spLocks noChangeArrowheads="1"/>
            </p:cNvSpPr>
            <p:nvPr/>
          </p:nvSpPr>
          <p:spPr bwMode="auto">
            <a:xfrm>
              <a:off x="4978400" y="2481263"/>
              <a:ext cx="17463" cy="644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 name="Line 38"/>
            <p:cNvSpPr>
              <a:spLocks noChangeShapeType="1"/>
            </p:cNvSpPr>
            <p:nvPr/>
          </p:nvSpPr>
          <p:spPr bwMode="auto">
            <a:xfrm>
              <a:off x="4978400" y="2481263"/>
              <a:ext cx="1588" cy="644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Rectangle 41"/>
            <p:cNvSpPr>
              <a:spLocks noChangeArrowheads="1"/>
            </p:cNvSpPr>
            <p:nvPr/>
          </p:nvSpPr>
          <p:spPr bwMode="auto">
            <a:xfrm>
              <a:off x="7766050" y="2481263"/>
              <a:ext cx="7938" cy="644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 name="Line 42"/>
            <p:cNvSpPr>
              <a:spLocks noChangeShapeType="1"/>
            </p:cNvSpPr>
            <p:nvPr/>
          </p:nvSpPr>
          <p:spPr bwMode="auto">
            <a:xfrm>
              <a:off x="7766050" y="2481263"/>
              <a:ext cx="1588" cy="644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 name="Rectangle 43"/>
            <p:cNvSpPr>
              <a:spLocks noChangeArrowheads="1"/>
            </p:cNvSpPr>
            <p:nvPr/>
          </p:nvSpPr>
          <p:spPr bwMode="auto">
            <a:xfrm>
              <a:off x="8667750" y="2481263"/>
              <a:ext cx="17463" cy="644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 name="Rectangle 45"/>
            <p:cNvSpPr>
              <a:spLocks noChangeArrowheads="1"/>
            </p:cNvSpPr>
            <p:nvPr/>
          </p:nvSpPr>
          <p:spPr bwMode="auto">
            <a:xfrm>
              <a:off x="5056188" y="3155950"/>
              <a:ext cx="917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Carry In</a:t>
              </a:r>
              <a:endParaRPr lang="en-US" sz="2400" u="none" baseline="0"/>
            </a:p>
          </p:txBody>
        </p:sp>
        <p:sp>
          <p:nvSpPr>
            <p:cNvPr id="264" name="Rectangle 46"/>
            <p:cNvSpPr>
              <a:spLocks noChangeArrowheads="1"/>
            </p:cNvSpPr>
            <p:nvPr/>
          </p:nvSpPr>
          <p:spPr bwMode="auto">
            <a:xfrm>
              <a:off x="6342063" y="3155950"/>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65" name="Rectangle 47"/>
            <p:cNvSpPr>
              <a:spLocks noChangeArrowheads="1"/>
            </p:cNvSpPr>
            <p:nvPr/>
          </p:nvSpPr>
          <p:spPr bwMode="auto">
            <a:xfrm>
              <a:off x="6596063" y="3155950"/>
              <a:ext cx="844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0 1 1 0</a:t>
              </a:r>
              <a:endParaRPr lang="en-US" sz="2400" u="none" baseline="0"/>
            </a:p>
          </p:txBody>
        </p:sp>
        <p:sp>
          <p:nvSpPr>
            <p:cNvPr id="266" name="Rectangle 48"/>
            <p:cNvSpPr>
              <a:spLocks noChangeArrowheads="1"/>
            </p:cNvSpPr>
            <p:nvPr/>
          </p:nvSpPr>
          <p:spPr bwMode="auto">
            <a:xfrm>
              <a:off x="7462838" y="3155950"/>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67" name="Rectangle 49"/>
            <p:cNvSpPr>
              <a:spLocks noChangeArrowheads="1"/>
            </p:cNvSpPr>
            <p:nvPr/>
          </p:nvSpPr>
          <p:spPr bwMode="auto">
            <a:xfrm>
              <a:off x="8015288" y="3155950"/>
              <a:ext cx="2308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err="1">
                  <a:solidFill>
                    <a:srgbClr val="000000"/>
                  </a:solidFill>
                </a:rPr>
                <a:t>C</a:t>
              </a:r>
              <a:r>
                <a:rPr lang="en-US" sz="1900" b="1" u="none" baseline="-25000" dirty="0" err="1">
                  <a:solidFill>
                    <a:srgbClr val="000000"/>
                  </a:solidFill>
                </a:rPr>
                <a:t>i</a:t>
              </a:r>
              <a:endParaRPr lang="en-US" sz="1900" b="1" u="none" baseline="-25000" dirty="0">
                <a:solidFill>
                  <a:srgbClr val="000000"/>
                </a:solidFill>
              </a:endParaRPr>
            </a:p>
          </p:txBody>
        </p:sp>
        <p:sp>
          <p:nvSpPr>
            <p:cNvPr id="268" name="Rectangle 50"/>
            <p:cNvSpPr>
              <a:spLocks noChangeArrowheads="1"/>
            </p:cNvSpPr>
            <p:nvPr/>
          </p:nvSpPr>
          <p:spPr bwMode="auto">
            <a:xfrm>
              <a:off x="8424863" y="3155950"/>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269" name="Rectangle 51"/>
            <p:cNvSpPr>
              <a:spLocks noChangeArrowheads="1"/>
            </p:cNvSpPr>
            <p:nvPr/>
          </p:nvSpPr>
          <p:spPr bwMode="auto">
            <a:xfrm>
              <a:off x="4978400" y="3125788"/>
              <a:ext cx="174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 name="Line 52"/>
            <p:cNvSpPr>
              <a:spLocks noChangeShapeType="1"/>
            </p:cNvSpPr>
            <p:nvPr/>
          </p:nvSpPr>
          <p:spPr bwMode="auto">
            <a:xfrm>
              <a:off x="4978400" y="312578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1" name="Line 53"/>
            <p:cNvSpPr>
              <a:spLocks noChangeShapeType="1"/>
            </p:cNvSpPr>
            <p:nvPr/>
          </p:nvSpPr>
          <p:spPr bwMode="auto">
            <a:xfrm>
              <a:off x="4978400" y="312578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2" name="Rectangle 54"/>
            <p:cNvSpPr>
              <a:spLocks noChangeArrowheads="1"/>
            </p:cNvSpPr>
            <p:nvPr/>
          </p:nvSpPr>
          <p:spPr bwMode="auto">
            <a:xfrm>
              <a:off x="4995863" y="3125788"/>
              <a:ext cx="15240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 name="Line 55"/>
            <p:cNvSpPr>
              <a:spLocks noChangeShapeType="1"/>
            </p:cNvSpPr>
            <p:nvPr/>
          </p:nvSpPr>
          <p:spPr bwMode="auto">
            <a:xfrm>
              <a:off x="4995863" y="3125788"/>
              <a:ext cx="15240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4" name="Rectangle 56"/>
            <p:cNvSpPr>
              <a:spLocks noChangeArrowheads="1"/>
            </p:cNvSpPr>
            <p:nvPr/>
          </p:nvSpPr>
          <p:spPr bwMode="auto">
            <a:xfrm>
              <a:off x="6519863" y="3125788"/>
              <a:ext cx="174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 name="Line 57"/>
            <p:cNvSpPr>
              <a:spLocks noChangeShapeType="1"/>
            </p:cNvSpPr>
            <p:nvPr/>
          </p:nvSpPr>
          <p:spPr bwMode="auto">
            <a:xfrm>
              <a:off x="6519863" y="3125788"/>
              <a:ext cx="174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 name="Line 58"/>
            <p:cNvSpPr>
              <a:spLocks noChangeShapeType="1"/>
            </p:cNvSpPr>
            <p:nvPr/>
          </p:nvSpPr>
          <p:spPr bwMode="auto">
            <a:xfrm>
              <a:off x="6519863" y="3125788"/>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 name="Rectangle 59"/>
            <p:cNvSpPr>
              <a:spLocks noChangeArrowheads="1"/>
            </p:cNvSpPr>
            <p:nvPr/>
          </p:nvSpPr>
          <p:spPr bwMode="auto">
            <a:xfrm>
              <a:off x="6519863" y="3125788"/>
              <a:ext cx="174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 name="Line 60"/>
            <p:cNvSpPr>
              <a:spLocks noChangeShapeType="1"/>
            </p:cNvSpPr>
            <p:nvPr/>
          </p:nvSpPr>
          <p:spPr bwMode="auto">
            <a:xfrm>
              <a:off x="6519863" y="3125788"/>
              <a:ext cx="174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61"/>
            <p:cNvSpPr>
              <a:spLocks noChangeShapeType="1"/>
            </p:cNvSpPr>
            <p:nvPr/>
          </p:nvSpPr>
          <p:spPr bwMode="auto">
            <a:xfrm>
              <a:off x="6519863" y="3125788"/>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Rectangle 62"/>
            <p:cNvSpPr>
              <a:spLocks noChangeArrowheads="1"/>
            </p:cNvSpPr>
            <p:nvPr/>
          </p:nvSpPr>
          <p:spPr bwMode="auto">
            <a:xfrm>
              <a:off x="6537325" y="3125788"/>
              <a:ext cx="174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 name="Line 63"/>
            <p:cNvSpPr>
              <a:spLocks noChangeShapeType="1"/>
            </p:cNvSpPr>
            <p:nvPr/>
          </p:nvSpPr>
          <p:spPr bwMode="auto">
            <a:xfrm>
              <a:off x="6537325" y="312578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 name="Line 64"/>
            <p:cNvSpPr>
              <a:spLocks noChangeShapeType="1"/>
            </p:cNvSpPr>
            <p:nvPr/>
          </p:nvSpPr>
          <p:spPr bwMode="auto">
            <a:xfrm>
              <a:off x="6537325" y="312578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Rectangle 65"/>
            <p:cNvSpPr>
              <a:spLocks noChangeArrowheads="1"/>
            </p:cNvSpPr>
            <p:nvPr/>
          </p:nvSpPr>
          <p:spPr bwMode="auto">
            <a:xfrm>
              <a:off x="6554788" y="3125788"/>
              <a:ext cx="120808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 name="Line 66"/>
            <p:cNvSpPr>
              <a:spLocks noChangeShapeType="1"/>
            </p:cNvSpPr>
            <p:nvPr/>
          </p:nvSpPr>
          <p:spPr bwMode="auto">
            <a:xfrm>
              <a:off x="6554788" y="3125788"/>
              <a:ext cx="12080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Rectangle 67"/>
            <p:cNvSpPr>
              <a:spLocks noChangeArrowheads="1"/>
            </p:cNvSpPr>
            <p:nvPr/>
          </p:nvSpPr>
          <p:spPr bwMode="auto">
            <a:xfrm>
              <a:off x="7762875" y="3125788"/>
              <a:ext cx="174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 name="Line 68"/>
            <p:cNvSpPr>
              <a:spLocks noChangeShapeType="1"/>
            </p:cNvSpPr>
            <p:nvPr/>
          </p:nvSpPr>
          <p:spPr bwMode="auto">
            <a:xfrm>
              <a:off x="7762875" y="312578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69"/>
            <p:cNvSpPr>
              <a:spLocks noChangeShapeType="1"/>
            </p:cNvSpPr>
            <p:nvPr/>
          </p:nvSpPr>
          <p:spPr bwMode="auto">
            <a:xfrm>
              <a:off x="7762875" y="312578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Rectangle 70"/>
            <p:cNvSpPr>
              <a:spLocks noChangeArrowheads="1"/>
            </p:cNvSpPr>
            <p:nvPr/>
          </p:nvSpPr>
          <p:spPr bwMode="auto">
            <a:xfrm>
              <a:off x="7762875" y="3125788"/>
              <a:ext cx="174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 name="Line 71"/>
            <p:cNvSpPr>
              <a:spLocks noChangeShapeType="1"/>
            </p:cNvSpPr>
            <p:nvPr/>
          </p:nvSpPr>
          <p:spPr bwMode="auto">
            <a:xfrm>
              <a:off x="7762875" y="312578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72"/>
            <p:cNvSpPr>
              <a:spLocks noChangeShapeType="1"/>
            </p:cNvSpPr>
            <p:nvPr/>
          </p:nvSpPr>
          <p:spPr bwMode="auto">
            <a:xfrm>
              <a:off x="7762875" y="312578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Rectangle 73"/>
            <p:cNvSpPr>
              <a:spLocks noChangeArrowheads="1"/>
            </p:cNvSpPr>
            <p:nvPr/>
          </p:nvSpPr>
          <p:spPr bwMode="auto">
            <a:xfrm>
              <a:off x="7780338" y="3125788"/>
              <a:ext cx="8874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 name="Line 74"/>
            <p:cNvSpPr>
              <a:spLocks noChangeShapeType="1"/>
            </p:cNvSpPr>
            <p:nvPr/>
          </p:nvSpPr>
          <p:spPr bwMode="auto">
            <a:xfrm>
              <a:off x="7780338" y="3125788"/>
              <a:ext cx="8874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Rectangle 75"/>
            <p:cNvSpPr>
              <a:spLocks noChangeArrowheads="1"/>
            </p:cNvSpPr>
            <p:nvPr/>
          </p:nvSpPr>
          <p:spPr bwMode="auto">
            <a:xfrm>
              <a:off x="8667750" y="3125788"/>
              <a:ext cx="17463"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 name="Line 76"/>
            <p:cNvSpPr>
              <a:spLocks noChangeShapeType="1"/>
            </p:cNvSpPr>
            <p:nvPr/>
          </p:nvSpPr>
          <p:spPr bwMode="auto">
            <a:xfrm>
              <a:off x="8667750" y="312578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77"/>
            <p:cNvSpPr>
              <a:spLocks noChangeShapeType="1"/>
            </p:cNvSpPr>
            <p:nvPr/>
          </p:nvSpPr>
          <p:spPr bwMode="auto">
            <a:xfrm>
              <a:off x="8667750" y="312578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Rectangle 78"/>
            <p:cNvSpPr>
              <a:spLocks noChangeArrowheads="1"/>
            </p:cNvSpPr>
            <p:nvPr/>
          </p:nvSpPr>
          <p:spPr bwMode="auto">
            <a:xfrm>
              <a:off x="4978400" y="3143250"/>
              <a:ext cx="17463" cy="433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 name="Line 79"/>
            <p:cNvSpPr>
              <a:spLocks noChangeShapeType="1"/>
            </p:cNvSpPr>
            <p:nvPr/>
          </p:nvSpPr>
          <p:spPr bwMode="auto">
            <a:xfrm>
              <a:off x="4978400" y="3143250"/>
              <a:ext cx="1588" cy="4333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Rectangle 80"/>
            <p:cNvSpPr>
              <a:spLocks noChangeArrowheads="1"/>
            </p:cNvSpPr>
            <p:nvPr/>
          </p:nvSpPr>
          <p:spPr bwMode="auto">
            <a:xfrm>
              <a:off x="6519863" y="3143250"/>
              <a:ext cx="17462" cy="433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 name="Line 81"/>
            <p:cNvSpPr>
              <a:spLocks noChangeShapeType="1"/>
            </p:cNvSpPr>
            <p:nvPr/>
          </p:nvSpPr>
          <p:spPr bwMode="auto">
            <a:xfrm>
              <a:off x="6519863" y="3143250"/>
              <a:ext cx="1587" cy="4333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Rectangle 82"/>
            <p:cNvSpPr>
              <a:spLocks noChangeArrowheads="1"/>
            </p:cNvSpPr>
            <p:nvPr/>
          </p:nvSpPr>
          <p:spPr bwMode="auto">
            <a:xfrm>
              <a:off x="7762875" y="3143250"/>
              <a:ext cx="17463" cy="433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 name="Line 83"/>
            <p:cNvSpPr>
              <a:spLocks noChangeShapeType="1"/>
            </p:cNvSpPr>
            <p:nvPr/>
          </p:nvSpPr>
          <p:spPr bwMode="auto">
            <a:xfrm>
              <a:off x="7762875" y="3143250"/>
              <a:ext cx="1588" cy="4333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 name="Rectangle 84"/>
            <p:cNvSpPr>
              <a:spLocks noChangeArrowheads="1"/>
            </p:cNvSpPr>
            <p:nvPr/>
          </p:nvSpPr>
          <p:spPr bwMode="auto">
            <a:xfrm>
              <a:off x="8667750" y="3143250"/>
              <a:ext cx="17463" cy="4333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 name="Rectangle 86"/>
            <p:cNvSpPr>
              <a:spLocks noChangeArrowheads="1"/>
            </p:cNvSpPr>
            <p:nvPr/>
          </p:nvSpPr>
          <p:spPr bwMode="auto">
            <a:xfrm>
              <a:off x="5056188" y="3597275"/>
              <a:ext cx="8064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Augend</a:t>
              </a:r>
              <a:endParaRPr lang="en-US" sz="2400" u="none" baseline="0"/>
            </a:p>
          </p:txBody>
        </p:sp>
        <p:sp>
          <p:nvSpPr>
            <p:cNvPr id="304" name="Rectangle 87"/>
            <p:cNvSpPr>
              <a:spLocks noChangeArrowheads="1"/>
            </p:cNvSpPr>
            <p:nvPr/>
          </p:nvSpPr>
          <p:spPr bwMode="auto">
            <a:xfrm>
              <a:off x="5872163" y="35972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05" name="Rectangle 88"/>
            <p:cNvSpPr>
              <a:spLocks noChangeArrowheads="1"/>
            </p:cNvSpPr>
            <p:nvPr/>
          </p:nvSpPr>
          <p:spPr bwMode="auto">
            <a:xfrm>
              <a:off x="6596063" y="3597275"/>
              <a:ext cx="844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1 0 1 1</a:t>
              </a:r>
              <a:endParaRPr lang="en-US" sz="2400" u="none" baseline="0"/>
            </a:p>
          </p:txBody>
        </p:sp>
        <p:sp>
          <p:nvSpPr>
            <p:cNvPr id="306" name="Rectangle 89"/>
            <p:cNvSpPr>
              <a:spLocks noChangeArrowheads="1"/>
            </p:cNvSpPr>
            <p:nvPr/>
          </p:nvSpPr>
          <p:spPr bwMode="auto">
            <a:xfrm>
              <a:off x="7462838" y="35972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07" name="Rectangle 90"/>
            <p:cNvSpPr>
              <a:spLocks noChangeArrowheads="1"/>
            </p:cNvSpPr>
            <p:nvPr/>
          </p:nvSpPr>
          <p:spPr bwMode="auto">
            <a:xfrm>
              <a:off x="8015288" y="3597275"/>
              <a:ext cx="23403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a:solidFill>
                    <a:srgbClr val="000000"/>
                  </a:solidFill>
                </a:rPr>
                <a:t>A</a:t>
              </a:r>
              <a:r>
                <a:rPr lang="en-US" sz="1900" b="1" u="none" baseline="-25000" dirty="0">
                  <a:solidFill>
                    <a:srgbClr val="000000"/>
                  </a:solidFill>
                </a:rPr>
                <a:t>i</a:t>
              </a:r>
            </a:p>
          </p:txBody>
        </p:sp>
        <p:sp>
          <p:nvSpPr>
            <p:cNvPr id="308" name="Rectangle 91"/>
            <p:cNvSpPr>
              <a:spLocks noChangeArrowheads="1"/>
            </p:cNvSpPr>
            <p:nvPr/>
          </p:nvSpPr>
          <p:spPr bwMode="auto">
            <a:xfrm>
              <a:off x="8424863" y="35972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09" name="Line 93"/>
            <p:cNvSpPr>
              <a:spLocks noChangeShapeType="1"/>
            </p:cNvSpPr>
            <p:nvPr/>
          </p:nvSpPr>
          <p:spPr bwMode="auto">
            <a:xfrm>
              <a:off x="4978400" y="357663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95"/>
            <p:cNvSpPr>
              <a:spLocks noChangeShapeType="1"/>
            </p:cNvSpPr>
            <p:nvPr/>
          </p:nvSpPr>
          <p:spPr bwMode="auto">
            <a:xfrm>
              <a:off x="4995863" y="3576638"/>
              <a:ext cx="15240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97"/>
            <p:cNvSpPr>
              <a:spLocks noChangeShapeType="1"/>
            </p:cNvSpPr>
            <p:nvPr/>
          </p:nvSpPr>
          <p:spPr bwMode="auto">
            <a:xfrm>
              <a:off x="6519863" y="3576638"/>
              <a:ext cx="174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Line 99"/>
            <p:cNvSpPr>
              <a:spLocks noChangeShapeType="1"/>
            </p:cNvSpPr>
            <p:nvPr/>
          </p:nvSpPr>
          <p:spPr bwMode="auto">
            <a:xfrm>
              <a:off x="7762875" y="357663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 name="Line 101"/>
            <p:cNvSpPr>
              <a:spLocks noChangeShapeType="1"/>
            </p:cNvSpPr>
            <p:nvPr/>
          </p:nvSpPr>
          <p:spPr bwMode="auto">
            <a:xfrm>
              <a:off x="7780338" y="3576638"/>
              <a:ext cx="8874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103"/>
            <p:cNvSpPr>
              <a:spLocks noChangeShapeType="1"/>
            </p:cNvSpPr>
            <p:nvPr/>
          </p:nvSpPr>
          <p:spPr bwMode="auto">
            <a:xfrm>
              <a:off x="8667750" y="357663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Rectangle 104"/>
            <p:cNvSpPr>
              <a:spLocks noChangeArrowheads="1"/>
            </p:cNvSpPr>
            <p:nvPr/>
          </p:nvSpPr>
          <p:spPr bwMode="auto">
            <a:xfrm>
              <a:off x="4978400" y="3584575"/>
              <a:ext cx="17463" cy="360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 name="Line 105"/>
            <p:cNvSpPr>
              <a:spLocks noChangeShapeType="1"/>
            </p:cNvSpPr>
            <p:nvPr/>
          </p:nvSpPr>
          <p:spPr bwMode="auto">
            <a:xfrm>
              <a:off x="4978400" y="3584575"/>
              <a:ext cx="1588"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 name="Rectangle 106"/>
            <p:cNvSpPr>
              <a:spLocks noChangeArrowheads="1"/>
            </p:cNvSpPr>
            <p:nvPr/>
          </p:nvSpPr>
          <p:spPr bwMode="auto">
            <a:xfrm>
              <a:off x="6519863" y="3584575"/>
              <a:ext cx="17462" cy="360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 name="Line 107"/>
            <p:cNvSpPr>
              <a:spLocks noChangeShapeType="1"/>
            </p:cNvSpPr>
            <p:nvPr/>
          </p:nvSpPr>
          <p:spPr bwMode="auto">
            <a:xfrm>
              <a:off x="6519863" y="3584575"/>
              <a:ext cx="1587"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 name="Rectangle 108"/>
            <p:cNvSpPr>
              <a:spLocks noChangeArrowheads="1"/>
            </p:cNvSpPr>
            <p:nvPr/>
          </p:nvSpPr>
          <p:spPr bwMode="auto">
            <a:xfrm>
              <a:off x="7762875" y="3584575"/>
              <a:ext cx="17463" cy="360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0" name="Line 109"/>
            <p:cNvSpPr>
              <a:spLocks noChangeShapeType="1"/>
            </p:cNvSpPr>
            <p:nvPr/>
          </p:nvSpPr>
          <p:spPr bwMode="auto">
            <a:xfrm>
              <a:off x="7762875" y="3584575"/>
              <a:ext cx="1588"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 name="Rectangle 110"/>
            <p:cNvSpPr>
              <a:spLocks noChangeArrowheads="1"/>
            </p:cNvSpPr>
            <p:nvPr/>
          </p:nvSpPr>
          <p:spPr bwMode="auto">
            <a:xfrm>
              <a:off x="8667750" y="3584575"/>
              <a:ext cx="17463" cy="360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2" name="Rectangle 112"/>
            <p:cNvSpPr>
              <a:spLocks noChangeArrowheads="1"/>
            </p:cNvSpPr>
            <p:nvPr/>
          </p:nvSpPr>
          <p:spPr bwMode="auto">
            <a:xfrm>
              <a:off x="5056188" y="3965575"/>
              <a:ext cx="8207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Addend</a:t>
              </a:r>
              <a:endParaRPr lang="en-US" sz="2400" u="none" baseline="0"/>
            </a:p>
          </p:txBody>
        </p:sp>
        <p:sp>
          <p:nvSpPr>
            <p:cNvPr id="323" name="Rectangle 113"/>
            <p:cNvSpPr>
              <a:spLocks noChangeArrowheads="1"/>
            </p:cNvSpPr>
            <p:nvPr/>
          </p:nvSpPr>
          <p:spPr bwMode="auto">
            <a:xfrm>
              <a:off x="5883275" y="39655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24" name="Rectangle 114"/>
            <p:cNvSpPr>
              <a:spLocks noChangeArrowheads="1"/>
            </p:cNvSpPr>
            <p:nvPr/>
          </p:nvSpPr>
          <p:spPr bwMode="auto">
            <a:xfrm>
              <a:off x="6596063" y="39655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25" name="Rectangle 115"/>
            <p:cNvSpPr>
              <a:spLocks noChangeArrowheads="1"/>
            </p:cNvSpPr>
            <p:nvPr/>
          </p:nvSpPr>
          <p:spPr bwMode="auto">
            <a:xfrm>
              <a:off x="6657975" y="3965575"/>
              <a:ext cx="784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0 0 1 1</a:t>
              </a:r>
              <a:endParaRPr lang="en-US" sz="2400" u="none" baseline="0"/>
            </a:p>
          </p:txBody>
        </p:sp>
        <p:sp>
          <p:nvSpPr>
            <p:cNvPr id="326" name="Rectangle 116"/>
            <p:cNvSpPr>
              <a:spLocks noChangeArrowheads="1"/>
            </p:cNvSpPr>
            <p:nvPr/>
          </p:nvSpPr>
          <p:spPr bwMode="auto">
            <a:xfrm>
              <a:off x="6756400" y="4268788"/>
              <a:ext cx="804863" cy="238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 name="Rectangle 117"/>
            <p:cNvSpPr>
              <a:spLocks noChangeArrowheads="1"/>
            </p:cNvSpPr>
            <p:nvPr/>
          </p:nvSpPr>
          <p:spPr bwMode="auto">
            <a:xfrm>
              <a:off x="7462838" y="39655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28" name="Rectangle 118"/>
            <p:cNvSpPr>
              <a:spLocks noChangeArrowheads="1"/>
            </p:cNvSpPr>
            <p:nvPr/>
          </p:nvSpPr>
          <p:spPr bwMode="auto">
            <a:xfrm>
              <a:off x="8021638" y="3965575"/>
              <a:ext cx="2132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a:solidFill>
                    <a:srgbClr val="000000"/>
                  </a:solidFill>
                </a:rPr>
                <a:t>B</a:t>
              </a:r>
              <a:r>
                <a:rPr lang="en-US" sz="1900" b="1" u="none" baseline="-25000" dirty="0">
                  <a:solidFill>
                    <a:srgbClr val="000000"/>
                  </a:solidFill>
                </a:rPr>
                <a:t>i</a:t>
              </a:r>
            </a:p>
          </p:txBody>
        </p:sp>
        <p:sp>
          <p:nvSpPr>
            <p:cNvPr id="329" name="Rectangle 119"/>
            <p:cNvSpPr>
              <a:spLocks noChangeArrowheads="1"/>
            </p:cNvSpPr>
            <p:nvPr/>
          </p:nvSpPr>
          <p:spPr bwMode="auto">
            <a:xfrm>
              <a:off x="8420100" y="39655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30" name="Line 121"/>
            <p:cNvSpPr>
              <a:spLocks noChangeShapeType="1"/>
            </p:cNvSpPr>
            <p:nvPr/>
          </p:nvSpPr>
          <p:spPr bwMode="auto">
            <a:xfrm>
              <a:off x="4978400" y="394493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 name="Line 123"/>
            <p:cNvSpPr>
              <a:spLocks noChangeShapeType="1"/>
            </p:cNvSpPr>
            <p:nvPr/>
          </p:nvSpPr>
          <p:spPr bwMode="auto">
            <a:xfrm>
              <a:off x="4995863" y="3944938"/>
              <a:ext cx="15240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 name="Line 125"/>
            <p:cNvSpPr>
              <a:spLocks noChangeShapeType="1"/>
            </p:cNvSpPr>
            <p:nvPr/>
          </p:nvSpPr>
          <p:spPr bwMode="auto">
            <a:xfrm>
              <a:off x="6519863" y="3944938"/>
              <a:ext cx="174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 name="Line 127"/>
            <p:cNvSpPr>
              <a:spLocks noChangeShapeType="1"/>
            </p:cNvSpPr>
            <p:nvPr/>
          </p:nvSpPr>
          <p:spPr bwMode="auto">
            <a:xfrm>
              <a:off x="7762875" y="394493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 name="Line 129"/>
            <p:cNvSpPr>
              <a:spLocks noChangeShapeType="1"/>
            </p:cNvSpPr>
            <p:nvPr/>
          </p:nvSpPr>
          <p:spPr bwMode="auto">
            <a:xfrm>
              <a:off x="7780338" y="3944938"/>
              <a:ext cx="8874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131"/>
            <p:cNvSpPr>
              <a:spLocks noChangeShapeType="1"/>
            </p:cNvSpPr>
            <p:nvPr/>
          </p:nvSpPr>
          <p:spPr bwMode="auto">
            <a:xfrm>
              <a:off x="8667750" y="3944938"/>
              <a:ext cx="174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Rectangle 132"/>
            <p:cNvSpPr>
              <a:spLocks noChangeArrowheads="1"/>
            </p:cNvSpPr>
            <p:nvPr/>
          </p:nvSpPr>
          <p:spPr bwMode="auto">
            <a:xfrm>
              <a:off x="4978400" y="3952875"/>
              <a:ext cx="17463"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7" name="Line 133"/>
            <p:cNvSpPr>
              <a:spLocks noChangeShapeType="1"/>
            </p:cNvSpPr>
            <p:nvPr/>
          </p:nvSpPr>
          <p:spPr bwMode="auto">
            <a:xfrm>
              <a:off x="4978400" y="3952875"/>
              <a:ext cx="1588" cy="358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 name="Rectangle 134"/>
            <p:cNvSpPr>
              <a:spLocks noChangeArrowheads="1"/>
            </p:cNvSpPr>
            <p:nvPr/>
          </p:nvSpPr>
          <p:spPr bwMode="auto">
            <a:xfrm>
              <a:off x="6519863" y="3952875"/>
              <a:ext cx="17462"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 name="Line 135"/>
            <p:cNvSpPr>
              <a:spLocks noChangeShapeType="1"/>
            </p:cNvSpPr>
            <p:nvPr/>
          </p:nvSpPr>
          <p:spPr bwMode="auto">
            <a:xfrm>
              <a:off x="6519863" y="3952875"/>
              <a:ext cx="1587" cy="358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Rectangle 136"/>
            <p:cNvSpPr>
              <a:spLocks noChangeArrowheads="1"/>
            </p:cNvSpPr>
            <p:nvPr/>
          </p:nvSpPr>
          <p:spPr bwMode="auto">
            <a:xfrm>
              <a:off x="7762875" y="3952875"/>
              <a:ext cx="17463"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1" name="Line 137"/>
            <p:cNvSpPr>
              <a:spLocks noChangeShapeType="1"/>
            </p:cNvSpPr>
            <p:nvPr/>
          </p:nvSpPr>
          <p:spPr bwMode="auto">
            <a:xfrm>
              <a:off x="7762875" y="3952875"/>
              <a:ext cx="1588" cy="358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2" name="Rectangle 138"/>
            <p:cNvSpPr>
              <a:spLocks noChangeArrowheads="1"/>
            </p:cNvSpPr>
            <p:nvPr/>
          </p:nvSpPr>
          <p:spPr bwMode="auto">
            <a:xfrm>
              <a:off x="8667750" y="3952875"/>
              <a:ext cx="17463"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3" name="Rectangle 140"/>
            <p:cNvSpPr>
              <a:spLocks noChangeArrowheads="1"/>
            </p:cNvSpPr>
            <p:nvPr/>
          </p:nvSpPr>
          <p:spPr bwMode="auto">
            <a:xfrm>
              <a:off x="5056188" y="4332288"/>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Sum</a:t>
              </a:r>
              <a:endParaRPr lang="en-US" sz="2400" u="none" baseline="0"/>
            </a:p>
          </p:txBody>
        </p:sp>
        <p:sp>
          <p:nvSpPr>
            <p:cNvPr id="344" name="Rectangle 141"/>
            <p:cNvSpPr>
              <a:spLocks noChangeArrowheads="1"/>
            </p:cNvSpPr>
            <p:nvPr/>
          </p:nvSpPr>
          <p:spPr bwMode="auto">
            <a:xfrm>
              <a:off x="5524500" y="4332288"/>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45" name="Rectangle 142"/>
            <p:cNvSpPr>
              <a:spLocks noChangeArrowheads="1"/>
            </p:cNvSpPr>
            <p:nvPr/>
          </p:nvSpPr>
          <p:spPr bwMode="auto">
            <a:xfrm>
              <a:off x="6596063" y="4332288"/>
              <a:ext cx="844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a:solidFill>
                    <a:srgbClr val="000000"/>
                  </a:solidFill>
                </a:rPr>
                <a:t>   1 1 1 0</a:t>
              </a:r>
              <a:endParaRPr lang="en-US" sz="2400" u="none" baseline="0" dirty="0"/>
            </a:p>
          </p:txBody>
        </p:sp>
        <p:sp>
          <p:nvSpPr>
            <p:cNvPr id="346" name="Rectangle 143"/>
            <p:cNvSpPr>
              <a:spLocks noChangeArrowheads="1"/>
            </p:cNvSpPr>
            <p:nvPr/>
          </p:nvSpPr>
          <p:spPr bwMode="auto">
            <a:xfrm>
              <a:off x="7462838" y="4332288"/>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47" name="Rectangle 144"/>
            <p:cNvSpPr>
              <a:spLocks noChangeArrowheads="1"/>
            </p:cNvSpPr>
            <p:nvPr/>
          </p:nvSpPr>
          <p:spPr bwMode="auto">
            <a:xfrm>
              <a:off x="8035925" y="4332288"/>
              <a:ext cx="19075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a:solidFill>
                    <a:srgbClr val="000000"/>
                  </a:solidFill>
                </a:rPr>
                <a:t>S</a:t>
              </a:r>
              <a:r>
                <a:rPr lang="en-US" sz="1900" b="1" u="none" baseline="-25000" dirty="0">
                  <a:solidFill>
                    <a:srgbClr val="000000"/>
                  </a:solidFill>
                </a:rPr>
                <a:t>i</a:t>
              </a:r>
            </a:p>
          </p:txBody>
        </p:sp>
        <p:sp>
          <p:nvSpPr>
            <p:cNvPr id="348" name="Rectangle 145"/>
            <p:cNvSpPr>
              <a:spLocks noChangeArrowheads="1"/>
            </p:cNvSpPr>
            <p:nvPr/>
          </p:nvSpPr>
          <p:spPr bwMode="auto">
            <a:xfrm>
              <a:off x="8404225" y="4332288"/>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49" name="Rectangle 146"/>
            <p:cNvSpPr>
              <a:spLocks noChangeArrowheads="1"/>
            </p:cNvSpPr>
            <p:nvPr/>
          </p:nvSpPr>
          <p:spPr bwMode="auto">
            <a:xfrm>
              <a:off x="4978400" y="4311650"/>
              <a:ext cx="17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0" name="Line 147"/>
            <p:cNvSpPr>
              <a:spLocks noChangeShapeType="1"/>
            </p:cNvSpPr>
            <p:nvPr/>
          </p:nvSpPr>
          <p:spPr bwMode="auto">
            <a:xfrm>
              <a:off x="4978400" y="431165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Rectangle 148"/>
            <p:cNvSpPr>
              <a:spLocks noChangeArrowheads="1"/>
            </p:cNvSpPr>
            <p:nvPr/>
          </p:nvSpPr>
          <p:spPr bwMode="auto">
            <a:xfrm>
              <a:off x="4995863" y="4311650"/>
              <a:ext cx="15240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 name="Line 149"/>
            <p:cNvSpPr>
              <a:spLocks noChangeShapeType="1"/>
            </p:cNvSpPr>
            <p:nvPr/>
          </p:nvSpPr>
          <p:spPr bwMode="auto">
            <a:xfrm>
              <a:off x="4995863" y="4311650"/>
              <a:ext cx="15240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Rectangle 150"/>
            <p:cNvSpPr>
              <a:spLocks noChangeArrowheads="1"/>
            </p:cNvSpPr>
            <p:nvPr/>
          </p:nvSpPr>
          <p:spPr bwMode="auto">
            <a:xfrm>
              <a:off x="6519863" y="4311650"/>
              <a:ext cx="174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4" name="Line 151"/>
            <p:cNvSpPr>
              <a:spLocks noChangeShapeType="1"/>
            </p:cNvSpPr>
            <p:nvPr/>
          </p:nvSpPr>
          <p:spPr bwMode="auto">
            <a:xfrm>
              <a:off x="6519863" y="4311650"/>
              <a:ext cx="174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5" name="Rectangle 152"/>
            <p:cNvSpPr>
              <a:spLocks noChangeArrowheads="1"/>
            </p:cNvSpPr>
            <p:nvPr/>
          </p:nvSpPr>
          <p:spPr bwMode="auto">
            <a:xfrm>
              <a:off x="7762875" y="4311650"/>
              <a:ext cx="17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6" name="Line 153"/>
            <p:cNvSpPr>
              <a:spLocks noChangeShapeType="1"/>
            </p:cNvSpPr>
            <p:nvPr/>
          </p:nvSpPr>
          <p:spPr bwMode="auto">
            <a:xfrm>
              <a:off x="7762875" y="431165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Rectangle 154"/>
            <p:cNvSpPr>
              <a:spLocks noChangeArrowheads="1"/>
            </p:cNvSpPr>
            <p:nvPr/>
          </p:nvSpPr>
          <p:spPr bwMode="auto">
            <a:xfrm>
              <a:off x="7780338" y="4311650"/>
              <a:ext cx="8874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 name="Line 155"/>
            <p:cNvSpPr>
              <a:spLocks noChangeShapeType="1"/>
            </p:cNvSpPr>
            <p:nvPr/>
          </p:nvSpPr>
          <p:spPr bwMode="auto">
            <a:xfrm>
              <a:off x="7780338" y="4311650"/>
              <a:ext cx="8874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Rectangle 156"/>
            <p:cNvSpPr>
              <a:spLocks noChangeArrowheads="1"/>
            </p:cNvSpPr>
            <p:nvPr/>
          </p:nvSpPr>
          <p:spPr bwMode="auto">
            <a:xfrm>
              <a:off x="8667750" y="4311650"/>
              <a:ext cx="17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0" name="Line 157"/>
            <p:cNvSpPr>
              <a:spLocks noChangeShapeType="1"/>
            </p:cNvSpPr>
            <p:nvPr/>
          </p:nvSpPr>
          <p:spPr bwMode="auto">
            <a:xfrm>
              <a:off x="8667750" y="431165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Rectangle 158"/>
            <p:cNvSpPr>
              <a:spLocks noChangeArrowheads="1"/>
            </p:cNvSpPr>
            <p:nvPr/>
          </p:nvSpPr>
          <p:spPr bwMode="auto">
            <a:xfrm>
              <a:off x="4978400" y="4321175"/>
              <a:ext cx="17463"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2" name="Line 159"/>
            <p:cNvSpPr>
              <a:spLocks noChangeShapeType="1"/>
            </p:cNvSpPr>
            <p:nvPr/>
          </p:nvSpPr>
          <p:spPr bwMode="auto">
            <a:xfrm>
              <a:off x="4978400" y="4321175"/>
              <a:ext cx="1588" cy="358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3" name="Rectangle 160"/>
            <p:cNvSpPr>
              <a:spLocks noChangeArrowheads="1"/>
            </p:cNvSpPr>
            <p:nvPr/>
          </p:nvSpPr>
          <p:spPr bwMode="auto">
            <a:xfrm>
              <a:off x="6519863" y="4321175"/>
              <a:ext cx="17462"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4" name="Line 161"/>
            <p:cNvSpPr>
              <a:spLocks noChangeShapeType="1"/>
            </p:cNvSpPr>
            <p:nvPr/>
          </p:nvSpPr>
          <p:spPr bwMode="auto">
            <a:xfrm>
              <a:off x="6519863" y="4321175"/>
              <a:ext cx="1587" cy="358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5" name="Rectangle 162"/>
            <p:cNvSpPr>
              <a:spLocks noChangeArrowheads="1"/>
            </p:cNvSpPr>
            <p:nvPr/>
          </p:nvSpPr>
          <p:spPr bwMode="auto">
            <a:xfrm>
              <a:off x="7762875" y="4321175"/>
              <a:ext cx="17463"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6" name="Line 163"/>
            <p:cNvSpPr>
              <a:spLocks noChangeShapeType="1"/>
            </p:cNvSpPr>
            <p:nvPr/>
          </p:nvSpPr>
          <p:spPr bwMode="auto">
            <a:xfrm>
              <a:off x="7762875" y="4321175"/>
              <a:ext cx="1588" cy="3587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7" name="Rectangle 164"/>
            <p:cNvSpPr>
              <a:spLocks noChangeArrowheads="1"/>
            </p:cNvSpPr>
            <p:nvPr/>
          </p:nvSpPr>
          <p:spPr bwMode="auto">
            <a:xfrm>
              <a:off x="8667750" y="4321175"/>
              <a:ext cx="17463"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 name="Rectangle 166"/>
            <p:cNvSpPr>
              <a:spLocks noChangeArrowheads="1"/>
            </p:cNvSpPr>
            <p:nvPr/>
          </p:nvSpPr>
          <p:spPr bwMode="auto">
            <a:xfrm>
              <a:off x="5056188" y="484822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69" name="Rectangle 167"/>
            <p:cNvSpPr>
              <a:spLocks noChangeArrowheads="1"/>
            </p:cNvSpPr>
            <p:nvPr/>
          </p:nvSpPr>
          <p:spPr bwMode="auto">
            <a:xfrm>
              <a:off x="5056188" y="4867275"/>
              <a:ext cx="1025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Carry out</a:t>
              </a:r>
              <a:endParaRPr lang="en-US" sz="2400" u="none" baseline="0"/>
            </a:p>
          </p:txBody>
        </p:sp>
        <p:sp>
          <p:nvSpPr>
            <p:cNvPr id="370" name="Rectangle 168"/>
            <p:cNvSpPr>
              <a:spLocks noChangeArrowheads="1"/>
            </p:cNvSpPr>
            <p:nvPr/>
          </p:nvSpPr>
          <p:spPr bwMode="auto">
            <a:xfrm>
              <a:off x="5697538" y="513397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71" name="Rectangle 169"/>
            <p:cNvSpPr>
              <a:spLocks noChangeArrowheads="1"/>
            </p:cNvSpPr>
            <p:nvPr/>
          </p:nvSpPr>
          <p:spPr bwMode="auto">
            <a:xfrm>
              <a:off x="6596063" y="4848225"/>
              <a:ext cx="904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0 0 1 1 </a:t>
              </a:r>
              <a:endParaRPr lang="en-US" sz="2400" u="none" baseline="0"/>
            </a:p>
          </p:txBody>
        </p:sp>
        <p:sp>
          <p:nvSpPr>
            <p:cNvPr id="372" name="Rectangle 170"/>
            <p:cNvSpPr>
              <a:spLocks noChangeArrowheads="1"/>
            </p:cNvSpPr>
            <p:nvPr/>
          </p:nvSpPr>
          <p:spPr bwMode="auto">
            <a:xfrm>
              <a:off x="7524750" y="484822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73" name="Rectangle 171"/>
            <p:cNvSpPr>
              <a:spLocks noChangeArrowheads="1"/>
            </p:cNvSpPr>
            <p:nvPr/>
          </p:nvSpPr>
          <p:spPr bwMode="auto">
            <a:xfrm>
              <a:off x="7975600" y="4848225"/>
              <a:ext cx="41517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dirty="0">
                  <a:solidFill>
                    <a:srgbClr val="000000"/>
                  </a:solidFill>
                </a:rPr>
                <a:t>C</a:t>
              </a:r>
              <a:r>
                <a:rPr lang="en-US" sz="1900" b="1" u="none" baseline="-25000" dirty="0">
                  <a:solidFill>
                    <a:srgbClr val="000000"/>
                  </a:solidFill>
                </a:rPr>
                <a:t>i+1</a:t>
              </a:r>
            </a:p>
          </p:txBody>
        </p:sp>
        <p:sp>
          <p:nvSpPr>
            <p:cNvPr id="374" name="Rectangle 172"/>
            <p:cNvSpPr>
              <a:spLocks noChangeArrowheads="1"/>
            </p:cNvSpPr>
            <p:nvPr/>
          </p:nvSpPr>
          <p:spPr bwMode="auto">
            <a:xfrm>
              <a:off x="8558213" y="4848225"/>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u="none" baseline="0">
                  <a:solidFill>
                    <a:srgbClr val="000000"/>
                  </a:solidFill>
                </a:rPr>
                <a:t> </a:t>
              </a:r>
              <a:endParaRPr lang="en-US" sz="2400" u="none" baseline="0"/>
            </a:p>
          </p:txBody>
        </p:sp>
        <p:sp>
          <p:nvSpPr>
            <p:cNvPr id="375" name="Rectangle 173"/>
            <p:cNvSpPr>
              <a:spLocks noChangeArrowheads="1"/>
            </p:cNvSpPr>
            <p:nvPr/>
          </p:nvSpPr>
          <p:spPr bwMode="auto">
            <a:xfrm>
              <a:off x="4978400" y="4679950"/>
              <a:ext cx="17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6" name="Line 174"/>
            <p:cNvSpPr>
              <a:spLocks noChangeShapeType="1"/>
            </p:cNvSpPr>
            <p:nvPr/>
          </p:nvSpPr>
          <p:spPr bwMode="auto">
            <a:xfrm>
              <a:off x="4978400" y="467995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 name="Rectangle 175"/>
            <p:cNvSpPr>
              <a:spLocks noChangeArrowheads="1"/>
            </p:cNvSpPr>
            <p:nvPr/>
          </p:nvSpPr>
          <p:spPr bwMode="auto">
            <a:xfrm>
              <a:off x="4995863" y="4679950"/>
              <a:ext cx="15240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 name="Line 176"/>
            <p:cNvSpPr>
              <a:spLocks noChangeShapeType="1"/>
            </p:cNvSpPr>
            <p:nvPr/>
          </p:nvSpPr>
          <p:spPr bwMode="auto">
            <a:xfrm>
              <a:off x="4995863" y="4679950"/>
              <a:ext cx="15240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 name="Rectangle 177"/>
            <p:cNvSpPr>
              <a:spLocks noChangeArrowheads="1"/>
            </p:cNvSpPr>
            <p:nvPr/>
          </p:nvSpPr>
          <p:spPr bwMode="auto">
            <a:xfrm>
              <a:off x="6519863" y="4679950"/>
              <a:ext cx="174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 name="Line 178"/>
            <p:cNvSpPr>
              <a:spLocks noChangeShapeType="1"/>
            </p:cNvSpPr>
            <p:nvPr/>
          </p:nvSpPr>
          <p:spPr bwMode="auto">
            <a:xfrm>
              <a:off x="6519863" y="4679950"/>
              <a:ext cx="174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 name="Rectangle 179"/>
            <p:cNvSpPr>
              <a:spLocks noChangeArrowheads="1"/>
            </p:cNvSpPr>
            <p:nvPr/>
          </p:nvSpPr>
          <p:spPr bwMode="auto">
            <a:xfrm>
              <a:off x="7762875" y="4679950"/>
              <a:ext cx="17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 name="Line 180"/>
            <p:cNvSpPr>
              <a:spLocks noChangeShapeType="1"/>
            </p:cNvSpPr>
            <p:nvPr/>
          </p:nvSpPr>
          <p:spPr bwMode="auto">
            <a:xfrm>
              <a:off x="7762875" y="467995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 name="Rectangle 181"/>
            <p:cNvSpPr>
              <a:spLocks noChangeArrowheads="1"/>
            </p:cNvSpPr>
            <p:nvPr/>
          </p:nvSpPr>
          <p:spPr bwMode="auto">
            <a:xfrm>
              <a:off x="7780338" y="4679950"/>
              <a:ext cx="8874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4" name="Line 182"/>
            <p:cNvSpPr>
              <a:spLocks noChangeShapeType="1"/>
            </p:cNvSpPr>
            <p:nvPr/>
          </p:nvSpPr>
          <p:spPr bwMode="auto">
            <a:xfrm>
              <a:off x="7780338" y="4679950"/>
              <a:ext cx="8874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 name="Rectangle 183"/>
            <p:cNvSpPr>
              <a:spLocks noChangeArrowheads="1"/>
            </p:cNvSpPr>
            <p:nvPr/>
          </p:nvSpPr>
          <p:spPr bwMode="auto">
            <a:xfrm>
              <a:off x="8667750" y="4679950"/>
              <a:ext cx="174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6" name="Line 184"/>
            <p:cNvSpPr>
              <a:spLocks noChangeShapeType="1"/>
            </p:cNvSpPr>
            <p:nvPr/>
          </p:nvSpPr>
          <p:spPr bwMode="auto">
            <a:xfrm>
              <a:off x="8667750" y="4679950"/>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 name="Rectangle 185"/>
            <p:cNvSpPr>
              <a:spLocks noChangeArrowheads="1"/>
            </p:cNvSpPr>
            <p:nvPr/>
          </p:nvSpPr>
          <p:spPr bwMode="auto">
            <a:xfrm>
              <a:off x="4978400" y="4689475"/>
              <a:ext cx="17463" cy="7175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8" name="Line 186"/>
            <p:cNvSpPr>
              <a:spLocks noChangeShapeType="1"/>
            </p:cNvSpPr>
            <p:nvPr/>
          </p:nvSpPr>
          <p:spPr bwMode="auto">
            <a:xfrm>
              <a:off x="4978400" y="4689475"/>
              <a:ext cx="1588" cy="717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 name="Rectangle 187"/>
            <p:cNvSpPr>
              <a:spLocks noChangeArrowheads="1"/>
            </p:cNvSpPr>
            <p:nvPr/>
          </p:nvSpPr>
          <p:spPr bwMode="auto">
            <a:xfrm>
              <a:off x="4978400" y="540702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0" name="Line 188"/>
            <p:cNvSpPr>
              <a:spLocks noChangeShapeType="1"/>
            </p:cNvSpPr>
            <p:nvPr/>
          </p:nvSpPr>
          <p:spPr bwMode="auto">
            <a:xfrm>
              <a:off x="4978400" y="5407025"/>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 name="Line 189"/>
            <p:cNvSpPr>
              <a:spLocks noChangeShapeType="1"/>
            </p:cNvSpPr>
            <p:nvPr/>
          </p:nvSpPr>
          <p:spPr bwMode="auto">
            <a:xfrm>
              <a:off x="4978400" y="540702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 name="Rectangle 190"/>
            <p:cNvSpPr>
              <a:spLocks noChangeArrowheads="1"/>
            </p:cNvSpPr>
            <p:nvPr/>
          </p:nvSpPr>
          <p:spPr bwMode="auto">
            <a:xfrm>
              <a:off x="4978400" y="540702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3" name="Line 191"/>
            <p:cNvSpPr>
              <a:spLocks noChangeShapeType="1"/>
            </p:cNvSpPr>
            <p:nvPr/>
          </p:nvSpPr>
          <p:spPr bwMode="auto">
            <a:xfrm>
              <a:off x="4978400" y="5407025"/>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4" name="Line 192"/>
            <p:cNvSpPr>
              <a:spLocks noChangeShapeType="1"/>
            </p:cNvSpPr>
            <p:nvPr/>
          </p:nvSpPr>
          <p:spPr bwMode="auto">
            <a:xfrm>
              <a:off x="4978400" y="540702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 name="Rectangle 193"/>
            <p:cNvSpPr>
              <a:spLocks noChangeArrowheads="1"/>
            </p:cNvSpPr>
            <p:nvPr/>
          </p:nvSpPr>
          <p:spPr bwMode="auto">
            <a:xfrm>
              <a:off x="4995863" y="5407025"/>
              <a:ext cx="152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6" name="Line 194"/>
            <p:cNvSpPr>
              <a:spLocks noChangeShapeType="1"/>
            </p:cNvSpPr>
            <p:nvPr/>
          </p:nvSpPr>
          <p:spPr bwMode="auto">
            <a:xfrm>
              <a:off x="4995863" y="5407025"/>
              <a:ext cx="15240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 name="Rectangle 195"/>
            <p:cNvSpPr>
              <a:spLocks noChangeArrowheads="1"/>
            </p:cNvSpPr>
            <p:nvPr/>
          </p:nvSpPr>
          <p:spPr bwMode="auto">
            <a:xfrm>
              <a:off x="6519863" y="4689475"/>
              <a:ext cx="17462" cy="7175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8" name="Line 196"/>
            <p:cNvSpPr>
              <a:spLocks noChangeShapeType="1"/>
            </p:cNvSpPr>
            <p:nvPr/>
          </p:nvSpPr>
          <p:spPr bwMode="auto">
            <a:xfrm>
              <a:off x="6519863" y="4689475"/>
              <a:ext cx="1587" cy="717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 name="Rectangle 197"/>
            <p:cNvSpPr>
              <a:spLocks noChangeArrowheads="1"/>
            </p:cNvSpPr>
            <p:nvPr/>
          </p:nvSpPr>
          <p:spPr bwMode="auto">
            <a:xfrm>
              <a:off x="6519863" y="5407025"/>
              <a:ext cx="174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0" name="Line 198"/>
            <p:cNvSpPr>
              <a:spLocks noChangeShapeType="1"/>
            </p:cNvSpPr>
            <p:nvPr/>
          </p:nvSpPr>
          <p:spPr bwMode="auto">
            <a:xfrm>
              <a:off x="6519863" y="5407025"/>
              <a:ext cx="174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 name="Line 199"/>
            <p:cNvSpPr>
              <a:spLocks noChangeShapeType="1"/>
            </p:cNvSpPr>
            <p:nvPr/>
          </p:nvSpPr>
          <p:spPr bwMode="auto">
            <a:xfrm>
              <a:off x="6519863" y="540702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 name="Rectangle 200"/>
            <p:cNvSpPr>
              <a:spLocks noChangeArrowheads="1"/>
            </p:cNvSpPr>
            <p:nvPr/>
          </p:nvSpPr>
          <p:spPr bwMode="auto">
            <a:xfrm>
              <a:off x="6537325" y="5407025"/>
              <a:ext cx="122555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3" name="Line 201"/>
            <p:cNvSpPr>
              <a:spLocks noChangeShapeType="1"/>
            </p:cNvSpPr>
            <p:nvPr/>
          </p:nvSpPr>
          <p:spPr bwMode="auto">
            <a:xfrm>
              <a:off x="6537325" y="5407025"/>
              <a:ext cx="12255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4" name="Rectangle 202"/>
            <p:cNvSpPr>
              <a:spLocks noChangeArrowheads="1"/>
            </p:cNvSpPr>
            <p:nvPr/>
          </p:nvSpPr>
          <p:spPr bwMode="auto">
            <a:xfrm>
              <a:off x="7762875" y="4689475"/>
              <a:ext cx="17463" cy="7175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5" name="Line 203"/>
            <p:cNvSpPr>
              <a:spLocks noChangeShapeType="1"/>
            </p:cNvSpPr>
            <p:nvPr/>
          </p:nvSpPr>
          <p:spPr bwMode="auto">
            <a:xfrm>
              <a:off x="7762875" y="4689475"/>
              <a:ext cx="1588" cy="717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 name="Rectangle 204"/>
            <p:cNvSpPr>
              <a:spLocks noChangeArrowheads="1"/>
            </p:cNvSpPr>
            <p:nvPr/>
          </p:nvSpPr>
          <p:spPr bwMode="auto">
            <a:xfrm>
              <a:off x="7762875" y="540702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7" name="Line 205"/>
            <p:cNvSpPr>
              <a:spLocks noChangeShapeType="1"/>
            </p:cNvSpPr>
            <p:nvPr/>
          </p:nvSpPr>
          <p:spPr bwMode="auto">
            <a:xfrm>
              <a:off x="7762875" y="5407025"/>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 name="Line 206"/>
            <p:cNvSpPr>
              <a:spLocks noChangeShapeType="1"/>
            </p:cNvSpPr>
            <p:nvPr/>
          </p:nvSpPr>
          <p:spPr bwMode="auto">
            <a:xfrm>
              <a:off x="7762875" y="540702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 name="Rectangle 207"/>
            <p:cNvSpPr>
              <a:spLocks noChangeArrowheads="1"/>
            </p:cNvSpPr>
            <p:nvPr/>
          </p:nvSpPr>
          <p:spPr bwMode="auto">
            <a:xfrm>
              <a:off x="7780338" y="5407025"/>
              <a:ext cx="88741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 name="Line 208"/>
            <p:cNvSpPr>
              <a:spLocks noChangeShapeType="1"/>
            </p:cNvSpPr>
            <p:nvPr/>
          </p:nvSpPr>
          <p:spPr bwMode="auto">
            <a:xfrm>
              <a:off x="7780338" y="5407025"/>
              <a:ext cx="8874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 name="Rectangle 209"/>
            <p:cNvSpPr>
              <a:spLocks noChangeArrowheads="1"/>
            </p:cNvSpPr>
            <p:nvPr/>
          </p:nvSpPr>
          <p:spPr bwMode="auto">
            <a:xfrm>
              <a:off x="8667750" y="4689475"/>
              <a:ext cx="17463" cy="7175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2" name="Rectangle 211"/>
            <p:cNvSpPr>
              <a:spLocks noChangeArrowheads="1"/>
            </p:cNvSpPr>
            <p:nvPr/>
          </p:nvSpPr>
          <p:spPr bwMode="auto">
            <a:xfrm>
              <a:off x="8667750" y="540702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3" name="Line 212"/>
            <p:cNvSpPr>
              <a:spLocks noChangeShapeType="1"/>
            </p:cNvSpPr>
            <p:nvPr/>
          </p:nvSpPr>
          <p:spPr bwMode="auto">
            <a:xfrm>
              <a:off x="8667750" y="5407025"/>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 name="Line 213"/>
            <p:cNvSpPr>
              <a:spLocks noChangeShapeType="1"/>
            </p:cNvSpPr>
            <p:nvPr/>
          </p:nvSpPr>
          <p:spPr bwMode="auto">
            <a:xfrm>
              <a:off x="8667750" y="540702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 name="Rectangle 214"/>
            <p:cNvSpPr>
              <a:spLocks noChangeArrowheads="1"/>
            </p:cNvSpPr>
            <p:nvPr/>
          </p:nvSpPr>
          <p:spPr bwMode="auto">
            <a:xfrm>
              <a:off x="8667750" y="540702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6" name="Line 215"/>
            <p:cNvSpPr>
              <a:spLocks noChangeShapeType="1"/>
            </p:cNvSpPr>
            <p:nvPr/>
          </p:nvSpPr>
          <p:spPr bwMode="auto">
            <a:xfrm>
              <a:off x="8667750" y="5407025"/>
              <a:ext cx="174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 name="Line 216"/>
            <p:cNvSpPr>
              <a:spLocks noChangeShapeType="1"/>
            </p:cNvSpPr>
            <p:nvPr/>
          </p:nvSpPr>
          <p:spPr bwMode="auto">
            <a:xfrm>
              <a:off x="8667750" y="540702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 name="Rectangle 217"/>
            <p:cNvSpPr>
              <a:spLocks noChangeArrowheads="1"/>
            </p:cNvSpPr>
            <p:nvPr/>
          </p:nvSpPr>
          <p:spPr bwMode="auto">
            <a:xfrm>
              <a:off x="4775200" y="5430838"/>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u="none" baseline="0">
                  <a:solidFill>
                    <a:srgbClr val="000000"/>
                  </a:solidFill>
                </a:rPr>
                <a:t> </a:t>
              </a:r>
              <a:endParaRPr lang="en-US" sz="2400" u="none" baseline="0"/>
            </a:p>
          </p:txBody>
        </p:sp>
        <p:sp>
          <p:nvSpPr>
            <p:cNvPr id="419" name="Line 220"/>
            <p:cNvSpPr>
              <a:spLocks noChangeShapeType="1"/>
            </p:cNvSpPr>
            <p:nvPr/>
          </p:nvSpPr>
          <p:spPr bwMode="auto">
            <a:xfrm flipV="1">
              <a:off x="6515100" y="2476500"/>
              <a:ext cx="0" cy="66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1572471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r>
              <a:rPr lang="en-US" dirty="0" smtClean="0"/>
              <a:t>4-bit Ripple Carry Binary Adder</a:t>
            </a:r>
            <a:endParaRPr lang="en-US" dirty="0" smtClean="0">
              <a:solidFill>
                <a:schemeClr val="tx1"/>
              </a:solidFill>
            </a:endParaRPr>
          </a:p>
        </p:txBody>
      </p:sp>
      <p:sp>
        <p:nvSpPr>
          <p:cNvPr id="26628" name="Rectangle 3"/>
          <p:cNvSpPr>
            <a:spLocks noGrp="1" noChangeArrowheads="1"/>
          </p:cNvSpPr>
          <p:nvPr>
            <p:ph type="body" idx="1"/>
          </p:nvPr>
        </p:nvSpPr>
        <p:spPr>
          <a:xfrm>
            <a:off x="1078992" y="1929384"/>
            <a:ext cx="5623560" cy="6400800"/>
          </a:xfrm>
        </p:spPr>
        <p:txBody>
          <a:bodyPr/>
          <a:lstStyle/>
          <a:p>
            <a:r>
              <a:rPr lang="en-US" sz="2800" dirty="0" smtClean="0"/>
              <a:t>A 4-bit Ripple Carry Adder made from four 1-bit Full Adders:    </a:t>
            </a:r>
            <a:endParaRPr lang="en-US" sz="2800" dirty="0" smtClean="0">
              <a:sym typeface="Symbol" pitchFamily="18" charset="2"/>
            </a:endParaRPr>
          </a:p>
          <a:p>
            <a:endParaRPr lang="en-US" sz="2800" dirty="0" smtClean="0">
              <a:sym typeface="Symbol" pitchFamily="18" charset="2"/>
            </a:endParaRPr>
          </a:p>
          <a:p>
            <a:endParaRPr lang="en-US" sz="2800" dirty="0" smtClean="0">
              <a:sym typeface="Symbol" pitchFamily="18" charset="2"/>
            </a:endParaRPr>
          </a:p>
          <a:p>
            <a:endParaRPr lang="en-US" sz="2800" dirty="0" smtClean="0">
              <a:sym typeface="Symbol" pitchFamily="18" charset="2"/>
            </a:endParaRPr>
          </a:p>
          <a:p>
            <a:endParaRPr lang="en-US" sz="2800" dirty="0" smtClean="0"/>
          </a:p>
          <a:p>
            <a:endParaRPr lang="en-US" sz="2800" dirty="0" smtClean="0">
              <a:sym typeface="Symbol" pitchFamily="18" charset="2"/>
            </a:endParaRPr>
          </a:p>
        </p:txBody>
      </p:sp>
      <p:sp>
        <p:nvSpPr>
          <p:cNvPr id="26629" name="Rectangle 4"/>
          <p:cNvSpPr>
            <a:spLocks noChangeArrowheads="1"/>
          </p:cNvSpPr>
          <p:nvPr/>
        </p:nvSpPr>
        <p:spPr bwMode="auto">
          <a:xfrm>
            <a:off x="832247" y="406400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b="1" u="none" baseline="0">
              <a:sym typeface="Symbol" pitchFamily="18" charset="2"/>
            </a:endParaRPr>
          </a:p>
        </p:txBody>
      </p:sp>
      <p:pic>
        <p:nvPicPr>
          <p:cNvPr id="26630" name="Picture 172" descr="Fig_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3657600"/>
            <a:ext cx="5623560" cy="194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9572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Point Representation</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We have three different methods for expressing </a:t>
            </a:r>
            <a:r>
              <a:rPr lang="en-US" sz="2800" i="1" dirty="0" smtClean="0"/>
              <a:t>signed numbers</a:t>
            </a:r>
            <a:r>
              <a:rPr lang="en-US" sz="2800" dirty="0" smtClean="0"/>
              <a:t>.</a:t>
            </a:r>
          </a:p>
          <a:p>
            <a:pPr lvl="1">
              <a:spcAft>
                <a:spcPts val="600"/>
              </a:spcAft>
              <a:buFont typeface="Arial" pitchFamily="34" charset="0"/>
              <a:buChar char="•"/>
            </a:pPr>
            <a:r>
              <a:rPr lang="en-US" dirty="0" smtClean="0"/>
              <a:t>Signed magnitude</a:t>
            </a:r>
          </a:p>
          <a:p>
            <a:pPr lvl="1">
              <a:spcAft>
                <a:spcPts val="600"/>
              </a:spcAft>
              <a:buFont typeface="Arial" pitchFamily="34" charset="0"/>
              <a:buChar char="•"/>
            </a:pPr>
            <a:r>
              <a:rPr lang="en-US" dirty="0" smtClean="0"/>
              <a:t>1’s complement</a:t>
            </a:r>
          </a:p>
          <a:p>
            <a:pPr lvl="2">
              <a:spcAft>
                <a:spcPts val="600"/>
              </a:spcAft>
              <a:buClr>
                <a:schemeClr val="accent1"/>
              </a:buClr>
              <a:buFont typeface="Arial" pitchFamily="34" charset="0"/>
              <a:buChar char="•"/>
            </a:pPr>
            <a:r>
              <a:rPr lang="en-US" dirty="0"/>
              <a:t>Defined as (</a:t>
            </a:r>
            <a:r>
              <a:rPr lang="en-US" dirty="0" err="1"/>
              <a:t>r</a:t>
            </a:r>
            <a:r>
              <a:rPr lang="en-US" baseline="30000" dirty="0" err="1"/>
              <a:t>n</a:t>
            </a:r>
            <a:r>
              <a:rPr lang="en-US" dirty="0"/>
              <a:t> </a:t>
            </a:r>
            <a:r>
              <a:rPr lang="en-US" dirty="0" smtClean="0"/>
              <a:t>– 1) – N</a:t>
            </a:r>
            <a:endParaRPr lang="en-US" dirty="0"/>
          </a:p>
          <a:p>
            <a:pPr lvl="1">
              <a:spcAft>
                <a:spcPts val="600"/>
              </a:spcAft>
              <a:buFont typeface="Arial" pitchFamily="34" charset="0"/>
              <a:buChar char="•"/>
            </a:pPr>
            <a:r>
              <a:rPr lang="en-US" dirty="0" smtClean="0"/>
              <a:t>2’s complement</a:t>
            </a:r>
          </a:p>
          <a:p>
            <a:pPr lvl="2">
              <a:spcAft>
                <a:spcPts val="600"/>
              </a:spcAft>
              <a:buClr>
                <a:schemeClr val="accent1"/>
              </a:buClr>
              <a:buFont typeface="Arial" pitchFamily="34" charset="0"/>
              <a:buChar char="•"/>
            </a:pPr>
            <a:r>
              <a:rPr lang="en-US" dirty="0"/>
              <a:t>Defined as </a:t>
            </a:r>
            <a:r>
              <a:rPr lang="en-US" dirty="0" err="1"/>
              <a:t>r</a:t>
            </a:r>
            <a:r>
              <a:rPr lang="en-US" baseline="30000" dirty="0" err="1"/>
              <a:t>n</a:t>
            </a:r>
            <a:r>
              <a:rPr lang="en-US" dirty="0"/>
              <a:t> </a:t>
            </a:r>
            <a:r>
              <a:rPr lang="en-US" dirty="0" smtClean="0"/>
              <a:t>– N</a:t>
            </a:r>
            <a:endParaRPr lang="en-US" dirty="0"/>
          </a:p>
          <a:p>
            <a:pPr>
              <a:spcAft>
                <a:spcPts val="600"/>
              </a:spcAft>
              <a:buFont typeface="Arial" pitchFamily="34" charset="0"/>
              <a:buChar char="•"/>
            </a:pPr>
            <a:r>
              <a:rPr lang="en-US" sz="2800" dirty="0" smtClean="0"/>
              <a:t>Each method of representation has advantages.</a:t>
            </a:r>
          </a:p>
          <a:p>
            <a:pPr>
              <a:spcAft>
                <a:spcPts val="600"/>
              </a:spcAft>
              <a:buFont typeface="Arial" pitchFamily="34" charset="0"/>
              <a:buChar char="•"/>
            </a:pPr>
            <a:r>
              <a:rPr lang="en-US" sz="2800" dirty="0" smtClean="0"/>
              <a:t>We will choose a method for general use based on its lack of drawbacks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Point Representation</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Every </a:t>
            </a:r>
            <a:r>
              <a:rPr lang="en-US" sz="2800" i="1" dirty="0" smtClean="0"/>
              <a:t>n</a:t>
            </a:r>
            <a:r>
              <a:rPr lang="en-US" sz="2800" dirty="0" smtClean="0"/>
              <a:t>-bit signed number consists of two fields.</a:t>
            </a:r>
          </a:p>
          <a:p>
            <a:pPr>
              <a:buSzPct val="100000"/>
              <a:buFont typeface="Arial" pitchFamily="34" charset="0"/>
              <a:buChar char="•"/>
            </a:pPr>
            <a:r>
              <a:rPr lang="en-US" sz="2800" dirty="0" smtClean="0"/>
              <a:t>The most significant bit is the </a:t>
            </a:r>
            <a:r>
              <a:rPr lang="en-US" sz="2800" i="1" dirty="0" smtClean="0"/>
              <a:t>sign bit</a:t>
            </a:r>
            <a:r>
              <a:rPr lang="en-US" sz="2800" dirty="0" smtClean="0"/>
              <a:t>. By convention, a number having a sign bit of 0 is </a:t>
            </a:r>
            <a:r>
              <a:rPr lang="en-US" sz="2800" i="1" dirty="0" smtClean="0"/>
              <a:t>positive</a:t>
            </a:r>
            <a:r>
              <a:rPr lang="en-US" sz="2800" dirty="0" smtClean="0"/>
              <a:t>. A number having a sign bit of 1 is </a:t>
            </a:r>
            <a:r>
              <a:rPr lang="en-US" sz="2800" i="1" dirty="0" smtClean="0"/>
              <a:t>negative</a:t>
            </a:r>
            <a:r>
              <a:rPr lang="en-US" sz="2800" dirty="0" smtClean="0"/>
              <a:t>.</a:t>
            </a:r>
          </a:p>
          <a:p>
            <a:pPr>
              <a:buSzPct val="100000"/>
              <a:buFont typeface="Arial" pitchFamily="34" charset="0"/>
              <a:buChar char="•"/>
            </a:pPr>
            <a:r>
              <a:rPr lang="en-US" sz="2800" dirty="0" smtClean="0"/>
              <a:t>The remaining </a:t>
            </a:r>
            <a:r>
              <a:rPr lang="en-US" sz="2800" i="1" dirty="0" smtClean="0"/>
              <a:t>n</a:t>
            </a:r>
            <a:r>
              <a:rPr lang="en-US" sz="2800" dirty="0" smtClean="0"/>
              <a:t>-1 bits tell us </a:t>
            </a:r>
            <a:r>
              <a:rPr lang="en-US" sz="2800" i="1" dirty="0" smtClean="0"/>
              <a:t>something</a:t>
            </a:r>
            <a:r>
              <a:rPr lang="en-US" sz="2800" dirty="0" smtClean="0"/>
              <a:t> about the size of the number.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1670</TotalTime>
  <Words>2553</Words>
  <Application>Microsoft Macintosh PowerPoint</Application>
  <PresentationFormat>On-screen Show (4:3)</PresentationFormat>
  <Paragraphs>500</Paragraphs>
  <Slides>38</Slides>
  <Notes>30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Solstice</vt:lpstr>
      <vt:lpstr>ECE 2504: Introduction to Computer Engineering</vt:lpstr>
      <vt:lpstr>Iterative Combinational Circuits</vt:lpstr>
      <vt:lpstr>Block Diagram of a 1D Iterative Array</vt:lpstr>
      <vt:lpstr>Iterative design for addition</vt:lpstr>
      <vt:lpstr>Iterative design for addition</vt:lpstr>
      <vt:lpstr>Binary Adders</vt:lpstr>
      <vt:lpstr>4-bit Ripple Carry Binary Adder</vt:lpstr>
      <vt:lpstr>Fixed Point Representation</vt:lpstr>
      <vt:lpstr>Fixed Point Representation</vt:lpstr>
      <vt:lpstr>Signed Magnitude Representation</vt:lpstr>
      <vt:lpstr>Signed Magnitude Representation</vt:lpstr>
      <vt:lpstr>Signed 1’s Complement Representation</vt:lpstr>
      <vt:lpstr>Signed 1’s Complement Representation</vt:lpstr>
      <vt:lpstr>Signed 1’s Complement Arithmetic</vt:lpstr>
      <vt:lpstr>Signed 1’s Complement Representation</vt:lpstr>
      <vt:lpstr>Signed 2’s Complement Representation</vt:lpstr>
      <vt:lpstr>Signed 2’s Complement Representation</vt:lpstr>
      <vt:lpstr>Signed 2’s Complement Arithmetic</vt:lpstr>
      <vt:lpstr>2’s complement vs. dedicated subtractor</vt:lpstr>
      <vt:lpstr>Signed 2’s Complement Representation</vt:lpstr>
      <vt:lpstr>Integer Overflow</vt:lpstr>
      <vt:lpstr>Integer Overflow</vt:lpstr>
      <vt:lpstr>Integer Overflow</vt:lpstr>
      <vt:lpstr>Floating Point Representation</vt:lpstr>
      <vt:lpstr>Floating Point Representation</vt:lpstr>
      <vt:lpstr>Floating Point Representation</vt:lpstr>
      <vt:lpstr>Floating Point Representation</vt:lpstr>
      <vt:lpstr>Floating Point Representation</vt:lpstr>
      <vt:lpstr>IEEE 754 Floating Point Representation</vt:lpstr>
      <vt:lpstr>IEEE 754 Floating Point Representation</vt:lpstr>
      <vt:lpstr>Other Arithmetic Functions</vt:lpstr>
      <vt:lpstr>Design by Contraction</vt:lpstr>
      <vt:lpstr>Design by Contraction Example</vt:lpstr>
      <vt:lpstr>Incrementing &amp; Decrementing</vt:lpstr>
      <vt:lpstr>Multiplication/Division by 2n</vt:lpstr>
      <vt:lpstr>Zero Fill</vt:lpstr>
      <vt:lpstr>Extension</vt:lpstr>
      <vt:lpstr>Terms of Use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Engineering</dc:title>
  <dc:creator> </dc:creator>
  <cp:lastModifiedBy>Bowei Zhao</cp:lastModifiedBy>
  <cp:revision>105</cp:revision>
  <dcterms:created xsi:type="dcterms:W3CDTF">2007-05-28T11:04:34Z</dcterms:created>
  <dcterms:modified xsi:type="dcterms:W3CDTF">2015-03-16T23:26:19Z</dcterms:modified>
</cp:coreProperties>
</file>