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557" r:id="rId2"/>
    <p:sldId id="504" r:id="rId3"/>
    <p:sldId id="542" r:id="rId4"/>
    <p:sldId id="507" r:id="rId5"/>
    <p:sldId id="541" r:id="rId6"/>
    <p:sldId id="508" r:id="rId7"/>
    <p:sldId id="510" r:id="rId8"/>
    <p:sldId id="511" r:id="rId9"/>
    <p:sldId id="512" r:id="rId10"/>
    <p:sldId id="513" r:id="rId11"/>
    <p:sldId id="514" r:id="rId12"/>
    <p:sldId id="515" r:id="rId13"/>
    <p:sldId id="518" r:id="rId14"/>
    <p:sldId id="559" r:id="rId15"/>
    <p:sldId id="521" r:id="rId16"/>
    <p:sldId id="522" r:id="rId17"/>
    <p:sldId id="523" r:id="rId18"/>
    <p:sldId id="524" r:id="rId19"/>
    <p:sldId id="525" r:id="rId20"/>
    <p:sldId id="517" r:id="rId21"/>
    <p:sldId id="543" r:id="rId22"/>
    <p:sldId id="544" r:id="rId23"/>
    <p:sldId id="545" r:id="rId24"/>
    <p:sldId id="546" r:id="rId25"/>
    <p:sldId id="547" r:id="rId26"/>
    <p:sldId id="548" r:id="rId27"/>
    <p:sldId id="552" r:id="rId28"/>
    <p:sldId id="553" r:id="rId29"/>
    <p:sldId id="554" r:id="rId30"/>
    <p:sldId id="556" r:id="rId31"/>
    <p:sldId id="555" r:id="rId32"/>
    <p:sldId id="551" r:id="rId33"/>
    <p:sldId id="549" r:id="rId34"/>
    <p:sldId id="550" r:id="rId35"/>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buClr>
        <a:srgbClr val="800000"/>
      </a:buClr>
      <a:buFont typeface="Wingdings" pitchFamily="2" charset="2"/>
      <a:defRPr sz="1400" kern="1200">
        <a:solidFill>
          <a:schemeClr val="tx1"/>
        </a:solidFill>
        <a:latin typeface="Arial" charset="0"/>
        <a:ea typeface="+mn-ea"/>
        <a:cs typeface="+mn-cs"/>
      </a:defRPr>
    </a:lvl1pPr>
    <a:lvl2pPr marL="457200" algn="l" rtl="0" eaLnBrk="0" fontAlgn="base" hangingPunct="0">
      <a:spcBef>
        <a:spcPct val="0"/>
      </a:spcBef>
      <a:spcAft>
        <a:spcPct val="0"/>
      </a:spcAft>
      <a:buClr>
        <a:srgbClr val="800000"/>
      </a:buClr>
      <a:buFont typeface="Wingdings" pitchFamily="2" charset="2"/>
      <a:defRPr sz="1400" kern="1200">
        <a:solidFill>
          <a:schemeClr val="tx1"/>
        </a:solidFill>
        <a:latin typeface="Arial" charset="0"/>
        <a:ea typeface="+mn-ea"/>
        <a:cs typeface="+mn-cs"/>
      </a:defRPr>
    </a:lvl2pPr>
    <a:lvl3pPr marL="914400" algn="l" rtl="0" eaLnBrk="0" fontAlgn="base" hangingPunct="0">
      <a:spcBef>
        <a:spcPct val="0"/>
      </a:spcBef>
      <a:spcAft>
        <a:spcPct val="0"/>
      </a:spcAft>
      <a:buClr>
        <a:srgbClr val="800000"/>
      </a:buClr>
      <a:buFont typeface="Wingdings" pitchFamily="2" charset="2"/>
      <a:defRPr sz="1400" kern="1200">
        <a:solidFill>
          <a:schemeClr val="tx1"/>
        </a:solidFill>
        <a:latin typeface="Arial" charset="0"/>
        <a:ea typeface="+mn-ea"/>
        <a:cs typeface="+mn-cs"/>
      </a:defRPr>
    </a:lvl3pPr>
    <a:lvl4pPr marL="1371600" algn="l" rtl="0" eaLnBrk="0" fontAlgn="base" hangingPunct="0">
      <a:spcBef>
        <a:spcPct val="0"/>
      </a:spcBef>
      <a:spcAft>
        <a:spcPct val="0"/>
      </a:spcAft>
      <a:buClr>
        <a:srgbClr val="800000"/>
      </a:buClr>
      <a:buFont typeface="Wingdings" pitchFamily="2" charset="2"/>
      <a:defRPr sz="1400" kern="1200">
        <a:solidFill>
          <a:schemeClr val="tx1"/>
        </a:solidFill>
        <a:latin typeface="Arial" charset="0"/>
        <a:ea typeface="+mn-ea"/>
        <a:cs typeface="+mn-cs"/>
      </a:defRPr>
    </a:lvl4pPr>
    <a:lvl5pPr marL="1828800" algn="l" rtl="0" eaLnBrk="0" fontAlgn="base" hangingPunct="0">
      <a:spcBef>
        <a:spcPct val="0"/>
      </a:spcBef>
      <a:spcAft>
        <a:spcPct val="0"/>
      </a:spcAft>
      <a:buClr>
        <a:srgbClr val="800000"/>
      </a:buClr>
      <a:buFont typeface="Wingdings" pitchFamily="2" charset="2"/>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CCFF66"/>
    <a:srgbClr val="DDDDDD"/>
    <a:srgbClr val="800080"/>
    <a:srgbClr val="009900"/>
    <a:srgbClr val="FFFF66"/>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2" autoAdjust="0"/>
    <p:restoredTop sz="83610" autoAdjust="0"/>
  </p:normalViewPr>
  <p:slideViewPr>
    <p:cSldViewPr>
      <p:cViewPr varScale="1">
        <p:scale>
          <a:sx n="80" d="100"/>
          <a:sy n="80" d="100"/>
        </p:scale>
        <p:origin x="-19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584"/>
    </p:cViewPr>
  </p:notesTextViewPr>
  <p:sorterViewPr>
    <p:cViewPr>
      <p:scale>
        <a:sx n="100" d="100"/>
        <a:sy n="100" d="100"/>
      </p:scale>
      <p:origin x="0" y="4254"/>
    </p:cViewPr>
  </p:sorterViewPr>
  <p:notesViewPr>
    <p:cSldViewPr>
      <p:cViewPr varScale="1">
        <p:scale>
          <a:sx n="71" d="100"/>
          <a:sy n="71" d="100"/>
        </p:scale>
        <p:origin x="3120" y="6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049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76350" y="619125"/>
            <a:ext cx="4779963" cy="35845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50863" y="4559300"/>
            <a:ext cx="6303962" cy="4319588"/>
          </a:xfrm>
          <a:prstGeom prst="rect">
            <a:avLst/>
          </a:prstGeom>
          <a:noFill/>
          <a:ln w="12700">
            <a:noFill/>
            <a:miter lim="800000"/>
            <a:headEnd/>
            <a:tailEnd/>
          </a:ln>
          <a:effectLst/>
        </p:spPr>
        <p:txBody>
          <a:bodyPr vert="horz" wrap="square" lIns="97041" tIns="47669" rIns="97041" bIns="47669" numCol="1" anchor="t" anchorCtr="0" compatLnSpc="1">
            <a:prstTxWarp prst="textNoShape">
              <a:avLst/>
            </a:prstTxWarp>
          </a:bodyPr>
          <a:lstStyle/>
          <a:p>
            <a:pPr lvl="0"/>
            <a:r>
              <a:rPr lang="en-US" smtClean="0"/>
              <a:t>We want this to be in font 11 and justify.</a:t>
            </a:r>
          </a:p>
        </p:txBody>
      </p:sp>
    </p:spTree>
    <p:extLst>
      <p:ext uri="{BB962C8B-B14F-4D97-AF65-F5344CB8AC3E}">
        <p14:creationId xmlns:p14="http://schemas.microsoft.com/office/powerpoint/2010/main" val="214999131"/>
      </p:ext>
    </p:extLst>
  </p:cSld>
  <p:clrMap bg1="lt1" tx1="dk1" bg2="lt2" tx2="dk2" accent1="accent1" accent2="accent2" accent3="accent3" accent4="accent4" accent5="accent5" accent6="accent6" hlink="hlink" folHlink="folHlink"/>
  <p:notesStyle>
    <a:lvl1pPr algn="just" rtl="0" fontAlgn="base">
      <a:lnSpc>
        <a:spcPct val="90000"/>
      </a:lnSpc>
      <a:spcBef>
        <a:spcPct val="40000"/>
      </a:spcBef>
      <a:spcAft>
        <a:spcPct val="0"/>
      </a:spcAft>
      <a:defRPr sz="11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04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circuit consisting of</a:t>
            </a:r>
            <a:r>
              <a:rPr lang="en-US" baseline="0" dirty="0" smtClean="0"/>
              <a:t> two inverters. A real circuit element will have a 0 delay associated with it</a:t>
            </a:r>
            <a:endParaRPr lang="en-US" dirty="0"/>
          </a:p>
        </p:txBody>
      </p:sp>
    </p:spTree>
    <p:extLst>
      <p:ext uri="{BB962C8B-B14F-4D97-AF65-F5344CB8AC3E}">
        <p14:creationId xmlns:p14="http://schemas.microsoft.com/office/powerpoint/2010/main" val="1809346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When the value of a changes. . Then we see there is a change. </a:t>
            </a:r>
          </a:p>
          <a:p>
            <a:endParaRPr lang="en-US" baseline="0" dirty="0" smtClean="0"/>
          </a:p>
          <a:p>
            <a:r>
              <a:rPr lang="en-US" baseline="0" dirty="0" smtClean="0"/>
              <a:t>WE might take the first game to have a delay of d time units. Meaning after d time units, then n1s values will change in response to what it had up </a:t>
            </a:r>
            <a:r>
              <a:rPr lang="en-US" baseline="0" dirty="0" err="1" smtClean="0"/>
              <a:t>bove</a:t>
            </a:r>
            <a:r>
              <a:rPr lang="en-US" baseline="0" dirty="0" smtClean="0"/>
              <a:t>. </a:t>
            </a:r>
            <a:endParaRPr lang="en-US" dirty="0"/>
          </a:p>
        </p:txBody>
      </p:sp>
    </p:spTree>
    <p:extLst>
      <p:ext uri="{BB962C8B-B14F-4D97-AF65-F5344CB8AC3E}">
        <p14:creationId xmlns:p14="http://schemas.microsoft.com/office/powerpoint/2010/main" val="1059460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particular time, a specific input has a certain value. That at a particular time in response. That</a:t>
            </a:r>
            <a:r>
              <a:rPr lang="en-US" baseline="0" dirty="0" smtClean="0"/>
              <a:t> some other output will make a response. </a:t>
            </a:r>
            <a:endParaRPr lang="en-US" dirty="0"/>
          </a:p>
        </p:txBody>
      </p:sp>
    </p:spTree>
    <p:extLst>
      <p:ext uri="{BB962C8B-B14F-4D97-AF65-F5344CB8AC3E}">
        <p14:creationId xmlns:p14="http://schemas.microsoft.com/office/powerpoint/2010/main" val="51899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9861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Neeed</a:t>
            </a:r>
            <a:r>
              <a:rPr lang="en-US" dirty="0" smtClean="0"/>
              <a:t> to allocate enough bits or else</a:t>
            </a:r>
            <a:r>
              <a:rPr lang="en-US" baseline="0" dirty="0" smtClean="0"/>
              <a:t> I</a:t>
            </a:r>
          </a:p>
          <a:p>
            <a:endParaRPr lang="en-US" baseline="0" dirty="0" smtClean="0"/>
          </a:p>
          <a:p>
            <a:r>
              <a:rPr lang="en-US" baseline="0" dirty="0" smtClean="0"/>
              <a:t>It wont give you an error which is problematic as you’ll have to hunt for </a:t>
            </a:r>
            <a:r>
              <a:rPr lang="en-US" baseline="0" smtClean="0"/>
              <a:t>the issue.</a:t>
            </a:r>
          </a:p>
          <a:p>
            <a:endParaRPr lang="en-US"/>
          </a:p>
        </p:txBody>
      </p:sp>
    </p:spTree>
    <p:extLst>
      <p:ext uri="{BB962C8B-B14F-4D97-AF65-F5344CB8AC3E}">
        <p14:creationId xmlns:p14="http://schemas.microsoft.com/office/powerpoint/2010/main" val="279589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exists on the right hand side of the </a:t>
            </a:r>
            <a:r>
              <a:rPr lang="en-US" dirty="0" err="1" smtClean="0"/>
              <a:t>assingment</a:t>
            </a:r>
            <a:r>
              <a:rPr lang="en-US" dirty="0" smtClean="0"/>
              <a:t> is an expression. When ever any net or </a:t>
            </a:r>
            <a:r>
              <a:rPr lang="en-US" dirty="0" err="1" smtClean="0"/>
              <a:t>vairable</a:t>
            </a:r>
            <a:r>
              <a:rPr lang="en-US" dirty="0" smtClean="0"/>
              <a:t> that is on the right hand side of the assignment changes its value. The left</a:t>
            </a:r>
            <a:r>
              <a:rPr lang="en-US" baseline="0" dirty="0" smtClean="0"/>
              <a:t> hand side will re evaluate to change the expression. </a:t>
            </a:r>
          </a:p>
          <a:p>
            <a:endParaRPr lang="en-US" baseline="0" dirty="0" smtClean="0"/>
          </a:p>
          <a:p>
            <a:r>
              <a:rPr lang="en-US" baseline="0" dirty="0" smtClean="0"/>
              <a:t>It is </a:t>
            </a:r>
            <a:r>
              <a:rPr lang="en-US" baseline="0" dirty="0" err="1" smtClean="0"/>
              <a:t>lke</a:t>
            </a:r>
            <a:r>
              <a:rPr lang="en-US" baseline="0" dirty="0" smtClean="0"/>
              <a:t> having a circuit, where if you change any of the inputs, then the outputs will change as a result. </a:t>
            </a:r>
          </a:p>
          <a:p>
            <a:endParaRPr lang="en-US" baseline="0" dirty="0" smtClean="0"/>
          </a:p>
          <a:p>
            <a:r>
              <a:rPr lang="en-US" baseline="0" dirty="0" smtClean="0"/>
              <a:t>The example is a 1 bit full </a:t>
            </a:r>
            <a:r>
              <a:rPr lang="en-US" baseline="0" dirty="0" err="1" smtClean="0"/>
              <a:t>ader</a:t>
            </a:r>
            <a:endParaRPr lang="en-US" baseline="0" dirty="0" smtClean="0"/>
          </a:p>
          <a:p>
            <a:endParaRPr lang="en-US" baseline="0" dirty="0" smtClean="0"/>
          </a:p>
          <a:p>
            <a:r>
              <a:rPr lang="en-US" baseline="0" dirty="0" smtClean="0"/>
              <a:t>The carat operator is a </a:t>
            </a:r>
            <a:r>
              <a:rPr lang="en-US" baseline="0" dirty="0" err="1" smtClean="0"/>
              <a:t>reprsentation</a:t>
            </a:r>
            <a:r>
              <a:rPr lang="en-US" baseline="0" dirty="0" smtClean="0"/>
              <a:t> of the binary </a:t>
            </a:r>
            <a:r>
              <a:rPr lang="en-US" baseline="0" dirty="0" err="1" smtClean="0"/>
              <a:t>Xclusive</a:t>
            </a:r>
            <a:r>
              <a:rPr lang="en-US" baseline="0" dirty="0" smtClean="0"/>
              <a:t> Or function. The &amp; is an AND operator. The vertical bar represents the OR operator. </a:t>
            </a:r>
          </a:p>
          <a:p>
            <a:endParaRPr lang="en-US" baseline="0" dirty="0" smtClean="0"/>
          </a:p>
          <a:p>
            <a:endParaRPr lang="en-US" dirty="0"/>
          </a:p>
        </p:txBody>
      </p:sp>
    </p:spTree>
    <p:extLst>
      <p:ext uri="{BB962C8B-B14F-4D97-AF65-F5344CB8AC3E}">
        <p14:creationId xmlns:p14="http://schemas.microsoft.com/office/powerpoint/2010/main" val="347648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carry</a:t>
            </a:r>
            <a:r>
              <a:rPr lang="en-US" baseline="0" dirty="0" smtClean="0"/>
              <a:t> bitwise operator available to us in a structural world. </a:t>
            </a:r>
            <a:endParaRPr lang="en-US" dirty="0"/>
          </a:p>
        </p:txBody>
      </p:sp>
    </p:spTree>
    <p:extLst>
      <p:ext uri="{BB962C8B-B14F-4D97-AF65-F5344CB8AC3E}">
        <p14:creationId xmlns:p14="http://schemas.microsoft.com/office/powerpoint/2010/main" val="3483931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Haven’t gotten to shift yet\</a:t>
            </a:r>
          </a:p>
          <a:p>
            <a:endParaRPr lang="en-US" dirty="0" smtClean="0"/>
          </a:p>
          <a:p>
            <a:r>
              <a:rPr lang="en-US" dirty="0" smtClean="0"/>
              <a:t>You shift it how many ever places. IT’s a frame of reference in where </a:t>
            </a:r>
            <a:r>
              <a:rPr lang="en-US" dirty="0" err="1" smtClean="0"/>
              <a:t>osme</a:t>
            </a:r>
            <a:r>
              <a:rPr lang="en-US" dirty="0" smtClean="0"/>
              <a:t> bits</a:t>
            </a:r>
            <a:r>
              <a:rPr lang="en-US" baseline="0" dirty="0" smtClean="0"/>
              <a:t> can </a:t>
            </a:r>
            <a:r>
              <a:rPr lang="en-US" baseline="0" dirty="0" err="1" smtClean="0"/>
              <a:t>dissapear</a:t>
            </a:r>
            <a:r>
              <a:rPr lang="en-US" baseline="0" dirty="0" smtClean="0"/>
              <a:t>. </a:t>
            </a:r>
          </a:p>
          <a:p>
            <a:endParaRPr lang="en-US" baseline="0" dirty="0" smtClean="0"/>
          </a:p>
          <a:p>
            <a:r>
              <a:rPr lang="en-US" baseline="0" dirty="0" smtClean="0"/>
              <a:t>If given negative 1111. 2s comp for 01</a:t>
            </a:r>
          </a:p>
          <a:p>
            <a:endParaRPr lang="en-US" baseline="0" dirty="0" smtClean="0"/>
          </a:p>
          <a:p>
            <a:endParaRPr lang="en-US" baseline="0" dirty="0" smtClean="0"/>
          </a:p>
          <a:p>
            <a:r>
              <a:rPr lang="en-US" baseline="0" dirty="0" smtClean="0"/>
              <a:t>If given 0100, +4, right shifted 1 then becomes 0010 it is then +2 so 4/2 is 2</a:t>
            </a:r>
          </a:p>
          <a:p>
            <a:endParaRPr lang="en-US" baseline="0" dirty="0" smtClean="0"/>
          </a:p>
          <a:p>
            <a:r>
              <a:rPr lang="en-US" baseline="0" dirty="0" smtClean="0"/>
              <a:t>If 1100 and we shift one right. Then we get 0110, so not right. </a:t>
            </a:r>
          </a:p>
          <a:p>
            <a:r>
              <a:rPr lang="en-US" baseline="0" dirty="0" smtClean="0"/>
              <a:t>As long as overflow doesn’t happen. IT can perform </a:t>
            </a:r>
            <a:r>
              <a:rPr lang="en-US" baseline="0" dirty="0" err="1" smtClean="0"/>
              <a:t>multiplicaiotn</a:t>
            </a:r>
            <a:r>
              <a:rPr lang="en-US" baseline="0" dirty="0" smtClean="0"/>
              <a:t> by a power of two. </a:t>
            </a:r>
          </a:p>
          <a:p>
            <a:endParaRPr lang="en-US" baseline="0" dirty="0" smtClean="0"/>
          </a:p>
          <a:p>
            <a:endParaRPr lang="en-US" dirty="0"/>
          </a:p>
        </p:txBody>
      </p:sp>
    </p:spTree>
    <p:extLst>
      <p:ext uri="{BB962C8B-B14F-4D97-AF65-F5344CB8AC3E}">
        <p14:creationId xmlns:p14="http://schemas.microsoft.com/office/powerpoint/2010/main" val="1952448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Concactention</a:t>
            </a:r>
            <a:r>
              <a:rPr lang="en-US" dirty="0" smtClean="0"/>
              <a:t>: linking things together</a:t>
            </a:r>
          </a:p>
          <a:p>
            <a:endParaRPr lang="en-US" dirty="0" smtClean="0"/>
          </a:p>
          <a:p>
            <a:endParaRPr lang="en-US" dirty="0" smtClean="0"/>
          </a:p>
          <a:p>
            <a:r>
              <a:rPr lang="en-US" dirty="0" smtClean="0"/>
              <a:t>For </a:t>
            </a:r>
            <a:r>
              <a:rPr lang="en-US" dirty="0" err="1" smtClean="0"/>
              <a:t>caty</a:t>
            </a:r>
            <a:r>
              <a:rPr lang="en-US" dirty="0" smtClean="0"/>
              <a:t>, it is b which is 010, </a:t>
            </a:r>
            <a:r>
              <a:rPr lang="en-US" dirty="0" err="1" smtClean="0"/>
              <a:t>folloewd</a:t>
            </a:r>
            <a:r>
              <a:rPr lang="en-US" dirty="0" smtClean="0"/>
              <a:t> by 11, followed</a:t>
            </a:r>
            <a:r>
              <a:rPr lang="en-US" baseline="0" dirty="0" smtClean="0"/>
              <a:t> by a which is 1 so </a:t>
            </a:r>
            <a:r>
              <a:rPr lang="en-US" baseline="0" dirty="0" err="1" smtClean="0"/>
              <a:t>caty</a:t>
            </a:r>
            <a:r>
              <a:rPr lang="en-US" baseline="0" dirty="0" smtClean="0"/>
              <a:t> = 010111</a:t>
            </a:r>
          </a:p>
          <a:p>
            <a:endParaRPr lang="en-US" baseline="0" dirty="0" smtClean="0"/>
          </a:p>
          <a:p>
            <a:r>
              <a:rPr lang="en-US" baseline="0" dirty="0" smtClean="0"/>
              <a:t>This is essentially </a:t>
            </a:r>
            <a:r>
              <a:rPr lang="en-US" baseline="0" dirty="0" err="1" smtClean="0"/>
              <a:t>concateation</a:t>
            </a:r>
            <a:r>
              <a:rPr lang="en-US" baseline="0" dirty="0" smtClean="0"/>
              <a:t> where you represent many ‘operations’ into a single number so it is combined. </a:t>
            </a:r>
            <a:endParaRPr lang="en-US" dirty="0"/>
          </a:p>
        </p:txBody>
      </p:sp>
    </p:spTree>
    <p:extLst>
      <p:ext uri="{BB962C8B-B14F-4D97-AF65-F5344CB8AC3E}">
        <p14:creationId xmlns:p14="http://schemas.microsoft.com/office/powerpoint/2010/main" val="263488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x is a 4 bit value signed 2s comp representation</a:t>
            </a:r>
          </a:p>
          <a:p>
            <a:endParaRPr lang="en-US" dirty="0" smtClean="0"/>
          </a:p>
          <a:p>
            <a:r>
              <a:rPr lang="en-US" dirty="0" smtClean="0"/>
              <a:t>// where I want to come up with a value of y where y should equal x </a:t>
            </a:r>
            <a:r>
              <a:rPr lang="en-US" dirty="0" err="1" smtClean="0"/>
              <a:t>dividied</a:t>
            </a:r>
            <a:r>
              <a:rPr lang="en-US" dirty="0" smtClean="0"/>
              <a:t> by 4</a:t>
            </a:r>
          </a:p>
          <a:p>
            <a:endParaRPr lang="en-US" dirty="0" smtClean="0"/>
          </a:p>
          <a:p>
            <a:r>
              <a:rPr lang="en-US" dirty="0" smtClean="0"/>
              <a:t>Assign temp = x &gt;&gt; 2 </a:t>
            </a:r>
          </a:p>
          <a:p>
            <a:r>
              <a:rPr lang="en-US" dirty="0" smtClean="0"/>
              <a:t>// where temp is assigned to x moved to the right two places.</a:t>
            </a:r>
          </a:p>
          <a:p>
            <a:endParaRPr lang="en-US" dirty="0" smtClean="0"/>
          </a:p>
          <a:p>
            <a:r>
              <a:rPr lang="en-US" dirty="0" smtClean="0"/>
              <a:t>If x =</a:t>
            </a:r>
            <a:r>
              <a:rPr lang="en-US" baseline="0" dirty="0" smtClean="0"/>
              <a:t> 0100</a:t>
            </a:r>
          </a:p>
          <a:p>
            <a:endParaRPr lang="en-US" baseline="0" dirty="0" smtClean="0"/>
          </a:p>
          <a:p>
            <a:r>
              <a:rPr lang="en-US" baseline="0" dirty="0" smtClean="0"/>
              <a:t>Then moving it over two places makes temp 0001 where 4/4 is thus 1 which is right. </a:t>
            </a:r>
          </a:p>
          <a:p>
            <a:endParaRPr lang="en-US" baseline="0" dirty="0" smtClean="0"/>
          </a:p>
          <a:p>
            <a:r>
              <a:rPr lang="en-US" baseline="0" dirty="0" smtClean="0"/>
              <a:t>We put the sign bit into the zero fill location so if it is positive then we put 0s for zero fill but if the number is </a:t>
            </a:r>
            <a:r>
              <a:rPr lang="en-US" baseline="0" dirty="0" err="1" smtClean="0"/>
              <a:t>neg</a:t>
            </a:r>
            <a:r>
              <a:rPr lang="en-US" baseline="0" dirty="0" smtClean="0"/>
              <a:t>, then we zero fill with 1s</a:t>
            </a:r>
          </a:p>
          <a:p>
            <a:endParaRPr lang="en-US" baseline="0" dirty="0" smtClean="0"/>
          </a:p>
          <a:p>
            <a:r>
              <a:rPr lang="en-US" baseline="0" dirty="0" smtClean="0"/>
              <a:t>Then we assign to y the value of the </a:t>
            </a:r>
            <a:r>
              <a:rPr lang="en-US" baseline="0" dirty="0" err="1" smtClean="0"/>
              <a:t>concatenition</a:t>
            </a:r>
            <a:endParaRPr lang="en-US" baseline="0" dirty="0" smtClean="0"/>
          </a:p>
          <a:p>
            <a:endParaRPr lang="en-US" baseline="0" dirty="0" smtClean="0"/>
          </a:p>
          <a:p>
            <a:r>
              <a:rPr lang="en-US" baseline="0" dirty="0" smtClean="0"/>
              <a:t>Assign y = {x[3], x[3], temp[1:6}}</a:t>
            </a:r>
          </a:p>
          <a:p>
            <a:endParaRPr lang="en-US" baseline="0" dirty="0" smtClean="0"/>
          </a:p>
          <a:p>
            <a:r>
              <a:rPr lang="en-US" baseline="0" dirty="0" smtClean="0"/>
              <a:t>Where since x is 11000100</a:t>
            </a:r>
          </a:p>
          <a:p>
            <a:r>
              <a:rPr lang="en-US" baseline="0" dirty="0" smtClean="0"/>
              <a:t>Y is 1111000</a:t>
            </a:r>
          </a:p>
          <a:p>
            <a:endParaRPr lang="en-US" baseline="0" dirty="0" smtClean="0"/>
          </a:p>
          <a:p>
            <a:r>
              <a:rPr lang="en-US" baseline="0" dirty="0" smtClean="0"/>
              <a:t>So you first assign it the third </a:t>
            </a:r>
            <a:r>
              <a:rPr lang="en-US" baseline="0" dirty="0" err="1" smtClean="0"/>
              <a:t>vlaue</a:t>
            </a:r>
            <a:r>
              <a:rPr lang="en-US" baseline="0" dirty="0" smtClean="0"/>
              <a:t> of x and x to get the 1 1 in y and then you give it the values of temp</a:t>
            </a:r>
          </a:p>
          <a:p>
            <a:endParaRPr lang="en-US" baseline="0" dirty="0" smtClean="0"/>
          </a:p>
          <a:p>
            <a:endParaRPr lang="en-US" baseline="0" dirty="0" smtClean="0"/>
          </a:p>
          <a:p>
            <a:r>
              <a:rPr lang="en-US" baseline="0" dirty="0" smtClean="0"/>
              <a:t>\</a:t>
            </a:r>
            <a:r>
              <a:rPr lang="en-US" baseline="0" dirty="0" err="1" smtClean="0"/>
              <a:t>hiing</a:t>
            </a:r>
            <a:r>
              <a:rPr lang="en-US" baseline="0" dirty="0" smtClean="0"/>
              <a:t> right is the same </a:t>
            </a:r>
            <a:r>
              <a:rPr lang="en-US" baseline="0" dirty="0" err="1" smtClean="0"/>
              <a:t>thign</a:t>
            </a:r>
            <a:r>
              <a:rPr lang="en-US" baseline="0" dirty="0" smtClean="0"/>
              <a:t> as </a:t>
            </a:r>
            <a:r>
              <a:rPr lang="en-US" baseline="0" dirty="0" err="1" smtClean="0"/>
              <a:t>vidiing</a:t>
            </a:r>
            <a:r>
              <a:rPr lang="en-US" baseline="0" dirty="0" smtClean="0"/>
              <a:t> by a power of two. </a:t>
            </a:r>
          </a:p>
          <a:p>
            <a:endParaRPr lang="en-US" baseline="0" dirty="0" smtClean="0"/>
          </a:p>
          <a:p>
            <a:endParaRPr lang="en-US" dirty="0" smtClean="0"/>
          </a:p>
          <a:p>
            <a:endParaRPr lang="en-US" dirty="0"/>
          </a:p>
        </p:txBody>
      </p:sp>
    </p:spTree>
    <p:extLst>
      <p:ext uri="{BB962C8B-B14F-4D97-AF65-F5344CB8AC3E}">
        <p14:creationId xmlns:p14="http://schemas.microsoft.com/office/powerpoint/2010/main" val="177188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hardware description languages. Verilog and VHDL.</a:t>
            </a:r>
          </a:p>
          <a:p>
            <a:endParaRPr lang="en-US" dirty="0" smtClean="0"/>
          </a:p>
          <a:p>
            <a:r>
              <a:rPr lang="en-US" dirty="0" smtClean="0"/>
              <a:t>VHDL</a:t>
            </a:r>
            <a:r>
              <a:rPr lang="en-US" baseline="0" dirty="0" smtClean="0"/>
              <a:t> used to be the language of choice, it is now the main one that we use. </a:t>
            </a:r>
          </a:p>
          <a:p>
            <a:endParaRPr lang="en-US" baseline="0" dirty="0" smtClean="0"/>
          </a:p>
          <a:p>
            <a:r>
              <a:rPr lang="en-US" baseline="0" dirty="0" smtClean="0"/>
              <a:t>Just because we are talking about using a language. </a:t>
            </a:r>
          </a:p>
          <a:p>
            <a:endParaRPr lang="en-US" baseline="0" dirty="0" smtClean="0"/>
          </a:p>
          <a:p>
            <a:r>
              <a:rPr lang="en-US" baseline="0" dirty="0" smtClean="0"/>
              <a:t>Always remember when using any HDL to rep hardware Is to describe hardware. Thus we need to have a well formed idea of what the digital circuit that we are </a:t>
            </a:r>
            <a:r>
              <a:rPr lang="en-US" baseline="0" dirty="0" err="1" smtClean="0"/>
              <a:t>terying</a:t>
            </a:r>
            <a:r>
              <a:rPr lang="en-US" baseline="0" dirty="0" smtClean="0"/>
              <a:t> to implement looks like and how it looks before we start writing code. </a:t>
            </a:r>
          </a:p>
          <a:p>
            <a:endParaRPr lang="en-US" baseline="0" dirty="0" smtClean="0"/>
          </a:p>
          <a:p>
            <a:r>
              <a:rPr lang="en-US" baseline="0" dirty="0" smtClean="0"/>
              <a:t>Writing code does not mean writing procedures</a:t>
            </a:r>
          </a:p>
          <a:p>
            <a:endParaRPr lang="en-US" baseline="0" dirty="0" smtClean="0"/>
          </a:p>
          <a:p>
            <a:r>
              <a:rPr lang="en-US" baseline="0" dirty="0" smtClean="0"/>
              <a:t>Verilog is not like writing I C.</a:t>
            </a:r>
          </a:p>
          <a:p>
            <a:endParaRPr lang="en-US" baseline="0" dirty="0" smtClean="0"/>
          </a:p>
          <a:p>
            <a:r>
              <a:rPr lang="en-US" baseline="0" dirty="0" smtClean="0"/>
              <a:t>HDL is not like C.</a:t>
            </a:r>
          </a:p>
          <a:p>
            <a:endParaRPr lang="en-US" baseline="0" dirty="0" smtClean="0"/>
          </a:p>
          <a:p>
            <a:r>
              <a:rPr lang="en-US" baseline="0" dirty="0" smtClean="0"/>
              <a:t>Problem solving in HDL is completely different</a:t>
            </a:r>
          </a:p>
          <a:p>
            <a:endParaRPr lang="en-US" baseline="0" dirty="0" smtClean="0"/>
          </a:p>
          <a:p>
            <a:r>
              <a:rPr lang="en-US" baseline="0" dirty="0" smtClean="0"/>
              <a:t>This will be very bad hardware.</a:t>
            </a:r>
          </a:p>
          <a:p>
            <a:endParaRPr lang="en-US" baseline="0" dirty="0" smtClean="0"/>
          </a:p>
          <a:p>
            <a:r>
              <a:rPr lang="en-US" baseline="0" dirty="0" smtClean="0"/>
              <a:t>WWHD?</a:t>
            </a:r>
          </a:p>
          <a:p>
            <a:r>
              <a:rPr lang="en-US" baseline="0" dirty="0" smtClean="0"/>
              <a:t>It stands for What would hardware do?</a:t>
            </a:r>
          </a:p>
          <a:p>
            <a:endParaRPr lang="en-US" baseline="0" dirty="0" smtClean="0"/>
          </a:p>
          <a:p>
            <a:r>
              <a:rPr lang="en-US" baseline="0" dirty="0" smtClean="0"/>
              <a:t>The </a:t>
            </a:r>
            <a:r>
              <a:rPr lang="en-US" baseline="0" dirty="0" err="1" smtClean="0"/>
              <a:t>verilog</a:t>
            </a:r>
            <a:r>
              <a:rPr lang="en-US" baseline="0" dirty="0" smtClean="0"/>
              <a:t> we need to write needs to be based on the hardware.</a:t>
            </a:r>
          </a:p>
          <a:p>
            <a:endParaRPr lang="en-US" baseline="0" dirty="0" smtClean="0"/>
          </a:p>
          <a:p>
            <a:r>
              <a:rPr lang="en-US" baseline="0" dirty="0" smtClean="0"/>
              <a:t>Recommends that we start with paper. HDL are not design tools. They don</a:t>
            </a:r>
            <a:r>
              <a:rPr lang="fr-FR" baseline="0" dirty="0" smtClean="0"/>
              <a:t>’</a:t>
            </a:r>
            <a:r>
              <a:rPr lang="en-US" baseline="0" dirty="0" smtClean="0"/>
              <a:t>t tell you how to make the </a:t>
            </a:r>
            <a:r>
              <a:rPr lang="en-US" baseline="0" dirty="0" err="1" smtClean="0"/>
              <a:t>cirucits</a:t>
            </a:r>
            <a:r>
              <a:rPr lang="en-US" baseline="0" dirty="0" smtClean="0"/>
              <a:t> but rather are a way of </a:t>
            </a:r>
            <a:r>
              <a:rPr lang="en-US" baseline="0" dirty="0" err="1" smtClean="0"/>
              <a:t>desciibing</a:t>
            </a:r>
            <a:r>
              <a:rPr lang="en-US" baseline="0" dirty="0" smtClean="0"/>
              <a:t> the </a:t>
            </a:r>
            <a:r>
              <a:rPr lang="en-US" baseline="0" dirty="0" err="1" smtClean="0"/>
              <a:t>cirucits</a:t>
            </a:r>
            <a:r>
              <a:rPr lang="en-US" baseline="0" dirty="0" smtClean="0"/>
              <a:t> as a form of other means. </a:t>
            </a:r>
          </a:p>
          <a:p>
            <a:endParaRPr lang="en-US" baseline="0" dirty="0" smtClean="0"/>
          </a:p>
          <a:p>
            <a:r>
              <a:rPr lang="en-US" baseline="0" dirty="0" smtClean="0"/>
              <a:t>Verilog is simply a way of representation that is different than per say logic gates on a piece of paper. </a:t>
            </a:r>
          </a:p>
          <a:p>
            <a:endParaRPr lang="en-US" baseline="0" dirty="0" smtClean="0"/>
          </a:p>
          <a:p>
            <a:r>
              <a:rPr lang="en-US" baseline="0" dirty="0" smtClean="0"/>
              <a:t> </a:t>
            </a:r>
            <a:endParaRPr lang="en-US" dirty="0"/>
          </a:p>
        </p:txBody>
      </p:sp>
    </p:spTree>
    <p:extLst>
      <p:ext uri="{BB962C8B-B14F-4D97-AF65-F5344CB8AC3E}">
        <p14:creationId xmlns:p14="http://schemas.microsoft.com/office/powerpoint/2010/main" val="142158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conditional expression is true, y = c, else y = d</a:t>
            </a:r>
          </a:p>
          <a:p>
            <a:endParaRPr lang="en-US" dirty="0" smtClean="0"/>
          </a:p>
          <a:p>
            <a:r>
              <a:rPr lang="en-US" dirty="0" smtClean="0"/>
              <a:t>If looking at if x&gt;2 then</a:t>
            </a:r>
            <a:r>
              <a:rPr lang="en-US" baseline="0" dirty="0" smtClean="0"/>
              <a:t> y = a </a:t>
            </a:r>
            <a:r>
              <a:rPr lang="en-US" dirty="0" smtClean="0"/>
              <a:t>and x &lt;5.</a:t>
            </a:r>
            <a:r>
              <a:rPr lang="en-US" baseline="0" dirty="0" smtClean="0"/>
              <a:t> Else y = b</a:t>
            </a:r>
            <a:endParaRPr lang="en-US" dirty="0" smtClean="0"/>
          </a:p>
          <a:p>
            <a:endParaRPr lang="en-US" dirty="0" smtClean="0"/>
          </a:p>
          <a:p>
            <a:r>
              <a:rPr lang="en-US" dirty="0" smtClean="0"/>
              <a:t>Then we do it in </a:t>
            </a:r>
            <a:r>
              <a:rPr lang="en-US" dirty="0" err="1" smtClean="0"/>
              <a:t>verilog</a:t>
            </a:r>
            <a:r>
              <a:rPr lang="en-US" dirty="0" smtClean="0"/>
              <a:t> dataflow by</a:t>
            </a:r>
            <a:r>
              <a:rPr lang="en-US" baseline="0" dirty="0" smtClean="0"/>
              <a:t> making that the conditional expression</a:t>
            </a:r>
          </a:p>
          <a:p>
            <a:endParaRPr lang="en-US" baseline="0" dirty="0" smtClean="0"/>
          </a:p>
          <a:p>
            <a:r>
              <a:rPr lang="en-US" baseline="0" dirty="0" smtClean="0"/>
              <a:t>Assign y = ((x&gt;4’b0010)&amp;&amp; x&lt;4’b0101)) ? A:B</a:t>
            </a:r>
          </a:p>
          <a:p>
            <a:endParaRPr lang="en-US" baseline="0" dirty="0" smtClean="0"/>
          </a:p>
          <a:p>
            <a:r>
              <a:rPr lang="en-US" baseline="0" dirty="0" smtClean="0"/>
              <a:t>If it is true, then it assigns y to a, if it is false, then it assigns it to b</a:t>
            </a:r>
          </a:p>
          <a:p>
            <a:endParaRPr lang="en-US" baseline="0" dirty="0" smtClean="0"/>
          </a:p>
          <a:p>
            <a:r>
              <a:rPr lang="en-US" baseline="0" dirty="0" smtClean="0"/>
              <a:t>You put all of </a:t>
            </a:r>
            <a:r>
              <a:rPr lang="en-US" baseline="0" dirty="0" err="1" smtClean="0"/>
              <a:t>ths</a:t>
            </a:r>
            <a:r>
              <a:rPr lang="en-US" baseline="0" dirty="0" smtClean="0"/>
              <a:t> on the select line in where </a:t>
            </a:r>
            <a:r>
              <a:rPr lang="en-US" baseline="0" dirty="0" err="1" smtClean="0"/>
              <a:t>verilog</a:t>
            </a:r>
            <a:r>
              <a:rPr lang="en-US" baseline="0" dirty="0" smtClean="0"/>
              <a:t> will do it </a:t>
            </a:r>
            <a:r>
              <a:rPr lang="en-US" baseline="0" smtClean="0"/>
              <a:t>for you</a:t>
            </a:r>
            <a:endParaRPr lang="en-US" dirty="0"/>
          </a:p>
        </p:txBody>
      </p:sp>
    </p:spTree>
    <p:extLst>
      <p:ext uri="{BB962C8B-B14F-4D97-AF65-F5344CB8AC3E}">
        <p14:creationId xmlns:p14="http://schemas.microsoft.com/office/powerpoint/2010/main" val="363155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Issues relating to HDL is that it looks and taste like</a:t>
            </a:r>
            <a:r>
              <a:rPr lang="en-US" baseline="0" dirty="0" smtClean="0"/>
              <a:t> software. </a:t>
            </a:r>
          </a:p>
          <a:p>
            <a:endParaRPr lang="en-US" baseline="0" dirty="0" smtClean="0"/>
          </a:p>
          <a:p>
            <a:r>
              <a:rPr lang="en-US" baseline="0" dirty="0" smtClean="0"/>
              <a:t>Similarities to C and HDL like other high </a:t>
            </a:r>
            <a:r>
              <a:rPr lang="en-US" baseline="0" dirty="0" err="1" smtClean="0"/>
              <a:t>launaguges</a:t>
            </a:r>
            <a:endParaRPr lang="en-US" baseline="0" dirty="0" smtClean="0"/>
          </a:p>
          <a:p>
            <a:endParaRPr lang="en-US" baseline="0" dirty="0" smtClean="0"/>
          </a:p>
          <a:p>
            <a:r>
              <a:rPr lang="en-US" baseline="0" dirty="0" smtClean="0"/>
              <a:t>But in its most basic form, it centers on trying to ‘write’ hardware.</a:t>
            </a:r>
          </a:p>
          <a:p>
            <a:endParaRPr lang="en-US" baseline="0" dirty="0" smtClean="0"/>
          </a:p>
          <a:p>
            <a:r>
              <a:rPr lang="en-US" baseline="0" dirty="0" smtClean="0"/>
              <a:t>It runs it all </a:t>
            </a:r>
            <a:r>
              <a:rPr lang="en-US" baseline="0" dirty="0" err="1" smtClean="0"/>
              <a:t>simulataneously</a:t>
            </a:r>
            <a:r>
              <a:rPr lang="en-US" baseline="0" dirty="0" smtClean="0"/>
              <a:t>, not serially.  This is because </a:t>
            </a:r>
            <a:r>
              <a:rPr lang="en-US" baseline="0" dirty="0" err="1" smtClean="0"/>
              <a:t>eleements</a:t>
            </a:r>
            <a:r>
              <a:rPr lang="en-US" baseline="0" dirty="0" smtClean="0"/>
              <a:t> in a circuit need to run concurrently </a:t>
            </a:r>
            <a:r>
              <a:rPr lang="en-US" baseline="0" dirty="0" err="1" smtClean="0"/>
              <a:t>whereall</a:t>
            </a:r>
            <a:r>
              <a:rPr lang="en-US" baseline="0" dirty="0" smtClean="0"/>
              <a:t> signals will be running You will get errors otherwise. </a:t>
            </a:r>
          </a:p>
          <a:p>
            <a:endParaRPr lang="en-US" baseline="0" dirty="0" smtClean="0"/>
          </a:p>
          <a:p>
            <a:r>
              <a:rPr lang="en-US" baseline="0" dirty="0" smtClean="0"/>
              <a:t>The elements in the HDL code will exist concurrently in some system and should be treated as such. Where it is not </a:t>
            </a:r>
            <a:r>
              <a:rPr lang="en-US" baseline="0" dirty="0" err="1" smtClean="0"/>
              <a:t>procedureally</a:t>
            </a:r>
            <a:r>
              <a:rPr lang="en-US" baseline="0" dirty="0" smtClean="0"/>
              <a:t> or a line by line basis. </a:t>
            </a:r>
          </a:p>
          <a:p>
            <a:endParaRPr lang="en-US" baseline="0" dirty="0" smtClean="0"/>
          </a:p>
          <a:p>
            <a:r>
              <a:rPr lang="en-US" baseline="0" dirty="0" smtClean="0"/>
              <a:t>A number of </a:t>
            </a:r>
            <a:r>
              <a:rPr lang="en-US" baseline="0" dirty="0" err="1" smtClean="0"/>
              <a:t>differen</a:t>
            </a:r>
            <a:r>
              <a:rPr lang="en-US" baseline="0" dirty="0" smtClean="0"/>
              <a:t> levels where we can talk about </a:t>
            </a:r>
            <a:r>
              <a:rPr lang="en-US" baseline="0" dirty="0" err="1" smtClean="0"/>
              <a:t>modelling</a:t>
            </a:r>
            <a:r>
              <a:rPr lang="en-US" baseline="0" dirty="0" smtClean="0"/>
              <a:t> digital systems. </a:t>
            </a:r>
          </a:p>
          <a:p>
            <a:endParaRPr lang="en-US" baseline="0" dirty="0" smtClean="0"/>
          </a:p>
          <a:p>
            <a:r>
              <a:rPr lang="en-US" baseline="0" dirty="0" smtClean="0"/>
              <a:t>We have gates, </a:t>
            </a:r>
            <a:r>
              <a:rPr lang="en-US" baseline="0" dirty="0" err="1" smtClean="0"/>
              <a:t>boolean</a:t>
            </a:r>
            <a:r>
              <a:rPr lang="en-US" baseline="0" dirty="0" smtClean="0"/>
              <a:t> equations, register transfer and </a:t>
            </a:r>
            <a:r>
              <a:rPr lang="en-US" baseline="0" dirty="0" err="1" smtClean="0"/>
              <a:t>alogrhtyms</a:t>
            </a:r>
            <a:r>
              <a:rPr lang="en-US" baseline="0" dirty="0" smtClean="0"/>
              <a:t>.</a:t>
            </a:r>
          </a:p>
          <a:p>
            <a:endParaRPr lang="en-US" baseline="0" dirty="0" smtClean="0"/>
          </a:p>
          <a:p>
            <a:r>
              <a:rPr lang="en-US" baseline="0" dirty="0" smtClean="0"/>
              <a:t>HDL like in </a:t>
            </a:r>
            <a:r>
              <a:rPr lang="en-US" baseline="0" dirty="0" err="1" smtClean="0"/>
              <a:t>verilog</a:t>
            </a:r>
            <a:r>
              <a:rPr lang="en-US" baseline="0" dirty="0" smtClean="0"/>
              <a:t> have three different models to </a:t>
            </a:r>
            <a:r>
              <a:rPr lang="en-US" baseline="0" dirty="0" err="1" smtClean="0"/>
              <a:t>discribe</a:t>
            </a:r>
            <a:r>
              <a:rPr lang="en-US" baseline="0" dirty="0" smtClean="0"/>
              <a:t> HDLs. </a:t>
            </a:r>
          </a:p>
          <a:p>
            <a:endParaRPr lang="en-US" baseline="0" dirty="0" smtClean="0"/>
          </a:p>
          <a:p>
            <a:r>
              <a:rPr lang="en-US" baseline="0" dirty="0" smtClean="0"/>
              <a:t>Structure is at the very base. </a:t>
            </a:r>
          </a:p>
          <a:p>
            <a:endParaRPr lang="en-US" baseline="0" dirty="0" smtClean="0"/>
          </a:p>
          <a:p>
            <a:r>
              <a:rPr lang="en-US" baseline="0" dirty="0" smtClean="0"/>
              <a:t>We will get as far as to get to dataflow. </a:t>
            </a:r>
          </a:p>
          <a:p>
            <a:endParaRPr lang="en-US" baseline="0" dirty="0" smtClean="0"/>
          </a:p>
          <a:p>
            <a:r>
              <a:rPr lang="en-US" baseline="0" dirty="0" smtClean="0"/>
              <a:t>When we get to dataflow, we may have a + representing addition and not ‘an AND’ gate. </a:t>
            </a:r>
          </a:p>
          <a:p>
            <a:endParaRPr lang="en-US" baseline="0" dirty="0" smtClean="0"/>
          </a:p>
          <a:p>
            <a:r>
              <a:rPr lang="en-US" baseline="0" dirty="0" smtClean="0"/>
              <a:t>In Verilog, we can write that we can add two values and not the logic that relies on what underlies how addition works. </a:t>
            </a:r>
          </a:p>
          <a:p>
            <a:endParaRPr lang="en-US" baseline="0" dirty="0" smtClean="0"/>
          </a:p>
          <a:p>
            <a:r>
              <a:rPr lang="en-US" baseline="0" dirty="0" err="1" smtClean="0"/>
              <a:t>Behaviorlal</a:t>
            </a:r>
            <a:r>
              <a:rPr lang="en-US" baseline="0" dirty="0" smtClean="0"/>
              <a:t> describes what is going on in hardware as a sequence of steps as a way to get the desired result</a:t>
            </a:r>
          </a:p>
          <a:p>
            <a:endParaRPr lang="en-US" baseline="0" dirty="0" smtClean="0"/>
          </a:p>
          <a:p>
            <a:endParaRPr lang="en-US" baseline="0" dirty="0" smtClean="0"/>
          </a:p>
        </p:txBody>
      </p:sp>
    </p:spTree>
    <p:extLst>
      <p:ext uri="{BB962C8B-B14F-4D97-AF65-F5344CB8AC3E}">
        <p14:creationId xmlns:p14="http://schemas.microsoft.com/office/powerpoint/2010/main" val="66740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8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a:t>
            </a:r>
            <a:r>
              <a:rPr lang="en-US" baseline="0" dirty="0" smtClean="0"/>
              <a:t> is like a function. Not a </a:t>
            </a:r>
            <a:r>
              <a:rPr lang="en-US" baseline="0" dirty="0" err="1" smtClean="0"/>
              <a:t>struct</a:t>
            </a:r>
            <a:endParaRPr lang="en-US" baseline="0" dirty="0" smtClean="0"/>
          </a:p>
          <a:p>
            <a:endParaRPr lang="en-US" baseline="0" dirty="0" smtClean="0"/>
          </a:p>
          <a:p>
            <a:r>
              <a:rPr lang="en-US" baseline="0" dirty="0" smtClean="0"/>
              <a:t>We have to represent a module to describe the hardware that is contained in the circuit that we are </a:t>
            </a:r>
            <a:r>
              <a:rPr lang="en-US" baseline="0" dirty="0" err="1" smtClean="0"/>
              <a:t>truying</a:t>
            </a:r>
            <a:r>
              <a:rPr lang="en-US" baseline="0" dirty="0" smtClean="0"/>
              <a:t> t o represent</a:t>
            </a:r>
          </a:p>
          <a:p>
            <a:endParaRPr lang="en-US" baseline="0" dirty="0" smtClean="0"/>
          </a:p>
          <a:p>
            <a:r>
              <a:rPr lang="en-US" baseline="0" dirty="0" smtClean="0"/>
              <a:t>Begins with a module declaration. Some name that is given to it called </a:t>
            </a:r>
            <a:r>
              <a:rPr lang="en-US" baseline="0" dirty="0" err="1" smtClean="0"/>
              <a:t>mylogic</a:t>
            </a:r>
            <a:r>
              <a:rPr lang="en-US" baseline="0" dirty="0" smtClean="0"/>
              <a:t> in this case and a port list that describes the inputs and outputs that the module may have. You define all the inputs and outputs together </a:t>
            </a:r>
          </a:p>
          <a:p>
            <a:endParaRPr lang="en-US" baseline="0" dirty="0" smtClean="0"/>
          </a:p>
          <a:p>
            <a:r>
              <a:rPr lang="en-US" baseline="0" dirty="0" smtClean="0"/>
              <a:t>Where beneath it you declare inputs are identified as such and outputs are identified as such here as well. Where you are then </a:t>
            </a:r>
            <a:r>
              <a:rPr lang="en-US" baseline="0" dirty="0" err="1" smtClean="0"/>
              <a:t>definning</a:t>
            </a:r>
            <a:r>
              <a:rPr lang="en-US" baseline="0" dirty="0" smtClean="0"/>
              <a:t> what a wire as now as well. Where the input does not need to be defined as a wire. </a:t>
            </a:r>
          </a:p>
          <a:p>
            <a:endParaRPr lang="en-US" baseline="0" dirty="0" smtClean="0"/>
          </a:p>
          <a:p>
            <a:r>
              <a:rPr lang="en-US" baseline="0" dirty="0" smtClean="0"/>
              <a:t>These wires are internal connections of a module. We use the designation wire to describe these connecting signals. </a:t>
            </a:r>
          </a:p>
          <a:p>
            <a:endParaRPr lang="en-US" baseline="0" dirty="0" smtClean="0"/>
          </a:p>
          <a:p>
            <a:endParaRPr lang="en-US" dirty="0"/>
          </a:p>
        </p:txBody>
      </p:sp>
    </p:spTree>
    <p:extLst>
      <p:ext uri="{BB962C8B-B14F-4D97-AF65-F5344CB8AC3E}">
        <p14:creationId xmlns:p14="http://schemas.microsoft.com/office/powerpoint/2010/main" val="228055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Verilog does have its own built in inverter typed as </a:t>
            </a:r>
            <a:r>
              <a:rPr lang="en-US" dirty="0" err="1" smtClean="0"/>
              <a:t>inv</a:t>
            </a:r>
            <a:endParaRPr lang="en-US" dirty="0" smtClean="0"/>
          </a:p>
          <a:p>
            <a:endParaRPr lang="en-US" dirty="0" smtClean="0"/>
          </a:p>
          <a:p>
            <a:r>
              <a:rPr lang="en-US" dirty="0" smtClean="0"/>
              <a:t>But for this one, imagine</a:t>
            </a:r>
            <a:r>
              <a:rPr lang="en-US" baseline="0" dirty="0" smtClean="0"/>
              <a:t> we created a module that acts as an inverter. </a:t>
            </a:r>
          </a:p>
          <a:p>
            <a:endParaRPr lang="en-US" baseline="0" dirty="0" smtClean="0"/>
          </a:p>
          <a:p>
            <a:r>
              <a:rPr lang="en-US" baseline="0" dirty="0" smtClean="0"/>
              <a:t>Because inv1 is inside of this </a:t>
            </a:r>
            <a:r>
              <a:rPr lang="en-US" baseline="0" dirty="0" err="1" smtClean="0"/>
              <a:t>moduel</a:t>
            </a:r>
            <a:r>
              <a:rPr lang="en-US" baseline="0" dirty="0" smtClean="0"/>
              <a:t>. That one of its ports is coming </a:t>
            </a:r>
            <a:r>
              <a:rPr lang="en-US" baseline="0" dirty="0" err="1" smtClean="0"/>
              <a:t>fromm</a:t>
            </a:r>
            <a:r>
              <a:rPr lang="en-US" baseline="0" dirty="0" smtClean="0"/>
              <a:t> the wire n1 even though it is an output. How do you know what is the output and the input? You would have defined it that way in another module you would have written. </a:t>
            </a:r>
          </a:p>
          <a:p>
            <a:endParaRPr lang="en-US" baseline="0" dirty="0" smtClean="0"/>
          </a:p>
          <a:p>
            <a:r>
              <a:rPr lang="en-US" baseline="0" dirty="0" smtClean="0"/>
              <a:t>Go to the net slide</a:t>
            </a:r>
            <a:endParaRPr lang="en-US" dirty="0"/>
          </a:p>
        </p:txBody>
      </p:sp>
    </p:spTree>
    <p:extLst>
      <p:ext uri="{BB962C8B-B14F-4D97-AF65-F5344CB8AC3E}">
        <p14:creationId xmlns:p14="http://schemas.microsoft.com/office/powerpoint/2010/main" val="408590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order of the ports of </a:t>
            </a:r>
            <a:r>
              <a:rPr lang="en-US" baseline="0" dirty="0" err="1" smtClean="0"/>
              <a:t>abstantiation</a:t>
            </a:r>
            <a:r>
              <a:rPr lang="en-US" baseline="0" dirty="0" smtClean="0"/>
              <a:t> </a:t>
            </a:r>
            <a:r>
              <a:rPr lang="en-US" baseline="0" smtClean="0"/>
              <a:t>match the </a:t>
            </a:r>
            <a:endParaRPr lang="en-US"/>
          </a:p>
        </p:txBody>
      </p:sp>
    </p:spTree>
    <p:extLst>
      <p:ext uri="{BB962C8B-B14F-4D97-AF65-F5344CB8AC3E}">
        <p14:creationId xmlns:p14="http://schemas.microsoft.com/office/powerpoint/2010/main" val="23678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know which</a:t>
            </a:r>
            <a:r>
              <a:rPr lang="en-US" baseline="0" dirty="0" smtClean="0"/>
              <a:t> ones are inputs and outputs? There is a section that indicates what the </a:t>
            </a:r>
            <a:r>
              <a:rPr lang="en-US" baseline="0" dirty="0" err="1" smtClean="0"/>
              <a:t>iput</a:t>
            </a:r>
            <a:r>
              <a:rPr lang="en-US" baseline="0" dirty="0" smtClean="0"/>
              <a:t> and output are. </a:t>
            </a:r>
          </a:p>
          <a:p>
            <a:endParaRPr lang="en-US" baseline="0" dirty="0" smtClean="0"/>
          </a:p>
          <a:p>
            <a:r>
              <a:rPr lang="en-US" baseline="0" dirty="0" smtClean="0"/>
              <a:t>We can thus associate it as an input and output. </a:t>
            </a:r>
          </a:p>
          <a:p>
            <a:endParaRPr lang="en-US" baseline="0" dirty="0" smtClean="0"/>
          </a:p>
          <a:p>
            <a:r>
              <a:rPr lang="en-US" baseline="0" dirty="0" smtClean="0"/>
              <a:t>Where o is a scalar which is an individual unit. Single one bit value representative of the output in </a:t>
            </a:r>
            <a:r>
              <a:rPr lang="en-US" baseline="0" dirty="0" err="1" smtClean="0"/>
              <a:t>quesiton</a:t>
            </a:r>
            <a:endParaRPr lang="en-US" baseline="0" dirty="0" smtClean="0"/>
          </a:p>
          <a:p>
            <a:endParaRPr lang="en-US" baseline="0" dirty="0" smtClean="0"/>
          </a:p>
          <a:p>
            <a:r>
              <a:rPr lang="en-US" baseline="0" dirty="0" smtClean="0"/>
              <a:t>A is a vector. It is a collection off one bit signals. The one bit signals that are </a:t>
            </a:r>
            <a:r>
              <a:rPr lang="en-US" baseline="0" dirty="0" err="1" smtClean="0"/>
              <a:t>int</a:t>
            </a:r>
            <a:r>
              <a:rPr lang="en-US" baseline="0" dirty="0" smtClean="0"/>
              <a:t> his vector have a particular order of </a:t>
            </a:r>
            <a:r>
              <a:rPr lang="en-US" baseline="0" dirty="0" err="1" smtClean="0"/>
              <a:t>signifigance</a:t>
            </a:r>
            <a:r>
              <a:rPr lang="en-US" baseline="0" dirty="0" smtClean="0"/>
              <a:t>. There is a distinction. You should think of an vector as an array of bits.</a:t>
            </a:r>
          </a:p>
          <a:p>
            <a:endParaRPr lang="en-US" baseline="0" dirty="0" smtClean="0"/>
          </a:p>
          <a:p>
            <a:r>
              <a:rPr lang="en-US" baseline="0" dirty="0" smtClean="0"/>
              <a:t>Imagine that all a is that an array of individual signals. </a:t>
            </a:r>
          </a:p>
          <a:p>
            <a:endParaRPr lang="en-US" baseline="0" dirty="0" smtClean="0"/>
          </a:p>
          <a:p>
            <a:r>
              <a:rPr lang="en-US" baseline="0" dirty="0" smtClean="0"/>
              <a:t>Verilog has the benefit that unlike C, it has a bit </a:t>
            </a:r>
            <a:r>
              <a:rPr lang="en-US" baseline="0" dirty="0" err="1" smtClean="0"/>
              <a:t>indexible</a:t>
            </a:r>
            <a:r>
              <a:rPr lang="en-US" baseline="0" dirty="0" smtClean="0"/>
              <a:t> </a:t>
            </a:r>
            <a:r>
              <a:rPr lang="en-US" baseline="0" dirty="0" err="1" smtClean="0"/>
              <a:t>languange</a:t>
            </a:r>
            <a:r>
              <a:rPr lang="en-US" baseline="0" dirty="0" smtClean="0"/>
              <a:t>. If you are in c and have </a:t>
            </a:r>
            <a:r>
              <a:rPr lang="en-US" baseline="0" dirty="0" err="1" smtClean="0"/>
              <a:t>int</a:t>
            </a:r>
            <a:r>
              <a:rPr lang="en-US" baseline="0" dirty="0" smtClean="0"/>
              <a:t> x. Then you are not in a position where you can reference x[15]. Because </a:t>
            </a:r>
            <a:r>
              <a:rPr lang="en-US" baseline="0" dirty="0" err="1" smtClean="0"/>
              <a:t>int</a:t>
            </a:r>
            <a:r>
              <a:rPr lang="en-US" baseline="0" dirty="0" smtClean="0"/>
              <a:t>, native data types, are not arrays. So you can’t do it. But you can’t work with it like that. </a:t>
            </a:r>
          </a:p>
          <a:p>
            <a:endParaRPr lang="en-US" baseline="0" dirty="0" smtClean="0"/>
          </a:p>
          <a:p>
            <a:r>
              <a:rPr lang="en-US" baseline="0" dirty="0" smtClean="0"/>
              <a:t>But you could do </a:t>
            </a:r>
            <a:r>
              <a:rPr lang="en-US" baseline="0" dirty="0" err="1" smtClean="0"/>
              <a:t>int</a:t>
            </a:r>
            <a:r>
              <a:rPr lang="en-US" baseline="0" dirty="0" smtClean="0"/>
              <a:t> x[5] and do x[1]. But since x is </a:t>
            </a:r>
            <a:r>
              <a:rPr lang="en-US" baseline="0" dirty="0" err="1" smtClean="0"/>
              <a:t>stil</a:t>
            </a:r>
            <a:r>
              <a:rPr lang="en-US" baseline="0" dirty="0" smtClean="0"/>
              <a:t> an </a:t>
            </a:r>
            <a:r>
              <a:rPr lang="en-US" baseline="0" dirty="0" err="1" smtClean="0"/>
              <a:t>int</a:t>
            </a:r>
            <a:endParaRPr lang="en-US" baseline="0" dirty="0" smtClean="0"/>
          </a:p>
          <a:p>
            <a:endParaRPr lang="en-US" baseline="0" dirty="0" smtClean="0"/>
          </a:p>
          <a:p>
            <a:r>
              <a:rPr lang="en-US" baseline="0" dirty="0" smtClean="0"/>
              <a:t>Verilog is different so ignore all that kind of stuff. </a:t>
            </a:r>
          </a:p>
          <a:p>
            <a:endParaRPr lang="en-US" baseline="0" dirty="0" smtClean="0"/>
          </a:p>
          <a:p>
            <a:r>
              <a:rPr lang="en-US" baseline="0" dirty="0" smtClean="0"/>
              <a:t>We will have a set of wires that connect some output to some </a:t>
            </a:r>
            <a:r>
              <a:rPr lang="en-US" baseline="0" dirty="0" err="1" smtClean="0"/>
              <a:t>intput</a:t>
            </a:r>
            <a:r>
              <a:rPr lang="en-US" baseline="0" dirty="0" smtClean="0"/>
              <a:t>. They are internal to the circuit. </a:t>
            </a:r>
          </a:p>
          <a:p>
            <a:endParaRPr lang="en-US" baseline="0" dirty="0" smtClean="0"/>
          </a:p>
          <a:p>
            <a:r>
              <a:rPr lang="en-US" baseline="0" dirty="0" smtClean="0"/>
              <a:t>Output always comes first. Output followed by the input.</a:t>
            </a:r>
          </a:p>
          <a:p>
            <a:endParaRPr lang="en-US" baseline="0" dirty="0" smtClean="0"/>
          </a:p>
          <a:p>
            <a:r>
              <a:rPr lang="en-US" baseline="0" dirty="0" smtClean="0"/>
              <a:t>You define a 2 or 3 input AND gates based on how many things you give it. If you gave gate1 another a such that it becomes andgate1(w1, a[0], a[1], a[2]), then it will be a three input AND gates.</a:t>
            </a:r>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24359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Verilog schematics exist because HDL represent concurrent</a:t>
            </a:r>
            <a:r>
              <a:rPr lang="en-US" baseline="0" dirty="0" smtClean="0"/>
              <a:t> code. </a:t>
            </a:r>
          </a:p>
          <a:p>
            <a:endParaRPr lang="en-US" baseline="0" dirty="0" smtClean="0"/>
          </a:p>
          <a:p>
            <a:r>
              <a:rPr lang="en-US" baseline="0" dirty="0" smtClean="0"/>
              <a:t>This means </a:t>
            </a:r>
            <a:r>
              <a:rPr lang="en-US" baseline="0" dirty="0" err="1" smtClean="0"/>
              <a:t>everyting</a:t>
            </a:r>
            <a:r>
              <a:rPr lang="en-US" baseline="0" dirty="0" smtClean="0"/>
              <a:t> runs at the same time. </a:t>
            </a:r>
          </a:p>
          <a:p>
            <a:endParaRPr lang="en-US" baseline="0" dirty="0" smtClean="0"/>
          </a:p>
          <a:p>
            <a:r>
              <a:rPr lang="en-US" baseline="0" dirty="0" smtClean="0"/>
              <a:t>It all exists simultaneously</a:t>
            </a:r>
          </a:p>
          <a:p>
            <a:endParaRPr lang="en-US" baseline="0" dirty="0" smtClean="0"/>
          </a:p>
          <a:p>
            <a:endParaRPr lang="en-US" dirty="0"/>
          </a:p>
        </p:txBody>
      </p:sp>
    </p:spTree>
    <p:extLst>
      <p:ext uri="{BB962C8B-B14F-4D97-AF65-F5344CB8AC3E}">
        <p14:creationId xmlns:p14="http://schemas.microsoft.com/office/powerpoint/2010/main" val="413625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1962150" cy="3079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734050" cy="3079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481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38481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65760"/>
            <a:ext cx="914400" cy="457200"/>
          </a:xfrm>
          <a:prstGeom prst="rect">
            <a:avLst/>
          </a:prstGeom>
          <a:noFill/>
          <a:ln w="12700">
            <a:noFill/>
            <a:miter lim="800000"/>
            <a:headEnd/>
            <a:tailEnd/>
          </a:ln>
          <a:effectLst/>
        </p:spPr>
        <p:txBody>
          <a:bodyPr vert="horz" wrap="none" lIns="63500" tIns="25400" rIns="63500" bIns="25400" numCol="1" anchor="t" anchorCtr="0" compatLnSpc="1">
            <a:prstTxWarp prst="textNoShape">
              <a:avLst/>
            </a:prstTxWarp>
            <a:spAutoFit/>
          </a:bodyPr>
          <a:lstStyle/>
          <a:p>
            <a:pPr lvl="0"/>
            <a:r>
              <a:rPr lang="en-US" smtClean="0"/>
              <a:t>Title</a:t>
            </a:r>
          </a:p>
        </p:txBody>
      </p:sp>
      <p:sp>
        <p:nvSpPr>
          <p:cNvPr id="1029" name="Rectangle 5"/>
          <p:cNvSpPr>
            <a:spLocks noGrp="1" noChangeArrowheads="1"/>
          </p:cNvSpPr>
          <p:nvPr>
            <p:ph type="body" idx="1"/>
          </p:nvPr>
        </p:nvSpPr>
        <p:spPr bwMode="auto">
          <a:xfrm>
            <a:off x="457200" y="1005840"/>
            <a:ext cx="8229600" cy="219034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457200" y="914400"/>
            <a:ext cx="8229600" cy="0"/>
          </a:xfrm>
          <a:prstGeom prst="line">
            <a:avLst/>
          </a:prstGeom>
          <a:noFill/>
          <a:ln w="57150" cmpd="thickThin">
            <a:solidFill>
              <a:srgbClr val="993300"/>
            </a:solidFill>
            <a:round/>
            <a:headEnd/>
            <a:tailEnd/>
          </a:ln>
          <a:effectLst/>
        </p:spPr>
        <p:txBody>
          <a:bodyPr wrap="none" anchor="ctr"/>
          <a:lstStyle/>
          <a:p>
            <a:endParaRPr lang="en-US"/>
          </a:p>
        </p:txBody>
      </p:sp>
      <p:sp>
        <p:nvSpPr>
          <p:cNvPr id="1031" name="Text Box 7"/>
          <p:cNvSpPr txBox="1">
            <a:spLocks noChangeArrowheads="1"/>
          </p:cNvSpPr>
          <p:nvPr userDrawn="1"/>
        </p:nvSpPr>
        <p:spPr bwMode="auto">
          <a:xfrm>
            <a:off x="8458200" y="6442075"/>
            <a:ext cx="990600" cy="263525"/>
          </a:xfrm>
          <a:prstGeom prst="rect">
            <a:avLst/>
          </a:prstGeom>
          <a:noFill/>
          <a:ln w="12700" algn="ctr">
            <a:noFill/>
            <a:miter lim="800000"/>
            <a:headEnd/>
            <a:tailEnd/>
          </a:ln>
          <a:effectLst/>
        </p:spPr>
        <p:txBody>
          <a:bodyPr lIns="63500" tIns="25400" rIns="63500" bIns="25400">
            <a:spAutoFit/>
          </a:bodyPr>
          <a:lstStyle/>
          <a:p>
            <a:pPr marL="457200" indent="-457200">
              <a:spcBef>
                <a:spcPct val="50000"/>
              </a:spcBef>
            </a:pPr>
            <a:fld id="{B6E1CF2E-7835-4CB5-8801-5535AA54B282}" type="slidenum">
              <a:rPr lang="en-US"/>
              <a:pPr marL="457200" indent="-457200">
                <a:spcBef>
                  <a:spcPct val="50000"/>
                </a:spcBef>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2800" b="1">
          <a:solidFill>
            <a:srgbClr val="800000"/>
          </a:solidFill>
          <a:latin typeface="+mj-lt"/>
          <a:ea typeface="+mj-ea"/>
          <a:cs typeface="+mj-cs"/>
        </a:defRPr>
      </a:lvl1pPr>
      <a:lvl2pPr algn="l" rtl="0" eaLnBrk="0" fontAlgn="base" hangingPunct="0">
        <a:lnSpc>
          <a:spcPct val="87000"/>
        </a:lnSpc>
        <a:spcBef>
          <a:spcPct val="0"/>
        </a:spcBef>
        <a:spcAft>
          <a:spcPct val="0"/>
        </a:spcAft>
        <a:defRPr sz="2800" b="1">
          <a:solidFill>
            <a:srgbClr val="800000"/>
          </a:solidFill>
          <a:latin typeface="Arial" charset="0"/>
        </a:defRPr>
      </a:lvl2pPr>
      <a:lvl3pPr algn="l" rtl="0" eaLnBrk="0" fontAlgn="base" hangingPunct="0">
        <a:lnSpc>
          <a:spcPct val="87000"/>
        </a:lnSpc>
        <a:spcBef>
          <a:spcPct val="0"/>
        </a:spcBef>
        <a:spcAft>
          <a:spcPct val="0"/>
        </a:spcAft>
        <a:defRPr sz="2800" b="1">
          <a:solidFill>
            <a:srgbClr val="800000"/>
          </a:solidFill>
          <a:latin typeface="Arial" charset="0"/>
        </a:defRPr>
      </a:lvl3pPr>
      <a:lvl4pPr algn="l" rtl="0" eaLnBrk="0" fontAlgn="base" hangingPunct="0">
        <a:lnSpc>
          <a:spcPct val="87000"/>
        </a:lnSpc>
        <a:spcBef>
          <a:spcPct val="0"/>
        </a:spcBef>
        <a:spcAft>
          <a:spcPct val="0"/>
        </a:spcAft>
        <a:defRPr sz="2800" b="1">
          <a:solidFill>
            <a:srgbClr val="800000"/>
          </a:solidFill>
          <a:latin typeface="Arial" charset="0"/>
        </a:defRPr>
      </a:lvl4pPr>
      <a:lvl5pPr algn="l" rtl="0" eaLnBrk="0" fontAlgn="base" hangingPunct="0">
        <a:lnSpc>
          <a:spcPct val="87000"/>
        </a:lnSpc>
        <a:spcBef>
          <a:spcPct val="0"/>
        </a:spcBef>
        <a:spcAft>
          <a:spcPct val="0"/>
        </a:spcAft>
        <a:defRPr sz="2800" b="1">
          <a:solidFill>
            <a:srgbClr val="800000"/>
          </a:solidFill>
          <a:latin typeface="Arial" charset="0"/>
        </a:defRPr>
      </a:lvl5pPr>
      <a:lvl6pPr marL="457200" algn="l" rtl="0" eaLnBrk="0" fontAlgn="base" hangingPunct="0">
        <a:lnSpc>
          <a:spcPct val="87000"/>
        </a:lnSpc>
        <a:spcBef>
          <a:spcPct val="0"/>
        </a:spcBef>
        <a:spcAft>
          <a:spcPct val="0"/>
        </a:spcAft>
        <a:defRPr sz="2800" b="1">
          <a:solidFill>
            <a:srgbClr val="800000"/>
          </a:solidFill>
          <a:latin typeface="Arial" charset="0"/>
        </a:defRPr>
      </a:lvl6pPr>
      <a:lvl7pPr marL="914400" algn="l" rtl="0" eaLnBrk="0" fontAlgn="base" hangingPunct="0">
        <a:lnSpc>
          <a:spcPct val="87000"/>
        </a:lnSpc>
        <a:spcBef>
          <a:spcPct val="0"/>
        </a:spcBef>
        <a:spcAft>
          <a:spcPct val="0"/>
        </a:spcAft>
        <a:defRPr sz="2800" b="1">
          <a:solidFill>
            <a:srgbClr val="800000"/>
          </a:solidFill>
          <a:latin typeface="Arial" charset="0"/>
        </a:defRPr>
      </a:lvl7pPr>
      <a:lvl8pPr marL="1371600" algn="l" rtl="0" eaLnBrk="0" fontAlgn="base" hangingPunct="0">
        <a:lnSpc>
          <a:spcPct val="87000"/>
        </a:lnSpc>
        <a:spcBef>
          <a:spcPct val="0"/>
        </a:spcBef>
        <a:spcAft>
          <a:spcPct val="0"/>
        </a:spcAft>
        <a:defRPr sz="2800" b="1">
          <a:solidFill>
            <a:srgbClr val="800000"/>
          </a:solidFill>
          <a:latin typeface="Arial" charset="0"/>
        </a:defRPr>
      </a:lvl8pPr>
      <a:lvl9pPr marL="1828800" algn="l" rtl="0" eaLnBrk="0" fontAlgn="base" hangingPunct="0">
        <a:lnSpc>
          <a:spcPct val="87000"/>
        </a:lnSpc>
        <a:spcBef>
          <a:spcPct val="0"/>
        </a:spcBef>
        <a:spcAft>
          <a:spcPct val="0"/>
        </a:spcAft>
        <a:defRPr sz="2800" b="1">
          <a:solidFill>
            <a:srgbClr val="800000"/>
          </a:solidFill>
          <a:latin typeface="Arial" charset="0"/>
        </a:defRPr>
      </a:lvl9pPr>
    </p:titleStyle>
    <p:bodyStyle>
      <a:lvl1pPr marL="287338" indent="-287338" algn="l" rtl="0" eaLnBrk="0" fontAlgn="base" hangingPunct="0">
        <a:lnSpc>
          <a:spcPct val="100000"/>
        </a:lnSpc>
        <a:spcBef>
          <a:spcPts val="0"/>
        </a:spcBef>
        <a:spcAft>
          <a:spcPts val="400"/>
        </a:spcAft>
        <a:buClr>
          <a:srgbClr val="800000"/>
        </a:buClr>
        <a:buSzPct val="80000"/>
        <a:buFont typeface="Wingdings" pitchFamily="2" charset="2"/>
        <a:buChar char="q"/>
        <a:defRPr sz="2400">
          <a:solidFill>
            <a:schemeClr val="tx1"/>
          </a:solidFill>
          <a:latin typeface="+mn-lt"/>
          <a:ea typeface="+mn-ea"/>
          <a:cs typeface="+mn-cs"/>
        </a:defRPr>
      </a:lvl1pPr>
      <a:lvl2pPr marL="530352" indent="-246063" algn="l" rtl="0" eaLnBrk="0" fontAlgn="base" hangingPunct="0">
        <a:lnSpc>
          <a:spcPct val="100000"/>
        </a:lnSpc>
        <a:spcBef>
          <a:spcPts val="0"/>
        </a:spcBef>
        <a:spcAft>
          <a:spcPts val="400"/>
        </a:spcAft>
        <a:buClr>
          <a:srgbClr val="800000"/>
        </a:buClr>
        <a:buFont typeface="Wingdings" pitchFamily="2" charset="2"/>
        <a:buChar char="§"/>
        <a:defRPr sz="2000">
          <a:solidFill>
            <a:schemeClr val="tx1"/>
          </a:solidFill>
          <a:latin typeface="+mn-lt"/>
        </a:defRPr>
      </a:lvl2pPr>
      <a:lvl3pPr marL="704088" indent="-176213" algn="l" rtl="0" eaLnBrk="0" fontAlgn="base" hangingPunct="0">
        <a:lnSpc>
          <a:spcPct val="100000"/>
        </a:lnSpc>
        <a:spcBef>
          <a:spcPts val="0"/>
        </a:spcBef>
        <a:spcAft>
          <a:spcPts val="200"/>
        </a:spcAft>
        <a:buClr>
          <a:srgbClr val="800000"/>
        </a:buClr>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1.xml"/><Relationship Id="rId2"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3.xml"/><Relationship Id="rId2" Type="http://schemas.openxmlformats.org/officeDocument/2006/relationships/tags" Target="../tags/tag4.xml"/></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tags" Target="../tags/tag6.xml"/><Relationship Id="rId3"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tags" Target="../tags/tag8.xml"/><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11.xml"/><Relationship Id="rId2" Type="http://schemas.openxmlformats.org/officeDocument/2006/relationships/tags" Target="../tags/tag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slideLayout" Target="../slideLayouts/slideLayout2.xml"/><Relationship Id="rId6" Type="http://schemas.openxmlformats.org/officeDocument/2006/relationships/notesSlide" Target="../notesSlides/notesSlide20.xml"/><Relationship Id="rId1" Type="http://schemas.openxmlformats.org/officeDocument/2006/relationships/tags" Target="../tags/tag13.xml"/><Relationship Id="rId2" Type="http://schemas.openxmlformats.org/officeDocument/2006/relationships/tags" Target="../tags/tag14.xml"/></Relationships>
</file>

<file path=ppt/slides/_rels/slide3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tags" Target="../tags/tag18.xml"/><Relationship Id="rId3"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tags" Target="../tags/tag20.xml"/><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729" y="2130425"/>
            <a:ext cx="7548540" cy="908197"/>
          </a:xfrm>
        </p:spPr>
        <p:txBody>
          <a:bodyPr/>
          <a:lstStyle/>
          <a:p>
            <a:pPr algn="ctr"/>
            <a:r>
              <a:rPr lang="en-US" sz="3200" dirty="0"/>
              <a:t>ECE 2504</a:t>
            </a:r>
            <a:br>
              <a:rPr lang="en-US" sz="3200" dirty="0"/>
            </a:br>
            <a:r>
              <a:rPr lang="en-US" sz="3200" dirty="0"/>
              <a:t>Introduction to Computer Engineering</a:t>
            </a:r>
          </a:p>
        </p:txBody>
      </p:sp>
      <p:sp>
        <p:nvSpPr>
          <p:cNvPr id="3" name="Subtitle 2"/>
          <p:cNvSpPr>
            <a:spLocks noGrp="1"/>
          </p:cNvSpPr>
          <p:nvPr>
            <p:ph type="subTitle" idx="1"/>
          </p:nvPr>
        </p:nvSpPr>
        <p:spPr>
          <a:xfrm>
            <a:off x="1371600" y="3886200"/>
            <a:ext cx="6400800" cy="789960"/>
          </a:xfrm>
        </p:spPr>
        <p:txBody>
          <a:bodyPr/>
          <a:lstStyle/>
          <a:p>
            <a:r>
              <a:rPr lang="en-US" dirty="0" smtClean="0"/>
              <a:t>Hardware </a:t>
            </a:r>
            <a:r>
              <a:rPr lang="en-US" dirty="0"/>
              <a:t>Description Languages: </a:t>
            </a:r>
            <a:br>
              <a:rPr lang="en-US" dirty="0"/>
            </a:br>
            <a:r>
              <a:rPr lang="en-US" dirty="0"/>
              <a:t>An Introduction to Verilog</a:t>
            </a:r>
          </a:p>
        </p:txBody>
      </p:sp>
    </p:spTree>
    <p:extLst>
      <p:ext uri="{BB962C8B-B14F-4D97-AF65-F5344CB8AC3E}">
        <p14:creationId xmlns:p14="http://schemas.microsoft.com/office/powerpoint/2010/main" val="123815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AutoShape 2"/>
          <p:cNvSpPr>
            <a:spLocks noChangeArrowheads="1"/>
          </p:cNvSpPr>
          <p:nvPr/>
        </p:nvSpPr>
        <p:spPr bwMode="auto">
          <a:xfrm>
            <a:off x="4953000" y="2917825"/>
            <a:ext cx="1957388" cy="282575"/>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5827" name="Rectangle 3"/>
          <p:cNvSpPr>
            <a:spLocks noChangeArrowheads="1"/>
          </p:cNvSpPr>
          <p:nvPr/>
        </p:nvSpPr>
        <p:spPr bwMode="auto">
          <a:xfrm>
            <a:off x="990600" y="1981200"/>
            <a:ext cx="2743200" cy="2514600"/>
          </a:xfrm>
          <a:prstGeom prst="rect">
            <a:avLst/>
          </a:prstGeom>
          <a:solidFill>
            <a:schemeClr val="folHlink"/>
          </a:solidFill>
          <a:ln w="12700" algn="ctr">
            <a:solidFill>
              <a:schemeClr val="tx1"/>
            </a:solidFill>
            <a:miter lim="800000"/>
            <a:headEnd/>
            <a:tailEnd/>
          </a:ln>
          <a:effectLst/>
        </p:spPr>
        <p:txBody>
          <a:bodyPr wrap="none" lIns="63500" tIns="25400" rIns="63500" bIns="25400" anchor="ctr">
            <a:spAutoFit/>
          </a:bodyPr>
          <a:lstStyle/>
          <a:p>
            <a:endParaRPr lang="en-US"/>
          </a:p>
        </p:txBody>
      </p:sp>
      <p:sp>
        <p:nvSpPr>
          <p:cNvPr id="845828" name="Rectangle 4"/>
          <p:cNvSpPr>
            <a:spLocks noGrp="1" noChangeArrowheads="1"/>
          </p:cNvSpPr>
          <p:nvPr>
            <p:ph type="title"/>
          </p:nvPr>
        </p:nvSpPr>
        <p:spPr/>
        <p:txBody>
          <a:bodyPr/>
          <a:lstStyle/>
          <a:p>
            <a:r>
              <a:rPr lang="en-US" smtClean="0"/>
              <a:t>Example</a:t>
            </a:r>
            <a:endParaRPr lang="en-US" dirty="0"/>
          </a:p>
        </p:txBody>
      </p:sp>
      <p:sp>
        <p:nvSpPr>
          <p:cNvPr id="845829" name="AutoShape 5"/>
          <p:cNvSpPr>
            <a:spLocks noChangeArrowheads="1"/>
          </p:cNvSpPr>
          <p:nvPr/>
        </p:nvSpPr>
        <p:spPr bwMode="auto">
          <a:xfrm rot="5400000">
            <a:off x="1290638" y="2595562"/>
            <a:ext cx="609600" cy="447675"/>
          </a:xfrm>
          <a:prstGeom prst="triangle">
            <a:avLst>
              <a:gd name="adj" fmla="val 50000"/>
            </a:avLst>
          </a:prstGeom>
          <a:solidFill>
            <a:schemeClr val="bg1"/>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45830" name="Oval 6"/>
          <p:cNvSpPr>
            <a:spLocks noChangeArrowheads="1"/>
          </p:cNvSpPr>
          <p:nvPr/>
        </p:nvSpPr>
        <p:spPr bwMode="auto">
          <a:xfrm>
            <a:off x="1828800" y="2743200"/>
            <a:ext cx="152400" cy="152400"/>
          </a:xfrm>
          <a:prstGeom prst="ellipse">
            <a:avLst/>
          </a:prstGeom>
          <a:solidFill>
            <a:schemeClr val="bg1"/>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45831" name="Line 7"/>
          <p:cNvSpPr>
            <a:spLocks noChangeShapeType="1"/>
          </p:cNvSpPr>
          <p:nvPr/>
        </p:nvSpPr>
        <p:spPr bwMode="auto">
          <a:xfrm flipH="1">
            <a:off x="9906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32" name="Line 8"/>
          <p:cNvSpPr>
            <a:spLocks noChangeShapeType="1"/>
          </p:cNvSpPr>
          <p:nvPr/>
        </p:nvSpPr>
        <p:spPr bwMode="auto">
          <a:xfrm flipH="1">
            <a:off x="1981200" y="28194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33" name="Freeform 9"/>
          <p:cNvSpPr>
            <a:spLocks/>
          </p:cNvSpPr>
          <p:nvPr/>
        </p:nvSpPr>
        <p:spPr bwMode="auto">
          <a:xfrm>
            <a:off x="1828800" y="3505200"/>
            <a:ext cx="457200" cy="584200"/>
          </a:xfrm>
          <a:custGeom>
            <a:avLst/>
            <a:gdLst/>
            <a:ahLst/>
            <a:cxnLst>
              <a:cxn ang="0">
                <a:pos x="471" y="182"/>
              </a:cxn>
              <a:cxn ang="0">
                <a:pos x="141" y="363"/>
              </a:cxn>
              <a:cxn ang="0">
                <a:pos x="141" y="363"/>
              </a:cxn>
              <a:cxn ang="0">
                <a:pos x="0" y="363"/>
              </a:cxn>
              <a:cxn ang="0">
                <a:pos x="0" y="0"/>
              </a:cxn>
              <a:cxn ang="0">
                <a:pos x="0" y="0"/>
              </a:cxn>
              <a:cxn ang="0">
                <a:pos x="141" y="0"/>
              </a:cxn>
              <a:cxn ang="0">
                <a:pos x="471" y="182"/>
              </a:cxn>
            </a:cxnLst>
            <a:rect l="0" t="0" r="r" b="b"/>
            <a:pathLst>
              <a:path w="471" h="363">
                <a:moveTo>
                  <a:pt x="471" y="182"/>
                </a:moveTo>
                <a:cubicBezTo>
                  <a:pt x="415" y="271"/>
                  <a:pt x="292" y="338"/>
                  <a:pt x="141" y="363"/>
                </a:cubicBezTo>
                <a:lnTo>
                  <a:pt x="141" y="363"/>
                </a:lnTo>
                <a:lnTo>
                  <a:pt x="0" y="363"/>
                </a:lnTo>
                <a:cubicBezTo>
                  <a:pt x="87" y="248"/>
                  <a:pt x="87" y="115"/>
                  <a:pt x="0" y="0"/>
                </a:cubicBezTo>
                <a:lnTo>
                  <a:pt x="0" y="0"/>
                </a:lnTo>
                <a:lnTo>
                  <a:pt x="141" y="0"/>
                </a:lnTo>
                <a:cubicBezTo>
                  <a:pt x="293" y="24"/>
                  <a:pt x="416" y="92"/>
                  <a:pt x="471" y="182"/>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5834" name="Freeform 10"/>
          <p:cNvSpPr>
            <a:spLocks/>
          </p:cNvSpPr>
          <p:nvPr/>
        </p:nvSpPr>
        <p:spPr bwMode="auto">
          <a:xfrm>
            <a:off x="3048000" y="26670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5835" name="Line 11"/>
          <p:cNvSpPr>
            <a:spLocks noChangeShapeType="1"/>
          </p:cNvSpPr>
          <p:nvPr/>
        </p:nvSpPr>
        <p:spPr bwMode="auto">
          <a:xfrm flipH="1">
            <a:off x="26670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36" name="Line 12"/>
          <p:cNvSpPr>
            <a:spLocks noChangeShapeType="1"/>
          </p:cNvSpPr>
          <p:nvPr/>
        </p:nvSpPr>
        <p:spPr bwMode="auto">
          <a:xfrm flipH="1">
            <a:off x="2667000" y="31242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37" name="Line 13"/>
          <p:cNvSpPr>
            <a:spLocks noChangeShapeType="1"/>
          </p:cNvSpPr>
          <p:nvPr/>
        </p:nvSpPr>
        <p:spPr bwMode="auto">
          <a:xfrm flipH="1">
            <a:off x="3505200" y="29718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38" name="Line 14"/>
          <p:cNvSpPr>
            <a:spLocks noChangeShapeType="1"/>
          </p:cNvSpPr>
          <p:nvPr/>
        </p:nvSpPr>
        <p:spPr bwMode="auto">
          <a:xfrm flipH="1">
            <a:off x="2286000" y="3810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39" name="Line 15"/>
          <p:cNvSpPr>
            <a:spLocks noChangeShapeType="1"/>
          </p:cNvSpPr>
          <p:nvPr/>
        </p:nvSpPr>
        <p:spPr bwMode="auto">
          <a:xfrm flipH="1">
            <a:off x="1447800" y="3657600"/>
            <a:ext cx="431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40" name="Line 16"/>
          <p:cNvSpPr>
            <a:spLocks noChangeShapeType="1"/>
          </p:cNvSpPr>
          <p:nvPr/>
        </p:nvSpPr>
        <p:spPr bwMode="auto">
          <a:xfrm flipH="1">
            <a:off x="1447800" y="3962400"/>
            <a:ext cx="415925"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41" name="Line 17"/>
          <p:cNvSpPr>
            <a:spLocks noChangeShapeType="1"/>
          </p:cNvSpPr>
          <p:nvPr/>
        </p:nvSpPr>
        <p:spPr bwMode="auto">
          <a:xfrm flipH="1" flipV="1">
            <a:off x="2667000" y="3124200"/>
            <a:ext cx="0" cy="6858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42" name="Line 18"/>
          <p:cNvSpPr>
            <a:spLocks noChangeShapeType="1"/>
          </p:cNvSpPr>
          <p:nvPr/>
        </p:nvSpPr>
        <p:spPr bwMode="auto">
          <a:xfrm flipH="1">
            <a:off x="990600" y="36576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43" name="Line 19"/>
          <p:cNvSpPr>
            <a:spLocks noChangeShapeType="1"/>
          </p:cNvSpPr>
          <p:nvPr/>
        </p:nvSpPr>
        <p:spPr bwMode="auto">
          <a:xfrm flipH="1">
            <a:off x="990600" y="39624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5844" name="Text Box 20"/>
          <p:cNvSpPr txBox="1">
            <a:spLocks noChangeArrowheads="1"/>
          </p:cNvSpPr>
          <p:nvPr/>
        </p:nvSpPr>
        <p:spPr bwMode="auto">
          <a:xfrm>
            <a:off x="622300" y="25146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45845" name="Text Box 21"/>
          <p:cNvSpPr txBox="1">
            <a:spLocks noChangeArrowheads="1"/>
          </p:cNvSpPr>
          <p:nvPr/>
        </p:nvSpPr>
        <p:spPr bwMode="auto">
          <a:xfrm>
            <a:off x="6096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b</a:t>
            </a:r>
          </a:p>
        </p:txBody>
      </p:sp>
      <p:sp>
        <p:nvSpPr>
          <p:cNvPr id="845846" name="Text Box 22"/>
          <p:cNvSpPr txBox="1">
            <a:spLocks noChangeArrowheads="1"/>
          </p:cNvSpPr>
          <p:nvPr/>
        </p:nvSpPr>
        <p:spPr bwMode="auto">
          <a:xfrm>
            <a:off x="609600" y="3667125"/>
            <a:ext cx="2286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c</a:t>
            </a:r>
          </a:p>
        </p:txBody>
      </p:sp>
      <p:sp>
        <p:nvSpPr>
          <p:cNvPr id="845847" name="Text Box 23"/>
          <p:cNvSpPr txBox="1">
            <a:spLocks noChangeArrowheads="1"/>
          </p:cNvSpPr>
          <p:nvPr/>
        </p:nvSpPr>
        <p:spPr bwMode="auto">
          <a:xfrm>
            <a:off x="2209800" y="25146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45848" name="Text Box 24"/>
          <p:cNvSpPr txBox="1">
            <a:spLocks noChangeArrowheads="1"/>
          </p:cNvSpPr>
          <p:nvPr/>
        </p:nvSpPr>
        <p:spPr bwMode="auto">
          <a:xfrm>
            <a:off x="2286000" y="3124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n2</a:t>
            </a:r>
          </a:p>
        </p:txBody>
      </p:sp>
      <p:sp>
        <p:nvSpPr>
          <p:cNvPr id="845849" name="Text Box 25"/>
          <p:cNvSpPr txBox="1">
            <a:spLocks noChangeArrowheads="1"/>
          </p:cNvSpPr>
          <p:nvPr/>
        </p:nvSpPr>
        <p:spPr bwMode="auto">
          <a:xfrm>
            <a:off x="3951288" y="2667000"/>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45850" name="Text Box 26"/>
          <p:cNvSpPr txBox="1">
            <a:spLocks noChangeArrowheads="1"/>
          </p:cNvSpPr>
          <p:nvPr/>
        </p:nvSpPr>
        <p:spPr bwMode="auto">
          <a:xfrm>
            <a:off x="1143000" y="2057400"/>
            <a:ext cx="1458913" cy="53975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 </a:t>
            </a:r>
            <a:r>
              <a:rPr lang="en-US" sz="1600" i="1"/>
              <a:t>(instance</a:t>
            </a:r>
            <a:br>
              <a:rPr lang="en-US" sz="1600" i="1"/>
            </a:br>
            <a:r>
              <a:rPr lang="en-US" sz="1600" i="1"/>
              <a:t>  name)</a:t>
            </a:r>
            <a:endParaRPr lang="en-US" sz="1600"/>
          </a:p>
        </p:txBody>
      </p:sp>
      <p:sp>
        <p:nvSpPr>
          <p:cNvPr id="845851" name="Text Box 27"/>
          <p:cNvSpPr txBox="1">
            <a:spLocks noChangeArrowheads="1"/>
          </p:cNvSpPr>
          <p:nvPr/>
        </p:nvSpPr>
        <p:spPr bwMode="auto">
          <a:xfrm>
            <a:off x="1752600" y="4114800"/>
            <a:ext cx="5445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OR1</a:t>
            </a:r>
          </a:p>
        </p:txBody>
      </p:sp>
      <p:sp>
        <p:nvSpPr>
          <p:cNvPr id="845852" name="Text Box 28"/>
          <p:cNvSpPr txBox="1">
            <a:spLocks noChangeArrowheads="1"/>
          </p:cNvSpPr>
          <p:nvPr/>
        </p:nvSpPr>
        <p:spPr bwMode="auto">
          <a:xfrm>
            <a:off x="2914650" y="2209800"/>
            <a:ext cx="6667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AND1</a:t>
            </a:r>
          </a:p>
        </p:txBody>
      </p:sp>
      <p:sp>
        <p:nvSpPr>
          <p:cNvPr id="845853" name="Text Box 29"/>
          <p:cNvSpPr txBox="1">
            <a:spLocks noChangeArrowheads="1"/>
          </p:cNvSpPr>
          <p:nvPr/>
        </p:nvSpPr>
        <p:spPr bwMode="auto">
          <a:xfrm>
            <a:off x="4648200" y="1981200"/>
            <a:ext cx="4089400" cy="24892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dirty="0">
                <a:latin typeface="Courier New" pitchFamily="49" charset="0"/>
              </a:rPr>
              <a:t>module</a:t>
            </a:r>
            <a:r>
              <a:rPr lang="en-US" sz="2000" dirty="0">
                <a:latin typeface="Courier New" pitchFamily="49" charset="0"/>
              </a:rPr>
              <a:t> </a:t>
            </a:r>
            <a:r>
              <a:rPr lang="en-US" sz="2000" dirty="0" err="1">
                <a:latin typeface="Courier New" pitchFamily="49" charset="0"/>
              </a:rPr>
              <a:t>mylogic</a:t>
            </a:r>
            <a:r>
              <a:rPr lang="en-US" sz="2000" dirty="0">
                <a:latin typeface="Courier New" pitchFamily="49" charset="0"/>
              </a:rPr>
              <a:t>(a, b, c, q)</a:t>
            </a:r>
          </a:p>
          <a:p>
            <a:pPr marL="457200" indent="-457200"/>
            <a:r>
              <a:rPr lang="en-US" sz="2000" dirty="0">
                <a:latin typeface="Courier New" pitchFamily="49" charset="0"/>
              </a:rPr>
              <a:t>  </a:t>
            </a:r>
            <a:r>
              <a:rPr lang="en-US" sz="2000" b="1" dirty="0">
                <a:latin typeface="Courier New" pitchFamily="49" charset="0"/>
              </a:rPr>
              <a:t>input</a:t>
            </a:r>
            <a:r>
              <a:rPr lang="en-US" sz="2000" dirty="0">
                <a:latin typeface="Courier New" pitchFamily="49" charset="0"/>
              </a:rPr>
              <a:t> a, b, c;</a:t>
            </a:r>
          </a:p>
          <a:p>
            <a:pPr marL="457200" indent="-457200"/>
            <a:r>
              <a:rPr lang="en-US" sz="2000" dirty="0">
                <a:latin typeface="Courier New" pitchFamily="49" charset="0"/>
              </a:rPr>
              <a:t>  </a:t>
            </a:r>
            <a:r>
              <a:rPr lang="en-US" sz="2000" b="1" dirty="0">
                <a:latin typeface="Courier New" pitchFamily="49" charset="0"/>
              </a:rPr>
              <a:t>output</a:t>
            </a:r>
            <a:r>
              <a:rPr lang="en-US" sz="2000" dirty="0">
                <a:latin typeface="Courier New" pitchFamily="49" charset="0"/>
              </a:rPr>
              <a:t> q;</a:t>
            </a:r>
          </a:p>
          <a:p>
            <a:pPr marL="457200" indent="-457200"/>
            <a:r>
              <a:rPr lang="en-US" sz="2000" dirty="0">
                <a:latin typeface="Courier New" pitchFamily="49" charset="0"/>
              </a:rPr>
              <a:t>  </a:t>
            </a:r>
            <a:r>
              <a:rPr lang="en-US" sz="2000" b="1" dirty="0">
                <a:latin typeface="Courier New" pitchFamily="49" charset="0"/>
              </a:rPr>
              <a:t>wire</a:t>
            </a:r>
            <a:r>
              <a:rPr lang="en-US" sz="2000" dirty="0">
                <a:latin typeface="Courier New" pitchFamily="49" charset="0"/>
              </a:rPr>
              <a:t> n1, n2;</a:t>
            </a:r>
          </a:p>
          <a:p>
            <a:pPr marL="457200" indent="-457200"/>
            <a:r>
              <a:rPr lang="en-US" sz="2000" dirty="0">
                <a:latin typeface="Courier New" pitchFamily="49" charset="0"/>
              </a:rPr>
              <a:t>  inv </a:t>
            </a:r>
            <a:r>
              <a:rPr lang="en-US" sz="2000" dirty="0" smtClean="0">
                <a:latin typeface="Courier New" pitchFamily="49" charset="0"/>
              </a:rPr>
              <a:t>INV1(n1, a);</a:t>
            </a:r>
            <a:endParaRPr lang="en-US" sz="2000" dirty="0">
              <a:latin typeface="Courier New" pitchFamily="49" charset="0"/>
            </a:endParaRPr>
          </a:p>
          <a:p>
            <a:pPr marL="457200" indent="-457200"/>
            <a:r>
              <a:rPr lang="en-US" sz="2000" dirty="0">
                <a:latin typeface="Courier New" pitchFamily="49" charset="0"/>
              </a:rPr>
              <a:t>  or  </a:t>
            </a:r>
            <a:r>
              <a:rPr lang="en-US" sz="2000" dirty="0" smtClean="0">
                <a:latin typeface="Courier New" pitchFamily="49" charset="0"/>
              </a:rPr>
              <a:t>OR1(n2, b</a:t>
            </a:r>
            <a:r>
              <a:rPr lang="en-US" sz="2000" dirty="0">
                <a:latin typeface="Courier New" pitchFamily="49" charset="0"/>
              </a:rPr>
              <a:t>, </a:t>
            </a:r>
            <a:r>
              <a:rPr lang="en-US" sz="2000" dirty="0" smtClean="0">
                <a:latin typeface="Courier New" pitchFamily="49" charset="0"/>
              </a:rPr>
              <a:t>c);</a:t>
            </a:r>
            <a:endParaRPr lang="en-US" sz="2000" dirty="0">
              <a:latin typeface="Courier New" pitchFamily="49" charset="0"/>
            </a:endParaRPr>
          </a:p>
          <a:p>
            <a:pPr marL="457200" indent="-457200"/>
            <a:r>
              <a:rPr lang="en-US" sz="2000" dirty="0">
                <a:latin typeface="Courier New" pitchFamily="49" charset="0"/>
              </a:rPr>
              <a:t>  and </a:t>
            </a:r>
            <a:r>
              <a:rPr lang="en-US" sz="2000" dirty="0" smtClean="0">
                <a:latin typeface="Courier New" pitchFamily="49" charset="0"/>
              </a:rPr>
              <a:t>AND1(q, n1</a:t>
            </a:r>
            <a:r>
              <a:rPr lang="en-US" sz="2000" dirty="0">
                <a:latin typeface="Courier New" pitchFamily="49" charset="0"/>
              </a:rPr>
              <a:t>, </a:t>
            </a:r>
            <a:r>
              <a:rPr lang="en-US" sz="2000" dirty="0" smtClean="0">
                <a:latin typeface="Courier New" pitchFamily="49" charset="0"/>
              </a:rPr>
              <a:t>n2);</a:t>
            </a:r>
            <a:endParaRPr lang="en-US" sz="2000" dirty="0">
              <a:latin typeface="Courier New" pitchFamily="49" charset="0"/>
            </a:endParaRPr>
          </a:p>
          <a:p>
            <a:pPr marL="457200" indent="-457200"/>
            <a:r>
              <a:rPr lang="en-US" sz="2000" b="1" dirty="0" err="1">
                <a:latin typeface="Courier New" pitchFamily="49" charset="0"/>
              </a:rPr>
              <a:t>endmodule</a:t>
            </a:r>
            <a:endParaRPr lang="en-US" sz="2000" b="1" dirty="0">
              <a:latin typeface="Courier New" pitchFamily="49" charset="0"/>
            </a:endParaRPr>
          </a:p>
        </p:txBody>
      </p:sp>
      <p:sp>
        <p:nvSpPr>
          <p:cNvPr id="845854" name="Line 30"/>
          <p:cNvSpPr>
            <a:spLocks noChangeShapeType="1"/>
          </p:cNvSpPr>
          <p:nvPr/>
        </p:nvSpPr>
        <p:spPr bwMode="auto">
          <a:xfrm flipH="1">
            <a:off x="6858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55" name="Line 31"/>
          <p:cNvSpPr>
            <a:spLocks noChangeShapeType="1"/>
          </p:cNvSpPr>
          <p:nvPr/>
        </p:nvSpPr>
        <p:spPr bwMode="auto">
          <a:xfrm flipH="1">
            <a:off x="685800" y="3657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56" name="Line 32"/>
          <p:cNvSpPr>
            <a:spLocks noChangeShapeType="1"/>
          </p:cNvSpPr>
          <p:nvPr/>
        </p:nvSpPr>
        <p:spPr bwMode="auto">
          <a:xfrm flipH="1">
            <a:off x="685800" y="3962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5857" name="Text Box 33"/>
          <p:cNvSpPr txBox="1">
            <a:spLocks noChangeArrowheads="1"/>
          </p:cNvSpPr>
          <p:nvPr/>
        </p:nvSpPr>
        <p:spPr bwMode="auto">
          <a:xfrm>
            <a:off x="990600" y="1676400"/>
            <a:ext cx="19002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err="1" smtClean="0"/>
              <a:t>mylogic</a:t>
            </a:r>
            <a:r>
              <a:rPr lang="en-US" sz="1600" dirty="0" smtClean="0"/>
              <a:t> </a:t>
            </a:r>
            <a:r>
              <a:rPr lang="en-US" sz="1600" dirty="0"/>
              <a:t>(</a:t>
            </a:r>
            <a:r>
              <a:rPr lang="en-US" sz="1600" i="1" dirty="0" err="1"/>
              <a:t>typename</a:t>
            </a:r>
            <a:r>
              <a:rPr lang="en-US" sz="1600" i="1" dirty="0"/>
              <a:t>)</a:t>
            </a:r>
            <a:endParaRPr lang="en-US" sz="1600" dirty="0"/>
          </a:p>
        </p:txBody>
      </p:sp>
      <p:sp>
        <p:nvSpPr>
          <p:cNvPr id="845858" name="Text Box 34"/>
          <p:cNvSpPr txBox="1">
            <a:spLocks noChangeArrowheads="1"/>
          </p:cNvSpPr>
          <p:nvPr/>
        </p:nvSpPr>
        <p:spPr bwMode="auto">
          <a:xfrm>
            <a:off x="2971800" y="4953000"/>
            <a:ext cx="3187700" cy="477838"/>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800" b="1">
                <a:solidFill>
                  <a:schemeClr val="accent1"/>
                </a:solidFill>
              </a:rPr>
              <a:t>INTERNAL WIRES</a:t>
            </a:r>
          </a:p>
        </p:txBody>
      </p:sp>
      <p:sp>
        <p:nvSpPr>
          <p:cNvPr id="845860" name="Line 36"/>
          <p:cNvSpPr>
            <a:spLocks noChangeShapeType="1"/>
          </p:cNvSpPr>
          <p:nvPr/>
        </p:nvSpPr>
        <p:spPr bwMode="auto">
          <a:xfrm>
            <a:off x="1981200" y="2819400"/>
            <a:ext cx="1066800" cy="0"/>
          </a:xfrm>
          <a:prstGeom prst="line">
            <a:avLst/>
          </a:prstGeom>
          <a:noFill/>
          <a:ln w="57150">
            <a:solidFill>
              <a:schemeClr val="accent1"/>
            </a:solidFill>
            <a:round/>
            <a:headEnd/>
            <a:tailEnd/>
          </a:ln>
          <a:effectLst/>
        </p:spPr>
        <p:txBody>
          <a:bodyPr wrap="none" lIns="63500" tIns="25400" rIns="63500" bIns="25400" anchor="ctr">
            <a:spAutoFit/>
          </a:bodyPr>
          <a:lstStyle/>
          <a:p>
            <a:endParaRPr lang="en-US"/>
          </a:p>
        </p:txBody>
      </p:sp>
      <p:sp>
        <p:nvSpPr>
          <p:cNvPr id="845861" name="Line 37"/>
          <p:cNvSpPr>
            <a:spLocks noChangeShapeType="1"/>
          </p:cNvSpPr>
          <p:nvPr/>
        </p:nvSpPr>
        <p:spPr bwMode="auto">
          <a:xfrm flipV="1">
            <a:off x="2286000" y="3810000"/>
            <a:ext cx="381000" cy="0"/>
          </a:xfrm>
          <a:prstGeom prst="line">
            <a:avLst/>
          </a:prstGeom>
          <a:noFill/>
          <a:ln w="57150">
            <a:solidFill>
              <a:schemeClr val="accent1"/>
            </a:solidFill>
            <a:round/>
            <a:headEnd/>
            <a:tailEnd/>
          </a:ln>
          <a:effectLst/>
        </p:spPr>
        <p:txBody>
          <a:bodyPr lIns="63500" tIns="25400" rIns="63500" bIns="25400" anchor="ctr">
            <a:spAutoFit/>
          </a:bodyPr>
          <a:lstStyle/>
          <a:p>
            <a:endParaRPr lang="en-US"/>
          </a:p>
        </p:txBody>
      </p:sp>
      <p:sp>
        <p:nvSpPr>
          <p:cNvPr id="845862" name="Line 38"/>
          <p:cNvSpPr>
            <a:spLocks noChangeShapeType="1"/>
          </p:cNvSpPr>
          <p:nvPr/>
        </p:nvSpPr>
        <p:spPr bwMode="auto">
          <a:xfrm flipV="1">
            <a:off x="2667000" y="3124200"/>
            <a:ext cx="381000" cy="0"/>
          </a:xfrm>
          <a:prstGeom prst="line">
            <a:avLst/>
          </a:prstGeom>
          <a:noFill/>
          <a:ln w="57150">
            <a:solidFill>
              <a:schemeClr val="accent1"/>
            </a:solidFill>
            <a:round/>
            <a:headEnd/>
            <a:tailEnd/>
          </a:ln>
          <a:effectLst/>
        </p:spPr>
        <p:txBody>
          <a:bodyPr lIns="63500" tIns="25400" rIns="63500" bIns="25400" anchor="ctr">
            <a:spAutoFit/>
          </a:bodyPr>
          <a:lstStyle/>
          <a:p>
            <a:endParaRPr lang="en-US"/>
          </a:p>
        </p:txBody>
      </p:sp>
      <p:sp>
        <p:nvSpPr>
          <p:cNvPr id="845863" name="Line 39"/>
          <p:cNvSpPr>
            <a:spLocks noChangeShapeType="1"/>
          </p:cNvSpPr>
          <p:nvPr/>
        </p:nvSpPr>
        <p:spPr bwMode="auto">
          <a:xfrm>
            <a:off x="2667000" y="3124200"/>
            <a:ext cx="0" cy="685800"/>
          </a:xfrm>
          <a:prstGeom prst="line">
            <a:avLst/>
          </a:prstGeom>
          <a:noFill/>
          <a:ln w="57150">
            <a:solidFill>
              <a:schemeClr val="accent1"/>
            </a:solidFill>
            <a:round/>
            <a:headEnd/>
            <a:tailEnd/>
          </a:ln>
          <a:effectLst/>
        </p:spPr>
        <p:txBody>
          <a:bodyPr lIns="63500" tIns="25400" rIns="63500" bIns="25400"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87" name="AutoShape 39"/>
          <p:cNvSpPr>
            <a:spLocks noChangeArrowheads="1"/>
          </p:cNvSpPr>
          <p:nvPr/>
        </p:nvSpPr>
        <p:spPr bwMode="auto">
          <a:xfrm>
            <a:off x="4953000" y="3222625"/>
            <a:ext cx="2514600" cy="282575"/>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6851" name="Rectangle 3"/>
          <p:cNvSpPr>
            <a:spLocks noChangeArrowheads="1"/>
          </p:cNvSpPr>
          <p:nvPr/>
        </p:nvSpPr>
        <p:spPr bwMode="auto">
          <a:xfrm>
            <a:off x="990600" y="1981200"/>
            <a:ext cx="2743200" cy="2514600"/>
          </a:xfrm>
          <a:prstGeom prst="rect">
            <a:avLst/>
          </a:prstGeom>
          <a:solidFill>
            <a:schemeClr val="folHlink"/>
          </a:solidFill>
          <a:ln w="12700" algn="ctr">
            <a:solidFill>
              <a:schemeClr val="tx1"/>
            </a:solidFill>
            <a:miter lim="800000"/>
            <a:headEnd/>
            <a:tailEnd/>
          </a:ln>
          <a:effectLst/>
        </p:spPr>
        <p:txBody>
          <a:bodyPr wrap="none" lIns="63500" tIns="25400" rIns="63500" bIns="25400" anchor="ctr">
            <a:spAutoFit/>
          </a:bodyPr>
          <a:lstStyle/>
          <a:p>
            <a:endParaRPr lang="en-US"/>
          </a:p>
        </p:txBody>
      </p:sp>
      <p:sp>
        <p:nvSpPr>
          <p:cNvPr id="846852" name="Rectangle 4"/>
          <p:cNvSpPr>
            <a:spLocks noGrp="1" noChangeArrowheads="1"/>
          </p:cNvSpPr>
          <p:nvPr>
            <p:ph type="title"/>
          </p:nvPr>
        </p:nvSpPr>
        <p:spPr/>
        <p:txBody>
          <a:bodyPr/>
          <a:lstStyle/>
          <a:p>
            <a:r>
              <a:rPr lang="en-US" smtClean="0"/>
              <a:t>Example</a:t>
            </a:r>
            <a:endParaRPr lang="en-US" dirty="0"/>
          </a:p>
        </p:txBody>
      </p:sp>
      <p:sp>
        <p:nvSpPr>
          <p:cNvPr id="846892" name="Rectangle 44"/>
          <p:cNvSpPr>
            <a:spLocks noGrp="1" noChangeArrowheads="1"/>
          </p:cNvSpPr>
          <p:nvPr>
            <p:ph type="body" idx="1"/>
          </p:nvPr>
        </p:nvSpPr>
        <p:spPr>
          <a:xfrm>
            <a:off x="1874520" y="5712023"/>
            <a:ext cx="5394960" cy="307777"/>
          </a:xfrm>
        </p:spPr>
        <p:txBody>
          <a:bodyPr wrap="square" lIns="0" tIns="0" rIns="0" bIns="0">
            <a:spAutoFit/>
          </a:bodyPr>
          <a:lstStyle/>
          <a:p>
            <a:pPr marL="0" indent="0">
              <a:buNone/>
            </a:pPr>
            <a:r>
              <a:rPr lang="en-US" sz="2000" dirty="0" smtClean="0"/>
              <a:t>Wires are connected by 'positional assignment'</a:t>
            </a:r>
            <a:endParaRPr lang="en-US" sz="2000" dirty="0"/>
          </a:p>
        </p:txBody>
      </p:sp>
      <p:sp>
        <p:nvSpPr>
          <p:cNvPr id="846853" name="AutoShape 5"/>
          <p:cNvSpPr>
            <a:spLocks noChangeArrowheads="1"/>
          </p:cNvSpPr>
          <p:nvPr/>
        </p:nvSpPr>
        <p:spPr bwMode="auto">
          <a:xfrm rot="5400000">
            <a:off x="1290638" y="2595562"/>
            <a:ext cx="609600" cy="447675"/>
          </a:xfrm>
          <a:prstGeom prst="triangle">
            <a:avLst>
              <a:gd name="adj" fmla="val 50000"/>
            </a:avLst>
          </a:prstGeom>
          <a:solidFill>
            <a:schemeClr val="accent1"/>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46854" name="Oval 6"/>
          <p:cNvSpPr>
            <a:spLocks noChangeArrowheads="1"/>
          </p:cNvSpPr>
          <p:nvPr/>
        </p:nvSpPr>
        <p:spPr bwMode="auto">
          <a:xfrm>
            <a:off x="1828800" y="2743200"/>
            <a:ext cx="152400" cy="152400"/>
          </a:xfrm>
          <a:prstGeom prst="ellipse">
            <a:avLst/>
          </a:prstGeom>
          <a:solidFill>
            <a:schemeClr val="accent1"/>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46855" name="Line 7"/>
          <p:cNvSpPr>
            <a:spLocks noChangeShapeType="1"/>
          </p:cNvSpPr>
          <p:nvPr/>
        </p:nvSpPr>
        <p:spPr bwMode="auto">
          <a:xfrm flipH="1">
            <a:off x="9906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56" name="Line 8"/>
          <p:cNvSpPr>
            <a:spLocks noChangeShapeType="1"/>
          </p:cNvSpPr>
          <p:nvPr/>
        </p:nvSpPr>
        <p:spPr bwMode="auto">
          <a:xfrm flipH="1">
            <a:off x="1981200" y="28194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57" name="Freeform 9"/>
          <p:cNvSpPr>
            <a:spLocks/>
          </p:cNvSpPr>
          <p:nvPr/>
        </p:nvSpPr>
        <p:spPr bwMode="auto">
          <a:xfrm>
            <a:off x="1828800" y="3505200"/>
            <a:ext cx="457200" cy="584200"/>
          </a:xfrm>
          <a:custGeom>
            <a:avLst/>
            <a:gdLst/>
            <a:ahLst/>
            <a:cxnLst>
              <a:cxn ang="0">
                <a:pos x="471" y="182"/>
              </a:cxn>
              <a:cxn ang="0">
                <a:pos x="141" y="363"/>
              </a:cxn>
              <a:cxn ang="0">
                <a:pos x="141" y="363"/>
              </a:cxn>
              <a:cxn ang="0">
                <a:pos x="0" y="363"/>
              </a:cxn>
              <a:cxn ang="0">
                <a:pos x="0" y="0"/>
              </a:cxn>
              <a:cxn ang="0">
                <a:pos x="0" y="0"/>
              </a:cxn>
              <a:cxn ang="0">
                <a:pos x="141" y="0"/>
              </a:cxn>
              <a:cxn ang="0">
                <a:pos x="471" y="182"/>
              </a:cxn>
            </a:cxnLst>
            <a:rect l="0" t="0" r="r" b="b"/>
            <a:pathLst>
              <a:path w="471" h="363">
                <a:moveTo>
                  <a:pt x="471" y="182"/>
                </a:moveTo>
                <a:cubicBezTo>
                  <a:pt x="415" y="271"/>
                  <a:pt x="292" y="338"/>
                  <a:pt x="141" y="363"/>
                </a:cubicBezTo>
                <a:lnTo>
                  <a:pt x="141" y="363"/>
                </a:lnTo>
                <a:lnTo>
                  <a:pt x="0" y="363"/>
                </a:lnTo>
                <a:cubicBezTo>
                  <a:pt x="87" y="248"/>
                  <a:pt x="87" y="115"/>
                  <a:pt x="0" y="0"/>
                </a:cubicBezTo>
                <a:lnTo>
                  <a:pt x="0" y="0"/>
                </a:lnTo>
                <a:lnTo>
                  <a:pt x="141" y="0"/>
                </a:lnTo>
                <a:cubicBezTo>
                  <a:pt x="293" y="24"/>
                  <a:pt x="416" y="92"/>
                  <a:pt x="471" y="182"/>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6858" name="Freeform 10"/>
          <p:cNvSpPr>
            <a:spLocks/>
          </p:cNvSpPr>
          <p:nvPr/>
        </p:nvSpPr>
        <p:spPr bwMode="auto">
          <a:xfrm>
            <a:off x="3048000" y="26670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6859" name="Line 11"/>
          <p:cNvSpPr>
            <a:spLocks noChangeShapeType="1"/>
          </p:cNvSpPr>
          <p:nvPr/>
        </p:nvSpPr>
        <p:spPr bwMode="auto">
          <a:xfrm flipH="1">
            <a:off x="26670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60" name="Line 12"/>
          <p:cNvSpPr>
            <a:spLocks noChangeShapeType="1"/>
          </p:cNvSpPr>
          <p:nvPr/>
        </p:nvSpPr>
        <p:spPr bwMode="auto">
          <a:xfrm flipH="1">
            <a:off x="2667000" y="31242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61" name="Line 13"/>
          <p:cNvSpPr>
            <a:spLocks noChangeShapeType="1"/>
          </p:cNvSpPr>
          <p:nvPr/>
        </p:nvSpPr>
        <p:spPr bwMode="auto">
          <a:xfrm flipH="1">
            <a:off x="3505200" y="29718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62" name="Line 14"/>
          <p:cNvSpPr>
            <a:spLocks noChangeShapeType="1"/>
          </p:cNvSpPr>
          <p:nvPr/>
        </p:nvSpPr>
        <p:spPr bwMode="auto">
          <a:xfrm flipH="1">
            <a:off x="2286000" y="3810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63" name="Line 15"/>
          <p:cNvSpPr>
            <a:spLocks noChangeShapeType="1"/>
          </p:cNvSpPr>
          <p:nvPr/>
        </p:nvSpPr>
        <p:spPr bwMode="auto">
          <a:xfrm flipH="1">
            <a:off x="1447800" y="3657600"/>
            <a:ext cx="431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64" name="Line 16"/>
          <p:cNvSpPr>
            <a:spLocks noChangeShapeType="1"/>
          </p:cNvSpPr>
          <p:nvPr/>
        </p:nvSpPr>
        <p:spPr bwMode="auto">
          <a:xfrm flipH="1">
            <a:off x="1447800" y="3962400"/>
            <a:ext cx="415925"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65" name="Line 17"/>
          <p:cNvSpPr>
            <a:spLocks noChangeShapeType="1"/>
          </p:cNvSpPr>
          <p:nvPr/>
        </p:nvSpPr>
        <p:spPr bwMode="auto">
          <a:xfrm flipH="1" flipV="1">
            <a:off x="2667000" y="3124200"/>
            <a:ext cx="0" cy="6858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66" name="Line 18"/>
          <p:cNvSpPr>
            <a:spLocks noChangeShapeType="1"/>
          </p:cNvSpPr>
          <p:nvPr/>
        </p:nvSpPr>
        <p:spPr bwMode="auto">
          <a:xfrm flipH="1">
            <a:off x="990600" y="36576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67" name="Line 19"/>
          <p:cNvSpPr>
            <a:spLocks noChangeShapeType="1"/>
          </p:cNvSpPr>
          <p:nvPr/>
        </p:nvSpPr>
        <p:spPr bwMode="auto">
          <a:xfrm flipH="1">
            <a:off x="990600" y="39624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6868" name="Text Box 20"/>
          <p:cNvSpPr txBox="1">
            <a:spLocks noChangeArrowheads="1"/>
          </p:cNvSpPr>
          <p:nvPr/>
        </p:nvSpPr>
        <p:spPr bwMode="auto">
          <a:xfrm>
            <a:off x="622300" y="25146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46869" name="Text Box 21"/>
          <p:cNvSpPr txBox="1">
            <a:spLocks noChangeArrowheads="1"/>
          </p:cNvSpPr>
          <p:nvPr/>
        </p:nvSpPr>
        <p:spPr bwMode="auto">
          <a:xfrm>
            <a:off x="6096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b</a:t>
            </a:r>
          </a:p>
        </p:txBody>
      </p:sp>
      <p:sp>
        <p:nvSpPr>
          <p:cNvPr id="846870" name="Text Box 22"/>
          <p:cNvSpPr txBox="1">
            <a:spLocks noChangeArrowheads="1"/>
          </p:cNvSpPr>
          <p:nvPr/>
        </p:nvSpPr>
        <p:spPr bwMode="auto">
          <a:xfrm>
            <a:off x="609600" y="3667125"/>
            <a:ext cx="2286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c</a:t>
            </a:r>
          </a:p>
        </p:txBody>
      </p:sp>
      <p:sp>
        <p:nvSpPr>
          <p:cNvPr id="846871" name="Text Box 23"/>
          <p:cNvSpPr txBox="1">
            <a:spLocks noChangeArrowheads="1"/>
          </p:cNvSpPr>
          <p:nvPr/>
        </p:nvSpPr>
        <p:spPr bwMode="auto">
          <a:xfrm>
            <a:off x="2209800" y="25146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46872" name="Text Box 24"/>
          <p:cNvSpPr txBox="1">
            <a:spLocks noChangeArrowheads="1"/>
          </p:cNvSpPr>
          <p:nvPr/>
        </p:nvSpPr>
        <p:spPr bwMode="auto">
          <a:xfrm>
            <a:off x="2286000" y="3124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n2</a:t>
            </a:r>
          </a:p>
        </p:txBody>
      </p:sp>
      <p:sp>
        <p:nvSpPr>
          <p:cNvPr id="846873" name="Text Box 25"/>
          <p:cNvSpPr txBox="1">
            <a:spLocks noChangeArrowheads="1"/>
          </p:cNvSpPr>
          <p:nvPr/>
        </p:nvSpPr>
        <p:spPr bwMode="auto">
          <a:xfrm>
            <a:off x="3951288" y="2667000"/>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46874" name="Text Box 26"/>
          <p:cNvSpPr txBox="1">
            <a:spLocks noChangeArrowheads="1"/>
          </p:cNvSpPr>
          <p:nvPr/>
        </p:nvSpPr>
        <p:spPr bwMode="auto">
          <a:xfrm>
            <a:off x="1143000" y="2057400"/>
            <a:ext cx="1458913" cy="53975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 </a:t>
            </a:r>
            <a:r>
              <a:rPr lang="en-US" sz="1600" i="1"/>
              <a:t>(instance</a:t>
            </a:r>
            <a:br>
              <a:rPr lang="en-US" sz="1600" i="1"/>
            </a:br>
            <a:r>
              <a:rPr lang="en-US" sz="1600" i="1"/>
              <a:t>  name)</a:t>
            </a:r>
            <a:endParaRPr lang="en-US" sz="1600"/>
          </a:p>
        </p:txBody>
      </p:sp>
      <p:sp>
        <p:nvSpPr>
          <p:cNvPr id="846875" name="Text Box 27"/>
          <p:cNvSpPr txBox="1">
            <a:spLocks noChangeArrowheads="1"/>
          </p:cNvSpPr>
          <p:nvPr/>
        </p:nvSpPr>
        <p:spPr bwMode="auto">
          <a:xfrm>
            <a:off x="1752600" y="4114800"/>
            <a:ext cx="5445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OR1</a:t>
            </a:r>
          </a:p>
        </p:txBody>
      </p:sp>
      <p:sp>
        <p:nvSpPr>
          <p:cNvPr id="846876" name="Text Box 28"/>
          <p:cNvSpPr txBox="1">
            <a:spLocks noChangeArrowheads="1"/>
          </p:cNvSpPr>
          <p:nvPr/>
        </p:nvSpPr>
        <p:spPr bwMode="auto">
          <a:xfrm>
            <a:off x="2914650" y="2209800"/>
            <a:ext cx="6667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AND1</a:t>
            </a:r>
          </a:p>
        </p:txBody>
      </p:sp>
      <p:sp>
        <p:nvSpPr>
          <p:cNvPr id="846877" name="Text Box 29"/>
          <p:cNvSpPr txBox="1">
            <a:spLocks noChangeArrowheads="1"/>
          </p:cNvSpPr>
          <p:nvPr/>
        </p:nvSpPr>
        <p:spPr bwMode="auto">
          <a:xfrm>
            <a:off x="4648200" y="1981200"/>
            <a:ext cx="4089400" cy="24892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dirty="0">
                <a:latin typeface="Courier New" pitchFamily="49" charset="0"/>
              </a:rPr>
              <a:t>module</a:t>
            </a:r>
            <a:r>
              <a:rPr lang="en-US" sz="2000" dirty="0">
                <a:latin typeface="Courier New" pitchFamily="49" charset="0"/>
              </a:rPr>
              <a:t> </a:t>
            </a:r>
            <a:r>
              <a:rPr lang="en-US" sz="2000" dirty="0" err="1">
                <a:latin typeface="Courier New" pitchFamily="49" charset="0"/>
              </a:rPr>
              <a:t>mylogic</a:t>
            </a:r>
            <a:r>
              <a:rPr lang="en-US" sz="2000" dirty="0">
                <a:latin typeface="Courier New" pitchFamily="49" charset="0"/>
              </a:rPr>
              <a:t>(a, b, c, q)</a:t>
            </a:r>
          </a:p>
          <a:p>
            <a:pPr marL="457200" indent="-457200"/>
            <a:r>
              <a:rPr lang="en-US" sz="2000" dirty="0">
                <a:latin typeface="Courier New" pitchFamily="49" charset="0"/>
              </a:rPr>
              <a:t>  </a:t>
            </a:r>
            <a:r>
              <a:rPr lang="en-US" sz="2000" b="1" dirty="0">
                <a:latin typeface="Courier New" pitchFamily="49" charset="0"/>
              </a:rPr>
              <a:t>input</a:t>
            </a:r>
            <a:r>
              <a:rPr lang="en-US" sz="2000" dirty="0">
                <a:latin typeface="Courier New" pitchFamily="49" charset="0"/>
              </a:rPr>
              <a:t> a, b, c;</a:t>
            </a:r>
          </a:p>
          <a:p>
            <a:pPr marL="457200" indent="-457200"/>
            <a:r>
              <a:rPr lang="en-US" sz="2000" dirty="0">
                <a:latin typeface="Courier New" pitchFamily="49" charset="0"/>
              </a:rPr>
              <a:t>  </a:t>
            </a:r>
            <a:r>
              <a:rPr lang="en-US" sz="2000" b="1" dirty="0">
                <a:latin typeface="Courier New" pitchFamily="49" charset="0"/>
              </a:rPr>
              <a:t>output</a:t>
            </a:r>
            <a:r>
              <a:rPr lang="en-US" sz="2000" dirty="0">
                <a:latin typeface="Courier New" pitchFamily="49" charset="0"/>
              </a:rPr>
              <a:t> q;</a:t>
            </a:r>
          </a:p>
          <a:p>
            <a:pPr marL="457200" indent="-457200"/>
            <a:r>
              <a:rPr lang="en-US" sz="2000" dirty="0">
                <a:latin typeface="Courier New" pitchFamily="49" charset="0"/>
              </a:rPr>
              <a:t>  </a:t>
            </a:r>
            <a:r>
              <a:rPr lang="en-US" sz="2000" b="1" dirty="0">
                <a:latin typeface="Courier New" pitchFamily="49" charset="0"/>
              </a:rPr>
              <a:t>wire</a:t>
            </a:r>
            <a:r>
              <a:rPr lang="en-US" sz="2000" dirty="0">
                <a:latin typeface="Courier New" pitchFamily="49" charset="0"/>
              </a:rPr>
              <a:t> n1, n2;</a:t>
            </a:r>
          </a:p>
          <a:p>
            <a:pPr marL="457200" indent="-457200"/>
            <a:r>
              <a:rPr lang="en-US" sz="2000" dirty="0">
                <a:latin typeface="Courier New" pitchFamily="49" charset="0"/>
              </a:rPr>
              <a:t>  inv </a:t>
            </a:r>
            <a:r>
              <a:rPr lang="en-US" sz="2000" dirty="0" smtClean="0">
                <a:latin typeface="Courier New" pitchFamily="49" charset="0"/>
              </a:rPr>
              <a:t>INV1(n1, a);</a:t>
            </a:r>
            <a:endParaRPr lang="en-US" sz="2000" dirty="0">
              <a:latin typeface="Courier New" pitchFamily="49" charset="0"/>
            </a:endParaRPr>
          </a:p>
          <a:p>
            <a:pPr marL="457200" indent="-457200"/>
            <a:r>
              <a:rPr lang="en-US" sz="2000" dirty="0">
                <a:latin typeface="Courier New" pitchFamily="49" charset="0"/>
              </a:rPr>
              <a:t>  or  </a:t>
            </a:r>
            <a:r>
              <a:rPr lang="en-US" sz="2000" dirty="0" smtClean="0">
                <a:latin typeface="Courier New" pitchFamily="49" charset="0"/>
              </a:rPr>
              <a:t>OR1(n2, b</a:t>
            </a:r>
            <a:r>
              <a:rPr lang="en-US" sz="2000" dirty="0">
                <a:latin typeface="Courier New" pitchFamily="49" charset="0"/>
              </a:rPr>
              <a:t>, </a:t>
            </a:r>
            <a:r>
              <a:rPr lang="en-US" sz="2000" dirty="0" smtClean="0">
                <a:latin typeface="Courier New" pitchFamily="49" charset="0"/>
              </a:rPr>
              <a:t>c);</a:t>
            </a:r>
            <a:endParaRPr lang="en-US" sz="2000" dirty="0">
              <a:latin typeface="Courier New" pitchFamily="49" charset="0"/>
            </a:endParaRPr>
          </a:p>
          <a:p>
            <a:pPr marL="457200" indent="-457200"/>
            <a:r>
              <a:rPr lang="en-US" sz="2000" dirty="0">
                <a:latin typeface="Courier New" pitchFamily="49" charset="0"/>
              </a:rPr>
              <a:t>  and </a:t>
            </a:r>
            <a:r>
              <a:rPr lang="en-US" sz="2000" dirty="0" smtClean="0">
                <a:latin typeface="Courier New" pitchFamily="49" charset="0"/>
              </a:rPr>
              <a:t>AND1(q, n1</a:t>
            </a:r>
            <a:r>
              <a:rPr lang="en-US" sz="2000" dirty="0">
                <a:latin typeface="Courier New" pitchFamily="49" charset="0"/>
              </a:rPr>
              <a:t>, </a:t>
            </a:r>
            <a:r>
              <a:rPr lang="en-US" sz="2000" dirty="0" smtClean="0">
                <a:latin typeface="Courier New" pitchFamily="49" charset="0"/>
              </a:rPr>
              <a:t>n2);</a:t>
            </a:r>
            <a:endParaRPr lang="en-US" sz="2000" dirty="0">
              <a:latin typeface="Courier New" pitchFamily="49" charset="0"/>
            </a:endParaRPr>
          </a:p>
          <a:p>
            <a:pPr marL="457200" indent="-457200"/>
            <a:r>
              <a:rPr lang="en-US" sz="2000" b="1" dirty="0" err="1">
                <a:latin typeface="Courier New" pitchFamily="49" charset="0"/>
              </a:rPr>
              <a:t>endmodule</a:t>
            </a:r>
            <a:endParaRPr lang="en-US" sz="2000" b="1" dirty="0">
              <a:latin typeface="Courier New" pitchFamily="49" charset="0"/>
            </a:endParaRPr>
          </a:p>
        </p:txBody>
      </p:sp>
      <p:sp>
        <p:nvSpPr>
          <p:cNvPr id="846878" name="Line 30"/>
          <p:cNvSpPr>
            <a:spLocks noChangeShapeType="1"/>
          </p:cNvSpPr>
          <p:nvPr/>
        </p:nvSpPr>
        <p:spPr bwMode="auto">
          <a:xfrm flipH="1">
            <a:off x="6858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79" name="Line 31"/>
          <p:cNvSpPr>
            <a:spLocks noChangeShapeType="1"/>
          </p:cNvSpPr>
          <p:nvPr/>
        </p:nvSpPr>
        <p:spPr bwMode="auto">
          <a:xfrm flipH="1">
            <a:off x="685800" y="3657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80" name="Line 32"/>
          <p:cNvSpPr>
            <a:spLocks noChangeShapeType="1"/>
          </p:cNvSpPr>
          <p:nvPr/>
        </p:nvSpPr>
        <p:spPr bwMode="auto">
          <a:xfrm flipH="1">
            <a:off x="685800" y="3962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6881" name="Text Box 33"/>
          <p:cNvSpPr txBox="1">
            <a:spLocks noChangeArrowheads="1"/>
          </p:cNvSpPr>
          <p:nvPr/>
        </p:nvSpPr>
        <p:spPr bwMode="auto">
          <a:xfrm>
            <a:off x="990600" y="1676400"/>
            <a:ext cx="19002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err="1" smtClean="0"/>
              <a:t>mylogic</a:t>
            </a:r>
            <a:r>
              <a:rPr lang="en-US" sz="1600" dirty="0" smtClean="0"/>
              <a:t> </a:t>
            </a:r>
            <a:r>
              <a:rPr lang="en-US" sz="1600" dirty="0"/>
              <a:t>(</a:t>
            </a:r>
            <a:r>
              <a:rPr lang="en-US" sz="1600" i="1" dirty="0" err="1"/>
              <a:t>typename</a:t>
            </a:r>
            <a:r>
              <a:rPr lang="en-US" sz="1600" i="1" dirty="0"/>
              <a:t>)</a:t>
            </a:r>
            <a:endParaRPr lang="en-US" sz="1600" dirty="0"/>
          </a:p>
        </p:txBody>
      </p:sp>
      <p:sp>
        <p:nvSpPr>
          <p:cNvPr id="846882" name="Text Box 34"/>
          <p:cNvSpPr txBox="1">
            <a:spLocks noChangeArrowheads="1"/>
          </p:cNvSpPr>
          <p:nvPr/>
        </p:nvSpPr>
        <p:spPr bwMode="auto">
          <a:xfrm>
            <a:off x="1938528" y="5095081"/>
            <a:ext cx="5264150" cy="477838"/>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800" b="1" dirty="0">
                <a:solidFill>
                  <a:schemeClr val="accent1"/>
                </a:solidFill>
              </a:rPr>
              <a:t>SUBMODULE INSTANTIATION</a:t>
            </a:r>
          </a:p>
        </p:txBody>
      </p:sp>
      <p:sp>
        <p:nvSpPr>
          <p:cNvPr id="846888" name="Text Box 40"/>
          <p:cNvSpPr txBox="1">
            <a:spLocks noChangeArrowheads="1"/>
          </p:cNvSpPr>
          <p:nvPr/>
        </p:nvSpPr>
        <p:spPr bwMode="auto">
          <a:xfrm>
            <a:off x="3886200" y="1271588"/>
            <a:ext cx="2517997" cy="32829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800" dirty="0">
                <a:solidFill>
                  <a:schemeClr val="accent1"/>
                </a:solidFill>
              </a:rPr>
              <a:t>PORT 1 connects to </a:t>
            </a:r>
            <a:r>
              <a:rPr lang="en-US" sz="1800" dirty="0" smtClean="0">
                <a:solidFill>
                  <a:schemeClr val="accent1"/>
                </a:solidFill>
              </a:rPr>
              <a:t>n1</a:t>
            </a:r>
            <a:endParaRPr lang="en-US" sz="1800" dirty="0">
              <a:solidFill>
                <a:schemeClr val="accent1"/>
              </a:solidFill>
            </a:endParaRPr>
          </a:p>
        </p:txBody>
      </p:sp>
      <p:sp>
        <p:nvSpPr>
          <p:cNvPr id="846889" name="Text Box 41"/>
          <p:cNvSpPr txBox="1">
            <a:spLocks noChangeArrowheads="1"/>
          </p:cNvSpPr>
          <p:nvPr/>
        </p:nvSpPr>
        <p:spPr bwMode="auto">
          <a:xfrm>
            <a:off x="6248400" y="966788"/>
            <a:ext cx="2389757" cy="32829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800" dirty="0">
                <a:solidFill>
                  <a:schemeClr val="accent1"/>
                </a:solidFill>
              </a:rPr>
              <a:t>PORT 2 connects to a</a:t>
            </a:r>
          </a:p>
        </p:txBody>
      </p:sp>
      <p:sp>
        <p:nvSpPr>
          <p:cNvPr id="846890" name="Line 42"/>
          <p:cNvSpPr>
            <a:spLocks noChangeShapeType="1"/>
          </p:cNvSpPr>
          <p:nvPr/>
        </p:nvSpPr>
        <p:spPr bwMode="auto">
          <a:xfrm>
            <a:off x="5181600" y="1676400"/>
            <a:ext cx="1219200" cy="1524000"/>
          </a:xfrm>
          <a:prstGeom prst="line">
            <a:avLst/>
          </a:prstGeom>
          <a:noFill/>
          <a:ln w="19050">
            <a:solidFill>
              <a:schemeClr val="accent1"/>
            </a:solidFill>
            <a:round/>
            <a:headEnd/>
            <a:tailEnd type="stealth" w="lg" len="lg"/>
          </a:ln>
          <a:effectLst/>
        </p:spPr>
        <p:txBody>
          <a:bodyPr wrap="none" lIns="63500" tIns="25400" rIns="63500" bIns="25400" anchor="ctr">
            <a:spAutoFit/>
          </a:bodyPr>
          <a:lstStyle/>
          <a:p>
            <a:endParaRPr lang="en-US"/>
          </a:p>
        </p:txBody>
      </p:sp>
      <p:sp>
        <p:nvSpPr>
          <p:cNvPr id="846891" name="Line 43"/>
          <p:cNvSpPr>
            <a:spLocks noChangeShapeType="1"/>
          </p:cNvSpPr>
          <p:nvPr/>
        </p:nvSpPr>
        <p:spPr bwMode="auto">
          <a:xfrm>
            <a:off x="7010400" y="1295400"/>
            <a:ext cx="0" cy="1905000"/>
          </a:xfrm>
          <a:prstGeom prst="line">
            <a:avLst/>
          </a:prstGeom>
          <a:noFill/>
          <a:ln w="19050">
            <a:solidFill>
              <a:schemeClr val="accent1"/>
            </a:solidFill>
            <a:round/>
            <a:headEnd/>
            <a:tailEnd type="stealth" w="lg" len="lg"/>
          </a:ln>
          <a:effectLst/>
        </p:spPr>
        <p:txBody>
          <a:bodyPr lIns="63500" tIns="25400" rIns="63500" bIns="25400"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5" name="Rectangle 3"/>
          <p:cNvSpPr>
            <a:spLocks noChangeArrowheads="1"/>
          </p:cNvSpPr>
          <p:nvPr/>
        </p:nvSpPr>
        <p:spPr bwMode="auto">
          <a:xfrm>
            <a:off x="990600" y="1981200"/>
            <a:ext cx="2743200" cy="2514600"/>
          </a:xfrm>
          <a:prstGeom prst="rect">
            <a:avLst/>
          </a:prstGeom>
          <a:solidFill>
            <a:schemeClr val="folHlink"/>
          </a:solidFill>
          <a:ln w="12700" algn="ctr">
            <a:solidFill>
              <a:schemeClr val="tx1"/>
            </a:solidFill>
            <a:miter lim="800000"/>
            <a:headEnd/>
            <a:tailEnd/>
          </a:ln>
          <a:effectLst/>
        </p:spPr>
        <p:txBody>
          <a:bodyPr wrap="none" lIns="63500" tIns="25400" rIns="63500" bIns="25400" anchor="ctr">
            <a:spAutoFit/>
          </a:bodyPr>
          <a:lstStyle/>
          <a:p>
            <a:endParaRPr lang="en-US"/>
          </a:p>
        </p:txBody>
      </p:sp>
      <p:sp>
        <p:nvSpPr>
          <p:cNvPr id="847876" name="Rectangle 4"/>
          <p:cNvSpPr>
            <a:spLocks noGrp="1" noChangeArrowheads="1"/>
          </p:cNvSpPr>
          <p:nvPr>
            <p:ph type="title"/>
          </p:nvPr>
        </p:nvSpPr>
        <p:spPr/>
        <p:txBody>
          <a:bodyPr/>
          <a:lstStyle/>
          <a:p>
            <a:r>
              <a:rPr lang="en-US" smtClean="0"/>
              <a:t>Example</a:t>
            </a:r>
            <a:endParaRPr lang="en-US" dirty="0"/>
          </a:p>
        </p:txBody>
      </p:sp>
      <p:sp>
        <p:nvSpPr>
          <p:cNvPr id="847911" name="Rectangle 39"/>
          <p:cNvSpPr>
            <a:spLocks noGrp="1" noChangeArrowheads="1"/>
          </p:cNvSpPr>
          <p:nvPr>
            <p:ph type="body" idx="1"/>
          </p:nvPr>
        </p:nvSpPr>
        <p:spPr>
          <a:xfrm>
            <a:off x="457200" y="4958715"/>
            <a:ext cx="8229600" cy="615553"/>
          </a:xfrm>
        </p:spPr>
        <p:txBody>
          <a:bodyPr lIns="0" tIns="0" rIns="0" bIns="0"/>
          <a:lstStyle/>
          <a:p>
            <a:pPr marL="0" indent="0" algn="ctr">
              <a:buNone/>
            </a:pPr>
            <a:r>
              <a:rPr lang="en-US" sz="2000" dirty="0" smtClean="0"/>
              <a:t>What if you don't remember what port the input of '</a:t>
            </a:r>
            <a:r>
              <a:rPr lang="en-US" sz="2000" dirty="0" err="1" smtClean="0"/>
              <a:t>inv</a:t>
            </a:r>
            <a:r>
              <a:rPr lang="en-US" sz="2000" dirty="0" smtClean="0"/>
              <a:t>' is on: port 1 or port 2? Use 'named assignment'</a:t>
            </a:r>
            <a:endParaRPr lang="en-US" sz="2000" dirty="0"/>
          </a:p>
        </p:txBody>
      </p:sp>
      <p:sp>
        <p:nvSpPr>
          <p:cNvPr id="847877" name="AutoShape 5"/>
          <p:cNvSpPr>
            <a:spLocks noChangeArrowheads="1"/>
          </p:cNvSpPr>
          <p:nvPr/>
        </p:nvSpPr>
        <p:spPr bwMode="auto">
          <a:xfrm rot="5400000">
            <a:off x="1290638" y="2595562"/>
            <a:ext cx="609600" cy="447675"/>
          </a:xfrm>
          <a:prstGeom prst="triangle">
            <a:avLst>
              <a:gd name="adj" fmla="val 50000"/>
            </a:avLst>
          </a:prstGeom>
          <a:solidFill>
            <a:schemeClr val="bg1"/>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47878" name="Oval 6"/>
          <p:cNvSpPr>
            <a:spLocks noChangeArrowheads="1"/>
          </p:cNvSpPr>
          <p:nvPr/>
        </p:nvSpPr>
        <p:spPr bwMode="auto">
          <a:xfrm>
            <a:off x="1828800" y="2743200"/>
            <a:ext cx="152400" cy="152400"/>
          </a:xfrm>
          <a:prstGeom prst="ellipse">
            <a:avLst/>
          </a:prstGeom>
          <a:solidFill>
            <a:schemeClr val="bg1"/>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47879" name="Line 7"/>
          <p:cNvSpPr>
            <a:spLocks noChangeShapeType="1"/>
          </p:cNvSpPr>
          <p:nvPr/>
        </p:nvSpPr>
        <p:spPr bwMode="auto">
          <a:xfrm flipH="1">
            <a:off x="9906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880" name="Line 8"/>
          <p:cNvSpPr>
            <a:spLocks noChangeShapeType="1"/>
          </p:cNvSpPr>
          <p:nvPr/>
        </p:nvSpPr>
        <p:spPr bwMode="auto">
          <a:xfrm flipH="1">
            <a:off x="1981200" y="28194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81" name="Freeform 9"/>
          <p:cNvSpPr>
            <a:spLocks/>
          </p:cNvSpPr>
          <p:nvPr/>
        </p:nvSpPr>
        <p:spPr bwMode="auto">
          <a:xfrm>
            <a:off x="1828800" y="3505200"/>
            <a:ext cx="457200" cy="584200"/>
          </a:xfrm>
          <a:custGeom>
            <a:avLst/>
            <a:gdLst/>
            <a:ahLst/>
            <a:cxnLst>
              <a:cxn ang="0">
                <a:pos x="471" y="182"/>
              </a:cxn>
              <a:cxn ang="0">
                <a:pos x="141" y="363"/>
              </a:cxn>
              <a:cxn ang="0">
                <a:pos x="141" y="363"/>
              </a:cxn>
              <a:cxn ang="0">
                <a:pos x="0" y="363"/>
              </a:cxn>
              <a:cxn ang="0">
                <a:pos x="0" y="0"/>
              </a:cxn>
              <a:cxn ang="0">
                <a:pos x="0" y="0"/>
              </a:cxn>
              <a:cxn ang="0">
                <a:pos x="141" y="0"/>
              </a:cxn>
              <a:cxn ang="0">
                <a:pos x="471" y="182"/>
              </a:cxn>
            </a:cxnLst>
            <a:rect l="0" t="0" r="r" b="b"/>
            <a:pathLst>
              <a:path w="471" h="363">
                <a:moveTo>
                  <a:pt x="471" y="182"/>
                </a:moveTo>
                <a:cubicBezTo>
                  <a:pt x="415" y="271"/>
                  <a:pt x="292" y="338"/>
                  <a:pt x="141" y="363"/>
                </a:cubicBezTo>
                <a:lnTo>
                  <a:pt x="141" y="363"/>
                </a:lnTo>
                <a:lnTo>
                  <a:pt x="0" y="363"/>
                </a:lnTo>
                <a:cubicBezTo>
                  <a:pt x="87" y="248"/>
                  <a:pt x="87" y="115"/>
                  <a:pt x="0" y="0"/>
                </a:cubicBezTo>
                <a:lnTo>
                  <a:pt x="0" y="0"/>
                </a:lnTo>
                <a:lnTo>
                  <a:pt x="141" y="0"/>
                </a:lnTo>
                <a:cubicBezTo>
                  <a:pt x="293" y="24"/>
                  <a:pt x="416" y="92"/>
                  <a:pt x="471" y="182"/>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7882" name="Freeform 10"/>
          <p:cNvSpPr>
            <a:spLocks/>
          </p:cNvSpPr>
          <p:nvPr/>
        </p:nvSpPr>
        <p:spPr bwMode="auto">
          <a:xfrm>
            <a:off x="3048000" y="26670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7883" name="Line 11"/>
          <p:cNvSpPr>
            <a:spLocks noChangeShapeType="1"/>
          </p:cNvSpPr>
          <p:nvPr/>
        </p:nvSpPr>
        <p:spPr bwMode="auto">
          <a:xfrm flipH="1">
            <a:off x="26670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884" name="Line 12"/>
          <p:cNvSpPr>
            <a:spLocks noChangeShapeType="1"/>
          </p:cNvSpPr>
          <p:nvPr/>
        </p:nvSpPr>
        <p:spPr bwMode="auto">
          <a:xfrm flipH="1">
            <a:off x="2667000" y="31242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885" name="Line 13"/>
          <p:cNvSpPr>
            <a:spLocks noChangeShapeType="1"/>
          </p:cNvSpPr>
          <p:nvPr/>
        </p:nvSpPr>
        <p:spPr bwMode="auto">
          <a:xfrm flipH="1">
            <a:off x="3505200" y="29718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86" name="Line 14"/>
          <p:cNvSpPr>
            <a:spLocks noChangeShapeType="1"/>
          </p:cNvSpPr>
          <p:nvPr/>
        </p:nvSpPr>
        <p:spPr bwMode="auto">
          <a:xfrm flipH="1">
            <a:off x="2286000" y="3810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887" name="Line 15"/>
          <p:cNvSpPr>
            <a:spLocks noChangeShapeType="1"/>
          </p:cNvSpPr>
          <p:nvPr/>
        </p:nvSpPr>
        <p:spPr bwMode="auto">
          <a:xfrm flipH="1">
            <a:off x="1447800" y="3657600"/>
            <a:ext cx="431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88" name="Line 16"/>
          <p:cNvSpPr>
            <a:spLocks noChangeShapeType="1"/>
          </p:cNvSpPr>
          <p:nvPr/>
        </p:nvSpPr>
        <p:spPr bwMode="auto">
          <a:xfrm flipH="1">
            <a:off x="1447800" y="3962400"/>
            <a:ext cx="415925"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89" name="Line 17"/>
          <p:cNvSpPr>
            <a:spLocks noChangeShapeType="1"/>
          </p:cNvSpPr>
          <p:nvPr/>
        </p:nvSpPr>
        <p:spPr bwMode="auto">
          <a:xfrm flipH="1" flipV="1">
            <a:off x="2667000" y="3124200"/>
            <a:ext cx="0" cy="6858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90" name="Line 18"/>
          <p:cNvSpPr>
            <a:spLocks noChangeShapeType="1"/>
          </p:cNvSpPr>
          <p:nvPr/>
        </p:nvSpPr>
        <p:spPr bwMode="auto">
          <a:xfrm flipH="1">
            <a:off x="990600" y="36576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91" name="Line 19"/>
          <p:cNvSpPr>
            <a:spLocks noChangeShapeType="1"/>
          </p:cNvSpPr>
          <p:nvPr/>
        </p:nvSpPr>
        <p:spPr bwMode="auto">
          <a:xfrm flipH="1">
            <a:off x="990600" y="39624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7892" name="Text Box 20"/>
          <p:cNvSpPr txBox="1">
            <a:spLocks noChangeArrowheads="1"/>
          </p:cNvSpPr>
          <p:nvPr/>
        </p:nvSpPr>
        <p:spPr bwMode="auto">
          <a:xfrm>
            <a:off x="622300" y="25146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47893" name="Text Box 21"/>
          <p:cNvSpPr txBox="1">
            <a:spLocks noChangeArrowheads="1"/>
          </p:cNvSpPr>
          <p:nvPr/>
        </p:nvSpPr>
        <p:spPr bwMode="auto">
          <a:xfrm>
            <a:off x="6096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b</a:t>
            </a:r>
          </a:p>
        </p:txBody>
      </p:sp>
      <p:sp>
        <p:nvSpPr>
          <p:cNvPr id="847894" name="Text Box 22"/>
          <p:cNvSpPr txBox="1">
            <a:spLocks noChangeArrowheads="1"/>
          </p:cNvSpPr>
          <p:nvPr/>
        </p:nvSpPr>
        <p:spPr bwMode="auto">
          <a:xfrm>
            <a:off x="609600" y="3667125"/>
            <a:ext cx="2286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c</a:t>
            </a:r>
          </a:p>
        </p:txBody>
      </p:sp>
      <p:sp>
        <p:nvSpPr>
          <p:cNvPr id="847895" name="Text Box 23"/>
          <p:cNvSpPr txBox="1">
            <a:spLocks noChangeArrowheads="1"/>
          </p:cNvSpPr>
          <p:nvPr/>
        </p:nvSpPr>
        <p:spPr bwMode="auto">
          <a:xfrm>
            <a:off x="2209800" y="25146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47896" name="Text Box 24"/>
          <p:cNvSpPr txBox="1">
            <a:spLocks noChangeArrowheads="1"/>
          </p:cNvSpPr>
          <p:nvPr/>
        </p:nvSpPr>
        <p:spPr bwMode="auto">
          <a:xfrm>
            <a:off x="2286000" y="3124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n2</a:t>
            </a:r>
          </a:p>
        </p:txBody>
      </p:sp>
      <p:sp>
        <p:nvSpPr>
          <p:cNvPr id="847897" name="Text Box 25"/>
          <p:cNvSpPr txBox="1">
            <a:spLocks noChangeArrowheads="1"/>
          </p:cNvSpPr>
          <p:nvPr/>
        </p:nvSpPr>
        <p:spPr bwMode="auto">
          <a:xfrm>
            <a:off x="3951288" y="2667000"/>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47898" name="Text Box 26"/>
          <p:cNvSpPr txBox="1">
            <a:spLocks noChangeArrowheads="1"/>
          </p:cNvSpPr>
          <p:nvPr/>
        </p:nvSpPr>
        <p:spPr bwMode="auto">
          <a:xfrm>
            <a:off x="1143000" y="2057400"/>
            <a:ext cx="1458913" cy="53975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 </a:t>
            </a:r>
            <a:r>
              <a:rPr lang="en-US" sz="1600" i="1"/>
              <a:t>(instance</a:t>
            </a:r>
            <a:br>
              <a:rPr lang="en-US" sz="1600" i="1"/>
            </a:br>
            <a:r>
              <a:rPr lang="en-US" sz="1600" i="1"/>
              <a:t>  name)</a:t>
            </a:r>
            <a:endParaRPr lang="en-US" sz="1600"/>
          </a:p>
        </p:txBody>
      </p:sp>
      <p:sp>
        <p:nvSpPr>
          <p:cNvPr id="847899" name="Text Box 27"/>
          <p:cNvSpPr txBox="1">
            <a:spLocks noChangeArrowheads="1"/>
          </p:cNvSpPr>
          <p:nvPr/>
        </p:nvSpPr>
        <p:spPr bwMode="auto">
          <a:xfrm>
            <a:off x="1752600" y="4114800"/>
            <a:ext cx="5445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OR1</a:t>
            </a:r>
          </a:p>
        </p:txBody>
      </p:sp>
      <p:sp>
        <p:nvSpPr>
          <p:cNvPr id="847900" name="Text Box 28"/>
          <p:cNvSpPr txBox="1">
            <a:spLocks noChangeArrowheads="1"/>
          </p:cNvSpPr>
          <p:nvPr/>
        </p:nvSpPr>
        <p:spPr bwMode="auto">
          <a:xfrm>
            <a:off x="2914650" y="2209800"/>
            <a:ext cx="6667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AND1</a:t>
            </a:r>
          </a:p>
        </p:txBody>
      </p:sp>
      <p:sp>
        <p:nvSpPr>
          <p:cNvPr id="847902" name="Line 30"/>
          <p:cNvSpPr>
            <a:spLocks noChangeShapeType="1"/>
          </p:cNvSpPr>
          <p:nvPr/>
        </p:nvSpPr>
        <p:spPr bwMode="auto">
          <a:xfrm flipH="1">
            <a:off x="6858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903" name="Line 31"/>
          <p:cNvSpPr>
            <a:spLocks noChangeShapeType="1"/>
          </p:cNvSpPr>
          <p:nvPr/>
        </p:nvSpPr>
        <p:spPr bwMode="auto">
          <a:xfrm flipH="1">
            <a:off x="685800" y="3657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904" name="Line 32"/>
          <p:cNvSpPr>
            <a:spLocks noChangeShapeType="1"/>
          </p:cNvSpPr>
          <p:nvPr/>
        </p:nvSpPr>
        <p:spPr bwMode="auto">
          <a:xfrm flipH="1">
            <a:off x="685800" y="3962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7905" name="Text Box 33"/>
          <p:cNvSpPr txBox="1">
            <a:spLocks noChangeArrowheads="1"/>
          </p:cNvSpPr>
          <p:nvPr/>
        </p:nvSpPr>
        <p:spPr bwMode="auto">
          <a:xfrm>
            <a:off x="990600" y="1676400"/>
            <a:ext cx="19002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err="1" smtClean="0"/>
              <a:t>mylogic</a:t>
            </a:r>
            <a:r>
              <a:rPr lang="en-US" sz="1600" dirty="0" smtClean="0"/>
              <a:t> </a:t>
            </a:r>
            <a:r>
              <a:rPr lang="en-US" sz="1600" dirty="0"/>
              <a:t>(</a:t>
            </a:r>
            <a:r>
              <a:rPr lang="en-US" sz="1600" i="1" dirty="0" err="1"/>
              <a:t>typename</a:t>
            </a:r>
            <a:r>
              <a:rPr lang="en-US" sz="1600" i="1" dirty="0"/>
              <a:t>)</a:t>
            </a:r>
            <a:endParaRPr lang="en-US" sz="1600" dirty="0"/>
          </a:p>
        </p:txBody>
      </p:sp>
      <p:sp>
        <p:nvSpPr>
          <p:cNvPr id="847912" name="Text Box 40"/>
          <p:cNvSpPr txBox="1">
            <a:spLocks noChangeArrowheads="1"/>
          </p:cNvSpPr>
          <p:nvPr/>
        </p:nvSpPr>
        <p:spPr bwMode="auto">
          <a:xfrm>
            <a:off x="2725340" y="5782927"/>
            <a:ext cx="3693319" cy="307777"/>
          </a:xfrm>
          <a:prstGeom prst="rect">
            <a:avLst/>
          </a:prstGeom>
          <a:noFill/>
          <a:ln w="12700" algn="ctr">
            <a:noFill/>
            <a:miter lim="800000"/>
            <a:headEnd/>
            <a:tailEnd/>
          </a:ln>
          <a:effectLst/>
        </p:spPr>
        <p:txBody>
          <a:bodyPr wrap="none" lIns="0" tIns="0" rIns="0" bIns="0">
            <a:spAutoFit/>
          </a:bodyPr>
          <a:lstStyle/>
          <a:p>
            <a:pPr marL="457200" indent="-457200"/>
            <a:r>
              <a:rPr lang="en-US" sz="2000" dirty="0" err="1" smtClean="0">
                <a:latin typeface="Courier New" pitchFamily="49" charset="0"/>
              </a:rPr>
              <a:t>inv</a:t>
            </a:r>
            <a:r>
              <a:rPr lang="en-US" sz="2000" dirty="0" smtClean="0">
                <a:latin typeface="Courier New" pitchFamily="49" charset="0"/>
              </a:rPr>
              <a:t> </a:t>
            </a:r>
            <a:r>
              <a:rPr lang="en-US" sz="2000" dirty="0">
                <a:latin typeface="Courier New" pitchFamily="49" charset="0"/>
              </a:rPr>
              <a:t>INV1(</a:t>
            </a:r>
            <a:r>
              <a:rPr lang="en-US" sz="2000" b="1" dirty="0">
                <a:latin typeface="Courier New" pitchFamily="49" charset="0"/>
              </a:rPr>
              <a:t>.</a:t>
            </a:r>
            <a:r>
              <a:rPr lang="en-US" sz="2000" b="1" dirty="0" err="1">
                <a:latin typeface="Courier New" pitchFamily="49" charset="0"/>
              </a:rPr>
              <a:t>i</a:t>
            </a:r>
            <a:r>
              <a:rPr lang="en-US" sz="2000" b="1" dirty="0">
                <a:latin typeface="Courier New" pitchFamily="49" charset="0"/>
              </a:rPr>
              <a:t>(</a:t>
            </a:r>
            <a:r>
              <a:rPr lang="en-US" sz="2000" dirty="0">
                <a:latin typeface="Courier New" pitchFamily="49" charset="0"/>
              </a:rPr>
              <a:t>a</a:t>
            </a:r>
            <a:r>
              <a:rPr lang="en-US" sz="2000" b="1" dirty="0">
                <a:latin typeface="Courier New" pitchFamily="49" charset="0"/>
              </a:rPr>
              <a:t>)</a:t>
            </a:r>
            <a:r>
              <a:rPr lang="en-US" sz="2000" dirty="0">
                <a:latin typeface="Courier New" pitchFamily="49" charset="0"/>
              </a:rPr>
              <a:t>, </a:t>
            </a:r>
            <a:r>
              <a:rPr lang="en-US" sz="2000" b="1" dirty="0">
                <a:latin typeface="Courier New" pitchFamily="49" charset="0"/>
              </a:rPr>
              <a:t>.q(</a:t>
            </a:r>
            <a:r>
              <a:rPr lang="en-US" sz="2000" dirty="0">
                <a:latin typeface="Courier New" pitchFamily="49" charset="0"/>
              </a:rPr>
              <a:t>n1</a:t>
            </a:r>
            <a:r>
              <a:rPr lang="en-US" sz="2000" b="1" dirty="0">
                <a:latin typeface="Courier New" pitchFamily="49" charset="0"/>
              </a:rPr>
              <a:t>)</a:t>
            </a:r>
            <a:r>
              <a:rPr lang="en-US" sz="2000" dirty="0">
                <a:latin typeface="Courier New" pitchFamily="49" charset="0"/>
              </a:rPr>
              <a:t>);</a:t>
            </a:r>
            <a:endParaRPr lang="en-US" sz="2000" b="1" dirty="0">
              <a:latin typeface="Courier New" pitchFamily="49" charset="0"/>
            </a:endParaRPr>
          </a:p>
        </p:txBody>
      </p:sp>
      <p:sp>
        <p:nvSpPr>
          <p:cNvPr id="847914" name="AutoShape 42"/>
          <p:cNvSpPr>
            <a:spLocks noChangeArrowheads="1"/>
          </p:cNvSpPr>
          <p:nvPr/>
        </p:nvSpPr>
        <p:spPr bwMode="auto">
          <a:xfrm>
            <a:off x="6080027" y="1194151"/>
            <a:ext cx="731520" cy="282575"/>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7913" name="AutoShape 41"/>
          <p:cNvSpPr>
            <a:spLocks noChangeArrowheads="1"/>
          </p:cNvSpPr>
          <p:nvPr/>
        </p:nvSpPr>
        <p:spPr bwMode="auto">
          <a:xfrm>
            <a:off x="6076343" y="3406392"/>
            <a:ext cx="1965960" cy="282575"/>
          </a:xfrm>
          <a:prstGeom prst="roundRect">
            <a:avLst>
              <a:gd name="adj" fmla="val 16667"/>
            </a:avLst>
          </a:prstGeom>
          <a:solidFill>
            <a:srgbClr val="FF9999"/>
          </a:solidFill>
          <a:ln w="12700" algn="ctr">
            <a:solidFill>
              <a:schemeClr val="tx1"/>
            </a:solidFill>
            <a:round/>
            <a:headEnd/>
            <a:tailEnd/>
          </a:ln>
          <a:effectLst/>
        </p:spPr>
        <p:txBody>
          <a:bodyPr wrap="square" lIns="63500" tIns="25400" rIns="63500" bIns="25400" anchor="ctr">
            <a:spAutoFit/>
          </a:bodyPr>
          <a:lstStyle/>
          <a:p>
            <a:endParaRPr lang="en-US"/>
          </a:p>
        </p:txBody>
      </p:sp>
      <p:sp>
        <p:nvSpPr>
          <p:cNvPr id="41" name="Text Box 29"/>
          <p:cNvSpPr txBox="1">
            <a:spLocks noChangeArrowheads="1"/>
          </p:cNvSpPr>
          <p:nvPr/>
        </p:nvSpPr>
        <p:spPr bwMode="auto">
          <a:xfrm>
            <a:off x="4597400" y="1185545"/>
            <a:ext cx="3712555" cy="3375283"/>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800" b="1" dirty="0">
                <a:latin typeface="Courier New" pitchFamily="49" charset="0"/>
              </a:rPr>
              <a:t>module </a:t>
            </a:r>
            <a:r>
              <a:rPr lang="en-US" sz="1800" dirty="0" err="1" smtClean="0">
                <a:latin typeface="Courier New" pitchFamily="49" charset="0"/>
              </a:rPr>
              <a:t>inv</a:t>
            </a:r>
            <a:r>
              <a:rPr lang="en-US" sz="1800" dirty="0" smtClean="0">
                <a:latin typeface="Courier New" pitchFamily="49" charset="0"/>
              </a:rPr>
              <a:t>(</a:t>
            </a:r>
            <a:r>
              <a:rPr lang="en-US" sz="1800" dirty="0">
                <a:latin typeface="Courier New" pitchFamily="49" charset="0"/>
              </a:rPr>
              <a:t>q</a:t>
            </a:r>
            <a:r>
              <a:rPr lang="en-US" sz="1800" dirty="0" smtClean="0">
                <a:latin typeface="Courier New" pitchFamily="49" charset="0"/>
              </a:rPr>
              <a:t>, </a:t>
            </a:r>
            <a:r>
              <a:rPr lang="en-US" sz="1800" dirty="0">
                <a:latin typeface="Courier New" pitchFamily="49" charset="0"/>
              </a:rPr>
              <a:t>i</a:t>
            </a:r>
            <a:r>
              <a:rPr lang="en-US" sz="1800" dirty="0" smtClean="0">
                <a:latin typeface="Courier New" pitchFamily="49" charset="0"/>
              </a:rPr>
              <a:t>)</a:t>
            </a:r>
            <a:endParaRPr lang="en-US" sz="1800" dirty="0">
              <a:latin typeface="Courier New" pitchFamily="49" charset="0"/>
            </a:endParaRPr>
          </a:p>
          <a:p>
            <a:pPr marL="457200" indent="-457200"/>
            <a:r>
              <a:rPr lang="en-US" sz="1800" dirty="0">
                <a:latin typeface="Courier New" pitchFamily="49" charset="0"/>
              </a:rPr>
              <a:t>  input </a:t>
            </a:r>
            <a:r>
              <a:rPr lang="en-US" sz="1800" dirty="0" err="1">
                <a:latin typeface="Courier New" pitchFamily="49" charset="0"/>
              </a:rPr>
              <a:t>i</a:t>
            </a:r>
            <a:r>
              <a:rPr lang="en-US" sz="1800" dirty="0">
                <a:latin typeface="Courier New" pitchFamily="49" charset="0"/>
              </a:rPr>
              <a:t>;</a:t>
            </a:r>
          </a:p>
          <a:p>
            <a:pPr marL="457200" indent="-457200"/>
            <a:r>
              <a:rPr lang="en-US" sz="1800" dirty="0">
                <a:latin typeface="Courier New" pitchFamily="49" charset="0"/>
              </a:rPr>
              <a:t>  output q;</a:t>
            </a:r>
          </a:p>
          <a:p>
            <a:pPr marL="457200" indent="-457200"/>
            <a:r>
              <a:rPr lang="en-US" sz="1800" b="1" dirty="0" err="1">
                <a:latin typeface="Courier New" pitchFamily="49" charset="0"/>
              </a:rPr>
              <a:t>endmodule</a:t>
            </a:r>
            <a:endParaRPr lang="en-US" sz="1800" b="1" dirty="0">
              <a:latin typeface="Courier New" pitchFamily="49" charset="0"/>
            </a:endParaRPr>
          </a:p>
          <a:p>
            <a:pPr marL="457200" indent="-457200"/>
            <a:r>
              <a:rPr lang="en-US" sz="1800" b="1" dirty="0">
                <a:latin typeface="Courier New" pitchFamily="49" charset="0"/>
              </a:rPr>
              <a:t>module</a:t>
            </a:r>
            <a:r>
              <a:rPr lang="en-US" sz="1800" dirty="0">
                <a:latin typeface="Courier New" pitchFamily="49" charset="0"/>
              </a:rPr>
              <a:t> </a:t>
            </a:r>
            <a:r>
              <a:rPr lang="en-US" sz="1800" dirty="0" err="1">
                <a:latin typeface="Courier New" pitchFamily="49" charset="0"/>
              </a:rPr>
              <a:t>mylogic</a:t>
            </a:r>
            <a:r>
              <a:rPr lang="en-US" sz="1800" dirty="0">
                <a:latin typeface="Courier New" pitchFamily="49" charset="0"/>
              </a:rPr>
              <a:t>(a, b, c, q)</a:t>
            </a:r>
          </a:p>
          <a:p>
            <a:pPr marL="457200" indent="-457200"/>
            <a:r>
              <a:rPr lang="en-US" sz="1800" dirty="0">
                <a:latin typeface="Courier New" pitchFamily="49" charset="0"/>
              </a:rPr>
              <a:t>  </a:t>
            </a:r>
            <a:r>
              <a:rPr lang="en-US" sz="1800" b="1" dirty="0">
                <a:latin typeface="Courier New" pitchFamily="49" charset="0"/>
              </a:rPr>
              <a:t>input</a:t>
            </a:r>
            <a:r>
              <a:rPr lang="en-US" sz="1800" dirty="0">
                <a:latin typeface="Courier New" pitchFamily="49" charset="0"/>
              </a:rPr>
              <a:t> a, b, c;</a:t>
            </a:r>
          </a:p>
          <a:p>
            <a:pPr marL="457200" indent="-457200"/>
            <a:r>
              <a:rPr lang="en-US" sz="1800" dirty="0">
                <a:latin typeface="Courier New" pitchFamily="49" charset="0"/>
              </a:rPr>
              <a:t>  </a:t>
            </a:r>
            <a:r>
              <a:rPr lang="en-US" sz="1800" b="1" dirty="0">
                <a:latin typeface="Courier New" pitchFamily="49" charset="0"/>
              </a:rPr>
              <a:t>output</a:t>
            </a:r>
            <a:r>
              <a:rPr lang="en-US" sz="1800" dirty="0">
                <a:latin typeface="Courier New" pitchFamily="49" charset="0"/>
              </a:rPr>
              <a:t> q;</a:t>
            </a:r>
          </a:p>
          <a:p>
            <a:pPr marL="457200" indent="-457200"/>
            <a:r>
              <a:rPr lang="en-US" sz="1800" dirty="0">
                <a:latin typeface="Courier New" pitchFamily="49" charset="0"/>
              </a:rPr>
              <a:t>  </a:t>
            </a:r>
            <a:r>
              <a:rPr lang="en-US" sz="1800" b="1" dirty="0">
                <a:latin typeface="Courier New" pitchFamily="49" charset="0"/>
              </a:rPr>
              <a:t>wire</a:t>
            </a:r>
            <a:r>
              <a:rPr lang="en-US" sz="1800" dirty="0">
                <a:latin typeface="Courier New" pitchFamily="49" charset="0"/>
              </a:rPr>
              <a:t> n1, n2;</a:t>
            </a:r>
          </a:p>
          <a:p>
            <a:pPr marL="457200" indent="-457200"/>
            <a:r>
              <a:rPr lang="en-US" sz="1800" dirty="0">
                <a:latin typeface="Courier New" pitchFamily="49" charset="0"/>
              </a:rPr>
              <a:t>  inv INV1(.</a:t>
            </a:r>
            <a:r>
              <a:rPr lang="en-US" sz="1800" dirty="0" err="1">
                <a:latin typeface="Courier New" pitchFamily="49" charset="0"/>
              </a:rPr>
              <a:t>i</a:t>
            </a:r>
            <a:r>
              <a:rPr lang="en-US" sz="1800" dirty="0">
                <a:latin typeface="Courier New" pitchFamily="49" charset="0"/>
              </a:rPr>
              <a:t>(a), .q(n1));</a:t>
            </a:r>
          </a:p>
          <a:p>
            <a:pPr marL="457200" indent="-457200"/>
            <a:r>
              <a:rPr lang="en-US" sz="1800" dirty="0">
                <a:latin typeface="Courier New" pitchFamily="49" charset="0"/>
              </a:rPr>
              <a:t>  or  </a:t>
            </a:r>
            <a:r>
              <a:rPr lang="en-US" sz="1800" dirty="0" smtClean="0">
                <a:latin typeface="Courier New" pitchFamily="49" charset="0"/>
              </a:rPr>
              <a:t>OR1(n2, b</a:t>
            </a:r>
            <a:r>
              <a:rPr lang="en-US" sz="1800" dirty="0">
                <a:latin typeface="Courier New" pitchFamily="49" charset="0"/>
              </a:rPr>
              <a:t>, </a:t>
            </a:r>
            <a:r>
              <a:rPr lang="en-US" sz="1800" dirty="0" smtClean="0">
                <a:latin typeface="Courier New" pitchFamily="49" charset="0"/>
              </a:rPr>
              <a:t>c);</a:t>
            </a:r>
            <a:endParaRPr lang="en-US" sz="1800" dirty="0">
              <a:latin typeface="Courier New" pitchFamily="49" charset="0"/>
            </a:endParaRPr>
          </a:p>
          <a:p>
            <a:pPr marL="457200" indent="-457200"/>
            <a:r>
              <a:rPr lang="en-US" sz="1800" dirty="0">
                <a:latin typeface="Courier New" pitchFamily="49" charset="0"/>
              </a:rPr>
              <a:t>  and </a:t>
            </a:r>
            <a:r>
              <a:rPr lang="en-US" sz="1800" dirty="0" smtClean="0">
                <a:latin typeface="Courier New" pitchFamily="49" charset="0"/>
              </a:rPr>
              <a:t>AND1(q, n1</a:t>
            </a:r>
            <a:r>
              <a:rPr lang="en-US" sz="1800" dirty="0">
                <a:latin typeface="Courier New" pitchFamily="49" charset="0"/>
              </a:rPr>
              <a:t>, </a:t>
            </a:r>
            <a:r>
              <a:rPr lang="en-US" sz="1800" dirty="0" smtClean="0">
                <a:latin typeface="Courier New" pitchFamily="49" charset="0"/>
              </a:rPr>
              <a:t>n2);</a:t>
            </a:r>
            <a:endParaRPr lang="en-US" sz="1800" dirty="0">
              <a:latin typeface="Courier New" pitchFamily="49" charset="0"/>
            </a:endParaRPr>
          </a:p>
          <a:p>
            <a:pPr marL="457200" indent="-457200"/>
            <a:r>
              <a:rPr lang="en-US" sz="1800" b="1" dirty="0" err="1">
                <a:latin typeface="Courier New" pitchFamily="49" charset="0"/>
              </a:rPr>
              <a:t>endmodule</a:t>
            </a:r>
            <a:endParaRPr lang="en-US" sz="1800" b="1"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smtClean="0"/>
              <a:t>Modeling groups of wires &amp; words</a:t>
            </a:r>
            <a:endParaRPr lang="en-US" dirty="0"/>
          </a:p>
        </p:txBody>
      </p:sp>
      <p:sp>
        <p:nvSpPr>
          <p:cNvPr id="854021" name="Rectangle 5"/>
          <p:cNvSpPr>
            <a:spLocks noGrp="1" noChangeArrowheads="1"/>
          </p:cNvSpPr>
          <p:nvPr>
            <p:ph type="body" idx="1"/>
          </p:nvPr>
        </p:nvSpPr>
        <p:spPr>
          <a:xfrm>
            <a:off x="457200" y="1005840"/>
            <a:ext cx="8229600" cy="3262432"/>
          </a:xfrm>
        </p:spPr>
        <p:txBody>
          <a:bodyPr/>
          <a:lstStyle/>
          <a:p>
            <a:r>
              <a:rPr lang="en-US" sz="2000" dirty="0" smtClean="0"/>
              <a:t>Draw the schematic of this circuit</a:t>
            </a:r>
          </a:p>
          <a:p>
            <a:pPr marL="0" indent="0">
              <a:buNone/>
            </a:pPr>
            <a:endParaRPr lang="en-US" sz="2000" dirty="0"/>
          </a:p>
          <a:p>
            <a:pPr>
              <a:spcAft>
                <a:spcPts val="0"/>
              </a:spcAft>
              <a:buClrTx/>
              <a:buFontTx/>
              <a:buNone/>
            </a:pPr>
            <a:r>
              <a:rPr lang="en-US" sz="1800" b="1" dirty="0" smtClean="0">
                <a:latin typeface="Courier New" pitchFamily="49" charset="0"/>
                <a:cs typeface="Courier New" pitchFamily="49" charset="0"/>
              </a:rPr>
              <a:t>	module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FOUR_INPUT_AND(o, a</a:t>
            </a:r>
            <a:r>
              <a:rPr lang="en-US" sz="1800" dirty="0" smtClean="0">
                <a:latin typeface="Courier New" pitchFamily="49" charset="0"/>
                <a:cs typeface="Courier New" pitchFamily="49" charset="0"/>
              </a:rPr>
              <a:t>);</a:t>
            </a:r>
          </a:p>
          <a:p>
            <a:pPr>
              <a:spcAft>
                <a:spcPts val="0"/>
              </a:spcAft>
              <a:buClrTx/>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output</a:t>
            </a:r>
            <a:r>
              <a:rPr lang="en-US" sz="1800" dirty="0" smtClean="0">
                <a:latin typeface="Courier New" pitchFamily="49" charset="0"/>
                <a:cs typeface="Courier New" pitchFamily="49" charset="0"/>
              </a:rPr>
              <a:t>      o;</a:t>
            </a:r>
          </a:p>
          <a:p>
            <a:pPr>
              <a:spcAft>
                <a:spcPts val="0"/>
              </a:spcAft>
              <a:buClrTx/>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input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[3:0] a;		</a:t>
            </a:r>
            <a:endParaRPr lang="en-US" sz="1800" dirty="0" smtClean="0">
              <a:latin typeface="Courier New" pitchFamily="49" charset="0"/>
              <a:cs typeface="Courier New" pitchFamily="49" charset="0"/>
            </a:endParaRPr>
          </a:p>
          <a:p>
            <a:pPr>
              <a:spcAft>
                <a:spcPts val="0"/>
              </a:spcAft>
              <a:buClrTx/>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wire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w1, </a:t>
            </a:r>
            <a:r>
              <a:rPr lang="en-US" sz="1800" dirty="0" smtClean="0">
                <a:latin typeface="Courier New" pitchFamily="49" charset="0"/>
                <a:cs typeface="Courier New" pitchFamily="49" charset="0"/>
              </a:rPr>
              <a:t>w2;</a:t>
            </a:r>
          </a:p>
          <a:p>
            <a:pPr>
              <a:spcAft>
                <a:spcPts val="0"/>
              </a:spcAft>
              <a:buClrTx/>
              <a:buFontTx/>
              <a:buNone/>
            </a:pPr>
            <a:endParaRPr lang="en-US" sz="1800" dirty="0">
              <a:latin typeface="Courier New" pitchFamily="49" charset="0"/>
              <a:cs typeface="Courier New" pitchFamily="49" charset="0"/>
            </a:endParaRPr>
          </a:p>
          <a:p>
            <a:pPr>
              <a:spcAft>
                <a:spcPts val="0"/>
              </a:spcAft>
              <a:buClrTx/>
              <a:buFontTx/>
              <a:buNone/>
            </a:pPr>
            <a:r>
              <a:rPr lang="en-US" sz="1800" dirty="0" smtClean="0">
                <a:latin typeface="Courier New" pitchFamily="49" charset="0"/>
                <a:cs typeface="Courier New" pitchFamily="49" charset="0"/>
              </a:rPr>
              <a:t>		and </a:t>
            </a:r>
            <a:r>
              <a:rPr lang="en-US" sz="1800" dirty="0">
                <a:latin typeface="Courier New" pitchFamily="49" charset="0"/>
                <a:cs typeface="Courier New" pitchFamily="49" charset="0"/>
              </a:rPr>
              <a:t>gate1(w1, a[0], a[1</a:t>
            </a:r>
            <a:r>
              <a:rPr lang="en-US" sz="1800" dirty="0" smtClean="0">
                <a:latin typeface="Courier New" pitchFamily="49" charset="0"/>
                <a:cs typeface="Courier New" pitchFamily="49" charset="0"/>
              </a:rPr>
              <a:t>]);</a:t>
            </a:r>
          </a:p>
          <a:p>
            <a:pPr>
              <a:spcAft>
                <a:spcPts val="0"/>
              </a:spcAft>
              <a:buClrTx/>
              <a:buFontTx/>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and </a:t>
            </a:r>
            <a:r>
              <a:rPr lang="en-US" sz="1800" dirty="0">
                <a:latin typeface="Courier New" pitchFamily="49" charset="0"/>
                <a:cs typeface="Courier New" pitchFamily="49" charset="0"/>
              </a:rPr>
              <a:t>gate2(w2, a[2], a[3</a:t>
            </a:r>
            <a:r>
              <a:rPr lang="en-US" sz="1800" dirty="0" smtClean="0">
                <a:latin typeface="Courier New" pitchFamily="49" charset="0"/>
                <a:cs typeface="Courier New" pitchFamily="49" charset="0"/>
              </a:rPr>
              <a:t>]);</a:t>
            </a:r>
          </a:p>
          <a:p>
            <a:pPr>
              <a:spcAft>
                <a:spcPts val="0"/>
              </a:spcAft>
              <a:buClrTx/>
              <a:buFontTx/>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and </a:t>
            </a:r>
            <a:r>
              <a:rPr lang="en-US" sz="1800" dirty="0">
                <a:latin typeface="Courier New" pitchFamily="49" charset="0"/>
                <a:cs typeface="Courier New" pitchFamily="49" charset="0"/>
              </a:rPr>
              <a:t>gate3(o, w1, w2</a:t>
            </a:r>
            <a:r>
              <a:rPr lang="en-US" sz="1800" dirty="0" smtClean="0">
                <a:latin typeface="Courier New" pitchFamily="49" charset="0"/>
                <a:cs typeface="Courier New" pitchFamily="49" charset="0"/>
              </a:rPr>
              <a:t>);</a:t>
            </a:r>
          </a:p>
          <a:p>
            <a:pPr>
              <a:spcAft>
                <a:spcPts val="0"/>
              </a:spcAft>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endmodule</a:t>
            </a:r>
            <a:endParaRPr lang="en-US" sz="1800" b="1" dirty="0">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smtClean="0"/>
              <a:t>Modeling groups of wires &amp; words</a:t>
            </a:r>
            <a:endParaRPr lang="en-US" dirty="0"/>
          </a:p>
        </p:txBody>
      </p:sp>
      <p:sp>
        <p:nvSpPr>
          <p:cNvPr id="854021" name="Rectangle 5"/>
          <p:cNvSpPr>
            <a:spLocks noGrp="1" noChangeArrowheads="1"/>
          </p:cNvSpPr>
          <p:nvPr>
            <p:ph type="body" idx="1"/>
          </p:nvPr>
        </p:nvSpPr>
        <p:spPr>
          <a:xfrm>
            <a:off x="457200" y="1005840"/>
            <a:ext cx="8229600" cy="3262432"/>
          </a:xfrm>
        </p:spPr>
        <p:txBody>
          <a:bodyPr/>
          <a:lstStyle/>
          <a:p>
            <a:r>
              <a:rPr lang="en-US" sz="2000" dirty="0" smtClean="0"/>
              <a:t>Draw the schematic of this circuit</a:t>
            </a:r>
          </a:p>
          <a:p>
            <a:pPr marL="0" indent="0">
              <a:buNone/>
            </a:pPr>
            <a:endParaRPr lang="en-US" sz="2000" dirty="0"/>
          </a:p>
          <a:p>
            <a:pPr>
              <a:spcAft>
                <a:spcPts val="0"/>
              </a:spcAft>
              <a:buClrTx/>
              <a:buFontTx/>
              <a:buNone/>
            </a:pPr>
            <a:r>
              <a:rPr lang="en-US" sz="1800" b="1" dirty="0" smtClean="0">
                <a:latin typeface="Courier New" pitchFamily="49" charset="0"/>
                <a:cs typeface="Courier New" pitchFamily="49" charset="0"/>
              </a:rPr>
              <a:t>	module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FOUR_INPUT_AND(o, a</a:t>
            </a:r>
            <a:r>
              <a:rPr lang="en-US" sz="1800" dirty="0" smtClean="0">
                <a:latin typeface="Courier New" pitchFamily="49" charset="0"/>
                <a:cs typeface="Courier New" pitchFamily="49" charset="0"/>
              </a:rPr>
              <a:t>);</a:t>
            </a:r>
          </a:p>
          <a:p>
            <a:pPr>
              <a:spcAft>
                <a:spcPts val="0"/>
              </a:spcAft>
              <a:buClrTx/>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output</a:t>
            </a:r>
            <a:r>
              <a:rPr lang="en-US" sz="1800" dirty="0" smtClean="0">
                <a:latin typeface="Courier New" pitchFamily="49" charset="0"/>
                <a:cs typeface="Courier New" pitchFamily="49" charset="0"/>
              </a:rPr>
              <a:t>      o;</a:t>
            </a:r>
          </a:p>
          <a:p>
            <a:pPr>
              <a:spcAft>
                <a:spcPts val="0"/>
              </a:spcAft>
              <a:buClrTx/>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input</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[3:0] a;		</a:t>
            </a:r>
            <a:endParaRPr lang="en-US" sz="1800" dirty="0" smtClean="0">
              <a:latin typeface="Courier New" pitchFamily="49" charset="0"/>
              <a:cs typeface="Courier New" pitchFamily="49" charset="0"/>
            </a:endParaRPr>
          </a:p>
          <a:p>
            <a:pPr>
              <a:spcAft>
                <a:spcPts val="0"/>
              </a:spcAft>
              <a:buClrTx/>
              <a:buFontTx/>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wire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w1, </a:t>
            </a:r>
            <a:r>
              <a:rPr lang="en-US" sz="1800" dirty="0" smtClean="0">
                <a:latin typeface="Courier New" pitchFamily="49" charset="0"/>
                <a:cs typeface="Courier New" pitchFamily="49" charset="0"/>
              </a:rPr>
              <a:t>w2;</a:t>
            </a:r>
          </a:p>
          <a:p>
            <a:pPr>
              <a:spcAft>
                <a:spcPts val="0"/>
              </a:spcAft>
              <a:buClrTx/>
              <a:buFontTx/>
              <a:buNone/>
            </a:pPr>
            <a:endParaRPr lang="en-US" sz="1800" dirty="0">
              <a:latin typeface="Courier New" pitchFamily="49" charset="0"/>
              <a:cs typeface="Courier New" pitchFamily="49" charset="0"/>
            </a:endParaRPr>
          </a:p>
          <a:p>
            <a:pPr>
              <a:spcAft>
                <a:spcPts val="0"/>
              </a:spcAft>
              <a:buClrTx/>
              <a:buFontTx/>
              <a:buNone/>
            </a:pPr>
            <a:r>
              <a:rPr lang="en-US" sz="1800" dirty="0" smtClean="0">
                <a:latin typeface="Courier New" pitchFamily="49" charset="0"/>
                <a:cs typeface="Courier New" pitchFamily="49" charset="0"/>
              </a:rPr>
              <a:t>		and </a:t>
            </a:r>
            <a:r>
              <a:rPr lang="en-US" sz="1800" dirty="0">
                <a:latin typeface="Courier New" pitchFamily="49" charset="0"/>
                <a:cs typeface="Courier New" pitchFamily="49" charset="0"/>
              </a:rPr>
              <a:t>gate1(w1, a[0], a[1</a:t>
            </a:r>
            <a:r>
              <a:rPr lang="en-US" sz="1800" dirty="0" smtClean="0">
                <a:latin typeface="Courier New" pitchFamily="49" charset="0"/>
                <a:cs typeface="Courier New" pitchFamily="49" charset="0"/>
              </a:rPr>
              <a:t>]);</a:t>
            </a:r>
          </a:p>
          <a:p>
            <a:pPr>
              <a:spcAft>
                <a:spcPts val="0"/>
              </a:spcAft>
              <a:buClrTx/>
              <a:buFontTx/>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and </a:t>
            </a:r>
            <a:r>
              <a:rPr lang="en-US" sz="1800" dirty="0">
                <a:latin typeface="Courier New" pitchFamily="49" charset="0"/>
                <a:cs typeface="Courier New" pitchFamily="49" charset="0"/>
              </a:rPr>
              <a:t>gate2(w2, a[2], a[3</a:t>
            </a:r>
            <a:r>
              <a:rPr lang="en-US" sz="1800" dirty="0" smtClean="0">
                <a:latin typeface="Courier New" pitchFamily="49" charset="0"/>
                <a:cs typeface="Courier New" pitchFamily="49" charset="0"/>
              </a:rPr>
              <a:t>]);</a:t>
            </a:r>
          </a:p>
          <a:p>
            <a:pPr>
              <a:spcAft>
                <a:spcPts val="0"/>
              </a:spcAft>
              <a:buClrTx/>
              <a:buFontTx/>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and gate3(o, w1, w2);</a:t>
            </a:r>
          </a:p>
          <a:p>
            <a:pPr>
              <a:spcAft>
                <a:spcPts val="0"/>
              </a:spcAft>
              <a:buClrTx/>
              <a:buFontTx/>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endmodule</a:t>
            </a:r>
            <a:endParaRPr lang="en-US" sz="1800" b="1" dirty="0">
              <a:latin typeface="Courier New" pitchFamily="49" charset="0"/>
              <a:cs typeface="Courier New" pitchFamily="49" charset="0"/>
            </a:endParaRPr>
          </a:p>
        </p:txBody>
      </p:sp>
      <p:grpSp>
        <p:nvGrpSpPr>
          <p:cNvPr id="4" name="Group 3"/>
          <p:cNvGrpSpPr/>
          <p:nvPr/>
        </p:nvGrpSpPr>
        <p:grpSpPr>
          <a:xfrm>
            <a:off x="1600200" y="4391382"/>
            <a:ext cx="5715000" cy="2260600"/>
            <a:chOff x="2057400" y="4140200"/>
            <a:chExt cx="5715000" cy="2260600"/>
          </a:xfrm>
        </p:grpSpPr>
        <p:sp>
          <p:nvSpPr>
            <p:cNvPr id="5" name="Freeform 5"/>
            <p:cNvSpPr>
              <a:spLocks/>
            </p:cNvSpPr>
            <p:nvPr/>
          </p:nvSpPr>
          <p:spPr bwMode="auto">
            <a:xfrm>
              <a:off x="6324600" y="52832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chemeClr val="folHlink"/>
            </a:solidFill>
            <a:ln w="12700" cmpd="sng">
              <a:solidFill>
                <a:srgbClr val="000000"/>
              </a:solidFill>
              <a:prstDash val="solid"/>
              <a:round/>
              <a:headEnd/>
              <a:tailEnd/>
            </a:ln>
          </p:spPr>
          <p:txBody>
            <a:bodyPr/>
            <a:lstStyle/>
            <a:p>
              <a:endParaRPr lang="en-US"/>
            </a:p>
          </p:txBody>
        </p:sp>
        <p:sp>
          <p:nvSpPr>
            <p:cNvPr id="6" name="Line 6"/>
            <p:cNvSpPr>
              <a:spLocks noChangeShapeType="1"/>
            </p:cNvSpPr>
            <p:nvPr/>
          </p:nvSpPr>
          <p:spPr bwMode="auto">
            <a:xfrm flipH="1">
              <a:off x="5943600" y="5435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7" name="Line 7"/>
            <p:cNvSpPr>
              <a:spLocks noChangeShapeType="1"/>
            </p:cNvSpPr>
            <p:nvPr/>
          </p:nvSpPr>
          <p:spPr bwMode="auto">
            <a:xfrm flipH="1">
              <a:off x="5943600" y="5740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 name="Line 8"/>
            <p:cNvSpPr>
              <a:spLocks noChangeShapeType="1"/>
            </p:cNvSpPr>
            <p:nvPr/>
          </p:nvSpPr>
          <p:spPr bwMode="auto">
            <a:xfrm flipH="1">
              <a:off x="6781800" y="5588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9" name="Freeform 9"/>
            <p:cNvSpPr>
              <a:spLocks/>
            </p:cNvSpPr>
            <p:nvPr/>
          </p:nvSpPr>
          <p:spPr bwMode="auto">
            <a:xfrm>
              <a:off x="4495800" y="58166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chemeClr val="folHlink"/>
            </a:solidFill>
            <a:ln w="12700" cmpd="sng">
              <a:solidFill>
                <a:srgbClr val="000000"/>
              </a:solidFill>
              <a:prstDash val="solid"/>
              <a:round/>
              <a:headEnd/>
              <a:tailEnd/>
            </a:ln>
          </p:spPr>
          <p:txBody>
            <a:bodyPr/>
            <a:lstStyle/>
            <a:p>
              <a:endParaRPr lang="en-US"/>
            </a:p>
          </p:txBody>
        </p:sp>
        <p:sp>
          <p:nvSpPr>
            <p:cNvPr id="10" name="Line 10"/>
            <p:cNvSpPr>
              <a:spLocks noChangeShapeType="1"/>
            </p:cNvSpPr>
            <p:nvPr/>
          </p:nvSpPr>
          <p:spPr bwMode="auto">
            <a:xfrm flipH="1">
              <a:off x="4114800" y="5969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11" name="Line 11"/>
            <p:cNvSpPr>
              <a:spLocks noChangeShapeType="1"/>
            </p:cNvSpPr>
            <p:nvPr/>
          </p:nvSpPr>
          <p:spPr bwMode="auto">
            <a:xfrm flipH="1">
              <a:off x="4953000" y="6121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12" name="Freeform 12"/>
            <p:cNvSpPr>
              <a:spLocks/>
            </p:cNvSpPr>
            <p:nvPr/>
          </p:nvSpPr>
          <p:spPr bwMode="auto">
            <a:xfrm>
              <a:off x="4495800" y="46736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chemeClr val="folHlink"/>
            </a:solidFill>
            <a:ln w="12700" cmpd="sng">
              <a:solidFill>
                <a:srgbClr val="000000"/>
              </a:solidFill>
              <a:prstDash val="solid"/>
              <a:round/>
              <a:headEnd/>
              <a:tailEnd/>
            </a:ln>
          </p:spPr>
          <p:txBody>
            <a:bodyPr/>
            <a:lstStyle/>
            <a:p>
              <a:endParaRPr lang="en-US"/>
            </a:p>
          </p:txBody>
        </p:sp>
        <p:sp>
          <p:nvSpPr>
            <p:cNvPr id="13" name="Line 13"/>
            <p:cNvSpPr>
              <a:spLocks noChangeShapeType="1"/>
            </p:cNvSpPr>
            <p:nvPr/>
          </p:nvSpPr>
          <p:spPr bwMode="auto">
            <a:xfrm flipH="1">
              <a:off x="4114800" y="4826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14" name="Line 14"/>
            <p:cNvSpPr>
              <a:spLocks noChangeShapeType="1"/>
            </p:cNvSpPr>
            <p:nvPr/>
          </p:nvSpPr>
          <p:spPr bwMode="auto">
            <a:xfrm flipH="1">
              <a:off x="4114800" y="51308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15" name="Line 15"/>
            <p:cNvSpPr>
              <a:spLocks noChangeShapeType="1"/>
            </p:cNvSpPr>
            <p:nvPr/>
          </p:nvSpPr>
          <p:spPr bwMode="auto">
            <a:xfrm flipH="1">
              <a:off x="4953000" y="4978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16" name="Text Box 16"/>
            <p:cNvSpPr txBox="1">
              <a:spLocks noChangeArrowheads="1"/>
            </p:cNvSpPr>
            <p:nvPr/>
          </p:nvSpPr>
          <p:spPr bwMode="auto">
            <a:xfrm>
              <a:off x="4343400" y="4343400"/>
              <a:ext cx="6350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gate1</a:t>
              </a:r>
            </a:p>
          </p:txBody>
        </p:sp>
        <p:sp>
          <p:nvSpPr>
            <p:cNvPr id="17" name="Text Box 17"/>
            <p:cNvSpPr txBox="1">
              <a:spLocks noChangeArrowheads="1"/>
            </p:cNvSpPr>
            <p:nvPr/>
          </p:nvSpPr>
          <p:spPr bwMode="auto">
            <a:xfrm>
              <a:off x="4343400" y="5486400"/>
              <a:ext cx="6350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gate2</a:t>
              </a:r>
            </a:p>
          </p:txBody>
        </p:sp>
        <p:sp>
          <p:nvSpPr>
            <p:cNvPr id="18" name="Text Box 18"/>
            <p:cNvSpPr txBox="1">
              <a:spLocks noChangeArrowheads="1"/>
            </p:cNvSpPr>
            <p:nvPr/>
          </p:nvSpPr>
          <p:spPr bwMode="auto">
            <a:xfrm>
              <a:off x="6172200" y="4953000"/>
              <a:ext cx="6350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gate3</a:t>
              </a:r>
            </a:p>
          </p:txBody>
        </p:sp>
        <p:sp>
          <p:nvSpPr>
            <p:cNvPr id="19" name="Freeform 19"/>
            <p:cNvSpPr>
              <a:spLocks/>
            </p:cNvSpPr>
            <p:nvPr/>
          </p:nvSpPr>
          <p:spPr bwMode="auto">
            <a:xfrm>
              <a:off x="5181600" y="4978400"/>
              <a:ext cx="762000" cy="457200"/>
            </a:xfrm>
            <a:custGeom>
              <a:avLst/>
              <a:gdLst/>
              <a:ahLst/>
              <a:cxnLst>
                <a:cxn ang="0">
                  <a:pos x="0" y="0"/>
                </a:cxn>
                <a:cxn ang="0">
                  <a:pos x="288" y="0"/>
                </a:cxn>
                <a:cxn ang="0">
                  <a:pos x="288" y="288"/>
                </a:cxn>
                <a:cxn ang="0">
                  <a:pos x="480" y="288"/>
                </a:cxn>
              </a:cxnLst>
              <a:rect l="0" t="0" r="r" b="b"/>
              <a:pathLst>
                <a:path w="480" h="288">
                  <a:moveTo>
                    <a:pt x="0" y="0"/>
                  </a:moveTo>
                  <a:lnTo>
                    <a:pt x="288" y="0"/>
                  </a:lnTo>
                  <a:lnTo>
                    <a:pt x="288" y="288"/>
                  </a:lnTo>
                  <a:lnTo>
                    <a:pt x="480" y="288"/>
                  </a:lnTo>
                </a:path>
              </a:pathLst>
            </a:custGeom>
            <a:noFill/>
            <a:ln w="12700" cap="flat" cmpd="sng">
              <a:solidFill>
                <a:schemeClr val="tx1"/>
              </a:solidFill>
              <a:prstDash val="solid"/>
              <a:round/>
              <a:headEnd/>
              <a:tailEnd/>
            </a:ln>
            <a:effectLst/>
          </p:spPr>
          <p:txBody>
            <a:bodyPr wrap="none" lIns="63500" tIns="25400" rIns="63500" bIns="25400" anchor="ctr">
              <a:spAutoFit/>
            </a:bodyPr>
            <a:lstStyle/>
            <a:p>
              <a:endParaRPr lang="en-US"/>
            </a:p>
          </p:txBody>
        </p:sp>
        <p:sp>
          <p:nvSpPr>
            <p:cNvPr id="20" name="Freeform 20"/>
            <p:cNvSpPr>
              <a:spLocks/>
            </p:cNvSpPr>
            <p:nvPr/>
          </p:nvSpPr>
          <p:spPr bwMode="auto">
            <a:xfrm flipV="1">
              <a:off x="5181600" y="5740400"/>
              <a:ext cx="762000" cy="381000"/>
            </a:xfrm>
            <a:custGeom>
              <a:avLst/>
              <a:gdLst/>
              <a:ahLst/>
              <a:cxnLst>
                <a:cxn ang="0">
                  <a:pos x="0" y="0"/>
                </a:cxn>
                <a:cxn ang="0">
                  <a:pos x="288" y="0"/>
                </a:cxn>
                <a:cxn ang="0">
                  <a:pos x="288" y="288"/>
                </a:cxn>
                <a:cxn ang="0">
                  <a:pos x="480" y="288"/>
                </a:cxn>
              </a:cxnLst>
              <a:rect l="0" t="0" r="r" b="b"/>
              <a:pathLst>
                <a:path w="480" h="288">
                  <a:moveTo>
                    <a:pt x="0" y="0"/>
                  </a:moveTo>
                  <a:lnTo>
                    <a:pt x="288" y="0"/>
                  </a:lnTo>
                  <a:lnTo>
                    <a:pt x="288" y="288"/>
                  </a:lnTo>
                  <a:lnTo>
                    <a:pt x="480" y="288"/>
                  </a:lnTo>
                </a:path>
              </a:pathLst>
            </a:custGeom>
            <a:noFill/>
            <a:ln w="12700" cap="flat" cmpd="sng">
              <a:solidFill>
                <a:schemeClr val="tx1"/>
              </a:solidFill>
              <a:prstDash val="solid"/>
              <a:round/>
              <a:headEnd/>
              <a:tailEnd/>
            </a:ln>
            <a:effectLst/>
          </p:spPr>
          <p:txBody>
            <a:bodyPr lIns="63500" tIns="25400" rIns="63500" bIns="25400" anchor="ctr">
              <a:spAutoFit/>
            </a:bodyPr>
            <a:lstStyle/>
            <a:p>
              <a:endParaRPr lang="en-US"/>
            </a:p>
          </p:txBody>
        </p:sp>
        <p:sp>
          <p:nvSpPr>
            <p:cNvPr id="21" name="Line 21"/>
            <p:cNvSpPr>
              <a:spLocks noChangeShapeType="1"/>
            </p:cNvSpPr>
            <p:nvPr/>
          </p:nvSpPr>
          <p:spPr bwMode="auto">
            <a:xfrm>
              <a:off x="7010400" y="5588000"/>
              <a:ext cx="762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22" name="Line 22"/>
            <p:cNvSpPr>
              <a:spLocks noChangeShapeType="1"/>
            </p:cNvSpPr>
            <p:nvPr/>
          </p:nvSpPr>
          <p:spPr bwMode="auto">
            <a:xfrm>
              <a:off x="3429000" y="4826000"/>
              <a:ext cx="762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23" name="Line 23"/>
            <p:cNvSpPr>
              <a:spLocks noChangeShapeType="1"/>
            </p:cNvSpPr>
            <p:nvPr/>
          </p:nvSpPr>
          <p:spPr bwMode="auto">
            <a:xfrm>
              <a:off x="3429000" y="5130800"/>
              <a:ext cx="762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24" name="Line 24"/>
            <p:cNvSpPr>
              <a:spLocks noChangeShapeType="1"/>
            </p:cNvSpPr>
            <p:nvPr/>
          </p:nvSpPr>
          <p:spPr bwMode="auto">
            <a:xfrm>
              <a:off x="3429000" y="5969000"/>
              <a:ext cx="762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25" name="Line 25"/>
            <p:cNvSpPr>
              <a:spLocks noChangeShapeType="1"/>
            </p:cNvSpPr>
            <p:nvPr/>
          </p:nvSpPr>
          <p:spPr bwMode="auto">
            <a:xfrm flipH="1">
              <a:off x="4114800" y="62738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26" name="Line 26"/>
            <p:cNvSpPr>
              <a:spLocks noChangeShapeType="1"/>
            </p:cNvSpPr>
            <p:nvPr/>
          </p:nvSpPr>
          <p:spPr bwMode="auto">
            <a:xfrm>
              <a:off x="3429000" y="6273800"/>
              <a:ext cx="762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27" name="Text Box 27"/>
            <p:cNvSpPr txBox="1">
              <a:spLocks noChangeArrowheads="1"/>
            </p:cNvSpPr>
            <p:nvPr/>
          </p:nvSpPr>
          <p:spPr bwMode="auto">
            <a:xfrm>
              <a:off x="3695700" y="4521200"/>
              <a:ext cx="4667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a:t>a[0]</a:t>
              </a:r>
            </a:p>
          </p:txBody>
        </p:sp>
        <p:sp>
          <p:nvSpPr>
            <p:cNvPr id="28" name="Text Box 28"/>
            <p:cNvSpPr txBox="1">
              <a:spLocks noChangeArrowheads="1"/>
            </p:cNvSpPr>
            <p:nvPr/>
          </p:nvSpPr>
          <p:spPr bwMode="auto">
            <a:xfrm>
              <a:off x="3705225" y="4835525"/>
              <a:ext cx="4667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a[1]</a:t>
              </a:r>
            </a:p>
          </p:txBody>
        </p:sp>
        <p:sp>
          <p:nvSpPr>
            <p:cNvPr id="29" name="Text Box 29"/>
            <p:cNvSpPr txBox="1">
              <a:spLocks noChangeArrowheads="1"/>
            </p:cNvSpPr>
            <p:nvPr/>
          </p:nvSpPr>
          <p:spPr bwMode="auto">
            <a:xfrm>
              <a:off x="3714750" y="5673725"/>
              <a:ext cx="4667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a[2]</a:t>
              </a:r>
            </a:p>
          </p:txBody>
        </p:sp>
        <p:sp>
          <p:nvSpPr>
            <p:cNvPr id="30" name="Text Box 30"/>
            <p:cNvSpPr txBox="1">
              <a:spLocks noChangeArrowheads="1"/>
            </p:cNvSpPr>
            <p:nvPr/>
          </p:nvSpPr>
          <p:spPr bwMode="auto">
            <a:xfrm>
              <a:off x="3724275" y="5969000"/>
              <a:ext cx="4667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a[3]</a:t>
              </a:r>
            </a:p>
          </p:txBody>
        </p:sp>
        <p:sp>
          <p:nvSpPr>
            <p:cNvPr id="31" name="Text Box 31"/>
            <p:cNvSpPr txBox="1">
              <a:spLocks noChangeArrowheads="1"/>
            </p:cNvSpPr>
            <p:nvPr/>
          </p:nvSpPr>
          <p:spPr bwMode="auto">
            <a:xfrm>
              <a:off x="5181600" y="4673600"/>
              <a:ext cx="3857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w1</a:t>
              </a:r>
            </a:p>
          </p:txBody>
        </p:sp>
        <p:sp>
          <p:nvSpPr>
            <p:cNvPr id="32" name="Text Box 32"/>
            <p:cNvSpPr txBox="1">
              <a:spLocks noChangeArrowheads="1"/>
            </p:cNvSpPr>
            <p:nvPr/>
          </p:nvSpPr>
          <p:spPr bwMode="auto">
            <a:xfrm>
              <a:off x="5181600" y="5826125"/>
              <a:ext cx="3857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w2</a:t>
              </a:r>
            </a:p>
          </p:txBody>
        </p:sp>
        <p:sp>
          <p:nvSpPr>
            <p:cNvPr id="33" name="Text Box 33"/>
            <p:cNvSpPr txBox="1">
              <a:spLocks noChangeArrowheads="1"/>
            </p:cNvSpPr>
            <p:nvPr/>
          </p:nvSpPr>
          <p:spPr bwMode="auto">
            <a:xfrm>
              <a:off x="7315200" y="52832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a:t>
              </a:r>
            </a:p>
          </p:txBody>
        </p:sp>
        <p:sp>
          <p:nvSpPr>
            <p:cNvPr id="34" name="Line 34"/>
            <p:cNvSpPr>
              <a:spLocks noChangeShapeType="1"/>
            </p:cNvSpPr>
            <p:nvPr/>
          </p:nvSpPr>
          <p:spPr bwMode="auto">
            <a:xfrm flipH="1" flipV="1">
              <a:off x="3200400" y="6121400"/>
              <a:ext cx="228600" cy="15240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35" name="Line 35"/>
            <p:cNvSpPr>
              <a:spLocks noChangeShapeType="1"/>
            </p:cNvSpPr>
            <p:nvPr/>
          </p:nvSpPr>
          <p:spPr bwMode="auto">
            <a:xfrm flipH="1" flipV="1">
              <a:off x="3200400" y="5816600"/>
              <a:ext cx="228600" cy="15240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36" name="Line 36"/>
            <p:cNvSpPr>
              <a:spLocks noChangeShapeType="1"/>
            </p:cNvSpPr>
            <p:nvPr/>
          </p:nvSpPr>
          <p:spPr bwMode="auto">
            <a:xfrm flipH="1" flipV="1">
              <a:off x="3200400" y="4978400"/>
              <a:ext cx="228600" cy="15240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37" name="Line 37"/>
            <p:cNvSpPr>
              <a:spLocks noChangeShapeType="1"/>
            </p:cNvSpPr>
            <p:nvPr/>
          </p:nvSpPr>
          <p:spPr bwMode="auto">
            <a:xfrm flipH="1" flipV="1">
              <a:off x="3200400" y="4673600"/>
              <a:ext cx="228600" cy="15240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38" name="Freeform 38"/>
            <p:cNvSpPr>
              <a:spLocks/>
            </p:cNvSpPr>
            <p:nvPr/>
          </p:nvSpPr>
          <p:spPr bwMode="auto">
            <a:xfrm>
              <a:off x="2057400" y="4445000"/>
              <a:ext cx="1143000" cy="1676400"/>
            </a:xfrm>
            <a:custGeom>
              <a:avLst/>
              <a:gdLst/>
              <a:ahLst/>
              <a:cxnLst>
                <a:cxn ang="0">
                  <a:pos x="0" y="0"/>
                </a:cxn>
                <a:cxn ang="0">
                  <a:pos x="720" y="0"/>
                </a:cxn>
                <a:cxn ang="0">
                  <a:pos x="720" y="1056"/>
                </a:cxn>
              </a:cxnLst>
              <a:rect l="0" t="0" r="r" b="b"/>
              <a:pathLst>
                <a:path w="720" h="1056">
                  <a:moveTo>
                    <a:pt x="0" y="0"/>
                  </a:moveTo>
                  <a:lnTo>
                    <a:pt x="720" y="0"/>
                  </a:lnTo>
                  <a:lnTo>
                    <a:pt x="720" y="1056"/>
                  </a:lnTo>
                </a:path>
              </a:pathLst>
            </a:custGeom>
            <a:noFill/>
            <a:ln w="28575" cap="flat" cmpd="sng">
              <a:solidFill>
                <a:schemeClr val="tx1"/>
              </a:solidFill>
              <a:prstDash val="solid"/>
              <a:round/>
              <a:headEnd/>
              <a:tailEnd/>
            </a:ln>
            <a:effectLst/>
          </p:spPr>
          <p:txBody>
            <a:bodyPr wrap="none" lIns="63500" tIns="25400" rIns="63500" bIns="25400" anchor="ctr">
              <a:spAutoFit/>
            </a:bodyPr>
            <a:lstStyle/>
            <a:p>
              <a:endParaRPr lang="en-US"/>
            </a:p>
          </p:txBody>
        </p:sp>
        <p:sp>
          <p:nvSpPr>
            <p:cNvPr id="39" name="Text Box 39"/>
            <p:cNvSpPr txBox="1">
              <a:spLocks noChangeArrowheads="1"/>
            </p:cNvSpPr>
            <p:nvPr/>
          </p:nvSpPr>
          <p:spPr bwMode="auto">
            <a:xfrm>
              <a:off x="2057400" y="41402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grpSp>
    </p:spTree>
    <p:extLst>
      <p:ext uri="{BB962C8B-B14F-4D97-AF65-F5344CB8AC3E}">
        <p14:creationId xmlns:p14="http://schemas.microsoft.com/office/powerpoint/2010/main" val="746131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smtClean="0"/>
              <a:t>Modeling time</a:t>
            </a:r>
            <a:endParaRPr lang="en-US" dirty="0"/>
          </a:p>
        </p:txBody>
      </p:sp>
      <p:sp>
        <p:nvSpPr>
          <p:cNvPr id="859139" name="Rectangle 3"/>
          <p:cNvSpPr>
            <a:spLocks noGrp="1" noChangeArrowheads="1"/>
          </p:cNvSpPr>
          <p:nvPr>
            <p:ph type="body" idx="1"/>
          </p:nvPr>
        </p:nvSpPr>
        <p:spPr>
          <a:xfrm>
            <a:off x="457200" y="1005840"/>
            <a:ext cx="8229600" cy="718145"/>
          </a:xfrm>
        </p:spPr>
        <p:txBody>
          <a:bodyPr/>
          <a:lstStyle/>
          <a:p>
            <a:r>
              <a:rPr lang="en-US" sz="2000" dirty="0" smtClean="0"/>
              <a:t>In Verilog, time is explicitly modeled</a:t>
            </a:r>
          </a:p>
          <a:p>
            <a:r>
              <a:rPr lang="en-US" sz="2000" dirty="0" smtClean="0"/>
              <a:t>Why? Because we describe a parallel system !</a:t>
            </a:r>
            <a:endParaRPr lang="en-US" sz="2000" dirty="0"/>
          </a:p>
        </p:txBody>
      </p:sp>
      <p:sp>
        <p:nvSpPr>
          <p:cNvPr id="859140" name="Rectangle 4"/>
          <p:cNvSpPr>
            <a:spLocks noChangeArrowheads="1"/>
          </p:cNvSpPr>
          <p:nvPr/>
        </p:nvSpPr>
        <p:spPr bwMode="auto">
          <a:xfrm>
            <a:off x="1524000" y="2895600"/>
            <a:ext cx="1447800" cy="2895600"/>
          </a:xfrm>
          <a:prstGeom prst="rect">
            <a:avLst/>
          </a:prstGeom>
          <a:solidFill>
            <a:schemeClr val="folHlink"/>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59141" name="Line 5"/>
          <p:cNvSpPr>
            <a:spLocks noChangeShapeType="1"/>
          </p:cNvSpPr>
          <p:nvPr/>
        </p:nvSpPr>
        <p:spPr bwMode="auto">
          <a:xfrm>
            <a:off x="1828800" y="33528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2" name="Line 6"/>
          <p:cNvSpPr>
            <a:spLocks noChangeShapeType="1"/>
          </p:cNvSpPr>
          <p:nvPr/>
        </p:nvSpPr>
        <p:spPr bwMode="auto">
          <a:xfrm>
            <a:off x="1828800" y="35052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3" name="Line 7"/>
          <p:cNvSpPr>
            <a:spLocks noChangeShapeType="1"/>
          </p:cNvSpPr>
          <p:nvPr/>
        </p:nvSpPr>
        <p:spPr bwMode="auto">
          <a:xfrm>
            <a:off x="1828800" y="36576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4" name="Line 8"/>
          <p:cNvSpPr>
            <a:spLocks noChangeShapeType="1"/>
          </p:cNvSpPr>
          <p:nvPr/>
        </p:nvSpPr>
        <p:spPr bwMode="auto">
          <a:xfrm>
            <a:off x="1828800" y="38100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5" name="Line 9"/>
          <p:cNvSpPr>
            <a:spLocks noChangeShapeType="1"/>
          </p:cNvSpPr>
          <p:nvPr/>
        </p:nvSpPr>
        <p:spPr bwMode="auto">
          <a:xfrm>
            <a:off x="1828800" y="39624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6" name="Text Box 10"/>
          <p:cNvSpPr txBox="1">
            <a:spLocks noChangeArrowheads="1"/>
          </p:cNvSpPr>
          <p:nvPr/>
        </p:nvSpPr>
        <p:spPr bwMode="auto">
          <a:xfrm>
            <a:off x="1600200" y="2971800"/>
            <a:ext cx="1258888" cy="274002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function1 {</a:t>
            </a:r>
          </a:p>
          <a:p>
            <a:pPr marL="457200" indent="-457200"/>
            <a:endParaRPr lang="en-US" sz="1600"/>
          </a:p>
          <a:p>
            <a:pPr marL="457200" indent="-457200"/>
            <a:endParaRPr lang="en-US" sz="1600"/>
          </a:p>
          <a:p>
            <a:pPr marL="457200" indent="-457200"/>
            <a:endParaRPr lang="en-US" sz="1600"/>
          </a:p>
          <a:p>
            <a:pPr marL="457200" indent="-457200"/>
            <a:r>
              <a:rPr lang="en-US" sz="1600"/>
              <a:t>}</a:t>
            </a:r>
          </a:p>
          <a:p>
            <a:pPr marL="457200" indent="-457200"/>
            <a:endParaRPr lang="en-US" sz="1600"/>
          </a:p>
          <a:p>
            <a:pPr marL="457200" indent="-457200"/>
            <a:r>
              <a:rPr lang="en-US" sz="1600"/>
              <a:t>main {</a:t>
            </a:r>
          </a:p>
          <a:p>
            <a:pPr marL="457200" indent="-457200"/>
            <a:endParaRPr lang="en-US" sz="1600"/>
          </a:p>
          <a:p>
            <a:pPr marL="457200" indent="-457200"/>
            <a:r>
              <a:rPr lang="en-US" sz="1600"/>
              <a:t>  function1();</a:t>
            </a:r>
          </a:p>
          <a:p>
            <a:pPr marL="457200" indent="-457200"/>
            <a:endParaRPr lang="en-US" sz="1600"/>
          </a:p>
          <a:p>
            <a:pPr marL="457200" indent="-457200"/>
            <a:r>
              <a:rPr lang="en-US" sz="1600"/>
              <a:t>}</a:t>
            </a:r>
          </a:p>
        </p:txBody>
      </p:sp>
      <p:sp>
        <p:nvSpPr>
          <p:cNvPr id="859147" name="Line 11"/>
          <p:cNvSpPr>
            <a:spLocks noChangeShapeType="1"/>
          </p:cNvSpPr>
          <p:nvPr/>
        </p:nvSpPr>
        <p:spPr bwMode="auto">
          <a:xfrm>
            <a:off x="1828800" y="47244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8" name="Line 12"/>
          <p:cNvSpPr>
            <a:spLocks noChangeShapeType="1"/>
          </p:cNvSpPr>
          <p:nvPr/>
        </p:nvSpPr>
        <p:spPr bwMode="auto">
          <a:xfrm>
            <a:off x="1828800" y="48768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49" name="Line 13"/>
          <p:cNvSpPr>
            <a:spLocks noChangeShapeType="1"/>
          </p:cNvSpPr>
          <p:nvPr/>
        </p:nvSpPr>
        <p:spPr bwMode="auto">
          <a:xfrm>
            <a:off x="1828800" y="52578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50" name="Line 14"/>
          <p:cNvSpPr>
            <a:spLocks noChangeShapeType="1"/>
          </p:cNvSpPr>
          <p:nvPr/>
        </p:nvSpPr>
        <p:spPr bwMode="auto">
          <a:xfrm>
            <a:off x="1828800" y="54102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51" name="Text Box 15"/>
          <p:cNvSpPr txBox="1">
            <a:spLocks noChangeArrowheads="1"/>
          </p:cNvSpPr>
          <p:nvPr/>
        </p:nvSpPr>
        <p:spPr bwMode="auto">
          <a:xfrm>
            <a:off x="1600200" y="2209800"/>
            <a:ext cx="1382713" cy="6604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a:t>C code is</a:t>
            </a:r>
          </a:p>
          <a:p>
            <a:pPr marL="457200" indent="-457200"/>
            <a:r>
              <a:rPr lang="en-US" sz="2000" b="1"/>
              <a:t>sequential</a:t>
            </a:r>
          </a:p>
        </p:txBody>
      </p:sp>
      <p:sp>
        <p:nvSpPr>
          <p:cNvPr id="859152" name="Rectangle 16"/>
          <p:cNvSpPr>
            <a:spLocks noChangeArrowheads="1"/>
          </p:cNvSpPr>
          <p:nvPr/>
        </p:nvSpPr>
        <p:spPr bwMode="auto">
          <a:xfrm>
            <a:off x="5334000" y="2895600"/>
            <a:ext cx="1447800" cy="2895600"/>
          </a:xfrm>
          <a:prstGeom prst="rect">
            <a:avLst/>
          </a:prstGeom>
          <a:solidFill>
            <a:schemeClr val="folHlink"/>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59153" name="Line 17"/>
          <p:cNvSpPr>
            <a:spLocks noChangeShapeType="1"/>
          </p:cNvSpPr>
          <p:nvPr/>
        </p:nvSpPr>
        <p:spPr bwMode="auto">
          <a:xfrm>
            <a:off x="5638800" y="33528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54" name="Line 18"/>
          <p:cNvSpPr>
            <a:spLocks noChangeShapeType="1"/>
          </p:cNvSpPr>
          <p:nvPr/>
        </p:nvSpPr>
        <p:spPr bwMode="auto">
          <a:xfrm>
            <a:off x="5638800" y="35052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55" name="Line 19"/>
          <p:cNvSpPr>
            <a:spLocks noChangeShapeType="1"/>
          </p:cNvSpPr>
          <p:nvPr/>
        </p:nvSpPr>
        <p:spPr bwMode="auto">
          <a:xfrm>
            <a:off x="5638800" y="36576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58" name="Text Box 22"/>
          <p:cNvSpPr txBox="1">
            <a:spLocks noChangeArrowheads="1"/>
          </p:cNvSpPr>
          <p:nvPr/>
        </p:nvSpPr>
        <p:spPr bwMode="auto">
          <a:xfrm>
            <a:off x="5410200" y="2971800"/>
            <a:ext cx="1312863" cy="274002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a:t>module and {</a:t>
            </a:r>
          </a:p>
          <a:p>
            <a:pPr marL="457200" indent="-457200"/>
            <a:endParaRPr lang="en-US" sz="1600" dirty="0"/>
          </a:p>
          <a:p>
            <a:pPr marL="457200" indent="-457200"/>
            <a:endParaRPr lang="en-US" sz="1600" dirty="0"/>
          </a:p>
          <a:p>
            <a:pPr marL="457200" indent="-457200"/>
            <a:r>
              <a:rPr lang="en-US" sz="1600" dirty="0"/>
              <a:t>}</a:t>
            </a:r>
          </a:p>
          <a:p>
            <a:pPr marL="457200" indent="-457200"/>
            <a:endParaRPr lang="en-US" sz="1600" dirty="0"/>
          </a:p>
          <a:p>
            <a:pPr marL="457200" indent="-457200"/>
            <a:r>
              <a:rPr lang="en-US" sz="1600" dirty="0"/>
              <a:t>main {</a:t>
            </a:r>
          </a:p>
          <a:p>
            <a:pPr marL="457200" indent="-457200"/>
            <a:r>
              <a:rPr lang="en-US" sz="1600" dirty="0"/>
              <a:t>  and and1</a:t>
            </a:r>
          </a:p>
          <a:p>
            <a:pPr marL="457200" indent="-457200"/>
            <a:r>
              <a:rPr lang="en-US" sz="1600" dirty="0"/>
              <a:t>  and and2</a:t>
            </a:r>
          </a:p>
          <a:p>
            <a:pPr marL="457200" indent="-457200"/>
            <a:r>
              <a:rPr lang="en-US" sz="1600" dirty="0"/>
              <a:t>  and and3</a:t>
            </a:r>
          </a:p>
          <a:p>
            <a:pPr marL="457200" indent="-457200"/>
            <a:endParaRPr lang="en-US" sz="1600" dirty="0"/>
          </a:p>
          <a:p>
            <a:pPr marL="457200" indent="-457200"/>
            <a:r>
              <a:rPr lang="en-US" sz="1600" dirty="0"/>
              <a:t>}</a:t>
            </a:r>
          </a:p>
        </p:txBody>
      </p:sp>
      <p:sp>
        <p:nvSpPr>
          <p:cNvPr id="859159" name="Line 23"/>
          <p:cNvSpPr>
            <a:spLocks noChangeShapeType="1"/>
          </p:cNvSpPr>
          <p:nvPr/>
        </p:nvSpPr>
        <p:spPr bwMode="auto">
          <a:xfrm>
            <a:off x="5638800" y="52578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60" name="Line 24"/>
          <p:cNvSpPr>
            <a:spLocks noChangeShapeType="1"/>
          </p:cNvSpPr>
          <p:nvPr/>
        </p:nvSpPr>
        <p:spPr bwMode="auto">
          <a:xfrm>
            <a:off x="5638800" y="5410200"/>
            <a:ext cx="9144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59163" name="Text Box 27"/>
          <p:cNvSpPr txBox="1">
            <a:spLocks noChangeArrowheads="1"/>
          </p:cNvSpPr>
          <p:nvPr/>
        </p:nvSpPr>
        <p:spPr bwMode="auto">
          <a:xfrm>
            <a:off x="5262563" y="2209800"/>
            <a:ext cx="1595437" cy="6604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a:t>HDL code is</a:t>
            </a:r>
          </a:p>
          <a:p>
            <a:pPr marL="457200" indent="-457200"/>
            <a:r>
              <a:rPr lang="en-US" sz="2000" b="1"/>
              <a:t>concurrent</a:t>
            </a:r>
          </a:p>
        </p:txBody>
      </p:sp>
      <p:sp>
        <p:nvSpPr>
          <p:cNvPr id="859165" name="Freeform 29"/>
          <p:cNvSpPr>
            <a:spLocks/>
          </p:cNvSpPr>
          <p:nvPr/>
        </p:nvSpPr>
        <p:spPr bwMode="auto">
          <a:xfrm>
            <a:off x="3048000" y="3048000"/>
            <a:ext cx="609600" cy="2438400"/>
          </a:xfrm>
          <a:custGeom>
            <a:avLst/>
            <a:gdLst/>
            <a:ahLst/>
            <a:cxnLst>
              <a:cxn ang="0">
                <a:pos x="0" y="1056"/>
              </a:cxn>
              <a:cxn ang="0">
                <a:pos x="0" y="1200"/>
              </a:cxn>
              <a:cxn ang="0">
                <a:pos x="336" y="1200"/>
              </a:cxn>
              <a:cxn ang="0">
                <a:pos x="336" y="0"/>
              </a:cxn>
              <a:cxn ang="0">
                <a:pos x="0" y="0"/>
              </a:cxn>
              <a:cxn ang="0">
                <a:pos x="0" y="624"/>
              </a:cxn>
              <a:cxn ang="0">
                <a:pos x="384" y="624"/>
              </a:cxn>
              <a:cxn ang="0">
                <a:pos x="384" y="1248"/>
              </a:cxn>
              <a:cxn ang="0">
                <a:pos x="0" y="1248"/>
              </a:cxn>
              <a:cxn ang="0">
                <a:pos x="0" y="1536"/>
              </a:cxn>
            </a:cxnLst>
            <a:rect l="0" t="0" r="r" b="b"/>
            <a:pathLst>
              <a:path w="384" h="1536">
                <a:moveTo>
                  <a:pt x="0" y="1056"/>
                </a:moveTo>
                <a:lnTo>
                  <a:pt x="0" y="1200"/>
                </a:lnTo>
                <a:lnTo>
                  <a:pt x="336" y="1200"/>
                </a:lnTo>
                <a:lnTo>
                  <a:pt x="336" y="0"/>
                </a:lnTo>
                <a:lnTo>
                  <a:pt x="0" y="0"/>
                </a:lnTo>
                <a:lnTo>
                  <a:pt x="0" y="624"/>
                </a:lnTo>
                <a:lnTo>
                  <a:pt x="384" y="624"/>
                </a:lnTo>
                <a:lnTo>
                  <a:pt x="384" y="1248"/>
                </a:lnTo>
                <a:lnTo>
                  <a:pt x="0" y="1248"/>
                </a:lnTo>
                <a:lnTo>
                  <a:pt x="0" y="1536"/>
                </a:lnTo>
              </a:path>
            </a:pathLst>
          </a:custGeom>
          <a:noFill/>
          <a:ln w="19050" cap="flat" cmpd="sng">
            <a:solidFill>
              <a:schemeClr val="tx1"/>
            </a:solidFill>
            <a:prstDash val="solid"/>
            <a:round/>
            <a:headEnd type="none" w="med" len="med"/>
            <a:tailEnd type="stealth" w="lg" len="lg"/>
          </a:ln>
          <a:effectLst/>
        </p:spPr>
        <p:txBody>
          <a:bodyPr wrap="none" lIns="63500" tIns="25400" rIns="63500" bIns="25400" anchor="ctr">
            <a:spAutoFit/>
          </a:bodyPr>
          <a:lstStyle/>
          <a:p>
            <a:endParaRPr lang="en-US"/>
          </a:p>
        </p:txBody>
      </p:sp>
      <p:sp>
        <p:nvSpPr>
          <p:cNvPr id="859172" name="Freeform 36"/>
          <p:cNvSpPr>
            <a:spLocks/>
          </p:cNvSpPr>
          <p:nvPr/>
        </p:nvSpPr>
        <p:spPr bwMode="auto">
          <a:xfrm>
            <a:off x="6858000" y="3200400"/>
            <a:ext cx="457200" cy="1371600"/>
          </a:xfrm>
          <a:custGeom>
            <a:avLst/>
            <a:gdLst/>
            <a:ahLst/>
            <a:cxnLst>
              <a:cxn ang="0">
                <a:pos x="0" y="864"/>
              </a:cxn>
              <a:cxn ang="0">
                <a:pos x="288" y="528"/>
              </a:cxn>
              <a:cxn ang="0">
                <a:pos x="0" y="0"/>
              </a:cxn>
            </a:cxnLst>
            <a:rect l="0" t="0" r="r" b="b"/>
            <a:pathLst>
              <a:path w="288" h="864">
                <a:moveTo>
                  <a:pt x="0" y="864"/>
                </a:moveTo>
                <a:cubicBezTo>
                  <a:pt x="144" y="768"/>
                  <a:pt x="288" y="672"/>
                  <a:pt x="288" y="528"/>
                </a:cubicBezTo>
                <a:cubicBezTo>
                  <a:pt x="288" y="384"/>
                  <a:pt x="144" y="192"/>
                  <a:pt x="0" y="0"/>
                </a:cubicBezTo>
              </a:path>
            </a:pathLst>
          </a:custGeom>
          <a:noFill/>
          <a:ln w="12700" cap="flat" cmpd="sng">
            <a:solidFill>
              <a:schemeClr val="tx1"/>
            </a:solidFill>
            <a:prstDash val="solid"/>
            <a:round/>
            <a:headEnd type="none" w="med" len="med"/>
            <a:tailEnd type="stealth" w="lg" len="lg"/>
          </a:ln>
          <a:effectLst/>
        </p:spPr>
        <p:txBody>
          <a:bodyPr wrap="none" lIns="63500" tIns="25400" rIns="63500" bIns="25400" anchor="ctr">
            <a:spAutoFit/>
          </a:bodyPr>
          <a:lstStyle/>
          <a:p>
            <a:endParaRPr lang="en-US"/>
          </a:p>
        </p:txBody>
      </p:sp>
      <p:sp>
        <p:nvSpPr>
          <p:cNvPr id="859173" name="Freeform 37"/>
          <p:cNvSpPr>
            <a:spLocks/>
          </p:cNvSpPr>
          <p:nvPr/>
        </p:nvSpPr>
        <p:spPr bwMode="auto">
          <a:xfrm>
            <a:off x="6858000" y="3200400"/>
            <a:ext cx="762000" cy="1676400"/>
          </a:xfrm>
          <a:custGeom>
            <a:avLst/>
            <a:gdLst/>
            <a:ahLst/>
            <a:cxnLst>
              <a:cxn ang="0">
                <a:pos x="0" y="1056"/>
              </a:cxn>
              <a:cxn ang="0">
                <a:pos x="480" y="528"/>
              </a:cxn>
              <a:cxn ang="0">
                <a:pos x="0" y="0"/>
              </a:cxn>
            </a:cxnLst>
            <a:rect l="0" t="0" r="r" b="b"/>
            <a:pathLst>
              <a:path w="480" h="1056">
                <a:moveTo>
                  <a:pt x="0" y="1056"/>
                </a:moveTo>
                <a:cubicBezTo>
                  <a:pt x="240" y="880"/>
                  <a:pt x="480" y="704"/>
                  <a:pt x="480" y="528"/>
                </a:cubicBezTo>
                <a:cubicBezTo>
                  <a:pt x="480" y="352"/>
                  <a:pt x="240" y="176"/>
                  <a:pt x="0" y="0"/>
                </a:cubicBezTo>
              </a:path>
            </a:pathLst>
          </a:custGeom>
          <a:noFill/>
          <a:ln w="12700" cap="flat" cmpd="sng">
            <a:solidFill>
              <a:schemeClr val="tx1"/>
            </a:solidFill>
            <a:prstDash val="solid"/>
            <a:round/>
            <a:headEnd type="none" w="med" len="med"/>
            <a:tailEnd type="stealth" w="lg" len="lg"/>
          </a:ln>
          <a:effectLst/>
        </p:spPr>
        <p:txBody>
          <a:bodyPr wrap="none" lIns="63500" tIns="25400" rIns="63500" bIns="25400" anchor="ctr">
            <a:spAutoFit/>
          </a:bodyPr>
          <a:lstStyle/>
          <a:p>
            <a:endParaRPr lang="en-US"/>
          </a:p>
        </p:txBody>
      </p:sp>
      <p:sp>
        <p:nvSpPr>
          <p:cNvPr id="859174" name="Freeform 38"/>
          <p:cNvSpPr>
            <a:spLocks/>
          </p:cNvSpPr>
          <p:nvPr/>
        </p:nvSpPr>
        <p:spPr bwMode="auto">
          <a:xfrm>
            <a:off x="6858000" y="3200400"/>
            <a:ext cx="1219200" cy="1981200"/>
          </a:xfrm>
          <a:custGeom>
            <a:avLst/>
            <a:gdLst/>
            <a:ahLst/>
            <a:cxnLst>
              <a:cxn ang="0">
                <a:pos x="0" y="1248"/>
              </a:cxn>
              <a:cxn ang="0">
                <a:pos x="768" y="624"/>
              </a:cxn>
              <a:cxn ang="0">
                <a:pos x="0" y="0"/>
              </a:cxn>
            </a:cxnLst>
            <a:rect l="0" t="0" r="r" b="b"/>
            <a:pathLst>
              <a:path w="768" h="1248">
                <a:moveTo>
                  <a:pt x="0" y="1248"/>
                </a:moveTo>
                <a:cubicBezTo>
                  <a:pt x="384" y="1040"/>
                  <a:pt x="768" y="832"/>
                  <a:pt x="768" y="624"/>
                </a:cubicBezTo>
                <a:cubicBezTo>
                  <a:pt x="768" y="416"/>
                  <a:pt x="384" y="208"/>
                  <a:pt x="0" y="0"/>
                </a:cubicBezTo>
              </a:path>
            </a:pathLst>
          </a:custGeom>
          <a:noFill/>
          <a:ln w="12700" cap="flat" cmpd="sng">
            <a:solidFill>
              <a:schemeClr val="tx1"/>
            </a:solidFill>
            <a:prstDash val="solid"/>
            <a:round/>
            <a:headEnd type="none" w="med" len="med"/>
            <a:tailEnd type="stealth" w="lg" len="lg"/>
          </a:ln>
          <a:effectLst/>
        </p:spPr>
        <p:txBody>
          <a:bodyPr wrap="none" lIns="63500" tIns="25400" rIns="63500" bIns="25400" anchor="ctr">
            <a:spAutoFit/>
          </a:bodyPr>
          <a:lstStyle/>
          <a:p>
            <a:endParaRPr lang="en-US"/>
          </a:p>
        </p:txBody>
      </p:sp>
      <p:sp>
        <p:nvSpPr>
          <p:cNvPr id="859183" name="Text Box 47"/>
          <p:cNvSpPr txBox="1">
            <a:spLocks noChangeArrowheads="1"/>
          </p:cNvSpPr>
          <p:nvPr/>
        </p:nvSpPr>
        <p:spPr bwMode="auto">
          <a:xfrm>
            <a:off x="1447800" y="5816600"/>
            <a:ext cx="2032000" cy="6604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a:t>execution order</a:t>
            </a:r>
          </a:p>
          <a:p>
            <a:pPr marL="457200" indent="-457200"/>
            <a:r>
              <a:rPr lang="en-US" sz="2000" b="1"/>
              <a:t>is implicit</a:t>
            </a:r>
          </a:p>
        </p:txBody>
      </p:sp>
      <p:sp>
        <p:nvSpPr>
          <p:cNvPr id="859184" name="Text Box 48"/>
          <p:cNvSpPr txBox="1">
            <a:spLocks noChangeArrowheads="1"/>
          </p:cNvSpPr>
          <p:nvPr/>
        </p:nvSpPr>
        <p:spPr bwMode="auto">
          <a:xfrm>
            <a:off x="5283200" y="5816600"/>
            <a:ext cx="3403176" cy="666849"/>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dirty="0"/>
              <a:t>execution depends</a:t>
            </a:r>
          </a:p>
          <a:p>
            <a:pPr marL="457200" indent="-457200"/>
            <a:r>
              <a:rPr lang="en-US" sz="2000" b="1" dirty="0"/>
              <a:t>on </a:t>
            </a:r>
            <a:r>
              <a:rPr lang="en-US" sz="2000" b="1" dirty="0" smtClean="0"/>
              <a:t>time of inputs changing</a:t>
            </a:r>
            <a:endParaRPr lang="en-US" sz="20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smtClean="0"/>
              <a:t>Signal Values are mapped on a time axis</a:t>
            </a:r>
            <a:endParaRPr lang="en-US" dirty="0"/>
          </a:p>
        </p:txBody>
      </p:sp>
      <p:grpSp>
        <p:nvGrpSpPr>
          <p:cNvPr id="4" name="Group 3"/>
          <p:cNvGrpSpPr/>
          <p:nvPr/>
        </p:nvGrpSpPr>
        <p:grpSpPr>
          <a:xfrm>
            <a:off x="2286000" y="1143000"/>
            <a:ext cx="3635375" cy="3886200"/>
            <a:chOff x="2286000" y="1143000"/>
            <a:chExt cx="3635375" cy="3886200"/>
          </a:xfrm>
        </p:grpSpPr>
        <p:sp>
          <p:nvSpPr>
            <p:cNvPr id="860203" name="AutoShape 43"/>
            <p:cNvSpPr>
              <a:spLocks noChangeArrowheads="1"/>
            </p:cNvSpPr>
            <p:nvPr/>
          </p:nvSpPr>
          <p:spPr bwMode="auto">
            <a:xfrm rot="5400000">
              <a:off x="3119438" y="1528762"/>
              <a:ext cx="609600" cy="447675"/>
            </a:xfrm>
            <a:prstGeom prst="triangle">
              <a:avLst>
                <a:gd name="adj" fmla="val 50000"/>
              </a:avLst>
            </a:prstGeom>
            <a:solidFill>
              <a:schemeClr val="folHlink"/>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60204" name="Oval 44"/>
            <p:cNvSpPr>
              <a:spLocks noChangeArrowheads="1"/>
            </p:cNvSpPr>
            <p:nvPr/>
          </p:nvSpPr>
          <p:spPr bwMode="auto">
            <a:xfrm>
              <a:off x="3657600" y="1676400"/>
              <a:ext cx="152400" cy="152400"/>
            </a:xfrm>
            <a:prstGeom prst="ellipse">
              <a:avLst/>
            </a:prstGeom>
            <a:solidFill>
              <a:schemeClr val="folHlink"/>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60205" name="Line 45"/>
            <p:cNvSpPr>
              <a:spLocks noChangeShapeType="1"/>
            </p:cNvSpPr>
            <p:nvPr/>
          </p:nvSpPr>
          <p:spPr bwMode="auto">
            <a:xfrm flipH="1">
              <a:off x="2819400"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0206" name="Line 46"/>
            <p:cNvSpPr>
              <a:spLocks noChangeShapeType="1"/>
            </p:cNvSpPr>
            <p:nvPr/>
          </p:nvSpPr>
          <p:spPr bwMode="auto">
            <a:xfrm flipH="1">
              <a:off x="3810000"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0207" name="Text Box 47"/>
            <p:cNvSpPr txBox="1">
              <a:spLocks noChangeArrowheads="1"/>
            </p:cNvSpPr>
            <p:nvPr/>
          </p:nvSpPr>
          <p:spPr bwMode="auto">
            <a:xfrm>
              <a:off x="2743200" y="1447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60208" name="Text Box 48"/>
            <p:cNvSpPr txBox="1">
              <a:spLocks noChangeArrowheads="1"/>
            </p:cNvSpPr>
            <p:nvPr/>
          </p:nvSpPr>
          <p:spPr bwMode="auto">
            <a:xfrm>
              <a:off x="4038600" y="14478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60209" name="Text Box 49"/>
            <p:cNvSpPr txBox="1">
              <a:spLocks noChangeArrowheads="1"/>
            </p:cNvSpPr>
            <p:nvPr/>
          </p:nvSpPr>
          <p:spPr bwMode="auto">
            <a:xfrm>
              <a:off x="3124200" y="1152525"/>
              <a:ext cx="4984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a:t>
              </a:r>
            </a:p>
          </p:txBody>
        </p:sp>
        <p:sp>
          <p:nvSpPr>
            <p:cNvPr id="860210" name="Text Box 50"/>
            <p:cNvSpPr txBox="1">
              <a:spLocks noChangeArrowheads="1"/>
            </p:cNvSpPr>
            <p:nvPr/>
          </p:nvSpPr>
          <p:spPr bwMode="auto">
            <a:xfrm>
              <a:off x="22860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60211" name="Line 51"/>
            <p:cNvSpPr>
              <a:spLocks noChangeShapeType="1"/>
            </p:cNvSpPr>
            <p:nvPr/>
          </p:nvSpPr>
          <p:spPr bwMode="auto">
            <a:xfrm>
              <a:off x="2362200" y="2895600"/>
              <a:ext cx="3505200" cy="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
          <p:nvSpPr>
            <p:cNvPr id="860212" name="Text Box 52"/>
            <p:cNvSpPr txBox="1">
              <a:spLocks noChangeArrowheads="1"/>
            </p:cNvSpPr>
            <p:nvPr/>
          </p:nvSpPr>
          <p:spPr bwMode="auto">
            <a:xfrm>
              <a:off x="5410200" y="2590800"/>
              <a:ext cx="5111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time</a:t>
              </a:r>
            </a:p>
          </p:txBody>
        </p:sp>
        <p:sp>
          <p:nvSpPr>
            <p:cNvPr id="860213" name="AutoShape 53"/>
            <p:cNvSpPr>
              <a:spLocks noChangeArrowheads="1"/>
            </p:cNvSpPr>
            <p:nvPr/>
          </p:nvSpPr>
          <p:spPr bwMode="auto">
            <a:xfrm rot="5400000">
              <a:off x="4479926" y="1519237"/>
              <a:ext cx="609600" cy="447675"/>
            </a:xfrm>
            <a:prstGeom prst="triangle">
              <a:avLst>
                <a:gd name="adj" fmla="val 50000"/>
              </a:avLst>
            </a:prstGeom>
            <a:solidFill>
              <a:srgbClr val="FF9900"/>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60214" name="Oval 54"/>
            <p:cNvSpPr>
              <a:spLocks noChangeArrowheads="1"/>
            </p:cNvSpPr>
            <p:nvPr/>
          </p:nvSpPr>
          <p:spPr bwMode="auto">
            <a:xfrm>
              <a:off x="5018088" y="1666875"/>
              <a:ext cx="152400" cy="152400"/>
            </a:xfrm>
            <a:prstGeom prst="ellipse">
              <a:avLst/>
            </a:prstGeom>
            <a:solidFill>
              <a:srgbClr val="FF9900"/>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60215" name="Line 55"/>
            <p:cNvSpPr>
              <a:spLocks noChangeShapeType="1"/>
            </p:cNvSpPr>
            <p:nvPr/>
          </p:nvSpPr>
          <p:spPr bwMode="auto">
            <a:xfrm flipH="1">
              <a:off x="4179888"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0216" name="Line 56"/>
            <p:cNvSpPr>
              <a:spLocks noChangeShapeType="1"/>
            </p:cNvSpPr>
            <p:nvPr/>
          </p:nvSpPr>
          <p:spPr bwMode="auto">
            <a:xfrm flipH="1">
              <a:off x="5170488" y="1743075"/>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0218" name="Text Box 58"/>
            <p:cNvSpPr txBox="1">
              <a:spLocks noChangeArrowheads="1"/>
            </p:cNvSpPr>
            <p:nvPr/>
          </p:nvSpPr>
          <p:spPr bwMode="auto">
            <a:xfrm>
              <a:off x="5399088" y="1438275"/>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60219" name="Text Box 59"/>
            <p:cNvSpPr txBox="1">
              <a:spLocks noChangeArrowheads="1"/>
            </p:cNvSpPr>
            <p:nvPr/>
          </p:nvSpPr>
          <p:spPr bwMode="auto">
            <a:xfrm>
              <a:off x="4484688" y="1143000"/>
              <a:ext cx="4984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inv2</a:t>
              </a:r>
            </a:p>
          </p:txBody>
        </p:sp>
        <p:sp>
          <p:nvSpPr>
            <p:cNvPr id="860221" name="Freeform 61"/>
            <p:cNvSpPr>
              <a:spLocks/>
            </p:cNvSpPr>
            <p:nvPr/>
          </p:nvSpPr>
          <p:spPr bwMode="auto">
            <a:xfrm>
              <a:off x="2362200" y="3429000"/>
              <a:ext cx="3505200" cy="228600"/>
            </a:xfrm>
            <a:custGeom>
              <a:avLst/>
              <a:gdLst/>
              <a:ahLst/>
              <a:cxnLst>
                <a:cxn ang="0">
                  <a:pos x="0" y="144"/>
                </a:cxn>
                <a:cxn ang="0">
                  <a:pos x="720" y="144"/>
                </a:cxn>
                <a:cxn ang="0">
                  <a:pos x="720" y="0"/>
                </a:cxn>
                <a:cxn ang="0">
                  <a:pos x="2208" y="0"/>
                </a:cxn>
              </a:cxnLst>
              <a:rect l="0" t="0" r="r" b="b"/>
              <a:pathLst>
                <a:path w="2208" h="144">
                  <a:moveTo>
                    <a:pt x="0" y="144"/>
                  </a:moveTo>
                  <a:lnTo>
                    <a:pt x="720" y="144"/>
                  </a:lnTo>
                  <a:lnTo>
                    <a:pt x="720" y="0"/>
                  </a:lnTo>
                  <a:lnTo>
                    <a:pt x="2208" y="0"/>
                  </a:lnTo>
                </a:path>
              </a:pathLst>
            </a:custGeom>
            <a:noFill/>
            <a:ln w="19050" cap="flat" cmpd="sng">
              <a:solidFill>
                <a:schemeClr val="tx1"/>
              </a:solidFill>
              <a:prstDash val="solid"/>
              <a:round/>
              <a:headEnd/>
              <a:tailEnd/>
            </a:ln>
            <a:effectLst/>
          </p:spPr>
          <p:txBody>
            <a:bodyPr lIns="63500" tIns="25400" rIns="63500" bIns="25400" anchor="ctr">
              <a:spAutoFit/>
            </a:bodyPr>
            <a:lstStyle/>
            <a:p>
              <a:endParaRPr lang="en-US"/>
            </a:p>
          </p:txBody>
        </p:sp>
        <p:sp>
          <p:nvSpPr>
            <p:cNvPr id="860245" name="Line 85"/>
            <p:cNvSpPr>
              <a:spLocks noChangeShapeType="1"/>
            </p:cNvSpPr>
            <p:nvPr/>
          </p:nvSpPr>
          <p:spPr bwMode="auto">
            <a:xfrm>
              <a:off x="3505200" y="2819400"/>
              <a:ext cx="0" cy="2209800"/>
            </a:xfrm>
            <a:prstGeom prst="line">
              <a:avLst/>
            </a:prstGeom>
            <a:noFill/>
            <a:ln w="12700">
              <a:solidFill>
                <a:schemeClr val="tx1"/>
              </a:solidFill>
              <a:prstDash val="dash"/>
              <a:round/>
              <a:headEnd/>
              <a:tailEnd/>
            </a:ln>
            <a:effectLst/>
          </p:spPr>
          <p:txBody>
            <a:bodyPr lIns="63500" tIns="25400" rIns="63500" bIns="25400" anchor="ctr">
              <a:spAutoFit/>
            </a:bodyPr>
            <a:lstStyle/>
            <a:p>
              <a:endParaRPr lang="en-US"/>
            </a:p>
          </p:txBody>
        </p:sp>
        <p:sp>
          <p:nvSpPr>
            <p:cNvPr id="860246" name="Text Box 86"/>
            <p:cNvSpPr txBox="1">
              <a:spLocks noChangeArrowheads="1"/>
            </p:cNvSpPr>
            <p:nvPr/>
          </p:nvSpPr>
          <p:spPr bwMode="auto">
            <a:xfrm>
              <a:off x="3352800" y="2438400"/>
              <a:ext cx="2968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t1</a:t>
              </a:r>
            </a:p>
          </p:txBody>
        </p: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r>
              <a:rPr lang="en-US" smtClean="0"/>
              <a:t>Signal Values are mapped on a time axis</a:t>
            </a:r>
            <a:endParaRPr lang="en-US" dirty="0"/>
          </a:p>
        </p:txBody>
      </p:sp>
      <p:sp>
        <p:nvSpPr>
          <p:cNvPr id="861187" name="AutoShape 3"/>
          <p:cNvSpPr>
            <a:spLocks noChangeArrowheads="1"/>
          </p:cNvSpPr>
          <p:nvPr/>
        </p:nvSpPr>
        <p:spPr bwMode="auto">
          <a:xfrm rot="5400000">
            <a:off x="3119438" y="1528762"/>
            <a:ext cx="609600" cy="447675"/>
          </a:xfrm>
          <a:prstGeom prst="triangle">
            <a:avLst>
              <a:gd name="adj" fmla="val 50000"/>
            </a:avLst>
          </a:prstGeom>
          <a:solidFill>
            <a:schemeClr val="folHlink"/>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61188" name="Oval 4"/>
          <p:cNvSpPr>
            <a:spLocks noChangeArrowheads="1"/>
          </p:cNvSpPr>
          <p:nvPr/>
        </p:nvSpPr>
        <p:spPr bwMode="auto">
          <a:xfrm>
            <a:off x="3657600" y="1676400"/>
            <a:ext cx="152400" cy="152400"/>
          </a:xfrm>
          <a:prstGeom prst="ellipse">
            <a:avLst/>
          </a:prstGeom>
          <a:solidFill>
            <a:schemeClr val="folHlink"/>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61189" name="Line 5"/>
          <p:cNvSpPr>
            <a:spLocks noChangeShapeType="1"/>
          </p:cNvSpPr>
          <p:nvPr/>
        </p:nvSpPr>
        <p:spPr bwMode="auto">
          <a:xfrm flipH="1">
            <a:off x="2819400"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1190" name="Line 6"/>
          <p:cNvSpPr>
            <a:spLocks noChangeShapeType="1"/>
          </p:cNvSpPr>
          <p:nvPr/>
        </p:nvSpPr>
        <p:spPr bwMode="auto">
          <a:xfrm flipH="1">
            <a:off x="3810000"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1191" name="Text Box 7"/>
          <p:cNvSpPr txBox="1">
            <a:spLocks noChangeArrowheads="1"/>
          </p:cNvSpPr>
          <p:nvPr/>
        </p:nvSpPr>
        <p:spPr bwMode="auto">
          <a:xfrm>
            <a:off x="2743200" y="1447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61192" name="Text Box 8"/>
          <p:cNvSpPr txBox="1">
            <a:spLocks noChangeArrowheads="1"/>
          </p:cNvSpPr>
          <p:nvPr/>
        </p:nvSpPr>
        <p:spPr bwMode="auto">
          <a:xfrm>
            <a:off x="4038600" y="14478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61193" name="Text Box 9"/>
          <p:cNvSpPr txBox="1">
            <a:spLocks noChangeArrowheads="1"/>
          </p:cNvSpPr>
          <p:nvPr/>
        </p:nvSpPr>
        <p:spPr bwMode="auto">
          <a:xfrm>
            <a:off x="3124200" y="1152525"/>
            <a:ext cx="4984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a:t>
            </a:r>
          </a:p>
        </p:txBody>
      </p:sp>
      <p:sp>
        <p:nvSpPr>
          <p:cNvPr id="861194" name="Text Box 10"/>
          <p:cNvSpPr txBox="1">
            <a:spLocks noChangeArrowheads="1"/>
          </p:cNvSpPr>
          <p:nvPr/>
        </p:nvSpPr>
        <p:spPr bwMode="auto">
          <a:xfrm>
            <a:off x="22860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61195" name="Line 11"/>
          <p:cNvSpPr>
            <a:spLocks noChangeShapeType="1"/>
          </p:cNvSpPr>
          <p:nvPr/>
        </p:nvSpPr>
        <p:spPr bwMode="auto">
          <a:xfrm>
            <a:off x="2362200" y="2895600"/>
            <a:ext cx="3505200" cy="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
        <p:nvSpPr>
          <p:cNvPr id="861196" name="Text Box 12"/>
          <p:cNvSpPr txBox="1">
            <a:spLocks noChangeArrowheads="1"/>
          </p:cNvSpPr>
          <p:nvPr/>
        </p:nvSpPr>
        <p:spPr bwMode="auto">
          <a:xfrm>
            <a:off x="5410200" y="2590800"/>
            <a:ext cx="5111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time</a:t>
            </a:r>
          </a:p>
        </p:txBody>
      </p:sp>
      <p:sp>
        <p:nvSpPr>
          <p:cNvPr id="861197" name="AutoShape 13"/>
          <p:cNvSpPr>
            <a:spLocks noChangeArrowheads="1"/>
          </p:cNvSpPr>
          <p:nvPr/>
        </p:nvSpPr>
        <p:spPr bwMode="auto">
          <a:xfrm rot="5400000">
            <a:off x="4479926" y="1519237"/>
            <a:ext cx="609600" cy="447675"/>
          </a:xfrm>
          <a:prstGeom prst="triangle">
            <a:avLst>
              <a:gd name="adj" fmla="val 50000"/>
            </a:avLst>
          </a:prstGeom>
          <a:solidFill>
            <a:srgbClr val="FF9900"/>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61198" name="Oval 14"/>
          <p:cNvSpPr>
            <a:spLocks noChangeArrowheads="1"/>
          </p:cNvSpPr>
          <p:nvPr/>
        </p:nvSpPr>
        <p:spPr bwMode="auto">
          <a:xfrm>
            <a:off x="5018088" y="1666875"/>
            <a:ext cx="152400" cy="152400"/>
          </a:xfrm>
          <a:prstGeom prst="ellipse">
            <a:avLst/>
          </a:prstGeom>
          <a:solidFill>
            <a:srgbClr val="FF9900"/>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61199" name="Line 15"/>
          <p:cNvSpPr>
            <a:spLocks noChangeShapeType="1"/>
          </p:cNvSpPr>
          <p:nvPr/>
        </p:nvSpPr>
        <p:spPr bwMode="auto">
          <a:xfrm flipH="1">
            <a:off x="4179888"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1200" name="Line 16"/>
          <p:cNvSpPr>
            <a:spLocks noChangeShapeType="1"/>
          </p:cNvSpPr>
          <p:nvPr/>
        </p:nvSpPr>
        <p:spPr bwMode="auto">
          <a:xfrm flipH="1">
            <a:off x="5170488" y="1743075"/>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1201" name="Text Box 17"/>
          <p:cNvSpPr txBox="1">
            <a:spLocks noChangeArrowheads="1"/>
          </p:cNvSpPr>
          <p:nvPr/>
        </p:nvSpPr>
        <p:spPr bwMode="auto">
          <a:xfrm>
            <a:off x="5399088" y="1438275"/>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61202" name="Text Box 18"/>
          <p:cNvSpPr txBox="1">
            <a:spLocks noChangeArrowheads="1"/>
          </p:cNvSpPr>
          <p:nvPr/>
        </p:nvSpPr>
        <p:spPr bwMode="auto">
          <a:xfrm>
            <a:off x="4484688" y="1143000"/>
            <a:ext cx="4984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inv2</a:t>
            </a:r>
          </a:p>
        </p:txBody>
      </p:sp>
      <p:sp>
        <p:nvSpPr>
          <p:cNvPr id="861203" name="Freeform 19"/>
          <p:cNvSpPr>
            <a:spLocks/>
          </p:cNvSpPr>
          <p:nvPr/>
        </p:nvSpPr>
        <p:spPr bwMode="auto">
          <a:xfrm>
            <a:off x="2362200" y="3429000"/>
            <a:ext cx="3505200" cy="228600"/>
          </a:xfrm>
          <a:custGeom>
            <a:avLst/>
            <a:gdLst/>
            <a:ahLst/>
            <a:cxnLst>
              <a:cxn ang="0">
                <a:pos x="0" y="144"/>
              </a:cxn>
              <a:cxn ang="0">
                <a:pos x="720" y="144"/>
              </a:cxn>
              <a:cxn ang="0">
                <a:pos x="720" y="0"/>
              </a:cxn>
              <a:cxn ang="0">
                <a:pos x="2208" y="0"/>
              </a:cxn>
            </a:cxnLst>
            <a:rect l="0" t="0" r="r" b="b"/>
            <a:pathLst>
              <a:path w="2208" h="144">
                <a:moveTo>
                  <a:pt x="0" y="144"/>
                </a:moveTo>
                <a:lnTo>
                  <a:pt x="720" y="144"/>
                </a:lnTo>
                <a:lnTo>
                  <a:pt x="720" y="0"/>
                </a:lnTo>
                <a:lnTo>
                  <a:pt x="2208" y="0"/>
                </a:lnTo>
              </a:path>
            </a:pathLst>
          </a:custGeom>
          <a:noFill/>
          <a:ln w="19050" cap="flat" cmpd="sng">
            <a:solidFill>
              <a:schemeClr val="tx1"/>
            </a:solidFill>
            <a:prstDash val="solid"/>
            <a:round/>
            <a:headEnd/>
            <a:tailEnd/>
          </a:ln>
          <a:effectLst/>
        </p:spPr>
        <p:txBody>
          <a:bodyPr lIns="63500" tIns="25400" rIns="63500" bIns="25400" anchor="ctr">
            <a:spAutoFit/>
          </a:bodyPr>
          <a:lstStyle/>
          <a:p>
            <a:endParaRPr lang="en-US"/>
          </a:p>
        </p:txBody>
      </p:sp>
      <p:sp>
        <p:nvSpPr>
          <p:cNvPr id="861204" name="Text Box 20"/>
          <p:cNvSpPr txBox="1">
            <a:spLocks noChangeArrowheads="1"/>
          </p:cNvSpPr>
          <p:nvPr/>
        </p:nvSpPr>
        <p:spPr bwMode="auto">
          <a:xfrm>
            <a:off x="2286000" y="3886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61205" name="Freeform 21"/>
          <p:cNvSpPr>
            <a:spLocks/>
          </p:cNvSpPr>
          <p:nvPr/>
        </p:nvSpPr>
        <p:spPr bwMode="auto">
          <a:xfrm>
            <a:off x="2362200" y="3886200"/>
            <a:ext cx="3505200" cy="228600"/>
          </a:xfrm>
          <a:custGeom>
            <a:avLst/>
            <a:gdLst/>
            <a:ahLst/>
            <a:cxnLst>
              <a:cxn ang="0">
                <a:pos x="0" y="0"/>
              </a:cxn>
              <a:cxn ang="0">
                <a:pos x="960" y="0"/>
              </a:cxn>
              <a:cxn ang="0">
                <a:pos x="960" y="192"/>
              </a:cxn>
              <a:cxn ang="0">
                <a:pos x="2208" y="192"/>
              </a:cxn>
            </a:cxnLst>
            <a:rect l="0" t="0" r="r" b="b"/>
            <a:pathLst>
              <a:path w="2208" h="192">
                <a:moveTo>
                  <a:pt x="0" y="0"/>
                </a:moveTo>
                <a:lnTo>
                  <a:pt x="960" y="0"/>
                </a:lnTo>
                <a:lnTo>
                  <a:pt x="960" y="192"/>
                </a:lnTo>
                <a:lnTo>
                  <a:pt x="2208" y="192"/>
                </a:lnTo>
              </a:path>
            </a:pathLst>
          </a:custGeom>
          <a:noFill/>
          <a:ln w="19050" cap="flat" cmpd="sng">
            <a:solidFill>
              <a:schemeClr val="tx1"/>
            </a:solidFill>
            <a:prstDash val="solid"/>
            <a:round/>
            <a:headEnd/>
            <a:tailEnd/>
          </a:ln>
          <a:effectLst/>
        </p:spPr>
        <p:txBody>
          <a:bodyPr lIns="63500" tIns="25400" rIns="63500" bIns="25400" anchor="ctr">
            <a:spAutoFit/>
          </a:bodyPr>
          <a:lstStyle/>
          <a:p>
            <a:endParaRPr lang="en-US"/>
          </a:p>
        </p:txBody>
      </p:sp>
      <p:sp>
        <p:nvSpPr>
          <p:cNvPr id="861207" name="Line 23"/>
          <p:cNvSpPr>
            <a:spLocks noChangeShapeType="1"/>
          </p:cNvSpPr>
          <p:nvPr/>
        </p:nvSpPr>
        <p:spPr bwMode="auto">
          <a:xfrm>
            <a:off x="3886200" y="2819400"/>
            <a:ext cx="0" cy="2209800"/>
          </a:xfrm>
          <a:prstGeom prst="line">
            <a:avLst/>
          </a:prstGeom>
          <a:noFill/>
          <a:ln w="12700">
            <a:solidFill>
              <a:schemeClr val="tx1"/>
            </a:solidFill>
            <a:prstDash val="dash"/>
            <a:round/>
            <a:headEnd/>
            <a:tailEnd/>
          </a:ln>
          <a:effectLst/>
        </p:spPr>
        <p:txBody>
          <a:bodyPr lIns="63500" tIns="25400" rIns="63500" bIns="25400" anchor="ctr">
            <a:spAutoFit/>
          </a:bodyPr>
          <a:lstStyle/>
          <a:p>
            <a:endParaRPr lang="en-US"/>
          </a:p>
        </p:txBody>
      </p:sp>
      <p:sp>
        <p:nvSpPr>
          <p:cNvPr id="861208" name="Line 24"/>
          <p:cNvSpPr>
            <a:spLocks noChangeShapeType="1"/>
          </p:cNvSpPr>
          <p:nvPr/>
        </p:nvSpPr>
        <p:spPr bwMode="auto">
          <a:xfrm>
            <a:off x="3505200" y="2819400"/>
            <a:ext cx="0" cy="2209800"/>
          </a:xfrm>
          <a:prstGeom prst="line">
            <a:avLst/>
          </a:prstGeom>
          <a:noFill/>
          <a:ln w="12700">
            <a:solidFill>
              <a:schemeClr val="tx1"/>
            </a:solidFill>
            <a:prstDash val="dash"/>
            <a:round/>
            <a:headEnd/>
            <a:tailEnd/>
          </a:ln>
          <a:effectLst/>
        </p:spPr>
        <p:txBody>
          <a:bodyPr lIns="63500" tIns="25400" rIns="63500" bIns="25400" anchor="ctr">
            <a:spAutoFit/>
          </a:bodyPr>
          <a:lstStyle/>
          <a:p>
            <a:endParaRPr lang="en-US"/>
          </a:p>
        </p:txBody>
      </p:sp>
      <p:sp>
        <p:nvSpPr>
          <p:cNvPr id="861209" name="Text Box 25"/>
          <p:cNvSpPr txBox="1">
            <a:spLocks noChangeArrowheads="1"/>
          </p:cNvSpPr>
          <p:nvPr/>
        </p:nvSpPr>
        <p:spPr bwMode="auto">
          <a:xfrm>
            <a:off x="3352800" y="2438400"/>
            <a:ext cx="2968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t1</a:t>
            </a:r>
          </a:p>
        </p:txBody>
      </p:sp>
      <p:sp>
        <p:nvSpPr>
          <p:cNvPr id="861210" name="Text Box 26"/>
          <p:cNvSpPr txBox="1">
            <a:spLocks noChangeArrowheads="1"/>
          </p:cNvSpPr>
          <p:nvPr/>
        </p:nvSpPr>
        <p:spPr bwMode="auto">
          <a:xfrm>
            <a:off x="3733800" y="2438400"/>
            <a:ext cx="2968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t2</a:t>
            </a:r>
          </a:p>
        </p:txBody>
      </p:sp>
      <p:sp>
        <p:nvSpPr>
          <p:cNvPr id="861214" name="AutoShape 30"/>
          <p:cNvSpPr>
            <a:spLocks noChangeArrowheads="1"/>
          </p:cNvSpPr>
          <p:nvPr/>
        </p:nvSpPr>
        <p:spPr bwMode="auto">
          <a:xfrm>
            <a:off x="838200" y="4648200"/>
            <a:ext cx="1600200" cy="838200"/>
          </a:xfrm>
          <a:prstGeom prst="wedgeRectCallout">
            <a:avLst>
              <a:gd name="adj1" fmla="val 114583"/>
              <a:gd name="adj2" fmla="val -25759"/>
            </a:avLst>
          </a:prstGeom>
          <a:solidFill>
            <a:schemeClr val="folHlink"/>
          </a:solidFill>
          <a:ln w="12700" algn="ctr">
            <a:solidFill>
              <a:schemeClr val="tx1"/>
            </a:solidFill>
            <a:miter lim="800000"/>
            <a:headEnd/>
            <a:tailEnd/>
          </a:ln>
          <a:effectLst/>
        </p:spPr>
        <p:txBody>
          <a:bodyPr lIns="63500" tIns="25400" rIns="63500" bIns="25400" anchor="ctr"/>
          <a:lstStyle/>
          <a:p>
            <a:pPr marL="457200" indent="-457200" algn="ctr"/>
            <a:r>
              <a:rPr lang="en-US" sz="1600"/>
              <a:t>module inv1</a:t>
            </a:r>
          </a:p>
          <a:p>
            <a:pPr marL="457200" indent="-457200" algn="ctr"/>
            <a:r>
              <a:rPr lang="en-US" sz="1600"/>
              <a:t>sees 0-&gt;1 on</a:t>
            </a:r>
          </a:p>
          <a:p>
            <a:pPr marL="457200" indent="-457200" algn="ctr"/>
            <a:r>
              <a:rPr lang="en-US" sz="1600"/>
              <a:t>input</a:t>
            </a:r>
          </a:p>
        </p:txBody>
      </p:sp>
      <p:sp>
        <p:nvSpPr>
          <p:cNvPr id="861215" name="AutoShape 31"/>
          <p:cNvSpPr>
            <a:spLocks noChangeArrowheads="1"/>
          </p:cNvSpPr>
          <p:nvPr/>
        </p:nvSpPr>
        <p:spPr bwMode="auto">
          <a:xfrm>
            <a:off x="1828800" y="5562600"/>
            <a:ext cx="1600200" cy="838200"/>
          </a:xfrm>
          <a:prstGeom prst="wedgeRectCallout">
            <a:avLst>
              <a:gd name="adj1" fmla="val 76486"/>
              <a:gd name="adj2" fmla="val -116667"/>
            </a:avLst>
          </a:prstGeom>
          <a:solidFill>
            <a:schemeClr val="folHlink"/>
          </a:solidFill>
          <a:ln w="12700" algn="ctr">
            <a:solidFill>
              <a:schemeClr val="tx1"/>
            </a:solidFill>
            <a:miter lim="800000"/>
            <a:headEnd/>
            <a:tailEnd/>
          </a:ln>
          <a:effectLst/>
        </p:spPr>
        <p:txBody>
          <a:bodyPr lIns="63500" tIns="25400" rIns="63500" bIns="25400" anchor="ctr"/>
          <a:lstStyle/>
          <a:p>
            <a:pPr marL="457200" indent="-457200" algn="ctr"/>
            <a:r>
              <a:rPr lang="en-US" sz="1600"/>
              <a:t>module inv1</a:t>
            </a:r>
          </a:p>
          <a:p>
            <a:pPr marL="457200" indent="-457200" algn="ctr"/>
            <a:r>
              <a:rPr lang="en-US" sz="1600"/>
              <a:t>sends 1-&gt;0 to</a:t>
            </a:r>
          </a:p>
          <a:p>
            <a:pPr marL="457200" indent="-457200" algn="ctr"/>
            <a:r>
              <a:rPr lang="en-US" sz="1600"/>
              <a:t>output AFTER d</a:t>
            </a:r>
          </a:p>
        </p:txBody>
      </p:sp>
      <p:sp>
        <p:nvSpPr>
          <p:cNvPr id="861216" name="Line 32"/>
          <p:cNvSpPr>
            <a:spLocks noChangeShapeType="1"/>
          </p:cNvSpPr>
          <p:nvPr/>
        </p:nvSpPr>
        <p:spPr bwMode="auto">
          <a:xfrm>
            <a:off x="3505200" y="4848225"/>
            <a:ext cx="381000" cy="0"/>
          </a:xfrm>
          <a:prstGeom prst="line">
            <a:avLst/>
          </a:prstGeom>
          <a:noFill/>
          <a:ln w="12700">
            <a:solidFill>
              <a:schemeClr val="tx1"/>
            </a:solidFill>
            <a:round/>
            <a:headEnd/>
            <a:tailEnd type="triangle" w="med" len="med"/>
          </a:ln>
          <a:effectLst/>
        </p:spPr>
        <p:txBody>
          <a:bodyPr wrap="none" lIns="63500" tIns="25400" rIns="63500" bIns="25400" anchor="ctr">
            <a:spAutoFit/>
          </a:bodyPr>
          <a:lstStyle/>
          <a:p>
            <a:endParaRPr lang="en-US"/>
          </a:p>
        </p:txBody>
      </p:sp>
      <p:sp>
        <p:nvSpPr>
          <p:cNvPr id="861217" name="Text Box 33"/>
          <p:cNvSpPr txBox="1">
            <a:spLocks noChangeArrowheads="1"/>
          </p:cNvSpPr>
          <p:nvPr/>
        </p:nvSpPr>
        <p:spPr bwMode="auto">
          <a:xfrm>
            <a:off x="3581400" y="45720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i="1"/>
              <a:t>d</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smtClean="0"/>
              <a:t>Signal Values are mapped on a time axis</a:t>
            </a:r>
            <a:endParaRPr lang="en-US" dirty="0"/>
          </a:p>
        </p:txBody>
      </p:sp>
      <p:sp>
        <p:nvSpPr>
          <p:cNvPr id="862211" name="AutoShape 3"/>
          <p:cNvSpPr>
            <a:spLocks noChangeArrowheads="1"/>
          </p:cNvSpPr>
          <p:nvPr/>
        </p:nvSpPr>
        <p:spPr bwMode="auto">
          <a:xfrm rot="5400000">
            <a:off x="3119438" y="1528762"/>
            <a:ext cx="609600" cy="447675"/>
          </a:xfrm>
          <a:prstGeom prst="triangle">
            <a:avLst>
              <a:gd name="adj" fmla="val 50000"/>
            </a:avLst>
          </a:prstGeom>
          <a:solidFill>
            <a:schemeClr val="folHlink"/>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62212" name="Oval 4"/>
          <p:cNvSpPr>
            <a:spLocks noChangeArrowheads="1"/>
          </p:cNvSpPr>
          <p:nvPr/>
        </p:nvSpPr>
        <p:spPr bwMode="auto">
          <a:xfrm>
            <a:off x="3657600" y="1676400"/>
            <a:ext cx="152400" cy="152400"/>
          </a:xfrm>
          <a:prstGeom prst="ellipse">
            <a:avLst/>
          </a:prstGeom>
          <a:solidFill>
            <a:schemeClr val="folHlink"/>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62213" name="Line 5"/>
          <p:cNvSpPr>
            <a:spLocks noChangeShapeType="1"/>
          </p:cNvSpPr>
          <p:nvPr/>
        </p:nvSpPr>
        <p:spPr bwMode="auto">
          <a:xfrm flipH="1">
            <a:off x="2819400"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2214" name="Line 6"/>
          <p:cNvSpPr>
            <a:spLocks noChangeShapeType="1"/>
          </p:cNvSpPr>
          <p:nvPr/>
        </p:nvSpPr>
        <p:spPr bwMode="auto">
          <a:xfrm flipH="1">
            <a:off x="3810000"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2215" name="Text Box 7"/>
          <p:cNvSpPr txBox="1">
            <a:spLocks noChangeArrowheads="1"/>
          </p:cNvSpPr>
          <p:nvPr/>
        </p:nvSpPr>
        <p:spPr bwMode="auto">
          <a:xfrm>
            <a:off x="2743200" y="1447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62216" name="Text Box 8"/>
          <p:cNvSpPr txBox="1">
            <a:spLocks noChangeArrowheads="1"/>
          </p:cNvSpPr>
          <p:nvPr/>
        </p:nvSpPr>
        <p:spPr bwMode="auto">
          <a:xfrm>
            <a:off x="4038600" y="14478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62217" name="Text Box 9"/>
          <p:cNvSpPr txBox="1">
            <a:spLocks noChangeArrowheads="1"/>
          </p:cNvSpPr>
          <p:nvPr/>
        </p:nvSpPr>
        <p:spPr bwMode="auto">
          <a:xfrm>
            <a:off x="3124200" y="1152525"/>
            <a:ext cx="4984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a:t>
            </a:r>
          </a:p>
        </p:txBody>
      </p:sp>
      <p:sp>
        <p:nvSpPr>
          <p:cNvPr id="862218" name="Text Box 10"/>
          <p:cNvSpPr txBox="1">
            <a:spLocks noChangeArrowheads="1"/>
          </p:cNvSpPr>
          <p:nvPr/>
        </p:nvSpPr>
        <p:spPr bwMode="auto">
          <a:xfrm>
            <a:off x="22860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62219" name="Line 11"/>
          <p:cNvSpPr>
            <a:spLocks noChangeShapeType="1"/>
          </p:cNvSpPr>
          <p:nvPr/>
        </p:nvSpPr>
        <p:spPr bwMode="auto">
          <a:xfrm>
            <a:off x="2362200" y="2895600"/>
            <a:ext cx="3505200" cy="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
        <p:nvSpPr>
          <p:cNvPr id="862220" name="Text Box 12"/>
          <p:cNvSpPr txBox="1">
            <a:spLocks noChangeArrowheads="1"/>
          </p:cNvSpPr>
          <p:nvPr/>
        </p:nvSpPr>
        <p:spPr bwMode="auto">
          <a:xfrm>
            <a:off x="5410200" y="2590800"/>
            <a:ext cx="5111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time</a:t>
            </a:r>
          </a:p>
        </p:txBody>
      </p:sp>
      <p:sp>
        <p:nvSpPr>
          <p:cNvPr id="862221" name="AutoShape 13"/>
          <p:cNvSpPr>
            <a:spLocks noChangeArrowheads="1"/>
          </p:cNvSpPr>
          <p:nvPr/>
        </p:nvSpPr>
        <p:spPr bwMode="auto">
          <a:xfrm rot="5400000">
            <a:off x="4479926" y="1519237"/>
            <a:ext cx="609600" cy="447675"/>
          </a:xfrm>
          <a:prstGeom prst="triangle">
            <a:avLst>
              <a:gd name="adj" fmla="val 50000"/>
            </a:avLst>
          </a:prstGeom>
          <a:solidFill>
            <a:srgbClr val="FF9900"/>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62222" name="Oval 14"/>
          <p:cNvSpPr>
            <a:spLocks noChangeArrowheads="1"/>
          </p:cNvSpPr>
          <p:nvPr/>
        </p:nvSpPr>
        <p:spPr bwMode="auto">
          <a:xfrm>
            <a:off x="5018088" y="1666875"/>
            <a:ext cx="152400" cy="152400"/>
          </a:xfrm>
          <a:prstGeom prst="ellipse">
            <a:avLst/>
          </a:prstGeom>
          <a:solidFill>
            <a:srgbClr val="FF9900"/>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62223" name="Line 15"/>
          <p:cNvSpPr>
            <a:spLocks noChangeShapeType="1"/>
          </p:cNvSpPr>
          <p:nvPr/>
        </p:nvSpPr>
        <p:spPr bwMode="auto">
          <a:xfrm flipH="1">
            <a:off x="4179888" y="1752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2224" name="Line 16"/>
          <p:cNvSpPr>
            <a:spLocks noChangeShapeType="1"/>
          </p:cNvSpPr>
          <p:nvPr/>
        </p:nvSpPr>
        <p:spPr bwMode="auto">
          <a:xfrm flipH="1">
            <a:off x="5170488" y="1743075"/>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62225" name="Text Box 17"/>
          <p:cNvSpPr txBox="1">
            <a:spLocks noChangeArrowheads="1"/>
          </p:cNvSpPr>
          <p:nvPr/>
        </p:nvSpPr>
        <p:spPr bwMode="auto">
          <a:xfrm>
            <a:off x="5399088" y="1438275"/>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62226" name="Text Box 18"/>
          <p:cNvSpPr txBox="1">
            <a:spLocks noChangeArrowheads="1"/>
          </p:cNvSpPr>
          <p:nvPr/>
        </p:nvSpPr>
        <p:spPr bwMode="auto">
          <a:xfrm>
            <a:off x="4484688" y="1143000"/>
            <a:ext cx="4984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inv2</a:t>
            </a:r>
          </a:p>
        </p:txBody>
      </p:sp>
      <p:sp>
        <p:nvSpPr>
          <p:cNvPr id="862227" name="Freeform 19"/>
          <p:cNvSpPr>
            <a:spLocks/>
          </p:cNvSpPr>
          <p:nvPr/>
        </p:nvSpPr>
        <p:spPr bwMode="auto">
          <a:xfrm>
            <a:off x="2362200" y="3429000"/>
            <a:ext cx="3505200" cy="228600"/>
          </a:xfrm>
          <a:custGeom>
            <a:avLst/>
            <a:gdLst/>
            <a:ahLst/>
            <a:cxnLst>
              <a:cxn ang="0">
                <a:pos x="0" y="144"/>
              </a:cxn>
              <a:cxn ang="0">
                <a:pos x="720" y="144"/>
              </a:cxn>
              <a:cxn ang="0">
                <a:pos x="720" y="0"/>
              </a:cxn>
              <a:cxn ang="0">
                <a:pos x="2208" y="0"/>
              </a:cxn>
            </a:cxnLst>
            <a:rect l="0" t="0" r="r" b="b"/>
            <a:pathLst>
              <a:path w="2208" h="144">
                <a:moveTo>
                  <a:pt x="0" y="144"/>
                </a:moveTo>
                <a:lnTo>
                  <a:pt x="720" y="144"/>
                </a:lnTo>
                <a:lnTo>
                  <a:pt x="720" y="0"/>
                </a:lnTo>
                <a:lnTo>
                  <a:pt x="2208" y="0"/>
                </a:lnTo>
              </a:path>
            </a:pathLst>
          </a:custGeom>
          <a:noFill/>
          <a:ln w="19050" cap="flat" cmpd="sng">
            <a:solidFill>
              <a:schemeClr val="tx1"/>
            </a:solidFill>
            <a:prstDash val="solid"/>
            <a:round/>
            <a:headEnd/>
            <a:tailEnd/>
          </a:ln>
          <a:effectLst/>
        </p:spPr>
        <p:txBody>
          <a:bodyPr lIns="63500" tIns="25400" rIns="63500" bIns="25400" anchor="ctr">
            <a:spAutoFit/>
          </a:bodyPr>
          <a:lstStyle/>
          <a:p>
            <a:endParaRPr lang="en-US"/>
          </a:p>
        </p:txBody>
      </p:sp>
      <p:sp>
        <p:nvSpPr>
          <p:cNvPr id="862228" name="Text Box 20"/>
          <p:cNvSpPr txBox="1">
            <a:spLocks noChangeArrowheads="1"/>
          </p:cNvSpPr>
          <p:nvPr/>
        </p:nvSpPr>
        <p:spPr bwMode="auto">
          <a:xfrm>
            <a:off x="2286000" y="3886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62229" name="Freeform 21"/>
          <p:cNvSpPr>
            <a:spLocks/>
          </p:cNvSpPr>
          <p:nvPr/>
        </p:nvSpPr>
        <p:spPr bwMode="auto">
          <a:xfrm>
            <a:off x="2362200" y="3886200"/>
            <a:ext cx="3505200" cy="228600"/>
          </a:xfrm>
          <a:custGeom>
            <a:avLst/>
            <a:gdLst/>
            <a:ahLst/>
            <a:cxnLst>
              <a:cxn ang="0">
                <a:pos x="0" y="0"/>
              </a:cxn>
              <a:cxn ang="0">
                <a:pos x="960" y="0"/>
              </a:cxn>
              <a:cxn ang="0">
                <a:pos x="960" y="192"/>
              </a:cxn>
              <a:cxn ang="0">
                <a:pos x="2208" y="192"/>
              </a:cxn>
            </a:cxnLst>
            <a:rect l="0" t="0" r="r" b="b"/>
            <a:pathLst>
              <a:path w="2208" h="192">
                <a:moveTo>
                  <a:pt x="0" y="0"/>
                </a:moveTo>
                <a:lnTo>
                  <a:pt x="960" y="0"/>
                </a:lnTo>
                <a:lnTo>
                  <a:pt x="960" y="192"/>
                </a:lnTo>
                <a:lnTo>
                  <a:pt x="2208" y="192"/>
                </a:lnTo>
              </a:path>
            </a:pathLst>
          </a:custGeom>
          <a:noFill/>
          <a:ln w="19050" cap="flat" cmpd="sng">
            <a:solidFill>
              <a:schemeClr val="tx1"/>
            </a:solidFill>
            <a:prstDash val="solid"/>
            <a:round/>
            <a:headEnd/>
            <a:tailEnd/>
          </a:ln>
          <a:effectLst/>
        </p:spPr>
        <p:txBody>
          <a:bodyPr lIns="63500" tIns="25400" rIns="63500" bIns="25400" anchor="ctr">
            <a:spAutoFit/>
          </a:bodyPr>
          <a:lstStyle/>
          <a:p>
            <a:endParaRPr lang="en-US"/>
          </a:p>
        </p:txBody>
      </p:sp>
      <p:sp>
        <p:nvSpPr>
          <p:cNvPr id="862230" name="Text Box 22"/>
          <p:cNvSpPr txBox="1">
            <a:spLocks noChangeArrowheads="1"/>
          </p:cNvSpPr>
          <p:nvPr/>
        </p:nvSpPr>
        <p:spPr bwMode="auto">
          <a:xfrm>
            <a:off x="2286000" y="4276725"/>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62231" name="Line 23"/>
          <p:cNvSpPr>
            <a:spLocks noChangeShapeType="1"/>
          </p:cNvSpPr>
          <p:nvPr/>
        </p:nvSpPr>
        <p:spPr bwMode="auto">
          <a:xfrm>
            <a:off x="3886200" y="2819400"/>
            <a:ext cx="0" cy="2209800"/>
          </a:xfrm>
          <a:prstGeom prst="line">
            <a:avLst/>
          </a:prstGeom>
          <a:noFill/>
          <a:ln w="12700">
            <a:solidFill>
              <a:schemeClr val="tx1"/>
            </a:solidFill>
            <a:prstDash val="dash"/>
            <a:round/>
            <a:headEnd/>
            <a:tailEnd/>
          </a:ln>
          <a:effectLst/>
        </p:spPr>
        <p:txBody>
          <a:bodyPr lIns="63500" tIns="25400" rIns="63500" bIns="25400" anchor="ctr">
            <a:spAutoFit/>
          </a:bodyPr>
          <a:lstStyle/>
          <a:p>
            <a:endParaRPr lang="en-US"/>
          </a:p>
        </p:txBody>
      </p:sp>
      <p:sp>
        <p:nvSpPr>
          <p:cNvPr id="862232" name="Line 24"/>
          <p:cNvSpPr>
            <a:spLocks noChangeShapeType="1"/>
          </p:cNvSpPr>
          <p:nvPr/>
        </p:nvSpPr>
        <p:spPr bwMode="auto">
          <a:xfrm>
            <a:off x="3505200" y="2819400"/>
            <a:ext cx="0" cy="2209800"/>
          </a:xfrm>
          <a:prstGeom prst="line">
            <a:avLst/>
          </a:prstGeom>
          <a:noFill/>
          <a:ln w="12700">
            <a:solidFill>
              <a:schemeClr val="tx1"/>
            </a:solidFill>
            <a:prstDash val="dash"/>
            <a:round/>
            <a:headEnd/>
            <a:tailEnd/>
          </a:ln>
          <a:effectLst/>
        </p:spPr>
        <p:txBody>
          <a:bodyPr lIns="63500" tIns="25400" rIns="63500" bIns="25400" anchor="ctr">
            <a:spAutoFit/>
          </a:bodyPr>
          <a:lstStyle/>
          <a:p>
            <a:endParaRPr lang="en-US"/>
          </a:p>
        </p:txBody>
      </p:sp>
      <p:sp>
        <p:nvSpPr>
          <p:cNvPr id="862233" name="Text Box 25"/>
          <p:cNvSpPr txBox="1">
            <a:spLocks noChangeArrowheads="1"/>
          </p:cNvSpPr>
          <p:nvPr/>
        </p:nvSpPr>
        <p:spPr bwMode="auto">
          <a:xfrm>
            <a:off x="3352800" y="2438400"/>
            <a:ext cx="2968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t1</a:t>
            </a:r>
          </a:p>
        </p:txBody>
      </p:sp>
      <p:sp>
        <p:nvSpPr>
          <p:cNvPr id="862234" name="Text Box 26"/>
          <p:cNvSpPr txBox="1">
            <a:spLocks noChangeArrowheads="1"/>
          </p:cNvSpPr>
          <p:nvPr/>
        </p:nvSpPr>
        <p:spPr bwMode="auto">
          <a:xfrm>
            <a:off x="3733800" y="2438400"/>
            <a:ext cx="2968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t2</a:t>
            </a:r>
          </a:p>
        </p:txBody>
      </p:sp>
      <p:sp>
        <p:nvSpPr>
          <p:cNvPr id="862235" name="Text Box 27"/>
          <p:cNvSpPr txBox="1">
            <a:spLocks noChangeArrowheads="1"/>
          </p:cNvSpPr>
          <p:nvPr/>
        </p:nvSpPr>
        <p:spPr bwMode="auto">
          <a:xfrm>
            <a:off x="4267200" y="2438400"/>
            <a:ext cx="2968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t3</a:t>
            </a:r>
          </a:p>
        </p:txBody>
      </p:sp>
      <p:sp>
        <p:nvSpPr>
          <p:cNvPr id="862236" name="Line 28"/>
          <p:cNvSpPr>
            <a:spLocks noChangeShapeType="1"/>
          </p:cNvSpPr>
          <p:nvPr/>
        </p:nvSpPr>
        <p:spPr bwMode="auto">
          <a:xfrm>
            <a:off x="4267200" y="2819400"/>
            <a:ext cx="0" cy="2209800"/>
          </a:xfrm>
          <a:prstGeom prst="line">
            <a:avLst/>
          </a:prstGeom>
          <a:noFill/>
          <a:ln w="12700">
            <a:solidFill>
              <a:schemeClr val="tx1"/>
            </a:solidFill>
            <a:prstDash val="dash"/>
            <a:round/>
            <a:headEnd/>
            <a:tailEnd/>
          </a:ln>
          <a:effectLst/>
        </p:spPr>
        <p:txBody>
          <a:bodyPr lIns="63500" tIns="25400" rIns="63500" bIns="25400" anchor="ctr">
            <a:spAutoFit/>
          </a:bodyPr>
          <a:lstStyle/>
          <a:p>
            <a:endParaRPr lang="en-US"/>
          </a:p>
        </p:txBody>
      </p:sp>
      <p:sp>
        <p:nvSpPr>
          <p:cNvPr id="862237" name="Freeform 29"/>
          <p:cNvSpPr>
            <a:spLocks/>
          </p:cNvSpPr>
          <p:nvPr/>
        </p:nvSpPr>
        <p:spPr bwMode="auto">
          <a:xfrm>
            <a:off x="2362200" y="4343400"/>
            <a:ext cx="3505200" cy="228600"/>
          </a:xfrm>
          <a:custGeom>
            <a:avLst/>
            <a:gdLst/>
            <a:ahLst/>
            <a:cxnLst>
              <a:cxn ang="0">
                <a:pos x="0" y="144"/>
              </a:cxn>
              <a:cxn ang="0">
                <a:pos x="1200" y="144"/>
              </a:cxn>
              <a:cxn ang="0">
                <a:pos x="1200" y="0"/>
              </a:cxn>
              <a:cxn ang="0">
                <a:pos x="2208" y="0"/>
              </a:cxn>
            </a:cxnLst>
            <a:rect l="0" t="0" r="r" b="b"/>
            <a:pathLst>
              <a:path w="2208" h="144">
                <a:moveTo>
                  <a:pt x="0" y="144"/>
                </a:moveTo>
                <a:lnTo>
                  <a:pt x="1200" y="144"/>
                </a:lnTo>
                <a:lnTo>
                  <a:pt x="1200" y="0"/>
                </a:lnTo>
                <a:lnTo>
                  <a:pt x="2208" y="0"/>
                </a:lnTo>
              </a:path>
            </a:pathLst>
          </a:custGeom>
          <a:noFill/>
          <a:ln w="19050" cap="flat" cmpd="sng">
            <a:solidFill>
              <a:schemeClr val="tx1"/>
            </a:solidFill>
            <a:prstDash val="solid"/>
            <a:round/>
            <a:headEnd/>
            <a:tailEnd/>
          </a:ln>
          <a:effectLst/>
        </p:spPr>
        <p:txBody>
          <a:bodyPr wrap="none" lIns="63500" tIns="25400" rIns="63500" bIns="25400" anchor="ctr">
            <a:spAutoFit/>
          </a:bodyPr>
          <a:lstStyle/>
          <a:p>
            <a:endParaRPr lang="en-US"/>
          </a:p>
        </p:txBody>
      </p:sp>
      <p:sp>
        <p:nvSpPr>
          <p:cNvPr id="862238" name="AutoShape 30"/>
          <p:cNvSpPr>
            <a:spLocks noChangeArrowheads="1"/>
          </p:cNvSpPr>
          <p:nvPr/>
        </p:nvSpPr>
        <p:spPr bwMode="auto">
          <a:xfrm>
            <a:off x="838200" y="4648200"/>
            <a:ext cx="1600200" cy="838200"/>
          </a:xfrm>
          <a:prstGeom prst="wedgeRectCallout">
            <a:avLst>
              <a:gd name="adj1" fmla="val 114583"/>
              <a:gd name="adj2" fmla="val -25759"/>
            </a:avLst>
          </a:prstGeom>
          <a:solidFill>
            <a:schemeClr val="folHlink"/>
          </a:solidFill>
          <a:ln w="12700" algn="ctr">
            <a:solidFill>
              <a:schemeClr val="tx1"/>
            </a:solidFill>
            <a:miter lim="800000"/>
            <a:headEnd/>
            <a:tailEnd/>
          </a:ln>
          <a:effectLst/>
        </p:spPr>
        <p:txBody>
          <a:bodyPr lIns="63500" tIns="25400" rIns="63500" bIns="25400" anchor="ctr"/>
          <a:lstStyle/>
          <a:p>
            <a:pPr marL="457200" indent="-457200" algn="ctr"/>
            <a:r>
              <a:rPr lang="en-US" sz="1600"/>
              <a:t>module inv1</a:t>
            </a:r>
          </a:p>
          <a:p>
            <a:pPr marL="457200" indent="-457200" algn="ctr"/>
            <a:r>
              <a:rPr lang="en-US" sz="1600"/>
              <a:t>sees 0-&gt;1 on</a:t>
            </a:r>
          </a:p>
          <a:p>
            <a:pPr marL="457200" indent="-457200" algn="ctr"/>
            <a:r>
              <a:rPr lang="en-US" sz="1600"/>
              <a:t>input</a:t>
            </a:r>
          </a:p>
        </p:txBody>
      </p:sp>
      <p:sp>
        <p:nvSpPr>
          <p:cNvPr id="862239" name="AutoShape 31"/>
          <p:cNvSpPr>
            <a:spLocks noChangeArrowheads="1"/>
          </p:cNvSpPr>
          <p:nvPr/>
        </p:nvSpPr>
        <p:spPr bwMode="auto">
          <a:xfrm>
            <a:off x="1828800" y="5562600"/>
            <a:ext cx="1600200" cy="838200"/>
          </a:xfrm>
          <a:prstGeom prst="wedgeRectCallout">
            <a:avLst>
              <a:gd name="adj1" fmla="val 76486"/>
              <a:gd name="adj2" fmla="val -116667"/>
            </a:avLst>
          </a:prstGeom>
          <a:solidFill>
            <a:schemeClr val="folHlink"/>
          </a:solidFill>
          <a:ln w="12700" algn="ctr">
            <a:solidFill>
              <a:schemeClr val="tx1"/>
            </a:solidFill>
            <a:miter lim="800000"/>
            <a:headEnd/>
            <a:tailEnd/>
          </a:ln>
          <a:effectLst/>
        </p:spPr>
        <p:txBody>
          <a:bodyPr lIns="63500" tIns="25400" rIns="63500" bIns="25400" anchor="ctr"/>
          <a:lstStyle/>
          <a:p>
            <a:pPr marL="457200" indent="-457200" algn="ctr"/>
            <a:r>
              <a:rPr lang="en-US" sz="1600"/>
              <a:t>module inv1</a:t>
            </a:r>
          </a:p>
          <a:p>
            <a:pPr marL="457200" indent="-457200" algn="ctr"/>
            <a:r>
              <a:rPr lang="en-US" sz="1600"/>
              <a:t>sends 1-&gt;0 to</a:t>
            </a:r>
          </a:p>
          <a:p>
            <a:pPr marL="457200" indent="-457200" algn="ctr"/>
            <a:r>
              <a:rPr lang="en-US" sz="1600"/>
              <a:t>output AFTER d</a:t>
            </a:r>
          </a:p>
        </p:txBody>
      </p:sp>
      <p:sp>
        <p:nvSpPr>
          <p:cNvPr id="862240" name="Line 32"/>
          <p:cNvSpPr>
            <a:spLocks noChangeShapeType="1"/>
          </p:cNvSpPr>
          <p:nvPr/>
        </p:nvSpPr>
        <p:spPr bwMode="auto">
          <a:xfrm>
            <a:off x="3505200" y="4848225"/>
            <a:ext cx="381000" cy="0"/>
          </a:xfrm>
          <a:prstGeom prst="line">
            <a:avLst/>
          </a:prstGeom>
          <a:noFill/>
          <a:ln w="12700">
            <a:solidFill>
              <a:schemeClr val="tx1"/>
            </a:solidFill>
            <a:round/>
            <a:headEnd/>
            <a:tailEnd type="triangle" w="med" len="med"/>
          </a:ln>
          <a:effectLst/>
        </p:spPr>
        <p:txBody>
          <a:bodyPr wrap="none" lIns="63500" tIns="25400" rIns="63500" bIns="25400" anchor="ctr">
            <a:spAutoFit/>
          </a:bodyPr>
          <a:lstStyle/>
          <a:p>
            <a:endParaRPr lang="en-US"/>
          </a:p>
        </p:txBody>
      </p:sp>
      <p:sp>
        <p:nvSpPr>
          <p:cNvPr id="862241" name="Text Box 33"/>
          <p:cNvSpPr txBox="1">
            <a:spLocks noChangeArrowheads="1"/>
          </p:cNvSpPr>
          <p:nvPr/>
        </p:nvSpPr>
        <p:spPr bwMode="auto">
          <a:xfrm>
            <a:off x="3581400" y="45720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i="1"/>
              <a:t>d</a:t>
            </a:r>
          </a:p>
        </p:txBody>
      </p:sp>
      <p:sp>
        <p:nvSpPr>
          <p:cNvPr id="862242" name="AutoShape 34"/>
          <p:cNvSpPr>
            <a:spLocks noChangeArrowheads="1"/>
          </p:cNvSpPr>
          <p:nvPr/>
        </p:nvSpPr>
        <p:spPr bwMode="auto">
          <a:xfrm>
            <a:off x="4953000" y="5334000"/>
            <a:ext cx="1600200" cy="838200"/>
          </a:xfrm>
          <a:prstGeom prst="wedgeRectCallout">
            <a:avLst>
              <a:gd name="adj1" fmla="val -114583"/>
              <a:gd name="adj2" fmla="val -92801"/>
            </a:avLst>
          </a:prstGeom>
          <a:solidFill>
            <a:srgbClr val="FF9900"/>
          </a:solidFill>
          <a:ln w="12700" algn="ctr">
            <a:solidFill>
              <a:schemeClr val="tx1"/>
            </a:solidFill>
            <a:miter lim="800000"/>
            <a:headEnd/>
            <a:tailEnd/>
          </a:ln>
          <a:effectLst/>
        </p:spPr>
        <p:txBody>
          <a:bodyPr lIns="63500" tIns="25400" rIns="63500" bIns="25400" anchor="ctr"/>
          <a:lstStyle/>
          <a:p>
            <a:pPr marL="457200" indent="-457200" algn="ctr"/>
            <a:r>
              <a:rPr lang="en-US" sz="1600"/>
              <a:t>module inv2</a:t>
            </a:r>
          </a:p>
          <a:p>
            <a:pPr marL="457200" indent="-457200" algn="ctr"/>
            <a:r>
              <a:rPr lang="en-US" sz="1600"/>
              <a:t>sees 1-&gt;0 on</a:t>
            </a:r>
          </a:p>
          <a:p>
            <a:pPr marL="457200" indent="-457200" algn="ctr"/>
            <a:r>
              <a:rPr lang="en-US" sz="1600"/>
              <a:t>input</a:t>
            </a:r>
          </a:p>
        </p:txBody>
      </p:sp>
      <p:sp>
        <p:nvSpPr>
          <p:cNvPr id="862243" name="AutoShape 35"/>
          <p:cNvSpPr>
            <a:spLocks noChangeArrowheads="1"/>
          </p:cNvSpPr>
          <p:nvPr/>
        </p:nvSpPr>
        <p:spPr bwMode="auto">
          <a:xfrm>
            <a:off x="5715000" y="4419600"/>
            <a:ext cx="1600200" cy="838200"/>
          </a:xfrm>
          <a:prstGeom prst="wedgeRectCallout">
            <a:avLst>
              <a:gd name="adj1" fmla="val -140773"/>
              <a:gd name="adj2" fmla="val -1894"/>
            </a:avLst>
          </a:prstGeom>
          <a:solidFill>
            <a:srgbClr val="FF9900"/>
          </a:solidFill>
          <a:ln w="12700" algn="ctr">
            <a:solidFill>
              <a:schemeClr val="tx1"/>
            </a:solidFill>
            <a:miter lim="800000"/>
            <a:headEnd/>
            <a:tailEnd/>
          </a:ln>
          <a:effectLst/>
        </p:spPr>
        <p:txBody>
          <a:bodyPr lIns="63500" tIns="25400" rIns="63500" bIns="25400" anchor="ctr"/>
          <a:lstStyle/>
          <a:p>
            <a:pPr marL="457200" indent="-457200" algn="ctr"/>
            <a:r>
              <a:rPr lang="en-US" sz="1600"/>
              <a:t>module inv2</a:t>
            </a:r>
          </a:p>
          <a:p>
            <a:pPr marL="457200" indent="-457200" algn="ctr"/>
            <a:r>
              <a:rPr lang="en-US" sz="1600"/>
              <a:t>sends 1-&gt;0 to</a:t>
            </a:r>
          </a:p>
          <a:p>
            <a:pPr marL="457200" indent="-457200" algn="ctr"/>
            <a:r>
              <a:rPr lang="en-US" sz="1600"/>
              <a:t>output AFTER d</a:t>
            </a:r>
          </a:p>
        </p:txBody>
      </p:sp>
      <p:sp>
        <p:nvSpPr>
          <p:cNvPr id="862244" name="Line 36"/>
          <p:cNvSpPr>
            <a:spLocks noChangeShapeType="1"/>
          </p:cNvSpPr>
          <p:nvPr/>
        </p:nvSpPr>
        <p:spPr bwMode="auto">
          <a:xfrm>
            <a:off x="3886200" y="3733800"/>
            <a:ext cx="381000" cy="0"/>
          </a:xfrm>
          <a:prstGeom prst="line">
            <a:avLst/>
          </a:prstGeom>
          <a:noFill/>
          <a:ln w="12700">
            <a:solidFill>
              <a:schemeClr val="tx1"/>
            </a:solidFill>
            <a:round/>
            <a:headEnd/>
            <a:tailEnd type="triangle" w="med" len="med"/>
          </a:ln>
          <a:effectLst/>
        </p:spPr>
        <p:txBody>
          <a:bodyPr wrap="none" lIns="63500" tIns="25400" rIns="63500" bIns="25400" anchor="ctr">
            <a:spAutoFit/>
          </a:bodyPr>
          <a:lstStyle/>
          <a:p>
            <a:endParaRPr lang="en-US"/>
          </a:p>
        </p:txBody>
      </p:sp>
      <p:sp>
        <p:nvSpPr>
          <p:cNvPr id="862245" name="Text Box 37"/>
          <p:cNvSpPr txBox="1">
            <a:spLocks noChangeArrowheads="1"/>
          </p:cNvSpPr>
          <p:nvPr/>
        </p:nvSpPr>
        <p:spPr bwMode="auto">
          <a:xfrm>
            <a:off x="3962400" y="3438525"/>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i="1"/>
              <a:t>d</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smtClean="0"/>
              <a:t>Output of a typical Verilog simulation</a:t>
            </a:r>
            <a:endParaRPr lang="en-US" dirty="0"/>
          </a:p>
        </p:txBody>
      </p:sp>
      <p:pic>
        <p:nvPicPr>
          <p:cNvPr id="866307" name="Picture 3"/>
          <p:cNvPicPr>
            <a:picLocks noChangeAspect="1" noChangeArrowheads="1"/>
          </p:cNvPicPr>
          <p:nvPr/>
        </p:nvPicPr>
        <p:blipFill>
          <a:blip r:embed="rId2" cstate="print"/>
          <a:srcRect/>
          <a:stretch>
            <a:fillRect/>
          </a:stretch>
        </p:blipFill>
        <p:spPr bwMode="auto">
          <a:xfrm>
            <a:off x="685800" y="1533525"/>
            <a:ext cx="8001000" cy="4527550"/>
          </a:xfrm>
          <a:prstGeom prst="rect">
            <a:avLst/>
          </a:prstGeom>
          <a:noFill/>
          <a:ln w="12700" algn="ctr">
            <a:noFill/>
            <a:miter lim="800000"/>
            <a:headEnd/>
            <a:tailEnd/>
          </a:ln>
          <a:effectLst/>
        </p:spPr>
      </p:pic>
      <p:sp>
        <p:nvSpPr>
          <p:cNvPr id="866308" name="Line 4"/>
          <p:cNvSpPr>
            <a:spLocks noChangeShapeType="1"/>
          </p:cNvSpPr>
          <p:nvPr/>
        </p:nvSpPr>
        <p:spPr bwMode="auto">
          <a:xfrm>
            <a:off x="1066800" y="6334125"/>
            <a:ext cx="914400" cy="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
        <p:nvSpPr>
          <p:cNvPr id="866309" name="Text Box 5"/>
          <p:cNvSpPr txBox="1">
            <a:spLocks noChangeArrowheads="1"/>
          </p:cNvSpPr>
          <p:nvPr/>
        </p:nvSpPr>
        <p:spPr bwMode="auto">
          <a:xfrm>
            <a:off x="2057400" y="6181725"/>
            <a:ext cx="5778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Time</a:t>
            </a:r>
          </a:p>
        </p:txBody>
      </p:sp>
      <p:sp>
        <p:nvSpPr>
          <p:cNvPr id="866310" name="Text Box 6"/>
          <p:cNvSpPr txBox="1">
            <a:spLocks noChangeArrowheads="1"/>
          </p:cNvSpPr>
          <p:nvPr/>
        </p:nvSpPr>
        <p:spPr bwMode="auto">
          <a:xfrm>
            <a:off x="457200" y="1005840"/>
            <a:ext cx="3480120" cy="297517"/>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smtClean="0"/>
              <a:t>Signals (some </a:t>
            </a:r>
            <a:r>
              <a:rPr lang="en-US" sz="1600" dirty="0"/>
              <a:t>are grouped in buses)</a:t>
            </a:r>
          </a:p>
        </p:txBody>
      </p:sp>
      <p:sp>
        <p:nvSpPr>
          <p:cNvPr id="866311" name="Line 7"/>
          <p:cNvSpPr>
            <a:spLocks noChangeShapeType="1"/>
          </p:cNvSpPr>
          <p:nvPr/>
        </p:nvSpPr>
        <p:spPr bwMode="auto">
          <a:xfrm>
            <a:off x="533400" y="1447800"/>
            <a:ext cx="0" cy="213360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smtClean="0"/>
              <a:t>Why use a language for circuits?</a:t>
            </a:r>
            <a:endParaRPr lang="en-US" dirty="0"/>
          </a:p>
        </p:txBody>
      </p:sp>
      <p:sp>
        <p:nvSpPr>
          <p:cNvPr id="835587" name="Rectangle 3"/>
          <p:cNvSpPr>
            <a:spLocks noGrp="1" noChangeArrowheads="1"/>
          </p:cNvSpPr>
          <p:nvPr>
            <p:ph type="body" idx="1"/>
          </p:nvPr>
        </p:nvSpPr>
        <p:spPr>
          <a:xfrm>
            <a:off x="457200" y="1005840"/>
            <a:ext cx="8229600" cy="718145"/>
          </a:xfrm>
        </p:spPr>
        <p:txBody>
          <a:bodyPr/>
          <a:lstStyle/>
          <a:p>
            <a:r>
              <a:rPr lang="en-US" sz="2000" dirty="0" smtClean="0"/>
              <a:t>Schematics quickly become tedious </a:t>
            </a:r>
          </a:p>
          <a:p>
            <a:pPr lvl="1"/>
            <a:r>
              <a:rPr lang="en-US" dirty="0" smtClean="0"/>
              <a:t>No hierarchy, complex wiring, complex symbols</a:t>
            </a:r>
            <a:endParaRPr lang="en-US" dirty="0"/>
          </a:p>
        </p:txBody>
      </p:sp>
      <p:pic>
        <p:nvPicPr>
          <p:cNvPr id="835588" name="Picture 4"/>
          <p:cNvPicPr>
            <a:picLocks noChangeAspect="1" noChangeArrowheads="1"/>
          </p:cNvPicPr>
          <p:nvPr/>
        </p:nvPicPr>
        <p:blipFill>
          <a:blip r:embed="rId2" cstate="print"/>
          <a:srcRect/>
          <a:stretch>
            <a:fillRect/>
          </a:stretch>
        </p:blipFill>
        <p:spPr bwMode="auto">
          <a:xfrm>
            <a:off x="936970" y="1752600"/>
            <a:ext cx="7270059" cy="4572000"/>
          </a:xfrm>
          <a:prstGeom prst="rect">
            <a:avLst/>
          </a:prstGeom>
          <a:noFill/>
          <a:ln w="12700" algn="ctr">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2" name="Rectangle 4"/>
          <p:cNvSpPr>
            <a:spLocks noGrp="1" noChangeArrowheads="1"/>
          </p:cNvSpPr>
          <p:nvPr>
            <p:ph type="title"/>
          </p:nvPr>
        </p:nvSpPr>
        <p:spPr/>
        <p:txBody>
          <a:bodyPr/>
          <a:lstStyle/>
          <a:p>
            <a:r>
              <a:rPr lang="en-US" smtClean="0"/>
              <a:t>Output of a typical Verilog simulation</a:t>
            </a:r>
            <a:endParaRPr lang="en-US" dirty="0"/>
          </a:p>
        </p:txBody>
      </p:sp>
      <p:pic>
        <p:nvPicPr>
          <p:cNvPr id="851974" name="Picture 6"/>
          <p:cNvPicPr>
            <a:picLocks noChangeAspect="1" noChangeArrowheads="1"/>
          </p:cNvPicPr>
          <p:nvPr/>
        </p:nvPicPr>
        <p:blipFill>
          <a:blip r:embed="rId3" cstate="print"/>
          <a:srcRect/>
          <a:stretch>
            <a:fillRect/>
          </a:stretch>
        </p:blipFill>
        <p:spPr bwMode="auto">
          <a:xfrm>
            <a:off x="685800" y="1533525"/>
            <a:ext cx="8001000" cy="4527550"/>
          </a:xfrm>
          <a:prstGeom prst="rect">
            <a:avLst/>
          </a:prstGeom>
          <a:noFill/>
          <a:ln w="12700" algn="ctr">
            <a:noFill/>
            <a:miter lim="800000"/>
            <a:headEnd/>
            <a:tailEnd/>
          </a:ln>
          <a:effectLst/>
        </p:spPr>
      </p:pic>
      <p:sp>
        <p:nvSpPr>
          <p:cNvPr id="851975" name="Line 7"/>
          <p:cNvSpPr>
            <a:spLocks noChangeShapeType="1"/>
          </p:cNvSpPr>
          <p:nvPr/>
        </p:nvSpPr>
        <p:spPr bwMode="auto">
          <a:xfrm>
            <a:off x="1066800" y="6334125"/>
            <a:ext cx="914400" cy="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
        <p:nvSpPr>
          <p:cNvPr id="851976" name="Text Box 8"/>
          <p:cNvSpPr txBox="1">
            <a:spLocks noChangeArrowheads="1"/>
          </p:cNvSpPr>
          <p:nvPr/>
        </p:nvSpPr>
        <p:spPr bwMode="auto">
          <a:xfrm>
            <a:off x="2057400" y="6181725"/>
            <a:ext cx="5778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Time</a:t>
            </a:r>
          </a:p>
        </p:txBody>
      </p:sp>
      <p:sp>
        <p:nvSpPr>
          <p:cNvPr id="851977" name="Text Box 9"/>
          <p:cNvSpPr txBox="1">
            <a:spLocks noChangeArrowheads="1"/>
          </p:cNvSpPr>
          <p:nvPr/>
        </p:nvSpPr>
        <p:spPr bwMode="auto">
          <a:xfrm>
            <a:off x="457200" y="1005840"/>
            <a:ext cx="3480120" cy="297517"/>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smtClean="0"/>
              <a:t>Signals (</a:t>
            </a:r>
            <a:r>
              <a:rPr lang="en-US" sz="1600" dirty="0"/>
              <a:t>some are grouped in buses)</a:t>
            </a:r>
          </a:p>
        </p:txBody>
      </p:sp>
      <p:sp>
        <p:nvSpPr>
          <p:cNvPr id="851978" name="Line 10"/>
          <p:cNvSpPr>
            <a:spLocks noChangeShapeType="1"/>
          </p:cNvSpPr>
          <p:nvPr/>
        </p:nvSpPr>
        <p:spPr bwMode="auto">
          <a:xfrm>
            <a:off x="533400" y="1447800"/>
            <a:ext cx="0" cy="213360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
        <p:nvSpPr>
          <p:cNvPr id="851979" name="AutoShape 11"/>
          <p:cNvSpPr>
            <a:spLocks noChangeArrowheads="1"/>
          </p:cNvSpPr>
          <p:nvPr/>
        </p:nvSpPr>
        <p:spPr bwMode="auto">
          <a:xfrm>
            <a:off x="4953000" y="4191000"/>
            <a:ext cx="3200400" cy="609600"/>
          </a:xfrm>
          <a:prstGeom prst="wedgeRectCallout">
            <a:avLst>
              <a:gd name="adj1" fmla="val -54116"/>
              <a:gd name="adj2" fmla="val -164324"/>
            </a:avLst>
          </a:prstGeom>
          <a:solidFill>
            <a:srgbClr val="FFFF66"/>
          </a:solidFill>
          <a:ln w="12700" algn="ctr">
            <a:solidFill>
              <a:schemeClr val="tx1"/>
            </a:solidFill>
            <a:miter lim="800000"/>
            <a:headEnd/>
            <a:tailEnd/>
          </a:ln>
          <a:effectLst/>
        </p:spPr>
        <p:txBody>
          <a:bodyPr lIns="63500" tIns="25400" rIns="63500" bIns="25400" anchor="ctr"/>
          <a:lstStyle/>
          <a:p>
            <a:pPr marL="457200" indent="-457200" algn="ctr"/>
            <a:r>
              <a:rPr lang="en-US" sz="1600"/>
              <a:t>At cursor time (897ps), signal </a:t>
            </a:r>
            <a:br>
              <a:rPr lang="en-US" sz="1600"/>
            </a:br>
            <a:r>
              <a:rPr lang="en-US" sz="1600"/>
              <a:t>func carries value 0x05</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custDataLst>
              <p:tags r:id="rId1"/>
            </p:custDataLst>
          </p:nvPr>
        </p:nvSpPr>
        <p:spPr/>
        <p:txBody>
          <a:bodyPr/>
          <a:lstStyle/>
          <a:p>
            <a:r>
              <a:rPr lang="en-US" smtClean="0"/>
              <a:t>Verilog Notation</a:t>
            </a:r>
            <a:endParaRPr lang="en-US" dirty="0"/>
          </a:p>
        </p:txBody>
      </p:sp>
      <p:sp>
        <p:nvSpPr>
          <p:cNvPr id="95235" name="Rectangle 3"/>
          <p:cNvSpPr>
            <a:spLocks noGrp="1" noChangeArrowheads="1"/>
          </p:cNvSpPr>
          <p:nvPr>
            <p:ph type="body" idx="1"/>
            <p:custDataLst>
              <p:tags r:id="rId2"/>
            </p:custDataLst>
          </p:nvPr>
        </p:nvSpPr>
        <p:spPr>
          <a:xfrm>
            <a:off x="457200" y="1005840"/>
            <a:ext cx="8229600" cy="4591000"/>
          </a:xfrm>
        </p:spPr>
        <p:txBody>
          <a:bodyPr/>
          <a:lstStyle/>
          <a:p>
            <a:r>
              <a:rPr lang="en-US" sz="2000" dirty="0" smtClean="0"/>
              <a:t>Verilog is: </a:t>
            </a:r>
          </a:p>
          <a:p>
            <a:pPr lvl="1"/>
            <a:r>
              <a:rPr lang="en-US" dirty="0" smtClean="0"/>
              <a:t>Case sensitive</a:t>
            </a:r>
          </a:p>
          <a:p>
            <a:pPr lvl="1"/>
            <a:r>
              <a:rPr lang="en-US" dirty="0" smtClean="0"/>
              <a:t>Based on the programming language C</a:t>
            </a:r>
          </a:p>
          <a:p>
            <a:pPr lvl="1"/>
            <a:endParaRPr lang="en-US" dirty="0" smtClean="0"/>
          </a:p>
          <a:p>
            <a:r>
              <a:rPr lang="en-US" sz="2000" dirty="0" smtClean="0"/>
              <a:t>Comments</a:t>
            </a:r>
          </a:p>
          <a:p>
            <a:pPr lvl="1"/>
            <a:r>
              <a:rPr lang="en-US" dirty="0" smtClean="0"/>
              <a:t>Single Line</a:t>
            </a:r>
          </a:p>
          <a:p>
            <a:pPr marL="527875" lvl="2" indent="0">
              <a:buNone/>
            </a:pPr>
            <a:r>
              <a:rPr lang="en-US" sz="2000" dirty="0" smtClean="0">
                <a:latin typeface="Courier New" panose="02070309020205020404" pitchFamily="49" charset="0"/>
                <a:cs typeface="Courier New" panose="02070309020205020404" pitchFamily="49" charset="0"/>
              </a:rPr>
              <a:t>//</a:t>
            </a:r>
            <a:r>
              <a:rPr lang="en-US" sz="2000" dirty="0" smtClean="0"/>
              <a:t>			[end of line]</a:t>
            </a:r>
          </a:p>
          <a:p>
            <a:pPr lvl="1"/>
            <a:r>
              <a:rPr lang="en-US" dirty="0" smtClean="0"/>
              <a:t>Multiple Line</a:t>
            </a:r>
          </a:p>
          <a:p>
            <a:pPr marL="527875" lvl="2" indent="0">
              <a:buNone/>
            </a:pPr>
            <a:r>
              <a:rPr lang="en-US" sz="2000" dirty="0" smtClean="0">
                <a:latin typeface="Courier New" panose="02070309020205020404" pitchFamily="49" charset="0"/>
                <a:cs typeface="Courier New" panose="02070309020205020404" pitchFamily="49" charset="0"/>
              </a:rPr>
              <a:t>/*			</a:t>
            </a:r>
          </a:p>
          <a:p>
            <a:pPr marL="527875" lvl="2" indent="0">
              <a:buNone/>
            </a:pPr>
            <a:r>
              <a:rPr lang="en-US" sz="2000" dirty="0" smtClean="0">
                <a:latin typeface="Courier New" panose="02070309020205020404" pitchFamily="49" charset="0"/>
                <a:cs typeface="Courier New" panose="02070309020205020404" pitchFamily="49" charset="0"/>
              </a:rPr>
              <a:t>						*/</a:t>
            </a:r>
          </a:p>
          <a:p>
            <a:r>
              <a:rPr lang="en-US" sz="2000" dirty="0" smtClean="0"/>
              <a:t>List element separator:   </a:t>
            </a:r>
            <a:r>
              <a:rPr lang="en-US" sz="2000" dirty="0" smtClean="0">
                <a:latin typeface="Courier New" panose="02070309020205020404" pitchFamily="49" charset="0"/>
                <a:cs typeface="Courier New" panose="02070309020205020404" pitchFamily="49" charset="0"/>
              </a:rPr>
              <a:t>,</a:t>
            </a:r>
          </a:p>
          <a:p>
            <a:endParaRPr lang="en-US" sz="2000" dirty="0" smtClean="0"/>
          </a:p>
          <a:p>
            <a:r>
              <a:rPr lang="en-US" sz="2000" dirty="0" smtClean="0"/>
              <a:t>Statement terminator:    </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40294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custDataLst>
              <p:tags r:id="rId1"/>
            </p:custDataLst>
          </p:nvPr>
        </p:nvSpPr>
        <p:spPr/>
        <p:txBody>
          <a:bodyPr/>
          <a:lstStyle/>
          <a:p>
            <a:r>
              <a:rPr lang="en-US" smtClean="0"/>
              <a:t>Verilog Notation</a:t>
            </a:r>
            <a:endParaRPr lang="en-US" dirty="0"/>
          </a:p>
        </p:txBody>
      </p:sp>
      <p:sp>
        <p:nvSpPr>
          <p:cNvPr id="96259" name="Rectangle 3"/>
          <p:cNvSpPr>
            <a:spLocks noGrp="1" noChangeArrowheads="1"/>
          </p:cNvSpPr>
          <p:nvPr>
            <p:ph type="body" idx="1"/>
            <p:custDataLst>
              <p:tags r:id="rId2"/>
            </p:custDataLst>
          </p:nvPr>
        </p:nvSpPr>
        <p:spPr>
          <a:xfrm>
            <a:off x="457200" y="1005840"/>
            <a:ext cx="8229600" cy="4924425"/>
          </a:xfrm>
        </p:spPr>
        <p:txBody>
          <a:bodyPr/>
          <a:lstStyle/>
          <a:p>
            <a:r>
              <a:rPr lang="en-US" sz="2000" dirty="0" smtClean="0"/>
              <a:t>Binary Values for Constants and Variables </a:t>
            </a:r>
          </a:p>
          <a:p>
            <a:pPr lvl="1"/>
            <a:r>
              <a:rPr lang="en-US" dirty="0" smtClean="0">
                <a:latin typeface="Courier New" panose="02070309020205020404" pitchFamily="49" charset="0"/>
                <a:cs typeface="Courier New" panose="02070309020205020404" pitchFamily="49" charset="0"/>
              </a:rPr>
              <a:t>0</a:t>
            </a:r>
            <a:r>
              <a:rPr lang="en-US" dirty="0" smtClean="0"/>
              <a:t> or </a:t>
            </a:r>
            <a:r>
              <a:rPr lang="en-US" dirty="0" smtClean="0">
                <a:latin typeface="Courier New" panose="02070309020205020404" pitchFamily="49" charset="0"/>
                <a:cs typeface="Courier New" panose="02070309020205020404" pitchFamily="49" charset="0"/>
              </a:rPr>
              <a:t>1</a:t>
            </a:r>
          </a:p>
          <a:p>
            <a:pPr lvl="1"/>
            <a:r>
              <a:rPr lang="en-US" dirty="0" err="1" smtClean="0">
                <a:latin typeface="Courier New" panose="02070309020205020404" pitchFamily="49" charset="0"/>
                <a:cs typeface="Courier New" panose="02070309020205020404" pitchFamily="49" charset="0"/>
              </a:rPr>
              <a:t>X</a:t>
            </a:r>
            <a:r>
              <a:rPr lang="en-US" dirty="0" err="1" smtClean="0"/>
              <a:t>,</a:t>
            </a:r>
            <a:r>
              <a:rPr lang="en-US" dirty="0" err="1" smtClean="0">
                <a:latin typeface="Courier New" panose="02070309020205020404" pitchFamily="49" charset="0"/>
                <a:cs typeface="Courier New" panose="02070309020205020404" pitchFamily="49" charset="0"/>
              </a:rPr>
              <a:t>x</a:t>
            </a:r>
            <a:r>
              <a:rPr lang="en-US" dirty="0" smtClean="0"/>
              <a:t> - Unknown</a:t>
            </a:r>
          </a:p>
          <a:p>
            <a:pPr lvl="1"/>
            <a:r>
              <a:rPr lang="en-US" dirty="0" err="1" smtClean="0">
                <a:latin typeface="Courier New" panose="02070309020205020404" pitchFamily="49" charset="0"/>
                <a:cs typeface="Courier New" panose="02070309020205020404" pitchFamily="49" charset="0"/>
              </a:rPr>
              <a:t>Z</a:t>
            </a:r>
            <a:r>
              <a:rPr lang="en-US" dirty="0" err="1" smtClean="0"/>
              <a:t>,</a:t>
            </a:r>
            <a:r>
              <a:rPr lang="en-US" dirty="0" err="1" smtClean="0">
                <a:latin typeface="Courier New" panose="02070309020205020404" pitchFamily="49" charset="0"/>
                <a:cs typeface="Courier New" panose="02070309020205020404" pitchFamily="49" charset="0"/>
              </a:rPr>
              <a:t>z</a:t>
            </a:r>
            <a:r>
              <a:rPr lang="en-US" dirty="0" smtClean="0"/>
              <a:t> – High impedance state (open circuit)</a:t>
            </a:r>
          </a:p>
          <a:p>
            <a:pPr lvl="1"/>
            <a:endParaRPr lang="en-US" dirty="0" smtClean="0"/>
          </a:p>
          <a:p>
            <a:r>
              <a:rPr lang="en-US" sz="2000" dirty="0" smtClean="0"/>
              <a:t>Constants </a:t>
            </a:r>
          </a:p>
          <a:p>
            <a:pPr lvl="1"/>
            <a:r>
              <a:rPr lang="en-US" dirty="0" err="1" smtClean="0">
                <a:latin typeface="Courier New" panose="02070309020205020404" pitchFamily="49" charset="0"/>
                <a:cs typeface="Courier New" panose="02070309020205020404" pitchFamily="49" charset="0"/>
              </a:rPr>
              <a:t>n’b</a:t>
            </a:r>
            <a:r>
              <a:rPr lang="en-US" dirty="0" smtClean="0">
                <a:latin typeface="Courier New" panose="02070309020205020404" pitchFamily="49" charset="0"/>
                <a:cs typeface="Courier New" panose="02070309020205020404" pitchFamily="49" charset="0"/>
              </a:rPr>
              <a:t>[integer]: 1’b1 = 1</a:t>
            </a:r>
            <a:r>
              <a:rPr lang="en-US" dirty="0" smtClean="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8’b1 = 000000001</a:t>
            </a:r>
            <a:r>
              <a:rPr lang="en-US" dirty="0" smtClean="0">
                <a:cs typeface="Courier New" panose="02070309020205020404" pitchFamily="49" charset="0"/>
              </a:rPr>
              <a:t>,</a:t>
            </a:r>
            <a:br>
              <a:rPr lang="en-US" dirty="0" smtClean="0">
                <a:cs typeface="Courier New" panose="02070309020205020404" pitchFamily="49" charset="0"/>
              </a:rPr>
            </a:br>
            <a:r>
              <a:rPr lang="en-US" dirty="0" smtClean="0">
                <a:latin typeface="Courier New" panose="02070309020205020404" pitchFamily="49" charset="0"/>
                <a:cs typeface="Courier New" panose="02070309020205020404" pitchFamily="49" charset="0"/>
              </a:rPr>
              <a:t>4’b0101= 0101</a:t>
            </a:r>
            <a:r>
              <a:rPr lang="en-US" dirty="0" smtClean="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8’bxxxxxxxx</a:t>
            </a:r>
            <a:r>
              <a:rPr lang="en-US" dirty="0" smtClean="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8’bxxxx = 0000xxxx</a:t>
            </a:r>
          </a:p>
          <a:p>
            <a:pPr lvl="1"/>
            <a:r>
              <a:rPr lang="en-US" dirty="0" err="1" smtClean="0">
                <a:latin typeface="Courier New" panose="02070309020205020404" pitchFamily="49" charset="0"/>
                <a:cs typeface="Courier New" panose="02070309020205020404" pitchFamily="49" charset="0"/>
              </a:rPr>
              <a:t>n’h</a:t>
            </a:r>
            <a:r>
              <a:rPr lang="en-US" dirty="0" smtClean="0">
                <a:latin typeface="Courier New" panose="02070309020205020404" pitchFamily="49" charset="0"/>
                <a:cs typeface="Courier New" panose="02070309020205020404" pitchFamily="49" charset="0"/>
              </a:rPr>
              <a:t>[integer]: 8’hA9 = 10101001</a:t>
            </a:r>
            <a:r>
              <a:rPr lang="en-US" dirty="0" smtClean="0">
                <a:cs typeface="Courier New" panose="02070309020205020404" pitchFamily="49" charset="0"/>
              </a:rPr>
              <a:t>,</a:t>
            </a:r>
            <a:br>
              <a:rPr lang="en-US" dirty="0" smtClean="0">
                <a:cs typeface="Courier New" panose="02070309020205020404" pitchFamily="49" charset="0"/>
              </a:rPr>
            </a:br>
            <a:r>
              <a:rPr lang="en-US" dirty="0" smtClean="0">
                <a:latin typeface="Courier New" panose="02070309020205020404" pitchFamily="49" charset="0"/>
                <a:cs typeface="Courier New" panose="02070309020205020404" pitchFamily="49" charset="0"/>
              </a:rPr>
              <a:t>16’hf1 = 0000000011110001	</a:t>
            </a:r>
          </a:p>
          <a:p>
            <a:pPr lvl="1"/>
            <a:endParaRPr lang="en-US" dirty="0" smtClean="0"/>
          </a:p>
          <a:p>
            <a:r>
              <a:rPr lang="en-US" sz="2000" dirty="0" smtClean="0"/>
              <a:t>Identifier Examples</a:t>
            </a:r>
          </a:p>
          <a:p>
            <a:pPr lvl="1"/>
            <a:r>
              <a:rPr lang="en-US" dirty="0" smtClean="0"/>
              <a:t>Scalar:  </a:t>
            </a:r>
            <a:r>
              <a:rPr lang="en-US" dirty="0" err="1" smtClean="0">
                <a:latin typeface="Courier New" panose="02070309020205020404" pitchFamily="49" charset="0"/>
                <a:cs typeface="Courier New" panose="02070309020205020404" pitchFamily="49" charset="0"/>
              </a:rPr>
              <a:t>accum</a:t>
            </a:r>
            <a:r>
              <a:rPr lang="en-US" dirty="0" smtClean="0"/>
              <a:t>, </a:t>
            </a:r>
            <a:r>
              <a:rPr lang="en-US" dirty="0" err="1" smtClean="0">
                <a:latin typeface="Courier New" panose="02070309020205020404" pitchFamily="49" charset="0"/>
                <a:cs typeface="Courier New" panose="02070309020205020404" pitchFamily="49" charset="0"/>
              </a:rPr>
              <a:t>ALUout</a:t>
            </a:r>
            <a:r>
              <a:rPr lang="en-US" dirty="0" smtClean="0"/>
              <a:t>, </a:t>
            </a:r>
            <a:r>
              <a:rPr lang="en-US" dirty="0" err="1" smtClean="0">
                <a:latin typeface="Courier New" panose="02070309020205020404" pitchFamily="49" charset="0"/>
                <a:cs typeface="Courier New" panose="02070309020205020404" pitchFamily="49" charset="0"/>
              </a:rPr>
              <a:t>reset_n</a:t>
            </a:r>
            <a:endParaRPr lang="en-US" dirty="0" smtClean="0">
              <a:latin typeface="Courier New" panose="02070309020205020404" pitchFamily="49" charset="0"/>
              <a:cs typeface="Courier New" panose="02070309020205020404" pitchFamily="49" charset="0"/>
            </a:endParaRPr>
          </a:p>
          <a:p>
            <a:pPr lvl="1"/>
            <a:r>
              <a:rPr lang="en-US" dirty="0" smtClean="0"/>
              <a:t>Vector: </a:t>
            </a:r>
            <a:r>
              <a:rPr lang="en-US" dirty="0" err="1" smtClean="0">
                <a:latin typeface="Courier New" panose="02070309020205020404" pitchFamily="49" charset="0"/>
                <a:cs typeface="Courier New" panose="02070309020205020404" pitchFamily="49" charset="0"/>
              </a:rPr>
              <a:t>sel</a:t>
            </a:r>
            <a:r>
              <a:rPr lang="en-US" dirty="0" smtClean="0">
                <a:latin typeface="Courier New" panose="02070309020205020404" pitchFamily="49" charset="0"/>
                <a:cs typeface="Courier New" panose="02070309020205020404" pitchFamily="49" charset="0"/>
              </a:rPr>
              <a:t>[0:2]</a:t>
            </a:r>
            <a:r>
              <a:rPr lang="en-US" dirty="0" smtClean="0"/>
              <a:t>, </a:t>
            </a:r>
            <a:r>
              <a:rPr lang="en-US" dirty="0" err="1" smtClean="0">
                <a:latin typeface="Courier New" panose="02070309020205020404" pitchFamily="49" charset="0"/>
                <a:cs typeface="Courier New" panose="02070309020205020404" pitchFamily="49" charset="0"/>
              </a:rPr>
              <a:t>func</a:t>
            </a:r>
            <a:r>
              <a:rPr lang="en-US" dirty="0" smtClean="0">
                <a:latin typeface="Courier New" panose="02070309020205020404" pitchFamily="49" charset="0"/>
                <a:cs typeface="Courier New" panose="02070309020205020404" pitchFamily="49" charset="0"/>
              </a:rPr>
              <a:t>[0:5]</a:t>
            </a:r>
            <a:r>
              <a:rPr lang="en-US" dirty="0" smtClean="0"/>
              <a:t>, </a:t>
            </a:r>
            <a:r>
              <a:rPr lang="en-US" dirty="0" smtClean="0">
                <a:latin typeface="Courier New" panose="02070309020205020404" pitchFamily="49" charset="0"/>
                <a:cs typeface="Courier New" panose="02070309020205020404" pitchFamily="49" charset="0"/>
              </a:rPr>
              <a:t>mac[31:0]</a:t>
            </a:r>
            <a:r>
              <a:rPr lang="en-US" dirty="0" smtClean="0"/>
              <a:t>, </a:t>
            </a:r>
            <a:r>
              <a:rPr lang="en-US" dirty="0" smtClean="0">
                <a:latin typeface="Courier New" panose="02070309020205020404" pitchFamily="49" charset="0"/>
                <a:cs typeface="Courier New" panose="02070309020205020404" pitchFamily="49" charset="0"/>
              </a:rPr>
              <a:t>sum[15:0]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46052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custDataLst>
              <p:tags r:id="rId1"/>
            </p:custDataLst>
          </p:nvPr>
        </p:nvSpPr>
        <p:spPr/>
        <p:txBody>
          <a:bodyPr/>
          <a:lstStyle/>
          <a:p>
            <a:r>
              <a:rPr lang="en-US" smtClean="0"/>
              <a:t>Verilog Keywords &amp; Constructs</a:t>
            </a:r>
            <a:endParaRPr lang="en-US" dirty="0"/>
          </a:p>
        </p:txBody>
      </p:sp>
      <p:sp>
        <p:nvSpPr>
          <p:cNvPr id="97283" name="Rectangle 3"/>
          <p:cNvSpPr>
            <a:spLocks noGrp="1" noChangeArrowheads="1"/>
          </p:cNvSpPr>
          <p:nvPr>
            <p:ph type="body" idx="1"/>
            <p:custDataLst>
              <p:tags r:id="rId2"/>
            </p:custDataLst>
          </p:nvPr>
        </p:nvSpPr>
        <p:spPr>
          <a:xfrm>
            <a:off x="457200" y="1005840"/>
            <a:ext cx="8229600" cy="5180905"/>
          </a:xfrm>
        </p:spPr>
        <p:txBody>
          <a:bodyPr/>
          <a:lstStyle/>
          <a:p>
            <a:r>
              <a:rPr lang="en-US" sz="2000" dirty="0" smtClean="0"/>
              <a:t>Keywords are lower case</a:t>
            </a:r>
          </a:p>
          <a:p>
            <a:endParaRPr lang="en-US" sz="2000" dirty="0" smtClean="0"/>
          </a:p>
          <a:p>
            <a:r>
              <a:rPr lang="en-US" sz="2000" dirty="0" smtClean="0">
                <a:latin typeface="Courier New" panose="02070309020205020404" pitchFamily="49" charset="0"/>
                <a:cs typeface="Courier New" panose="02070309020205020404" pitchFamily="49" charset="0"/>
              </a:rPr>
              <a:t>module</a:t>
            </a:r>
            <a:r>
              <a:rPr lang="en-US" sz="2000" dirty="0" smtClean="0"/>
              <a:t> – fundamental building block for Verilog designs </a:t>
            </a:r>
          </a:p>
          <a:p>
            <a:pPr lvl="1"/>
            <a:r>
              <a:rPr lang="en-US" dirty="0" smtClean="0"/>
              <a:t>Modules are used to construct design hierarchy. They cannot be nested, but you can instantiate instances of one module inside of another.</a:t>
            </a:r>
          </a:p>
          <a:p>
            <a:pPr lvl="1"/>
            <a:endParaRPr lang="en-US" dirty="0" smtClean="0"/>
          </a:p>
          <a:p>
            <a:r>
              <a:rPr lang="en-US" sz="2000" dirty="0" err="1" smtClean="0">
                <a:latin typeface="Courier New" panose="02070309020205020404" pitchFamily="49" charset="0"/>
                <a:cs typeface="Courier New" panose="02070309020205020404" pitchFamily="49" charset="0"/>
              </a:rPr>
              <a:t>endmodule</a:t>
            </a:r>
            <a:r>
              <a:rPr lang="en-US" sz="2000" dirty="0" smtClean="0"/>
              <a:t> – ends a module.</a:t>
            </a:r>
          </a:p>
          <a:p>
            <a:pPr lvl="1"/>
            <a:r>
              <a:rPr lang="en-US" dirty="0" smtClean="0"/>
              <a:t> This is not a statement, so it is not semicolon-terminated.</a:t>
            </a:r>
          </a:p>
          <a:p>
            <a:pPr lvl="1"/>
            <a:endParaRPr lang="en-US" dirty="0" smtClean="0"/>
          </a:p>
          <a:p>
            <a:r>
              <a:rPr lang="en-US" sz="2000" dirty="0" smtClean="0"/>
              <a:t>Module Declaration </a:t>
            </a:r>
          </a:p>
          <a:p>
            <a:pPr lvl="1"/>
            <a:r>
              <a:rPr lang="en-US" dirty="0" smtClean="0">
                <a:latin typeface="Courier New" panose="02070309020205020404" pitchFamily="49" charset="0"/>
                <a:cs typeface="Courier New" panose="02070309020205020404" pitchFamily="49" charset="0"/>
              </a:rPr>
              <a:t>module </a:t>
            </a:r>
            <a:r>
              <a:rPr lang="en-US" dirty="0" err="1" smtClean="0">
                <a:latin typeface="Courier New" panose="02070309020205020404" pitchFamily="49" charset="0"/>
                <a:cs typeface="Courier New" panose="02070309020205020404" pitchFamily="49" charset="0"/>
              </a:rPr>
              <a:t>module_name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module_port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module_port</a:t>
            </a:r>
            <a:r>
              <a:rPr lang="en-US" dirty="0" smtClean="0">
                <a:latin typeface="Courier New" panose="02070309020205020404" pitchFamily="49" charset="0"/>
                <a:cs typeface="Courier New" panose="02070309020205020404" pitchFamily="49" charset="0"/>
              </a:rPr>
              <a:t>, …);</a:t>
            </a:r>
          </a:p>
          <a:p>
            <a:pPr lvl="1"/>
            <a:r>
              <a:rPr lang="en-US" dirty="0" smtClean="0"/>
              <a:t>Example:</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module </a:t>
            </a:r>
            <a:r>
              <a:rPr lang="en-US" dirty="0" err="1" smtClean="0">
                <a:latin typeface="Courier New" panose="02070309020205020404" pitchFamily="49" charset="0"/>
                <a:cs typeface="Courier New" panose="02070309020205020404" pitchFamily="49" charset="0"/>
              </a:rPr>
              <a:t>full_adder</a:t>
            </a:r>
            <a:r>
              <a:rPr lang="en-US" dirty="0" smtClean="0">
                <a:latin typeface="Courier New" panose="02070309020205020404" pitchFamily="49" charset="0"/>
                <a:cs typeface="Courier New" panose="02070309020205020404" pitchFamily="49" charset="0"/>
              </a:rPr>
              <a:t> (A, B, </a:t>
            </a:r>
            <a:r>
              <a:rPr lang="en-US" dirty="0" err="1" smtClean="0">
                <a:latin typeface="Courier New" panose="02070309020205020404" pitchFamily="49" charset="0"/>
                <a:cs typeface="Courier New" panose="02070309020205020404" pitchFamily="49" charset="0"/>
              </a:rPr>
              <a:t>c_in,c_out</a:t>
            </a:r>
            <a:r>
              <a:rPr lang="en-US" dirty="0" smtClean="0">
                <a:latin typeface="Courier New" panose="02070309020205020404" pitchFamily="49" charset="0"/>
                <a:cs typeface="Courier New" panose="02070309020205020404" pitchFamily="49" charset="0"/>
              </a:rPr>
              <a:t>, 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16868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custDataLst>
              <p:tags r:id="rId1"/>
            </p:custDataLst>
          </p:nvPr>
        </p:nvSpPr>
        <p:spPr/>
        <p:txBody>
          <a:bodyPr/>
          <a:lstStyle/>
          <a:p>
            <a:r>
              <a:rPr lang="en-US" smtClean="0"/>
              <a:t>Verilog Keywords &amp; Constructs</a:t>
            </a:r>
            <a:endParaRPr lang="en-US" dirty="0"/>
          </a:p>
        </p:txBody>
      </p:sp>
      <p:sp>
        <p:nvSpPr>
          <p:cNvPr id="99331" name="Rectangle 3"/>
          <p:cNvSpPr>
            <a:spLocks noGrp="1" noChangeArrowheads="1"/>
          </p:cNvSpPr>
          <p:nvPr>
            <p:ph type="body" idx="1"/>
            <p:custDataLst>
              <p:tags r:id="rId2"/>
            </p:custDataLst>
          </p:nvPr>
        </p:nvSpPr>
        <p:spPr>
          <a:xfrm>
            <a:off x="457200" y="1005840"/>
            <a:ext cx="8229600" cy="3585597"/>
          </a:xfrm>
        </p:spPr>
        <p:txBody>
          <a:bodyPr/>
          <a:lstStyle/>
          <a:p>
            <a:r>
              <a:rPr lang="en-US" sz="2000" dirty="0" smtClean="0"/>
              <a:t>Primitive Gates</a:t>
            </a:r>
          </a:p>
          <a:p>
            <a:pPr marL="284289" lvl="1" indent="0">
              <a:buNone/>
            </a:pPr>
            <a:r>
              <a:rPr lang="en-US" sz="1800" dirty="0" err="1" smtClean="0">
                <a:latin typeface="Courier New" panose="02070309020205020404" pitchFamily="49" charset="0"/>
                <a:cs typeface="Courier New" panose="02070309020205020404" pitchFamily="49" charset="0"/>
              </a:rPr>
              <a:t>buf</a:t>
            </a:r>
            <a:r>
              <a:rPr lang="en-US" sz="1800" dirty="0" smtClean="0">
                <a:latin typeface="Courier New" panose="02070309020205020404" pitchFamily="49" charset="0"/>
                <a:cs typeface="Courier New" panose="02070309020205020404" pitchFamily="49" charset="0"/>
              </a:rPr>
              <a:t>, not, and, or, </a:t>
            </a:r>
            <a:r>
              <a:rPr lang="en-US" sz="1800" dirty="0" err="1" smtClean="0">
                <a:latin typeface="Courier New" panose="02070309020205020404" pitchFamily="49" charset="0"/>
                <a:cs typeface="Courier New" panose="02070309020205020404" pitchFamily="49" charset="0"/>
              </a:rPr>
              <a:t>nand</a:t>
            </a:r>
            <a:r>
              <a:rPr lang="en-US" sz="1800" dirty="0" smtClean="0">
                <a:latin typeface="Courier New" panose="02070309020205020404" pitchFamily="49" charset="0"/>
                <a:cs typeface="Courier New" panose="02070309020205020404" pitchFamily="49" charset="0"/>
              </a:rPr>
              <a:t>, nor, </a:t>
            </a:r>
            <a:r>
              <a:rPr lang="en-US" sz="1800" dirty="0" err="1" smtClean="0">
                <a:latin typeface="Courier New" panose="02070309020205020404" pitchFamily="49" charset="0"/>
                <a:cs typeface="Courier New" panose="02070309020205020404" pitchFamily="49" charset="0"/>
              </a:rPr>
              <a:t>xor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xnor</a:t>
            </a:r>
            <a:r>
              <a:rPr lang="en-US" sz="1800" dirty="0" smtClean="0"/>
              <a:t> </a:t>
            </a:r>
            <a:endParaRPr lang="en-US" dirty="0" smtClean="0"/>
          </a:p>
          <a:p>
            <a:pPr lvl="1"/>
            <a:r>
              <a:rPr lang="en-US" dirty="0" smtClean="0"/>
              <a:t>Syntax:</a:t>
            </a:r>
            <a:br>
              <a:rPr lang="en-US" dirty="0" smtClean="0"/>
            </a:br>
            <a:r>
              <a:rPr lang="en-US" sz="1800" dirty="0" err="1" smtClean="0">
                <a:latin typeface="Courier New" panose="02070309020205020404" pitchFamily="49" charset="0"/>
                <a:cs typeface="Courier New" panose="02070309020205020404" pitchFamily="49" charset="0"/>
              </a:rPr>
              <a:t>gate_operator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instance_id</a:t>
            </a:r>
            <a:r>
              <a:rPr lang="en-US" sz="1800" dirty="0" smtClean="0">
                <a:latin typeface="Courier New" panose="02070309020205020404" pitchFamily="49" charset="0"/>
                <a:cs typeface="Courier New" panose="02070309020205020404" pitchFamily="49" charset="0"/>
              </a:rPr>
              <a:t> (output,input_1,input_2,…)</a:t>
            </a:r>
            <a:endParaRPr lang="en-US" dirty="0" smtClean="0">
              <a:latin typeface="Courier New" panose="02070309020205020404" pitchFamily="49" charset="0"/>
              <a:cs typeface="Courier New" panose="02070309020205020404" pitchFamily="49" charset="0"/>
            </a:endParaRPr>
          </a:p>
          <a:p>
            <a:pPr lvl="1"/>
            <a:r>
              <a:rPr lang="en-US" dirty="0" smtClean="0"/>
              <a:t>Examples:</a:t>
            </a:r>
          </a:p>
          <a:p>
            <a:pPr marL="527875" lvl="2" indent="0">
              <a:buNone/>
            </a:pPr>
            <a:endParaRPr lang="en-US" sz="2000" dirty="0" smtClean="0"/>
          </a:p>
          <a:p>
            <a:pPr marL="527875" lvl="2" indent="0">
              <a:buNone/>
            </a:pPr>
            <a:r>
              <a:rPr lang="en-US" dirty="0">
                <a:latin typeface="Courier New" panose="02070309020205020404" pitchFamily="49" charset="0"/>
                <a:cs typeface="Courier New" panose="02070309020205020404" pitchFamily="49" charset="0"/>
              </a:rPr>
              <a:t>// f = a &amp; b</a:t>
            </a:r>
            <a:endParaRPr lang="en-US" dirty="0" smtClean="0">
              <a:latin typeface="Courier New" panose="02070309020205020404" pitchFamily="49" charset="0"/>
              <a:cs typeface="Courier New" panose="02070309020205020404" pitchFamily="49" charset="0"/>
            </a:endParaRPr>
          </a:p>
          <a:p>
            <a:pPr marL="527875" lvl="2" indent="0">
              <a:buNone/>
            </a:pPr>
            <a:r>
              <a:rPr lang="en-US" dirty="0" smtClean="0">
                <a:latin typeface="Courier New" panose="02070309020205020404" pitchFamily="49" charset="0"/>
                <a:cs typeface="Courier New" panose="02070309020205020404" pitchFamily="49" charset="0"/>
              </a:rPr>
              <a:t>and A1(f, a, b);		</a:t>
            </a:r>
          </a:p>
          <a:p>
            <a:pPr marL="527875" lvl="2" indent="0">
              <a:buNone/>
            </a:pPr>
            <a:endParaRPr lang="en-US" dirty="0" smtClean="0">
              <a:latin typeface="Courier New" panose="02070309020205020404" pitchFamily="49" charset="0"/>
              <a:cs typeface="Courier New" panose="02070309020205020404" pitchFamily="49" charset="0"/>
            </a:endParaRPr>
          </a:p>
          <a:p>
            <a:pPr marL="527875" lvl="2" indent="0">
              <a:buNone/>
            </a:pPr>
            <a:r>
              <a:rPr lang="en-US" dirty="0">
                <a:latin typeface="Courier New" panose="02070309020205020404" pitchFamily="49" charset="0"/>
                <a:cs typeface="Courier New" panose="02070309020205020404" pitchFamily="49" charset="0"/>
              </a:rPr>
              <a:t>// w = a + b + </a:t>
            </a:r>
            <a:r>
              <a:rPr lang="en-US" dirty="0" smtClean="0">
                <a:latin typeface="Courier New" panose="02070309020205020404" pitchFamily="49" charset="0"/>
                <a:cs typeface="Courier New" panose="02070309020205020404" pitchFamily="49" charset="0"/>
              </a:rPr>
              <a:t>c, x </a:t>
            </a:r>
            <a:r>
              <a:rPr lang="en-US" dirty="0">
                <a:latin typeface="Courier New" panose="02070309020205020404" pitchFamily="49" charset="0"/>
                <a:cs typeface="Courier New" panose="02070309020205020404" pitchFamily="49" charset="0"/>
              </a:rPr>
              <a:t>= b + c + d + e</a:t>
            </a:r>
          </a:p>
          <a:p>
            <a:pPr marL="527875" lvl="2" indent="0">
              <a:buNone/>
            </a:pPr>
            <a:r>
              <a:rPr lang="en-US" dirty="0" smtClean="0">
                <a:latin typeface="Courier New" panose="02070309020205020404" pitchFamily="49" charset="0"/>
                <a:cs typeface="Courier New" panose="02070309020205020404" pitchFamily="49" charset="0"/>
              </a:rPr>
              <a:t>or O1(w, a, b, 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O2(x, b, c, d, 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16675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custDataLst>
              <p:tags r:id="rId1"/>
            </p:custDataLst>
          </p:nvPr>
        </p:nvSpPr>
        <p:spPr>
          <a:xfrm>
            <a:off x="457200" y="365760"/>
            <a:ext cx="4619854" cy="426142"/>
          </a:xfrm>
        </p:spPr>
        <p:txBody>
          <a:bodyPr/>
          <a:lstStyle/>
          <a:p>
            <a:r>
              <a:rPr lang="en-US" dirty="0" smtClean="0"/>
              <a:t>Verilog: Structural models</a:t>
            </a:r>
            <a:endParaRPr lang="en-US" dirty="0"/>
          </a:p>
        </p:txBody>
      </p:sp>
      <p:sp>
        <p:nvSpPr>
          <p:cNvPr id="100355" name="Rectangle 3"/>
          <p:cNvSpPr>
            <a:spLocks noGrp="1" noChangeArrowheads="1"/>
          </p:cNvSpPr>
          <p:nvPr>
            <p:ph type="body" idx="1"/>
            <p:custDataLst>
              <p:tags r:id="rId2"/>
            </p:custDataLst>
          </p:nvPr>
        </p:nvSpPr>
        <p:spPr>
          <a:xfrm>
            <a:off x="457200" y="1005840"/>
            <a:ext cx="8229600" cy="5693866"/>
          </a:xfrm>
        </p:spPr>
        <p:txBody>
          <a:bodyPr/>
          <a:lstStyle/>
          <a:p>
            <a:r>
              <a:rPr lang="en-US" dirty="0" smtClean="0"/>
              <a:t>Circuits can be described by a </a:t>
            </a:r>
            <a:r>
              <a:rPr lang="en-US" dirty="0" err="1" smtClean="0"/>
              <a:t>netlist</a:t>
            </a:r>
            <a:r>
              <a:rPr lang="en-US" dirty="0" smtClean="0"/>
              <a:t> as a text alternative to a diagram.</a:t>
            </a:r>
          </a:p>
          <a:p>
            <a:endParaRPr lang="en-US" dirty="0" smtClean="0"/>
          </a:p>
          <a:p>
            <a:pPr marL="0" indent="0">
              <a:spcAft>
                <a:spcPts val="0"/>
              </a:spcAft>
              <a:buNone/>
            </a:pPr>
            <a:r>
              <a:rPr lang="en-US" sz="1600" dirty="0" smtClean="0">
                <a:latin typeface="Courier New" panose="02070309020205020404" pitchFamily="49" charset="0"/>
                <a:cs typeface="Courier New" panose="02070309020205020404" pitchFamily="49" charset="0"/>
              </a:rPr>
              <a:t>    module fig5</a:t>
            </a:r>
            <a:r>
              <a:rPr lang="en-US" altLang="ko-KR" sz="1600" dirty="0" smtClean="0">
                <a:latin typeface="Courier New" panose="02070309020205020404" pitchFamily="49" charset="0"/>
                <a:cs typeface="Courier New" panose="02070309020205020404" pitchFamily="49" charset="0"/>
              </a:rPr>
              <a:t>1</a:t>
            </a:r>
            <a:r>
              <a:rPr lang="en-US" sz="1600" dirty="0" smtClean="0">
                <a:latin typeface="Courier New" panose="02070309020205020404" pitchFamily="49" charset="0"/>
                <a:cs typeface="Courier New" panose="02070309020205020404" pitchFamily="49" charset="0"/>
              </a:rPr>
              <a:t>9s (a0, b0, c0, c1, s0);</a:t>
            </a:r>
          </a:p>
          <a:p>
            <a:pPr marL="0" indent="0">
              <a:spcAft>
                <a:spcPts val="0"/>
              </a:spcAft>
              <a:buNone/>
            </a:pPr>
            <a:r>
              <a:rPr lang="en-US" sz="1600" dirty="0" smtClean="0">
                <a:latin typeface="Courier New" panose="02070309020205020404" pitchFamily="49" charset="0"/>
                <a:cs typeface="Courier New" panose="02070309020205020404" pitchFamily="49" charset="0"/>
              </a:rPr>
              <a:t>        input a0, b0, c0;</a:t>
            </a:r>
          </a:p>
          <a:p>
            <a:pPr marL="0" indent="0">
              <a:spcAft>
                <a:spcPts val="0"/>
              </a:spcAft>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output c1, s0;</a:t>
            </a:r>
          </a:p>
          <a:p>
            <a:pPr marL="0" indent="0">
              <a:spcAft>
                <a:spcPts val="0"/>
              </a:spcAft>
              <a:buNone/>
            </a:pPr>
            <a:endParaRPr lang="en-US" sz="1600" dirty="0" smtClean="0">
              <a:latin typeface="Courier New" panose="02070309020205020404" pitchFamily="49" charset="0"/>
              <a:cs typeface="Courier New" panose="02070309020205020404" pitchFamily="49" charset="0"/>
            </a:endParaRPr>
          </a:p>
          <a:p>
            <a:pPr marL="0" indent="0">
              <a:spcAft>
                <a:spcPts val="0"/>
              </a:spcAft>
              <a:buNone/>
            </a:pPr>
            <a:r>
              <a:rPr lang="en-US" sz="1600" dirty="0" smtClean="0">
                <a:latin typeface="Courier New" panose="02070309020205020404" pitchFamily="49" charset="0"/>
                <a:cs typeface="Courier New" panose="02070309020205020404" pitchFamily="49" charset="0"/>
              </a:rPr>
              <a:t>        //Seven internal wires needed (poor form)</a:t>
            </a:r>
          </a:p>
          <a:p>
            <a:pPr marL="0" indent="0">
              <a:spcAft>
                <a:spcPts val="0"/>
              </a:spcAft>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wire[7:1] net;</a:t>
            </a:r>
          </a:p>
          <a:p>
            <a:pPr marL="0" indent="0">
              <a:spcAft>
                <a:spcPts val="0"/>
              </a:spcAft>
              <a:buNone/>
            </a:pPr>
            <a:endParaRPr lang="en-US" sz="1600" dirty="0">
              <a:latin typeface="Courier New" panose="02070309020205020404" pitchFamily="49" charset="0"/>
              <a:cs typeface="Courier New" panose="02070309020205020404" pitchFamily="49" charset="0"/>
            </a:endParaRPr>
          </a:p>
          <a:p>
            <a:pPr marL="0" indent="0">
              <a:spcAft>
                <a:spcPts val="0"/>
              </a:spcAft>
              <a:buNone/>
            </a:pPr>
            <a:r>
              <a:rPr lang="en-US" sz="1600" dirty="0" smtClean="0">
                <a:latin typeface="Courier New" panose="02070309020205020404" pitchFamily="49" charset="0"/>
                <a:cs typeface="Courier New" panose="02070309020205020404" pitchFamily="49" charset="0"/>
              </a:rPr>
              <a:t>        //Ports on primitive gates listed output port first</a:t>
            </a:r>
          </a:p>
          <a:p>
            <a:pPr marL="0" indent="0">
              <a:spcAft>
                <a:spcPts val="0"/>
              </a:spcAft>
              <a:buNone/>
            </a:pPr>
            <a:r>
              <a:rPr lang="en-US" sz="1600" dirty="0" smtClean="0">
                <a:latin typeface="Courier New" panose="02070309020205020404" pitchFamily="49" charset="0"/>
                <a:cs typeface="Courier New" panose="02070309020205020404" pitchFamily="49" charset="0"/>
              </a:rPr>
              <a:t>        not G1(net[3],C0), G2(net[5],net[2]), G3(net[6],net[3]);</a:t>
            </a:r>
          </a:p>
          <a:p>
            <a:pPr marL="0" indent="0">
              <a:spcAft>
                <a:spcPts val="0"/>
              </a:spcAft>
              <a:buNone/>
            </a:pP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nand</a:t>
            </a:r>
            <a:r>
              <a:rPr lang="en-US" sz="1600" dirty="0" smtClean="0">
                <a:latin typeface="Courier New" panose="02070309020205020404" pitchFamily="49" charset="0"/>
                <a:cs typeface="Courier New" panose="02070309020205020404" pitchFamily="49" charset="0"/>
              </a:rPr>
              <a:t> G4(net[1],A0,B0);</a:t>
            </a:r>
          </a:p>
          <a:p>
            <a:pPr marL="0" indent="0">
              <a:spcAft>
                <a:spcPts val="0"/>
              </a:spcAft>
              <a:buNone/>
            </a:pP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nor G5(net[2],A0,B0), G6(C1,net[2],net[4]);	</a:t>
            </a:r>
          </a:p>
          <a:p>
            <a:pPr marL="0" indent="0">
              <a:spcAft>
                <a:spcPts val="0"/>
              </a:spcAft>
              <a:buNone/>
            </a:pP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and G7(net[4],net[1],net[3]),</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G8(net[7],net[1],net[5]);</a:t>
            </a:r>
          </a:p>
          <a:p>
            <a:pPr marL="0" indent="0">
              <a:spcAft>
                <a:spcPts val="0"/>
              </a:spcAft>
              <a:buNone/>
            </a:pPr>
            <a:endParaRPr lang="en-US" sz="1600" dirty="0" smtClean="0">
              <a:latin typeface="Courier New" panose="02070309020205020404" pitchFamily="49" charset="0"/>
              <a:cs typeface="Courier New" panose="02070309020205020404" pitchFamily="49" charset="0"/>
            </a:endParaRPr>
          </a:p>
          <a:p>
            <a:pPr marL="0" indent="0">
              <a:spcAft>
                <a:spcPts val="0"/>
              </a:spcAft>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xor</a:t>
            </a:r>
            <a:r>
              <a:rPr lang="en-US" sz="1600" dirty="0" smtClean="0">
                <a:latin typeface="Courier New" panose="02070309020205020404" pitchFamily="49" charset="0"/>
                <a:cs typeface="Courier New" panose="02070309020205020404" pitchFamily="49" charset="0"/>
              </a:rPr>
              <a:t> G9 (S0,net[6],net[7]);</a:t>
            </a:r>
          </a:p>
          <a:p>
            <a:pPr marL="0" indent="0">
              <a:spcAft>
                <a:spcPts val="0"/>
              </a:spcAft>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endmodule</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57514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1"/>
            </p:custDataLst>
          </p:nvPr>
        </p:nvSpPr>
        <p:spPr/>
        <p:txBody>
          <a:bodyPr/>
          <a:lstStyle/>
          <a:p>
            <a:r>
              <a:rPr lang="en-US" smtClean="0"/>
              <a:t>Verilog Example: Dataflow (Boolean operators)</a:t>
            </a:r>
            <a:endParaRPr lang="en-US" dirty="0"/>
          </a:p>
        </p:txBody>
      </p:sp>
      <p:sp>
        <p:nvSpPr>
          <p:cNvPr id="64515" name="Rectangle 3"/>
          <p:cNvSpPr>
            <a:spLocks noGrp="1" noChangeArrowheads="1"/>
          </p:cNvSpPr>
          <p:nvPr>
            <p:ph type="body" idx="1"/>
            <p:custDataLst>
              <p:tags r:id="rId2"/>
            </p:custDataLst>
          </p:nvPr>
        </p:nvSpPr>
        <p:spPr>
          <a:xfrm>
            <a:off x="457200" y="1005840"/>
            <a:ext cx="8229600" cy="3744615"/>
          </a:xfrm>
        </p:spPr>
        <p:txBody>
          <a:bodyPr/>
          <a:lstStyle/>
          <a:p>
            <a:r>
              <a:rPr lang="en-US" sz="2000" dirty="0" smtClean="0"/>
              <a:t>The assign statement is evaluated whenever a value on the right hand side changes. </a:t>
            </a:r>
            <a:r>
              <a:rPr lang="en-US" sz="2000" b="1" i="1" dirty="0" smtClean="0"/>
              <a:t>Unlike C</a:t>
            </a:r>
            <a:r>
              <a:rPr lang="en-US" sz="2000" dirty="0" smtClean="0"/>
              <a:t>, </a:t>
            </a:r>
            <a:r>
              <a:rPr lang="en-US" sz="2000" dirty="0"/>
              <a:t>t</a:t>
            </a:r>
            <a:r>
              <a:rPr lang="en-US" sz="2000" dirty="0" smtClean="0"/>
              <a:t>he order in code does not affect order of execution.</a:t>
            </a:r>
          </a:p>
          <a:p>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    module full_adder_1b(a, b, </a:t>
            </a:r>
            <a:r>
              <a:rPr lang="en-US" sz="2000" dirty="0" err="1" smtClean="0">
                <a:latin typeface="Courier New" panose="02070309020205020404" pitchFamily="49" charset="0"/>
                <a:cs typeface="Courier New" panose="02070309020205020404" pitchFamily="49" charset="0"/>
              </a:rPr>
              <a:t>c_in</a:t>
            </a:r>
            <a:r>
              <a:rPr lang="en-US" sz="2000" dirty="0" smtClean="0">
                <a:latin typeface="Courier New" panose="02070309020205020404" pitchFamily="49" charset="0"/>
                <a:cs typeface="Courier New" panose="02070309020205020404" pitchFamily="49" charset="0"/>
              </a:rPr>
              <a:t>, sum, </a:t>
            </a:r>
            <a:r>
              <a:rPr lang="en-US" sz="2000" dirty="0" err="1" smtClean="0">
                <a:latin typeface="Courier New" panose="02070309020205020404" pitchFamily="49" charset="0"/>
                <a:cs typeface="Courier New" panose="02070309020205020404" pitchFamily="49" charset="0"/>
              </a:rPr>
              <a:t>c_out</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input  a, b, </a:t>
            </a:r>
            <a:r>
              <a:rPr lang="en-US" sz="2000" dirty="0" err="1" smtClean="0">
                <a:latin typeface="Courier New" panose="02070309020205020404" pitchFamily="49" charset="0"/>
                <a:cs typeface="Courier New" panose="02070309020205020404" pitchFamily="49" charset="0"/>
              </a:rPr>
              <a:t>c_in</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output sum, </a:t>
            </a:r>
            <a:r>
              <a:rPr lang="en-US" sz="2000" dirty="0" err="1" smtClean="0">
                <a:latin typeface="Courier New" panose="02070309020205020404" pitchFamily="49" charset="0"/>
                <a:cs typeface="Courier New" panose="02070309020205020404" pitchFamily="49" charset="0"/>
              </a:rPr>
              <a:t>c_out</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assign sum = </a:t>
            </a:r>
            <a:r>
              <a:rPr lang="en-US" sz="2000" dirty="0" err="1" smtClean="0">
                <a:latin typeface="Courier New" panose="02070309020205020404" pitchFamily="49" charset="0"/>
                <a:cs typeface="Courier New" panose="02070309020205020404" pitchFamily="49" charset="0"/>
              </a:rPr>
              <a:t>a^b^c_in</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assign </a:t>
            </a:r>
            <a:r>
              <a:rPr lang="en-US" sz="2000" dirty="0" err="1" smtClean="0">
                <a:latin typeface="Courier New" panose="02070309020205020404" pitchFamily="49" charset="0"/>
                <a:cs typeface="Courier New" panose="02070309020205020404" pitchFamily="49" charset="0"/>
              </a:rPr>
              <a:t>c_out</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a&amp;b</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c_in</a:t>
            </a:r>
            <a:r>
              <a:rPr lang="en-US" sz="2000" dirty="0" smtClean="0">
                <a:latin typeface="Courier New" panose="02070309020205020404" pitchFamily="49" charset="0"/>
                <a:cs typeface="Courier New" panose="02070309020205020404" pitchFamily="49" charset="0"/>
              </a:rPr>
              <a:t> &amp; (</a:t>
            </a:r>
            <a:r>
              <a:rPr lang="en-US" sz="2000" dirty="0" err="1" smtClean="0">
                <a:latin typeface="Courier New" panose="02070309020205020404" pitchFamily="49" charset="0"/>
                <a:cs typeface="Courier New" panose="02070309020205020404" pitchFamily="49" charset="0"/>
              </a:rPr>
              <a:t>a^b</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endmodule</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09857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Dataflow Operators – Bitwise</a:t>
            </a:r>
            <a:endParaRPr lang="en-US" dirty="0"/>
          </a:p>
        </p:txBody>
      </p:sp>
      <p:sp>
        <p:nvSpPr>
          <p:cNvPr id="3" name="Content Placeholder 2"/>
          <p:cNvSpPr>
            <a:spLocks noGrp="1"/>
          </p:cNvSpPr>
          <p:nvPr>
            <p:ph idx="1"/>
          </p:nvPr>
        </p:nvSpPr>
        <p:spPr>
          <a:xfrm>
            <a:off x="457200" y="1005840"/>
            <a:ext cx="8229600" cy="3949799"/>
          </a:xfrm>
        </p:spPr>
        <p:txBody>
          <a:bodyPr/>
          <a:lstStyle/>
          <a:p>
            <a:pPr marL="0" indent="0">
              <a:buNone/>
            </a:pPr>
            <a:r>
              <a:rPr lang="en-US" sz="2000" dirty="0" smtClean="0"/>
              <a:t>NOT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t>AND		</a:t>
            </a:r>
            <a:r>
              <a:rPr lang="en-US" sz="2000" dirty="0" smtClean="0">
                <a:latin typeface="Courier New" panose="02070309020205020404" pitchFamily="49" charset="0"/>
                <a:cs typeface="Courier New" panose="02070309020205020404" pitchFamily="49" charset="0"/>
              </a:rPr>
              <a:t>&amp;</a:t>
            </a:r>
          </a:p>
          <a:p>
            <a:pPr marL="0" indent="0">
              <a:buNone/>
            </a:pPr>
            <a:r>
              <a:rPr lang="en-US" sz="2000" dirty="0" smtClean="0"/>
              <a:t>OR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t>XOR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t>XNOR		</a:t>
            </a:r>
            <a:r>
              <a:rPr lang="en-US" sz="2000" dirty="0" smtClean="0">
                <a:latin typeface="Courier New" panose="02070309020205020404" pitchFamily="49" charset="0"/>
                <a:cs typeface="Courier New" panose="02070309020205020404" pitchFamily="49" charset="0"/>
              </a:rPr>
              <a:t>~^</a:t>
            </a:r>
            <a:r>
              <a:rPr lang="en-US" sz="2000" dirty="0" smtClean="0"/>
              <a:t> or </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smtClean="0"/>
          </a:p>
          <a:p>
            <a:pPr marL="0" indent="0">
              <a:buNone/>
            </a:pPr>
            <a:r>
              <a:rPr lang="en-US" sz="2000" dirty="0" smtClean="0"/>
              <a:t>Example:</a:t>
            </a:r>
          </a:p>
          <a:p>
            <a:pPr marL="0" indent="0">
              <a:buNone/>
            </a:pPr>
            <a:endParaRPr lang="en-US" sz="2000" dirty="0" smtClean="0">
              <a:sym typeface="Courier" charset="0"/>
            </a:endParaRPr>
          </a:p>
          <a:p>
            <a:pPr marL="0" indent="0">
              <a:buNone/>
            </a:pPr>
            <a:r>
              <a:rPr lang="en-US" sz="2000" dirty="0" smtClean="0">
                <a:latin typeface="Courier New" panose="02070309020205020404" pitchFamily="49" charset="0"/>
                <a:cs typeface="Courier New" panose="02070309020205020404" pitchFamily="49" charset="0"/>
                <a:sym typeface="Courier" charset="0"/>
              </a:rPr>
              <a:t>    input[3:0] </a:t>
            </a:r>
            <a:r>
              <a:rPr lang="en-US" sz="2000" dirty="0" err="1" smtClean="0">
                <a:latin typeface="Courier New" panose="02070309020205020404" pitchFamily="49" charset="0"/>
                <a:cs typeface="Courier New" panose="02070309020205020404" pitchFamily="49" charset="0"/>
                <a:sym typeface="Courier" charset="0"/>
              </a:rPr>
              <a:t>a,b</a:t>
            </a:r>
            <a:r>
              <a:rPr lang="en-US" sz="2000" dirty="0" smtClean="0">
                <a:latin typeface="Courier New" panose="02070309020205020404" pitchFamily="49" charset="0"/>
                <a:cs typeface="Courier New" panose="02070309020205020404" pitchFamily="49" charset="0"/>
                <a:sym typeface="Courier" charset="0"/>
              </a:rPr>
              <a:t>;</a:t>
            </a:r>
          </a:p>
          <a:p>
            <a:pPr marL="0" indent="0">
              <a:buNone/>
            </a:pPr>
            <a:r>
              <a:rPr lang="en-US" sz="2000" dirty="0" smtClean="0">
                <a:latin typeface="Courier New" panose="02070309020205020404" pitchFamily="49" charset="0"/>
                <a:cs typeface="Courier New" panose="02070309020205020404" pitchFamily="49" charset="0"/>
                <a:sym typeface="Courier" charset="0"/>
              </a:rPr>
              <a:t>    output[3:0] z;</a:t>
            </a:r>
          </a:p>
          <a:p>
            <a:pPr marL="0" indent="0">
              <a:buNone/>
            </a:pPr>
            <a:r>
              <a:rPr lang="en-US" sz="2000" dirty="0" smtClean="0">
                <a:latin typeface="Courier New" panose="02070309020205020404" pitchFamily="49" charset="0"/>
                <a:cs typeface="Courier New" panose="02070309020205020404" pitchFamily="49" charset="0"/>
                <a:sym typeface="Courier" charset="0"/>
              </a:rPr>
              <a:t>    assign z = a | ~b;</a:t>
            </a:r>
            <a:endParaRPr lang="en-US" sz="2000" dirty="0">
              <a:latin typeface="Courier New" panose="02070309020205020404" pitchFamily="49" charset="0"/>
              <a:cs typeface="Courier New" panose="02070309020205020404" pitchFamily="49" charset="0"/>
              <a:sym typeface="Courier" charset="0"/>
            </a:endParaRPr>
          </a:p>
        </p:txBody>
      </p:sp>
    </p:spTree>
    <p:extLst>
      <p:ext uri="{BB962C8B-B14F-4D97-AF65-F5344CB8AC3E}">
        <p14:creationId xmlns:p14="http://schemas.microsoft.com/office/powerpoint/2010/main" val="37374677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Dataflow Operators - Shift</a:t>
            </a:r>
            <a:endParaRPr lang="en-US" dirty="0"/>
          </a:p>
        </p:txBody>
      </p:sp>
      <p:sp>
        <p:nvSpPr>
          <p:cNvPr id="3" name="Content Placeholder 2"/>
          <p:cNvSpPr>
            <a:spLocks noGrp="1"/>
          </p:cNvSpPr>
          <p:nvPr>
            <p:ph idx="1"/>
          </p:nvPr>
        </p:nvSpPr>
        <p:spPr>
          <a:xfrm>
            <a:off x="457200" y="1005840"/>
            <a:ext cx="8229600" cy="3539430"/>
          </a:xfrm>
        </p:spPr>
        <p:txBody>
          <a:bodyPr/>
          <a:lstStyle/>
          <a:p>
            <a:pPr marL="0" indent="0">
              <a:buNone/>
            </a:pPr>
            <a:r>
              <a:rPr lang="en-US" sz="2000" dirty="0" smtClean="0"/>
              <a:t>Shift-right	</a:t>
            </a:r>
            <a:r>
              <a:rPr lang="en-US" sz="2000" dirty="0" smtClean="0">
                <a:latin typeface="Courier New" panose="02070309020205020404" pitchFamily="49" charset="0"/>
                <a:cs typeface="Courier New" panose="02070309020205020404" pitchFamily="49" charset="0"/>
              </a:rPr>
              <a:t>&gt;&gt;</a:t>
            </a:r>
          </a:p>
          <a:p>
            <a:pPr marL="0" indent="0">
              <a:buNone/>
            </a:pPr>
            <a:r>
              <a:rPr lang="en-US" sz="2000" dirty="0" smtClean="0"/>
              <a:t>Shift-left	</a:t>
            </a:r>
            <a:r>
              <a:rPr lang="en-US" sz="2000" dirty="0" smtClean="0">
                <a:latin typeface="Courier New" panose="02070309020205020404" pitchFamily="49" charset="0"/>
                <a:cs typeface="Courier New" panose="02070309020205020404" pitchFamily="49" charset="0"/>
              </a:rPr>
              <a:t>&lt;&lt;</a:t>
            </a:r>
          </a:p>
          <a:p>
            <a:endParaRPr lang="en-US" sz="2000" dirty="0" smtClean="0"/>
          </a:p>
          <a:p>
            <a:pPr marL="0" indent="0">
              <a:buNone/>
            </a:pPr>
            <a:r>
              <a:rPr lang="en-US" sz="2000" dirty="0" smtClean="0"/>
              <a:t>The result has the same precision as the operand. These are called </a:t>
            </a:r>
            <a:r>
              <a:rPr lang="en-US" sz="2000" i="1" dirty="0" smtClean="0"/>
              <a:t>logical shifts</a:t>
            </a:r>
            <a:r>
              <a:rPr lang="en-US" sz="2000" dirty="0" smtClean="0"/>
              <a:t>. (We will learn more about shift operations later.) </a:t>
            </a:r>
          </a:p>
          <a:p>
            <a:endParaRPr lang="en-US" sz="2000" dirty="0" smtClean="0"/>
          </a:p>
          <a:p>
            <a:pPr marL="0" indent="0">
              <a:buNone/>
            </a:pPr>
            <a:r>
              <a:rPr lang="en-US" sz="2000" dirty="0" smtClean="0">
                <a:latin typeface="Courier New" panose="02070309020205020404" pitchFamily="49" charset="0"/>
                <a:cs typeface="Courier New" panose="02070309020205020404" pitchFamily="49" charset="0"/>
                <a:sym typeface="Courier New Bold" charset="0"/>
              </a:rPr>
              <a:t>a = 4’b1010;</a:t>
            </a:r>
          </a:p>
          <a:p>
            <a:pPr marL="0" indent="0">
              <a:buNone/>
            </a:pPr>
            <a:r>
              <a:rPr lang="en-US" sz="2000" dirty="0" smtClean="0">
                <a:latin typeface="Courier New" panose="02070309020205020404" pitchFamily="49" charset="0"/>
                <a:cs typeface="Courier New" panose="02070309020205020404" pitchFamily="49" charset="0"/>
                <a:sym typeface="Courier New Bold" charset="0"/>
              </a:rPr>
              <a:t>...</a:t>
            </a:r>
          </a:p>
          <a:p>
            <a:pPr marL="0" indent="0">
              <a:buNone/>
            </a:pPr>
            <a:r>
              <a:rPr lang="en-US" sz="2000" dirty="0" smtClean="0">
                <a:latin typeface="Courier New" panose="02070309020205020404" pitchFamily="49" charset="0"/>
                <a:cs typeface="Courier New" panose="02070309020205020404" pitchFamily="49" charset="0"/>
                <a:sym typeface="Courier New Bold" charset="0"/>
              </a:rPr>
              <a:t>assign d = a &gt;&gt; 2;	// d = 0010</a:t>
            </a:r>
          </a:p>
          <a:p>
            <a:pPr marL="0" indent="0">
              <a:buNone/>
            </a:pPr>
            <a:r>
              <a:rPr lang="en-US" sz="2000" dirty="0" smtClean="0">
                <a:latin typeface="Courier New" panose="02070309020205020404" pitchFamily="49" charset="0"/>
                <a:cs typeface="Courier New" panose="02070309020205020404" pitchFamily="49" charset="0"/>
                <a:sym typeface="Courier New Bold" charset="0"/>
              </a:rPr>
              <a:t>assign c = a &lt;&lt; 1;	// c = 0100</a:t>
            </a:r>
            <a:endParaRPr lang="en-US" sz="2000" dirty="0">
              <a:latin typeface="Courier New" panose="02070309020205020404" pitchFamily="49" charset="0"/>
              <a:cs typeface="Courier New" panose="02070309020205020404" pitchFamily="49" charset="0"/>
              <a:sym typeface="Courier New Bold" charset="0"/>
            </a:endParaRPr>
          </a:p>
        </p:txBody>
      </p:sp>
    </p:spTree>
    <p:extLst>
      <p:ext uri="{BB962C8B-B14F-4D97-AF65-F5344CB8AC3E}">
        <p14:creationId xmlns:p14="http://schemas.microsoft.com/office/powerpoint/2010/main" val="6450166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Dataflow Operators – Concatenation, Replication</a:t>
            </a:r>
            <a:endParaRPr lang="en-US" dirty="0"/>
          </a:p>
        </p:txBody>
      </p:sp>
      <p:sp>
        <p:nvSpPr>
          <p:cNvPr id="31746" name="Rectangle 2"/>
          <p:cNvSpPr>
            <a:spLocks noGrp="1" noChangeArrowheads="1"/>
          </p:cNvSpPr>
          <p:nvPr>
            <p:ph idx="1"/>
          </p:nvPr>
        </p:nvSpPr>
        <p:spPr>
          <a:xfrm>
            <a:off x="457200" y="1005840"/>
            <a:ext cx="8229600" cy="4842351"/>
          </a:xfrm>
        </p:spPr>
        <p:txBody>
          <a:bodyPr/>
          <a:lstStyle/>
          <a:p>
            <a:pPr marL="0" indent="0">
              <a:buNone/>
            </a:pPr>
            <a:r>
              <a:rPr lang="en-US" sz="2000" dirty="0" smtClean="0"/>
              <a:t>Concatenation:</a:t>
            </a:r>
          </a:p>
          <a:p>
            <a:pPr marL="0" indent="0">
              <a:buNone/>
            </a:pPr>
            <a:r>
              <a:rPr lang="en-US" sz="2000" dirty="0" smtClean="0">
                <a:latin typeface="Courier New" panose="02070309020205020404" pitchFamily="49" charset="0"/>
                <a:cs typeface="Courier New" panose="02070309020205020404" pitchFamily="49" charset="0"/>
              </a:rPr>
              <a:t>{op1</a:t>
            </a:r>
            <a:r>
              <a:rPr lang="en-US" sz="2000" dirty="0" smtClean="0">
                <a:latin typeface="Courier New" panose="02070309020205020404" pitchFamily="49" charset="0"/>
                <a:cs typeface="Courier New" panose="02070309020205020404" pitchFamily="49" charset="0"/>
                <a:sym typeface="Courier New" charset="0"/>
              </a:rPr>
              <a:t>,</a:t>
            </a:r>
            <a:r>
              <a:rPr lang="en-US" sz="2000" dirty="0" smtClean="0">
                <a:latin typeface="Courier New" panose="02070309020205020404" pitchFamily="49" charset="0"/>
                <a:cs typeface="Courier New" panose="02070309020205020404" pitchFamily="49" charset="0"/>
              </a:rPr>
              <a:t>op2</a:t>
            </a:r>
            <a:r>
              <a:rPr lang="en-US" sz="2000" dirty="0" smtClean="0">
                <a:latin typeface="Courier New" panose="02070309020205020404" pitchFamily="49" charset="0"/>
                <a:cs typeface="Courier New" panose="02070309020205020404" pitchFamily="49" charset="0"/>
                <a:sym typeface="Courier New" charset="0"/>
              </a:rPr>
              <a:t>,…}</a:t>
            </a:r>
            <a:r>
              <a:rPr lang="en-US" sz="2000" dirty="0" smtClean="0">
                <a:sym typeface="Courier New" charset="0"/>
              </a:rPr>
              <a:t>: </a:t>
            </a:r>
            <a:r>
              <a:rPr lang="en-US" sz="2000" dirty="0" smtClean="0"/>
              <a:t>Concatenates </a:t>
            </a:r>
            <a:r>
              <a:rPr lang="en-US" sz="2000" dirty="0" smtClean="0">
                <a:latin typeface="Courier New" panose="02070309020205020404" pitchFamily="49" charset="0"/>
                <a:cs typeface="Courier New" panose="02070309020205020404" pitchFamily="49" charset="0"/>
              </a:rPr>
              <a:t>op1</a:t>
            </a:r>
            <a:r>
              <a:rPr lang="en-US" sz="2000" dirty="0" smtClean="0"/>
              <a:t>, </a:t>
            </a:r>
            <a:r>
              <a:rPr lang="en-US" sz="2000" dirty="0" smtClean="0">
                <a:latin typeface="Courier New" panose="02070309020205020404" pitchFamily="49" charset="0"/>
                <a:cs typeface="Courier New" panose="02070309020205020404" pitchFamily="49" charset="0"/>
              </a:rPr>
              <a:t>op2</a:t>
            </a:r>
            <a:r>
              <a:rPr lang="en-US" sz="2000" dirty="0" smtClean="0"/>
              <a:t>, ... to a single number.</a:t>
            </a:r>
          </a:p>
          <a:p>
            <a:pPr marL="0" indent="0">
              <a:buNone/>
            </a:pPr>
            <a:endParaRPr lang="en-US" sz="2000" dirty="0"/>
          </a:p>
          <a:p>
            <a:pPr marL="0" indent="0">
              <a:buNone/>
            </a:pPr>
            <a:r>
              <a:rPr lang="en-US" sz="2000" dirty="0" smtClean="0"/>
              <a:t>The operands must be sized!</a:t>
            </a:r>
          </a:p>
          <a:p>
            <a:endParaRPr lang="en-US" sz="2000" dirty="0" smtClean="0"/>
          </a:p>
          <a:p>
            <a:pPr marL="0" indent="0">
              <a:buNone/>
            </a:pPr>
            <a:r>
              <a:rPr lang="en-US" sz="1800" dirty="0" smtClean="0">
                <a:latin typeface="Courier New" panose="02070309020205020404" pitchFamily="49" charset="0"/>
                <a:cs typeface="Courier New" panose="02070309020205020404" pitchFamily="49" charset="0"/>
                <a:sym typeface="Courier New" charset="0"/>
              </a:rPr>
              <a:t>a = 1’b1;</a:t>
            </a:r>
          </a:p>
          <a:p>
            <a:pPr marL="0" indent="0">
              <a:buNone/>
            </a:pPr>
            <a:r>
              <a:rPr lang="en-US" sz="1800" dirty="0" smtClean="0">
                <a:latin typeface="Courier New" panose="02070309020205020404" pitchFamily="49" charset="0"/>
                <a:cs typeface="Courier New" panose="02070309020205020404" pitchFamily="49" charset="0"/>
                <a:sym typeface="Courier New" charset="0"/>
              </a:rPr>
              <a:t>b = 3’b010;</a:t>
            </a:r>
          </a:p>
          <a:p>
            <a:pPr marL="0" indent="0">
              <a:buNone/>
            </a:pPr>
            <a:r>
              <a:rPr lang="en-US" sz="1800" dirty="0" smtClean="0">
                <a:latin typeface="Courier New" panose="02070309020205020404" pitchFamily="49" charset="0"/>
                <a:cs typeface="Courier New" panose="02070309020205020404" pitchFamily="49" charset="0"/>
                <a:sym typeface="Courier New" charset="0"/>
              </a:rPr>
              <a:t>c = 3’b101;</a:t>
            </a:r>
          </a:p>
          <a:p>
            <a:pPr marL="0" indent="0">
              <a:buNone/>
            </a:pPr>
            <a:r>
              <a:rPr lang="en-US" sz="1800" dirty="0" smtClean="0">
                <a:latin typeface="Courier New" panose="02070309020205020404" pitchFamily="49" charset="0"/>
                <a:cs typeface="Courier New" panose="02070309020205020404" pitchFamily="49" charset="0"/>
                <a:sym typeface="Courier New" charset="0"/>
              </a:rPr>
              <a:t>assign </a:t>
            </a:r>
            <a:r>
              <a:rPr lang="en-US" sz="1800" dirty="0" err="1" smtClean="0">
                <a:latin typeface="Courier New" panose="02070309020205020404" pitchFamily="49" charset="0"/>
                <a:cs typeface="Courier New" panose="02070309020205020404" pitchFamily="49" charset="0"/>
                <a:sym typeface="Courier New" charset="0"/>
              </a:rPr>
              <a:t>catx</a:t>
            </a:r>
            <a:r>
              <a:rPr lang="en-US" sz="1800" dirty="0" smtClean="0">
                <a:latin typeface="Courier New" panose="02070309020205020404" pitchFamily="49" charset="0"/>
                <a:cs typeface="Courier New" panose="02070309020205020404" pitchFamily="49" charset="0"/>
                <a:sym typeface="Courier New" charset="0"/>
              </a:rPr>
              <a:t> = {a, b, c};        // </a:t>
            </a:r>
            <a:r>
              <a:rPr lang="en-US" sz="1800" dirty="0" err="1" smtClean="0">
                <a:latin typeface="Courier New" panose="02070309020205020404" pitchFamily="49" charset="0"/>
                <a:cs typeface="Courier New" panose="02070309020205020404" pitchFamily="49" charset="0"/>
                <a:sym typeface="Courier New" charset="0"/>
              </a:rPr>
              <a:t>catx</a:t>
            </a:r>
            <a:r>
              <a:rPr lang="en-US" sz="1800" dirty="0" smtClean="0">
                <a:latin typeface="Courier New" panose="02070309020205020404" pitchFamily="49" charset="0"/>
                <a:cs typeface="Courier New" panose="02070309020205020404" pitchFamily="49" charset="0"/>
                <a:sym typeface="Courier New" charset="0"/>
              </a:rPr>
              <a:t> = 1010101</a:t>
            </a:r>
          </a:p>
          <a:p>
            <a:pPr marL="0" indent="0">
              <a:buNone/>
            </a:pPr>
            <a:r>
              <a:rPr lang="en-US" sz="1800" dirty="0" smtClean="0">
                <a:latin typeface="Courier New" panose="02070309020205020404" pitchFamily="49" charset="0"/>
                <a:cs typeface="Courier New" panose="02070309020205020404" pitchFamily="49" charset="0"/>
                <a:sym typeface="Courier New" charset="0"/>
              </a:rPr>
              <a:t>assign </a:t>
            </a:r>
            <a:r>
              <a:rPr lang="en-US" sz="1800" dirty="0" err="1" smtClean="0">
                <a:latin typeface="Courier New" panose="02070309020205020404" pitchFamily="49" charset="0"/>
                <a:cs typeface="Courier New" panose="02070309020205020404" pitchFamily="49" charset="0"/>
                <a:sym typeface="Courier New" charset="0"/>
              </a:rPr>
              <a:t>caty</a:t>
            </a:r>
            <a:r>
              <a:rPr lang="en-US" sz="1800" dirty="0" smtClean="0">
                <a:latin typeface="Courier New" panose="02070309020205020404" pitchFamily="49" charset="0"/>
                <a:cs typeface="Courier New" panose="02070309020205020404" pitchFamily="49" charset="0"/>
                <a:sym typeface="Courier New" charset="0"/>
              </a:rPr>
              <a:t> = {b, 2’b11, a};    // </a:t>
            </a:r>
            <a:r>
              <a:rPr lang="en-US" sz="1800" dirty="0" err="1" smtClean="0">
                <a:latin typeface="Courier New" panose="02070309020205020404" pitchFamily="49" charset="0"/>
                <a:cs typeface="Courier New" panose="02070309020205020404" pitchFamily="49" charset="0"/>
                <a:sym typeface="Courier New" charset="0"/>
              </a:rPr>
              <a:t>caty</a:t>
            </a:r>
            <a:r>
              <a:rPr lang="en-US" sz="1800" dirty="0" smtClean="0">
                <a:latin typeface="Courier New" panose="02070309020205020404" pitchFamily="49" charset="0"/>
                <a:cs typeface="Courier New" panose="02070309020205020404" pitchFamily="49" charset="0"/>
                <a:sym typeface="Courier New" charset="0"/>
              </a:rPr>
              <a:t> = 010111</a:t>
            </a:r>
            <a:endParaRPr lang="en-US" sz="2000" dirty="0" smtClean="0">
              <a:latin typeface="Courier New" panose="02070309020205020404" pitchFamily="49" charset="0"/>
              <a:cs typeface="Courier New" panose="02070309020205020404" pitchFamily="49" charset="0"/>
              <a:sym typeface="Courier New" charset="0"/>
            </a:endParaRPr>
          </a:p>
          <a:p>
            <a:endParaRPr lang="en-US" sz="2000" dirty="0" smtClean="0"/>
          </a:p>
          <a:p>
            <a:pPr marL="0" indent="0">
              <a:buNone/>
            </a:pPr>
            <a:r>
              <a:rPr lang="en-US" sz="2000" dirty="0" smtClean="0"/>
              <a:t>Replication:</a:t>
            </a:r>
          </a:p>
          <a:p>
            <a:pPr marL="0" indent="0">
              <a:buNone/>
            </a:pPr>
            <a:endParaRPr lang="en-US" sz="2000" dirty="0">
              <a:sym typeface="Courier New" charset="0"/>
            </a:endParaRPr>
          </a:p>
          <a:p>
            <a:pPr marL="0" indent="0">
              <a:buNone/>
            </a:pPr>
            <a:r>
              <a:rPr lang="en-US" sz="1800" dirty="0" smtClean="0">
                <a:latin typeface="Courier New" panose="02070309020205020404" pitchFamily="49" charset="0"/>
                <a:cs typeface="Courier New" panose="02070309020205020404" pitchFamily="49" charset="0"/>
                <a:sym typeface="Courier New" charset="0"/>
              </a:rPr>
              <a:t>assign </a:t>
            </a:r>
            <a:r>
              <a:rPr lang="en-US" sz="1800" dirty="0" err="1" smtClean="0">
                <a:latin typeface="Courier New" panose="02070309020205020404" pitchFamily="49" charset="0"/>
                <a:cs typeface="Courier New" panose="02070309020205020404" pitchFamily="49" charset="0"/>
                <a:sym typeface="Courier New" charset="0"/>
              </a:rPr>
              <a:t>catr</a:t>
            </a:r>
            <a:r>
              <a:rPr lang="en-US" sz="1800" dirty="0" smtClean="0">
                <a:latin typeface="Courier New" panose="02070309020205020404" pitchFamily="49" charset="0"/>
                <a:cs typeface="Courier New" panose="02070309020205020404" pitchFamily="49" charset="0"/>
                <a:sym typeface="Courier New" charset="0"/>
              </a:rPr>
              <a:t> = {4{a}, b, 2{c}};  // </a:t>
            </a:r>
            <a:r>
              <a:rPr lang="en-US" sz="1800" dirty="0" err="1" smtClean="0">
                <a:latin typeface="Courier New" panose="02070309020205020404" pitchFamily="49" charset="0"/>
                <a:cs typeface="Courier New" panose="02070309020205020404" pitchFamily="49" charset="0"/>
                <a:sym typeface="Courier New" charset="0"/>
              </a:rPr>
              <a:t>catr</a:t>
            </a:r>
            <a:r>
              <a:rPr lang="en-US" sz="1800" dirty="0" smtClean="0">
                <a:latin typeface="Courier New" panose="02070309020205020404" pitchFamily="49" charset="0"/>
                <a:cs typeface="Courier New" panose="02070309020205020404" pitchFamily="49" charset="0"/>
                <a:sym typeface="Courier New" charset="0"/>
              </a:rPr>
              <a:t> = 1111010101101</a:t>
            </a:r>
            <a:endParaRPr lang="en-US" sz="1800" dirty="0">
              <a:latin typeface="Courier New" panose="02070309020205020404" pitchFamily="49" charset="0"/>
              <a:cs typeface="Courier New" panose="02070309020205020404" pitchFamily="49" charset="0"/>
              <a:sym typeface="Courier New" charset="0"/>
            </a:endParaRPr>
          </a:p>
        </p:txBody>
      </p:sp>
    </p:spTree>
    <p:extLst>
      <p:ext uri="{BB962C8B-B14F-4D97-AF65-F5344CB8AC3E}">
        <p14:creationId xmlns:p14="http://schemas.microsoft.com/office/powerpoint/2010/main" val="1973827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smtClean="0"/>
              <a:t>Why use a language for circuits?</a:t>
            </a:r>
            <a:endParaRPr lang="en-US" dirty="0"/>
          </a:p>
        </p:txBody>
      </p:sp>
      <p:sp>
        <p:nvSpPr>
          <p:cNvPr id="835587" name="Rectangle 3"/>
          <p:cNvSpPr>
            <a:spLocks noGrp="1" noChangeArrowheads="1"/>
          </p:cNvSpPr>
          <p:nvPr>
            <p:ph type="body" idx="1"/>
          </p:nvPr>
        </p:nvSpPr>
        <p:spPr>
          <a:xfrm>
            <a:off x="457200" y="1005840"/>
            <a:ext cx="8229600" cy="3488134"/>
          </a:xfrm>
        </p:spPr>
        <p:txBody>
          <a:bodyPr/>
          <a:lstStyle/>
          <a:p>
            <a:r>
              <a:rPr lang="en-US" sz="2000" dirty="0" smtClean="0"/>
              <a:t>Better means for exchanging information within an organization and with a customer</a:t>
            </a:r>
          </a:p>
          <a:p>
            <a:endParaRPr lang="en-US" sz="2000" dirty="0" smtClean="0"/>
          </a:p>
          <a:p>
            <a:r>
              <a:rPr lang="en-US" sz="2000" dirty="0" smtClean="0"/>
              <a:t>Model and simulate the design before prototyping</a:t>
            </a:r>
          </a:p>
          <a:p>
            <a:pPr lvl="1"/>
            <a:r>
              <a:rPr lang="en-US" dirty="0" smtClean="0"/>
              <a:t>Physical prototyping is expensive and slow</a:t>
            </a:r>
          </a:p>
          <a:p>
            <a:endParaRPr lang="en-US" sz="2000" dirty="0" smtClean="0"/>
          </a:p>
          <a:p>
            <a:r>
              <a:rPr lang="en-US" sz="2000" dirty="0" smtClean="0"/>
              <a:t>Re-use previously design components</a:t>
            </a:r>
          </a:p>
          <a:p>
            <a:endParaRPr lang="en-US" sz="2000" dirty="0" smtClean="0"/>
          </a:p>
          <a:p>
            <a:r>
              <a:rPr lang="en-US" sz="2000" dirty="0" smtClean="0"/>
              <a:t>Automatically synthesize working hardware from behavioral description</a:t>
            </a:r>
            <a:endParaRPr lang="en-US" sz="2000" dirty="0"/>
          </a:p>
        </p:txBody>
      </p:sp>
    </p:spTree>
    <p:extLst>
      <p:ext uri="{BB962C8B-B14F-4D97-AF65-F5344CB8AC3E}">
        <p14:creationId xmlns:p14="http://schemas.microsoft.com/office/powerpoint/2010/main" val="18562246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Dataflow Operators – Arithmeic, Logical, Relational</a:t>
            </a:r>
            <a:endParaRPr lang="en-US" dirty="0"/>
          </a:p>
        </p:txBody>
      </p:sp>
      <p:sp>
        <p:nvSpPr>
          <p:cNvPr id="33794" name="Rectangle 2"/>
          <p:cNvSpPr>
            <a:spLocks noGrp="1" noChangeArrowheads="1"/>
          </p:cNvSpPr>
          <p:nvPr>
            <p:ph idx="1"/>
          </p:nvPr>
        </p:nvSpPr>
        <p:spPr>
          <a:xfrm>
            <a:off x="457200" y="1005840"/>
            <a:ext cx="8229600" cy="4626908"/>
          </a:xfrm>
        </p:spPr>
        <p:txBody>
          <a:bodyPr/>
          <a:lstStyle/>
          <a:p>
            <a:pPr marL="0" indent="0">
              <a:buNone/>
            </a:pPr>
            <a:r>
              <a:rPr lang="en-US" dirty="0" smtClean="0"/>
              <a:t>Addition				+</a:t>
            </a:r>
          </a:p>
          <a:p>
            <a:pPr marL="0" indent="0">
              <a:buNone/>
            </a:pPr>
            <a:r>
              <a:rPr lang="en-US" dirty="0" smtClean="0"/>
              <a:t>Subtraction				-	</a:t>
            </a:r>
          </a:p>
          <a:p>
            <a:pPr marL="0" indent="0">
              <a:buNone/>
            </a:pPr>
            <a:endParaRPr lang="en-US" dirty="0" smtClean="0"/>
          </a:p>
          <a:p>
            <a:pPr marL="0" indent="0">
              <a:buNone/>
            </a:pPr>
            <a:r>
              <a:rPr lang="en-US" dirty="0" smtClean="0"/>
              <a:t>Logical complement			!</a:t>
            </a:r>
          </a:p>
          <a:p>
            <a:pPr marL="0" indent="0">
              <a:buNone/>
            </a:pPr>
            <a:r>
              <a:rPr lang="en-US" dirty="0" smtClean="0"/>
              <a:t>Logical AND				 &amp;&amp;</a:t>
            </a:r>
          </a:p>
          <a:p>
            <a:pPr marL="0" indent="0">
              <a:buNone/>
            </a:pPr>
            <a:r>
              <a:rPr lang="en-US" dirty="0" smtClean="0"/>
              <a:t>Logical OR				| |</a:t>
            </a:r>
          </a:p>
          <a:p>
            <a:endParaRPr lang="en-US" dirty="0" smtClean="0"/>
          </a:p>
          <a:p>
            <a:pPr marL="0" indent="0">
              <a:buNone/>
            </a:pPr>
            <a:r>
              <a:rPr lang="en-US" dirty="0" smtClean="0"/>
              <a:t>Greater than 				&gt;</a:t>
            </a:r>
          </a:p>
          <a:p>
            <a:pPr marL="0" indent="0">
              <a:buNone/>
            </a:pPr>
            <a:r>
              <a:rPr lang="en-US" dirty="0" smtClean="0"/>
              <a:t>Greater than or equal to		&gt;=</a:t>
            </a:r>
          </a:p>
          <a:p>
            <a:pPr marL="0" indent="0">
              <a:buNone/>
            </a:pPr>
            <a:r>
              <a:rPr lang="en-US" dirty="0" smtClean="0"/>
              <a:t>Less than				&lt;</a:t>
            </a:r>
          </a:p>
          <a:p>
            <a:pPr marL="0" indent="0">
              <a:buNone/>
            </a:pPr>
            <a:r>
              <a:rPr lang="en-US" dirty="0" smtClean="0"/>
              <a:t>Less than or equal to		&lt;=</a:t>
            </a:r>
            <a:endParaRPr lang="en-US" dirty="0"/>
          </a:p>
        </p:txBody>
      </p:sp>
    </p:spTree>
    <p:extLst>
      <p:ext uri="{BB962C8B-B14F-4D97-AF65-F5344CB8AC3E}">
        <p14:creationId xmlns:p14="http://schemas.microsoft.com/office/powerpoint/2010/main" val="1000721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7059625" cy="426142"/>
          </a:xfrm>
        </p:spPr>
        <p:txBody>
          <a:bodyPr/>
          <a:lstStyle/>
          <a:p>
            <a:r>
              <a:rPr lang="en-US" dirty="0" smtClean="0"/>
              <a:t>Dataflow Operators – Equality Operators</a:t>
            </a:r>
            <a:endParaRPr lang="en-US" dirty="0"/>
          </a:p>
        </p:txBody>
      </p:sp>
      <p:sp>
        <p:nvSpPr>
          <p:cNvPr id="32769" name="Rectangle 1"/>
          <p:cNvSpPr>
            <a:spLocks noGrp="1" noChangeArrowheads="1"/>
          </p:cNvSpPr>
          <p:nvPr>
            <p:ph idx="1"/>
          </p:nvPr>
        </p:nvSpPr>
        <p:spPr>
          <a:xfrm>
            <a:off x="457200" y="1005840"/>
            <a:ext cx="8229600" cy="4667945"/>
          </a:xfrm>
        </p:spPr>
        <p:txBody>
          <a:bodyPr/>
          <a:lstStyle/>
          <a:p>
            <a:pPr marL="0" indent="0">
              <a:buNone/>
            </a:pPr>
            <a:r>
              <a:rPr lang="en-US" sz="2000" dirty="0" smtClean="0"/>
              <a:t>Logical equality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t>Logical inequality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t>Case equality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t>Case inequality		</a:t>
            </a:r>
            <a:r>
              <a:rPr lang="en-US" sz="2000" dirty="0" smtClean="0">
                <a:latin typeface="Courier New" panose="02070309020205020404" pitchFamily="49" charset="0"/>
                <a:cs typeface="Courier New" panose="02070309020205020404" pitchFamily="49" charset="0"/>
              </a:rPr>
              <a:t>!==</a:t>
            </a:r>
          </a:p>
          <a:p>
            <a:endParaRPr lang="en-US" sz="2000" dirty="0" smtClean="0">
              <a:sym typeface="Courier New" charset="0"/>
            </a:endParaRPr>
          </a:p>
          <a:p>
            <a:pPr marL="0" indent="0">
              <a:buNone/>
            </a:pPr>
            <a:r>
              <a:rPr lang="en-US" sz="2000" dirty="0" smtClean="0">
                <a:latin typeface="Courier New" panose="02070309020205020404" pitchFamily="49" charset="0"/>
                <a:cs typeface="Courier New" panose="02070309020205020404" pitchFamily="49" charset="0"/>
                <a:sym typeface="Courier New" charset="0"/>
              </a:rPr>
              <a:t>assign a = (4’b 1111 == 4’b 1111)	\\ a = 1</a:t>
            </a:r>
            <a:endParaRPr lang="en-US" sz="2000" dirty="0" smtClean="0">
              <a:latin typeface="Courier New" panose="02070309020205020404" pitchFamily="49" charset="0"/>
              <a:cs typeface="Courier New" panose="02070309020205020404" pitchFamily="49" charset="0"/>
              <a:sym typeface="Times New Roman Italic" charset="0"/>
            </a:endParaRPr>
          </a:p>
          <a:p>
            <a:pPr marL="0" indent="0">
              <a:buNone/>
            </a:pPr>
            <a:r>
              <a:rPr lang="en-US" sz="2000" dirty="0" smtClean="0">
                <a:latin typeface="Courier New" panose="02070309020205020404" pitchFamily="49" charset="0"/>
                <a:cs typeface="Courier New" panose="02070309020205020404" pitchFamily="49" charset="0"/>
                <a:sym typeface="Times New Roman Italic" charset="0"/>
              </a:rPr>
              <a:t>assign b = (</a:t>
            </a:r>
            <a:r>
              <a:rPr lang="en-US" sz="2000" dirty="0" smtClean="0">
                <a:latin typeface="Courier New" panose="02070309020205020404" pitchFamily="49" charset="0"/>
                <a:cs typeface="Courier New" panose="02070309020205020404" pitchFamily="49" charset="0"/>
                <a:sym typeface="Courier New" charset="0"/>
              </a:rPr>
              <a:t>4’b 1010 != 4’b 1010)	</a:t>
            </a:r>
            <a:r>
              <a:rPr lang="en-US" sz="2000" dirty="0" smtClean="0">
                <a:latin typeface="Courier New" panose="02070309020205020404" pitchFamily="49" charset="0"/>
                <a:cs typeface="Courier New" panose="02070309020205020404" pitchFamily="49" charset="0"/>
                <a:sym typeface="Symbol" charset="2"/>
              </a:rPr>
              <a:t>\\ b = </a:t>
            </a:r>
            <a:r>
              <a:rPr lang="en-US" sz="2000" dirty="0" smtClean="0">
                <a:latin typeface="Courier New" panose="02070309020205020404" pitchFamily="49" charset="0"/>
                <a:cs typeface="Courier New" panose="02070309020205020404" pitchFamily="49" charset="0"/>
                <a:sym typeface="Times New Roman Italic" charset="0"/>
              </a:rPr>
              <a:t>0</a:t>
            </a:r>
          </a:p>
          <a:p>
            <a:pPr marL="0" indent="0">
              <a:buNone/>
            </a:pPr>
            <a:endParaRPr lang="en-US" sz="2000" dirty="0" smtClean="0">
              <a:latin typeface="Courier New" panose="02070309020205020404" pitchFamily="49" charset="0"/>
              <a:cs typeface="Courier New" panose="02070309020205020404" pitchFamily="49" charset="0"/>
              <a:sym typeface="Courier New" charset="0"/>
            </a:endParaRPr>
          </a:p>
          <a:p>
            <a:pPr marL="0" indent="0">
              <a:buNone/>
            </a:pPr>
            <a:r>
              <a:rPr lang="en-US" sz="2000" dirty="0" smtClean="0">
                <a:latin typeface="Courier New" panose="02070309020205020404" pitchFamily="49" charset="0"/>
                <a:cs typeface="Courier New" panose="02070309020205020404" pitchFamily="49" charset="0"/>
                <a:sym typeface="Courier New" charset="0"/>
              </a:rPr>
              <a:t>assign c = (4’b 1z0x == 4’b 1z0x)	\\ c = x</a:t>
            </a:r>
            <a:endParaRPr lang="en-US" sz="2000" dirty="0" smtClean="0">
              <a:latin typeface="Courier New" panose="02070309020205020404" pitchFamily="49" charset="0"/>
              <a:cs typeface="Courier New" panose="02070309020205020404" pitchFamily="49" charset="0"/>
              <a:sym typeface="Times New Roman Italic" charset="0"/>
            </a:endParaRPr>
          </a:p>
          <a:p>
            <a:pPr marL="0" indent="0">
              <a:buNone/>
            </a:pPr>
            <a:r>
              <a:rPr lang="en-US" sz="2000" dirty="0" smtClean="0">
                <a:latin typeface="Courier New" panose="02070309020205020404" pitchFamily="49" charset="0"/>
                <a:cs typeface="Courier New" panose="02070309020205020404" pitchFamily="49" charset="0"/>
                <a:sym typeface="Times New Roman Italic" charset="0"/>
              </a:rPr>
              <a:t>assign d = (</a:t>
            </a:r>
            <a:r>
              <a:rPr lang="en-US" sz="2000" dirty="0" smtClean="0">
                <a:latin typeface="Courier New" panose="02070309020205020404" pitchFamily="49" charset="0"/>
                <a:cs typeface="Courier New" panose="02070309020205020404" pitchFamily="49" charset="0"/>
                <a:sym typeface="Courier New" charset="0"/>
              </a:rPr>
              <a:t>4’b 1z0x != 4’b 1z0x)	</a:t>
            </a:r>
            <a:r>
              <a:rPr lang="en-US" sz="2000" dirty="0" smtClean="0">
                <a:latin typeface="Courier New" panose="02070309020205020404" pitchFamily="49" charset="0"/>
                <a:cs typeface="Courier New" panose="02070309020205020404" pitchFamily="49" charset="0"/>
                <a:sym typeface="Symbol" charset="2"/>
              </a:rPr>
              <a:t>\\ d = </a:t>
            </a:r>
            <a:r>
              <a:rPr lang="en-US" sz="2000" dirty="0" smtClean="0">
                <a:latin typeface="Courier New" panose="02070309020205020404" pitchFamily="49" charset="0"/>
                <a:cs typeface="Courier New" panose="02070309020205020404" pitchFamily="49" charset="0"/>
                <a:sym typeface="Times New Roman Italic" charset="0"/>
              </a:rPr>
              <a:t>x</a:t>
            </a:r>
          </a:p>
          <a:p>
            <a:pPr marL="0" indent="0">
              <a:buNone/>
            </a:pPr>
            <a:endParaRPr lang="en-US" sz="2000" dirty="0" smtClean="0">
              <a:latin typeface="Courier New" panose="02070309020205020404" pitchFamily="49" charset="0"/>
              <a:cs typeface="Courier New" panose="02070309020205020404" pitchFamily="49" charset="0"/>
              <a:sym typeface="Times New Roman Italic" charset="0"/>
            </a:endParaRPr>
          </a:p>
          <a:p>
            <a:pPr marL="0" indent="0">
              <a:buNone/>
            </a:pPr>
            <a:r>
              <a:rPr lang="en-US" sz="2000" dirty="0" smtClean="0">
                <a:latin typeface="Courier New" panose="02070309020205020404" pitchFamily="49" charset="0"/>
                <a:cs typeface="Courier New" panose="02070309020205020404" pitchFamily="49" charset="0"/>
                <a:sym typeface="Times New Roman Italic" charset="0"/>
              </a:rPr>
              <a:t>assign e = (</a:t>
            </a:r>
            <a:r>
              <a:rPr lang="en-US" sz="2000" dirty="0" smtClean="0">
                <a:latin typeface="Courier New" panose="02070309020205020404" pitchFamily="49" charset="0"/>
                <a:cs typeface="Courier New" panose="02070309020205020404" pitchFamily="49" charset="0"/>
                <a:sym typeface="Courier New" charset="0"/>
              </a:rPr>
              <a:t>4’b 1z0x === 4’b 1z0x)	</a:t>
            </a:r>
            <a:r>
              <a:rPr lang="en-US" sz="2000" dirty="0" smtClean="0">
                <a:latin typeface="Courier New" panose="02070309020205020404" pitchFamily="49" charset="0"/>
                <a:cs typeface="Courier New" panose="02070309020205020404" pitchFamily="49" charset="0"/>
                <a:sym typeface="Symbol" charset="2"/>
              </a:rPr>
              <a:t>\\</a:t>
            </a:r>
            <a:r>
              <a:rPr lang="en-US" sz="2000" dirty="0" smtClean="0">
                <a:latin typeface="Courier New" panose="02070309020205020404" pitchFamily="49" charset="0"/>
                <a:cs typeface="Courier New" panose="02070309020205020404" pitchFamily="49" charset="0"/>
              </a:rPr>
              <a:t> e = </a:t>
            </a:r>
            <a:r>
              <a:rPr lang="en-US" sz="2000" dirty="0" smtClean="0">
                <a:latin typeface="Courier New" panose="02070309020205020404" pitchFamily="49" charset="0"/>
                <a:cs typeface="Courier New" panose="02070309020205020404" pitchFamily="49" charset="0"/>
                <a:sym typeface="Times New Roman Italic" charset="0"/>
              </a:rPr>
              <a:t>1</a:t>
            </a:r>
          </a:p>
          <a:p>
            <a:pPr marL="0" indent="0">
              <a:buNone/>
            </a:pPr>
            <a:r>
              <a:rPr lang="en-US" sz="2000" dirty="0" smtClean="0">
                <a:latin typeface="Courier New" panose="02070309020205020404" pitchFamily="49" charset="0"/>
                <a:cs typeface="Courier New" panose="02070309020205020404" pitchFamily="49" charset="0"/>
                <a:sym typeface="Times New Roman Italic" charset="0"/>
              </a:rPr>
              <a:t>assign f = (</a:t>
            </a:r>
            <a:r>
              <a:rPr lang="en-US" sz="2000" dirty="0" smtClean="0">
                <a:latin typeface="Courier New" panose="02070309020205020404" pitchFamily="49" charset="0"/>
                <a:cs typeface="Courier New" panose="02070309020205020404" pitchFamily="49" charset="0"/>
                <a:sym typeface="Courier New" charset="0"/>
              </a:rPr>
              <a:t>4’b 1z0x !== 4’b 1z0x)	</a:t>
            </a:r>
            <a:r>
              <a:rPr lang="en-US" sz="2000" dirty="0" smtClean="0">
                <a:latin typeface="Courier New" panose="02070309020205020404" pitchFamily="49" charset="0"/>
                <a:cs typeface="Courier New" panose="02070309020205020404" pitchFamily="49" charset="0"/>
                <a:sym typeface="Symbol" charset="2"/>
              </a:rPr>
              <a:t>\\</a:t>
            </a:r>
            <a:r>
              <a:rPr lang="en-US" sz="2000" dirty="0" smtClean="0">
                <a:latin typeface="Courier New" panose="02070309020205020404" pitchFamily="49" charset="0"/>
                <a:cs typeface="Courier New" panose="02070309020205020404" pitchFamily="49" charset="0"/>
              </a:rPr>
              <a:t> f = </a:t>
            </a:r>
            <a:r>
              <a:rPr lang="en-US" sz="2000" dirty="0" smtClean="0">
                <a:latin typeface="Courier New" panose="02070309020205020404" pitchFamily="49" charset="0"/>
                <a:cs typeface="Courier New" panose="02070309020205020404" pitchFamily="49" charset="0"/>
                <a:sym typeface="Times New Roman Italic" charset="0"/>
              </a:rPr>
              <a:t>0</a:t>
            </a:r>
            <a:endParaRPr lang="en-US" sz="2000" dirty="0">
              <a:latin typeface="Courier New" panose="02070309020205020404" pitchFamily="49" charset="0"/>
              <a:cs typeface="Courier New" panose="02070309020205020404" pitchFamily="49" charset="0"/>
              <a:sym typeface="Times New Roman Italic" charset="0"/>
            </a:endParaRPr>
          </a:p>
        </p:txBody>
      </p:sp>
      <p:sp>
        <p:nvSpPr>
          <p:cNvPr id="32771" name="Freeform 3"/>
          <p:cNvSpPr>
            <a:spLocks/>
          </p:cNvSpPr>
          <p:nvPr/>
        </p:nvSpPr>
        <p:spPr bwMode="auto">
          <a:xfrm>
            <a:off x="3810000" y="1088625"/>
            <a:ext cx="76200" cy="602673"/>
          </a:xfrm>
          <a:custGeom>
            <a:avLst/>
            <a:gdLst>
              <a:gd name="T0" fmla="*/ 0 w 21600"/>
              <a:gd name="T1" fmla="*/ 0 h 21600"/>
              <a:gd name="T2" fmla="*/ 10800 w 21600"/>
              <a:gd name="T3" fmla="*/ 1800 h 21600"/>
              <a:gd name="T4" fmla="*/ 10800 w 21600"/>
              <a:gd name="T5" fmla="*/ 9000 h 21600"/>
              <a:gd name="T6" fmla="*/ 21600 w 21600"/>
              <a:gd name="T7" fmla="*/ 10800 h 21600"/>
              <a:gd name="T8" fmla="*/ 10800 w 21600"/>
              <a:gd name="T9" fmla="*/ 12600 h 21600"/>
              <a:gd name="T10" fmla="*/ 10800 w 21600"/>
              <a:gd name="T11" fmla="*/ 19800 h 21600"/>
              <a:gd name="T12" fmla="*/ 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2773" name="Rectangle 5"/>
          <p:cNvSpPr>
            <a:spLocks/>
          </p:cNvSpPr>
          <p:nvPr/>
        </p:nvSpPr>
        <p:spPr bwMode="auto">
          <a:xfrm>
            <a:off x="4087917" y="1236072"/>
            <a:ext cx="16981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2000" dirty="0" smtClean="0">
                <a:ea typeface="Gill Sans Light" charset="0"/>
                <a:cs typeface="Gill Sans Light" charset="0"/>
              </a:rPr>
              <a:t>Returns </a:t>
            </a:r>
            <a:r>
              <a:rPr lang="en-US" sz="2000" i="1" dirty="0">
                <a:cs typeface="Times New Roman Italic" charset="0"/>
                <a:sym typeface="Times New Roman Italic" charset="0"/>
              </a:rPr>
              <a:t>0</a:t>
            </a:r>
            <a:r>
              <a:rPr lang="en-US" sz="2000" dirty="0">
                <a:ea typeface="Gill Sans Light" charset="0"/>
                <a:cs typeface="Gill Sans Light" charset="0"/>
              </a:rPr>
              <a:t>, </a:t>
            </a:r>
            <a:r>
              <a:rPr lang="en-US" sz="2000" i="1" dirty="0">
                <a:cs typeface="Times New Roman Italic" charset="0"/>
                <a:sym typeface="Times New Roman Italic" charset="0"/>
              </a:rPr>
              <a:t>1</a:t>
            </a:r>
            <a:r>
              <a:rPr lang="en-US" sz="2000" dirty="0">
                <a:ea typeface="Gill Sans Light" charset="0"/>
                <a:cs typeface="Gill Sans Light" charset="0"/>
              </a:rPr>
              <a:t> or</a:t>
            </a:r>
            <a:r>
              <a:rPr lang="en-US" sz="2000" dirty="0">
                <a:cs typeface="Times New Roman Italic" charset="0"/>
                <a:sym typeface="Times New Roman Italic" charset="0"/>
              </a:rPr>
              <a:t> </a:t>
            </a:r>
            <a:r>
              <a:rPr lang="en-US" sz="2000" i="1" dirty="0">
                <a:cs typeface="Times New Roman Italic" charset="0"/>
                <a:sym typeface="Times New Roman Italic" charset="0"/>
              </a:rPr>
              <a:t>x</a:t>
            </a:r>
          </a:p>
        </p:txBody>
      </p:sp>
      <p:sp>
        <p:nvSpPr>
          <p:cNvPr id="32774" name="Rectangle 6"/>
          <p:cNvSpPr>
            <a:spLocks/>
          </p:cNvSpPr>
          <p:nvPr/>
        </p:nvSpPr>
        <p:spPr bwMode="auto">
          <a:xfrm>
            <a:off x="4087917" y="1911670"/>
            <a:ext cx="14657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sz="2000" dirty="0" smtClean="0">
                <a:ea typeface="Gill Sans Light" charset="0"/>
                <a:cs typeface="Gill Sans Light" charset="0"/>
              </a:rPr>
              <a:t>Returns </a:t>
            </a:r>
            <a:r>
              <a:rPr lang="en-US" sz="2000" i="1" dirty="0">
                <a:cs typeface="Times New Roman Italic" charset="0"/>
                <a:sym typeface="Times New Roman Italic" charset="0"/>
              </a:rPr>
              <a:t>0</a:t>
            </a:r>
            <a:r>
              <a:rPr lang="en-US" sz="2000" dirty="0">
                <a:ea typeface="Gill Sans Light" charset="0"/>
                <a:cs typeface="Gill Sans Light" charset="0"/>
              </a:rPr>
              <a:t> or </a:t>
            </a:r>
            <a:r>
              <a:rPr lang="en-US" sz="2000" i="1" dirty="0">
                <a:cs typeface="Times New Roman Italic" charset="0"/>
                <a:sym typeface="Times New Roman Italic" charset="0"/>
              </a:rPr>
              <a:t>1</a:t>
            </a:r>
          </a:p>
        </p:txBody>
      </p:sp>
      <p:sp>
        <p:nvSpPr>
          <p:cNvPr id="10" name="Freeform 3"/>
          <p:cNvSpPr>
            <a:spLocks/>
          </p:cNvSpPr>
          <p:nvPr/>
        </p:nvSpPr>
        <p:spPr bwMode="auto">
          <a:xfrm>
            <a:off x="3810000" y="1764223"/>
            <a:ext cx="76200" cy="602673"/>
          </a:xfrm>
          <a:custGeom>
            <a:avLst/>
            <a:gdLst>
              <a:gd name="T0" fmla="*/ 0 w 21600"/>
              <a:gd name="T1" fmla="*/ 0 h 21600"/>
              <a:gd name="T2" fmla="*/ 10800 w 21600"/>
              <a:gd name="T3" fmla="*/ 1800 h 21600"/>
              <a:gd name="T4" fmla="*/ 10800 w 21600"/>
              <a:gd name="T5" fmla="*/ 9000 h 21600"/>
              <a:gd name="T6" fmla="*/ 21600 w 21600"/>
              <a:gd name="T7" fmla="*/ 10800 h 21600"/>
              <a:gd name="T8" fmla="*/ 10800 w 21600"/>
              <a:gd name="T9" fmla="*/ 12600 h 21600"/>
              <a:gd name="T10" fmla="*/ 10800 w 21600"/>
              <a:gd name="T11" fmla="*/ 19800 h 21600"/>
              <a:gd name="T12" fmla="*/ 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5875" cap="flat">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2763683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custDataLst>
              <p:tags r:id="rId1"/>
            </p:custDataLst>
          </p:nvPr>
        </p:nvSpPr>
        <p:spPr/>
        <p:txBody>
          <a:bodyPr/>
          <a:lstStyle/>
          <a:p>
            <a:r>
              <a:rPr lang="en-US" smtClean="0"/>
              <a:t>Conditional Operator</a:t>
            </a:r>
            <a:endParaRPr lang="en-US" dirty="0"/>
          </a:p>
        </p:txBody>
      </p:sp>
      <p:sp>
        <p:nvSpPr>
          <p:cNvPr id="103427" name="Rectangle 3"/>
          <p:cNvSpPr>
            <a:spLocks noGrp="1" noChangeArrowheads="1"/>
          </p:cNvSpPr>
          <p:nvPr>
            <p:ph idx="1"/>
            <p:custDataLst>
              <p:tags r:id="rId2"/>
            </p:custDataLst>
          </p:nvPr>
        </p:nvSpPr>
        <p:spPr>
          <a:xfrm>
            <a:off x="457200" y="1005840"/>
            <a:ext cx="8229600" cy="3436838"/>
          </a:xfrm>
        </p:spPr>
        <p:txBody>
          <a:bodyPr/>
          <a:lstStyle/>
          <a:p>
            <a:pPr marL="0" indent="0">
              <a:buNone/>
            </a:pPr>
            <a:r>
              <a:rPr lang="en-US" sz="2000" dirty="0" smtClean="0">
                <a:latin typeface="Courier New" panose="02070309020205020404" pitchFamily="49" charset="0"/>
                <a:cs typeface="Courier New" panose="02070309020205020404" pitchFamily="49" charset="0"/>
              </a:rPr>
              <a:t>assign Y = ( A == B )? C : D;</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Y = C if A == B, else Y = D</a:t>
            </a:r>
          </a:p>
          <a:p>
            <a:pPr marL="0" indent="0">
              <a:buNone/>
            </a:pPr>
            <a:endParaRPr lang="en-US" sz="2000" dirty="0" smtClean="0"/>
          </a:p>
          <a:p>
            <a:pPr marL="0" indent="0">
              <a:buNone/>
            </a:pPr>
            <a:r>
              <a:rPr lang="en-US" sz="2000" dirty="0" smtClean="0"/>
              <a:t>Example: </a:t>
            </a:r>
          </a:p>
          <a:p>
            <a:pPr marL="0" indent="0">
              <a:buNone/>
            </a:pPr>
            <a:r>
              <a:rPr lang="en-US" sz="1600" dirty="0" smtClean="0">
                <a:latin typeface="Courier New" panose="02070309020205020404" pitchFamily="49" charset="0"/>
                <a:cs typeface="Courier New" panose="02070309020205020404" pitchFamily="49" charset="0"/>
              </a:rPr>
              <a:t>wire [1:0] select;</a:t>
            </a:r>
          </a:p>
          <a:p>
            <a:pPr marL="0" indent="0">
              <a:buNone/>
            </a:pPr>
            <a:r>
              <a:rPr lang="en-US" sz="1600" dirty="0" smtClean="0">
                <a:latin typeface="Courier New" panose="02070309020205020404" pitchFamily="49" charset="0"/>
                <a:cs typeface="Courier New" panose="02070309020205020404" pitchFamily="49" charset="0"/>
              </a:rPr>
              <a:t>wire [15:0] D1, D2, D3, D4;</a:t>
            </a:r>
          </a:p>
          <a:p>
            <a:pPr marL="0" indent="0">
              <a:buNone/>
            </a:pPr>
            <a:r>
              <a:rPr lang="en-US" sz="1600" dirty="0" smtClean="0">
                <a:latin typeface="Courier New" panose="02070309020205020404" pitchFamily="49" charset="0"/>
                <a:cs typeface="Courier New" panose="02070309020205020404" pitchFamily="49" charset="0"/>
              </a:rPr>
              <a:t>wire [15:0] bus;</a:t>
            </a:r>
          </a:p>
          <a:p>
            <a:pPr marL="0" indent="0">
              <a:buNone/>
            </a:pPr>
            <a:r>
              <a:rPr lang="en-US" sz="1800" dirty="0" smtClean="0">
                <a:latin typeface="Courier New" panose="02070309020205020404" pitchFamily="49" charset="0"/>
                <a:cs typeface="Courier New" panose="02070309020205020404" pitchFamily="49" charset="0"/>
              </a:rPr>
              <a:t>assign bus = (select == 2’b00) ? D1 :</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(select == 2’b01) ? D2 :</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(select == 2’b10) ? D3 :</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(select == 2’b11) ? D4 : 16’bx;</a:t>
            </a:r>
          </a:p>
        </p:txBody>
      </p:sp>
      <p:graphicFrame>
        <p:nvGraphicFramePr>
          <p:cNvPr id="103477" name="Group 53"/>
          <p:cNvGraphicFramePr>
            <a:graphicFrameLocks noGrp="1"/>
          </p:cNvGraphicFramePr>
          <p:nvPr>
            <p:custDataLst>
              <p:tags r:id="rId3"/>
            </p:custDataLst>
            <p:extLst>
              <p:ext uri="{D42A27DB-BD31-4B8C-83A1-F6EECF244321}">
                <p14:modId xmlns:p14="http://schemas.microsoft.com/office/powerpoint/2010/main" val="1590416393"/>
              </p:ext>
            </p:extLst>
          </p:nvPr>
        </p:nvGraphicFramePr>
        <p:xfrm>
          <a:off x="5925207" y="1600200"/>
          <a:ext cx="2743200" cy="2286000"/>
        </p:xfrm>
        <a:graphic>
          <a:graphicData uri="http://schemas.openxmlformats.org/drawingml/2006/table">
            <a:tbl>
              <a:tblPr/>
              <a:tblGrid>
                <a:gridCol w="548640"/>
                <a:gridCol w="548640"/>
                <a:gridCol w="548640"/>
                <a:gridCol w="548640"/>
                <a:gridCol w="548640"/>
              </a:tblGrid>
              <a:tr h="457200">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57200">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Arial Black"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4"/>
          <p:cNvSpPr txBox="1">
            <a:spLocks noChangeArrowheads="1"/>
          </p:cNvSpPr>
          <p:nvPr>
            <p:custDataLst>
              <p:tags r:id="rId4"/>
            </p:custDataLst>
          </p:nvPr>
        </p:nvSpPr>
        <p:spPr bwMode="auto">
          <a:xfrm>
            <a:off x="457200" y="4876800"/>
            <a:ext cx="8229600" cy="1333698"/>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100000"/>
              </a:lnSpc>
              <a:spcBef>
                <a:spcPts val="0"/>
              </a:spcBef>
              <a:spcAft>
                <a:spcPts val="400"/>
              </a:spcAft>
              <a:buClr>
                <a:srgbClr val="800000"/>
              </a:buClr>
              <a:buSzPct val="80000"/>
              <a:buFont typeface="Wingdings" pitchFamily="2" charset="2"/>
              <a:buChar char="q"/>
              <a:defRPr sz="2400">
                <a:solidFill>
                  <a:schemeClr val="tx1"/>
                </a:solidFill>
                <a:latin typeface="+mn-lt"/>
                <a:ea typeface="+mn-ea"/>
                <a:cs typeface="+mn-cs"/>
              </a:defRPr>
            </a:lvl1pPr>
            <a:lvl2pPr marL="530352" indent="-246063" algn="l" rtl="0" eaLnBrk="0" fontAlgn="base" hangingPunct="0">
              <a:lnSpc>
                <a:spcPct val="100000"/>
              </a:lnSpc>
              <a:spcBef>
                <a:spcPts val="0"/>
              </a:spcBef>
              <a:spcAft>
                <a:spcPts val="400"/>
              </a:spcAft>
              <a:buClr>
                <a:srgbClr val="800000"/>
              </a:buClr>
              <a:buFont typeface="Wingdings" pitchFamily="2" charset="2"/>
              <a:buChar char="§"/>
              <a:defRPr sz="2000">
                <a:solidFill>
                  <a:schemeClr val="tx1"/>
                </a:solidFill>
                <a:latin typeface="+mn-lt"/>
              </a:defRPr>
            </a:lvl2pPr>
            <a:lvl3pPr marL="704088" indent="-176213" algn="l" rtl="0" eaLnBrk="0" fontAlgn="base" hangingPunct="0">
              <a:lnSpc>
                <a:spcPct val="100000"/>
              </a:lnSpc>
              <a:spcBef>
                <a:spcPts val="0"/>
              </a:spcBef>
              <a:spcAft>
                <a:spcPts val="200"/>
              </a:spcAft>
              <a:buClr>
                <a:srgbClr val="800000"/>
              </a:buClr>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r>
              <a:rPr lang="en-US" sz="2000" kern="0" dirty="0" smtClean="0"/>
              <a:t>“</a:t>
            </a:r>
            <a:r>
              <a:rPr lang="en-US" sz="2000" kern="0" dirty="0" smtClean="0">
                <a:latin typeface="Courier New" panose="02070309020205020404" pitchFamily="49" charset="0"/>
                <a:cs typeface="Courier New" panose="02070309020205020404" pitchFamily="49" charset="0"/>
              </a:rPr>
              <a:t>z</a:t>
            </a:r>
            <a:r>
              <a:rPr lang="en-US" sz="2000" kern="0" dirty="0" smtClean="0"/>
              <a:t>” is not allowed in </a:t>
            </a:r>
            <a:r>
              <a:rPr lang="en-US" sz="2000" kern="0" dirty="0" err="1" smtClean="0">
                <a:latin typeface="Courier New" panose="02070309020205020404" pitchFamily="49" charset="0"/>
                <a:cs typeface="Courier New" panose="02070309020205020404" pitchFamily="49" charset="0"/>
              </a:rPr>
              <a:t>conditional_expr</a:t>
            </a:r>
            <a:r>
              <a:rPr lang="en-US" sz="2000" kern="0" dirty="0" smtClean="0"/>
              <a:t>.</a:t>
            </a:r>
          </a:p>
          <a:p>
            <a:r>
              <a:rPr lang="en-US" sz="2000" kern="0" dirty="0" smtClean="0"/>
              <a:t>If </a:t>
            </a:r>
            <a:r>
              <a:rPr lang="en-US" sz="2000" kern="0" dirty="0" err="1" smtClean="0">
                <a:latin typeface="Courier New" panose="02070309020205020404" pitchFamily="49" charset="0"/>
                <a:cs typeface="Courier New" panose="02070309020205020404" pitchFamily="49" charset="0"/>
              </a:rPr>
              <a:t>conditional_expr</a:t>
            </a:r>
            <a:r>
              <a:rPr lang="en-US" sz="2000" kern="0" dirty="0" smtClean="0"/>
              <a:t> is ambiguous, both </a:t>
            </a:r>
            <a:r>
              <a:rPr lang="en-US" sz="2000" kern="0" dirty="0" err="1" smtClean="0">
                <a:latin typeface="Courier New" panose="02070309020205020404" pitchFamily="49" charset="0"/>
                <a:cs typeface="Courier New" panose="02070309020205020404" pitchFamily="49" charset="0"/>
              </a:rPr>
              <a:t>true_expr</a:t>
            </a:r>
            <a:r>
              <a:rPr lang="en-US" sz="2000" kern="0" dirty="0" smtClean="0"/>
              <a:t> and </a:t>
            </a:r>
            <a:r>
              <a:rPr lang="en-US" sz="2000" kern="0" dirty="0" err="1" smtClean="0">
                <a:latin typeface="Courier New" panose="02070309020205020404" pitchFamily="49" charset="0"/>
                <a:cs typeface="Courier New" panose="02070309020205020404" pitchFamily="49" charset="0"/>
              </a:rPr>
              <a:t>false_expr</a:t>
            </a:r>
            <a:r>
              <a:rPr lang="en-US" sz="2000" kern="0" dirty="0" smtClean="0"/>
              <a:t> are evaluated bitwise according to the truth table to get the result.</a:t>
            </a:r>
            <a:endParaRPr lang="en-US" sz="2000" kern="0" dirty="0"/>
          </a:p>
        </p:txBody>
      </p:sp>
    </p:spTree>
    <p:extLst>
      <p:ext uri="{BB962C8B-B14F-4D97-AF65-F5344CB8AC3E}">
        <p14:creationId xmlns:p14="http://schemas.microsoft.com/office/powerpoint/2010/main" val="26562292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custDataLst>
              <p:tags r:id="rId1"/>
            </p:custDataLst>
          </p:nvPr>
        </p:nvSpPr>
        <p:spPr/>
        <p:txBody>
          <a:bodyPr/>
          <a:lstStyle/>
          <a:p>
            <a:r>
              <a:rPr lang="en-US" smtClean="0"/>
              <a:t>Verilog Example: Dataflow (Arithmetic operators)</a:t>
            </a:r>
            <a:endParaRPr lang="en-US" dirty="0"/>
          </a:p>
        </p:txBody>
      </p:sp>
      <p:sp>
        <p:nvSpPr>
          <p:cNvPr id="102403" name="Rectangle 3"/>
          <p:cNvSpPr>
            <a:spLocks noGrp="1" noChangeArrowheads="1"/>
          </p:cNvSpPr>
          <p:nvPr>
            <p:ph type="body" idx="1"/>
            <p:custDataLst>
              <p:tags r:id="rId2"/>
            </p:custDataLst>
          </p:nvPr>
        </p:nvSpPr>
        <p:spPr>
          <a:xfrm>
            <a:off x="457200" y="1005840"/>
            <a:ext cx="8229600" cy="3231654"/>
          </a:xfrm>
        </p:spPr>
        <p:txBody>
          <a:bodyPr/>
          <a:lstStyle/>
          <a:p>
            <a:pPr marL="0" indent="0">
              <a:buNone/>
            </a:pPr>
            <a:r>
              <a:rPr lang="en-US" sz="2000" dirty="0" smtClean="0">
                <a:latin typeface="Courier New" panose="02070309020205020404" pitchFamily="49" charset="0"/>
                <a:cs typeface="Courier New" panose="02070309020205020404" pitchFamily="49" charset="0"/>
              </a:rPr>
              <a:t>module full_adder_1b(a, b, </a:t>
            </a:r>
            <a:r>
              <a:rPr lang="en-US" sz="2000" dirty="0" err="1" smtClean="0">
                <a:latin typeface="Courier New" panose="02070309020205020404" pitchFamily="49" charset="0"/>
                <a:cs typeface="Courier New" panose="02070309020205020404" pitchFamily="49" charset="0"/>
              </a:rPr>
              <a:t>c_in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sum,c_out</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input  a, b, </a:t>
            </a:r>
            <a:r>
              <a:rPr lang="en-US" sz="2000" dirty="0" err="1" smtClean="0">
                <a:latin typeface="Courier New" panose="02070309020205020404" pitchFamily="49" charset="0"/>
                <a:cs typeface="Courier New" panose="02070309020205020404" pitchFamily="49" charset="0"/>
              </a:rPr>
              <a:t>c_in</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output sum, </a:t>
            </a:r>
            <a:r>
              <a:rPr lang="en-US" sz="2000" dirty="0" err="1" smtClean="0">
                <a:latin typeface="Courier New" panose="02070309020205020404" pitchFamily="49" charset="0"/>
                <a:cs typeface="Courier New" panose="02070309020205020404" pitchFamily="49" charset="0"/>
              </a:rPr>
              <a:t>c_out</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wire[1:0] </a:t>
            </a:r>
            <a:r>
              <a:rPr lang="en-US" sz="2000" dirty="0" err="1" smtClean="0">
                <a:latin typeface="Courier New" panose="02070309020205020404" pitchFamily="49" charset="0"/>
                <a:cs typeface="Courier New" panose="02070309020205020404" pitchFamily="49" charset="0"/>
              </a:rPr>
              <a:t>add_out</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assign </a:t>
            </a:r>
            <a:r>
              <a:rPr lang="en-US" sz="2000" dirty="0" err="1" smtClean="0">
                <a:latin typeface="Courier New" panose="02070309020205020404" pitchFamily="49" charset="0"/>
                <a:cs typeface="Courier New" panose="02070309020205020404" pitchFamily="49" charset="0"/>
              </a:rPr>
              <a:t>add_out</a:t>
            </a:r>
            <a:r>
              <a:rPr lang="en-US" sz="2000" dirty="0" smtClean="0">
                <a:latin typeface="Courier New" panose="02070309020205020404" pitchFamily="49" charset="0"/>
                <a:cs typeface="Courier New" panose="02070309020205020404" pitchFamily="49" charset="0"/>
              </a:rPr>
              <a:t> = a + b + </a:t>
            </a:r>
            <a:r>
              <a:rPr lang="en-US" sz="2000" dirty="0" err="1" smtClean="0">
                <a:latin typeface="Courier New" panose="02070309020205020404" pitchFamily="49" charset="0"/>
                <a:cs typeface="Courier New" panose="02070309020205020404" pitchFamily="49" charset="0"/>
              </a:rPr>
              <a:t>c_in</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assign sum = </a:t>
            </a:r>
            <a:r>
              <a:rPr lang="en-US" sz="2000" dirty="0" err="1" smtClean="0">
                <a:latin typeface="Courier New" panose="02070309020205020404" pitchFamily="49" charset="0"/>
                <a:cs typeface="Courier New" panose="02070309020205020404" pitchFamily="49" charset="0"/>
              </a:rPr>
              <a:t>add_out</a:t>
            </a:r>
            <a:r>
              <a:rPr lang="en-US" sz="2000" dirty="0" smtClean="0">
                <a:latin typeface="Courier New" panose="02070309020205020404" pitchFamily="49" charset="0"/>
                <a:cs typeface="Courier New" panose="02070309020205020404" pitchFamily="49" charset="0"/>
              </a:rPr>
              <a:t>[0];</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assign </a:t>
            </a:r>
            <a:r>
              <a:rPr lang="en-US" sz="2000" dirty="0" err="1" smtClean="0">
                <a:latin typeface="Courier New" panose="02070309020205020404" pitchFamily="49" charset="0"/>
                <a:cs typeface="Courier New" panose="02070309020205020404" pitchFamily="49" charset="0"/>
              </a:rPr>
              <a:t>c_out</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add_out</a:t>
            </a:r>
            <a:r>
              <a:rPr lang="en-US" sz="2000" dirty="0" smtClean="0">
                <a:latin typeface="Courier New" panose="02070309020205020404" pitchFamily="49" charset="0"/>
                <a:cs typeface="Courier New" panose="02070309020205020404" pitchFamily="49" charset="0"/>
              </a:rPr>
              <a:t>[1];</a:t>
            </a:r>
          </a:p>
          <a:p>
            <a:pPr marL="0" indent="0">
              <a:buNone/>
            </a:pPr>
            <a:r>
              <a:rPr lang="en-US" sz="2000" dirty="0" err="1" smtClean="0">
                <a:latin typeface="Courier New" panose="02070309020205020404" pitchFamily="49" charset="0"/>
                <a:cs typeface="Courier New" panose="02070309020205020404" pitchFamily="49" charset="0"/>
              </a:rPr>
              <a:t>endmodule</a:t>
            </a:r>
            <a:endParaRPr lang="en-US" sz="2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72526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custDataLst>
              <p:tags r:id="rId1"/>
            </p:custDataLst>
          </p:nvPr>
        </p:nvSpPr>
        <p:spPr/>
        <p:txBody>
          <a:bodyPr/>
          <a:lstStyle/>
          <a:p>
            <a:r>
              <a:rPr lang="en-US" smtClean="0"/>
              <a:t>Verilog – Summary</a:t>
            </a:r>
            <a:endParaRPr lang="en-US" dirty="0"/>
          </a:p>
        </p:txBody>
      </p:sp>
      <p:sp>
        <p:nvSpPr>
          <p:cNvPr id="96259" name="Rectangle 3"/>
          <p:cNvSpPr>
            <a:spLocks noGrp="1" noChangeArrowheads="1"/>
          </p:cNvSpPr>
          <p:nvPr>
            <p:ph type="body" idx="1"/>
            <p:custDataLst>
              <p:tags r:id="rId2"/>
            </p:custDataLst>
          </p:nvPr>
        </p:nvSpPr>
        <p:spPr>
          <a:xfrm>
            <a:off x="457200" y="1005840"/>
            <a:ext cx="8229600" cy="1795363"/>
          </a:xfrm>
        </p:spPr>
        <p:txBody>
          <a:bodyPr/>
          <a:lstStyle/>
          <a:p>
            <a:r>
              <a:rPr lang="en-US" sz="2000" dirty="0" smtClean="0"/>
              <a:t>Much more to the language than this brief introduction</a:t>
            </a:r>
          </a:p>
          <a:p>
            <a:r>
              <a:rPr lang="en-US" sz="2000" dirty="0" smtClean="0"/>
              <a:t>We’ll use it for simulation and synthesis.</a:t>
            </a:r>
          </a:p>
          <a:p>
            <a:pPr lvl="1"/>
            <a:r>
              <a:rPr lang="en-US" dirty="0" smtClean="0"/>
              <a:t>Structural and data flow models</a:t>
            </a:r>
          </a:p>
          <a:p>
            <a:pPr lvl="1"/>
            <a:r>
              <a:rPr lang="en-US" dirty="0" smtClean="0"/>
              <a:t>We won’t cover behavioral models (case, if-then-else, for…)</a:t>
            </a:r>
          </a:p>
          <a:p>
            <a:r>
              <a:rPr lang="en-US" sz="2000" dirty="0" smtClean="0"/>
              <a:t>Take Digital Design I to learn more.</a:t>
            </a:r>
            <a:endParaRPr lang="en-US" sz="2000" dirty="0"/>
          </a:p>
        </p:txBody>
      </p:sp>
    </p:spTree>
    <p:extLst>
      <p:ext uri="{BB962C8B-B14F-4D97-AF65-F5344CB8AC3E}">
        <p14:creationId xmlns:p14="http://schemas.microsoft.com/office/powerpoint/2010/main" val="10557318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60" name="Rectangle 4"/>
          <p:cNvSpPr>
            <a:spLocks noChangeArrowheads="1"/>
          </p:cNvSpPr>
          <p:nvPr/>
        </p:nvSpPr>
        <p:spPr bwMode="auto">
          <a:xfrm>
            <a:off x="457200" y="2796547"/>
            <a:ext cx="8229600" cy="1463040"/>
          </a:xfrm>
          <a:prstGeom prst="rect">
            <a:avLst/>
          </a:prstGeom>
          <a:solidFill>
            <a:schemeClr val="folHlink"/>
          </a:solidFill>
          <a:ln w="12700" algn="ctr">
            <a:noFill/>
            <a:miter lim="800000"/>
            <a:headEnd/>
            <a:tailEnd/>
          </a:ln>
          <a:effectLst/>
        </p:spPr>
        <p:txBody>
          <a:bodyPr wrap="none" lIns="63500" tIns="25400" rIns="63500" bIns="25400" anchor="ctr">
            <a:spAutoFit/>
          </a:bodyPr>
          <a:lstStyle/>
          <a:p>
            <a:endParaRPr lang="en-US"/>
          </a:p>
        </p:txBody>
      </p:sp>
      <p:sp>
        <p:nvSpPr>
          <p:cNvPr id="838658" name="Rectangle 2"/>
          <p:cNvSpPr>
            <a:spLocks noGrp="1" noChangeArrowheads="1"/>
          </p:cNvSpPr>
          <p:nvPr>
            <p:ph type="title"/>
          </p:nvPr>
        </p:nvSpPr>
        <p:spPr/>
        <p:txBody>
          <a:bodyPr/>
          <a:lstStyle/>
          <a:p>
            <a:r>
              <a:rPr lang="en-US" smtClean="0"/>
              <a:t>Popular Hardware Description Languages</a:t>
            </a:r>
            <a:endParaRPr lang="en-US" dirty="0"/>
          </a:p>
        </p:txBody>
      </p:sp>
      <p:sp>
        <p:nvSpPr>
          <p:cNvPr id="838659" name="Rectangle 3"/>
          <p:cNvSpPr>
            <a:spLocks noGrp="1" noChangeArrowheads="1"/>
          </p:cNvSpPr>
          <p:nvPr>
            <p:ph type="body" idx="1"/>
          </p:nvPr>
        </p:nvSpPr>
        <p:spPr>
          <a:xfrm>
            <a:off x="457200" y="1005840"/>
            <a:ext cx="8229600" cy="4667945"/>
          </a:xfrm>
        </p:spPr>
        <p:txBody>
          <a:bodyPr/>
          <a:lstStyle/>
          <a:p>
            <a:r>
              <a:rPr lang="en-US" sz="2000" dirty="0" smtClean="0"/>
              <a:t>VHDL</a:t>
            </a:r>
          </a:p>
          <a:p>
            <a:pPr lvl="1"/>
            <a:r>
              <a:rPr lang="en-US" dirty="0" smtClean="0"/>
              <a:t>VHSIC Hardware Description Language</a:t>
            </a:r>
          </a:p>
          <a:p>
            <a:pPr lvl="1"/>
            <a:r>
              <a:rPr lang="en-US" dirty="0" smtClean="0"/>
              <a:t>Developed for </a:t>
            </a:r>
            <a:r>
              <a:rPr lang="en-US" dirty="0" err="1" smtClean="0"/>
              <a:t>DoD</a:t>
            </a:r>
            <a:r>
              <a:rPr lang="en-US" dirty="0" smtClean="0"/>
              <a:t> as a documentation language (1987)</a:t>
            </a:r>
          </a:p>
          <a:p>
            <a:pPr lvl="1"/>
            <a:r>
              <a:rPr lang="en-US" dirty="0" smtClean="0"/>
              <a:t>Inspired by Ada language</a:t>
            </a:r>
          </a:p>
          <a:p>
            <a:pPr lvl="1"/>
            <a:r>
              <a:rPr lang="en-US" dirty="0" smtClean="0"/>
              <a:t>Synthesis &amp; simulation was added later</a:t>
            </a:r>
          </a:p>
          <a:p>
            <a:r>
              <a:rPr lang="en-US" sz="2000" dirty="0" smtClean="0"/>
              <a:t>Verilog</a:t>
            </a:r>
          </a:p>
          <a:p>
            <a:pPr lvl="1"/>
            <a:r>
              <a:rPr lang="en-US" dirty="0" smtClean="0"/>
              <a:t>Developed as a simulation language by </a:t>
            </a:r>
            <a:r>
              <a:rPr lang="en-US" dirty="0" err="1" smtClean="0"/>
              <a:t>Moorby</a:t>
            </a:r>
            <a:r>
              <a:rPr lang="en-US" dirty="0" smtClean="0"/>
              <a:t> (1985)</a:t>
            </a:r>
          </a:p>
          <a:p>
            <a:pPr lvl="1"/>
            <a:r>
              <a:rPr lang="en-US" dirty="0" smtClean="0"/>
              <a:t>Driven by hardware design &amp; ASIC industry</a:t>
            </a:r>
          </a:p>
          <a:p>
            <a:pPr lvl="1"/>
            <a:r>
              <a:rPr lang="en-US" dirty="0" smtClean="0"/>
              <a:t>Synthesis was added later </a:t>
            </a:r>
          </a:p>
          <a:p>
            <a:r>
              <a:rPr lang="en-US" sz="2000" dirty="0" smtClean="0"/>
              <a:t>Recent developments</a:t>
            </a:r>
          </a:p>
          <a:p>
            <a:pPr lvl="1"/>
            <a:r>
              <a:rPr lang="en-US" dirty="0" err="1" smtClean="0"/>
              <a:t>SystemC</a:t>
            </a:r>
            <a:endParaRPr lang="en-US" dirty="0" smtClean="0"/>
          </a:p>
          <a:p>
            <a:pPr lvl="1"/>
            <a:r>
              <a:rPr lang="en-US" dirty="0" err="1" smtClean="0"/>
              <a:t>SystemVerilog</a:t>
            </a:r>
            <a:endParaRPr lang="en-US" dirty="0" smtClean="0"/>
          </a:p>
          <a:p>
            <a:pPr lvl="1"/>
            <a:r>
              <a:rPr lang="en-US" dirty="0" smtClean="0"/>
              <a:t>Analog extensions to VHDL &amp; Verilog (mixed-signal)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smtClean="0"/>
              <a:t>Hardware Description Languages</a:t>
            </a:r>
            <a:endParaRPr lang="en-US" dirty="0"/>
          </a:p>
        </p:txBody>
      </p:sp>
      <p:sp>
        <p:nvSpPr>
          <p:cNvPr id="838659" name="Rectangle 3"/>
          <p:cNvSpPr>
            <a:spLocks noGrp="1" noChangeArrowheads="1"/>
          </p:cNvSpPr>
          <p:nvPr>
            <p:ph type="body" idx="1"/>
          </p:nvPr>
        </p:nvSpPr>
        <p:spPr>
          <a:xfrm>
            <a:off x="457200" y="1005840"/>
            <a:ext cx="8229600" cy="5591274"/>
          </a:xfrm>
        </p:spPr>
        <p:txBody>
          <a:bodyPr/>
          <a:lstStyle/>
          <a:p>
            <a:r>
              <a:rPr lang="en-US" sz="2000" dirty="0" smtClean="0"/>
              <a:t>HDLs look like software, but they are used to model hardware</a:t>
            </a:r>
          </a:p>
          <a:p>
            <a:pPr lvl="1"/>
            <a:r>
              <a:rPr lang="en-US" dirty="0" smtClean="0"/>
              <a:t>Similarities: structured code, sub-modules, functions</a:t>
            </a:r>
          </a:p>
          <a:p>
            <a:pPr lvl="1"/>
            <a:r>
              <a:rPr lang="en-US" dirty="0" smtClean="0"/>
              <a:t>Differences: Timing is explicit in HDL, concurrent rather than serial execution</a:t>
            </a:r>
          </a:p>
          <a:p>
            <a:r>
              <a:rPr lang="en-US" sz="2000" dirty="0" smtClean="0"/>
              <a:t>HDLs support concurrency – More than one thing going on in the hardware at a time, many signals changing simultaneously</a:t>
            </a:r>
          </a:p>
          <a:p>
            <a:r>
              <a:rPr lang="en-US" sz="2000" dirty="0" smtClean="0"/>
              <a:t>HDLs support modeling at more than one level of abstraction</a:t>
            </a:r>
          </a:p>
          <a:p>
            <a:pPr lvl="1"/>
            <a:r>
              <a:rPr lang="en-US" dirty="0"/>
              <a:t>Gates </a:t>
            </a:r>
            <a:endParaRPr lang="en-US" dirty="0" smtClean="0"/>
          </a:p>
          <a:p>
            <a:pPr lvl="1"/>
            <a:r>
              <a:rPr lang="en-US" dirty="0" smtClean="0"/>
              <a:t>Boolean equations</a:t>
            </a:r>
          </a:p>
          <a:p>
            <a:pPr lvl="1"/>
            <a:r>
              <a:rPr lang="en-US" dirty="0" smtClean="0"/>
              <a:t>Register transfer</a:t>
            </a:r>
          </a:p>
          <a:p>
            <a:pPr lvl="1"/>
            <a:r>
              <a:rPr lang="en-US" dirty="0" smtClean="0"/>
              <a:t>Algorithm (we won’t use this in our course)</a:t>
            </a:r>
          </a:p>
          <a:p>
            <a:r>
              <a:rPr lang="en-US" sz="2000" dirty="0"/>
              <a:t>Three main types of models:</a:t>
            </a:r>
          </a:p>
          <a:p>
            <a:pPr lvl="1"/>
            <a:r>
              <a:rPr lang="en-US" dirty="0"/>
              <a:t>Structural:  interconnections of components (gates, modules)</a:t>
            </a:r>
          </a:p>
          <a:p>
            <a:pPr lvl="1"/>
            <a:r>
              <a:rPr lang="en-US" dirty="0"/>
              <a:t>Dataflow:  binary/arithmetic operations on signals </a:t>
            </a:r>
          </a:p>
          <a:p>
            <a:pPr lvl="1"/>
            <a:r>
              <a:rPr lang="en-US" dirty="0"/>
              <a:t>Behavioral:  functional and algorithmic representation of </a:t>
            </a:r>
            <a:r>
              <a:rPr lang="en-US" dirty="0" smtClean="0"/>
              <a:t>circuit (we won’t use this either)</a:t>
            </a:r>
          </a:p>
        </p:txBody>
      </p:sp>
    </p:spTree>
    <p:extLst>
      <p:ext uri="{BB962C8B-B14F-4D97-AF65-F5344CB8AC3E}">
        <p14:creationId xmlns:p14="http://schemas.microsoft.com/office/powerpoint/2010/main" val="1918941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r>
              <a:rPr lang="en-US" smtClean="0"/>
              <a:t>Basic Ideas in Verilog</a:t>
            </a:r>
            <a:endParaRPr lang="en-US" dirty="0"/>
          </a:p>
        </p:txBody>
      </p:sp>
      <p:sp>
        <p:nvSpPr>
          <p:cNvPr id="839683" name="Rectangle 3"/>
          <p:cNvSpPr>
            <a:spLocks noGrp="1" noChangeArrowheads="1"/>
          </p:cNvSpPr>
          <p:nvPr>
            <p:ph type="body" idx="1"/>
          </p:nvPr>
        </p:nvSpPr>
        <p:spPr>
          <a:xfrm>
            <a:off x="457200" y="1005840"/>
            <a:ext cx="8229600" cy="1436291"/>
          </a:xfrm>
        </p:spPr>
        <p:txBody>
          <a:bodyPr/>
          <a:lstStyle/>
          <a:p>
            <a:r>
              <a:rPr lang="en-US" sz="2000" dirty="0" smtClean="0"/>
              <a:t>Hardware is captured in modules</a:t>
            </a:r>
          </a:p>
          <a:p>
            <a:pPr lvl="1"/>
            <a:r>
              <a:rPr lang="en-US" dirty="0" smtClean="0"/>
              <a:t>Modules can be hierarchical</a:t>
            </a:r>
          </a:p>
          <a:p>
            <a:pPr lvl="1"/>
            <a:r>
              <a:rPr lang="en-US" dirty="0" smtClean="0"/>
              <a:t>Modules have a type and are instantiated</a:t>
            </a:r>
          </a:p>
          <a:p>
            <a:pPr lvl="1"/>
            <a:r>
              <a:rPr lang="en-US" dirty="0" smtClean="0"/>
              <a:t>C types are instantiated into variables</a:t>
            </a:r>
            <a:endParaRPr lang="en-US" dirty="0"/>
          </a:p>
        </p:txBody>
      </p:sp>
      <p:sp>
        <p:nvSpPr>
          <p:cNvPr id="839684" name="Rectangle 4"/>
          <p:cNvSpPr>
            <a:spLocks noChangeArrowheads="1"/>
          </p:cNvSpPr>
          <p:nvPr/>
        </p:nvSpPr>
        <p:spPr bwMode="auto">
          <a:xfrm>
            <a:off x="2057400" y="2743200"/>
            <a:ext cx="4876800" cy="2667000"/>
          </a:xfrm>
          <a:prstGeom prst="rect">
            <a:avLst/>
          </a:prstGeom>
          <a:solidFill>
            <a:schemeClr val="folHlink"/>
          </a:solidFill>
          <a:ln w="28575" algn="ctr">
            <a:solidFill>
              <a:schemeClr val="tx1"/>
            </a:solidFill>
            <a:miter lim="800000"/>
            <a:headEnd/>
            <a:tailEnd/>
          </a:ln>
          <a:effectLst/>
        </p:spPr>
        <p:txBody>
          <a:bodyPr lIns="63500" tIns="25400" rIns="63500" bIns="25400" anchor="ctr">
            <a:spAutoFit/>
          </a:bodyPr>
          <a:lstStyle/>
          <a:p>
            <a:endParaRPr lang="en-US"/>
          </a:p>
        </p:txBody>
      </p:sp>
      <p:sp>
        <p:nvSpPr>
          <p:cNvPr id="839685" name="Rectangle 5"/>
          <p:cNvSpPr>
            <a:spLocks noChangeArrowheads="1"/>
          </p:cNvSpPr>
          <p:nvPr/>
        </p:nvSpPr>
        <p:spPr bwMode="auto">
          <a:xfrm>
            <a:off x="2514600" y="3124200"/>
            <a:ext cx="1676400" cy="1828800"/>
          </a:xfrm>
          <a:prstGeom prst="rect">
            <a:avLst/>
          </a:prstGeom>
          <a:solidFill>
            <a:schemeClr val="bg1"/>
          </a:solidFill>
          <a:ln w="28575" algn="ctr">
            <a:solidFill>
              <a:schemeClr val="tx1"/>
            </a:solidFill>
            <a:miter lim="800000"/>
            <a:headEnd/>
            <a:tailEnd/>
          </a:ln>
          <a:effectLst/>
        </p:spPr>
        <p:txBody>
          <a:bodyPr lIns="63500" tIns="25400" rIns="63500" bIns="25400" anchor="ctr">
            <a:spAutoFit/>
          </a:bodyPr>
          <a:lstStyle/>
          <a:p>
            <a:endParaRPr lang="en-US"/>
          </a:p>
        </p:txBody>
      </p:sp>
      <p:sp>
        <p:nvSpPr>
          <p:cNvPr id="839686" name="Rectangle 6"/>
          <p:cNvSpPr>
            <a:spLocks noChangeArrowheads="1"/>
          </p:cNvSpPr>
          <p:nvPr/>
        </p:nvSpPr>
        <p:spPr bwMode="auto">
          <a:xfrm>
            <a:off x="5181600" y="3429000"/>
            <a:ext cx="990600" cy="1524000"/>
          </a:xfrm>
          <a:prstGeom prst="rect">
            <a:avLst/>
          </a:prstGeom>
          <a:solidFill>
            <a:schemeClr val="bg1"/>
          </a:solidFill>
          <a:ln w="28575" algn="ctr">
            <a:solidFill>
              <a:schemeClr val="tx1"/>
            </a:solidFill>
            <a:miter lim="800000"/>
            <a:headEnd/>
            <a:tailEnd/>
          </a:ln>
          <a:effectLst/>
        </p:spPr>
        <p:txBody>
          <a:bodyPr wrap="none" lIns="63500" tIns="25400" rIns="63500" bIns="25400" anchor="ctr">
            <a:spAutoFit/>
          </a:bodyPr>
          <a:lstStyle/>
          <a:p>
            <a:endParaRPr lang="en-US"/>
          </a:p>
        </p:txBody>
      </p:sp>
      <p:sp>
        <p:nvSpPr>
          <p:cNvPr id="839687" name="Rectangle 7"/>
          <p:cNvSpPr>
            <a:spLocks noChangeArrowheads="1"/>
          </p:cNvSpPr>
          <p:nvPr/>
        </p:nvSpPr>
        <p:spPr bwMode="auto">
          <a:xfrm>
            <a:off x="3048000" y="4038600"/>
            <a:ext cx="990600" cy="762000"/>
          </a:xfrm>
          <a:prstGeom prst="rect">
            <a:avLst/>
          </a:prstGeom>
          <a:solidFill>
            <a:srgbClr val="DDDDDD"/>
          </a:solidFill>
          <a:ln w="28575" algn="ctr">
            <a:solidFill>
              <a:schemeClr val="tx1"/>
            </a:solidFill>
            <a:miter lim="800000"/>
            <a:headEnd/>
            <a:tailEnd/>
          </a:ln>
          <a:effectLst/>
        </p:spPr>
        <p:txBody>
          <a:bodyPr lIns="63500" tIns="25400" rIns="63500" bIns="25400" anchor="ctr">
            <a:spAutoFit/>
          </a:bodyPr>
          <a:lstStyle/>
          <a:p>
            <a:endParaRPr lang="en-US"/>
          </a:p>
        </p:txBody>
      </p:sp>
      <p:sp>
        <p:nvSpPr>
          <p:cNvPr id="839688" name="Text Box 8"/>
          <p:cNvSpPr txBox="1">
            <a:spLocks noChangeArrowheads="1"/>
          </p:cNvSpPr>
          <p:nvPr/>
        </p:nvSpPr>
        <p:spPr bwMode="auto">
          <a:xfrm>
            <a:off x="5638800" y="2743200"/>
            <a:ext cx="12890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main module</a:t>
            </a:r>
          </a:p>
        </p:txBody>
      </p:sp>
      <p:sp>
        <p:nvSpPr>
          <p:cNvPr id="839690" name="Text Box 10"/>
          <p:cNvSpPr txBox="1">
            <a:spLocks noChangeArrowheads="1"/>
          </p:cNvSpPr>
          <p:nvPr/>
        </p:nvSpPr>
        <p:spPr bwMode="auto">
          <a:xfrm>
            <a:off x="2514600" y="3124200"/>
            <a:ext cx="7921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module</a:t>
            </a:r>
          </a:p>
        </p:txBody>
      </p:sp>
      <p:sp>
        <p:nvSpPr>
          <p:cNvPr id="839691" name="Text Box 11"/>
          <p:cNvSpPr txBox="1">
            <a:spLocks noChangeArrowheads="1"/>
          </p:cNvSpPr>
          <p:nvPr/>
        </p:nvSpPr>
        <p:spPr bwMode="auto">
          <a:xfrm>
            <a:off x="3048000" y="4038600"/>
            <a:ext cx="7921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module</a:t>
            </a:r>
          </a:p>
        </p:txBody>
      </p:sp>
      <p:sp>
        <p:nvSpPr>
          <p:cNvPr id="839692" name="Text Box 12"/>
          <p:cNvSpPr txBox="1">
            <a:spLocks noChangeArrowheads="1"/>
          </p:cNvSpPr>
          <p:nvPr/>
        </p:nvSpPr>
        <p:spPr bwMode="auto">
          <a:xfrm>
            <a:off x="5181600" y="3429000"/>
            <a:ext cx="79216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module</a:t>
            </a:r>
          </a:p>
        </p:txBody>
      </p:sp>
      <p:sp>
        <p:nvSpPr>
          <p:cNvPr id="839694" name="Line 14"/>
          <p:cNvSpPr>
            <a:spLocks noChangeShapeType="1"/>
          </p:cNvSpPr>
          <p:nvPr/>
        </p:nvSpPr>
        <p:spPr bwMode="auto">
          <a:xfrm flipH="1">
            <a:off x="3276600" y="4800600"/>
            <a:ext cx="152400" cy="106680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39695" name="Rectangle 15"/>
          <p:cNvSpPr>
            <a:spLocks noChangeArrowheads="1"/>
          </p:cNvSpPr>
          <p:nvPr/>
        </p:nvSpPr>
        <p:spPr bwMode="auto">
          <a:xfrm>
            <a:off x="2971800" y="5867400"/>
            <a:ext cx="1524000" cy="304800"/>
          </a:xfrm>
          <a:prstGeom prst="rect">
            <a:avLst/>
          </a:prstGeom>
          <a:noFill/>
          <a:ln w="12700" algn="ctr">
            <a:solidFill>
              <a:schemeClr val="tx1"/>
            </a:solidFill>
            <a:miter lim="800000"/>
            <a:headEnd/>
            <a:tailEnd/>
          </a:ln>
          <a:effectLst/>
        </p:spPr>
        <p:txBody>
          <a:bodyPr lIns="63500" tIns="25400" rIns="63500" bIns="25400" anchor="ctr">
            <a:spAutoFit/>
          </a:bodyPr>
          <a:lstStyle/>
          <a:p>
            <a:endParaRPr lang="en-US"/>
          </a:p>
        </p:txBody>
      </p:sp>
      <p:sp>
        <p:nvSpPr>
          <p:cNvPr id="839696" name="Text Box 16"/>
          <p:cNvSpPr txBox="1">
            <a:spLocks noChangeArrowheads="1"/>
          </p:cNvSpPr>
          <p:nvPr/>
        </p:nvSpPr>
        <p:spPr bwMode="auto">
          <a:xfrm>
            <a:off x="3200400" y="5867400"/>
            <a:ext cx="11525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NAND gate</a:t>
            </a:r>
          </a:p>
        </p:txBody>
      </p:sp>
      <p:sp>
        <p:nvSpPr>
          <p:cNvPr id="839697" name="Rectangle 17"/>
          <p:cNvSpPr>
            <a:spLocks noChangeArrowheads="1"/>
          </p:cNvSpPr>
          <p:nvPr/>
        </p:nvSpPr>
        <p:spPr bwMode="auto">
          <a:xfrm>
            <a:off x="1066800" y="6172200"/>
            <a:ext cx="1524000" cy="304800"/>
          </a:xfrm>
          <a:prstGeom prst="rect">
            <a:avLst/>
          </a:prstGeom>
          <a:noFill/>
          <a:ln w="12700" algn="ctr">
            <a:solidFill>
              <a:schemeClr val="tx1"/>
            </a:solidFill>
            <a:miter lim="800000"/>
            <a:headEnd/>
            <a:tailEnd/>
          </a:ln>
          <a:effectLst/>
        </p:spPr>
        <p:txBody>
          <a:bodyPr lIns="63500" tIns="25400" rIns="63500" bIns="25400" anchor="ctr">
            <a:spAutoFit/>
          </a:bodyPr>
          <a:lstStyle/>
          <a:p>
            <a:endParaRPr lang="en-US"/>
          </a:p>
        </p:txBody>
      </p:sp>
      <p:sp>
        <p:nvSpPr>
          <p:cNvPr id="839698" name="Text Box 18"/>
          <p:cNvSpPr txBox="1">
            <a:spLocks noChangeArrowheads="1"/>
          </p:cNvSpPr>
          <p:nvPr/>
        </p:nvSpPr>
        <p:spPr bwMode="auto">
          <a:xfrm>
            <a:off x="1295400" y="6172200"/>
            <a:ext cx="11080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Multiplexer</a:t>
            </a:r>
          </a:p>
        </p:txBody>
      </p:sp>
      <p:sp>
        <p:nvSpPr>
          <p:cNvPr id="839699" name="Line 19"/>
          <p:cNvSpPr>
            <a:spLocks noChangeShapeType="1"/>
          </p:cNvSpPr>
          <p:nvPr/>
        </p:nvSpPr>
        <p:spPr bwMode="auto">
          <a:xfrm flipH="1">
            <a:off x="2057400" y="4953000"/>
            <a:ext cx="609600" cy="12192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39700" name="Rectangle 20"/>
          <p:cNvSpPr>
            <a:spLocks noChangeArrowheads="1"/>
          </p:cNvSpPr>
          <p:nvPr/>
        </p:nvSpPr>
        <p:spPr bwMode="auto">
          <a:xfrm>
            <a:off x="5105400" y="5791200"/>
            <a:ext cx="1524000" cy="304800"/>
          </a:xfrm>
          <a:prstGeom prst="rect">
            <a:avLst/>
          </a:prstGeom>
          <a:noFill/>
          <a:ln w="12700" algn="ctr">
            <a:solidFill>
              <a:schemeClr val="tx1"/>
            </a:solidFill>
            <a:miter lim="800000"/>
            <a:headEnd/>
            <a:tailEnd/>
          </a:ln>
          <a:effectLst/>
        </p:spPr>
        <p:txBody>
          <a:bodyPr lIns="63500" tIns="25400" rIns="63500" bIns="25400" anchor="ctr">
            <a:spAutoFit/>
          </a:bodyPr>
          <a:lstStyle/>
          <a:p>
            <a:endParaRPr lang="en-US"/>
          </a:p>
        </p:txBody>
      </p:sp>
      <p:sp>
        <p:nvSpPr>
          <p:cNvPr id="839701" name="Text Box 21"/>
          <p:cNvSpPr txBox="1">
            <a:spLocks noChangeArrowheads="1"/>
          </p:cNvSpPr>
          <p:nvPr/>
        </p:nvSpPr>
        <p:spPr bwMode="auto">
          <a:xfrm>
            <a:off x="5334000" y="5791200"/>
            <a:ext cx="11080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Multiplexer</a:t>
            </a:r>
          </a:p>
        </p:txBody>
      </p:sp>
      <p:sp>
        <p:nvSpPr>
          <p:cNvPr id="839702" name="Line 22"/>
          <p:cNvSpPr>
            <a:spLocks noChangeShapeType="1"/>
          </p:cNvSpPr>
          <p:nvPr/>
        </p:nvSpPr>
        <p:spPr bwMode="auto">
          <a:xfrm>
            <a:off x="5410200" y="4953000"/>
            <a:ext cx="228600" cy="8382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39703" name="Line 23"/>
          <p:cNvSpPr>
            <a:spLocks noChangeShapeType="1"/>
          </p:cNvSpPr>
          <p:nvPr/>
        </p:nvSpPr>
        <p:spPr bwMode="auto">
          <a:xfrm>
            <a:off x="6934200" y="5029200"/>
            <a:ext cx="457200" cy="5334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39704" name="Rectangle 24"/>
          <p:cNvSpPr>
            <a:spLocks noChangeArrowheads="1"/>
          </p:cNvSpPr>
          <p:nvPr/>
        </p:nvSpPr>
        <p:spPr bwMode="auto">
          <a:xfrm>
            <a:off x="7239000" y="5562600"/>
            <a:ext cx="762000" cy="304800"/>
          </a:xfrm>
          <a:prstGeom prst="rect">
            <a:avLst/>
          </a:prstGeom>
          <a:noFill/>
          <a:ln w="12700" algn="ctr">
            <a:solidFill>
              <a:schemeClr val="tx1"/>
            </a:solidFill>
            <a:miter lim="800000"/>
            <a:headEnd/>
            <a:tailEnd/>
          </a:ln>
          <a:effectLst/>
        </p:spPr>
        <p:txBody>
          <a:bodyPr lIns="63500" tIns="25400" rIns="63500" bIns="25400" anchor="ctr">
            <a:spAutoFit/>
          </a:bodyPr>
          <a:lstStyle/>
          <a:p>
            <a:endParaRPr lang="en-US"/>
          </a:p>
        </p:txBody>
      </p:sp>
      <p:sp>
        <p:nvSpPr>
          <p:cNvPr id="839705" name="Text Box 25"/>
          <p:cNvSpPr txBox="1">
            <a:spLocks noChangeArrowheads="1"/>
          </p:cNvSpPr>
          <p:nvPr/>
        </p:nvSpPr>
        <p:spPr bwMode="auto">
          <a:xfrm>
            <a:off x="7315200" y="5562600"/>
            <a:ext cx="5667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Main</a:t>
            </a:r>
          </a:p>
        </p:txBody>
      </p:sp>
      <p:sp>
        <p:nvSpPr>
          <p:cNvPr id="839706" name="Text Box 26"/>
          <p:cNvSpPr txBox="1">
            <a:spLocks noChangeArrowheads="1"/>
          </p:cNvSpPr>
          <p:nvPr/>
        </p:nvSpPr>
        <p:spPr bwMode="auto">
          <a:xfrm>
            <a:off x="5638800" y="6096000"/>
            <a:ext cx="51117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i="1"/>
              <a:t>type</a:t>
            </a:r>
          </a:p>
        </p:txBody>
      </p:sp>
      <p:sp>
        <p:nvSpPr>
          <p:cNvPr id="839708" name="Text Box 28"/>
          <p:cNvSpPr txBox="1">
            <a:spLocks noChangeArrowheads="1"/>
          </p:cNvSpPr>
          <p:nvPr/>
        </p:nvSpPr>
        <p:spPr bwMode="auto">
          <a:xfrm>
            <a:off x="5257800" y="3124200"/>
            <a:ext cx="8826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i="1"/>
              <a:t>instance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61" name="Rectangle 33"/>
          <p:cNvSpPr>
            <a:spLocks noChangeArrowheads="1"/>
          </p:cNvSpPr>
          <p:nvPr/>
        </p:nvSpPr>
        <p:spPr bwMode="auto">
          <a:xfrm>
            <a:off x="990600" y="1981200"/>
            <a:ext cx="2743200" cy="2514600"/>
          </a:xfrm>
          <a:prstGeom prst="rect">
            <a:avLst/>
          </a:prstGeom>
          <a:solidFill>
            <a:schemeClr val="folHlink"/>
          </a:solidFill>
          <a:ln w="12700" algn="ctr">
            <a:solidFill>
              <a:schemeClr val="tx1"/>
            </a:solidFill>
            <a:miter lim="800000"/>
            <a:headEnd/>
            <a:tailEnd/>
          </a:ln>
          <a:effectLst/>
        </p:spPr>
        <p:txBody>
          <a:bodyPr wrap="none" lIns="63500" tIns="25400" rIns="63500" bIns="25400" anchor="ctr">
            <a:spAutoFit/>
          </a:bodyPr>
          <a:lstStyle/>
          <a:p>
            <a:endParaRPr lang="en-US"/>
          </a:p>
        </p:txBody>
      </p:sp>
      <p:sp>
        <p:nvSpPr>
          <p:cNvPr id="841730" name="Rectangle 2"/>
          <p:cNvSpPr>
            <a:spLocks noGrp="1" noChangeArrowheads="1"/>
          </p:cNvSpPr>
          <p:nvPr>
            <p:ph type="title"/>
          </p:nvPr>
        </p:nvSpPr>
        <p:spPr/>
        <p:txBody>
          <a:bodyPr/>
          <a:lstStyle/>
          <a:p>
            <a:r>
              <a:rPr lang="en-US" smtClean="0"/>
              <a:t>Example</a:t>
            </a:r>
            <a:endParaRPr lang="en-US" dirty="0"/>
          </a:p>
        </p:txBody>
      </p:sp>
      <p:sp>
        <p:nvSpPr>
          <p:cNvPr id="841731" name="AutoShape 3"/>
          <p:cNvSpPr>
            <a:spLocks noChangeArrowheads="1"/>
          </p:cNvSpPr>
          <p:nvPr/>
        </p:nvSpPr>
        <p:spPr bwMode="auto">
          <a:xfrm rot="5400000">
            <a:off x="1290638" y="2595562"/>
            <a:ext cx="609600" cy="447675"/>
          </a:xfrm>
          <a:prstGeom prst="triangle">
            <a:avLst>
              <a:gd name="adj" fmla="val 50000"/>
            </a:avLst>
          </a:prstGeom>
          <a:solidFill>
            <a:schemeClr val="bg1"/>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41732" name="Oval 4"/>
          <p:cNvSpPr>
            <a:spLocks noChangeArrowheads="1"/>
          </p:cNvSpPr>
          <p:nvPr/>
        </p:nvSpPr>
        <p:spPr bwMode="auto">
          <a:xfrm>
            <a:off x="1828800" y="2743200"/>
            <a:ext cx="152400" cy="152400"/>
          </a:xfrm>
          <a:prstGeom prst="ellipse">
            <a:avLst/>
          </a:prstGeom>
          <a:solidFill>
            <a:schemeClr val="bg1"/>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41733" name="Line 5"/>
          <p:cNvSpPr>
            <a:spLocks noChangeShapeType="1"/>
          </p:cNvSpPr>
          <p:nvPr/>
        </p:nvSpPr>
        <p:spPr bwMode="auto">
          <a:xfrm flipH="1">
            <a:off x="9906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34" name="Line 6"/>
          <p:cNvSpPr>
            <a:spLocks noChangeShapeType="1"/>
          </p:cNvSpPr>
          <p:nvPr/>
        </p:nvSpPr>
        <p:spPr bwMode="auto">
          <a:xfrm flipH="1">
            <a:off x="1981200" y="28194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35" name="Freeform 7"/>
          <p:cNvSpPr>
            <a:spLocks/>
          </p:cNvSpPr>
          <p:nvPr/>
        </p:nvSpPr>
        <p:spPr bwMode="auto">
          <a:xfrm>
            <a:off x="1828800" y="3505200"/>
            <a:ext cx="457200" cy="584200"/>
          </a:xfrm>
          <a:custGeom>
            <a:avLst/>
            <a:gdLst/>
            <a:ahLst/>
            <a:cxnLst>
              <a:cxn ang="0">
                <a:pos x="471" y="182"/>
              </a:cxn>
              <a:cxn ang="0">
                <a:pos x="141" y="363"/>
              </a:cxn>
              <a:cxn ang="0">
                <a:pos x="141" y="363"/>
              </a:cxn>
              <a:cxn ang="0">
                <a:pos x="0" y="363"/>
              </a:cxn>
              <a:cxn ang="0">
                <a:pos x="0" y="0"/>
              </a:cxn>
              <a:cxn ang="0">
                <a:pos x="0" y="0"/>
              </a:cxn>
              <a:cxn ang="0">
                <a:pos x="141" y="0"/>
              </a:cxn>
              <a:cxn ang="0">
                <a:pos x="471" y="182"/>
              </a:cxn>
            </a:cxnLst>
            <a:rect l="0" t="0" r="r" b="b"/>
            <a:pathLst>
              <a:path w="471" h="363">
                <a:moveTo>
                  <a:pt x="471" y="182"/>
                </a:moveTo>
                <a:cubicBezTo>
                  <a:pt x="415" y="271"/>
                  <a:pt x="292" y="338"/>
                  <a:pt x="141" y="363"/>
                </a:cubicBezTo>
                <a:lnTo>
                  <a:pt x="141" y="363"/>
                </a:lnTo>
                <a:lnTo>
                  <a:pt x="0" y="363"/>
                </a:lnTo>
                <a:cubicBezTo>
                  <a:pt x="87" y="248"/>
                  <a:pt x="87" y="115"/>
                  <a:pt x="0" y="0"/>
                </a:cubicBezTo>
                <a:lnTo>
                  <a:pt x="0" y="0"/>
                </a:lnTo>
                <a:lnTo>
                  <a:pt x="141" y="0"/>
                </a:lnTo>
                <a:cubicBezTo>
                  <a:pt x="293" y="24"/>
                  <a:pt x="416" y="92"/>
                  <a:pt x="471" y="182"/>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1736" name="Freeform 8"/>
          <p:cNvSpPr>
            <a:spLocks/>
          </p:cNvSpPr>
          <p:nvPr/>
        </p:nvSpPr>
        <p:spPr bwMode="auto">
          <a:xfrm>
            <a:off x="3048000" y="26670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1737" name="Line 9"/>
          <p:cNvSpPr>
            <a:spLocks noChangeShapeType="1"/>
          </p:cNvSpPr>
          <p:nvPr/>
        </p:nvSpPr>
        <p:spPr bwMode="auto">
          <a:xfrm flipH="1">
            <a:off x="26670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38" name="Line 10"/>
          <p:cNvSpPr>
            <a:spLocks noChangeShapeType="1"/>
          </p:cNvSpPr>
          <p:nvPr/>
        </p:nvSpPr>
        <p:spPr bwMode="auto">
          <a:xfrm flipH="1">
            <a:off x="2667000" y="31242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39" name="Line 11"/>
          <p:cNvSpPr>
            <a:spLocks noChangeShapeType="1"/>
          </p:cNvSpPr>
          <p:nvPr/>
        </p:nvSpPr>
        <p:spPr bwMode="auto">
          <a:xfrm flipH="1">
            <a:off x="3505200" y="29718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40" name="Line 12"/>
          <p:cNvSpPr>
            <a:spLocks noChangeShapeType="1"/>
          </p:cNvSpPr>
          <p:nvPr/>
        </p:nvSpPr>
        <p:spPr bwMode="auto">
          <a:xfrm flipH="1">
            <a:off x="2286000" y="3810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41" name="Line 13"/>
          <p:cNvSpPr>
            <a:spLocks noChangeShapeType="1"/>
          </p:cNvSpPr>
          <p:nvPr/>
        </p:nvSpPr>
        <p:spPr bwMode="auto">
          <a:xfrm flipH="1">
            <a:off x="1447800" y="3657600"/>
            <a:ext cx="431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42" name="Line 14"/>
          <p:cNvSpPr>
            <a:spLocks noChangeShapeType="1"/>
          </p:cNvSpPr>
          <p:nvPr/>
        </p:nvSpPr>
        <p:spPr bwMode="auto">
          <a:xfrm flipH="1">
            <a:off x="1447800" y="3962400"/>
            <a:ext cx="415925"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43" name="Line 15"/>
          <p:cNvSpPr>
            <a:spLocks noChangeShapeType="1"/>
          </p:cNvSpPr>
          <p:nvPr/>
        </p:nvSpPr>
        <p:spPr bwMode="auto">
          <a:xfrm flipH="1" flipV="1">
            <a:off x="2667000" y="3124200"/>
            <a:ext cx="0" cy="6858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44" name="Line 16"/>
          <p:cNvSpPr>
            <a:spLocks noChangeShapeType="1"/>
          </p:cNvSpPr>
          <p:nvPr/>
        </p:nvSpPr>
        <p:spPr bwMode="auto">
          <a:xfrm flipH="1">
            <a:off x="990600" y="36576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45" name="Line 17"/>
          <p:cNvSpPr>
            <a:spLocks noChangeShapeType="1"/>
          </p:cNvSpPr>
          <p:nvPr/>
        </p:nvSpPr>
        <p:spPr bwMode="auto">
          <a:xfrm flipH="1">
            <a:off x="990600" y="39624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1746" name="Text Box 18"/>
          <p:cNvSpPr txBox="1">
            <a:spLocks noChangeArrowheads="1"/>
          </p:cNvSpPr>
          <p:nvPr/>
        </p:nvSpPr>
        <p:spPr bwMode="auto">
          <a:xfrm>
            <a:off x="622300" y="25146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41747" name="Text Box 19"/>
          <p:cNvSpPr txBox="1">
            <a:spLocks noChangeArrowheads="1"/>
          </p:cNvSpPr>
          <p:nvPr/>
        </p:nvSpPr>
        <p:spPr bwMode="auto">
          <a:xfrm>
            <a:off x="6096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b</a:t>
            </a:r>
          </a:p>
        </p:txBody>
      </p:sp>
      <p:sp>
        <p:nvSpPr>
          <p:cNvPr id="841748" name="Text Box 20"/>
          <p:cNvSpPr txBox="1">
            <a:spLocks noChangeArrowheads="1"/>
          </p:cNvSpPr>
          <p:nvPr/>
        </p:nvSpPr>
        <p:spPr bwMode="auto">
          <a:xfrm>
            <a:off x="609600" y="3667125"/>
            <a:ext cx="2286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c</a:t>
            </a:r>
          </a:p>
        </p:txBody>
      </p:sp>
      <p:sp>
        <p:nvSpPr>
          <p:cNvPr id="841749" name="Text Box 21"/>
          <p:cNvSpPr txBox="1">
            <a:spLocks noChangeArrowheads="1"/>
          </p:cNvSpPr>
          <p:nvPr/>
        </p:nvSpPr>
        <p:spPr bwMode="auto">
          <a:xfrm>
            <a:off x="2209800" y="25146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41750" name="Text Box 22"/>
          <p:cNvSpPr txBox="1">
            <a:spLocks noChangeArrowheads="1"/>
          </p:cNvSpPr>
          <p:nvPr/>
        </p:nvSpPr>
        <p:spPr bwMode="auto">
          <a:xfrm>
            <a:off x="2286000" y="3124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n2</a:t>
            </a:r>
          </a:p>
        </p:txBody>
      </p:sp>
      <p:sp>
        <p:nvSpPr>
          <p:cNvPr id="841751" name="Text Box 23"/>
          <p:cNvSpPr txBox="1">
            <a:spLocks noChangeArrowheads="1"/>
          </p:cNvSpPr>
          <p:nvPr/>
        </p:nvSpPr>
        <p:spPr bwMode="auto">
          <a:xfrm>
            <a:off x="3951288" y="2667000"/>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41754" name="Text Box 26"/>
          <p:cNvSpPr txBox="1">
            <a:spLocks noChangeArrowheads="1"/>
          </p:cNvSpPr>
          <p:nvPr/>
        </p:nvSpPr>
        <p:spPr bwMode="auto">
          <a:xfrm>
            <a:off x="1143000" y="2057400"/>
            <a:ext cx="1458913" cy="53975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 </a:t>
            </a:r>
            <a:r>
              <a:rPr lang="en-US" sz="1600" i="1"/>
              <a:t>(instance</a:t>
            </a:r>
            <a:br>
              <a:rPr lang="en-US" sz="1600" i="1"/>
            </a:br>
            <a:r>
              <a:rPr lang="en-US" sz="1600" i="1"/>
              <a:t>  name)</a:t>
            </a:r>
            <a:endParaRPr lang="en-US" sz="1600"/>
          </a:p>
        </p:txBody>
      </p:sp>
      <p:sp>
        <p:nvSpPr>
          <p:cNvPr id="841755" name="Text Box 27"/>
          <p:cNvSpPr txBox="1">
            <a:spLocks noChangeArrowheads="1"/>
          </p:cNvSpPr>
          <p:nvPr/>
        </p:nvSpPr>
        <p:spPr bwMode="auto">
          <a:xfrm>
            <a:off x="1752600" y="4114800"/>
            <a:ext cx="5445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OR1</a:t>
            </a:r>
          </a:p>
        </p:txBody>
      </p:sp>
      <p:sp>
        <p:nvSpPr>
          <p:cNvPr id="841756" name="Text Box 28"/>
          <p:cNvSpPr txBox="1">
            <a:spLocks noChangeArrowheads="1"/>
          </p:cNvSpPr>
          <p:nvPr/>
        </p:nvSpPr>
        <p:spPr bwMode="auto">
          <a:xfrm>
            <a:off x="2914650" y="2209800"/>
            <a:ext cx="6667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AND1</a:t>
            </a:r>
          </a:p>
        </p:txBody>
      </p:sp>
      <p:sp>
        <p:nvSpPr>
          <p:cNvPr id="841757" name="Text Box 29"/>
          <p:cNvSpPr txBox="1">
            <a:spLocks noChangeArrowheads="1"/>
          </p:cNvSpPr>
          <p:nvPr/>
        </p:nvSpPr>
        <p:spPr bwMode="auto">
          <a:xfrm>
            <a:off x="4648200" y="1981200"/>
            <a:ext cx="4089400" cy="24892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dirty="0">
                <a:latin typeface="Courier New" pitchFamily="49" charset="0"/>
              </a:rPr>
              <a:t>module</a:t>
            </a:r>
            <a:r>
              <a:rPr lang="en-US" sz="2000" dirty="0">
                <a:latin typeface="Courier New" pitchFamily="49" charset="0"/>
              </a:rPr>
              <a:t> </a:t>
            </a:r>
            <a:r>
              <a:rPr lang="en-US" sz="2000" dirty="0" err="1">
                <a:latin typeface="Courier New" pitchFamily="49" charset="0"/>
              </a:rPr>
              <a:t>mylogic</a:t>
            </a:r>
            <a:r>
              <a:rPr lang="en-US" sz="2000" dirty="0">
                <a:latin typeface="Courier New" pitchFamily="49" charset="0"/>
              </a:rPr>
              <a:t>(a, b, c, q)</a:t>
            </a:r>
          </a:p>
          <a:p>
            <a:pPr marL="457200" indent="-457200"/>
            <a:r>
              <a:rPr lang="en-US" sz="2000" dirty="0">
                <a:latin typeface="Courier New" pitchFamily="49" charset="0"/>
              </a:rPr>
              <a:t>  </a:t>
            </a:r>
            <a:r>
              <a:rPr lang="en-US" sz="2000" b="1" dirty="0">
                <a:latin typeface="Courier New" pitchFamily="49" charset="0"/>
              </a:rPr>
              <a:t>input</a:t>
            </a:r>
            <a:r>
              <a:rPr lang="en-US" sz="2000" dirty="0">
                <a:latin typeface="Courier New" pitchFamily="49" charset="0"/>
              </a:rPr>
              <a:t> a, b, c;</a:t>
            </a:r>
          </a:p>
          <a:p>
            <a:pPr marL="457200" indent="-457200"/>
            <a:r>
              <a:rPr lang="en-US" sz="2000" dirty="0">
                <a:latin typeface="Courier New" pitchFamily="49" charset="0"/>
              </a:rPr>
              <a:t>  </a:t>
            </a:r>
            <a:r>
              <a:rPr lang="en-US" sz="2000" b="1" dirty="0">
                <a:latin typeface="Courier New" pitchFamily="49" charset="0"/>
              </a:rPr>
              <a:t>output</a:t>
            </a:r>
            <a:r>
              <a:rPr lang="en-US" sz="2000" dirty="0">
                <a:latin typeface="Courier New" pitchFamily="49" charset="0"/>
              </a:rPr>
              <a:t> q;</a:t>
            </a:r>
          </a:p>
          <a:p>
            <a:pPr marL="457200" indent="-457200"/>
            <a:r>
              <a:rPr lang="en-US" sz="2000" dirty="0">
                <a:latin typeface="Courier New" pitchFamily="49" charset="0"/>
              </a:rPr>
              <a:t>  </a:t>
            </a:r>
            <a:r>
              <a:rPr lang="en-US" sz="2000" b="1" dirty="0">
                <a:latin typeface="Courier New" pitchFamily="49" charset="0"/>
              </a:rPr>
              <a:t>wire</a:t>
            </a:r>
            <a:r>
              <a:rPr lang="en-US" sz="2000" dirty="0">
                <a:latin typeface="Courier New" pitchFamily="49" charset="0"/>
              </a:rPr>
              <a:t> n1, n2;</a:t>
            </a:r>
          </a:p>
          <a:p>
            <a:pPr marL="457200" indent="-457200"/>
            <a:r>
              <a:rPr lang="en-US" sz="2000" dirty="0">
                <a:latin typeface="Courier New" pitchFamily="49" charset="0"/>
              </a:rPr>
              <a:t>  inv </a:t>
            </a:r>
            <a:r>
              <a:rPr lang="en-US" sz="2000" dirty="0" smtClean="0">
                <a:latin typeface="Courier New" pitchFamily="49" charset="0"/>
              </a:rPr>
              <a:t>INV1(n1, a);</a:t>
            </a:r>
            <a:endParaRPr lang="en-US" sz="2000" dirty="0">
              <a:latin typeface="Courier New" pitchFamily="49" charset="0"/>
            </a:endParaRPr>
          </a:p>
          <a:p>
            <a:pPr marL="457200" indent="-457200"/>
            <a:r>
              <a:rPr lang="en-US" sz="2000" dirty="0">
                <a:latin typeface="Courier New" pitchFamily="49" charset="0"/>
              </a:rPr>
              <a:t>  or  </a:t>
            </a:r>
            <a:r>
              <a:rPr lang="en-US" sz="2000" dirty="0" smtClean="0">
                <a:latin typeface="Courier New" pitchFamily="49" charset="0"/>
              </a:rPr>
              <a:t>OR1(n2, b</a:t>
            </a:r>
            <a:r>
              <a:rPr lang="en-US" sz="2000" dirty="0">
                <a:latin typeface="Courier New" pitchFamily="49" charset="0"/>
              </a:rPr>
              <a:t>, </a:t>
            </a:r>
            <a:r>
              <a:rPr lang="en-US" sz="2000" dirty="0" smtClean="0">
                <a:latin typeface="Courier New" pitchFamily="49" charset="0"/>
              </a:rPr>
              <a:t>c);</a:t>
            </a:r>
            <a:endParaRPr lang="en-US" sz="2000" dirty="0">
              <a:latin typeface="Courier New" pitchFamily="49" charset="0"/>
            </a:endParaRPr>
          </a:p>
          <a:p>
            <a:pPr marL="457200" indent="-457200"/>
            <a:r>
              <a:rPr lang="en-US" sz="2000" dirty="0">
                <a:latin typeface="Courier New" pitchFamily="49" charset="0"/>
              </a:rPr>
              <a:t>  and </a:t>
            </a:r>
            <a:r>
              <a:rPr lang="en-US" sz="2000" dirty="0" smtClean="0">
                <a:latin typeface="Courier New" pitchFamily="49" charset="0"/>
              </a:rPr>
              <a:t>AND1(q, n1</a:t>
            </a:r>
            <a:r>
              <a:rPr lang="en-US" sz="2000" dirty="0">
                <a:latin typeface="Courier New" pitchFamily="49" charset="0"/>
              </a:rPr>
              <a:t>, </a:t>
            </a:r>
            <a:r>
              <a:rPr lang="en-US" sz="2000" dirty="0" smtClean="0">
                <a:latin typeface="Courier New" pitchFamily="49" charset="0"/>
              </a:rPr>
              <a:t>n2);</a:t>
            </a:r>
            <a:endParaRPr lang="en-US" sz="2000" dirty="0">
              <a:latin typeface="Courier New" pitchFamily="49" charset="0"/>
            </a:endParaRPr>
          </a:p>
          <a:p>
            <a:pPr marL="457200" indent="-457200"/>
            <a:r>
              <a:rPr lang="en-US" sz="2000" b="1" dirty="0" err="1">
                <a:latin typeface="Courier New" pitchFamily="49" charset="0"/>
              </a:rPr>
              <a:t>endmodule</a:t>
            </a:r>
            <a:endParaRPr lang="en-US" sz="2000" b="1" dirty="0">
              <a:latin typeface="Courier New" pitchFamily="49" charset="0"/>
            </a:endParaRPr>
          </a:p>
        </p:txBody>
      </p:sp>
      <p:sp>
        <p:nvSpPr>
          <p:cNvPr id="841758" name="Line 30"/>
          <p:cNvSpPr>
            <a:spLocks noChangeShapeType="1"/>
          </p:cNvSpPr>
          <p:nvPr/>
        </p:nvSpPr>
        <p:spPr bwMode="auto">
          <a:xfrm flipH="1">
            <a:off x="6858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59" name="Line 31"/>
          <p:cNvSpPr>
            <a:spLocks noChangeShapeType="1"/>
          </p:cNvSpPr>
          <p:nvPr/>
        </p:nvSpPr>
        <p:spPr bwMode="auto">
          <a:xfrm flipH="1">
            <a:off x="685800" y="3657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60" name="Line 32"/>
          <p:cNvSpPr>
            <a:spLocks noChangeShapeType="1"/>
          </p:cNvSpPr>
          <p:nvPr/>
        </p:nvSpPr>
        <p:spPr bwMode="auto">
          <a:xfrm flipH="1">
            <a:off x="685800" y="3962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1762" name="Text Box 34"/>
          <p:cNvSpPr txBox="1">
            <a:spLocks noChangeArrowheads="1"/>
          </p:cNvSpPr>
          <p:nvPr/>
        </p:nvSpPr>
        <p:spPr bwMode="auto">
          <a:xfrm>
            <a:off x="990600" y="1676400"/>
            <a:ext cx="19002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err="1" smtClean="0"/>
              <a:t>mylogic</a:t>
            </a:r>
            <a:r>
              <a:rPr lang="en-US" sz="1600" dirty="0" smtClean="0"/>
              <a:t> </a:t>
            </a:r>
            <a:r>
              <a:rPr lang="en-US" sz="1600" dirty="0"/>
              <a:t>(</a:t>
            </a:r>
            <a:r>
              <a:rPr lang="en-US" sz="1600" i="1" dirty="0" err="1"/>
              <a:t>typename</a:t>
            </a:r>
            <a:r>
              <a:rPr lang="en-US" sz="1600" i="1" dirty="0"/>
              <a: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816" name="AutoShape 40"/>
          <p:cNvSpPr>
            <a:spLocks noChangeArrowheads="1"/>
          </p:cNvSpPr>
          <p:nvPr/>
        </p:nvSpPr>
        <p:spPr bwMode="auto">
          <a:xfrm>
            <a:off x="6934200" y="1981200"/>
            <a:ext cx="1676400" cy="381000"/>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3815" name="AutoShape 39"/>
          <p:cNvSpPr>
            <a:spLocks noChangeArrowheads="1"/>
          </p:cNvSpPr>
          <p:nvPr/>
        </p:nvSpPr>
        <p:spPr bwMode="auto">
          <a:xfrm>
            <a:off x="3886200" y="2667000"/>
            <a:ext cx="381000" cy="609600"/>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3814" name="AutoShape 38"/>
          <p:cNvSpPr>
            <a:spLocks noChangeArrowheads="1"/>
          </p:cNvSpPr>
          <p:nvPr/>
        </p:nvSpPr>
        <p:spPr bwMode="auto">
          <a:xfrm>
            <a:off x="533400" y="2286000"/>
            <a:ext cx="381000" cy="1981200"/>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3778" name="Rectangle 2"/>
          <p:cNvSpPr>
            <a:spLocks noChangeArrowheads="1"/>
          </p:cNvSpPr>
          <p:nvPr/>
        </p:nvSpPr>
        <p:spPr bwMode="auto">
          <a:xfrm>
            <a:off x="990600" y="1981200"/>
            <a:ext cx="2743200" cy="2514600"/>
          </a:xfrm>
          <a:prstGeom prst="rect">
            <a:avLst/>
          </a:prstGeom>
          <a:solidFill>
            <a:schemeClr val="folHlink"/>
          </a:solidFill>
          <a:ln w="12700" algn="ctr">
            <a:solidFill>
              <a:schemeClr val="tx1"/>
            </a:solidFill>
            <a:miter lim="800000"/>
            <a:headEnd/>
            <a:tailEnd/>
          </a:ln>
          <a:effectLst/>
        </p:spPr>
        <p:txBody>
          <a:bodyPr wrap="none" lIns="63500" tIns="25400" rIns="63500" bIns="25400" anchor="ctr">
            <a:spAutoFit/>
          </a:bodyPr>
          <a:lstStyle/>
          <a:p>
            <a:endParaRPr lang="en-US"/>
          </a:p>
        </p:txBody>
      </p:sp>
      <p:sp>
        <p:nvSpPr>
          <p:cNvPr id="843779" name="Rectangle 3"/>
          <p:cNvSpPr>
            <a:spLocks noGrp="1" noChangeArrowheads="1"/>
          </p:cNvSpPr>
          <p:nvPr>
            <p:ph type="title"/>
          </p:nvPr>
        </p:nvSpPr>
        <p:spPr/>
        <p:txBody>
          <a:bodyPr/>
          <a:lstStyle/>
          <a:p>
            <a:r>
              <a:rPr lang="en-US" dirty="0" smtClean="0"/>
              <a:t>Example</a:t>
            </a:r>
            <a:endParaRPr lang="en-US" dirty="0"/>
          </a:p>
        </p:txBody>
      </p:sp>
      <p:sp>
        <p:nvSpPr>
          <p:cNvPr id="843780" name="AutoShape 4"/>
          <p:cNvSpPr>
            <a:spLocks noChangeArrowheads="1"/>
          </p:cNvSpPr>
          <p:nvPr/>
        </p:nvSpPr>
        <p:spPr bwMode="auto">
          <a:xfrm rot="5400000">
            <a:off x="1290638" y="2595562"/>
            <a:ext cx="609600" cy="447675"/>
          </a:xfrm>
          <a:prstGeom prst="triangle">
            <a:avLst>
              <a:gd name="adj" fmla="val 50000"/>
            </a:avLst>
          </a:prstGeom>
          <a:solidFill>
            <a:schemeClr val="bg1"/>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43781" name="Oval 5"/>
          <p:cNvSpPr>
            <a:spLocks noChangeArrowheads="1"/>
          </p:cNvSpPr>
          <p:nvPr/>
        </p:nvSpPr>
        <p:spPr bwMode="auto">
          <a:xfrm>
            <a:off x="1828800" y="2743200"/>
            <a:ext cx="152400" cy="152400"/>
          </a:xfrm>
          <a:prstGeom prst="ellipse">
            <a:avLst/>
          </a:prstGeom>
          <a:solidFill>
            <a:schemeClr val="bg1"/>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43782" name="Line 6"/>
          <p:cNvSpPr>
            <a:spLocks noChangeShapeType="1"/>
          </p:cNvSpPr>
          <p:nvPr/>
        </p:nvSpPr>
        <p:spPr bwMode="auto">
          <a:xfrm flipH="1">
            <a:off x="9906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783" name="Line 7"/>
          <p:cNvSpPr>
            <a:spLocks noChangeShapeType="1"/>
          </p:cNvSpPr>
          <p:nvPr/>
        </p:nvSpPr>
        <p:spPr bwMode="auto">
          <a:xfrm flipH="1">
            <a:off x="1981200" y="28194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84" name="Freeform 8"/>
          <p:cNvSpPr>
            <a:spLocks/>
          </p:cNvSpPr>
          <p:nvPr/>
        </p:nvSpPr>
        <p:spPr bwMode="auto">
          <a:xfrm>
            <a:off x="1828800" y="3505200"/>
            <a:ext cx="457200" cy="584200"/>
          </a:xfrm>
          <a:custGeom>
            <a:avLst/>
            <a:gdLst/>
            <a:ahLst/>
            <a:cxnLst>
              <a:cxn ang="0">
                <a:pos x="471" y="182"/>
              </a:cxn>
              <a:cxn ang="0">
                <a:pos x="141" y="363"/>
              </a:cxn>
              <a:cxn ang="0">
                <a:pos x="141" y="363"/>
              </a:cxn>
              <a:cxn ang="0">
                <a:pos x="0" y="363"/>
              </a:cxn>
              <a:cxn ang="0">
                <a:pos x="0" y="0"/>
              </a:cxn>
              <a:cxn ang="0">
                <a:pos x="0" y="0"/>
              </a:cxn>
              <a:cxn ang="0">
                <a:pos x="141" y="0"/>
              </a:cxn>
              <a:cxn ang="0">
                <a:pos x="471" y="182"/>
              </a:cxn>
            </a:cxnLst>
            <a:rect l="0" t="0" r="r" b="b"/>
            <a:pathLst>
              <a:path w="471" h="363">
                <a:moveTo>
                  <a:pt x="471" y="182"/>
                </a:moveTo>
                <a:cubicBezTo>
                  <a:pt x="415" y="271"/>
                  <a:pt x="292" y="338"/>
                  <a:pt x="141" y="363"/>
                </a:cubicBezTo>
                <a:lnTo>
                  <a:pt x="141" y="363"/>
                </a:lnTo>
                <a:lnTo>
                  <a:pt x="0" y="363"/>
                </a:lnTo>
                <a:cubicBezTo>
                  <a:pt x="87" y="248"/>
                  <a:pt x="87" y="115"/>
                  <a:pt x="0" y="0"/>
                </a:cubicBezTo>
                <a:lnTo>
                  <a:pt x="0" y="0"/>
                </a:lnTo>
                <a:lnTo>
                  <a:pt x="141" y="0"/>
                </a:lnTo>
                <a:cubicBezTo>
                  <a:pt x="293" y="24"/>
                  <a:pt x="416" y="92"/>
                  <a:pt x="471" y="182"/>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3785" name="Freeform 9"/>
          <p:cNvSpPr>
            <a:spLocks/>
          </p:cNvSpPr>
          <p:nvPr/>
        </p:nvSpPr>
        <p:spPr bwMode="auto">
          <a:xfrm>
            <a:off x="3048000" y="26670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3786" name="Line 10"/>
          <p:cNvSpPr>
            <a:spLocks noChangeShapeType="1"/>
          </p:cNvSpPr>
          <p:nvPr/>
        </p:nvSpPr>
        <p:spPr bwMode="auto">
          <a:xfrm flipH="1">
            <a:off x="26670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787" name="Line 11"/>
          <p:cNvSpPr>
            <a:spLocks noChangeShapeType="1"/>
          </p:cNvSpPr>
          <p:nvPr/>
        </p:nvSpPr>
        <p:spPr bwMode="auto">
          <a:xfrm flipH="1">
            <a:off x="2667000" y="31242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788" name="Line 12"/>
          <p:cNvSpPr>
            <a:spLocks noChangeShapeType="1"/>
          </p:cNvSpPr>
          <p:nvPr/>
        </p:nvSpPr>
        <p:spPr bwMode="auto">
          <a:xfrm flipH="1">
            <a:off x="3505200" y="29718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89" name="Line 13"/>
          <p:cNvSpPr>
            <a:spLocks noChangeShapeType="1"/>
          </p:cNvSpPr>
          <p:nvPr/>
        </p:nvSpPr>
        <p:spPr bwMode="auto">
          <a:xfrm flipH="1">
            <a:off x="2286000" y="3810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790" name="Line 14"/>
          <p:cNvSpPr>
            <a:spLocks noChangeShapeType="1"/>
          </p:cNvSpPr>
          <p:nvPr/>
        </p:nvSpPr>
        <p:spPr bwMode="auto">
          <a:xfrm flipH="1">
            <a:off x="1447800" y="3657600"/>
            <a:ext cx="431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91" name="Line 15"/>
          <p:cNvSpPr>
            <a:spLocks noChangeShapeType="1"/>
          </p:cNvSpPr>
          <p:nvPr/>
        </p:nvSpPr>
        <p:spPr bwMode="auto">
          <a:xfrm flipH="1">
            <a:off x="1447800" y="3962400"/>
            <a:ext cx="415925"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92" name="Line 16"/>
          <p:cNvSpPr>
            <a:spLocks noChangeShapeType="1"/>
          </p:cNvSpPr>
          <p:nvPr/>
        </p:nvSpPr>
        <p:spPr bwMode="auto">
          <a:xfrm flipH="1" flipV="1">
            <a:off x="2667000" y="3124200"/>
            <a:ext cx="0" cy="6858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93" name="Line 17"/>
          <p:cNvSpPr>
            <a:spLocks noChangeShapeType="1"/>
          </p:cNvSpPr>
          <p:nvPr/>
        </p:nvSpPr>
        <p:spPr bwMode="auto">
          <a:xfrm flipH="1">
            <a:off x="990600" y="36576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94" name="Line 18"/>
          <p:cNvSpPr>
            <a:spLocks noChangeShapeType="1"/>
          </p:cNvSpPr>
          <p:nvPr/>
        </p:nvSpPr>
        <p:spPr bwMode="auto">
          <a:xfrm flipH="1">
            <a:off x="990600" y="39624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3795" name="Text Box 19"/>
          <p:cNvSpPr txBox="1">
            <a:spLocks noChangeArrowheads="1"/>
          </p:cNvSpPr>
          <p:nvPr/>
        </p:nvSpPr>
        <p:spPr bwMode="auto">
          <a:xfrm>
            <a:off x="622300" y="25146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43796" name="Text Box 20"/>
          <p:cNvSpPr txBox="1">
            <a:spLocks noChangeArrowheads="1"/>
          </p:cNvSpPr>
          <p:nvPr/>
        </p:nvSpPr>
        <p:spPr bwMode="auto">
          <a:xfrm>
            <a:off x="6096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b</a:t>
            </a:r>
          </a:p>
        </p:txBody>
      </p:sp>
      <p:sp>
        <p:nvSpPr>
          <p:cNvPr id="843797" name="Text Box 21"/>
          <p:cNvSpPr txBox="1">
            <a:spLocks noChangeArrowheads="1"/>
          </p:cNvSpPr>
          <p:nvPr/>
        </p:nvSpPr>
        <p:spPr bwMode="auto">
          <a:xfrm>
            <a:off x="609600" y="3667125"/>
            <a:ext cx="2286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c</a:t>
            </a:r>
          </a:p>
        </p:txBody>
      </p:sp>
      <p:sp>
        <p:nvSpPr>
          <p:cNvPr id="843798" name="Text Box 22"/>
          <p:cNvSpPr txBox="1">
            <a:spLocks noChangeArrowheads="1"/>
          </p:cNvSpPr>
          <p:nvPr/>
        </p:nvSpPr>
        <p:spPr bwMode="auto">
          <a:xfrm>
            <a:off x="2209800" y="25146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43799" name="Text Box 23"/>
          <p:cNvSpPr txBox="1">
            <a:spLocks noChangeArrowheads="1"/>
          </p:cNvSpPr>
          <p:nvPr/>
        </p:nvSpPr>
        <p:spPr bwMode="auto">
          <a:xfrm>
            <a:off x="2286000" y="3124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n2</a:t>
            </a:r>
          </a:p>
        </p:txBody>
      </p:sp>
      <p:sp>
        <p:nvSpPr>
          <p:cNvPr id="843800" name="Text Box 24"/>
          <p:cNvSpPr txBox="1">
            <a:spLocks noChangeArrowheads="1"/>
          </p:cNvSpPr>
          <p:nvPr/>
        </p:nvSpPr>
        <p:spPr bwMode="auto">
          <a:xfrm>
            <a:off x="3951288" y="2667000"/>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43801" name="Text Box 25"/>
          <p:cNvSpPr txBox="1">
            <a:spLocks noChangeArrowheads="1"/>
          </p:cNvSpPr>
          <p:nvPr/>
        </p:nvSpPr>
        <p:spPr bwMode="auto">
          <a:xfrm>
            <a:off x="1143000" y="2057400"/>
            <a:ext cx="1458913" cy="53975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 </a:t>
            </a:r>
            <a:r>
              <a:rPr lang="en-US" sz="1600" i="1"/>
              <a:t>(instance</a:t>
            </a:r>
            <a:br>
              <a:rPr lang="en-US" sz="1600" i="1"/>
            </a:br>
            <a:r>
              <a:rPr lang="en-US" sz="1600" i="1"/>
              <a:t>  name)</a:t>
            </a:r>
            <a:endParaRPr lang="en-US" sz="1600"/>
          </a:p>
        </p:txBody>
      </p:sp>
      <p:sp>
        <p:nvSpPr>
          <p:cNvPr id="843802" name="Text Box 26"/>
          <p:cNvSpPr txBox="1">
            <a:spLocks noChangeArrowheads="1"/>
          </p:cNvSpPr>
          <p:nvPr/>
        </p:nvSpPr>
        <p:spPr bwMode="auto">
          <a:xfrm>
            <a:off x="1752600" y="4114800"/>
            <a:ext cx="5445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OR1</a:t>
            </a:r>
          </a:p>
        </p:txBody>
      </p:sp>
      <p:sp>
        <p:nvSpPr>
          <p:cNvPr id="843803" name="Text Box 27"/>
          <p:cNvSpPr txBox="1">
            <a:spLocks noChangeArrowheads="1"/>
          </p:cNvSpPr>
          <p:nvPr/>
        </p:nvSpPr>
        <p:spPr bwMode="auto">
          <a:xfrm>
            <a:off x="2914650" y="2209800"/>
            <a:ext cx="6667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AND1</a:t>
            </a:r>
          </a:p>
        </p:txBody>
      </p:sp>
      <p:sp>
        <p:nvSpPr>
          <p:cNvPr id="843804" name="Text Box 28"/>
          <p:cNvSpPr txBox="1">
            <a:spLocks noChangeArrowheads="1"/>
          </p:cNvSpPr>
          <p:nvPr/>
        </p:nvSpPr>
        <p:spPr bwMode="auto">
          <a:xfrm>
            <a:off x="4648200" y="1981200"/>
            <a:ext cx="4089400" cy="24892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dirty="0">
                <a:latin typeface="Courier New" pitchFamily="49" charset="0"/>
              </a:rPr>
              <a:t>module</a:t>
            </a:r>
            <a:r>
              <a:rPr lang="en-US" sz="2000" dirty="0">
                <a:latin typeface="Courier New" pitchFamily="49" charset="0"/>
              </a:rPr>
              <a:t> </a:t>
            </a:r>
            <a:r>
              <a:rPr lang="en-US" sz="2000" dirty="0" err="1">
                <a:latin typeface="Courier New" pitchFamily="49" charset="0"/>
              </a:rPr>
              <a:t>mylogic</a:t>
            </a:r>
            <a:r>
              <a:rPr lang="en-US" sz="2000" dirty="0">
                <a:latin typeface="Courier New" pitchFamily="49" charset="0"/>
              </a:rPr>
              <a:t>(a, b, c, q)</a:t>
            </a:r>
          </a:p>
          <a:p>
            <a:pPr marL="457200" indent="-457200"/>
            <a:r>
              <a:rPr lang="en-US" sz="2000" dirty="0">
                <a:latin typeface="Courier New" pitchFamily="49" charset="0"/>
              </a:rPr>
              <a:t>  </a:t>
            </a:r>
            <a:r>
              <a:rPr lang="en-US" sz="2000" b="1" dirty="0">
                <a:latin typeface="Courier New" pitchFamily="49" charset="0"/>
              </a:rPr>
              <a:t>input</a:t>
            </a:r>
            <a:r>
              <a:rPr lang="en-US" sz="2000" dirty="0">
                <a:latin typeface="Courier New" pitchFamily="49" charset="0"/>
              </a:rPr>
              <a:t> a, b, c;</a:t>
            </a:r>
          </a:p>
          <a:p>
            <a:pPr marL="457200" indent="-457200"/>
            <a:r>
              <a:rPr lang="en-US" sz="2000" dirty="0">
                <a:latin typeface="Courier New" pitchFamily="49" charset="0"/>
              </a:rPr>
              <a:t>  </a:t>
            </a:r>
            <a:r>
              <a:rPr lang="en-US" sz="2000" b="1" dirty="0">
                <a:latin typeface="Courier New" pitchFamily="49" charset="0"/>
              </a:rPr>
              <a:t>output</a:t>
            </a:r>
            <a:r>
              <a:rPr lang="en-US" sz="2000" dirty="0">
                <a:latin typeface="Courier New" pitchFamily="49" charset="0"/>
              </a:rPr>
              <a:t> q;</a:t>
            </a:r>
          </a:p>
          <a:p>
            <a:pPr marL="457200" indent="-457200"/>
            <a:r>
              <a:rPr lang="en-US" sz="2000" dirty="0">
                <a:latin typeface="Courier New" pitchFamily="49" charset="0"/>
              </a:rPr>
              <a:t>  </a:t>
            </a:r>
            <a:r>
              <a:rPr lang="en-US" sz="2000" b="1" dirty="0">
                <a:latin typeface="Courier New" pitchFamily="49" charset="0"/>
              </a:rPr>
              <a:t>wire</a:t>
            </a:r>
            <a:r>
              <a:rPr lang="en-US" sz="2000" dirty="0">
                <a:latin typeface="Courier New" pitchFamily="49" charset="0"/>
              </a:rPr>
              <a:t> n1, n2;</a:t>
            </a:r>
          </a:p>
          <a:p>
            <a:pPr marL="457200" indent="-457200"/>
            <a:r>
              <a:rPr lang="en-US" sz="2000" dirty="0">
                <a:latin typeface="Courier New" pitchFamily="49" charset="0"/>
              </a:rPr>
              <a:t>  inv </a:t>
            </a:r>
            <a:r>
              <a:rPr lang="en-US" sz="2000" dirty="0" smtClean="0">
                <a:latin typeface="Courier New" pitchFamily="49" charset="0"/>
              </a:rPr>
              <a:t>INV1(n1, a);</a:t>
            </a:r>
            <a:endParaRPr lang="en-US" sz="2000" dirty="0">
              <a:latin typeface="Courier New" pitchFamily="49" charset="0"/>
            </a:endParaRPr>
          </a:p>
          <a:p>
            <a:pPr marL="457200" indent="-457200"/>
            <a:r>
              <a:rPr lang="en-US" sz="2000" dirty="0">
                <a:latin typeface="Courier New" pitchFamily="49" charset="0"/>
              </a:rPr>
              <a:t>  or  </a:t>
            </a:r>
            <a:r>
              <a:rPr lang="en-US" sz="2000" dirty="0" smtClean="0">
                <a:latin typeface="Courier New" pitchFamily="49" charset="0"/>
              </a:rPr>
              <a:t>OR1(n2, b</a:t>
            </a:r>
            <a:r>
              <a:rPr lang="en-US" sz="2000" dirty="0">
                <a:latin typeface="Courier New" pitchFamily="49" charset="0"/>
              </a:rPr>
              <a:t>, </a:t>
            </a:r>
            <a:r>
              <a:rPr lang="en-US" sz="2000" dirty="0" smtClean="0">
                <a:latin typeface="Courier New" pitchFamily="49" charset="0"/>
              </a:rPr>
              <a:t>c);</a:t>
            </a:r>
            <a:endParaRPr lang="en-US" sz="2000" dirty="0">
              <a:latin typeface="Courier New" pitchFamily="49" charset="0"/>
            </a:endParaRPr>
          </a:p>
          <a:p>
            <a:pPr marL="457200" indent="-457200"/>
            <a:r>
              <a:rPr lang="en-US" sz="2000" dirty="0">
                <a:latin typeface="Courier New" pitchFamily="49" charset="0"/>
              </a:rPr>
              <a:t>  and </a:t>
            </a:r>
            <a:r>
              <a:rPr lang="en-US" sz="2000" dirty="0" smtClean="0">
                <a:latin typeface="Courier New" pitchFamily="49" charset="0"/>
              </a:rPr>
              <a:t>AND1(q, n1</a:t>
            </a:r>
            <a:r>
              <a:rPr lang="en-US" sz="2000" dirty="0">
                <a:latin typeface="Courier New" pitchFamily="49" charset="0"/>
              </a:rPr>
              <a:t>, </a:t>
            </a:r>
            <a:r>
              <a:rPr lang="en-US" sz="2000" dirty="0" smtClean="0">
                <a:latin typeface="Courier New" pitchFamily="49" charset="0"/>
              </a:rPr>
              <a:t>n2);</a:t>
            </a:r>
            <a:endParaRPr lang="en-US" sz="2000" dirty="0">
              <a:latin typeface="Courier New" pitchFamily="49" charset="0"/>
            </a:endParaRPr>
          </a:p>
          <a:p>
            <a:pPr marL="457200" indent="-457200"/>
            <a:r>
              <a:rPr lang="en-US" sz="2000" b="1" dirty="0" err="1">
                <a:latin typeface="Courier New" pitchFamily="49" charset="0"/>
              </a:rPr>
              <a:t>endmodule</a:t>
            </a:r>
            <a:endParaRPr lang="en-US" sz="2000" b="1" dirty="0">
              <a:latin typeface="Courier New" pitchFamily="49" charset="0"/>
            </a:endParaRPr>
          </a:p>
        </p:txBody>
      </p:sp>
      <p:sp>
        <p:nvSpPr>
          <p:cNvPr id="843805" name="Line 29"/>
          <p:cNvSpPr>
            <a:spLocks noChangeShapeType="1"/>
          </p:cNvSpPr>
          <p:nvPr/>
        </p:nvSpPr>
        <p:spPr bwMode="auto">
          <a:xfrm flipH="1">
            <a:off x="6858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806" name="Line 30"/>
          <p:cNvSpPr>
            <a:spLocks noChangeShapeType="1"/>
          </p:cNvSpPr>
          <p:nvPr/>
        </p:nvSpPr>
        <p:spPr bwMode="auto">
          <a:xfrm flipH="1">
            <a:off x="685800" y="3657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807" name="Line 31"/>
          <p:cNvSpPr>
            <a:spLocks noChangeShapeType="1"/>
          </p:cNvSpPr>
          <p:nvPr/>
        </p:nvSpPr>
        <p:spPr bwMode="auto">
          <a:xfrm flipH="1">
            <a:off x="685800" y="3962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3808" name="Text Box 32"/>
          <p:cNvSpPr txBox="1">
            <a:spLocks noChangeArrowheads="1"/>
          </p:cNvSpPr>
          <p:nvPr/>
        </p:nvSpPr>
        <p:spPr bwMode="auto">
          <a:xfrm>
            <a:off x="990600" y="1676400"/>
            <a:ext cx="19002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err="1" smtClean="0"/>
              <a:t>mylogic</a:t>
            </a:r>
            <a:r>
              <a:rPr lang="en-US" sz="1600" dirty="0" smtClean="0"/>
              <a:t> </a:t>
            </a:r>
            <a:r>
              <a:rPr lang="en-US" sz="1600" dirty="0"/>
              <a:t>(</a:t>
            </a:r>
            <a:r>
              <a:rPr lang="en-US" sz="1600" i="1" dirty="0" err="1"/>
              <a:t>typename</a:t>
            </a:r>
            <a:r>
              <a:rPr lang="en-US" sz="1600" i="1" dirty="0"/>
              <a:t>)</a:t>
            </a:r>
            <a:endParaRPr lang="en-US" sz="1600" dirty="0"/>
          </a:p>
        </p:txBody>
      </p:sp>
      <p:sp>
        <p:nvSpPr>
          <p:cNvPr id="843809" name="Text Box 33"/>
          <p:cNvSpPr txBox="1">
            <a:spLocks noChangeArrowheads="1"/>
          </p:cNvSpPr>
          <p:nvPr/>
        </p:nvSpPr>
        <p:spPr bwMode="auto">
          <a:xfrm>
            <a:off x="1676400" y="4881563"/>
            <a:ext cx="1350963" cy="477837"/>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800" b="1">
                <a:solidFill>
                  <a:schemeClr val="accent1"/>
                </a:solidFill>
              </a:rPr>
              <a:t>PORTS</a:t>
            </a:r>
          </a:p>
        </p:txBody>
      </p:sp>
      <p:sp>
        <p:nvSpPr>
          <p:cNvPr id="843817" name="Text Box 41"/>
          <p:cNvSpPr txBox="1">
            <a:spLocks noChangeArrowheads="1"/>
          </p:cNvSpPr>
          <p:nvPr/>
        </p:nvSpPr>
        <p:spPr bwMode="auto">
          <a:xfrm>
            <a:off x="7175500" y="1098550"/>
            <a:ext cx="944563" cy="3556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a:t>port list</a:t>
            </a:r>
          </a:p>
        </p:txBody>
      </p:sp>
      <p:sp>
        <p:nvSpPr>
          <p:cNvPr id="843818" name="Line 42"/>
          <p:cNvSpPr>
            <a:spLocks noChangeShapeType="1"/>
          </p:cNvSpPr>
          <p:nvPr/>
        </p:nvSpPr>
        <p:spPr bwMode="auto">
          <a:xfrm>
            <a:off x="7543800" y="1447800"/>
            <a:ext cx="0" cy="533400"/>
          </a:xfrm>
          <a:prstGeom prst="line">
            <a:avLst/>
          </a:prstGeom>
          <a:noFill/>
          <a:ln w="12700">
            <a:solidFill>
              <a:schemeClr val="tx1"/>
            </a:solidFill>
            <a:round/>
            <a:headEnd/>
            <a:tailEnd type="stealth" w="lg" len="lg"/>
          </a:ln>
          <a:effectLst/>
        </p:spPr>
        <p:txBody>
          <a:bodyPr wrap="none" lIns="63500" tIns="25400" rIns="63500" bIns="25400"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37" name="AutoShape 37"/>
          <p:cNvSpPr>
            <a:spLocks noChangeArrowheads="1"/>
          </p:cNvSpPr>
          <p:nvPr/>
        </p:nvSpPr>
        <p:spPr bwMode="auto">
          <a:xfrm>
            <a:off x="4953000" y="2286000"/>
            <a:ext cx="2209800" cy="685800"/>
          </a:xfrm>
          <a:prstGeom prst="roundRect">
            <a:avLst>
              <a:gd name="adj" fmla="val 16667"/>
            </a:avLst>
          </a:prstGeom>
          <a:solidFill>
            <a:srgbClr val="FF9999"/>
          </a:solidFill>
          <a:ln w="12700" algn="ctr">
            <a:solidFill>
              <a:schemeClr val="tx1"/>
            </a:solidFill>
            <a:round/>
            <a:headEnd/>
            <a:tailEnd/>
          </a:ln>
          <a:effectLst/>
        </p:spPr>
        <p:txBody>
          <a:bodyPr lIns="63500" tIns="25400" rIns="63500" bIns="25400" anchor="ctr">
            <a:spAutoFit/>
          </a:bodyPr>
          <a:lstStyle/>
          <a:p>
            <a:endParaRPr lang="en-US"/>
          </a:p>
        </p:txBody>
      </p:sp>
      <p:sp>
        <p:nvSpPr>
          <p:cNvPr id="844805" name="Rectangle 5"/>
          <p:cNvSpPr>
            <a:spLocks noChangeArrowheads="1"/>
          </p:cNvSpPr>
          <p:nvPr/>
        </p:nvSpPr>
        <p:spPr bwMode="auto">
          <a:xfrm>
            <a:off x="990600" y="1981200"/>
            <a:ext cx="2743200" cy="2514600"/>
          </a:xfrm>
          <a:prstGeom prst="rect">
            <a:avLst/>
          </a:prstGeom>
          <a:solidFill>
            <a:schemeClr val="folHlink"/>
          </a:solidFill>
          <a:ln w="12700" algn="ctr">
            <a:solidFill>
              <a:schemeClr val="tx1"/>
            </a:solidFill>
            <a:miter lim="800000"/>
            <a:headEnd/>
            <a:tailEnd/>
          </a:ln>
          <a:effectLst/>
        </p:spPr>
        <p:txBody>
          <a:bodyPr wrap="none" lIns="63500" tIns="25400" rIns="63500" bIns="25400" anchor="ctr">
            <a:spAutoFit/>
          </a:bodyPr>
          <a:lstStyle/>
          <a:p>
            <a:endParaRPr lang="en-US"/>
          </a:p>
        </p:txBody>
      </p:sp>
      <p:sp>
        <p:nvSpPr>
          <p:cNvPr id="844806" name="Rectangle 6"/>
          <p:cNvSpPr>
            <a:spLocks noGrp="1" noChangeArrowheads="1"/>
          </p:cNvSpPr>
          <p:nvPr>
            <p:ph type="title"/>
          </p:nvPr>
        </p:nvSpPr>
        <p:spPr/>
        <p:txBody>
          <a:bodyPr/>
          <a:lstStyle/>
          <a:p>
            <a:r>
              <a:rPr lang="en-US" smtClean="0"/>
              <a:t>Example</a:t>
            </a:r>
            <a:endParaRPr lang="en-US" dirty="0"/>
          </a:p>
        </p:txBody>
      </p:sp>
      <p:sp>
        <p:nvSpPr>
          <p:cNvPr id="844807" name="AutoShape 7"/>
          <p:cNvSpPr>
            <a:spLocks noChangeArrowheads="1"/>
          </p:cNvSpPr>
          <p:nvPr/>
        </p:nvSpPr>
        <p:spPr bwMode="auto">
          <a:xfrm rot="5400000">
            <a:off x="1290638" y="2595562"/>
            <a:ext cx="609600" cy="447675"/>
          </a:xfrm>
          <a:prstGeom prst="triangle">
            <a:avLst>
              <a:gd name="adj" fmla="val 50000"/>
            </a:avLst>
          </a:prstGeom>
          <a:solidFill>
            <a:schemeClr val="bg1"/>
          </a:solidFill>
          <a:ln w="12700" algn="ctr">
            <a:solidFill>
              <a:schemeClr val="tx1"/>
            </a:solidFill>
            <a:miter lim="800000"/>
            <a:headEnd/>
            <a:tailEnd/>
          </a:ln>
          <a:effectLst/>
        </p:spPr>
        <p:txBody>
          <a:bodyPr lIns="63500" tIns="25400" rIns="63500" bIns="25400" anchor="ctr">
            <a:spAutoFit/>
          </a:bodyPr>
          <a:lstStyle/>
          <a:p>
            <a:endParaRPr lang="en-US"/>
          </a:p>
        </p:txBody>
      </p:sp>
      <p:sp>
        <p:nvSpPr>
          <p:cNvPr id="844808" name="Oval 8"/>
          <p:cNvSpPr>
            <a:spLocks noChangeArrowheads="1"/>
          </p:cNvSpPr>
          <p:nvPr/>
        </p:nvSpPr>
        <p:spPr bwMode="auto">
          <a:xfrm>
            <a:off x="1828800" y="2743200"/>
            <a:ext cx="152400" cy="152400"/>
          </a:xfrm>
          <a:prstGeom prst="ellipse">
            <a:avLst/>
          </a:prstGeom>
          <a:solidFill>
            <a:schemeClr val="bg1"/>
          </a:solidFill>
          <a:ln w="12700" algn="ctr">
            <a:solidFill>
              <a:schemeClr val="tx1"/>
            </a:solidFill>
            <a:round/>
            <a:headEnd/>
            <a:tailEnd/>
          </a:ln>
          <a:effectLst/>
        </p:spPr>
        <p:txBody>
          <a:bodyPr wrap="none" lIns="63500" tIns="25400" rIns="63500" bIns="25400" anchor="ctr">
            <a:spAutoFit/>
          </a:bodyPr>
          <a:lstStyle/>
          <a:p>
            <a:endParaRPr lang="en-US"/>
          </a:p>
        </p:txBody>
      </p:sp>
      <p:sp>
        <p:nvSpPr>
          <p:cNvPr id="844809" name="Line 9"/>
          <p:cNvSpPr>
            <a:spLocks noChangeShapeType="1"/>
          </p:cNvSpPr>
          <p:nvPr/>
        </p:nvSpPr>
        <p:spPr bwMode="auto">
          <a:xfrm flipH="1">
            <a:off x="9906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10" name="Line 10"/>
          <p:cNvSpPr>
            <a:spLocks noChangeShapeType="1"/>
          </p:cNvSpPr>
          <p:nvPr/>
        </p:nvSpPr>
        <p:spPr bwMode="auto">
          <a:xfrm flipH="1">
            <a:off x="1981200" y="28194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11" name="Freeform 11"/>
          <p:cNvSpPr>
            <a:spLocks/>
          </p:cNvSpPr>
          <p:nvPr/>
        </p:nvSpPr>
        <p:spPr bwMode="auto">
          <a:xfrm>
            <a:off x="1828800" y="3505200"/>
            <a:ext cx="457200" cy="584200"/>
          </a:xfrm>
          <a:custGeom>
            <a:avLst/>
            <a:gdLst/>
            <a:ahLst/>
            <a:cxnLst>
              <a:cxn ang="0">
                <a:pos x="471" y="182"/>
              </a:cxn>
              <a:cxn ang="0">
                <a:pos x="141" y="363"/>
              </a:cxn>
              <a:cxn ang="0">
                <a:pos x="141" y="363"/>
              </a:cxn>
              <a:cxn ang="0">
                <a:pos x="0" y="363"/>
              </a:cxn>
              <a:cxn ang="0">
                <a:pos x="0" y="0"/>
              </a:cxn>
              <a:cxn ang="0">
                <a:pos x="0" y="0"/>
              </a:cxn>
              <a:cxn ang="0">
                <a:pos x="141" y="0"/>
              </a:cxn>
              <a:cxn ang="0">
                <a:pos x="471" y="182"/>
              </a:cxn>
            </a:cxnLst>
            <a:rect l="0" t="0" r="r" b="b"/>
            <a:pathLst>
              <a:path w="471" h="363">
                <a:moveTo>
                  <a:pt x="471" y="182"/>
                </a:moveTo>
                <a:cubicBezTo>
                  <a:pt x="415" y="271"/>
                  <a:pt x="292" y="338"/>
                  <a:pt x="141" y="363"/>
                </a:cubicBezTo>
                <a:lnTo>
                  <a:pt x="141" y="363"/>
                </a:lnTo>
                <a:lnTo>
                  <a:pt x="0" y="363"/>
                </a:lnTo>
                <a:cubicBezTo>
                  <a:pt x="87" y="248"/>
                  <a:pt x="87" y="115"/>
                  <a:pt x="0" y="0"/>
                </a:cubicBezTo>
                <a:lnTo>
                  <a:pt x="0" y="0"/>
                </a:lnTo>
                <a:lnTo>
                  <a:pt x="141" y="0"/>
                </a:lnTo>
                <a:cubicBezTo>
                  <a:pt x="293" y="24"/>
                  <a:pt x="416" y="92"/>
                  <a:pt x="471" y="182"/>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4812" name="Freeform 12"/>
          <p:cNvSpPr>
            <a:spLocks/>
          </p:cNvSpPr>
          <p:nvPr/>
        </p:nvSpPr>
        <p:spPr bwMode="auto">
          <a:xfrm>
            <a:off x="3048000" y="2667000"/>
            <a:ext cx="457200" cy="584200"/>
          </a:xfrm>
          <a:custGeom>
            <a:avLst/>
            <a:gdLst/>
            <a:ahLst/>
            <a:cxnLst>
              <a:cxn ang="0">
                <a:pos x="290" y="363"/>
              </a:cxn>
              <a:cxn ang="0">
                <a:pos x="0" y="363"/>
              </a:cxn>
              <a:cxn ang="0">
                <a:pos x="0" y="0"/>
              </a:cxn>
              <a:cxn ang="0">
                <a:pos x="290" y="0"/>
              </a:cxn>
              <a:cxn ang="0">
                <a:pos x="471" y="182"/>
              </a:cxn>
              <a:cxn ang="0">
                <a:pos x="290" y="363"/>
              </a:cxn>
              <a:cxn ang="0">
                <a:pos x="290" y="363"/>
              </a:cxn>
            </a:cxnLst>
            <a:rect l="0" t="0" r="r" b="b"/>
            <a:pathLst>
              <a:path w="471" h="363">
                <a:moveTo>
                  <a:pt x="290" y="363"/>
                </a:moveTo>
                <a:lnTo>
                  <a:pt x="0" y="363"/>
                </a:lnTo>
                <a:lnTo>
                  <a:pt x="0" y="0"/>
                </a:lnTo>
                <a:lnTo>
                  <a:pt x="290" y="0"/>
                </a:lnTo>
                <a:cubicBezTo>
                  <a:pt x="390" y="0"/>
                  <a:pt x="471" y="82"/>
                  <a:pt x="471" y="182"/>
                </a:cubicBezTo>
                <a:cubicBezTo>
                  <a:pt x="471" y="282"/>
                  <a:pt x="390" y="363"/>
                  <a:pt x="290" y="363"/>
                </a:cubicBezTo>
                <a:cubicBezTo>
                  <a:pt x="290" y="363"/>
                  <a:pt x="290" y="363"/>
                  <a:pt x="290" y="363"/>
                </a:cubicBezTo>
                <a:close/>
              </a:path>
            </a:pathLst>
          </a:custGeom>
          <a:solidFill>
            <a:srgbClr val="FFFFFF"/>
          </a:solidFill>
          <a:ln w="12700" cmpd="sng">
            <a:solidFill>
              <a:srgbClr val="000000"/>
            </a:solidFill>
            <a:prstDash val="solid"/>
            <a:round/>
            <a:headEnd/>
            <a:tailEnd/>
          </a:ln>
        </p:spPr>
        <p:txBody>
          <a:bodyPr/>
          <a:lstStyle/>
          <a:p>
            <a:endParaRPr lang="en-US"/>
          </a:p>
        </p:txBody>
      </p:sp>
      <p:sp>
        <p:nvSpPr>
          <p:cNvPr id="844813" name="Line 13"/>
          <p:cNvSpPr>
            <a:spLocks noChangeShapeType="1"/>
          </p:cNvSpPr>
          <p:nvPr/>
        </p:nvSpPr>
        <p:spPr bwMode="auto">
          <a:xfrm flipH="1">
            <a:off x="26670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14" name="Line 14"/>
          <p:cNvSpPr>
            <a:spLocks noChangeShapeType="1"/>
          </p:cNvSpPr>
          <p:nvPr/>
        </p:nvSpPr>
        <p:spPr bwMode="auto">
          <a:xfrm flipH="1">
            <a:off x="2667000" y="31242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15" name="Line 15"/>
          <p:cNvSpPr>
            <a:spLocks noChangeShapeType="1"/>
          </p:cNvSpPr>
          <p:nvPr/>
        </p:nvSpPr>
        <p:spPr bwMode="auto">
          <a:xfrm flipH="1">
            <a:off x="3505200" y="2971800"/>
            <a:ext cx="685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16" name="Line 16"/>
          <p:cNvSpPr>
            <a:spLocks noChangeShapeType="1"/>
          </p:cNvSpPr>
          <p:nvPr/>
        </p:nvSpPr>
        <p:spPr bwMode="auto">
          <a:xfrm flipH="1">
            <a:off x="2286000" y="38100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17" name="Line 17"/>
          <p:cNvSpPr>
            <a:spLocks noChangeShapeType="1"/>
          </p:cNvSpPr>
          <p:nvPr/>
        </p:nvSpPr>
        <p:spPr bwMode="auto">
          <a:xfrm flipH="1">
            <a:off x="1447800" y="3657600"/>
            <a:ext cx="4318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18" name="Line 18"/>
          <p:cNvSpPr>
            <a:spLocks noChangeShapeType="1"/>
          </p:cNvSpPr>
          <p:nvPr/>
        </p:nvSpPr>
        <p:spPr bwMode="auto">
          <a:xfrm flipH="1">
            <a:off x="1447800" y="3962400"/>
            <a:ext cx="415925"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19" name="Line 19"/>
          <p:cNvSpPr>
            <a:spLocks noChangeShapeType="1"/>
          </p:cNvSpPr>
          <p:nvPr/>
        </p:nvSpPr>
        <p:spPr bwMode="auto">
          <a:xfrm flipH="1" flipV="1">
            <a:off x="2667000" y="3124200"/>
            <a:ext cx="0" cy="68580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20" name="Line 20"/>
          <p:cNvSpPr>
            <a:spLocks noChangeShapeType="1"/>
          </p:cNvSpPr>
          <p:nvPr/>
        </p:nvSpPr>
        <p:spPr bwMode="auto">
          <a:xfrm flipH="1">
            <a:off x="990600" y="36576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21" name="Line 21"/>
          <p:cNvSpPr>
            <a:spLocks noChangeShapeType="1"/>
          </p:cNvSpPr>
          <p:nvPr/>
        </p:nvSpPr>
        <p:spPr bwMode="auto">
          <a:xfrm flipH="1">
            <a:off x="990600" y="3962400"/>
            <a:ext cx="457200" cy="0"/>
          </a:xfrm>
          <a:prstGeom prst="line">
            <a:avLst/>
          </a:prstGeom>
          <a:noFill/>
          <a:ln w="12700">
            <a:solidFill>
              <a:schemeClr val="tx1"/>
            </a:solidFill>
            <a:round/>
            <a:headEnd/>
            <a:tailEnd/>
          </a:ln>
          <a:effectLst/>
        </p:spPr>
        <p:txBody>
          <a:bodyPr lIns="63500" tIns="25400" rIns="63500" bIns="25400" anchor="ctr">
            <a:spAutoFit/>
          </a:bodyPr>
          <a:lstStyle/>
          <a:p>
            <a:endParaRPr lang="en-US"/>
          </a:p>
        </p:txBody>
      </p:sp>
      <p:sp>
        <p:nvSpPr>
          <p:cNvPr id="844822" name="Text Box 22"/>
          <p:cNvSpPr txBox="1">
            <a:spLocks noChangeArrowheads="1"/>
          </p:cNvSpPr>
          <p:nvPr/>
        </p:nvSpPr>
        <p:spPr bwMode="auto">
          <a:xfrm>
            <a:off x="622300" y="25146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a:t>
            </a:r>
          </a:p>
        </p:txBody>
      </p:sp>
      <p:sp>
        <p:nvSpPr>
          <p:cNvPr id="844823" name="Text Box 23"/>
          <p:cNvSpPr txBox="1">
            <a:spLocks noChangeArrowheads="1"/>
          </p:cNvSpPr>
          <p:nvPr/>
        </p:nvSpPr>
        <p:spPr bwMode="auto">
          <a:xfrm>
            <a:off x="609600" y="3352800"/>
            <a:ext cx="2397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b</a:t>
            </a:r>
          </a:p>
        </p:txBody>
      </p:sp>
      <p:sp>
        <p:nvSpPr>
          <p:cNvPr id="844824" name="Text Box 24"/>
          <p:cNvSpPr txBox="1">
            <a:spLocks noChangeArrowheads="1"/>
          </p:cNvSpPr>
          <p:nvPr/>
        </p:nvSpPr>
        <p:spPr bwMode="auto">
          <a:xfrm>
            <a:off x="609600" y="3667125"/>
            <a:ext cx="22860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c</a:t>
            </a:r>
          </a:p>
        </p:txBody>
      </p:sp>
      <p:sp>
        <p:nvSpPr>
          <p:cNvPr id="844825" name="Text Box 25"/>
          <p:cNvSpPr txBox="1">
            <a:spLocks noChangeArrowheads="1"/>
          </p:cNvSpPr>
          <p:nvPr/>
        </p:nvSpPr>
        <p:spPr bwMode="auto">
          <a:xfrm>
            <a:off x="2209800" y="25146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n1</a:t>
            </a:r>
          </a:p>
        </p:txBody>
      </p:sp>
      <p:sp>
        <p:nvSpPr>
          <p:cNvPr id="844826" name="Text Box 26"/>
          <p:cNvSpPr txBox="1">
            <a:spLocks noChangeArrowheads="1"/>
          </p:cNvSpPr>
          <p:nvPr/>
        </p:nvSpPr>
        <p:spPr bwMode="auto">
          <a:xfrm>
            <a:off x="2286000" y="3124200"/>
            <a:ext cx="352425"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n2</a:t>
            </a:r>
          </a:p>
        </p:txBody>
      </p:sp>
      <p:sp>
        <p:nvSpPr>
          <p:cNvPr id="844827" name="Text Box 27"/>
          <p:cNvSpPr txBox="1">
            <a:spLocks noChangeArrowheads="1"/>
          </p:cNvSpPr>
          <p:nvPr/>
        </p:nvSpPr>
        <p:spPr bwMode="auto">
          <a:xfrm>
            <a:off x="3951288" y="2667000"/>
            <a:ext cx="239712"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q</a:t>
            </a:r>
          </a:p>
        </p:txBody>
      </p:sp>
      <p:sp>
        <p:nvSpPr>
          <p:cNvPr id="844828" name="Text Box 28"/>
          <p:cNvSpPr txBox="1">
            <a:spLocks noChangeArrowheads="1"/>
          </p:cNvSpPr>
          <p:nvPr/>
        </p:nvSpPr>
        <p:spPr bwMode="auto">
          <a:xfrm>
            <a:off x="1143000" y="2057400"/>
            <a:ext cx="1458913" cy="53975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INV1 </a:t>
            </a:r>
            <a:r>
              <a:rPr lang="en-US" sz="1600" i="1"/>
              <a:t>(instance</a:t>
            </a:r>
            <a:br>
              <a:rPr lang="en-US" sz="1600" i="1"/>
            </a:br>
            <a:r>
              <a:rPr lang="en-US" sz="1600" i="1"/>
              <a:t>  name)</a:t>
            </a:r>
            <a:endParaRPr lang="en-US" sz="1600"/>
          </a:p>
        </p:txBody>
      </p:sp>
      <p:sp>
        <p:nvSpPr>
          <p:cNvPr id="844829" name="Text Box 29"/>
          <p:cNvSpPr txBox="1">
            <a:spLocks noChangeArrowheads="1"/>
          </p:cNvSpPr>
          <p:nvPr/>
        </p:nvSpPr>
        <p:spPr bwMode="auto">
          <a:xfrm>
            <a:off x="1752600" y="4114800"/>
            <a:ext cx="544513"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OR1</a:t>
            </a:r>
          </a:p>
        </p:txBody>
      </p:sp>
      <p:sp>
        <p:nvSpPr>
          <p:cNvPr id="844830" name="Text Box 30"/>
          <p:cNvSpPr txBox="1">
            <a:spLocks noChangeArrowheads="1"/>
          </p:cNvSpPr>
          <p:nvPr/>
        </p:nvSpPr>
        <p:spPr bwMode="auto">
          <a:xfrm>
            <a:off x="2914650" y="2209800"/>
            <a:ext cx="666750"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a:t>AND1</a:t>
            </a:r>
          </a:p>
        </p:txBody>
      </p:sp>
      <p:sp>
        <p:nvSpPr>
          <p:cNvPr id="844831" name="Text Box 31"/>
          <p:cNvSpPr txBox="1">
            <a:spLocks noChangeArrowheads="1"/>
          </p:cNvSpPr>
          <p:nvPr/>
        </p:nvSpPr>
        <p:spPr bwMode="auto">
          <a:xfrm>
            <a:off x="4648200" y="1981200"/>
            <a:ext cx="4089400" cy="2489200"/>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000" b="1" dirty="0">
                <a:latin typeface="Courier New" pitchFamily="49" charset="0"/>
              </a:rPr>
              <a:t>module</a:t>
            </a:r>
            <a:r>
              <a:rPr lang="en-US" sz="2000" dirty="0">
                <a:latin typeface="Courier New" pitchFamily="49" charset="0"/>
              </a:rPr>
              <a:t> </a:t>
            </a:r>
            <a:r>
              <a:rPr lang="en-US" sz="2000" dirty="0" err="1">
                <a:latin typeface="Courier New" pitchFamily="49" charset="0"/>
              </a:rPr>
              <a:t>mylogic</a:t>
            </a:r>
            <a:r>
              <a:rPr lang="en-US" sz="2000" dirty="0">
                <a:latin typeface="Courier New" pitchFamily="49" charset="0"/>
              </a:rPr>
              <a:t>(a, b, c, q)</a:t>
            </a:r>
          </a:p>
          <a:p>
            <a:pPr marL="457200" indent="-457200"/>
            <a:r>
              <a:rPr lang="en-US" sz="2000" dirty="0">
                <a:latin typeface="Courier New" pitchFamily="49" charset="0"/>
              </a:rPr>
              <a:t>  </a:t>
            </a:r>
            <a:r>
              <a:rPr lang="en-US" sz="2000" b="1" dirty="0">
                <a:latin typeface="Courier New" pitchFamily="49" charset="0"/>
              </a:rPr>
              <a:t>input</a:t>
            </a:r>
            <a:r>
              <a:rPr lang="en-US" sz="2000" dirty="0">
                <a:latin typeface="Courier New" pitchFamily="49" charset="0"/>
              </a:rPr>
              <a:t> a, b, c;</a:t>
            </a:r>
          </a:p>
          <a:p>
            <a:pPr marL="457200" indent="-457200"/>
            <a:r>
              <a:rPr lang="en-US" sz="2000" dirty="0">
                <a:latin typeface="Courier New" pitchFamily="49" charset="0"/>
              </a:rPr>
              <a:t>  </a:t>
            </a:r>
            <a:r>
              <a:rPr lang="en-US" sz="2000" b="1" dirty="0">
                <a:latin typeface="Courier New" pitchFamily="49" charset="0"/>
              </a:rPr>
              <a:t>output</a:t>
            </a:r>
            <a:r>
              <a:rPr lang="en-US" sz="2000" dirty="0">
                <a:latin typeface="Courier New" pitchFamily="49" charset="0"/>
              </a:rPr>
              <a:t> q;</a:t>
            </a:r>
          </a:p>
          <a:p>
            <a:pPr marL="457200" indent="-457200"/>
            <a:r>
              <a:rPr lang="en-US" sz="2000" dirty="0">
                <a:latin typeface="Courier New" pitchFamily="49" charset="0"/>
              </a:rPr>
              <a:t>  </a:t>
            </a:r>
            <a:r>
              <a:rPr lang="en-US" sz="2000" b="1" dirty="0">
                <a:latin typeface="Courier New" pitchFamily="49" charset="0"/>
              </a:rPr>
              <a:t>wire</a:t>
            </a:r>
            <a:r>
              <a:rPr lang="en-US" sz="2000" dirty="0">
                <a:latin typeface="Courier New" pitchFamily="49" charset="0"/>
              </a:rPr>
              <a:t> n1, n2;</a:t>
            </a:r>
          </a:p>
          <a:p>
            <a:pPr marL="457200" indent="-457200"/>
            <a:r>
              <a:rPr lang="en-US" sz="2000" dirty="0">
                <a:latin typeface="Courier New" pitchFamily="49" charset="0"/>
              </a:rPr>
              <a:t>  inv </a:t>
            </a:r>
            <a:r>
              <a:rPr lang="en-US" sz="2000" dirty="0" smtClean="0">
                <a:latin typeface="Courier New" pitchFamily="49" charset="0"/>
              </a:rPr>
              <a:t>INV1(n1, a);</a:t>
            </a:r>
            <a:endParaRPr lang="en-US" sz="2000" dirty="0">
              <a:latin typeface="Courier New" pitchFamily="49" charset="0"/>
            </a:endParaRPr>
          </a:p>
          <a:p>
            <a:pPr marL="457200" indent="-457200"/>
            <a:r>
              <a:rPr lang="en-US" sz="2000" dirty="0">
                <a:latin typeface="Courier New" pitchFamily="49" charset="0"/>
              </a:rPr>
              <a:t>  or  </a:t>
            </a:r>
            <a:r>
              <a:rPr lang="en-US" sz="2000" dirty="0" smtClean="0">
                <a:latin typeface="Courier New" pitchFamily="49" charset="0"/>
              </a:rPr>
              <a:t>OR1(n2, b</a:t>
            </a:r>
            <a:r>
              <a:rPr lang="en-US" sz="2000" dirty="0">
                <a:latin typeface="Courier New" pitchFamily="49" charset="0"/>
              </a:rPr>
              <a:t>, </a:t>
            </a:r>
            <a:r>
              <a:rPr lang="en-US" sz="2000" dirty="0" smtClean="0">
                <a:latin typeface="Courier New" pitchFamily="49" charset="0"/>
              </a:rPr>
              <a:t>c);</a:t>
            </a:r>
            <a:endParaRPr lang="en-US" sz="2000" dirty="0">
              <a:latin typeface="Courier New" pitchFamily="49" charset="0"/>
            </a:endParaRPr>
          </a:p>
          <a:p>
            <a:pPr marL="457200" indent="-457200"/>
            <a:r>
              <a:rPr lang="en-US" sz="2000" dirty="0">
                <a:latin typeface="Courier New" pitchFamily="49" charset="0"/>
              </a:rPr>
              <a:t>  and </a:t>
            </a:r>
            <a:r>
              <a:rPr lang="en-US" sz="2000" dirty="0" smtClean="0">
                <a:latin typeface="Courier New" pitchFamily="49" charset="0"/>
              </a:rPr>
              <a:t>AND1(q, n1</a:t>
            </a:r>
            <a:r>
              <a:rPr lang="en-US" sz="2000" dirty="0">
                <a:latin typeface="Courier New" pitchFamily="49" charset="0"/>
              </a:rPr>
              <a:t>, </a:t>
            </a:r>
            <a:r>
              <a:rPr lang="en-US" sz="2000" dirty="0" smtClean="0">
                <a:latin typeface="Courier New" pitchFamily="49" charset="0"/>
              </a:rPr>
              <a:t>n2);</a:t>
            </a:r>
            <a:endParaRPr lang="en-US" sz="2000" dirty="0">
              <a:latin typeface="Courier New" pitchFamily="49" charset="0"/>
            </a:endParaRPr>
          </a:p>
          <a:p>
            <a:pPr marL="457200" indent="-457200"/>
            <a:r>
              <a:rPr lang="en-US" sz="2000" b="1" dirty="0" err="1">
                <a:latin typeface="Courier New" pitchFamily="49" charset="0"/>
              </a:rPr>
              <a:t>endmodule</a:t>
            </a:r>
            <a:endParaRPr lang="en-US" sz="2000" b="1" dirty="0">
              <a:latin typeface="Courier New" pitchFamily="49" charset="0"/>
            </a:endParaRPr>
          </a:p>
        </p:txBody>
      </p:sp>
      <p:sp>
        <p:nvSpPr>
          <p:cNvPr id="844832" name="Line 32"/>
          <p:cNvSpPr>
            <a:spLocks noChangeShapeType="1"/>
          </p:cNvSpPr>
          <p:nvPr/>
        </p:nvSpPr>
        <p:spPr bwMode="auto">
          <a:xfrm flipH="1">
            <a:off x="685800" y="2819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33" name="Line 33"/>
          <p:cNvSpPr>
            <a:spLocks noChangeShapeType="1"/>
          </p:cNvSpPr>
          <p:nvPr/>
        </p:nvSpPr>
        <p:spPr bwMode="auto">
          <a:xfrm flipH="1">
            <a:off x="685800" y="36576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34" name="Line 34"/>
          <p:cNvSpPr>
            <a:spLocks noChangeShapeType="1"/>
          </p:cNvSpPr>
          <p:nvPr/>
        </p:nvSpPr>
        <p:spPr bwMode="auto">
          <a:xfrm flipH="1">
            <a:off x="685800" y="3962400"/>
            <a:ext cx="381000" cy="0"/>
          </a:xfrm>
          <a:prstGeom prst="line">
            <a:avLst/>
          </a:prstGeom>
          <a:noFill/>
          <a:ln w="12700">
            <a:solidFill>
              <a:schemeClr val="tx1"/>
            </a:solidFill>
            <a:round/>
            <a:headEnd/>
            <a:tailEnd/>
          </a:ln>
          <a:effectLst/>
        </p:spPr>
        <p:txBody>
          <a:bodyPr wrap="none" lIns="63500" tIns="25400" rIns="63500" bIns="25400" anchor="ctr">
            <a:spAutoFit/>
          </a:bodyPr>
          <a:lstStyle/>
          <a:p>
            <a:endParaRPr lang="en-US"/>
          </a:p>
        </p:txBody>
      </p:sp>
      <p:sp>
        <p:nvSpPr>
          <p:cNvPr id="844835" name="Text Box 35"/>
          <p:cNvSpPr txBox="1">
            <a:spLocks noChangeArrowheads="1"/>
          </p:cNvSpPr>
          <p:nvPr/>
        </p:nvSpPr>
        <p:spPr bwMode="auto">
          <a:xfrm>
            <a:off x="990600" y="1676400"/>
            <a:ext cx="1900238" cy="295275"/>
          </a:xfrm>
          <a:prstGeom prst="rect">
            <a:avLst/>
          </a:prstGeom>
          <a:noFill/>
          <a:ln w="12700" algn="ctr">
            <a:noFill/>
            <a:miter lim="800000"/>
            <a:headEnd/>
            <a:tailEnd/>
          </a:ln>
          <a:effectLst/>
        </p:spPr>
        <p:txBody>
          <a:bodyPr wrap="none" lIns="63500" tIns="25400" rIns="63500" bIns="25400">
            <a:spAutoFit/>
          </a:bodyPr>
          <a:lstStyle/>
          <a:p>
            <a:pPr marL="457200" indent="-457200"/>
            <a:r>
              <a:rPr lang="en-US" sz="1600" dirty="0" err="1" smtClean="0"/>
              <a:t>mylogic</a:t>
            </a:r>
            <a:r>
              <a:rPr lang="en-US" sz="1600" dirty="0" smtClean="0"/>
              <a:t> </a:t>
            </a:r>
            <a:r>
              <a:rPr lang="en-US" sz="1600" dirty="0"/>
              <a:t>(</a:t>
            </a:r>
            <a:r>
              <a:rPr lang="en-US" sz="1600" i="1" dirty="0" err="1"/>
              <a:t>typename</a:t>
            </a:r>
            <a:r>
              <a:rPr lang="en-US" sz="1600" i="1" dirty="0"/>
              <a:t>)</a:t>
            </a:r>
            <a:endParaRPr lang="en-US" sz="1600" dirty="0"/>
          </a:p>
        </p:txBody>
      </p:sp>
      <p:sp>
        <p:nvSpPr>
          <p:cNvPr id="844836" name="Text Box 36"/>
          <p:cNvSpPr txBox="1">
            <a:spLocks noChangeArrowheads="1"/>
          </p:cNvSpPr>
          <p:nvPr/>
        </p:nvSpPr>
        <p:spPr bwMode="auto">
          <a:xfrm>
            <a:off x="1143000" y="4881563"/>
            <a:ext cx="6645275" cy="477837"/>
          </a:xfrm>
          <a:prstGeom prst="rect">
            <a:avLst/>
          </a:prstGeom>
          <a:noFill/>
          <a:ln w="12700" algn="ctr">
            <a:noFill/>
            <a:miter lim="800000"/>
            <a:headEnd/>
            <a:tailEnd/>
          </a:ln>
          <a:effectLst/>
        </p:spPr>
        <p:txBody>
          <a:bodyPr wrap="none" lIns="63500" tIns="25400" rIns="63500" bIns="25400">
            <a:spAutoFit/>
          </a:bodyPr>
          <a:lstStyle/>
          <a:p>
            <a:pPr marL="457200" indent="-457200"/>
            <a:r>
              <a:rPr lang="en-US" sz="2800" b="1">
                <a:solidFill>
                  <a:schemeClr val="accent1"/>
                </a:solidFill>
              </a:rPr>
              <a:t>PORT DIRECTION: INPUT OR OUTPUT</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ece2500">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ece25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63500" tIns="25400" rIns="63500" bIns="25400" numCol="1" anchor="ctr" anchorCtr="0" compatLnSpc="1">
        <a:prstTxWarp prst="textNoShape">
          <a:avLst/>
        </a:prstTxWarp>
        <a:spAutoFit/>
      </a:bodyPr>
      <a:lstStyle>
        <a:defPPr marL="457200" marR="0" indent="-457200" algn="l" defTabSz="914400" rtl="0" eaLnBrk="0" fontAlgn="base" latinLnBrk="0" hangingPunct="0">
          <a:lnSpc>
            <a:spcPct val="100000"/>
          </a:lnSpc>
          <a:spcBef>
            <a:spcPct val="0"/>
          </a:spcBef>
          <a:spcAft>
            <a:spcPct val="0"/>
          </a:spcAft>
          <a:buClr>
            <a:srgbClr val="800000"/>
          </a:buClr>
          <a:buSzTx/>
          <a:buFont typeface="Wingdings" pitchFamily="2" charset="2"/>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63500" tIns="25400" rIns="63500" bIns="25400" numCol="1" anchor="ctr" anchorCtr="0" compatLnSpc="1">
        <a:prstTxWarp prst="textNoShape">
          <a:avLst/>
        </a:prstTxWarp>
        <a:spAutoFit/>
      </a:bodyPr>
      <a:lstStyle>
        <a:defPPr marL="457200" marR="0" indent="-457200" algn="l" defTabSz="914400" rtl="0" eaLnBrk="0" fontAlgn="base" latinLnBrk="0" hangingPunct="0">
          <a:lnSpc>
            <a:spcPct val="100000"/>
          </a:lnSpc>
          <a:spcBef>
            <a:spcPct val="0"/>
          </a:spcBef>
          <a:spcAft>
            <a:spcPct val="0"/>
          </a:spcAft>
          <a:buClr>
            <a:srgbClr val="800000"/>
          </a:buClr>
          <a:buSzTx/>
          <a:buFont typeface="Wingdings" pitchFamily="2" charset="2"/>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ece250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e25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e250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e250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e25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e25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e25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TotalTime>
  <Pages>47</Pages>
  <Words>3495</Words>
  <Application>Microsoft Macintosh PowerPoint</Application>
  <PresentationFormat>Letter Paper (8.5x11 in)</PresentationFormat>
  <Paragraphs>672</Paragraphs>
  <Slides>34</Slides>
  <Notes>20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ece2500</vt:lpstr>
      <vt:lpstr>ECE 2504 Introduction to Computer Engineering</vt:lpstr>
      <vt:lpstr>Why use a language for circuits?</vt:lpstr>
      <vt:lpstr>Why use a language for circuits?</vt:lpstr>
      <vt:lpstr>Popular Hardware Description Languages</vt:lpstr>
      <vt:lpstr>Hardware Description Languages</vt:lpstr>
      <vt:lpstr>Basic Ideas in Verilog</vt:lpstr>
      <vt:lpstr>Example</vt:lpstr>
      <vt:lpstr>Example</vt:lpstr>
      <vt:lpstr>Example</vt:lpstr>
      <vt:lpstr>Example</vt:lpstr>
      <vt:lpstr>Example</vt:lpstr>
      <vt:lpstr>Example</vt:lpstr>
      <vt:lpstr>Modeling groups of wires &amp; words</vt:lpstr>
      <vt:lpstr>Modeling groups of wires &amp; words</vt:lpstr>
      <vt:lpstr>Modeling time</vt:lpstr>
      <vt:lpstr>Signal Values are mapped on a time axis</vt:lpstr>
      <vt:lpstr>Signal Values are mapped on a time axis</vt:lpstr>
      <vt:lpstr>Signal Values are mapped on a time axis</vt:lpstr>
      <vt:lpstr>Output of a typical Verilog simulation</vt:lpstr>
      <vt:lpstr>Output of a typical Verilog simulation</vt:lpstr>
      <vt:lpstr>Verilog Notation</vt:lpstr>
      <vt:lpstr>Verilog Notation</vt:lpstr>
      <vt:lpstr>Verilog Keywords &amp; Constructs</vt:lpstr>
      <vt:lpstr>Verilog Keywords &amp; Constructs</vt:lpstr>
      <vt:lpstr>Verilog: Structural models</vt:lpstr>
      <vt:lpstr>Verilog Example: Dataflow (Boolean operators)</vt:lpstr>
      <vt:lpstr>Dataflow Operators – Bitwise</vt:lpstr>
      <vt:lpstr>Dataflow Operators - Shift</vt:lpstr>
      <vt:lpstr>Dataflow Operators – Concatenation, Replication</vt:lpstr>
      <vt:lpstr>Dataflow Operators – Arithmeic, Logical, Relational</vt:lpstr>
      <vt:lpstr>Dataflow Operators – Equality Operators</vt:lpstr>
      <vt:lpstr>Conditional Operator</vt:lpstr>
      <vt:lpstr>Verilog Example: Dataflow (Arithmetic operators)</vt:lpstr>
      <vt:lpstr>Verilog –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2500. Computer Organization and Arch</dc:title>
  <dc:subject>Week 01</dc:subject>
  <dc:creator>Paul Plassmann</dc:creator>
  <cp:lastModifiedBy>Bowei Zhao</cp:lastModifiedBy>
  <cp:revision>1048</cp:revision>
  <cp:lastPrinted>1997-08-27T08:28:34Z</cp:lastPrinted>
  <dcterms:created xsi:type="dcterms:W3CDTF">1997-08-19T16:58:46Z</dcterms:created>
  <dcterms:modified xsi:type="dcterms:W3CDTF">2015-03-27T18:18:10Z</dcterms:modified>
</cp:coreProperties>
</file>