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14" r:id="rId2"/>
    <p:sldId id="330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31" r:id="rId11"/>
    <p:sldId id="332" r:id="rId12"/>
    <p:sldId id="322" r:id="rId13"/>
    <p:sldId id="323" r:id="rId14"/>
    <p:sldId id="324" r:id="rId15"/>
    <p:sldId id="335" r:id="rId16"/>
    <p:sldId id="334" r:id="rId17"/>
    <p:sldId id="325" r:id="rId18"/>
    <p:sldId id="326" r:id="rId19"/>
    <p:sldId id="327" r:id="rId20"/>
    <p:sldId id="333" r:id="rId21"/>
    <p:sldId id="329" r:id="rId22"/>
    <p:sldId id="336" r:id="rId23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6" autoAdjust="0"/>
  </p:normalViewPr>
  <p:slideViewPr>
    <p:cSldViewPr>
      <p:cViewPr varScale="1">
        <p:scale>
          <a:sx n="49" d="100"/>
          <a:sy n="49" d="100"/>
        </p:scale>
        <p:origin x="211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B6894-C4AD-4EB8-A1A7-ACC0330DBAF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6092-470F-4077-B17C-1B8BCD415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B50A0A8-B7FD-4CAB-AA40-51EECC8D0322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DC58291-2F2E-43DA-8C90-0CB950431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2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0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4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SR latch is a particular flavor</a:t>
            </a:r>
            <a:r>
              <a:rPr lang="en-US" baseline="0" dirty="0" smtClean="0"/>
              <a:t> of the sequential element that we call latches.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notebook lecture mar 30 for diagram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some gates output is the other gates input. They work asynchronously.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Wheneever</a:t>
            </a:r>
            <a:r>
              <a:rPr lang="en-US" baseline="0" dirty="0" smtClean="0"/>
              <a:t> I make a change to one of the inputs. Then the change of the state will be in conjunction to the input state.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latch = flip flop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an input </a:t>
            </a:r>
            <a:r>
              <a:rPr lang="en-US" baseline="0" dirty="0" err="1" smtClean="0"/>
              <a:t>combonation</a:t>
            </a:r>
            <a:r>
              <a:rPr lang="en-US" baseline="0" dirty="0" smtClean="0"/>
              <a:t> is present on the inputs, then the output will make an appropriate change in conjunction with the input change.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the premise of </a:t>
            </a:r>
            <a:r>
              <a:rPr lang="en-US" baseline="0" dirty="0" err="1" smtClean="0"/>
              <a:t>characteristi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finformation</a:t>
            </a:r>
            <a:r>
              <a:rPr lang="en-US" baseline="0" dirty="0" smtClean="0"/>
              <a:t>. Where we ask, what is </a:t>
            </a:r>
            <a:r>
              <a:rPr lang="en-US" baseline="0" dirty="0" err="1" smtClean="0"/>
              <a:t>thenext</a:t>
            </a:r>
            <a:r>
              <a:rPr lang="en-US" baseline="0" dirty="0" smtClean="0"/>
              <a:t> state </a:t>
            </a:r>
            <a:r>
              <a:rPr lang="en-US" baseline="0" dirty="0" err="1" smtClean="0"/>
              <a:t>ofa</a:t>
            </a:r>
            <a:r>
              <a:rPr lang="en-US" baseline="0" dirty="0" smtClean="0"/>
              <a:t> SR latch be for all possible combinations of Q+ = f(Q,S,R) where we ask what the present sate, present S and present R are going to do to the Q+. Where what happens in the future </a:t>
            </a:r>
            <a:r>
              <a:rPr lang="en-US" baseline="0" dirty="0" err="1" smtClean="0"/>
              <a:t>coorelates</a:t>
            </a:r>
            <a:r>
              <a:rPr lang="en-US" baseline="0" dirty="0" smtClean="0"/>
              <a:t> to what happens now.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think of the S input as a indication that we would like to ‘set’ the input of the latch.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the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that we are required for it to be called a set is to set the state to 1. It is always being set to 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input stands for R(</a:t>
            </a:r>
            <a:r>
              <a:rPr lang="en-US" baseline="0" dirty="0" err="1" smtClean="0"/>
              <a:t>eset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Reset latch represents specific state change where value becomes 0. It always being set to 0.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all is brought into the pic. Instead of having to remember multiple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cobminations</a:t>
            </a:r>
            <a:r>
              <a:rPr lang="en-US" baseline="0" dirty="0" smtClean="0"/>
              <a:t> of Q S and R, t hen we can </a:t>
            </a:r>
            <a:r>
              <a:rPr lang="en-US" baseline="0" dirty="0" err="1" smtClean="0"/>
              <a:t>summarive</a:t>
            </a:r>
            <a:r>
              <a:rPr lang="en-US" baseline="0" dirty="0" smtClean="0"/>
              <a:t> it here.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 un ambiguous indicators of how it should behave.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am not telling the latch to set its state, and not telling it to Set or RESET , then there will be no change in the latches state. It will just be equal to each other.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S0 and R is 1. We are telling it to reset its state as R = 1.  thus we know that Q+ next </a:t>
            </a:r>
            <a:r>
              <a:rPr lang="en-US" baseline="0" dirty="0" err="1" smtClean="0"/>
              <a:t>wil</a:t>
            </a:r>
            <a:r>
              <a:rPr lang="en-US" baseline="0" dirty="0" smtClean="0"/>
              <a:t> be all set to 0.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the fourth case. Bad things happen. If we try to tell it that we want both of them. It is thus an invalid case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don</a:t>
            </a:r>
            <a:r>
              <a:rPr lang="fr-FR" baseline="0" dirty="0" smtClean="0"/>
              <a:t>’</a:t>
            </a:r>
            <a:r>
              <a:rPr lang="en-US" baseline="0" dirty="0" smtClean="0"/>
              <a:t>t do it. </a:t>
            </a:r>
            <a:r>
              <a:rPr lang="fr-FR" baseline="0" dirty="0" smtClean="0"/>
              <a:t>Don’</a:t>
            </a:r>
            <a:r>
              <a:rPr lang="en-US" baseline="0" dirty="0" smtClean="0"/>
              <a:t>t apply both at the same time.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Particular values of S and R cause changes to the state where Qs value is unknown at the start of operation. Lets imagine what  I write on the note book.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flip flop circuit is an indication of what is happening now. But the future will be the </a:t>
            </a:r>
            <a:r>
              <a:rPr lang="en-US" baseline="0" dirty="0" err="1" smtClean="0"/>
              <a:t>rpeseent</a:t>
            </a:r>
            <a:r>
              <a:rPr lang="en-US" baseline="0" dirty="0" smtClean="0"/>
              <a:t> at some point in time.  </a:t>
            </a:r>
            <a:r>
              <a:rPr lang="en-US" baseline="0" dirty="0" err="1" smtClean="0"/>
              <a:t>Rgith</a:t>
            </a:r>
            <a:r>
              <a:rPr lang="en-US" baseline="0" dirty="0" smtClean="0"/>
              <a:t> around here, we can look forward and see that R is 1 when S is 0 at the second </a:t>
            </a:r>
            <a:r>
              <a:rPr lang="en-US" baseline="0" dirty="0" err="1" smtClean="0"/>
              <a:t>invertval</a:t>
            </a:r>
            <a:r>
              <a:rPr lang="en-US" baseline="0" dirty="0" smtClean="0"/>
              <a:t>. That state of change occurs at a point of time.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third </a:t>
            </a:r>
            <a:r>
              <a:rPr lang="en-US" baseline="0" dirty="0" err="1" smtClean="0"/>
              <a:t>invertval</a:t>
            </a:r>
            <a:r>
              <a:rPr lang="en-US" baseline="0" dirty="0" smtClean="0"/>
              <a:t>, the world blows up because both S and R are equal to 1.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asynch</a:t>
            </a:r>
            <a:r>
              <a:rPr lang="en-US" dirty="0" smtClean="0"/>
              <a:t> </a:t>
            </a:r>
            <a:r>
              <a:rPr lang="en-US" dirty="0" err="1" smtClean="0"/>
              <a:t>isnt</a:t>
            </a:r>
            <a:r>
              <a:rPr lang="en-US" dirty="0" smtClean="0"/>
              <a:t> good. We do synchronous</a:t>
            </a:r>
            <a:r>
              <a:rPr lang="en-US" baseline="0" dirty="0" smtClean="0"/>
              <a:t> operation by using a clock or timing to tell it when to do something.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flip</a:t>
            </a:r>
            <a:r>
              <a:rPr lang="en-US" baseline="0" dirty="0" smtClean="0"/>
              <a:t> flop will only change state when something happens in the clock </a:t>
            </a:r>
            <a:r>
              <a:rPr lang="en-US" baseline="0" dirty="0" err="1" smtClean="0"/>
              <a:t>signa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Rising edge flip flops have a </a:t>
            </a:r>
            <a:r>
              <a:rPr lang="en-US" baseline="0" dirty="0" err="1" smtClean="0"/>
              <a:t>chnageable</a:t>
            </a:r>
            <a:r>
              <a:rPr lang="en-US" baseline="0" dirty="0" smtClean="0"/>
              <a:t> state only when the cock is going from 0 to 1. That point in time it goes from 0to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those inputs that happen at specific points in times will be utilized and the rest are forgotten by the computer.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Hallmark of </a:t>
            </a:r>
            <a:r>
              <a:rPr lang="en-US" baseline="0" dirty="0" err="1" smtClean="0"/>
              <a:t>sychronous</a:t>
            </a:r>
            <a:r>
              <a:rPr lang="en-US" baseline="0" dirty="0" smtClean="0"/>
              <a:t> circuits. Putting them in preset </a:t>
            </a:r>
            <a:r>
              <a:rPr lang="en-US" baseline="0" dirty="0" err="1" smtClean="0"/>
              <a:t>fhen</a:t>
            </a:r>
            <a:r>
              <a:rPr lang="en-US" baseline="0" dirty="0" smtClean="0"/>
              <a:t> adding a clock value to it is recommended. </a:t>
            </a:r>
          </a:p>
          <a:p>
            <a:endParaRPr lang="en-US" baseline="0" dirty="0" smtClean="0"/>
          </a:p>
          <a:p>
            <a:r>
              <a:rPr lang="en-US" baseline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</a:t>
            </a:r>
            <a:r>
              <a:rPr lang="en-US" baseline="0" dirty="0" smtClean="0"/>
              <a:t> flop requires us to remember that where there is a value on the d input that it will take a clock trigger for that flip flop that is on the input and register it on the output. Until that happens, it is possible to have a state of the output that matches out to in because a clock trigger event has not yet happened.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clock period is not a lot at the moment but we will be able to use the flip flop to design devices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flip flop is more awesome than the JK flip flop so </a:t>
            </a:r>
            <a:r>
              <a:rPr lang="en-US" dirty="0" err="1" smtClean="0"/>
              <a:t>thweatt</a:t>
            </a:r>
            <a:r>
              <a:rPr lang="en-US" dirty="0" smtClean="0"/>
              <a:t> doesn’t talk about this as much</a:t>
            </a:r>
          </a:p>
          <a:p>
            <a:endParaRPr lang="en-US" dirty="0" smtClean="0"/>
          </a:p>
          <a:p>
            <a:r>
              <a:rPr lang="en-US" dirty="0" smtClean="0"/>
              <a:t>Flip flop</a:t>
            </a:r>
            <a:r>
              <a:rPr lang="en-US" baseline="0" dirty="0" smtClean="0"/>
              <a:t> without a clock is a latch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flop </a:t>
            </a:r>
          </a:p>
          <a:p>
            <a:endParaRPr lang="en-US" dirty="0" smtClean="0"/>
          </a:p>
          <a:p>
            <a:r>
              <a:rPr lang="en-US" dirty="0" smtClean="0"/>
              <a:t>Think of as a </a:t>
            </a:r>
            <a:r>
              <a:rPr lang="en-US" dirty="0" err="1" smtClean="0"/>
              <a:t>fk</a:t>
            </a:r>
            <a:r>
              <a:rPr lang="en-US" baseline="0" dirty="0" smtClean="0"/>
              <a:t> flip flop but both its inputs tied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Able to do the two functions by the </a:t>
            </a:r>
            <a:r>
              <a:rPr lang="en-US" baseline="0" dirty="0" err="1" smtClean="0"/>
              <a:t>jk</a:t>
            </a:r>
            <a:r>
              <a:rPr lang="en-US" baseline="0" dirty="0" smtClean="0"/>
              <a:t> function by both being 0 or both being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 is 0 it will not go through a 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 is 1, it will toggle the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44F970-02A0-49D9-B498-62A1C1F11433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484632"/>
            <a:ext cx="5623560" cy="1691216"/>
          </a:xfrm>
        </p:spPr>
        <p:txBody>
          <a:bodyPr>
            <a:normAutofit fontScale="90000"/>
          </a:bodyPr>
          <a:lstStyle/>
          <a:p>
            <a:r>
              <a:rPr lang="en-US" dirty="0"/>
              <a:t>ECE 2504:</a:t>
            </a:r>
            <a:br>
              <a:rPr lang="en-US" dirty="0"/>
            </a:br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Computer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706" y="2468880"/>
            <a:ext cx="5559552" cy="2340864"/>
          </a:xfrm>
        </p:spPr>
        <p:txBody>
          <a:bodyPr>
            <a:normAutofit/>
          </a:bodyPr>
          <a:lstStyle/>
          <a:p>
            <a:pPr marL="2743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800" dirty="0"/>
          </a:p>
          <a:p>
            <a:pPr marL="2743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smtClean="0"/>
              <a:t>Section </a:t>
            </a:r>
            <a:r>
              <a:rPr lang="en-US" sz="2800" dirty="0" smtClean="0"/>
              <a:t>5: </a:t>
            </a:r>
            <a:br>
              <a:rPr lang="en-US" sz="2800" dirty="0" smtClean="0"/>
            </a:br>
            <a:r>
              <a:rPr lang="en-US" sz="2800" dirty="0" smtClean="0"/>
              <a:t>Sequential Circuits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21"/>
          <p:cNvSpPr>
            <a:spLocks noGrp="1" noChangeArrowheads="1"/>
          </p:cNvSpPr>
          <p:nvPr>
            <p:ph type="body" idx="1"/>
          </p:nvPr>
        </p:nvSpPr>
        <p:spPr>
          <a:xfrm>
            <a:off x="1078992" y="1929384"/>
            <a:ext cx="5623560" cy="6400800"/>
          </a:xfrm>
        </p:spPr>
        <p:txBody>
          <a:bodyPr/>
          <a:lstStyle/>
          <a:p>
            <a:r>
              <a:rPr lang="en-US" sz="2400" dirty="0" smtClean="0"/>
              <a:t>Latches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Edge-Triggered Flip-Flops</a:t>
            </a:r>
          </a:p>
        </p:txBody>
      </p:sp>
      <p:sp>
        <p:nvSpPr>
          <p:cNvPr id="24623" name="Rectangle 69"/>
          <p:cNvSpPr>
            <a:spLocks noChangeArrowheads="1"/>
          </p:cNvSpPr>
          <p:nvPr/>
        </p:nvSpPr>
        <p:spPr bwMode="auto">
          <a:xfrm>
            <a:off x="5407680" y="4477267"/>
            <a:ext cx="0" cy="34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3600"/>
          </a:p>
        </p:txBody>
      </p:sp>
      <p:sp>
        <p:nvSpPr>
          <p:cNvPr id="24582" name="Rectangle 1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Standard Symbols for Storage Elements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6192" y="2615184"/>
            <a:ext cx="4630230" cy="1991797"/>
            <a:chOff x="1524000" y="2289077"/>
            <a:chExt cx="4630230" cy="1991797"/>
          </a:xfrm>
        </p:grpSpPr>
        <p:sp>
          <p:nvSpPr>
            <p:cNvPr id="24580" name="Rectangle 30"/>
            <p:cNvSpPr>
              <a:spLocks noChangeArrowheads="1"/>
            </p:cNvSpPr>
            <p:nvPr/>
          </p:nvSpPr>
          <p:spPr bwMode="auto">
            <a:xfrm>
              <a:off x="5245608" y="3331493"/>
              <a:ext cx="7453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D </a:t>
              </a:r>
              <a:r>
                <a:rPr lang="en-US" sz="1300" i="0" baseline="0" dirty="0" smtClean="0">
                  <a:solidFill>
                    <a:srgbClr val="000000"/>
                  </a:solidFill>
                  <a:latin typeface="TimesTen" pitchFamily="18" charset="0"/>
                </a:rPr>
                <a:t>with</a:t>
              </a:r>
              <a:br>
                <a:rPr lang="en-US" sz="1300" i="0" baseline="0" dirty="0" smtClean="0">
                  <a:solidFill>
                    <a:srgbClr val="000000"/>
                  </a:solidFill>
                  <a:latin typeface="TimesTen" pitchFamily="18" charset="0"/>
                </a:rPr>
              </a:br>
              <a:r>
                <a:rPr lang="en-US" sz="1300" i="0" baseline="0" dirty="0" smtClean="0">
                  <a:solidFill>
                    <a:srgbClr val="000000"/>
                  </a:solidFill>
                  <a:latin typeface="TimesTen" pitchFamily="18" charset="0"/>
                </a:rPr>
                <a:t>0 </a:t>
              </a:r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Control</a:t>
              </a:r>
              <a:endParaRPr lang="en-US" sz="3600" dirty="0"/>
            </a:p>
          </p:txBody>
        </p:sp>
        <p:sp>
          <p:nvSpPr>
            <p:cNvPr id="24585" name="Oval 6"/>
            <p:cNvSpPr>
              <a:spLocks noChangeArrowheads="1"/>
            </p:cNvSpPr>
            <p:nvPr/>
          </p:nvSpPr>
          <p:spPr bwMode="auto">
            <a:xfrm>
              <a:off x="2423105" y="2991049"/>
              <a:ext cx="89261" cy="7298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7"/>
            <p:cNvSpPr>
              <a:spLocks noChangeShapeType="1"/>
            </p:cNvSpPr>
            <p:nvPr/>
          </p:nvSpPr>
          <p:spPr bwMode="auto">
            <a:xfrm>
              <a:off x="1524000" y="3024224"/>
              <a:ext cx="131458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>
              <a:off x="2427974" y="2497413"/>
              <a:ext cx="123343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9"/>
            <p:cNvSpPr>
              <a:spLocks noChangeShapeType="1"/>
            </p:cNvSpPr>
            <p:nvPr/>
          </p:nvSpPr>
          <p:spPr bwMode="auto">
            <a:xfrm>
              <a:off x="1524000" y="2497413"/>
              <a:ext cx="131458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0"/>
            <p:cNvSpPr>
              <a:spLocks/>
            </p:cNvSpPr>
            <p:nvPr/>
          </p:nvSpPr>
          <p:spPr bwMode="auto">
            <a:xfrm>
              <a:off x="1652212" y="2289077"/>
              <a:ext cx="770894" cy="942156"/>
            </a:xfrm>
            <a:custGeom>
              <a:avLst/>
              <a:gdLst>
                <a:gd name="T0" fmla="*/ 0 w 475"/>
                <a:gd name="T1" fmla="*/ 0 h 710"/>
                <a:gd name="T2" fmla="*/ 475 w 475"/>
                <a:gd name="T3" fmla="*/ 0 h 710"/>
                <a:gd name="T4" fmla="*/ 475 w 475"/>
                <a:gd name="T5" fmla="*/ 710 h 710"/>
                <a:gd name="T6" fmla="*/ 0 w 475"/>
                <a:gd name="T7" fmla="*/ 710 h 710"/>
                <a:gd name="T8" fmla="*/ 0 w 475"/>
                <a:gd name="T9" fmla="*/ 0 h 710"/>
                <a:gd name="T10" fmla="*/ 0 w 475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710">
                  <a:moveTo>
                    <a:pt x="0" y="0"/>
                  </a:moveTo>
                  <a:lnTo>
                    <a:pt x="475" y="0"/>
                  </a:lnTo>
                  <a:lnTo>
                    <a:pt x="475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1691162" y="2429737"/>
              <a:ext cx="126589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S</a:t>
              </a:r>
              <a:endParaRPr lang="en-US" sz="3600" dirty="0"/>
            </a:p>
          </p:txBody>
        </p:sp>
        <p:sp>
          <p:nvSpPr>
            <p:cNvPr id="24591" name="Rectangle 12"/>
            <p:cNvSpPr>
              <a:spLocks noChangeArrowheads="1"/>
            </p:cNvSpPr>
            <p:nvPr/>
          </p:nvSpPr>
          <p:spPr bwMode="auto">
            <a:xfrm>
              <a:off x="1692785" y="2957875"/>
              <a:ext cx="150933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lang="en-US" sz="3600"/>
            </a:p>
          </p:txBody>
        </p:sp>
        <p:sp>
          <p:nvSpPr>
            <p:cNvPr id="24592" name="Rectangle 13"/>
            <p:cNvSpPr>
              <a:spLocks noChangeArrowheads="1"/>
            </p:cNvSpPr>
            <p:nvPr/>
          </p:nvSpPr>
          <p:spPr bwMode="auto">
            <a:xfrm>
              <a:off x="1953768" y="3331493"/>
              <a:ext cx="277522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SR</a:t>
              </a:r>
              <a:endParaRPr lang="en-US" sz="3600" dirty="0"/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>
              <a:off x="3651666" y="2497413"/>
              <a:ext cx="124966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660054" y="2497413"/>
              <a:ext cx="124966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>
              <a:off x="2663299" y="3026878"/>
              <a:ext cx="124966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Oval 17"/>
            <p:cNvSpPr>
              <a:spLocks noChangeArrowheads="1"/>
            </p:cNvSpPr>
            <p:nvPr/>
          </p:nvSpPr>
          <p:spPr bwMode="auto">
            <a:xfrm>
              <a:off x="2788265" y="2991049"/>
              <a:ext cx="89261" cy="7298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Oval 18"/>
            <p:cNvSpPr>
              <a:spLocks noChangeArrowheads="1"/>
            </p:cNvSpPr>
            <p:nvPr/>
          </p:nvSpPr>
          <p:spPr bwMode="auto">
            <a:xfrm>
              <a:off x="2788265" y="2458930"/>
              <a:ext cx="89261" cy="7298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Oval 19"/>
            <p:cNvSpPr>
              <a:spLocks noChangeArrowheads="1"/>
            </p:cNvSpPr>
            <p:nvPr/>
          </p:nvSpPr>
          <p:spPr bwMode="auto">
            <a:xfrm>
              <a:off x="3659781" y="2991049"/>
              <a:ext cx="89261" cy="7298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>
              <a:off x="3166409" y="3285639"/>
              <a:ext cx="79524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>
              <a:off x="3267031" y="3285639"/>
              <a:ext cx="79524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Rectangle 22"/>
            <p:cNvSpPr>
              <a:spLocks noChangeArrowheads="1"/>
            </p:cNvSpPr>
            <p:nvPr/>
          </p:nvSpPr>
          <p:spPr bwMode="auto">
            <a:xfrm>
              <a:off x="3142488" y="3331493"/>
              <a:ext cx="277522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SR</a:t>
              </a:r>
              <a:endParaRPr lang="en-US" sz="3600" dirty="0"/>
            </a:p>
          </p:txBody>
        </p:sp>
        <p:sp>
          <p:nvSpPr>
            <p:cNvPr id="24602" name="Freeform 23"/>
            <p:cNvSpPr>
              <a:spLocks/>
            </p:cNvSpPr>
            <p:nvPr/>
          </p:nvSpPr>
          <p:spPr bwMode="auto">
            <a:xfrm>
              <a:off x="2877527" y="2289077"/>
              <a:ext cx="774139" cy="942156"/>
            </a:xfrm>
            <a:custGeom>
              <a:avLst/>
              <a:gdLst>
                <a:gd name="T0" fmla="*/ 0 w 477"/>
                <a:gd name="T1" fmla="*/ 0 h 710"/>
                <a:gd name="T2" fmla="*/ 477 w 477"/>
                <a:gd name="T3" fmla="*/ 0 h 710"/>
                <a:gd name="T4" fmla="*/ 477 w 477"/>
                <a:gd name="T5" fmla="*/ 710 h 710"/>
                <a:gd name="T6" fmla="*/ 0 w 477"/>
                <a:gd name="T7" fmla="*/ 710 h 710"/>
                <a:gd name="T8" fmla="*/ 0 w 477"/>
                <a:gd name="T9" fmla="*/ 0 h 710"/>
                <a:gd name="T10" fmla="*/ 0 w 477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7" h="710">
                  <a:moveTo>
                    <a:pt x="0" y="0"/>
                  </a:moveTo>
                  <a:lnTo>
                    <a:pt x="477" y="0"/>
                  </a:lnTo>
                  <a:lnTo>
                    <a:pt x="477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Rectangle 24"/>
            <p:cNvSpPr>
              <a:spLocks noChangeArrowheads="1"/>
            </p:cNvSpPr>
            <p:nvPr/>
          </p:nvSpPr>
          <p:spPr bwMode="auto">
            <a:xfrm>
              <a:off x="2916477" y="2429737"/>
              <a:ext cx="126589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S</a:t>
              </a:r>
              <a:endParaRPr lang="en-US" sz="3600"/>
            </a:p>
          </p:txBody>
        </p:sp>
        <p:sp>
          <p:nvSpPr>
            <p:cNvPr id="24604" name="Rectangle 25"/>
            <p:cNvSpPr>
              <a:spLocks noChangeArrowheads="1"/>
            </p:cNvSpPr>
            <p:nvPr/>
          </p:nvSpPr>
          <p:spPr bwMode="auto">
            <a:xfrm>
              <a:off x="2918100" y="2957875"/>
              <a:ext cx="150933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lang="en-US" sz="3600"/>
            </a:p>
          </p:txBody>
        </p:sp>
        <p:sp>
          <p:nvSpPr>
            <p:cNvPr id="24605" name="Line 26"/>
            <p:cNvSpPr>
              <a:spLocks noChangeShapeType="1"/>
            </p:cNvSpPr>
            <p:nvPr/>
          </p:nvSpPr>
          <p:spPr bwMode="auto">
            <a:xfrm>
              <a:off x="5021422" y="3026878"/>
              <a:ext cx="144441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Oval 27"/>
            <p:cNvSpPr>
              <a:spLocks noChangeArrowheads="1"/>
            </p:cNvSpPr>
            <p:nvPr/>
          </p:nvSpPr>
          <p:spPr bwMode="auto">
            <a:xfrm>
              <a:off x="5165863" y="2991049"/>
              <a:ext cx="89261" cy="7298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6029264" y="2497413"/>
              <a:ext cx="124966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9"/>
            <p:cNvSpPr>
              <a:spLocks noChangeShapeType="1"/>
            </p:cNvSpPr>
            <p:nvPr/>
          </p:nvSpPr>
          <p:spPr bwMode="auto">
            <a:xfrm>
              <a:off x="5021422" y="2497413"/>
              <a:ext cx="233702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Freeform 31"/>
            <p:cNvSpPr>
              <a:spLocks/>
            </p:cNvSpPr>
            <p:nvPr/>
          </p:nvSpPr>
          <p:spPr bwMode="auto">
            <a:xfrm>
              <a:off x="5255125" y="2289077"/>
              <a:ext cx="774139" cy="942156"/>
            </a:xfrm>
            <a:custGeom>
              <a:avLst/>
              <a:gdLst>
                <a:gd name="T0" fmla="*/ 0 w 477"/>
                <a:gd name="T1" fmla="*/ 0 h 710"/>
                <a:gd name="T2" fmla="*/ 477 w 477"/>
                <a:gd name="T3" fmla="*/ 0 h 710"/>
                <a:gd name="T4" fmla="*/ 477 w 477"/>
                <a:gd name="T5" fmla="*/ 710 h 710"/>
                <a:gd name="T6" fmla="*/ 0 w 477"/>
                <a:gd name="T7" fmla="*/ 710 h 710"/>
                <a:gd name="T8" fmla="*/ 0 w 477"/>
                <a:gd name="T9" fmla="*/ 0 h 710"/>
                <a:gd name="T10" fmla="*/ 0 w 477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7" h="710">
                  <a:moveTo>
                    <a:pt x="0" y="0"/>
                  </a:moveTo>
                  <a:lnTo>
                    <a:pt x="477" y="0"/>
                  </a:lnTo>
                  <a:lnTo>
                    <a:pt x="477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Oval 32"/>
            <p:cNvSpPr>
              <a:spLocks noChangeArrowheads="1"/>
            </p:cNvSpPr>
            <p:nvPr/>
          </p:nvSpPr>
          <p:spPr bwMode="auto">
            <a:xfrm>
              <a:off x="6030887" y="2988395"/>
              <a:ext cx="90884" cy="7431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33"/>
            <p:cNvSpPr>
              <a:spLocks noChangeArrowheads="1"/>
            </p:cNvSpPr>
            <p:nvPr/>
          </p:nvSpPr>
          <p:spPr bwMode="auto">
            <a:xfrm>
              <a:off x="5297321" y="2429737"/>
              <a:ext cx="163916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3600"/>
            </a:p>
          </p:txBody>
        </p:sp>
        <p:sp>
          <p:nvSpPr>
            <p:cNvPr id="24612" name="Rectangle 34"/>
            <p:cNvSpPr>
              <a:spLocks noChangeArrowheads="1"/>
            </p:cNvSpPr>
            <p:nvPr/>
          </p:nvSpPr>
          <p:spPr bwMode="auto">
            <a:xfrm>
              <a:off x="5297321" y="2957875"/>
              <a:ext cx="150933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/>
            </a:p>
          </p:txBody>
        </p:sp>
        <p:sp>
          <p:nvSpPr>
            <p:cNvPr id="24613" name="Oval 35"/>
            <p:cNvSpPr>
              <a:spLocks noChangeArrowheads="1"/>
            </p:cNvSpPr>
            <p:nvPr/>
          </p:nvSpPr>
          <p:spPr bwMode="auto">
            <a:xfrm>
              <a:off x="4789343" y="2991049"/>
              <a:ext cx="90884" cy="7298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36"/>
            <p:cNvSpPr>
              <a:spLocks noChangeShapeType="1"/>
            </p:cNvSpPr>
            <p:nvPr/>
          </p:nvSpPr>
          <p:spPr bwMode="auto">
            <a:xfrm>
              <a:off x="3906467" y="3024224"/>
              <a:ext cx="128212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37"/>
            <p:cNvSpPr>
              <a:spLocks noChangeShapeType="1"/>
            </p:cNvSpPr>
            <p:nvPr/>
          </p:nvSpPr>
          <p:spPr bwMode="auto">
            <a:xfrm>
              <a:off x="4789343" y="2497413"/>
              <a:ext cx="124966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38"/>
            <p:cNvSpPr>
              <a:spLocks noChangeShapeType="1"/>
            </p:cNvSpPr>
            <p:nvPr/>
          </p:nvSpPr>
          <p:spPr bwMode="auto">
            <a:xfrm>
              <a:off x="3906467" y="2497413"/>
              <a:ext cx="128212" cy="13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Rectangle 39"/>
            <p:cNvSpPr>
              <a:spLocks noChangeArrowheads="1"/>
            </p:cNvSpPr>
            <p:nvPr/>
          </p:nvSpPr>
          <p:spPr bwMode="auto">
            <a:xfrm>
              <a:off x="4056888" y="3331493"/>
              <a:ext cx="8015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D </a:t>
              </a:r>
              <a:r>
                <a:rPr lang="en-US" sz="1300" i="0" baseline="0" dirty="0" smtClean="0">
                  <a:solidFill>
                    <a:srgbClr val="000000"/>
                  </a:solidFill>
                  <a:latin typeface="TimesTen" pitchFamily="18" charset="0"/>
                </a:rPr>
                <a:t>with</a:t>
              </a:r>
              <a:br>
                <a:rPr lang="en-US" sz="1300" i="0" baseline="0" dirty="0" smtClean="0">
                  <a:solidFill>
                    <a:srgbClr val="000000"/>
                  </a:solidFill>
                  <a:latin typeface="TimesTen" pitchFamily="18" charset="0"/>
                </a:rPr>
              </a:br>
              <a:r>
                <a:rPr lang="en-US" sz="1300" i="0" baseline="0" dirty="0" smtClean="0">
                  <a:solidFill>
                    <a:srgbClr val="000000"/>
                  </a:solidFill>
                  <a:latin typeface="TimesTen" pitchFamily="18" charset="0"/>
                </a:rPr>
                <a:t> </a:t>
              </a:r>
              <a:r>
                <a:rPr lang="en-US" sz="1300" i="0" baseline="0" dirty="0">
                  <a:solidFill>
                    <a:srgbClr val="000000"/>
                  </a:solidFill>
                  <a:latin typeface="TimesTen" pitchFamily="18" charset="0"/>
                </a:rPr>
                <a:t>1 Control</a:t>
              </a:r>
              <a:endParaRPr lang="en-US" sz="3600" dirty="0"/>
            </a:p>
          </p:txBody>
        </p:sp>
        <p:sp>
          <p:nvSpPr>
            <p:cNvPr id="24618" name="Freeform 40"/>
            <p:cNvSpPr>
              <a:spLocks/>
            </p:cNvSpPr>
            <p:nvPr/>
          </p:nvSpPr>
          <p:spPr bwMode="auto">
            <a:xfrm>
              <a:off x="4034679" y="2289077"/>
              <a:ext cx="754664" cy="942156"/>
            </a:xfrm>
            <a:custGeom>
              <a:avLst/>
              <a:gdLst>
                <a:gd name="T0" fmla="*/ 0 w 465"/>
                <a:gd name="T1" fmla="*/ 0 h 710"/>
                <a:gd name="T2" fmla="*/ 465 w 465"/>
                <a:gd name="T3" fmla="*/ 0 h 710"/>
                <a:gd name="T4" fmla="*/ 465 w 465"/>
                <a:gd name="T5" fmla="*/ 710 h 710"/>
                <a:gd name="T6" fmla="*/ 0 w 465"/>
                <a:gd name="T7" fmla="*/ 710 h 710"/>
                <a:gd name="T8" fmla="*/ 0 w 465"/>
                <a:gd name="T9" fmla="*/ 0 h 710"/>
                <a:gd name="T10" fmla="*/ 0 w 465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" h="710">
                  <a:moveTo>
                    <a:pt x="0" y="0"/>
                  </a:moveTo>
                  <a:lnTo>
                    <a:pt x="465" y="0"/>
                  </a:lnTo>
                  <a:lnTo>
                    <a:pt x="465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Rectangle 41"/>
            <p:cNvSpPr>
              <a:spLocks noChangeArrowheads="1"/>
            </p:cNvSpPr>
            <p:nvPr/>
          </p:nvSpPr>
          <p:spPr bwMode="auto">
            <a:xfrm>
              <a:off x="4078498" y="2429737"/>
              <a:ext cx="163916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3600"/>
            </a:p>
          </p:txBody>
        </p:sp>
        <p:sp>
          <p:nvSpPr>
            <p:cNvPr id="24620" name="Rectangle 42"/>
            <p:cNvSpPr>
              <a:spLocks noChangeArrowheads="1"/>
            </p:cNvSpPr>
            <p:nvPr/>
          </p:nvSpPr>
          <p:spPr bwMode="auto">
            <a:xfrm>
              <a:off x="4078498" y="2957875"/>
              <a:ext cx="150933" cy="12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/>
            </a:p>
          </p:txBody>
        </p:sp>
        <p:sp>
          <p:nvSpPr>
            <p:cNvPr id="24621" name="Rectangle 44"/>
            <p:cNvSpPr>
              <a:spLocks noChangeArrowheads="1"/>
            </p:cNvSpPr>
            <p:nvPr/>
          </p:nvSpPr>
          <p:spPr bwMode="auto">
            <a:xfrm>
              <a:off x="4148284" y="3933205"/>
              <a:ext cx="0" cy="34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24622" name="Rectangle 64"/>
            <p:cNvSpPr>
              <a:spLocks noChangeArrowheads="1"/>
            </p:cNvSpPr>
            <p:nvPr/>
          </p:nvSpPr>
          <p:spPr bwMode="auto">
            <a:xfrm>
              <a:off x="2992755" y="3933205"/>
              <a:ext cx="0" cy="34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24624" name="Rectangle 91"/>
            <p:cNvSpPr>
              <a:spLocks noChangeArrowheads="1"/>
            </p:cNvSpPr>
            <p:nvPr/>
          </p:nvSpPr>
          <p:spPr bwMode="auto">
            <a:xfrm>
              <a:off x="1694408" y="3933205"/>
              <a:ext cx="0" cy="34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3600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2218616" y="2398712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3600" dirty="0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2218616" y="2920878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3600" dirty="0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3423488" y="2398712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3600" dirty="0"/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3423488" y="2920878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3600" dirty="0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4572000" y="2432832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3600" dirty="0"/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4572000" y="2954998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3600" dirty="0"/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5809310" y="2423738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3600" dirty="0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809310" y="2945904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3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47800" y="5586984"/>
            <a:ext cx="2503108" cy="1353263"/>
            <a:chOff x="3188208" y="6322776"/>
            <a:chExt cx="2503108" cy="1353263"/>
          </a:xfrm>
        </p:grpSpPr>
        <p:grpSp>
          <p:nvGrpSpPr>
            <p:cNvPr id="2" name="Group 1"/>
            <p:cNvGrpSpPr/>
            <p:nvPr/>
          </p:nvGrpSpPr>
          <p:grpSpPr>
            <a:xfrm>
              <a:off x="3188208" y="6322776"/>
              <a:ext cx="2503108" cy="1353263"/>
              <a:chOff x="1450214" y="5322553"/>
              <a:chExt cx="2503108" cy="1353263"/>
            </a:xfrm>
          </p:grpSpPr>
          <p:sp>
            <p:nvSpPr>
              <p:cNvPr id="24626" name="Line 97"/>
              <p:cNvSpPr>
                <a:spLocks noChangeShapeType="1"/>
              </p:cNvSpPr>
              <p:nvPr/>
            </p:nvSpPr>
            <p:spPr bwMode="auto">
              <a:xfrm>
                <a:off x="1538606" y="6041776"/>
                <a:ext cx="124966" cy="132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Line 98"/>
              <p:cNvSpPr>
                <a:spLocks noChangeShapeType="1"/>
              </p:cNvSpPr>
              <p:nvPr/>
            </p:nvSpPr>
            <p:spPr bwMode="auto">
              <a:xfrm>
                <a:off x="2418236" y="5528235"/>
                <a:ext cx="124966" cy="132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Line 99"/>
              <p:cNvSpPr>
                <a:spLocks noChangeShapeType="1"/>
              </p:cNvSpPr>
              <p:nvPr/>
            </p:nvSpPr>
            <p:spPr bwMode="auto">
              <a:xfrm>
                <a:off x="1538606" y="5528235"/>
                <a:ext cx="124966" cy="132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Line 100"/>
              <p:cNvSpPr>
                <a:spLocks noChangeShapeType="1"/>
              </p:cNvSpPr>
              <p:nvPr/>
            </p:nvSpPr>
            <p:spPr bwMode="auto">
              <a:xfrm flipH="1">
                <a:off x="1554836" y="6041776"/>
                <a:ext cx="108737" cy="132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Rectangle 101"/>
              <p:cNvSpPr>
                <a:spLocks noChangeArrowheads="1"/>
              </p:cNvSpPr>
              <p:nvPr/>
            </p:nvSpPr>
            <p:spPr bwMode="auto">
              <a:xfrm>
                <a:off x="1450214" y="6269659"/>
                <a:ext cx="11878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00" i="0" baseline="0" dirty="0" smtClean="0">
                    <a:solidFill>
                      <a:srgbClr val="000000"/>
                    </a:solidFill>
                    <a:latin typeface="TimesTen" pitchFamily="18" charset="0"/>
                  </a:rPr>
                  <a:t>Positive edge-</a:t>
                </a:r>
                <a:br>
                  <a:rPr lang="en-US" sz="1300" i="0" baseline="0" dirty="0" smtClean="0">
                    <a:solidFill>
                      <a:srgbClr val="000000"/>
                    </a:solidFill>
                    <a:latin typeface="TimesTen" pitchFamily="18" charset="0"/>
                  </a:rPr>
                </a:br>
                <a:r>
                  <a:rPr lang="en-US" sz="1300" i="0" baseline="0" dirty="0" smtClean="0">
                    <a:solidFill>
                      <a:srgbClr val="000000"/>
                    </a:solidFill>
                    <a:latin typeface="TimesTen" pitchFamily="18" charset="0"/>
                  </a:rPr>
                  <a:t>triggered </a:t>
                </a:r>
                <a:r>
                  <a:rPr lang="en-US" sz="1300" i="0" baseline="0" dirty="0">
                    <a:solidFill>
                      <a:srgbClr val="000000"/>
                    </a:solidFill>
                    <a:latin typeface="TimesTen" pitchFamily="18" charset="0"/>
                  </a:rPr>
                  <a:t>D</a:t>
                </a:r>
                <a:endParaRPr lang="en-US" sz="3600" dirty="0"/>
              </a:p>
            </p:txBody>
          </p:sp>
          <p:sp>
            <p:nvSpPr>
              <p:cNvPr id="24632" name="Freeform 103"/>
              <p:cNvSpPr>
                <a:spLocks/>
              </p:cNvSpPr>
              <p:nvPr/>
            </p:nvSpPr>
            <p:spPr bwMode="auto">
              <a:xfrm>
                <a:off x="1663572" y="5322553"/>
                <a:ext cx="754664" cy="939502"/>
              </a:xfrm>
              <a:custGeom>
                <a:avLst/>
                <a:gdLst>
                  <a:gd name="T0" fmla="*/ 0 w 465"/>
                  <a:gd name="T1" fmla="*/ 0 h 708"/>
                  <a:gd name="T2" fmla="*/ 465 w 465"/>
                  <a:gd name="T3" fmla="*/ 0 h 708"/>
                  <a:gd name="T4" fmla="*/ 465 w 465"/>
                  <a:gd name="T5" fmla="*/ 708 h 708"/>
                  <a:gd name="T6" fmla="*/ 0 w 465"/>
                  <a:gd name="T7" fmla="*/ 708 h 708"/>
                  <a:gd name="T8" fmla="*/ 0 w 465"/>
                  <a:gd name="T9" fmla="*/ 0 h 708"/>
                  <a:gd name="T10" fmla="*/ 0 w 465"/>
                  <a:gd name="T11" fmla="*/ 0 h 7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5" h="708">
                    <a:moveTo>
                      <a:pt x="0" y="0"/>
                    </a:moveTo>
                    <a:lnTo>
                      <a:pt x="465" y="0"/>
                    </a:lnTo>
                    <a:lnTo>
                      <a:pt x="465" y="708"/>
                    </a:lnTo>
                    <a:lnTo>
                      <a:pt x="0" y="7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Rectangle 104"/>
              <p:cNvSpPr>
                <a:spLocks noChangeArrowheads="1"/>
              </p:cNvSpPr>
              <p:nvPr/>
            </p:nvSpPr>
            <p:spPr bwMode="auto">
              <a:xfrm>
                <a:off x="1702523" y="5455251"/>
                <a:ext cx="163916" cy="12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0" baseline="0">
                    <a:solidFill>
                      <a:srgbClr val="000000"/>
                    </a:solidFill>
                    <a:latin typeface="TimesTen" pitchFamily="18" charset="0"/>
                  </a:rPr>
                  <a:t>D</a:t>
                </a:r>
                <a:endParaRPr lang="en-US" sz="3600"/>
              </a:p>
            </p:txBody>
          </p:sp>
          <p:sp>
            <p:nvSpPr>
              <p:cNvPr id="24634" name="Rectangle 105"/>
              <p:cNvSpPr>
                <a:spLocks noChangeArrowheads="1"/>
              </p:cNvSpPr>
              <p:nvPr/>
            </p:nvSpPr>
            <p:spPr bwMode="auto">
              <a:xfrm>
                <a:off x="1897275" y="5975427"/>
                <a:ext cx="150933" cy="12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0" baseline="0">
                    <a:solidFill>
                      <a:srgbClr val="000000"/>
                    </a:solidFill>
                    <a:latin typeface="TimesTen" pitchFamily="18" charset="0"/>
                  </a:rPr>
                  <a:t>C</a:t>
                </a:r>
                <a:endParaRPr lang="en-US" sz="3600"/>
              </a:p>
            </p:txBody>
          </p:sp>
          <p:sp>
            <p:nvSpPr>
              <p:cNvPr id="24635" name="Freeform 106"/>
              <p:cNvSpPr>
                <a:spLocks/>
              </p:cNvSpPr>
              <p:nvPr/>
            </p:nvSpPr>
            <p:spPr bwMode="auto">
              <a:xfrm>
                <a:off x="1663572" y="5997986"/>
                <a:ext cx="178523" cy="102177"/>
              </a:xfrm>
              <a:custGeom>
                <a:avLst/>
                <a:gdLst>
                  <a:gd name="T0" fmla="*/ 0 w 110"/>
                  <a:gd name="T1" fmla="*/ 0 h 77"/>
                  <a:gd name="T2" fmla="*/ 110 w 110"/>
                  <a:gd name="T3" fmla="*/ 33 h 77"/>
                  <a:gd name="T4" fmla="*/ 0 w 110"/>
                  <a:gd name="T5" fmla="*/ 77 h 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" h="77">
                    <a:moveTo>
                      <a:pt x="0" y="0"/>
                    </a:moveTo>
                    <a:lnTo>
                      <a:pt x="110" y="33"/>
                    </a:lnTo>
                    <a:lnTo>
                      <a:pt x="0" y="77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Oval 107"/>
              <p:cNvSpPr>
                <a:spLocks noChangeArrowheads="1"/>
              </p:cNvSpPr>
              <p:nvPr/>
            </p:nvSpPr>
            <p:spPr bwMode="auto">
              <a:xfrm>
                <a:off x="2418236" y="6005947"/>
                <a:ext cx="89261" cy="74311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Rectangle 112"/>
              <p:cNvSpPr>
                <a:spLocks noChangeArrowheads="1"/>
              </p:cNvSpPr>
              <p:nvPr/>
            </p:nvSpPr>
            <p:spPr bwMode="auto">
              <a:xfrm>
                <a:off x="2693362" y="6275706"/>
                <a:ext cx="12599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00" i="0" baseline="0" dirty="0" smtClean="0">
                    <a:solidFill>
                      <a:srgbClr val="000000"/>
                    </a:solidFill>
                    <a:latin typeface="TimesTen" pitchFamily="18" charset="0"/>
                  </a:rPr>
                  <a:t>Negative edge-</a:t>
                </a:r>
                <a:br>
                  <a:rPr lang="en-US" sz="1300" i="0" baseline="0" dirty="0" smtClean="0">
                    <a:solidFill>
                      <a:srgbClr val="000000"/>
                    </a:solidFill>
                    <a:latin typeface="TimesTen" pitchFamily="18" charset="0"/>
                  </a:rPr>
                </a:br>
                <a:r>
                  <a:rPr lang="en-US" sz="1300" i="0" baseline="0" dirty="0" smtClean="0">
                    <a:solidFill>
                      <a:srgbClr val="000000"/>
                    </a:solidFill>
                    <a:latin typeface="TimesTen" pitchFamily="18" charset="0"/>
                  </a:rPr>
                  <a:t>triggered </a:t>
                </a:r>
                <a:r>
                  <a:rPr lang="en-US" sz="1300" i="0" baseline="0" dirty="0">
                    <a:solidFill>
                      <a:srgbClr val="000000"/>
                    </a:solidFill>
                    <a:latin typeface="TimesTen" pitchFamily="18" charset="0"/>
                  </a:rPr>
                  <a:t>D</a:t>
                </a:r>
                <a:endParaRPr lang="en-US" sz="3600" dirty="0"/>
              </a:p>
            </p:txBody>
          </p:sp>
          <p:grpSp>
            <p:nvGrpSpPr>
              <p:cNvPr id="24639" name="Group 127"/>
              <p:cNvGrpSpPr>
                <a:grpSpLocks/>
              </p:cNvGrpSpPr>
              <p:nvPr/>
            </p:nvGrpSpPr>
            <p:grpSpPr bwMode="auto">
              <a:xfrm>
                <a:off x="2655185" y="5322553"/>
                <a:ext cx="1137677" cy="939502"/>
                <a:chOff x="2881" y="3103"/>
                <a:chExt cx="701" cy="708"/>
              </a:xfrm>
            </p:grpSpPr>
            <p:sp>
              <p:nvSpPr>
                <p:cNvPr id="24640" name="Line 108"/>
                <p:cNvSpPr>
                  <a:spLocks noChangeShapeType="1"/>
                </p:cNvSpPr>
                <p:nvPr/>
              </p:nvSpPr>
              <p:spPr bwMode="auto">
                <a:xfrm>
                  <a:off x="2881" y="3644"/>
                  <a:ext cx="10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Oval 109"/>
                <p:cNvSpPr>
                  <a:spLocks noChangeArrowheads="1"/>
                </p:cNvSpPr>
                <p:nvPr/>
              </p:nvSpPr>
              <p:spPr bwMode="auto">
                <a:xfrm>
                  <a:off x="2983" y="3617"/>
                  <a:ext cx="55" cy="5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A0C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Line 110"/>
                <p:cNvSpPr>
                  <a:spLocks noChangeShapeType="1"/>
                </p:cNvSpPr>
                <p:nvPr/>
              </p:nvSpPr>
              <p:spPr bwMode="auto">
                <a:xfrm>
                  <a:off x="3505" y="3258"/>
                  <a:ext cx="77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Line 111"/>
                <p:cNvSpPr>
                  <a:spLocks noChangeShapeType="1"/>
                </p:cNvSpPr>
                <p:nvPr/>
              </p:nvSpPr>
              <p:spPr bwMode="auto">
                <a:xfrm>
                  <a:off x="2881" y="3258"/>
                  <a:ext cx="157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Freeform 114"/>
                <p:cNvSpPr>
                  <a:spLocks/>
                </p:cNvSpPr>
                <p:nvPr/>
              </p:nvSpPr>
              <p:spPr bwMode="auto">
                <a:xfrm>
                  <a:off x="3038" y="3103"/>
                  <a:ext cx="467" cy="708"/>
                </a:xfrm>
                <a:custGeom>
                  <a:avLst/>
                  <a:gdLst>
                    <a:gd name="T0" fmla="*/ 0 w 467"/>
                    <a:gd name="T1" fmla="*/ 0 h 708"/>
                    <a:gd name="T2" fmla="*/ 467 w 467"/>
                    <a:gd name="T3" fmla="*/ 0 h 708"/>
                    <a:gd name="T4" fmla="*/ 467 w 467"/>
                    <a:gd name="T5" fmla="*/ 708 h 708"/>
                    <a:gd name="T6" fmla="*/ 0 w 467"/>
                    <a:gd name="T7" fmla="*/ 708 h 708"/>
                    <a:gd name="T8" fmla="*/ 0 w 467"/>
                    <a:gd name="T9" fmla="*/ 0 h 708"/>
                    <a:gd name="T10" fmla="*/ 0 w 467"/>
                    <a:gd name="T11" fmla="*/ 0 h 7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67" h="708">
                      <a:moveTo>
                        <a:pt x="0" y="0"/>
                      </a:moveTo>
                      <a:lnTo>
                        <a:pt x="467" y="0"/>
                      </a:lnTo>
                      <a:lnTo>
                        <a:pt x="467" y="708"/>
                      </a:lnTo>
                      <a:lnTo>
                        <a:pt x="0" y="7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chemeClr val="hlink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065" y="3204"/>
                  <a:ext cx="101" cy="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300" i="0" baseline="0">
                      <a:solidFill>
                        <a:srgbClr val="000000"/>
                      </a:solidFill>
                      <a:latin typeface="TimesTen" pitchFamily="18" charset="0"/>
                    </a:rPr>
                    <a:t>D</a:t>
                  </a:r>
                  <a:endParaRPr lang="en-US" sz="3600"/>
                </a:p>
              </p:txBody>
            </p:sp>
            <p:sp>
              <p:nvSpPr>
                <p:cNvPr id="2464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71" y="3595"/>
                  <a:ext cx="93" cy="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300" i="0" baseline="0">
                      <a:solidFill>
                        <a:srgbClr val="000000"/>
                      </a:solidFill>
                      <a:latin typeface="TimesTen" pitchFamily="18" charset="0"/>
                    </a:rPr>
                    <a:t>C</a:t>
                  </a:r>
                  <a:endParaRPr lang="en-US" sz="3600"/>
                </a:p>
              </p:txBody>
            </p:sp>
            <p:sp>
              <p:nvSpPr>
                <p:cNvPr id="24647" name="Freeform 117"/>
                <p:cNvSpPr>
                  <a:spLocks/>
                </p:cNvSpPr>
                <p:nvPr/>
              </p:nvSpPr>
              <p:spPr bwMode="auto">
                <a:xfrm>
                  <a:off x="3038" y="3612"/>
                  <a:ext cx="101" cy="77"/>
                </a:xfrm>
                <a:custGeom>
                  <a:avLst/>
                  <a:gdLst>
                    <a:gd name="T0" fmla="*/ 0 w 101"/>
                    <a:gd name="T1" fmla="*/ 0 h 77"/>
                    <a:gd name="T2" fmla="*/ 101 w 101"/>
                    <a:gd name="T3" fmla="*/ 33 h 77"/>
                    <a:gd name="T4" fmla="*/ 0 w 101"/>
                    <a:gd name="T5" fmla="*/ 77 h 7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1" h="77">
                      <a:moveTo>
                        <a:pt x="0" y="0"/>
                      </a:moveTo>
                      <a:lnTo>
                        <a:pt x="101" y="33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Oval 118"/>
                <p:cNvSpPr>
                  <a:spLocks noChangeArrowheads="1"/>
                </p:cNvSpPr>
                <p:nvPr/>
              </p:nvSpPr>
              <p:spPr bwMode="auto">
                <a:xfrm>
                  <a:off x="3505" y="3618"/>
                  <a:ext cx="55" cy="56"/>
                </a:xfrm>
                <a:prstGeom prst="ellips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3919937" y="6418477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3600" dirty="0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3919937" y="6940643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3600" dirty="0"/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5181600" y="6400800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3600" dirty="0"/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5181600" y="6922966"/>
              <a:ext cx="236293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2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Inputs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992" y="1929384"/>
            <a:ext cx="4480560" cy="640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At power-up or at reset, all or part of a sequential circuit usually is initialized to a known state before it begins operation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This initialization is often done</a:t>
            </a:r>
            <a:br>
              <a:rPr lang="en-US" sz="2400" dirty="0" smtClean="0"/>
            </a:br>
            <a:r>
              <a:rPr lang="en-US" sz="2400" dirty="0" smtClean="0"/>
              <a:t>outside of the clocked behavior</a:t>
            </a:r>
            <a:br>
              <a:rPr lang="en-US" sz="2400" dirty="0" smtClean="0"/>
            </a:br>
            <a:r>
              <a:rPr lang="en-US" sz="2400" dirty="0" smtClean="0"/>
              <a:t>of the circuit, i.e., asynchronously.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Direct R and/or S inputs that control the state of the latches within the flip-flops are used for this initialization.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For the example flip-flop shown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0 applied to R resets the flip-flop to the 0 state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0 applied to S sets the flip-flop to the 1 state</a:t>
            </a:r>
          </a:p>
        </p:txBody>
      </p:sp>
      <p:grpSp>
        <p:nvGrpSpPr>
          <p:cNvPr id="25605" name="Group 27"/>
          <p:cNvGrpSpPr>
            <a:grpSpLocks noChangeAspect="1"/>
          </p:cNvGrpSpPr>
          <p:nvPr/>
        </p:nvGrpSpPr>
        <p:grpSpPr bwMode="auto">
          <a:xfrm>
            <a:off x="5486400" y="1993392"/>
            <a:ext cx="1230834" cy="1828800"/>
            <a:chOff x="3825" y="840"/>
            <a:chExt cx="1174" cy="1624"/>
          </a:xfrm>
        </p:grpSpPr>
        <p:sp>
          <p:nvSpPr>
            <p:cNvPr id="25608" name="Line 19"/>
            <p:cNvSpPr>
              <a:spLocks noChangeAspect="1" noChangeShapeType="1"/>
            </p:cNvSpPr>
            <p:nvPr/>
          </p:nvSpPr>
          <p:spPr bwMode="auto">
            <a:xfrm flipV="1">
              <a:off x="4401" y="22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8"/>
            <p:cNvSpPr>
              <a:spLocks noChangeAspect="1" noChangeShapeType="1"/>
            </p:cNvSpPr>
            <p:nvPr/>
          </p:nvSpPr>
          <p:spPr bwMode="auto">
            <a:xfrm flipV="1">
              <a:off x="4401" y="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5"/>
            <p:cNvSpPr>
              <a:spLocks noChangeAspect="1" noChangeShapeType="1"/>
            </p:cNvSpPr>
            <p:nvPr/>
          </p:nvSpPr>
          <p:spPr bwMode="auto">
            <a:xfrm>
              <a:off x="3825" y="1941"/>
              <a:ext cx="15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Oval 6"/>
            <p:cNvSpPr>
              <a:spLocks noChangeAspect="1" noChangeArrowheads="1"/>
            </p:cNvSpPr>
            <p:nvPr/>
          </p:nvSpPr>
          <p:spPr bwMode="auto">
            <a:xfrm>
              <a:off x="3978" y="1900"/>
              <a:ext cx="83" cy="8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7"/>
            <p:cNvSpPr>
              <a:spLocks noChangeAspect="1" noChangeShapeType="1"/>
            </p:cNvSpPr>
            <p:nvPr/>
          </p:nvSpPr>
          <p:spPr bwMode="auto">
            <a:xfrm>
              <a:off x="4763" y="1360"/>
              <a:ext cx="236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8"/>
            <p:cNvSpPr>
              <a:spLocks noChangeAspect="1" noChangeShapeType="1"/>
            </p:cNvSpPr>
            <p:nvPr/>
          </p:nvSpPr>
          <p:spPr bwMode="auto">
            <a:xfrm>
              <a:off x="3825" y="1360"/>
              <a:ext cx="23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9"/>
            <p:cNvSpPr>
              <a:spLocks noChangeAspect="1"/>
            </p:cNvSpPr>
            <p:nvPr/>
          </p:nvSpPr>
          <p:spPr bwMode="auto">
            <a:xfrm>
              <a:off x="4061" y="1127"/>
              <a:ext cx="702" cy="1065"/>
            </a:xfrm>
            <a:custGeom>
              <a:avLst/>
              <a:gdLst>
                <a:gd name="T0" fmla="*/ 0 w 467"/>
                <a:gd name="T1" fmla="*/ 0 h 708"/>
                <a:gd name="T2" fmla="*/ 702 w 467"/>
                <a:gd name="T3" fmla="*/ 0 h 708"/>
                <a:gd name="T4" fmla="*/ 702 w 467"/>
                <a:gd name="T5" fmla="*/ 1065 h 708"/>
                <a:gd name="T6" fmla="*/ 0 w 467"/>
                <a:gd name="T7" fmla="*/ 1065 h 708"/>
                <a:gd name="T8" fmla="*/ 0 w 467"/>
                <a:gd name="T9" fmla="*/ 0 h 708"/>
                <a:gd name="T10" fmla="*/ 0 w 467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708">
                  <a:moveTo>
                    <a:pt x="0" y="0"/>
                  </a:moveTo>
                  <a:lnTo>
                    <a:pt x="467" y="0"/>
                  </a:lnTo>
                  <a:lnTo>
                    <a:pt x="46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Rectangle 10"/>
            <p:cNvSpPr>
              <a:spLocks noChangeAspect="1" noChangeArrowheads="1"/>
            </p:cNvSpPr>
            <p:nvPr/>
          </p:nvSpPr>
          <p:spPr bwMode="auto">
            <a:xfrm>
              <a:off x="4102" y="1267"/>
              <a:ext cx="13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4400" dirty="0"/>
            </a:p>
          </p:txBody>
        </p:sp>
        <p:sp>
          <p:nvSpPr>
            <p:cNvPr id="25617" name="Freeform 12"/>
            <p:cNvSpPr>
              <a:spLocks noChangeAspect="1"/>
            </p:cNvSpPr>
            <p:nvPr/>
          </p:nvSpPr>
          <p:spPr bwMode="auto">
            <a:xfrm>
              <a:off x="4061" y="1893"/>
              <a:ext cx="152" cy="115"/>
            </a:xfrm>
            <a:custGeom>
              <a:avLst/>
              <a:gdLst>
                <a:gd name="T0" fmla="*/ 0 w 101"/>
                <a:gd name="T1" fmla="*/ 0 h 77"/>
                <a:gd name="T2" fmla="*/ 152 w 101"/>
                <a:gd name="T3" fmla="*/ 49 h 77"/>
                <a:gd name="T4" fmla="*/ 0 w 101"/>
                <a:gd name="T5" fmla="*/ 115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77">
                  <a:moveTo>
                    <a:pt x="0" y="0"/>
                  </a:moveTo>
                  <a:lnTo>
                    <a:pt x="101" y="33"/>
                  </a:lnTo>
                  <a:lnTo>
                    <a:pt x="0" y="77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Oval 13"/>
            <p:cNvSpPr>
              <a:spLocks noChangeAspect="1" noChangeArrowheads="1"/>
            </p:cNvSpPr>
            <p:nvPr/>
          </p:nvSpPr>
          <p:spPr bwMode="auto">
            <a:xfrm>
              <a:off x="4763" y="1902"/>
              <a:ext cx="83" cy="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Oval 14"/>
            <p:cNvSpPr>
              <a:spLocks noChangeAspect="1" noChangeArrowheads="1"/>
            </p:cNvSpPr>
            <p:nvPr/>
          </p:nvSpPr>
          <p:spPr bwMode="auto">
            <a:xfrm>
              <a:off x="4366" y="1035"/>
              <a:ext cx="83" cy="8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Oval 15"/>
            <p:cNvSpPr>
              <a:spLocks noChangeAspect="1" noChangeArrowheads="1"/>
            </p:cNvSpPr>
            <p:nvPr/>
          </p:nvSpPr>
          <p:spPr bwMode="auto">
            <a:xfrm>
              <a:off x="4366" y="2190"/>
              <a:ext cx="83" cy="8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Rectangle 21"/>
            <p:cNvSpPr>
              <a:spLocks noChangeAspect="1" noChangeArrowheads="1"/>
            </p:cNvSpPr>
            <p:nvPr/>
          </p:nvSpPr>
          <p:spPr bwMode="auto">
            <a:xfrm>
              <a:off x="4354" y="1135"/>
              <a:ext cx="10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>
                  <a:solidFill>
                    <a:srgbClr val="000000"/>
                  </a:solidFill>
                  <a:latin typeface="TimesTen" pitchFamily="18" charset="0"/>
                </a:rPr>
                <a:t>S</a:t>
              </a:r>
              <a:endParaRPr lang="en-US" sz="4400" dirty="0"/>
            </a:p>
          </p:txBody>
        </p:sp>
        <p:sp>
          <p:nvSpPr>
            <p:cNvPr id="25622" name="Rectangle 22"/>
            <p:cNvSpPr>
              <a:spLocks noChangeAspect="1" noChangeArrowheads="1"/>
            </p:cNvSpPr>
            <p:nvPr/>
          </p:nvSpPr>
          <p:spPr bwMode="auto">
            <a:xfrm>
              <a:off x="4342" y="1966"/>
              <a:ext cx="12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lang="en-US" sz="4400" dirty="0"/>
            </a:p>
          </p:txBody>
        </p:sp>
        <p:sp>
          <p:nvSpPr>
            <p:cNvPr id="25623" name="Rectangle 24"/>
            <p:cNvSpPr>
              <a:spLocks noChangeAspect="1" noChangeArrowheads="1"/>
            </p:cNvSpPr>
            <p:nvPr/>
          </p:nvSpPr>
          <p:spPr bwMode="auto">
            <a:xfrm>
              <a:off x="4586" y="1291"/>
              <a:ext cx="13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sz="4400" dirty="0"/>
            </a:p>
          </p:txBody>
        </p:sp>
        <p:sp>
          <p:nvSpPr>
            <p:cNvPr id="25624" name="Rectangle 25"/>
            <p:cNvSpPr>
              <a:spLocks noChangeAspect="1" noChangeArrowheads="1"/>
            </p:cNvSpPr>
            <p:nvPr/>
          </p:nvSpPr>
          <p:spPr bwMode="auto">
            <a:xfrm>
              <a:off x="4561" y="1848"/>
              <a:ext cx="1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 smtClean="0">
                  <a:solidFill>
                    <a:srgbClr val="000000"/>
                  </a:solidFill>
                  <a:latin typeface="TimesTen" pitchFamily="18" charset="0"/>
                </a:rPr>
                <a:t>Q’</a:t>
              </a:r>
              <a:endParaRPr lang="en-US" sz="4400" dirty="0"/>
            </a:p>
          </p:txBody>
        </p:sp>
        <p:sp>
          <p:nvSpPr>
            <p:cNvPr id="25625" name="Line 26"/>
            <p:cNvSpPr>
              <a:spLocks noChangeAspect="1" noChangeShapeType="1"/>
            </p:cNvSpPr>
            <p:nvPr/>
          </p:nvSpPr>
          <p:spPr bwMode="auto">
            <a:xfrm>
              <a:off x="4859" y="1944"/>
              <a:ext cx="1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1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Excitation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Characteristic information answers the question “Given the inputs and the present state, what will the next state be?”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sequential design problems, we typically know the present state and the next state. We need to know the input combinations that cause the desired state change.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rearrange the characteristic information to derive </a:t>
            </a:r>
            <a:r>
              <a:rPr lang="en-US" sz="2800" i="1" dirty="0" smtClean="0"/>
              <a:t>excitation information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Excitation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SR flip-flop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D flip-flop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6019800"/>
          <a:ext cx="27432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Function?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30000" dirty="0" smtClean="0"/>
                        <a:t>+</a:t>
                      </a:r>
                      <a:endParaRPr lang="en-US" sz="2000" baseline="30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2590800"/>
          <a:ext cx="3200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Function?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30000" dirty="0" smtClean="0"/>
                        <a:t>+</a:t>
                      </a:r>
                      <a:endParaRPr lang="en-US" sz="2000" baseline="30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Excitation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706" y="1929384"/>
            <a:ext cx="5623560" cy="64008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JK flip-flop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 flip-flop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590800"/>
          <a:ext cx="3200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Function?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30000" dirty="0" smtClean="0"/>
                        <a:t>+</a:t>
                      </a:r>
                      <a:endParaRPr lang="en-US" sz="2000" baseline="30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6019800"/>
          <a:ext cx="27432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Function?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30000" dirty="0" smtClean="0"/>
                        <a:t>+</a:t>
                      </a:r>
                      <a:endParaRPr lang="en-US" sz="2000" baseline="30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Design a synchronous sequential circuit that counts in 2-bit Gray code. The circuit should only count when input x = 1; if x = 0, the circuit should stay in its current state. Use D flip-flops.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 smtClean="0"/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>How many states are there?</a:t>
            </a:r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How do the states advance from one to another?</a:t>
            </a:r>
          </a:p>
        </p:txBody>
      </p:sp>
    </p:spTree>
    <p:extLst>
      <p:ext uri="{BB962C8B-B14F-4D97-AF65-F5344CB8AC3E}">
        <p14:creationId xmlns:p14="http://schemas.microsoft.com/office/powerpoint/2010/main" val="1736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behavior of a sequential circuit is governed by the flip-flop’s inputs and its states.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can represent this information in a </a:t>
            </a:r>
            <a:r>
              <a:rPr lang="en-US" sz="2400" i="1" dirty="0" smtClean="0"/>
              <a:t>state table </a:t>
            </a:r>
            <a:r>
              <a:rPr lang="en-US" sz="2400" dirty="0" smtClean="0"/>
              <a:t>or a</a:t>
            </a:r>
            <a:r>
              <a:rPr lang="en-US" sz="2400" i="1" dirty="0" smtClean="0"/>
              <a:t> state diagram</a:t>
            </a:r>
            <a:r>
              <a:rPr lang="en-US" sz="2400" dirty="0" smtClean="0"/>
              <a:t>.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state table is a truth table that shows all combinations of input and present state, and the next state for each combination.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state diagram describes the sequential circuit’s behavior with circles for the state, and directed arcs for state transitions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small circuits, state diagrams are usually easier to understand than tables, but diagrams get complex for large numbers of states</a:t>
            </a:r>
          </a:p>
        </p:txBody>
      </p:sp>
    </p:spTree>
    <p:extLst>
      <p:ext uri="{BB962C8B-B14F-4D97-AF65-F5344CB8AC3E}">
        <p14:creationId xmlns:p14="http://schemas.microsoft.com/office/powerpoint/2010/main" val="985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use excitation information to determine how each state transition occurs. Then, we represent each excitation input as a function of the variables of the </a:t>
            </a:r>
            <a:r>
              <a:rPr lang="en-US" sz="2400" i="1" dirty="0" smtClean="0"/>
              <a:t>total present state</a:t>
            </a:r>
            <a:r>
              <a:rPr lang="en-US" sz="2400" dirty="0" smtClean="0"/>
              <a:t> – that is, the inputs and the flip-flop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General Design Procedure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Model the state machine’s behavior using a </a:t>
            </a:r>
            <a:r>
              <a:rPr lang="en-US" sz="2600" i="1" dirty="0" smtClean="0"/>
              <a:t>state diagram</a:t>
            </a:r>
            <a:r>
              <a:rPr lang="en-US" sz="2600" dirty="0" smtClean="0"/>
              <a:t>.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Using the state diagram, generate a </a:t>
            </a:r>
            <a:r>
              <a:rPr lang="en-US" sz="2600" i="1" dirty="0" smtClean="0"/>
              <a:t>state table</a:t>
            </a:r>
            <a:r>
              <a:rPr lang="en-US" sz="2600" dirty="0" smtClean="0"/>
              <a:t>.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Simplify the state table. (Take DD I to learn techniques for state reduction.)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Determine the number of flip-flops you need to implement the state machine.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/>
              <a:t>Make a state assignment. (DD I presents general and advanced techniques.)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Choose the flip-flop type.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Extend the state table to include the </a:t>
            </a:r>
            <a:r>
              <a:rPr lang="en-US" i="1" dirty="0" smtClean="0"/>
              <a:t>excitation information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Karnaugh maps to derive simplified equations for the flip-flop inputs (the excitation equations) and the circuit outputs, if any exist.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Simulate the circuit to verify your design.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Build the circuit and test it until it operates without errors.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Sequential circuit elements have outputs that depend on the current inputs </a:t>
            </a:r>
            <a:r>
              <a:rPr lang="en-US" sz="2800" i="1" dirty="0" smtClean="0"/>
              <a:t>and</a:t>
            </a:r>
            <a:r>
              <a:rPr lang="en-US" sz="2800" dirty="0" smtClean="0"/>
              <a:t> on the previous inputs.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i="1" dirty="0" smtClean="0"/>
              <a:t>history</a:t>
            </a:r>
            <a:r>
              <a:rPr lang="en-US" sz="2800" dirty="0" smtClean="0"/>
              <a:t> of the inputs is held in the circuit’s </a:t>
            </a:r>
            <a:r>
              <a:rPr lang="en-US" sz="2800" i="1" dirty="0" smtClean="0"/>
              <a:t>state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i="1" dirty="0" smtClean="0"/>
              <a:t>next state</a:t>
            </a:r>
            <a:r>
              <a:rPr lang="en-US" sz="2800" dirty="0" smtClean="0"/>
              <a:t> of the circuit depends on the </a:t>
            </a:r>
            <a:r>
              <a:rPr lang="en-US" sz="2800" i="1" dirty="0" smtClean="0"/>
              <a:t>present state </a:t>
            </a:r>
            <a:r>
              <a:rPr lang="en-US" sz="2800" dirty="0" smtClean="0"/>
              <a:t>and the </a:t>
            </a:r>
            <a:r>
              <a:rPr lang="en-US" sz="2800" i="1" dirty="0" smtClean="0"/>
              <a:t>present input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state of the circuit is held in memory devices called </a:t>
            </a:r>
            <a:r>
              <a:rPr lang="en-US" sz="2800" i="1" dirty="0" smtClean="0"/>
              <a:t>flip-flops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77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State </a:t>
            </a:r>
            <a:r>
              <a:rPr lang="en-US" dirty="0"/>
              <a:t>Assignment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992" y="1929384"/>
            <a:ext cx="5623560" cy="640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/>
              <a:t>Each of the </a:t>
            </a:r>
            <a:r>
              <a:rPr lang="en-US" i="1" dirty="0"/>
              <a:t>m</a:t>
            </a:r>
            <a:r>
              <a:rPr lang="en-US" dirty="0"/>
              <a:t> states must be assigned a unique </a:t>
            </a:r>
            <a:r>
              <a:rPr lang="en-US" dirty="0" smtClean="0"/>
              <a:t>code.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/>
              <a:t>Minimum number of bits required is </a:t>
            </a:r>
            <a:r>
              <a:rPr lang="en-US" i="1" dirty="0"/>
              <a:t>n </a:t>
            </a:r>
            <a:r>
              <a:rPr lang="en-US" dirty="0"/>
              <a:t>such that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≥ 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 smtClean="0"/>
              <a:t>m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 – m) unused states.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i="1" dirty="0" smtClean="0"/>
              <a:t>There are other useful state assignments that use more than the minimum number of bits.</a:t>
            </a:r>
          </a:p>
        </p:txBody>
      </p:sp>
      <p:grpSp>
        <p:nvGrpSpPr>
          <p:cNvPr id="848906" name="Group 10"/>
          <p:cNvGrpSpPr>
            <a:grpSpLocks/>
          </p:cNvGrpSpPr>
          <p:nvPr/>
        </p:nvGrpSpPr>
        <p:grpSpPr bwMode="auto">
          <a:xfrm flipH="1">
            <a:off x="3811631" y="4025900"/>
            <a:ext cx="133350" cy="393700"/>
            <a:chOff x="2624" y="2238"/>
            <a:chExt cx="112" cy="186"/>
          </a:xfrm>
        </p:grpSpPr>
        <p:sp>
          <p:nvSpPr>
            <p:cNvPr id="848901" name="Line 5"/>
            <p:cNvSpPr>
              <a:spLocks noChangeShapeType="1"/>
            </p:cNvSpPr>
            <p:nvPr/>
          </p:nvSpPr>
          <p:spPr bwMode="auto">
            <a:xfrm flipV="1">
              <a:off x="2632" y="2240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04" name="Line 8"/>
            <p:cNvSpPr>
              <a:spLocks noChangeShapeType="1"/>
            </p:cNvSpPr>
            <p:nvPr/>
          </p:nvSpPr>
          <p:spPr bwMode="auto">
            <a:xfrm>
              <a:off x="2624" y="2238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8907" name="Group 11"/>
          <p:cNvGrpSpPr>
            <a:grpSpLocks/>
          </p:cNvGrpSpPr>
          <p:nvPr/>
        </p:nvGrpSpPr>
        <p:grpSpPr bwMode="auto">
          <a:xfrm>
            <a:off x="2799261" y="4025900"/>
            <a:ext cx="133350" cy="393700"/>
            <a:chOff x="2624" y="2238"/>
            <a:chExt cx="112" cy="186"/>
          </a:xfrm>
        </p:grpSpPr>
        <p:sp>
          <p:nvSpPr>
            <p:cNvPr id="848908" name="Line 12"/>
            <p:cNvSpPr>
              <a:spLocks noChangeShapeType="1"/>
            </p:cNvSpPr>
            <p:nvPr/>
          </p:nvSpPr>
          <p:spPr bwMode="auto">
            <a:xfrm flipV="1">
              <a:off x="2632" y="2240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09" name="Line 13"/>
            <p:cNvSpPr>
              <a:spLocks noChangeShapeType="1"/>
            </p:cNvSpPr>
            <p:nvPr/>
          </p:nvSpPr>
          <p:spPr bwMode="auto">
            <a:xfrm>
              <a:off x="2624" y="2238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9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Design a synchronous sequential circuit that tracks the number of consecutive 1s that occur on an input line, </a:t>
            </a:r>
            <a:r>
              <a:rPr lang="en-US" sz="2800" i="1" dirty="0" smtClean="0"/>
              <a:t>x</a:t>
            </a:r>
            <a:r>
              <a:rPr lang="en-US" sz="2800" dirty="0" smtClean="0"/>
              <a:t>. For every series of four consecutive 1s, an output z becomes 1. Use D flip-flops.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 smtClean="0"/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>How many states are there?</a:t>
            </a:r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How do the states advance from one to another?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 smtClean="0"/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Take Digital Design 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Chapter 5 - Part </a:t>
            </a:r>
            <a:r>
              <a:rPr lang="en-US" dirty="0" smtClean="0"/>
              <a:t>3  </a:t>
            </a:r>
            <a:fld id="{B82C050A-46FB-4C1C-85F9-E87B3F4B64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8992" y="365760"/>
            <a:ext cx="5623560" cy="1527048"/>
          </a:xfrm>
        </p:spPr>
        <p:txBody>
          <a:bodyPr/>
          <a:lstStyle/>
          <a:p>
            <a:r>
              <a:rPr lang="en-US" dirty="0"/>
              <a:t>Terms of Use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All (or portions) of this material © 2008 by Pearson Education, Inc.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Permission is given </a:t>
            </a:r>
            <a:r>
              <a:rPr lang="en-US" sz="2400" dirty="0" smtClean="0">
                <a:cs typeface="Times New Roman" pitchFamily="18" charset="0"/>
              </a:rPr>
              <a:t>to incorporate </a:t>
            </a:r>
            <a:r>
              <a:rPr lang="en-US" sz="2400" dirty="0">
                <a:cs typeface="Times New Roman" pitchFamily="18" charset="0"/>
              </a:rPr>
              <a:t>this material or adaptations thereof into classroom presentations and handouts to instructors in courses adopting the latest edition of Logic and Computer Design Fundamentals as the course textbook.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These materials or adaptations thereof are not to be sold or otherwise offered for consideration.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This Terms of Use slide or page is to be included within the original materials or any adaptations thereof. </a:t>
            </a:r>
            <a:endParaRPr lang="en-US" sz="2400" b="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An SR </a:t>
            </a:r>
            <a:r>
              <a:rPr lang="en-US" sz="2800" i="1" dirty="0" smtClean="0"/>
              <a:t>latch </a:t>
            </a:r>
            <a:r>
              <a:rPr lang="en-US" sz="2800" dirty="0" smtClean="0"/>
              <a:t>consists of 2 cross-connected NAND gates or NOR gates.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Latches operate </a:t>
            </a:r>
            <a:r>
              <a:rPr lang="en-US" sz="2800" i="1" dirty="0" smtClean="0"/>
              <a:t>asynchronously. </a:t>
            </a:r>
            <a:r>
              <a:rPr lang="en-US" sz="2800" dirty="0" smtClean="0"/>
              <a:t>This means that any time that a latch input changes, the latch state can change.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will consider the SR latch’s </a:t>
            </a:r>
            <a:r>
              <a:rPr lang="en-US" sz="2800" i="1" dirty="0" smtClean="0"/>
              <a:t>characteristic information</a:t>
            </a:r>
            <a:r>
              <a:rPr lang="en-US" sz="2800" dirty="0" smtClean="0"/>
              <a:t>. which defines the </a:t>
            </a:r>
            <a:r>
              <a:rPr lang="en-US" sz="2800" i="1" dirty="0" smtClean="0"/>
              <a:t>next state </a:t>
            </a:r>
            <a:r>
              <a:rPr lang="en-US" sz="2800" dirty="0" smtClean="0"/>
              <a:t>as a function of the</a:t>
            </a:r>
            <a:r>
              <a:rPr lang="en-US" sz="2800" i="1" dirty="0" smtClean="0"/>
              <a:t> inputs </a:t>
            </a:r>
            <a:r>
              <a:rPr lang="en-US" sz="2800" dirty="0" smtClean="0"/>
              <a:t>and the </a:t>
            </a:r>
            <a:r>
              <a:rPr lang="en-US" sz="2800" i="1" dirty="0" smtClean="0"/>
              <a:t>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Rather than consider each separate combination of input and present state, we will consider combinations of inputs that impose certain functions on the next state.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4572000"/>
          <a:ext cx="36576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457200"/>
                <a:gridCol w="457200"/>
                <a:gridCol w="457200"/>
                <a:gridCol w="457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Q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Invalid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?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Asynchronous operation is not generally a good design practice. It can be difficult to predict how the circuit will operate.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avoid asynchronous operation by using </a:t>
            </a:r>
            <a:r>
              <a:rPr lang="en-US" sz="2800" i="1" dirty="0" smtClean="0"/>
              <a:t>synchronous</a:t>
            </a:r>
            <a:r>
              <a:rPr lang="en-US" sz="2800" dirty="0" smtClean="0"/>
              <a:t> circuit elements.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achieve synchronization by adding a new control input to the latch called a </a:t>
            </a:r>
            <a:r>
              <a:rPr lang="en-US" sz="2800" i="1" dirty="0" smtClean="0"/>
              <a:t>clock.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 flip-flop can only change state on the occurrence of an “appropriate” portion of the clock signal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Rising-edge</a:t>
            </a:r>
            <a:r>
              <a:rPr lang="en-US" dirty="0" smtClean="0"/>
              <a:t> (or </a:t>
            </a:r>
            <a:r>
              <a:rPr lang="en-US" i="1" dirty="0" smtClean="0"/>
              <a:t>positive-edge</a:t>
            </a:r>
            <a:r>
              <a:rPr lang="en-US" dirty="0" smtClean="0"/>
              <a:t>): the flip-flop changes state when the clock signal rises from logic-0 to logic-1.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Falling-edge</a:t>
            </a:r>
            <a:r>
              <a:rPr lang="en-US" dirty="0" smtClean="0"/>
              <a:t> (or </a:t>
            </a:r>
            <a:r>
              <a:rPr lang="en-US" i="1" dirty="0" smtClean="0"/>
              <a:t>negative-edge</a:t>
            </a:r>
            <a:r>
              <a:rPr lang="en-US" dirty="0" smtClean="0"/>
              <a:t>): the flip-flop changes state when the clock signal falls from logic-1 to logic-0.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Level</a:t>
            </a:r>
            <a:r>
              <a:rPr lang="en-US" dirty="0" smtClean="0"/>
              <a:t> – the flip-flop changes state when the clock signal remains steady at logic-1 for some amount of time.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Connect an inverter to the R input of an SR flip-flop, then connect the S input to the inverter input.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Call the new input D.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Notice that Q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= D. The state of the D flip-flop </a:t>
            </a:r>
            <a:r>
              <a:rPr lang="en-US" sz="2800" i="1" dirty="0" smtClean="0"/>
              <a:t>after</a:t>
            </a:r>
            <a:r>
              <a:rPr lang="en-US" sz="2800" dirty="0" smtClean="0"/>
              <a:t> the clock pulse equals the value on the D input </a:t>
            </a:r>
            <a:r>
              <a:rPr lang="en-US" sz="2800" i="1" dirty="0" smtClean="0"/>
              <a:t>before</a:t>
            </a:r>
            <a:r>
              <a:rPr lang="en-US" sz="2800" dirty="0" smtClean="0"/>
              <a:t> the clock pulse.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D flip-flop is the most commonly used in today’s technology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3810000"/>
          <a:ext cx="2743200" cy="184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Flip-Flops:</a:t>
            </a:r>
            <a:br>
              <a:rPr lang="en-US" dirty="0" smtClean="0"/>
            </a:br>
            <a:r>
              <a:rPr lang="en-US" dirty="0" smtClean="0"/>
              <a:t>The 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Imagine that the JK flip-flop improves on the SR flip-flop by not having the invalid case where S = R = 1.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4099560"/>
          <a:ext cx="36576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457200"/>
                <a:gridCol w="457200"/>
                <a:gridCol w="457200"/>
                <a:gridCol w="457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Q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Toggle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Q</a:t>
                      </a:r>
                      <a:r>
                        <a:rPr lang="en-US" sz="2000" dirty="0" smtClean="0">
                          <a:cs typeface="Times New Roman"/>
                        </a:rPr>
                        <a:t>′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Flip-Flops:</a:t>
            </a:r>
            <a:br>
              <a:rPr lang="en-US" dirty="0" smtClean="0"/>
            </a:br>
            <a:r>
              <a:rPr lang="en-US" dirty="0" smtClean="0"/>
              <a:t>The 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Connect the inputs of a JK flip-flop together to make a single input.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Call the new input 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718560"/>
          <a:ext cx="3200400" cy="184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Q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Toggle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= Q</a:t>
                      </a:r>
                      <a:r>
                        <a:rPr lang="en-US" sz="2000" dirty="0" smtClean="0">
                          <a:cs typeface="Times New Roman"/>
                        </a:rPr>
                        <a:t>′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2128</TotalTime>
  <Words>2083</Words>
  <Application>Microsoft Office PowerPoint</Application>
  <PresentationFormat>On-screen Show (4:3)</PresentationFormat>
  <Paragraphs>407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TimesTen</vt:lpstr>
      <vt:lpstr>Verdana</vt:lpstr>
      <vt:lpstr>Wingdings</vt:lpstr>
      <vt:lpstr>Wingdings 2</vt:lpstr>
      <vt:lpstr>Solstice</vt:lpstr>
      <vt:lpstr>ECE 2504: Introduction to Computer Engineering</vt:lpstr>
      <vt:lpstr>Sequential Logic</vt:lpstr>
      <vt:lpstr>The SR Latch</vt:lpstr>
      <vt:lpstr>The SR Latch</vt:lpstr>
      <vt:lpstr>The SR Flip-Flop</vt:lpstr>
      <vt:lpstr>The SR Flip-Flop</vt:lpstr>
      <vt:lpstr>The D Flip-Flop</vt:lpstr>
      <vt:lpstr>Other Flip-Flops: The JK Flip-Flop</vt:lpstr>
      <vt:lpstr>Other Flip-Flops: The T Flip-Flop</vt:lpstr>
      <vt:lpstr>Standard Symbols for Storage Elements</vt:lpstr>
      <vt:lpstr>Direct Inputs</vt:lpstr>
      <vt:lpstr>Flip-Flop Excitation</vt:lpstr>
      <vt:lpstr>Flip-Flop Excitation</vt:lpstr>
      <vt:lpstr>Flip-Flop Excitation</vt:lpstr>
      <vt:lpstr>Counter Example</vt:lpstr>
      <vt:lpstr>Sequential Circuit Design</vt:lpstr>
      <vt:lpstr>Sequential Circuit Design</vt:lpstr>
      <vt:lpstr>Sequential Circuit Design</vt:lpstr>
      <vt:lpstr>Sequential Circuit Design</vt:lpstr>
      <vt:lpstr>More on State Assignment</vt:lpstr>
      <vt:lpstr>General Design Example</vt:lpstr>
      <vt:lpstr>Terms of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Engineering</dc:title>
  <dc:creator>tlmartin</dc:creator>
  <cp:lastModifiedBy>Bowei Zhao</cp:lastModifiedBy>
  <cp:revision>128</cp:revision>
  <dcterms:created xsi:type="dcterms:W3CDTF">2007-05-28T17:40:19Z</dcterms:created>
  <dcterms:modified xsi:type="dcterms:W3CDTF">2015-04-02T00:08:17Z</dcterms:modified>
</cp:coreProperties>
</file>