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4" r:id="rId3"/>
    <p:sldId id="285" r:id="rId4"/>
    <p:sldId id="286" r:id="rId5"/>
    <p:sldId id="287" r:id="rId6"/>
    <p:sldId id="257" r:id="rId7"/>
    <p:sldId id="258" r:id="rId8"/>
    <p:sldId id="259" r:id="rId9"/>
    <p:sldId id="260" r:id="rId10"/>
    <p:sldId id="313" r:id="rId11"/>
    <p:sldId id="261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5" r:id="rId23"/>
    <p:sldId id="296" r:id="rId24"/>
    <p:sldId id="297" r:id="rId25"/>
    <p:sldId id="298" r:id="rId26"/>
    <p:sldId id="300" r:id="rId27"/>
    <p:sldId id="301" r:id="rId28"/>
    <p:sldId id="302" r:id="rId29"/>
    <p:sldId id="315" r:id="rId30"/>
    <p:sldId id="314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0" autoAdjust="0"/>
    <p:restoredTop sz="85820" autoAdjust="0"/>
  </p:normalViewPr>
  <p:slideViewPr>
    <p:cSldViewPr>
      <p:cViewPr>
        <p:scale>
          <a:sx n="80" d="100"/>
          <a:sy n="80" d="100"/>
        </p:scale>
        <p:origin x="-25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3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BB1CC-4A60-4BE9-A316-3E065131801D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76F18-81AA-44D5-9C3B-D27205931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F7F2A-8ED5-4EDB-9E4C-4A5EA29AFC2C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3568C-9B6F-48EF-B93A-F89AB4BD1B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8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568C-9B6F-48EF-B93A-F89AB4BD1B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63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 as load is 1, what is on</a:t>
            </a:r>
            <a:r>
              <a:rPr lang="en-US" baseline="0" dirty="0" smtClean="0"/>
              <a:t> the input of the load will be the output 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count to have an impact, the count will have to equal 1 while the load is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it to count, it can not load because the load takes precedence.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count is 1 and load is 0 then the value on the count output, then it will increment by one. </a:t>
            </a:r>
          </a:p>
          <a:p>
            <a:endParaRPr lang="en-US" baseline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568C-9B6F-48EF-B93A-F89AB4BD1B8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70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568C-9B6F-48EF-B93A-F89AB4BD1B8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 is just like a pointer. It points to a point in the memory where that ‘thing’ is. </a:t>
            </a:r>
          </a:p>
          <a:p>
            <a:endParaRPr lang="en-US" dirty="0" smtClean="0"/>
          </a:p>
          <a:p>
            <a:r>
              <a:rPr lang="en-US" dirty="0" smtClean="0"/>
              <a:t>The only way you know where something in memory is, is thanks to the MAR.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568C-9B6F-48EF-B93A-F89AB4BD1B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0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function is the variable that governs </a:t>
            </a:r>
            <a:r>
              <a:rPr lang="en-US" dirty="0" err="1" smtClean="0"/>
              <a:t>wether</a:t>
            </a:r>
            <a:r>
              <a:rPr lang="en-US" baseline="0" dirty="0" smtClean="0"/>
              <a:t> a register takes in a new value when the clock trigger comes that would normally cause the register to change its value.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not enough for just P to be equal to 1 for R1 to become R2. It requires BOTH a clock trigger and P being equal to 1.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568C-9B6F-48EF-B93A-F89AB4BD1B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7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568C-9B6F-48EF-B93A-F89AB4BD1B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0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bit ripple carry adder is what</a:t>
            </a:r>
            <a:r>
              <a:rPr lang="en-US" baseline="0" dirty="0" smtClean="0"/>
              <a:t> this is being built around. Figuring out what operand this is built around.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of the inputs to the adder, taken as a 4 bit value, is always a value that we call A, and that the other adder input is the multiplexing of other 4 bit values we call B, a 4 bit value we can call B comp, another we can call 0, 0 ,0 ,0 and a 4 bit representation of 1,1,1,1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take A and add it to B and add it with the carry in of 0.  Then we didn’t do much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if we did A + </a:t>
            </a:r>
            <a:r>
              <a:rPr lang="en-US" baseline="0" dirty="0" err="1" smtClean="0"/>
              <a:t>Bcomp</a:t>
            </a:r>
            <a:r>
              <a:rPr lang="en-US" baseline="0" dirty="0" smtClean="0"/>
              <a:t> + carry in of 1, then we change it from doing addition to doing subtraction.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combinations of the operands will cause the adder, </a:t>
            </a:r>
            <a:r>
              <a:rPr lang="en-US" baseline="0" dirty="0" err="1" smtClean="0"/>
              <a:t>decriment</a:t>
            </a:r>
            <a:r>
              <a:rPr lang="en-US" baseline="0" dirty="0" smtClean="0"/>
              <a:t> to do different things, to do </a:t>
            </a:r>
            <a:r>
              <a:rPr lang="en-US" baseline="0" dirty="0" err="1" smtClean="0"/>
              <a:t>soley</a:t>
            </a:r>
            <a:r>
              <a:rPr lang="en-US" baseline="0" dirty="0" smtClean="0"/>
              <a:t> on what we set specific bits of the </a:t>
            </a:r>
            <a:r>
              <a:rPr lang="en-US" baseline="0" dirty="0" err="1" smtClean="0"/>
              <a:t>opcode</a:t>
            </a:r>
            <a:r>
              <a:rPr lang="en-US" baseline="0" dirty="0" smtClean="0"/>
              <a:t> to cause operations to be done.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Thus a registry transfer statement can be said to be when X2 is 0 and x1 is zero and x0 is zero. Then we desire that something in this picture, that something in the picture be registered as a state of A. but whatever that something is, is </a:t>
            </a:r>
            <a:r>
              <a:rPr lang="en-US" baseline="0" dirty="0" err="1" smtClean="0"/>
              <a:t>receivin</a:t>
            </a:r>
            <a:r>
              <a:rPr lang="en-US" baseline="0" dirty="0" smtClean="0"/>
              <a:t> the the result of the </a:t>
            </a:r>
            <a:r>
              <a:rPr lang="en-US" baseline="0" dirty="0" err="1" smtClean="0"/>
              <a:t>sumb</a:t>
            </a:r>
            <a:r>
              <a:rPr lang="en-US" baseline="0" dirty="0" smtClean="0"/>
              <a:t> of A and B.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568C-9B6F-48EF-B93A-F89AB4BD1B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3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568C-9B6F-48EF-B93A-F89AB4BD1B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568C-9B6F-48EF-B93A-F89AB4BD1B8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2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568C-9B6F-48EF-B93A-F89AB4BD1B8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12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Serial right fills bits when they move to the right</a:t>
            </a:r>
          </a:p>
          <a:p>
            <a:endParaRPr lang="en-US" dirty="0" smtClean="0"/>
          </a:p>
          <a:p>
            <a:r>
              <a:rPr lang="en-US" dirty="0" smtClean="0"/>
              <a:t>Serial left fills lease </a:t>
            </a:r>
            <a:r>
              <a:rPr lang="en-US" dirty="0" err="1" smtClean="0"/>
              <a:t>signifigant</a:t>
            </a:r>
            <a:r>
              <a:rPr lang="en-US" dirty="0" smtClean="0"/>
              <a:t> left when they move to the left.</a:t>
            </a:r>
          </a:p>
          <a:p>
            <a:endParaRPr lang="en-US" dirty="0" smtClean="0"/>
          </a:p>
          <a:p>
            <a:r>
              <a:rPr lang="en-US" dirty="0" smtClean="0"/>
              <a:t>Outputs of A color wire is what is fed back into D0 of each multiplexer</a:t>
            </a:r>
          </a:p>
          <a:p>
            <a:endParaRPr lang="en-US" dirty="0" smtClean="0"/>
          </a:p>
          <a:p>
            <a:r>
              <a:rPr lang="en-US" dirty="0" smtClean="0"/>
              <a:t>When S1 and S0 equal 0 and you clock it. Then the values of A# are the values of itself. No change</a:t>
            </a:r>
          </a:p>
          <a:p>
            <a:endParaRPr lang="en-US" dirty="0" smtClean="0"/>
          </a:p>
          <a:p>
            <a:r>
              <a:rPr lang="en-US" dirty="0" smtClean="0"/>
              <a:t>When</a:t>
            </a:r>
            <a:r>
              <a:rPr lang="en-US" baseline="0" dirty="0" smtClean="0"/>
              <a:t> S1 and S0 are both 1, then the values will change to the I# of each multiplexer as they are D3 which </a:t>
            </a:r>
            <a:r>
              <a:rPr lang="en-US" baseline="0" dirty="0" err="1" smtClean="0"/>
              <a:t>coresponds</a:t>
            </a:r>
            <a:r>
              <a:rPr lang="en-US" baseline="0" dirty="0" smtClean="0"/>
              <a:t> to selector of 3.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S1 0 and S0 1, then it will get D1. The values will shift where now A0 from above </a:t>
            </a:r>
            <a:r>
              <a:rPr lang="en-US" baseline="0" dirty="0" err="1" smtClean="0"/>
              <a:t>wil</a:t>
            </a:r>
            <a:r>
              <a:rPr lang="en-US" baseline="0" dirty="0" smtClean="0"/>
              <a:t> be A1 as the color wires of the output are being fed into each others D1.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3568C-9B6F-48EF-B93A-F89AB4BD1B8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8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96973-C12E-4BB1-8587-93145E2F73B7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6548F-49EE-42F4-8735-E5078A23767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96973-C12E-4BB1-8587-93145E2F73B7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6548F-49EE-42F4-8735-E5078A237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96973-C12E-4BB1-8587-93145E2F73B7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6548F-49EE-42F4-8735-E5078A237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96973-C12E-4BB1-8587-93145E2F73B7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6548F-49EE-42F4-8735-E5078A237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96973-C12E-4BB1-8587-93145E2F73B7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6548F-49EE-42F4-8735-E5078A23767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96973-C12E-4BB1-8587-93145E2F73B7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6548F-49EE-42F4-8735-E5078A237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96973-C12E-4BB1-8587-93145E2F73B7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6548F-49EE-42F4-8735-E5078A237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96973-C12E-4BB1-8587-93145E2F73B7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6548F-49EE-42F4-8735-E5078A237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96973-C12E-4BB1-8587-93145E2F73B7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6548F-49EE-42F4-8735-E5078A23767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96973-C12E-4BB1-8587-93145E2F73B7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6548F-49EE-42F4-8735-E5078A237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96973-C12E-4BB1-8587-93145E2F73B7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6548F-49EE-42F4-8735-E5078A23767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AA96973-C12E-4BB1-8587-93145E2F73B7}" type="datetimeFigureOut">
              <a:rPr lang="en-US" smtClean="0"/>
              <a:pPr/>
              <a:t>4/15/15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E6548F-49EE-42F4-8735-E5078A23767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 2504:</a:t>
            </a:r>
            <a:br>
              <a:rPr lang="en-US" dirty="0" smtClean="0"/>
            </a:br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Computer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Section 6: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Registers and Register Transfers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</a:t>
            </a:r>
            <a:r>
              <a:rPr lang="en-US" dirty="0" err="1" smtClean="0"/>
              <a:t>Mano</a:t>
            </a:r>
            <a:r>
              <a:rPr lang="en-US" dirty="0" smtClean="0"/>
              <a:t> and </a:t>
            </a:r>
            <a:r>
              <a:rPr lang="en-US" dirty="0" err="1" smtClean="0"/>
              <a:t>Kime</a:t>
            </a:r>
            <a:r>
              <a:rPr lang="en-US" dirty="0" smtClean="0"/>
              <a:t>, Chapter 7)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Register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 smtClean="0">
                <a:sym typeface="Symbol"/>
              </a:rPr>
              <a:t> B defines a parallel transfer of the contents of register B into register A; the transfer </a:t>
            </a:r>
            <a:r>
              <a:rPr lang="en-US" sz="2800" i="1" dirty="0" smtClean="0">
                <a:sym typeface="Symbol"/>
              </a:rPr>
              <a:t>does not usually</a:t>
            </a:r>
            <a:r>
              <a:rPr lang="en-US" sz="2800" dirty="0" smtClean="0">
                <a:sym typeface="Symbol"/>
              </a:rPr>
              <a:t> alter the contents of register B.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>
                <a:sym typeface="Symbol"/>
              </a:rPr>
              <a:t>Simultaneous transfers are separated by a comma:</a:t>
            </a:r>
            <a:br>
              <a:rPr lang="en-US" sz="2800" dirty="0" smtClean="0">
                <a:sym typeface="Symbol"/>
              </a:rPr>
            </a:br>
            <a:r>
              <a:rPr lang="en-US" sz="2800" dirty="0"/>
              <a:t>A </a:t>
            </a:r>
            <a:r>
              <a:rPr lang="en-US" sz="2800" dirty="0">
                <a:sym typeface="Symbol"/>
              </a:rPr>
              <a:t> </a:t>
            </a:r>
            <a:r>
              <a:rPr lang="en-US" sz="2800" dirty="0" smtClean="0">
                <a:sym typeface="Symbol"/>
              </a:rPr>
              <a:t>B, E</a:t>
            </a:r>
            <a:r>
              <a:rPr lang="en-US" sz="2800" dirty="0" smtClean="0"/>
              <a:t> </a:t>
            </a:r>
            <a:r>
              <a:rPr lang="en-US" sz="2800" dirty="0">
                <a:sym typeface="Symbol"/>
              </a:rPr>
              <a:t> </a:t>
            </a:r>
            <a:r>
              <a:rPr lang="en-US" sz="2800" dirty="0" smtClean="0">
                <a:sym typeface="Symbol"/>
              </a:rPr>
              <a:t>D 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>
                <a:sym typeface="Symbol"/>
              </a:rPr>
              <a:t>Memory addresses specified with square brackets:</a:t>
            </a:r>
            <a:br>
              <a:rPr lang="en-US" sz="2800" dirty="0" smtClean="0">
                <a:sym typeface="Symbol"/>
              </a:rPr>
            </a:br>
            <a:r>
              <a:rPr lang="en-US" sz="2800" dirty="0" smtClean="0">
                <a:sym typeface="Symbol"/>
              </a:rPr>
              <a:t>DR </a:t>
            </a:r>
            <a:r>
              <a:rPr lang="en-US" sz="2800" dirty="0">
                <a:sym typeface="Symbol"/>
              </a:rPr>
              <a:t></a:t>
            </a:r>
            <a:r>
              <a:rPr lang="en-US" sz="2800" dirty="0" smtClean="0">
                <a:sym typeface="Symbol"/>
              </a:rPr>
              <a:t> M[AR]   </a:t>
            </a:r>
            <a:br>
              <a:rPr lang="en-US" sz="2800" dirty="0" smtClean="0">
                <a:sym typeface="Symbol"/>
              </a:rPr>
            </a:br>
            <a:r>
              <a:rPr lang="en-US" sz="1800" dirty="0" smtClean="0">
                <a:sym typeface="Symbol"/>
              </a:rPr>
              <a:t>(more on that after we cover memories)</a:t>
            </a:r>
            <a:endParaRPr lang="en-US" sz="2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81445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Register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condition that must be present in order to initiate a micro-operation is called a </a:t>
            </a:r>
            <a:r>
              <a:rPr lang="en-US" sz="2800" i="1" dirty="0" smtClean="0"/>
              <a:t>control function</a:t>
            </a:r>
            <a:r>
              <a:rPr lang="en-US" sz="2800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Example</a:t>
            </a:r>
            <a:r>
              <a:rPr lang="en-US" sz="2800" dirty="0" smtClean="0"/>
              <a:t>:     P:  R2 </a:t>
            </a:r>
            <a:r>
              <a:rPr lang="en-US" sz="2800" dirty="0" smtClean="0">
                <a:sym typeface="Symbol"/>
              </a:rPr>
              <a:t> R1</a:t>
            </a:r>
            <a:endParaRPr lang="en-US" sz="2800" dirty="0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44" y="4953000"/>
            <a:ext cx="58521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br>
              <a:rPr lang="en-US" dirty="0" smtClean="0"/>
            </a:br>
            <a:r>
              <a:rPr lang="en-US" dirty="0" smtClean="0"/>
              <a:t>Micro-Operations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An </a:t>
            </a:r>
            <a:r>
              <a:rPr lang="en-US" sz="2800" i="1" dirty="0" smtClean="0"/>
              <a:t>arithmetic operation</a:t>
            </a:r>
            <a:r>
              <a:rPr lang="en-US" sz="2800" dirty="0" smtClean="0"/>
              <a:t> is one where the result in one bit position can affect the result in another bit position.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Consider P:  X </a:t>
            </a:r>
            <a:r>
              <a:rPr lang="en-US" sz="2800" dirty="0" smtClean="0">
                <a:sym typeface="Symbol"/>
              </a:rPr>
              <a:t> Y + Z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smtClean="0"/>
              <a:t>How might we move the contents of registers Y and Z to the inputs of the adder?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Register X must be loaded with the result.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We may have to store other status bits.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P must specify everything to make all of these things happen.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br>
              <a:rPr lang="en-US" dirty="0" smtClean="0"/>
            </a:br>
            <a:r>
              <a:rPr lang="en-US" dirty="0" smtClean="0"/>
              <a:t>Micro-Operations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Note how these </a:t>
            </a:r>
            <a:r>
              <a:rPr lang="en-US" sz="2800" i="1" dirty="0" smtClean="0"/>
              <a:t>2’s complement</a:t>
            </a:r>
            <a:r>
              <a:rPr lang="en-US" sz="2800" dirty="0" smtClean="0"/>
              <a:t> operations are represented in an accumulator-based format.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  <a:tabLst>
                <a:tab pos="3205163" algn="l"/>
              </a:tabLst>
            </a:pPr>
            <a:r>
              <a:rPr lang="en-US" sz="2800" dirty="0" smtClean="0"/>
              <a:t>A </a:t>
            </a:r>
            <a:r>
              <a:rPr lang="en-US" sz="2800" dirty="0" smtClean="0">
                <a:sym typeface="Symbol"/>
              </a:rPr>
              <a:t> A + B	Addition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  <a:tabLst>
                <a:tab pos="3205163" algn="l"/>
              </a:tabLst>
            </a:pPr>
            <a:r>
              <a:rPr lang="en-US" sz="2800" dirty="0" smtClean="0">
                <a:sym typeface="Symbol"/>
              </a:rPr>
              <a:t>A  A – B	Subtraction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  <a:tabLst>
                <a:tab pos="3205163" algn="l"/>
              </a:tabLst>
            </a:pPr>
            <a:r>
              <a:rPr lang="en-US" sz="2800" dirty="0" smtClean="0">
                <a:cs typeface="Times New Roman"/>
                <a:sym typeface="Symbol"/>
              </a:rPr>
              <a:t>A </a:t>
            </a:r>
            <a:r>
              <a:rPr lang="en-US" sz="2800" dirty="0" smtClean="0">
                <a:sym typeface="Symbol"/>
              </a:rPr>
              <a:t> A + B</a:t>
            </a:r>
            <a:r>
              <a:rPr lang="en-US" sz="2800" dirty="0" smtClean="0">
                <a:cs typeface="Times New Roman"/>
                <a:sym typeface="Symbol"/>
              </a:rPr>
              <a:t>′ + 1	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  <a:tabLst>
                <a:tab pos="3205163" algn="l"/>
              </a:tabLst>
            </a:pPr>
            <a:r>
              <a:rPr lang="en-US" sz="2800" dirty="0" smtClean="0">
                <a:cs typeface="Times New Roman"/>
                <a:sym typeface="Symbol"/>
              </a:rPr>
              <a:t>A </a:t>
            </a:r>
            <a:r>
              <a:rPr lang="en-US" sz="2800" dirty="0" smtClean="0">
                <a:sym typeface="Symbol"/>
              </a:rPr>
              <a:t> A + 1	Increment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  <a:tabLst>
                <a:tab pos="3205163" algn="l"/>
              </a:tabLst>
            </a:pPr>
            <a:r>
              <a:rPr lang="en-US" sz="2800" dirty="0" smtClean="0">
                <a:sym typeface="Symbol"/>
              </a:rPr>
              <a:t>A  A – 1	Decrement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  <a:tabLst>
                <a:tab pos="3205163" algn="l"/>
              </a:tabLst>
            </a:pPr>
            <a:r>
              <a:rPr lang="en-US" sz="2800" dirty="0" smtClean="0">
                <a:sym typeface="Symbol"/>
              </a:rPr>
              <a:t>A  A</a:t>
            </a:r>
            <a:r>
              <a:rPr lang="en-US" sz="2800" dirty="0" smtClean="0">
                <a:cs typeface="Times New Roman"/>
                <a:sym typeface="Symbol"/>
              </a:rPr>
              <a:t>′ + 1	Negate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br>
              <a:rPr lang="en-US" dirty="0" smtClean="0"/>
            </a:br>
            <a:r>
              <a:rPr lang="en-US" dirty="0" smtClean="0"/>
              <a:t>Micro-Operations</a:t>
            </a:r>
            <a:endParaRPr lang="en-US" dirty="0"/>
          </a:p>
        </p:txBody>
      </p:sp>
      <p:sp>
        <p:nvSpPr>
          <p:cNvPr id="15466" name="Rectangle 10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992" y="1929384"/>
            <a:ext cx="5332366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Micro-Operations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Logic micro-operations are bitwise operations. The result in one bit position does not affect the result in other bit positions.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These two RTL statements represent the same operation: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P:  A </a:t>
            </a:r>
            <a:r>
              <a:rPr lang="en-US" sz="2800" dirty="0" smtClean="0">
                <a:sym typeface="Symbol"/>
              </a:rPr>
              <a:t> A  B</a:t>
            </a:r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>
                <a:sym typeface="Symbol"/>
              </a:rPr>
              <a:t>P:  A</a:t>
            </a:r>
            <a:r>
              <a:rPr lang="en-US" sz="2800" i="1" baseline="-25000" dirty="0" smtClean="0">
                <a:sym typeface="Symbol"/>
              </a:rPr>
              <a:t>i</a:t>
            </a:r>
            <a:r>
              <a:rPr lang="en-US" sz="2800" dirty="0" smtClean="0">
                <a:sym typeface="Symbol"/>
              </a:rPr>
              <a:t>  A</a:t>
            </a:r>
            <a:r>
              <a:rPr lang="en-US" sz="2800" i="1" baseline="-25000" dirty="0" smtClean="0">
                <a:sym typeface="Symbol"/>
              </a:rPr>
              <a:t>i</a:t>
            </a:r>
            <a:r>
              <a:rPr lang="en-US" sz="2800" dirty="0" smtClean="0">
                <a:sym typeface="Symbol"/>
              </a:rPr>
              <a:t>  B</a:t>
            </a:r>
            <a:r>
              <a:rPr lang="en-US" sz="2800" i="1" baseline="-25000" dirty="0" smtClean="0">
                <a:sym typeface="Symbol"/>
              </a:rPr>
              <a:t>i</a:t>
            </a:r>
            <a:r>
              <a:rPr lang="en-US" sz="2800" dirty="0" smtClean="0">
                <a:sym typeface="Symbol"/>
              </a:rPr>
              <a:t>, </a:t>
            </a:r>
            <a:r>
              <a:rPr lang="en-US" sz="2800" dirty="0" err="1" smtClean="0">
                <a:sym typeface="Symbol"/>
              </a:rPr>
              <a:t>i</a:t>
            </a:r>
            <a:r>
              <a:rPr lang="en-US" sz="2800" dirty="0" smtClean="0">
                <a:sym typeface="Symbol"/>
              </a:rPr>
              <a:t>  {0,1,…, </a:t>
            </a:r>
            <a:r>
              <a:rPr lang="en-US" sz="2800" i="1" dirty="0" smtClean="0">
                <a:sym typeface="Symbol"/>
              </a:rPr>
              <a:t>n – 1}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>
              <a:sym typeface="Symbo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>
                <a:sym typeface="Symbol"/>
              </a:rPr>
              <a:t>To distinguish logic operations used in control, we use formal logic symbols to represent logic micro-operations.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Micro-Operations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For binary variables A and B, we can represent 16 distinct logic micro-operations: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/>
              <a:t>	F = 0	F </a:t>
            </a:r>
            <a:r>
              <a:rPr lang="en-US" sz="2000" dirty="0" smtClean="0">
                <a:sym typeface="Symbol"/>
              </a:rPr>
              <a:t> 0		Clear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</a:t>
            </a:r>
            <a:r>
              <a:rPr lang="en-US" sz="2000" dirty="0" err="1" smtClean="0">
                <a:sym typeface="Symbol"/>
              </a:rPr>
              <a:t>xy</a:t>
            </a:r>
            <a:r>
              <a:rPr lang="en-US" sz="2000" dirty="0" smtClean="0">
                <a:sym typeface="Symbol"/>
              </a:rPr>
              <a:t>	F  A  B	AND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</a:t>
            </a:r>
            <a:r>
              <a:rPr lang="en-US" sz="2000" dirty="0" err="1" smtClean="0">
                <a:sym typeface="Symbol"/>
              </a:rPr>
              <a:t>x</a:t>
            </a:r>
            <a:r>
              <a:rPr lang="en-US" sz="2000" dirty="0" err="1" smtClean="0">
                <a:cs typeface="Times New Roman"/>
                <a:sym typeface="Symbol"/>
              </a:rPr>
              <a:t>′</a:t>
            </a:r>
            <a:r>
              <a:rPr lang="en-US" sz="2000" dirty="0" err="1" smtClean="0">
                <a:sym typeface="Symbol"/>
              </a:rPr>
              <a:t>y</a:t>
            </a:r>
            <a:r>
              <a:rPr lang="en-US" sz="2000" dirty="0" smtClean="0">
                <a:sym typeface="Symbol"/>
              </a:rPr>
              <a:t>	F  A</a:t>
            </a:r>
            <a:r>
              <a:rPr lang="en-US" sz="2000" dirty="0" smtClean="0">
                <a:cs typeface="Times New Roman"/>
                <a:sym typeface="Symbol"/>
              </a:rPr>
              <a:t>′</a:t>
            </a:r>
            <a:r>
              <a:rPr lang="en-US" sz="2000" dirty="0" smtClean="0">
                <a:sym typeface="Symbol"/>
              </a:rPr>
              <a:t>  B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</a:t>
            </a:r>
            <a:r>
              <a:rPr lang="en-US" sz="2000" dirty="0" err="1" smtClean="0">
                <a:sym typeface="Symbol"/>
              </a:rPr>
              <a:t>xy</a:t>
            </a:r>
            <a:r>
              <a:rPr lang="en-US" sz="2000" dirty="0" smtClean="0">
                <a:cs typeface="Times New Roman"/>
                <a:sym typeface="Symbol"/>
              </a:rPr>
              <a:t>′</a:t>
            </a:r>
            <a:r>
              <a:rPr lang="en-US" sz="2000" dirty="0" smtClean="0">
                <a:sym typeface="Symbol"/>
              </a:rPr>
              <a:t>	F  A  B</a:t>
            </a:r>
            <a:r>
              <a:rPr lang="en-US" sz="2000" dirty="0" smtClean="0">
                <a:cs typeface="Times New Roman"/>
                <a:sym typeface="Symbol"/>
              </a:rPr>
              <a:t>′</a:t>
            </a:r>
            <a:endParaRPr lang="en-US" sz="2000" dirty="0" smtClean="0">
              <a:sym typeface="Symbol"/>
            </a:endParaRP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</a:t>
            </a:r>
            <a:r>
              <a:rPr lang="en-US" sz="2000" dirty="0" err="1" smtClean="0">
                <a:sym typeface="Symbol"/>
              </a:rPr>
              <a:t>x</a:t>
            </a:r>
            <a:r>
              <a:rPr lang="en-US" sz="2000" dirty="0" err="1" smtClean="0">
                <a:cs typeface="Times New Roman"/>
                <a:sym typeface="Symbol"/>
              </a:rPr>
              <a:t>′</a:t>
            </a:r>
            <a:r>
              <a:rPr lang="en-US" sz="2000" dirty="0" err="1" smtClean="0">
                <a:sym typeface="Symbol"/>
              </a:rPr>
              <a:t>y</a:t>
            </a:r>
            <a:r>
              <a:rPr lang="en-US" sz="2000" dirty="0" smtClean="0">
                <a:cs typeface="Times New Roman"/>
                <a:sym typeface="Symbol"/>
              </a:rPr>
              <a:t>′ </a:t>
            </a:r>
            <a:r>
              <a:rPr lang="en-US" sz="2000" dirty="0" smtClean="0">
                <a:sym typeface="Symbol"/>
              </a:rPr>
              <a:t>	F  (A  B)</a:t>
            </a:r>
            <a:r>
              <a:rPr lang="en-US" sz="2000" dirty="0" smtClean="0">
                <a:cs typeface="Times New Roman"/>
                <a:sym typeface="Symbol"/>
              </a:rPr>
              <a:t>′ </a:t>
            </a:r>
            <a:r>
              <a:rPr lang="en-US" sz="2000" dirty="0" smtClean="0">
                <a:sym typeface="Symbol"/>
              </a:rPr>
              <a:t>	NOR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x	F  A		Load  A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x</a:t>
            </a:r>
            <a:r>
              <a:rPr lang="en-US" sz="2000" dirty="0" smtClean="0">
                <a:cs typeface="Times New Roman"/>
                <a:sym typeface="Symbol"/>
              </a:rPr>
              <a:t>′ </a:t>
            </a:r>
            <a:r>
              <a:rPr lang="en-US" sz="2000" dirty="0" smtClean="0">
                <a:sym typeface="Symbol"/>
              </a:rPr>
              <a:t>	F  A</a:t>
            </a:r>
            <a:r>
              <a:rPr lang="en-US" sz="2000" dirty="0" smtClean="0">
                <a:cs typeface="Times New Roman"/>
                <a:sym typeface="Symbol"/>
              </a:rPr>
              <a:t>′		Complement A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cs typeface="Times New Roman"/>
                <a:sym typeface="Symbol"/>
              </a:rPr>
              <a:t>	</a:t>
            </a:r>
            <a:r>
              <a:rPr lang="en-US" sz="2000" dirty="0" smtClean="0">
                <a:sym typeface="Symbol"/>
              </a:rPr>
              <a:t>F = y	F  B		Load B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y</a:t>
            </a:r>
            <a:r>
              <a:rPr lang="en-US" sz="2000" dirty="0" smtClean="0">
                <a:cs typeface="Times New Roman"/>
                <a:sym typeface="Symbol"/>
              </a:rPr>
              <a:t>′ </a:t>
            </a:r>
            <a:r>
              <a:rPr lang="en-US" sz="2000" dirty="0" smtClean="0">
                <a:sym typeface="Symbol"/>
              </a:rPr>
              <a:t>	F  B</a:t>
            </a:r>
            <a:r>
              <a:rPr lang="en-US" sz="2000" dirty="0" smtClean="0">
                <a:cs typeface="Times New Roman"/>
                <a:sym typeface="Symbol"/>
              </a:rPr>
              <a:t>′	 </a:t>
            </a:r>
            <a:r>
              <a:rPr lang="en-US" sz="2000" dirty="0" smtClean="0">
                <a:sym typeface="Symbol"/>
              </a:rPr>
              <a:t>	Complement B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x  y	F  A  B	XOR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x  y	F  A  B	XNOR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x + y	F  A  B	OR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x</a:t>
            </a:r>
            <a:r>
              <a:rPr lang="en-US" sz="2000" dirty="0" smtClean="0">
                <a:cs typeface="Times New Roman"/>
                <a:sym typeface="Symbol"/>
              </a:rPr>
              <a:t>′ + </a:t>
            </a:r>
            <a:r>
              <a:rPr lang="en-US" sz="2000" dirty="0" smtClean="0">
                <a:sym typeface="Symbol"/>
              </a:rPr>
              <a:t>y	F  A</a:t>
            </a:r>
            <a:r>
              <a:rPr lang="en-US" sz="2000" dirty="0" smtClean="0">
                <a:cs typeface="Times New Roman"/>
                <a:sym typeface="Symbol"/>
              </a:rPr>
              <a:t>′</a:t>
            </a:r>
            <a:r>
              <a:rPr lang="en-US" sz="2000" dirty="0" smtClean="0">
                <a:sym typeface="Symbol"/>
              </a:rPr>
              <a:t>  B	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x</a:t>
            </a:r>
            <a:r>
              <a:rPr lang="en-US" sz="2000" dirty="0" smtClean="0">
                <a:cs typeface="Times New Roman"/>
                <a:sym typeface="Symbol"/>
              </a:rPr>
              <a:t> + </a:t>
            </a:r>
            <a:r>
              <a:rPr lang="en-US" sz="2000" dirty="0" smtClean="0">
                <a:sym typeface="Symbol"/>
              </a:rPr>
              <a:t>y</a:t>
            </a:r>
            <a:r>
              <a:rPr lang="en-US" sz="2000" dirty="0" smtClean="0">
                <a:cs typeface="Times New Roman"/>
                <a:sym typeface="Symbol"/>
              </a:rPr>
              <a:t>′ </a:t>
            </a:r>
            <a:r>
              <a:rPr lang="en-US" sz="2000" dirty="0" smtClean="0">
                <a:sym typeface="Symbol"/>
              </a:rPr>
              <a:t>	F  A  B</a:t>
            </a:r>
            <a:r>
              <a:rPr lang="en-US" sz="2000" dirty="0" smtClean="0">
                <a:cs typeface="Times New Roman"/>
                <a:sym typeface="Symbol"/>
              </a:rPr>
              <a:t>′ </a:t>
            </a:r>
            <a:r>
              <a:rPr lang="en-US" sz="2000" dirty="0" smtClean="0">
                <a:sym typeface="Symbol"/>
              </a:rPr>
              <a:t>	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x</a:t>
            </a:r>
            <a:r>
              <a:rPr lang="en-US" sz="2000" dirty="0" smtClean="0">
                <a:cs typeface="Times New Roman"/>
                <a:sym typeface="Symbol"/>
              </a:rPr>
              <a:t>′ + </a:t>
            </a:r>
            <a:r>
              <a:rPr lang="en-US" sz="2000" dirty="0" smtClean="0">
                <a:sym typeface="Symbol"/>
              </a:rPr>
              <a:t>y</a:t>
            </a:r>
            <a:r>
              <a:rPr lang="en-US" sz="2000" dirty="0" smtClean="0">
                <a:cs typeface="Times New Roman"/>
                <a:sym typeface="Symbol"/>
              </a:rPr>
              <a:t>′ </a:t>
            </a:r>
            <a:r>
              <a:rPr lang="en-US" sz="2000" dirty="0" smtClean="0">
                <a:sym typeface="Symbol"/>
              </a:rPr>
              <a:t>	F  (A  B)</a:t>
            </a:r>
            <a:r>
              <a:rPr lang="en-US" sz="2000" dirty="0" smtClean="0">
                <a:cs typeface="Times New Roman"/>
                <a:sym typeface="Symbol"/>
              </a:rPr>
              <a:t>′</a:t>
            </a:r>
            <a:r>
              <a:rPr lang="en-US" sz="2000" dirty="0" smtClean="0">
                <a:sym typeface="Symbol"/>
              </a:rPr>
              <a:t> 	NAND</a:t>
            </a:r>
          </a:p>
          <a:p>
            <a:pPr>
              <a:spcBef>
                <a:spcPts val="0"/>
              </a:spcBef>
              <a:buSzPct val="100000"/>
              <a:buNone/>
            </a:pPr>
            <a:r>
              <a:rPr lang="en-US" sz="2000" dirty="0" smtClean="0">
                <a:sym typeface="Symbol"/>
              </a:rPr>
              <a:t>	F = 1	F  1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Micro-Operations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992" y="1929383"/>
            <a:ext cx="5623560" cy="299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5257800"/>
          <a:ext cx="457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1828800"/>
                <a:gridCol w="1828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= 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ym typeface="Symbol"/>
                        </a:rPr>
                        <a:t> B</a:t>
                      </a:r>
                      <a:r>
                        <a:rPr lang="en-US" sz="1800" baseline="-25000" dirty="0" smtClean="0">
                          <a:sym typeface="Symbol"/>
                        </a:rPr>
                        <a:t>i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= 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ym typeface="Symbol"/>
                        </a:rPr>
                        <a:t> B</a:t>
                      </a:r>
                      <a:r>
                        <a:rPr lang="en-US" sz="1800" baseline="-25000" dirty="0" smtClean="0">
                          <a:sym typeface="Symbol"/>
                        </a:rPr>
                        <a:t>i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= 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ym typeface="Symbol"/>
                        </a:rPr>
                        <a:t> B</a:t>
                      </a:r>
                      <a:r>
                        <a:rPr lang="en-US" sz="1800" baseline="-25000" dirty="0" smtClean="0">
                          <a:sym typeface="Symbol"/>
                        </a:rPr>
                        <a:t>i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= 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 smtClean="0">
                          <a:cs typeface="Times New Roman"/>
                          <a:sym typeface="Symbol"/>
                        </a:rPr>
                        <a:t>′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Complement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Micro-Operations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When we first considered shift operations, we first took note of the question of the vacated bit. 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nature of the shift provides an answer to the question. 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 will consider three different shift micro-operations.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/>
              <a:t>(See section 10.6 of the text)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Micro-Operations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 a </a:t>
            </a:r>
            <a:r>
              <a:rPr lang="en-US" sz="2800" i="1" dirty="0" smtClean="0"/>
              <a:t>logical shift</a:t>
            </a:r>
            <a:r>
              <a:rPr lang="en-US" sz="2800" dirty="0" smtClean="0"/>
              <a:t>, a left or right-shift causes all of the bits to move one position in that direction.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bit that shifts out of the register is lost.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0 fills the vacated position.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800" i="1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smtClean="0"/>
              <a:t>	Example	</a:t>
            </a:r>
            <a:r>
              <a:rPr lang="en-US" sz="2800" dirty="0" smtClean="0"/>
              <a:t>10110101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smtClean="0"/>
              <a:t>			</a:t>
            </a:r>
            <a:r>
              <a:rPr lang="en-US" sz="2800" dirty="0" smtClean="0"/>
              <a:t>01101010 – after LSL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			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			01010011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			00101001 – after LSR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 single flip-flop can hold one bit of information.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i="1" dirty="0" smtClean="0"/>
              <a:t>register</a:t>
            </a:r>
            <a:r>
              <a:rPr lang="en-US" sz="2800" dirty="0" smtClean="0"/>
              <a:t> uses a set of commonly-controlled flip-flops to store </a:t>
            </a:r>
            <a:r>
              <a:rPr lang="en-US" sz="2800" i="1" dirty="0" smtClean="0"/>
              <a:t>words</a:t>
            </a:r>
            <a:r>
              <a:rPr lang="en-US" sz="2800" dirty="0" smtClean="0"/>
              <a:t> of information.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 can implement registers most easily using D flip-flops, since the outputs of the flip-flops follow the inputs (after a clock pulse). Remember: Q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 = 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15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Micro-Operations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 a </a:t>
            </a:r>
            <a:r>
              <a:rPr lang="en-US" sz="2800" i="1" dirty="0" smtClean="0"/>
              <a:t>circular shift</a:t>
            </a:r>
            <a:r>
              <a:rPr lang="en-US" sz="2800" dirty="0" smtClean="0"/>
              <a:t> (also called a </a:t>
            </a:r>
            <a:r>
              <a:rPr lang="en-US" sz="2800" i="1" dirty="0" smtClean="0"/>
              <a:t>rotate</a:t>
            </a:r>
            <a:r>
              <a:rPr lang="en-US" sz="2800" dirty="0" smtClean="0"/>
              <a:t>), a left or right-shift causes all of the bits to move one position in that direction.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bit that shifts out of the register occupies the vacated position.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Example</a:t>
            </a:r>
            <a:r>
              <a:rPr lang="en-US" sz="2800" dirty="0" smtClean="0"/>
              <a:t>	10110101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			01101011 – after ROL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			01010011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			10101001 – after ROR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Micro-Operations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 this case, we take the register contents to represent a </a:t>
            </a:r>
            <a:r>
              <a:rPr lang="en-US" sz="2800" i="1" dirty="0" smtClean="0"/>
              <a:t>signed binary number</a:t>
            </a:r>
            <a:r>
              <a:rPr lang="en-US" sz="2800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 an </a:t>
            </a:r>
            <a:r>
              <a:rPr lang="en-US" sz="2800" i="1" dirty="0" smtClean="0"/>
              <a:t>arithmetic-shift</a:t>
            </a:r>
            <a:r>
              <a:rPr lang="en-US" sz="2800" dirty="0" smtClean="0"/>
              <a:t>, a left-shift or right shift causes all of the bits to move one position in that direction.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i="1" dirty="0" smtClean="0"/>
              <a:t>left-shift </a:t>
            </a:r>
            <a:r>
              <a:rPr lang="en-US" sz="2800" dirty="0" smtClean="0"/>
              <a:t>corresponds to multiplication by 2. A </a:t>
            </a:r>
            <a:r>
              <a:rPr lang="en-US" sz="2800" i="1" dirty="0" smtClean="0"/>
              <a:t>right-shift</a:t>
            </a:r>
            <a:r>
              <a:rPr lang="en-US" sz="2800" dirty="0" smtClean="0"/>
              <a:t> corresponds to division by 2.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 general, the arithmetic shift must preserve the value of the sign bit.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Some registers have the added capability of shifting the information stored in them to the right or the left.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b="1" dirty="0" smtClean="0"/>
              <a:t>Example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Stored word:			0110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Stored word (shifted right):	x011</a:t>
            </a:r>
            <a:br>
              <a:rPr lang="en-US" sz="2800" dirty="0" smtClean="0"/>
            </a:br>
            <a:r>
              <a:rPr lang="en-US" sz="2800" dirty="0" smtClean="0"/>
              <a:t>Stored word (shifted left):	110x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 each case, x represents a bit value that must fill the position vacated as a result of the shift.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How is the value of x determined?</a:t>
            </a:r>
          </a:p>
        </p:txBody>
      </p:sp>
    </p:spTree>
    <p:extLst>
      <p:ext uri="{BB962C8B-B14F-4D97-AF65-F5344CB8AC3E}">
        <p14:creationId xmlns:p14="http://schemas.microsoft.com/office/powerpoint/2010/main" val="9807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Shift Register Control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Clock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Function control lines (shift-left, shift-right, parallel load, etc.)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Serial right and serial left inputs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Clear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Parallel-load input lines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Shift Register Applications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Arithmetic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Parallel-to-serial and serial-to-parallel conversion</a:t>
            </a:r>
          </a:p>
        </p:txBody>
      </p:sp>
    </p:spTree>
    <p:extLst>
      <p:ext uri="{BB962C8B-B14F-4D97-AF65-F5344CB8AC3E}">
        <p14:creationId xmlns:p14="http://schemas.microsoft.com/office/powerpoint/2010/main" val="346798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8720" y="1920240"/>
            <a:ext cx="50285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06266" y="8458200"/>
            <a:ext cx="4918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Bidirectional shift register w/parallel load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0138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i="1" dirty="0" smtClean="0"/>
              <a:t>counter </a:t>
            </a:r>
            <a:r>
              <a:rPr lang="en-US" sz="2800" dirty="0" smtClean="0"/>
              <a:t> is a register that cycles through a predetermined state order on the application of input (clock) pulses.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most common counters are those whose state sequences occur in the standard counting order.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Some </a:t>
            </a:r>
            <a:r>
              <a:rPr lang="en-US" sz="2800" dirty="0"/>
              <a:t>counters have additional control lines such as </a:t>
            </a:r>
            <a:r>
              <a:rPr lang="en-US" sz="2800" i="1" dirty="0"/>
              <a:t>clear </a:t>
            </a:r>
            <a:r>
              <a:rPr lang="en-US" sz="2800" dirty="0"/>
              <a:t>and </a:t>
            </a:r>
            <a:r>
              <a:rPr lang="en-US" sz="2800" i="1" dirty="0"/>
              <a:t>parallel load</a:t>
            </a:r>
            <a:r>
              <a:rPr lang="en-US" sz="2800" dirty="0"/>
              <a:t>.</a:t>
            </a:r>
            <a:endParaRPr lang="en-US" sz="2800" i="1" dirty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9684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5434" y="8458200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4-bit up-counter with clear</a:t>
            </a:r>
            <a:endParaRPr lang="en-US" sz="2000" dirty="0"/>
          </a:p>
        </p:txBody>
      </p:sp>
      <p:pic>
        <p:nvPicPr>
          <p:cNvPr id="205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60" y="1920240"/>
            <a:ext cx="50292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371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513" y="8458200"/>
            <a:ext cx="5213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4-bit counter with parallel load (Figure 7-14)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40" y="1676400"/>
            <a:ext cx="5315095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891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cell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Registers can be iteratively designed, extending the approach we saw earlier with combinational circuits, e.g., ripple adder: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Design one bit of the register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Replicate n copies of the bit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Connect them together to form the register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Modify certain bits as needed, typically LSB and MSB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368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cell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Example:  Register cell that computes AND, XOR, OR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ontrol logic shared by all cells 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55054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858000"/>
            <a:ext cx="34671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70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20240"/>
            <a:ext cx="27432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8458200"/>
            <a:ext cx="4898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Figure 2.4: 4-bit register with active-low clear.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540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 a system containing 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-bit registers, we need </a:t>
            </a:r>
            <a:r>
              <a:rPr lang="en-US" sz="2800" i="1" dirty="0" smtClean="0"/>
              <a:t>n</a:t>
            </a:r>
            <a:r>
              <a:rPr lang="en-US" sz="2800" i="1" baseline="-25000" dirty="0" smtClean="0"/>
              <a:t> </a:t>
            </a:r>
            <a:r>
              <a:rPr lang="en-US" sz="2800" dirty="0" smtClean="0">
                <a:sym typeface="Symbol"/>
              </a:rPr>
              <a:t>*</a:t>
            </a:r>
            <a:r>
              <a:rPr lang="en-US" sz="2800" i="1" baseline="-25000" dirty="0" smtClean="0">
                <a:sym typeface="Symbol"/>
              </a:rPr>
              <a:t> </a:t>
            </a:r>
            <a:r>
              <a:rPr lang="en-US" sz="2800" i="1" dirty="0" smtClean="0"/>
              <a:t>x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*</a:t>
            </a:r>
            <a:r>
              <a:rPr lang="en-US" sz="2800" i="1" baseline="-25000" dirty="0" smtClean="0"/>
              <a:t> 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 – 1) wires. This is </a:t>
            </a:r>
            <a:r>
              <a:rPr lang="en-US" sz="2800" b="1" dirty="0" smtClean="0"/>
              <a:t>impractical</a:t>
            </a:r>
            <a:r>
              <a:rPr lang="en-US" sz="2800" dirty="0" smtClean="0"/>
              <a:t> in large systems.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 a </a:t>
            </a:r>
            <a:r>
              <a:rPr lang="en-US" sz="2800" i="1" dirty="0" smtClean="0"/>
              <a:t>bus </a:t>
            </a:r>
            <a:r>
              <a:rPr lang="en-US" sz="2800" dirty="0" smtClean="0"/>
              <a:t>system, we restrict the number of parallel data transfers to one at a time. All of the wires share access to the same </a:t>
            </a:r>
            <a:r>
              <a:rPr lang="en-US" sz="2800" i="1" dirty="0" smtClean="0"/>
              <a:t>n</a:t>
            </a:r>
            <a:r>
              <a:rPr lang="en-US" sz="2800" dirty="0" smtClean="0"/>
              <a:t> wires.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838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 can build a bus using multiplexers.</a:t>
            </a:r>
            <a:endParaRPr lang="en-US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895600"/>
            <a:ext cx="3200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7323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dirty="0" smtClean="0"/>
              <a:t>We can build a bus using </a:t>
            </a:r>
            <a:r>
              <a:rPr lang="en-US" i="1" dirty="0" smtClean="0"/>
              <a:t>tri-state buffers</a:t>
            </a:r>
            <a:r>
              <a:rPr lang="en-US" dirty="0" smtClean="0"/>
              <a:t> on the bus line.</a:t>
            </a:r>
            <a:endParaRPr lang="en-US" i="1" dirty="0"/>
          </a:p>
        </p:txBody>
      </p:sp>
      <p:pic>
        <p:nvPicPr>
          <p:cNvPr id="2150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368040"/>
            <a:ext cx="54864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5468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An RTL statement may or may not explicitly represent a bus transfer.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None/>
            </a:pPr>
            <a:r>
              <a:rPr lang="en-US" sz="2800" dirty="0" smtClean="0"/>
              <a:t>	P:  BUS </a:t>
            </a:r>
            <a:r>
              <a:rPr lang="en-US" sz="2800" dirty="0" smtClean="0">
                <a:sym typeface="Symbol"/>
              </a:rPr>
              <a:t> R1, C  BUS</a:t>
            </a:r>
          </a:p>
          <a:p>
            <a:pPr>
              <a:buSzPct val="100000"/>
              <a:buNone/>
            </a:pPr>
            <a:r>
              <a:rPr lang="en-US" sz="2800" dirty="0" smtClean="0">
                <a:sym typeface="Symbol"/>
              </a:rPr>
              <a:t>	P:  C  R1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>
              <a:sym typeface="Symbol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>
                <a:sym typeface="Symbol"/>
              </a:rPr>
              <a:t>Not every register transfer has to use a bus.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7092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 can express read and write operations as sequences of register transfers.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Write</a:t>
            </a:r>
            <a:r>
              <a:rPr lang="en-US" sz="2800" dirty="0" smtClean="0"/>
              <a:t>: Store the contents of R1 at memory address 0x100.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	MAR </a:t>
            </a:r>
            <a:r>
              <a:rPr lang="en-US" sz="2800" dirty="0" smtClean="0">
                <a:sym typeface="Symbol"/>
              </a:rPr>
              <a:t> 0x100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>
                <a:sym typeface="Symbol"/>
              </a:rPr>
              <a:t>	MDR  R1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>
                <a:sym typeface="Symbol"/>
              </a:rPr>
              <a:t>	</a:t>
            </a:r>
            <a:r>
              <a:rPr lang="en-US" sz="2800" dirty="0" err="1" smtClean="0">
                <a:sym typeface="Symbol"/>
              </a:rPr>
              <a:t>Mem</a:t>
            </a:r>
            <a:r>
              <a:rPr lang="en-US" sz="2800" dirty="0" smtClean="0">
                <a:sym typeface="Symbol"/>
              </a:rPr>
              <a:t>[MAR]  MDR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8328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Read:</a:t>
            </a:r>
            <a:r>
              <a:rPr lang="en-US" sz="2800" dirty="0" smtClean="0"/>
              <a:t> Load R1 with the contents of memory address 0x100: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	MAR </a:t>
            </a:r>
            <a:r>
              <a:rPr lang="en-US" sz="2800" dirty="0" smtClean="0">
                <a:sym typeface="Symbol"/>
              </a:rPr>
              <a:t> 0x100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>
                <a:sym typeface="Symbol"/>
              </a:rPr>
              <a:t>	MDR  </a:t>
            </a:r>
            <a:r>
              <a:rPr lang="en-US" sz="2800" dirty="0" err="1" smtClean="0">
                <a:sym typeface="Symbol"/>
              </a:rPr>
              <a:t>Mem</a:t>
            </a:r>
            <a:r>
              <a:rPr lang="en-US" sz="2800" dirty="0" smtClean="0">
                <a:sym typeface="Symbol"/>
              </a:rPr>
              <a:t>[MAR]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>
                <a:sym typeface="Symbol"/>
              </a:rPr>
              <a:t>	R1  MDR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sz="2800" dirty="0">
              <a:sym typeface="Symbo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sz="2800" dirty="0" smtClean="0">
              <a:sym typeface="Symbo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ym typeface="Symbol"/>
              </a:rPr>
              <a:t>(More on memories in the next chapter)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779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job of a control function is to provide information to the inputs that operate a device.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dirty="0" smtClean="0"/>
              <a:t>Decoder inputs and multiplexer select lines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dirty="0" smtClean="0"/>
              <a:t>Adder carry-in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dirty="0" smtClean="0"/>
              <a:t>Logic gate inputs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dirty="0" smtClean="0"/>
              <a:t>Register and counter load, shift, clear, and increment lines.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 can implement control functions using a combination of </a:t>
            </a:r>
            <a:r>
              <a:rPr lang="en-US" sz="2800" i="1" dirty="0" smtClean="0"/>
              <a:t>status information</a:t>
            </a:r>
            <a:r>
              <a:rPr lang="en-US" sz="2800" dirty="0" smtClean="0"/>
              <a:t> and </a:t>
            </a:r>
            <a:r>
              <a:rPr lang="en-US" sz="2800" i="1" dirty="0" smtClean="0"/>
              <a:t>timing information</a:t>
            </a:r>
            <a:r>
              <a:rPr lang="en-US" sz="2800" dirty="0" smtClean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/>
              <a:t>O</a:t>
            </a:r>
            <a:r>
              <a:rPr lang="en-US" sz="2800" dirty="0" smtClean="0"/>
              <a:t>ften implemented as a state machine.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8112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30400"/>
            <a:ext cx="5791200" cy="6400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We’ll use register transfers to implement </a:t>
            </a:r>
            <a:r>
              <a:rPr lang="en-US" sz="2800" i="1" dirty="0" smtClean="0"/>
              <a:t>instructions </a:t>
            </a:r>
            <a:r>
              <a:rPr lang="en-US" sz="2800" dirty="0" smtClean="0"/>
              <a:t>for a CPU</a:t>
            </a:r>
            <a:endParaRPr lang="en-US" sz="2800" i="1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 instruction typically consists of a sequence of micro-operations that must occur in the correct order.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65350"/>
              </p:ext>
            </p:extLst>
          </p:nvPr>
        </p:nvGraphicFramePr>
        <p:xfrm>
          <a:off x="1066800" y="5029200"/>
          <a:ext cx="5486400" cy="1828800"/>
        </p:xfrm>
        <a:graphic>
          <a:graphicData uri="http://schemas.openxmlformats.org/drawingml/2006/table">
            <a:tbl>
              <a:tblPr/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REg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FAD(7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)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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RP0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, FAD(6:0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)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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F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REg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DR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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R[FAD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]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REg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DR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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DR</a:t>
                      </a:r>
                      <a:r>
                        <a:rPr lang="en-US" sz="16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plus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W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REg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dT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R[FAD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]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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DR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REg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dirty="0" smtClean="0">
                          <a:cs typeface="Times New Roman"/>
                          <a:sym typeface="Symbol"/>
                        </a:rPr>
                        <a:t>′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W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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DR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89270"/>
              </p:ext>
            </p:extLst>
          </p:nvPr>
        </p:nvGraphicFramePr>
        <p:xfrm>
          <a:off x="1066800" y="7086600"/>
          <a:ext cx="5486400" cy="1828800"/>
        </p:xfrm>
        <a:graphic>
          <a:graphicData uri="http://schemas.openxmlformats.org/drawingml/2006/table">
            <a:tbl>
              <a:tblPr/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REg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FAD(7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)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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RP0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, FAD(6:0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)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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F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REg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DR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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R[FAD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REg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DR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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DR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AND 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REg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dT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R[FAD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]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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DR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REg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dirty="0" smtClean="0">
                          <a:cs typeface="Times New Roman"/>
                          <a:sym typeface="Symbol"/>
                        </a:rPr>
                        <a:t>′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baseline="-25000" dirty="0" smtClean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W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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DR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568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When the micro-operations in a sequence share status information, we can generate timing signals to distinguish from among them and ensure that they occur in the correct order.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One complete sequence of the timing signals gives the computer’s </a:t>
            </a:r>
            <a:r>
              <a:rPr lang="en-US" sz="2800" i="1" dirty="0" smtClean="0"/>
              <a:t>cycle time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085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One easy way to generate timing signals is through a counter-decoder combination.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581400"/>
            <a:ext cx="457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241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If they are present, flip-flop inputs such as </a:t>
            </a:r>
            <a:r>
              <a:rPr lang="en-US" sz="2800" i="1" dirty="0" smtClean="0"/>
              <a:t>clear</a:t>
            </a:r>
            <a:r>
              <a:rPr lang="en-US" sz="2800" dirty="0" smtClean="0"/>
              <a:t> and </a:t>
            </a:r>
            <a:r>
              <a:rPr lang="en-US" sz="2800" i="1" dirty="0" smtClean="0"/>
              <a:t>preset</a:t>
            </a:r>
            <a:r>
              <a:rPr lang="en-US" sz="2800" dirty="0" smtClean="0"/>
              <a:t> are all connected to a common register input. 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 this manner, all of the flip-flops in one register do the same thing at the same time.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register </a:t>
            </a:r>
            <a:r>
              <a:rPr lang="en-US" sz="2800" i="1" dirty="0" smtClean="0"/>
              <a:t>clock</a:t>
            </a:r>
            <a:r>
              <a:rPr lang="en-US" sz="2800" dirty="0" smtClean="0"/>
              <a:t> is also connected to the clock input of all of the flip-flops.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It remains to implement a </a:t>
            </a:r>
            <a:r>
              <a:rPr lang="en-US" sz="2800" i="1" dirty="0" smtClean="0"/>
              <a:t>parallel load control</a:t>
            </a:r>
            <a:r>
              <a:rPr lang="en-US" sz="2800" dirty="0" smtClean="0"/>
              <a:t> line, so that the user can choose to write data to the register or maintain the present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672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Control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Decompose every instruction into a sequence of micro-operations.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Identify every instance that performs a particular micro-operation.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Derive a master control condition for that micro-operation that combines all of the conditions  that cause it to occur.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141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Control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6541" y="8458200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4-bit parallel load register</a:t>
            </a:r>
            <a:endParaRPr lang="en-US" sz="2000" dirty="0"/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480" y="1920239"/>
            <a:ext cx="438912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048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When size and number of registers is large, the number of states is huge, and it is impractical to design with state tables or diagrams, individual flip-flops and gates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Instead, we take a hierarchical approach with registers and other larger functional blocks, e.g., </a:t>
            </a:r>
            <a:r>
              <a:rPr lang="en-US" sz="2800" dirty="0" err="1" smtClean="0"/>
              <a:t>muxes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706" y="1752600"/>
            <a:ext cx="5623560" cy="7213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200" dirty="0" smtClean="0"/>
              <a:t>Large digital systems such as computers are partitioned into two modules: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200" dirty="0" err="1" smtClean="0"/>
              <a:t>Datapath</a:t>
            </a:r>
            <a:r>
              <a:rPr lang="en-US" sz="2200" dirty="0" smtClean="0"/>
              <a:t>: performs data processing operations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200" dirty="0" smtClean="0"/>
              <a:t>Control unit: determines the sequence of those operations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200" dirty="0" smtClean="0"/>
              <a:t>Register </a:t>
            </a:r>
            <a:r>
              <a:rPr lang="en-US" sz="2200" dirty="0"/>
              <a:t>transfer operations</a:t>
            </a:r>
            <a:r>
              <a:rPr lang="en-US" sz="2200" dirty="0" smtClean="0"/>
              <a:t>: represents the movement and processing of data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200" dirty="0" smtClean="0"/>
              <a:t>Three basic components: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i="1" dirty="0" smtClean="0"/>
              <a:t>set of registers</a:t>
            </a:r>
            <a:r>
              <a:rPr lang="en-US" sz="2200" dirty="0" smtClean="0"/>
              <a:t> </a:t>
            </a:r>
            <a:r>
              <a:rPr lang="en-US" sz="2200" dirty="0"/>
              <a:t> </a:t>
            </a:r>
            <a:r>
              <a:rPr lang="en-US" sz="2200" dirty="0" smtClean="0"/>
              <a:t>the system contains and their </a:t>
            </a:r>
            <a:r>
              <a:rPr lang="en-US" sz="2200" i="1" dirty="0" smtClean="0"/>
              <a:t>function</a:t>
            </a:r>
            <a:endParaRPr lang="en-US" sz="2200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i="1" dirty="0" smtClean="0"/>
              <a:t>set of micro-operations</a:t>
            </a:r>
            <a:r>
              <a:rPr lang="en-US" sz="2200" dirty="0" smtClean="0"/>
              <a:t> performed on the information in the registers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i="1" dirty="0" smtClean="0"/>
              <a:t>control functions</a:t>
            </a:r>
            <a:r>
              <a:rPr lang="en-US" sz="2200" dirty="0" smtClean="0"/>
              <a:t> that provide the sequence of micro-operations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200" dirty="0" smtClean="0"/>
              <a:t>A micro-operation is an elementary operation performed on data in one or more registers, usually in </a:t>
            </a:r>
            <a:r>
              <a:rPr lang="en-US" sz="2200" i="1" dirty="0" smtClean="0"/>
              <a:t>a single clock cycle.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Transfer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 will use a notation called </a:t>
            </a:r>
            <a:r>
              <a:rPr lang="en-US" sz="2800" i="1" dirty="0" smtClean="0"/>
              <a:t>register transfer language</a:t>
            </a:r>
            <a:r>
              <a:rPr lang="en-US" sz="2800" dirty="0" smtClean="0"/>
              <a:t> (or </a:t>
            </a:r>
            <a:r>
              <a:rPr lang="en-US" sz="2800" i="1" dirty="0" smtClean="0"/>
              <a:t>RTL</a:t>
            </a:r>
            <a:r>
              <a:rPr lang="en-US" sz="2800" dirty="0" smtClean="0"/>
              <a:t>) to specify the organization of a system.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RTL statements symbolically express all of the elements that specify a computer’s organization.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 set of RTL statements is directly related to the hardware capability of a system.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Register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 register’s label may imply something about the register’s use: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MAR – Memory Address Register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MDR – Memory Data Register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An RTL statement might reference a full register, or a particular field (subset of bits) of the register.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Register field denoted with ():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AR(7:4) means bits 7, 6, 5, and 4 of AR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9005</TotalTime>
  <Words>2231</Words>
  <Application>Microsoft Macintosh PowerPoint</Application>
  <PresentationFormat>On-screen Show (4:3)</PresentationFormat>
  <Paragraphs>305</Paragraphs>
  <Slides>40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Solstice</vt:lpstr>
      <vt:lpstr>ECE 2504: Introduction to Computer Engineering</vt:lpstr>
      <vt:lpstr>Registers</vt:lpstr>
      <vt:lpstr>Registers</vt:lpstr>
      <vt:lpstr>Register Control</vt:lpstr>
      <vt:lpstr>Register Control</vt:lpstr>
      <vt:lpstr>Register Transfers</vt:lpstr>
      <vt:lpstr>Register Transfers</vt:lpstr>
      <vt:lpstr>Register Transfer Language</vt:lpstr>
      <vt:lpstr>Specifying Register Transfers</vt:lpstr>
      <vt:lpstr>Specifying Register Transfers</vt:lpstr>
      <vt:lpstr>Specifying Register Transfers</vt:lpstr>
      <vt:lpstr>Arithmetic Micro-Operations</vt:lpstr>
      <vt:lpstr>Arithmetic Micro-Operations</vt:lpstr>
      <vt:lpstr>Arithmetic Micro-Operations</vt:lpstr>
      <vt:lpstr>Logic Micro-Operations</vt:lpstr>
      <vt:lpstr>Logic Micro-Operations</vt:lpstr>
      <vt:lpstr>Logic Micro-Operations</vt:lpstr>
      <vt:lpstr>Shift Micro-Operations</vt:lpstr>
      <vt:lpstr>Shift Micro-Operations</vt:lpstr>
      <vt:lpstr>Shift Micro-Operations</vt:lpstr>
      <vt:lpstr>Shift Micro-Operations</vt:lpstr>
      <vt:lpstr>Shift Registers</vt:lpstr>
      <vt:lpstr>Shift Registers</vt:lpstr>
      <vt:lpstr>Shift Registers</vt:lpstr>
      <vt:lpstr>Counters</vt:lpstr>
      <vt:lpstr>Counters</vt:lpstr>
      <vt:lpstr>Counters</vt:lpstr>
      <vt:lpstr>Register cell design</vt:lpstr>
      <vt:lpstr>Register cell design</vt:lpstr>
      <vt:lpstr>Bus Transfers</vt:lpstr>
      <vt:lpstr>Bus Transfers</vt:lpstr>
      <vt:lpstr>Bus Transfers</vt:lpstr>
      <vt:lpstr>Bus Transfers</vt:lpstr>
      <vt:lpstr>Memory Transfers</vt:lpstr>
      <vt:lpstr>Memory Transfers</vt:lpstr>
      <vt:lpstr>Control Functions</vt:lpstr>
      <vt:lpstr>Control Functions</vt:lpstr>
      <vt:lpstr>Control Functions</vt:lpstr>
      <vt:lpstr>Control Functions</vt:lpstr>
      <vt:lpstr>Generating Control Functions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2504: Introduction to Computer Engineering</dc:title>
  <dc:creator> </dc:creator>
  <cp:lastModifiedBy>Bowei Zhao</cp:lastModifiedBy>
  <cp:revision>45</cp:revision>
  <dcterms:created xsi:type="dcterms:W3CDTF">2010-10-17T18:29:26Z</dcterms:created>
  <dcterms:modified xsi:type="dcterms:W3CDTF">2015-04-15T17:45:32Z</dcterms:modified>
</cp:coreProperties>
</file>