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3" r:id="rId3"/>
    <p:sldId id="274" r:id="rId4"/>
    <p:sldId id="258" r:id="rId5"/>
    <p:sldId id="266" r:id="rId6"/>
    <p:sldId id="269" r:id="rId7"/>
    <p:sldId id="275" r:id="rId8"/>
    <p:sldId id="260" r:id="rId9"/>
    <p:sldId id="267" r:id="rId10"/>
    <p:sldId id="263" r:id="rId11"/>
    <p:sldId id="262" r:id="rId12"/>
    <p:sldId id="264" r:id="rId13"/>
    <p:sldId id="272" r:id="rId14"/>
    <p:sldId id="265" r:id="rId15"/>
    <p:sldId id="270" r:id="rId16"/>
    <p:sldId id="268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45D"/>
    <a:srgbClr val="FDB739"/>
    <a:srgbClr val="61B0FF"/>
    <a:srgbClr val="007BC0"/>
    <a:srgbClr val="5AB3E4"/>
    <a:srgbClr val="2397D7"/>
    <a:srgbClr val="155A81"/>
    <a:srgbClr val="FFFFFF"/>
    <a:srgbClr val="7C9FE4"/>
    <a:srgbClr val="1C5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2240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D2AE2-7186-4ADF-AC7B-1F67BEEB7E9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91E1-B016-4FC3-9364-6CED4735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6C5A-938A-4363-BD5B-BAFDDE433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0592" y="1658696"/>
            <a:ext cx="6605954" cy="2387600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F05DFF-8DA3-4206-B2A8-4F2657D93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0592" y="4138371"/>
            <a:ext cx="6605954" cy="635854"/>
          </a:xfrm>
        </p:spPr>
        <p:txBody>
          <a:bodyPr/>
          <a:lstStyle>
            <a:lvl1pPr marL="0" indent="0" algn="ctr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98D56CF-FF83-40F3-9BAF-9DEEB20F7C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05454" y="1658696"/>
            <a:ext cx="228600" cy="2387600"/>
          </a:xfrm>
          <a:prstGeom prst="rect">
            <a:avLst/>
          </a:prstGeom>
          <a:solidFill>
            <a:srgbClr val="FDC45D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文本占位符 17">
            <a:extLst>
              <a:ext uri="{FF2B5EF4-FFF2-40B4-BE49-F238E27FC236}">
                <a16:creationId xmlns:a16="http://schemas.microsoft.com/office/drawing/2014/main" id="{ADD03257-EE64-4692-8E5F-0D7BDE5BB9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10121" y="5024562"/>
            <a:ext cx="1876425" cy="501649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 时间</a:t>
            </a:r>
          </a:p>
        </p:txBody>
      </p:sp>
    </p:spTree>
    <p:extLst>
      <p:ext uri="{BB962C8B-B14F-4D97-AF65-F5344CB8AC3E}">
        <p14:creationId xmlns:p14="http://schemas.microsoft.com/office/powerpoint/2010/main" val="214945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F0E42-0738-4316-B8C4-4B77E88B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BB63A-0E5B-4416-906D-038E3EB4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3EA9D-A243-4E6F-B486-F6D220ED2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EA8FFA4A-684C-4351-A3EA-520053AE67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3012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510F2-CDA9-4BF9-A054-E47B680F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E1A68F-487A-4D56-897F-06CF8C803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2EC05-69C6-4EE4-A5E9-39284414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12CB4379-0328-4DBF-9679-2540918B1F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393713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9552A-3CF7-4924-9CC3-6F5B7279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396D8-0BE8-4BBF-B4E9-03BDC6E53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C7E01E53-9787-464C-BBE8-C9482BAD71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257991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1CB47A-A2B8-4E40-92ED-BA80C54D3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354D70-C65C-454D-9D94-DA8B8546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1407CA3-7222-4D93-AD69-B508A21170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32960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486E9-08F2-4D2D-A7DF-D09D763F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1BDAA82-EC6F-4141-8DA7-B45DABEA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7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486E9-08F2-4D2D-A7DF-D09D763F2E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19909"/>
            <a:ext cx="10515600" cy="515705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</a:lstStyle>
          <a:p>
            <a:pPr lvl="0"/>
            <a:r>
              <a:rPr lang="zh-CN" altLang="en-US" dirty="0"/>
              <a:t>正文</a:t>
            </a:r>
          </a:p>
        </p:txBody>
      </p:sp>
      <p:sp>
        <p:nvSpPr>
          <p:cNvPr id="8" name="文本占位符 15">
            <a:extLst>
              <a:ext uri="{FF2B5EF4-FFF2-40B4-BE49-F238E27FC236}">
                <a16:creationId xmlns:a16="http://schemas.microsoft.com/office/drawing/2014/main" id="{69BD4E0C-F46C-43C9-A65C-041BB1D5B8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38289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>
            <a:extLst>
              <a:ext uri="{FF2B5EF4-FFF2-40B4-BE49-F238E27FC236}">
                <a16:creationId xmlns:a16="http://schemas.microsoft.com/office/drawing/2014/main" id="{97EECAB1-D7F9-4BA4-93CF-3573C0D476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37903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F6C1681-B26C-41E6-B059-0C075DB622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215" y="1103068"/>
            <a:ext cx="4826977" cy="5069132"/>
          </a:xfrm>
        </p:spPr>
        <p:txBody>
          <a:bodyPr/>
          <a:lstStyle>
            <a:lvl1pPr marL="514350" indent="-514350">
              <a:lnSpc>
                <a:spcPct val="100000"/>
              </a:lnSpc>
              <a:buClr>
                <a:srgbClr val="466B8C"/>
              </a:buClr>
              <a:buSzPct val="100000"/>
              <a:buFont typeface="Wingdings" panose="05000000000000000000" pitchFamily="2" charset="2"/>
              <a:buChar char="n"/>
              <a:defRPr>
                <a:solidFill>
                  <a:srgbClr val="3C425A"/>
                </a:solidFill>
              </a:defRPr>
            </a:lvl1pPr>
            <a:lvl2pPr marL="685800" indent="-228600">
              <a:lnSpc>
                <a:spcPct val="100000"/>
              </a:lnSpc>
              <a:buClr>
                <a:srgbClr val="466B8C"/>
              </a:buClr>
              <a:buFont typeface="Wingdings" panose="05000000000000000000" pitchFamily="2" charset="2"/>
              <a:buChar char="p"/>
              <a:defRPr>
                <a:solidFill>
                  <a:srgbClr val="3C425A"/>
                </a:solidFill>
              </a:defRPr>
            </a:lvl2pPr>
            <a:lvl3pPr marL="1143000" indent="-228600">
              <a:lnSpc>
                <a:spcPct val="100000"/>
              </a:lnSpc>
              <a:buClr>
                <a:srgbClr val="466B8C"/>
              </a:buClr>
              <a:buFont typeface="Wingdings" panose="05000000000000000000" pitchFamily="2" charset="2"/>
              <a:buChar char="l"/>
              <a:defRPr>
                <a:solidFill>
                  <a:srgbClr val="3C425A"/>
                </a:solidFill>
              </a:defRPr>
            </a:lvl3pPr>
            <a:lvl4pPr>
              <a:defRPr/>
            </a:lvl4pPr>
          </a:lstStyle>
          <a:p>
            <a:pPr lvl="0"/>
            <a:r>
              <a:rPr lang="zh-CN" altLang="en-US" dirty="0"/>
              <a:t>条目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条目</a:t>
            </a:r>
            <a:r>
              <a:rPr lang="en-US" altLang="zh-CN" dirty="0"/>
              <a:t>1.1</a:t>
            </a:r>
          </a:p>
          <a:p>
            <a:pPr lvl="2"/>
            <a:r>
              <a:rPr lang="zh-CN" altLang="en-US" dirty="0"/>
              <a:t>条目</a:t>
            </a:r>
            <a:r>
              <a:rPr lang="en-US" altLang="zh-CN" dirty="0"/>
              <a:t>1.1.1</a:t>
            </a:r>
          </a:p>
          <a:p>
            <a:pPr lvl="2"/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550A9ECF-1D79-4A2A-93A7-FF8D78FAD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1988" y="1103313"/>
            <a:ext cx="5781675" cy="506888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8FEF0F-4E09-4084-80D7-A0CD681E003F}"/>
              </a:ext>
            </a:extLst>
          </p:cNvPr>
          <p:cNvSpPr txBox="1"/>
          <p:nvPr userDrawn="1"/>
        </p:nvSpPr>
        <p:spPr>
          <a:xfrm>
            <a:off x="668216" y="1383"/>
            <a:ext cx="1696916" cy="666833"/>
          </a:xfrm>
          <a:prstGeom prst="rect">
            <a:avLst/>
          </a:prstGeom>
          <a:solidFill>
            <a:srgbClr val="FCA810"/>
          </a:solidFill>
        </p:spPr>
        <p:txBody>
          <a:bodyPr vert="horz" wrap="none" lIns="216000" tIns="180000" rIns="216000" bIns="151200" rtlCol="0" anchor="t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10B61-E4EF-4731-86AA-AF70BBFB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5F557-F23B-44FA-96AE-1E1564E9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744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0C854-46A3-4211-8BB6-E558B993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6E589-DDEF-4459-B255-CDC1A5791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A08B80-4208-4111-B31E-79C92DD9A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091767F8-D5C2-4646-B55D-996119FDCF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231163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CD657-FD8F-4F28-9AC9-0B6428D1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F98F6-460E-4D4E-A696-5CDE4B55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D54CA-957D-49F4-99D4-FD62FB3B1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4ADD59-10D1-4198-839D-91943BE2C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690D96-83E6-4902-8A75-676EC5B27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4" name="文本占位符 15">
            <a:extLst>
              <a:ext uri="{FF2B5EF4-FFF2-40B4-BE49-F238E27FC236}">
                <a16:creationId xmlns:a16="http://schemas.microsoft.com/office/drawing/2014/main" id="{48F7BA9D-ED90-405A-AE07-6A41255076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154230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D5DA8-00D1-4D54-B325-3006F979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841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B9229A5-F088-4DE7-9593-0DA4C1E7F6AB}"/>
              </a:ext>
            </a:extLst>
          </p:cNvPr>
          <p:cNvGrpSpPr/>
          <p:nvPr userDrawn="1"/>
        </p:nvGrpSpPr>
        <p:grpSpPr>
          <a:xfrm>
            <a:off x="0" y="6610535"/>
            <a:ext cx="12192000" cy="249604"/>
            <a:chOff x="0" y="6610533"/>
            <a:chExt cx="12192000" cy="24960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BFD203-C910-49F3-997C-2E1DA73DF030}"/>
                </a:ext>
              </a:extLst>
            </p:cNvPr>
            <p:cNvSpPr/>
            <p:nvPr userDrawn="1"/>
          </p:nvSpPr>
          <p:spPr>
            <a:xfrm>
              <a:off x="0" y="6614809"/>
              <a:ext cx="12192000" cy="245329"/>
            </a:xfrm>
            <a:prstGeom prst="rect">
              <a:avLst/>
            </a:prstGeom>
            <a:solidFill>
              <a:srgbClr val="155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292F0A-A2FA-42A5-A6F1-55942BC616E7}"/>
                </a:ext>
              </a:extLst>
            </p:cNvPr>
            <p:cNvSpPr/>
            <p:nvPr userDrawn="1"/>
          </p:nvSpPr>
          <p:spPr>
            <a:xfrm>
              <a:off x="9027268" y="6610533"/>
              <a:ext cx="3164732" cy="247466"/>
            </a:xfrm>
            <a:prstGeom prst="rect">
              <a:avLst/>
            </a:prstGeom>
            <a:solidFill>
              <a:srgbClr val="007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4B0CE29-AA79-42A7-8843-BADFF40BCEB4}"/>
                </a:ext>
              </a:extLst>
            </p:cNvPr>
            <p:cNvSpPr/>
            <p:nvPr userDrawn="1"/>
          </p:nvSpPr>
          <p:spPr>
            <a:xfrm>
              <a:off x="11439728" y="6610533"/>
              <a:ext cx="752272" cy="241322"/>
            </a:xfrm>
            <a:prstGeom prst="rect">
              <a:avLst/>
            </a:prstGeom>
            <a:solidFill>
              <a:srgbClr val="61B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E271E-E1DF-4A54-89FB-8FEF0E98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1986"/>
            <a:ext cx="10515600" cy="7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3BBB3-263C-4B40-B37A-EAF1FEF7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781"/>
            <a:ext cx="10515600" cy="433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139E59-AEA5-49D3-A602-78CD93D69FB1}"/>
              </a:ext>
            </a:extLst>
          </p:cNvPr>
          <p:cNvGrpSpPr/>
          <p:nvPr userDrawn="1"/>
        </p:nvGrpSpPr>
        <p:grpSpPr>
          <a:xfrm>
            <a:off x="0" y="0"/>
            <a:ext cx="668216" cy="668215"/>
            <a:chOff x="0" y="0"/>
            <a:chExt cx="668216" cy="66821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C1473C-A399-44C7-9C0C-C54FB99CDD38}"/>
                </a:ext>
              </a:extLst>
            </p:cNvPr>
            <p:cNvSpPr/>
            <p:nvPr userDrawn="1"/>
          </p:nvSpPr>
          <p:spPr>
            <a:xfrm>
              <a:off x="0" y="0"/>
              <a:ext cx="668215" cy="668215"/>
            </a:xfrm>
            <a:prstGeom prst="rect">
              <a:avLst/>
            </a:prstGeom>
            <a:solidFill>
              <a:srgbClr val="007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DEB814-080B-45AC-9B3D-8EFEF135DC3E}"/>
                </a:ext>
              </a:extLst>
            </p:cNvPr>
            <p:cNvSpPr/>
            <p:nvPr userDrawn="1"/>
          </p:nvSpPr>
          <p:spPr>
            <a:xfrm>
              <a:off x="330740" y="350196"/>
              <a:ext cx="337476" cy="318019"/>
            </a:xfrm>
            <a:prstGeom prst="rect">
              <a:avLst/>
            </a:prstGeom>
            <a:solidFill>
              <a:srgbClr val="61B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12205B7-750F-43A8-8E65-6556628ACB9E}"/>
              </a:ext>
            </a:extLst>
          </p:cNvPr>
          <p:cNvSpPr txBox="1"/>
          <p:nvPr userDrawn="1"/>
        </p:nvSpPr>
        <p:spPr>
          <a:xfrm>
            <a:off x="861642" y="6611535"/>
            <a:ext cx="331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· Bowen Xu, EECS, PKU. </a:t>
            </a:r>
            <a:r>
              <a:rPr lang="zh-CN" altLang="en-US" sz="1000" b="1" dirty="0">
                <a:solidFill>
                  <a:schemeClr val="bg1"/>
                </a:solidFill>
              </a:rPr>
              <a:t>📧</a:t>
            </a:r>
            <a:r>
              <a:rPr lang="en-US" altLang="zh-CN" sz="1000" b="1" dirty="0">
                <a:solidFill>
                  <a:schemeClr val="bg1"/>
                </a:solidFill>
              </a:rPr>
              <a:t> xubowen@pku.edu.cn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36B50E1-E0E1-430D-877C-64E16CDCCF08}"/>
              </a:ext>
            </a:extLst>
          </p:cNvPr>
          <p:cNvGrpSpPr/>
          <p:nvPr userDrawn="1"/>
        </p:nvGrpSpPr>
        <p:grpSpPr>
          <a:xfrm>
            <a:off x="5925700" y="6446718"/>
            <a:ext cx="340600" cy="340600"/>
            <a:chOff x="4564356" y="5379623"/>
            <a:chExt cx="1343684" cy="13436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E99E005-05BB-49EA-85FB-DF69207D6302}"/>
                </a:ext>
              </a:extLst>
            </p:cNvPr>
            <p:cNvSpPr/>
            <p:nvPr userDrawn="1"/>
          </p:nvSpPr>
          <p:spPr>
            <a:xfrm>
              <a:off x="4564356" y="5379623"/>
              <a:ext cx="1343684" cy="13436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9C24A18-20CC-4DB5-8475-B9D4FF0D14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714" y="5452356"/>
              <a:ext cx="1199904" cy="1199904"/>
            </a:xfrm>
            <a:prstGeom prst="rect">
              <a:avLst/>
            </a:prstGeom>
          </p:spPr>
        </p:pic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2F578311-AA82-4E09-A735-E9CF0ED458DD}"/>
              </a:ext>
            </a:extLst>
          </p:cNvPr>
          <p:cNvSpPr txBox="1">
            <a:spLocks/>
          </p:cNvSpPr>
          <p:nvPr userDrawn="1"/>
        </p:nvSpPr>
        <p:spPr>
          <a:xfrm>
            <a:off x="11439728" y="6608666"/>
            <a:ext cx="752272" cy="24319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Page </a:t>
            </a:r>
            <a:fld id="{6F14FA1F-B5BF-4258-8DEF-6C1E5EF757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972D309A-07FA-469A-B487-9A34273129A2}"/>
              </a:ext>
            </a:extLst>
          </p:cNvPr>
          <p:cNvSpPr txBox="1">
            <a:spLocks/>
          </p:cNvSpPr>
          <p:nvPr userDrawn="1"/>
        </p:nvSpPr>
        <p:spPr>
          <a:xfrm>
            <a:off x="0" y="6608665"/>
            <a:ext cx="838200" cy="24319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89878-8CE5-44FD-8D38-82DE572A2C77}" type="datetime1">
              <a:rPr lang="en-US" altLang="zh-CN" smtClean="0"/>
              <a:t>5/15/2020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64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5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03228" TargetMode="External"/><Relationship Id="rId2" Type="http://schemas.openxmlformats.org/officeDocument/2006/relationships/hyperlink" Target="https://www.aclweb.org/anthology/W18-503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scholar?start=70&amp;q=zero+shot+entity+extraction+&amp;hl=zh-CN&amp;as_sdt=0,5" TargetMode="External"/><Relationship Id="rId4" Type="http://schemas.openxmlformats.org/officeDocument/2006/relationships/hyperlink" Target="https://www.aclweb.org/anthology/N19-1087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5.04803" TargetMode="External"/><Relationship Id="rId2" Type="http://schemas.openxmlformats.org/officeDocument/2006/relationships/hyperlink" Target="https://arxiv.org/abs/1802.0684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jiips.com.au/papers/V15.3/v15n3_31-37.pdf" TargetMode="External"/><Relationship Id="rId7" Type="http://schemas.openxmlformats.org/officeDocument/2006/relationships/hyperlink" Target="https://www.aclweb.org/anthology/W18-5511.pdf" TargetMode="External"/><Relationship Id="rId2" Type="http://schemas.openxmlformats.org/officeDocument/2006/relationships/hyperlink" Target="https://ieeexplore.ieee.org/abstract/document/747283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oyaodai.github.io/files/Dai_0BlinC.pdf" TargetMode="External"/><Relationship Id="rId5" Type="http://schemas.openxmlformats.org/officeDocument/2006/relationships/hyperlink" Target="https://arxiv.org/abs/1903.12626" TargetMode="External"/><Relationship Id="rId4" Type="http://schemas.openxmlformats.org/officeDocument/2006/relationships/hyperlink" Target="https://arxiv.org/abs/1401.050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5.02214" TargetMode="External"/><Relationship Id="rId7" Type="http://schemas.openxmlformats.org/officeDocument/2006/relationships/hyperlink" Target="http://openaccess.thecvf.com/content_cvpr_2016/html/Al-Halah_Recovering_the_Missing_CVPR_2016_paper.html" TargetMode="External"/><Relationship Id="rId2" Type="http://schemas.openxmlformats.org/officeDocument/2006/relationships/hyperlink" Target="https://arxiv.org/abs/1706.041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004.01267" TargetMode="External"/><Relationship Id="rId5" Type="http://schemas.openxmlformats.org/officeDocument/2006/relationships/hyperlink" Target="https://dl.acm.org/doi/abs/10.1145/3331184.3331220" TargetMode="External"/><Relationship Id="rId4" Type="http://schemas.openxmlformats.org/officeDocument/2006/relationships/hyperlink" Target="https://arxiv.org/abs/2004.0049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access.thecvf.com/content_cvpr_2018/html/Lee_Multi-Label_Zero-Shot_Learning_CVPR_2018_paper.html" TargetMode="External"/><Relationship Id="rId2" Type="http://schemas.openxmlformats.org/officeDocument/2006/relationships/hyperlink" Target="https://www.aaai.org/ojs/index.php/AAAI/article/view/467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802.0684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9.05014" TargetMode="External"/><Relationship Id="rId2" Type="http://schemas.openxmlformats.org/officeDocument/2006/relationships/hyperlink" Target="https://arxiv.org/abs/1707.0946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04.09122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710.11041" TargetMode="External"/><Relationship Id="rId3" Type="http://schemas.openxmlformats.org/officeDocument/2006/relationships/hyperlink" Target="https://www.cv-foundation.org/openaccess/content_iccv_2015/papers/Zhang_Zero-Shot_Learning_via_ICCV_2015_paper.pdf" TargetMode="External"/><Relationship Id="rId7" Type="http://schemas.openxmlformats.org/officeDocument/2006/relationships/hyperlink" Target="https://arxiv.org/abs/1709.02314" TargetMode="External"/><Relationship Id="rId2" Type="http://schemas.openxmlformats.org/officeDocument/2006/relationships/hyperlink" Target="https://www.aclweb.org/anthology/N15-111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aai.org/ocs/index.php/AAAI/AAAI16/paper/viewPaper/12216" TargetMode="External"/><Relationship Id="rId11" Type="http://schemas.openxmlformats.org/officeDocument/2006/relationships/hyperlink" Target="http://openaccess.thecvf.com/content_cvpr_2018/html/Zhu_A_Generative_Adversarial_CVPR_2018_paper.html" TargetMode="External"/><Relationship Id="rId5" Type="http://schemas.openxmlformats.org/officeDocument/2006/relationships/hyperlink" Target="https://www.aclweb.org/anthology/P15-1027.pdf" TargetMode="External"/><Relationship Id="rId10" Type="http://schemas.openxmlformats.org/officeDocument/2006/relationships/hyperlink" Target="https://arxiv.org/abs/1808.08437" TargetMode="External"/><Relationship Id="rId4" Type="http://schemas.openxmlformats.org/officeDocument/2006/relationships/hyperlink" Target="https://link.springer.com/chapter/10.1007/978-3-319-23528-8_9" TargetMode="External"/><Relationship Id="rId9" Type="http://schemas.openxmlformats.org/officeDocument/2006/relationships/hyperlink" Target="http://papers.nips.cc/paper/7839-stacked-semantics-guided-attention-model-for-fine-grained-zero-shot-learnin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eeplearn.org/arxiv/52531/near-or-far,-wide-range-zero-shot-cross-lingual-dependency-parsing" TargetMode="External"/><Relationship Id="rId3" Type="http://schemas.openxmlformats.org/officeDocument/2006/relationships/hyperlink" Target="https://www.ceid.upatras.gr/webpages/faculty/zaro/teaching/alg-ds/PRESENTATIONS/PAPERS/2019-Radford-et-al_Language-Models-Are-Unsupervised-Multitask-%20Learners.pdf" TargetMode="External"/><Relationship Id="rId7" Type="http://schemas.openxmlformats.org/officeDocument/2006/relationships/hyperlink" Target="https://arxiv.org/abs/2003.02739" TargetMode="External"/><Relationship Id="rId2" Type="http://schemas.openxmlformats.org/officeDocument/2006/relationships/hyperlink" Target="http://openaccess.thecvf.com/content_ECCV_2018/html/RAFAEL_FELIX_Multi-modal_Cycle-consistent_Generalized_ECCV_2018_pap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001.09908" TargetMode="External"/><Relationship Id="rId5" Type="http://schemas.openxmlformats.org/officeDocument/2006/relationships/hyperlink" Target="https://dl.acm.org/doi/abs/10.1145/3338533.3366552" TargetMode="External"/><Relationship Id="rId10" Type="http://schemas.openxmlformats.org/officeDocument/2006/relationships/hyperlink" Target="http://papers.nips.cc/paper/9151-zero-shot-knowledge-transfer-via-adversarial-belief-matching" TargetMode="External"/><Relationship Id="rId4" Type="http://schemas.openxmlformats.org/officeDocument/2006/relationships/hyperlink" Target="http://openaccess.thecvf.com/content_CVPR_2019/html/Huang_Generative_Dual_Adversarial_Network_for_Generalized_Zero-Shot_Learning_CVPR_2019_paper.html" TargetMode="External"/><Relationship Id="rId9" Type="http://schemas.openxmlformats.org/officeDocument/2006/relationships/hyperlink" Target="https://dl.acm.org/citation.cfm?id=330595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11.01389" TargetMode="External"/><Relationship Id="rId3" Type="http://schemas.openxmlformats.org/officeDocument/2006/relationships/hyperlink" Target="https://arxiv.org/abs/1705.00753" TargetMode="External"/><Relationship Id="rId7" Type="http://schemas.openxmlformats.org/officeDocument/2006/relationships/hyperlink" Target="https://www.aaai.org/ocs/index.php/AAAI/AAAI18/paper/viewPaper/16709" TargetMode="External"/><Relationship Id="rId2" Type="http://schemas.openxmlformats.org/officeDocument/2006/relationships/hyperlink" Target="https://www.researchgate.net/profile/Dimitar_Shterionov/publication/329240073_Zero-Shot_Translation_for_Indian_Languages_with_Sparse_Data/links/5bfe79a192851c63caae5778/Zero-Shot-Translation-for-Indian-Languages-with-Sparse-Dat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02.05368" TargetMode="External"/><Relationship Id="rId11" Type="http://schemas.openxmlformats.org/officeDocument/2006/relationships/hyperlink" Target="https://arxiv.org/abs/1912.01214" TargetMode="External"/><Relationship Id="rId5" Type="http://schemas.openxmlformats.org/officeDocument/2006/relationships/hyperlink" Target="https://arxiv.org/abs/1805.10338" TargetMode="External"/><Relationship Id="rId10" Type="http://schemas.openxmlformats.org/officeDocument/2006/relationships/hyperlink" Target="https://arxiv.org/abs/1906.01181" TargetMode="External"/><Relationship Id="rId4" Type="http://schemas.openxmlformats.org/officeDocument/2006/relationships/hyperlink" Target="https://arxiv.org/abs/1809.04686" TargetMode="External"/><Relationship Id="rId9" Type="http://schemas.openxmlformats.org/officeDocument/2006/relationships/hyperlink" Target="https://arxiv.org/abs/1904.0233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9.00437" TargetMode="External"/><Relationship Id="rId2" Type="http://schemas.openxmlformats.org/officeDocument/2006/relationships/hyperlink" Target="https://arxiv.org/abs/1906.0967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com/scholar?start=80&amp;q=zero+shot+machine+translation&amp;hl=zh-CN&amp;as_sdt=0,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906.08584" TargetMode="External"/><Relationship Id="rId3" Type="http://schemas.openxmlformats.org/officeDocument/2006/relationships/hyperlink" Target="https://arxiv.org/abs/1707.02363" TargetMode="External"/><Relationship Id="rId7" Type="http://schemas.openxmlformats.org/officeDocument/2006/relationships/hyperlink" Target="https://arxiv.org/abs/1902.09492" TargetMode="External"/><Relationship Id="rId2" Type="http://schemas.openxmlformats.org/officeDocument/2006/relationships/hyperlink" Target="https://ieeexplore.ieee.org/abstract/document/717898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vvw.aaai.org/ojs/index.php/AAAI/article/view/4634" TargetMode="External"/><Relationship Id="rId5" Type="http://schemas.openxmlformats.org/officeDocument/2006/relationships/hyperlink" Target="https://arxiv.org/abs/1804.07918" TargetMode="External"/><Relationship Id="rId4" Type="http://schemas.openxmlformats.org/officeDocument/2006/relationships/hyperlink" Target="https://ieeexplore.ieee.org/abstract/document/7472860/" TargetMode="External"/><Relationship Id="rId9" Type="http://schemas.openxmlformats.org/officeDocument/2006/relationships/hyperlink" Target="https://arxiv.org/abs/1911.088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26A78E-6405-49BA-BCA0-536122CB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表示学习（</a:t>
            </a:r>
            <a:r>
              <a:rPr lang="en-US" altLang="zh-CN" dirty="0"/>
              <a:t>Representation Learning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zh-CN" b="1" dirty="0"/>
              <a:t>机器翻译</a:t>
            </a:r>
            <a:r>
              <a:rPr lang="zh-CN" altLang="zh-CN" dirty="0"/>
              <a:t>（</a:t>
            </a:r>
            <a:r>
              <a:rPr lang="en-US" altLang="zh-CN" dirty="0"/>
              <a:t>Machine Translation</a:t>
            </a:r>
            <a:r>
              <a:rPr lang="zh-CN" altLang="zh-CN" dirty="0"/>
              <a:t>）</a:t>
            </a:r>
          </a:p>
          <a:p>
            <a:r>
              <a:rPr lang="zh-CN" altLang="zh-CN" b="1" dirty="0"/>
              <a:t>对话系统</a:t>
            </a:r>
            <a:r>
              <a:rPr lang="zh-CN" altLang="zh-CN" dirty="0"/>
              <a:t>（</a:t>
            </a:r>
            <a:r>
              <a:rPr lang="en-US" altLang="zh-CN" dirty="0"/>
              <a:t>Dialogue System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b="1" dirty="0"/>
              <a:t>自然语言理解</a:t>
            </a:r>
            <a:endParaRPr lang="zh-CN" altLang="zh-CN" b="1" dirty="0"/>
          </a:p>
          <a:p>
            <a:r>
              <a:rPr lang="zh-CN" altLang="zh-CN" dirty="0"/>
              <a:t>知识图谱（</a:t>
            </a:r>
            <a:r>
              <a:rPr lang="en-US" altLang="zh-CN" dirty="0"/>
              <a:t>Knowledge Graph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信息抽取（</a:t>
            </a:r>
            <a:r>
              <a:rPr lang="en-US" altLang="zh-CN" dirty="0"/>
              <a:t>Information Extraction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自动摘要（</a:t>
            </a:r>
            <a:r>
              <a:rPr lang="en-US" altLang="zh-CN" dirty="0"/>
              <a:t>Summarization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情感分析（</a:t>
            </a:r>
            <a:r>
              <a:rPr lang="en-US" altLang="zh-CN" dirty="0"/>
              <a:t>Sentiment Analysis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句法分析（</a:t>
            </a:r>
            <a:r>
              <a:rPr lang="en-US" altLang="zh-CN" dirty="0"/>
              <a:t>Parsing</a:t>
            </a:r>
            <a:r>
              <a:rPr lang="zh-CN" altLang="zh-CN" dirty="0"/>
              <a:t>）</a:t>
            </a:r>
          </a:p>
          <a:p>
            <a:r>
              <a:rPr lang="zh-CN" altLang="zh-CN" b="1" dirty="0"/>
              <a:t>命名实体识别</a:t>
            </a:r>
            <a:r>
              <a:rPr lang="zh-CN" altLang="zh-CN" dirty="0"/>
              <a:t>（</a:t>
            </a:r>
            <a:r>
              <a:rPr lang="en-US" altLang="zh-CN" dirty="0"/>
              <a:t>Name Entity Recognition</a:t>
            </a:r>
            <a:r>
              <a:rPr lang="zh-CN" altLang="zh-CN" dirty="0"/>
              <a:t>）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7D2949D-1124-4B7C-AD85-62542520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83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7B5CA3-8B90-4737-AFD4-74BC1587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[2014]  Zero-shot entity extraction from web pages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[2016]  Label embedding for zero-shot fine-grained named entity typing</a:t>
            </a:r>
          </a:p>
          <a:p>
            <a:endParaRPr lang="en-US" altLang="zh-CN" dirty="0"/>
          </a:p>
          <a:p>
            <a:r>
              <a:rPr lang="en-US" altLang="zh-CN" dirty="0"/>
              <a:t>[2018] </a:t>
            </a:r>
            <a:r>
              <a:rPr lang="en-US" altLang="zh-CN" u="sng" dirty="0">
                <a:hlinkClick r:id="rId2"/>
              </a:rPr>
              <a:t>Toward zero-shot entity recognition in task-oriented conversational agents</a:t>
            </a:r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[2019] </a:t>
            </a:r>
            <a:r>
              <a:rPr lang="en-US" altLang="zh-CN" dirty="0">
                <a:hlinkClick r:id="rId3"/>
              </a:rPr>
              <a:t>Zero-shot open entity typing as type-compatible grounding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u="sng" dirty="0">
                <a:hlinkClick r:id="rId4"/>
              </a:rPr>
              <a:t>Description-Based Zero-shot Fine-Grained Entity Typing</a:t>
            </a:r>
            <a:endParaRPr lang="en-US" altLang="zh-CN" u="sng" dirty="0"/>
          </a:p>
          <a:p>
            <a:endParaRPr lang="en-US" altLang="zh-CN" u="sng" dirty="0"/>
          </a:p>
          <a:p>
            <a:endParaRPr lang="en-US" altLang="zh-CN" u="sng" dirty="0"/>
          </a:p>
          <a:p>
            <a:r>
              <a:rPr lang="en-US" altLang="zh-CN" dirty="0">
                <a:hlinkClick r:id="rId5"/>
              </a:rPr>
              <a:t>https://scholar.google.com/scholar?start=70&amp;q=zero+shot+entity+extraction+&amp;hl=zh-CN&amp;as_sdt=0,5</a:t>
            </a:r>
            <a:endParaRPr lang="en-US" altLang="zh-CN" u="sng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31CF4E-B06E-47A8-91F1-588ED3A9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实体抽取</a:t>
            </a:r>
          </a:p>
        </p:txBody>
      </p:sp>
    </p:spTree>
    <p:extLst>
      <p:ext uri="{BB962C8B-B14F-4D97-AF65-F5344CB8AC3E}">
        <p14:creationId xmlns:p14="http://schemas.microsoft.com/office/powerpoint/2010/main" val="85893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D005D8-5D05-4868-BB74-E4293AA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自然语言生成</a:t>
            </a:r>
            <a:endParaRPr lang="en-US" altLang="zh-CN" dirty="0"/>
          </a:p>
          <a:p>
            <a:r>
              <a:rPr lang="en-US" altLang="zh-CN" dirty="0"/>
              <a:t>[2017] Domain Transfer for Deep Natural Language Generation from Abstract Meaning Representations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标题生成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[2018] Zero-shot Cross-Lingual Neural Headline Generation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摘要生成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[2019] Zero-Shot Cross-Lingual Abstractive Sentence Summarization through Teaching Generation and Attention</a:t>
            </a:r>
          </a:p>
          <a:p>
            <a:r>
              <a:rPr lang="zh-CN" altLang="en-US" dirty="0"/>
              <a:t>问题生成</a:t>
            </a:r>
            <a:endParaRPr lang="en-US" altLang="zh-CN" dirty="0"/>
          </a:p>
          <a:p>
            <a:r>
              <a:rPr lang="en-US" altLang="zh-CN" dirty="0"/>
              <a:t>[2018] </a:t>
            </a:r>
            <a:r>
              <a:rPr lang="en-US" altLang="zh-CN" dirty="0">
                <a:hlinkClick r:id="rId2"/>
              </a:rPr>
              <a:t>Zero-shot question generation from knowledge graphs for unseen predicates and entity types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对话生成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[2018] </a:t>
            </a:r>
            <a:r>
              <a:rPr lang="en-US" altLang="zh-CN" dirty="0">
                <a:hlinkClick r:id="rId3"/>
              </a:rPr>
              <a:t>Zero-shot dialog generation with cross-domain latent actions</a:t>
            </a:r>
            <a:endParaRPr lang="en-US" altLang="zh-CN" dirty="0"/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420C505-A235-4404-B60D-DE6078C4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265659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D484C1-D37B-4AB9-B89F-32EEB5F1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文档话题分类</a:t>
            </a:r>
            <a:endParaRPr lang="en-US" altLang="zh-CN" dirty="0"/>
          </a:p>
          <a:p>
            <a:r>
              <a:rPr lang="en-US" altLang="zh-CN" dirty="0"/>
              <a:t>[2019] Toward any-language zero-shot topic classification of textual documents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意图分类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[2018] Zero-shot User Intent Detection via Capsule Neural Networks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[2019] Zero Shot Intent Classification Using Long-Short Term Memory Networks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[2016]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Zero-shot learning of intent embeddings for expansion by convolutional deep structured semantic models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[????] </a:t>
            </a:r>
            <a:r>
              <a:rPr lang="en-US" altLang="zh-CN" u="sng" dirty="0">
                <a:hlinkClick r:id="rId3"/>
              </a:rPr>
              <a:t>Zero-shot learning of user intent understanding by Convolutional Neural Networks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语义分类</a:t>
            </a:r>
            <a:endParaRPr lang="en-US" altLang="zh-CN" dirty="0"/>
          </a:p>
          <a:p>
            <a:r>
              <a:rPr lang="en-US" altLang="zh-CN" dirty="0"/>
              <a:t>[2013] </a:t>
            </a:r>
            <a:r>
              <a:rPr lang="en-US" altLang="zh-CN" u="sng" dirty="0">
                <a:hlinkClick r:id="rId4"/>
              </a:rPr>
              <a:t>Zero-shot learning for semantic utterance classification</a:t>
            </a:r>
            <a:endParaRPr lang="en-US" altLang="zh-CN" u="sng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[2019] </a:t>
            </a:r>
            <a:r>
              <a:rPr lang="en-US" altLang="zh-CN" u="sng" dirty="0">
                <a:hlinkClick r:id="rId5"/>
              </a:rPr>
              <a:t>Integrating semantic knowledge to tackle zero-shot text classification</a:t>
            </a:r>
            <a:endParaRPr lang="en-US" altLang="zh-CN" u="sng" dirty="0"/>
          </a:p>
          <a:p>
            <a:r>
              <a:rPr lang="en-US" altLang="zh-CN" dirty="0"/>
              <a:t>[2018] </a:t>
            </a:r>
            <a:r>
              <a:rPr lang="en-US" altLang="zh-CN" u="sng" dirty="0">
                <a:hlinkClick r:id="rId6"/>
              </a:rPr>
              <a:t>Multilingual word embedding for zero-shot text classification</a:t>
            </a:r>
            <a:endParaRPr lang="en-US" altLang="zh-CN" u="sng" dirty="0"/>
          </a:p>
          <a:p>
            <a:r>
              <a:rPr lang="zh-CN" altLang="en-US" dirty="0"/>
              <a:t>关系分类</a:t>
            </a:r>
            <a:endParaRPr lang="en-US" altLang="zh-CN" dirty="0"/>
          </a:p>
          <a:p>
            <a:r>
              <a:rPr lang="en-US" altLang="zh-CN" dirty="0"/>
              <a:t>[2018] </a:t>
            </a:r>
            <a:r>
              <a:rPr lang="en-US" altLang="zh-CN" u="sng" dirty="0">
                <a:hlinkClick r:id="rId7"/>
              </a:rPr>
              <a:t>Zero-shot Relation Classification as Textual Entailment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u="sng" dirty="0"/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0B0C3A-7D42-455D-BE53-1F9CB189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5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D65592-5694-49AB-8E44-CC6DA7BC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槽填充</a:t>
            </a:r>
            <a:endParaRPr lang="en-US" altLang="zh-CN" dirty="0"/>
          </a:p>
          <a:p>
            <a:r>
              <a:rPr lang="en-US" altLang="zh-CN" dirty="0"/>
              <a:t>[2019] Robust Zero-Shot Cross-Domain Slot Filling with Example Values</a:t>
            </a:r>
          </a:p>
          <a:p>
            <a:r>
              <a:rPr lang="zh-CN" altLang="en-US" dirty="0"/>
              <a:t>文档检索</a:t>
            </a:r>
            <a:endParaRPr lang="en-US" altLang="zh-CN" dirty="0"/>
          </a:p>
          <a:p>
            <a:r>
              <a:rPr lang="en-US" altLang="zh-CN" dirty="0"/>
              <a:t>[2015]  Image-mediated learning for zero-shot cross-lingual document retrieval</a:t>
            </a:r>
          </a:p>
          <a:p>
            <a:r>
              <a:rPr lang="zh-CN" altLang="en-US" dirty="0"/>
              <a:t>关系抽取</a:t>
            </a:r>
            <a:endParaRPr lang="en-US" altLang="zh-CN" dirty="0"/>
          </a:p>
          <a:p>
            <a:r>
              <a:rPr lang="en-US" altLang="zh-CN" dirty="0"/>
              <a:t>[2017] </a:t>
            </a:r>
            <a:r>
              <a:rPr lang="en-US" altLang="zh-CN" u="sng" dirty="0">
                <a:hlinkClick r:id="rId2"/>
              </a:rPr>
              <a:t>Zero-shot relation extraction via reading comprehension</a:t>
            </a:r>
            <a:endParaRPr lang="en-US" altLang="zh-CN" u="sng" dirty="0"/>
          </a:p>
          <a:p>
            <a:r>
              <a:rPr lang="en-US" altLang="zh-CN" dirty="0"/>
              <a:t>[2018] </a:t>
            </a:r>
            <a:r>
              <a:rPr lang="en-US" altLang="zh-CN" dirty="0">
                <a:hlinkClick r:id="rId3"/>
              </a:rPr>
              <a:t>Zero-shot sequence labeling: Transferring knowledge from sentences to tokens</a:t>
            </a:r>
            <a:endParaRPr lang="en-US" altLang="zh-CN" dirty="0"/>
          </a:p>
          <a:p>
            <a:r>
              <a:rPr lang="en-US" altLang="zh-CN" dirty="0"/>
              <a:t>[2020] </a:t>
            </a:r>
            <a:r>
              <a:rPr lang="en-US" altLang="zh-CN" dirty="0">
                <a:hlinkClick r:id="rId4"/>
              </a:rPr>
              <a:t>Parasitic Neural Network for Zero-Shot Relation Extraction</a:t>
            </a:r>
            <a:endParaRPr lang="en-US" altLang="zh-CN" dirty="0"/>
          </a:p>
          <a:p>
            <a:r>
              <a:rPr lang="zh-CN" altLang="en-US" dirty="0"/>
              <a:t>实体属性抽取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dirty="0">
                <a:hlinkClick r:id="rId5"/>
              </a:rPr>
              <a:t>Identifying Entity Properties from Text with Zero-shot Learning</a:t>
            </a:r>
            <a:endParaRPr lang="en-US" altLang="zh-CN" dirty="0"/>
          </a:p>
          <a:p>
            <a:r>
              <a:rPr lang="en-US" altLang="zh-CN" dirty="0"/>
              <a:t>[2020] </a:t>
            </a:r>
            <a:r>
              <a:rPr lang="en-US" altLang="zh-CN" dirty="0">
                <a:hlinkClick r:id="rId6"/>
              </a:rPr>
              <a:t>MZET: Memory Augmented Zero-Shot Fine-grained Named Entity Typing</a:t>
            </a:r>
            <a:endParaRPr lang="en-US" altLang="zh-CN" dirty="0"/>
          </a:p>
          <a:p>
            <a:r>
              <a:rPr lang="zh-CN" altLang="en-US" dirty="0"/>
              <a:t>类别属性关联</a:t>
            </a:r>
            <a:endParaRPr lang="en-US" altLang="zh-CN" dirty="0"/>
          </a:p>
          <a:p>
            <a:r>
              <a:rPr lang="en-US" altLang="zh-CN" dirty="0"/>
              <a:t>[2016] </a:t>
            </a:r>
            <a:r>
              <a:rPr lang="en-US" altLang="zh-CN" u="sng" dirty="0">
                <a:hlinkClick r:id="rId7"/>
              </a:rPr>
              <a:t>Recovering the missing link: Predicting class-attribute associations for unsupervised zero-shot learning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6E18E6-F7BE-4B4B-9F21-633E2B75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9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80C937-43BD-4578-928F-FF1CFF40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实体连接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u="sng" dirty="0">
                <a:hlinkClick r:id="rId2"/>
              </a:rPr>
              <a:t>Zero-shot neural transfer for cross-lingual entity linking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知识图谱</a:t>
            </a:r>
            <a:endParaRPr lang="en-US" altLang="zh-CN" dirty="0"/>
          </a:p>
          <a:p>
            <a:r>
              <a:rPr lang="en-US" altLang="zh-CN" dirty="0"/>
              <a:t>[2018] </a:t>
            </a:r>
            <a:r>
              <a:rPr lang="en-US" altLang="zh-CN" u="sng" dirty="0">
                <a:hlinkClick r:id="rId3"/>
              </a:rPr>
              <a:t>Multi-label zero-shot learning with structured knowledge graphs</a:t>
            </a:r>
            <a:endParaRPr lang="en-US" altLang="zh-CN" u="sng" dirty="0"/>
          </a:p>
          <a:p>
            <a:r>
              <a:rPr lang="en-US" altLang="zh-CN" dirty="0"/>
              <a:t>[2018] </a:t>
            </a:r>
            <a:r>
              <a:rPr lang="en-US" altLang="zh-CN" dirty="0">
                <a:hlinkClick r:id="rId4"/>
              </a:rPr>
              <a:t>Zero-shot question generation from knowledge graphs for unseen predicates and entity types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037393-7A18-4FC2-9178-59EB8B52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43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F4BE00-7142-481A-93D8-883AD6B95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endParaRPr lang="en-US" altLang="zh-CN" dirty="0"/>
          </a:p>
          <a:p>
            <a:r>
              <a:rPr lang="en-US" altLang="zh-CN" dirty="0"/>
              <a:t>[2017] </a:t>
            </a:r>
            <a:r>
              <a:rPr lang="en-US" altLang="zh-CN" u="sng" dirty="0">
                <a:hlinkClick r:id="rId2"/>
              </a:rPr>
              <a:t>Zero-shot activity recognition with verb attribute induction</a:t>
            </a:r>
            <a:endParaRPr lang="en-US" altLang="zh-CN" u="sng" dirty="0"/>
          </a:p>
          <a:p>
            <a:r>
              <a:rPr lang="en-US" altLang="zh-CN" dirty="0"/>
              <a:t>[2017] </a:t>
            </a:r>
            <a:r>
              <a:rPr lang="en-US" altLang="zh-CN" u="sng" dirty="0">
                <a:hlinkClick r:id="rId3"/>
              </a:rPr>
              <a:t>WOAH: Preliminaries to Zero-shot Ontology Learning for Conversational Agents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dirty="0">
                <a:hlinkClick r:id="rId4"/>
              </a:rPr>
              <a:t>Zero-Shot Cross-Lingual Opinion Target Extraction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5B5BB0-722C-4A4B-AD40-29BFB4C4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6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685DE7-CAB9-4DF9-B2BA-391921D8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其他</a:t>
            </a:r>
            <a:endParaRPr lang="en-US" altLang="zh-CN" dirty="0"/>
          </a:p>
          <a:p>
            <a:r>
              <a:rPr lang="en-US" altLang="zh-CN" dirty="0"/>
              <a:t>[2015] </a:t>
            </a:r>
            <a:r>
              <a:rPr lang="en-US" altLang="zh-CN" dirty="0">
                <a:hlinkClick r:id="rId2"/>
              </a:rPr>
              <a:t>Injecting logical background knowledge into embeddings for relation extraction</a:t>
            </a:r>
            <a:endParaRPr lang="en-US" altLang="zh-CN" dirty="0"/>
          </a:p>
          <a:p>
            <a:r>
              <a:rPr lang="en-US" altLang="zh-CN" dirty="0"/>
              <a:t>[2015] </a:t>
            </a:r>
            <a:r>
              <a:rPr lang="en-US" altLang="zh-CN" dirty="0">
                <a:hlinkClick r:id="rId3"/>
              </a:rPr>
              <a:t>Zero-shot learning via semantic similarity embedding</a:t>
            </a:r>
            <a:endParaRPr lang="en-US" altLang="zh-CN" dirty="0"/>
          </a:p>
          <a:p>
            <a:r>
              <a:rPr lang="en-US" altLang="zh-CN" dirty="0"/>
              <a:t>[2015] </a:t>
            </a:r>
            <a:r>
              <a:rPr lang="en-US" altLang="zh-CN" dirty="0">
                <a:hlinkClick r:id="rId4"/>
              </a:rPr>
              <a:t>Ridge regression, hubness, and zero-shot learning</a:t>
            </a:r>
            <a:endParaRPr lang="en-US" altLang="zh-CN" dirty="0"/>
          </a:p>
          <a:p>
            <a:r>
              <a:rPr lang="en-US" altLang="zh-CN" dirty="0"/>
              <a:t>[2015] </a:t>
            </a:r>
            <a:r>
              <a:rPr lang="en-US" altLang="zh-CN" dirty="0">
                <a:hlinkClick r:id="rId5"/>
              </a:rPr>
              <a:t>Hubness and pollution: Delving into cross-space mapping for zero-shot learning</a:t>
            </a:r>
            <a:endParaRPr lang="en-US" altLang="zh-CN" dirty="0"/>
          </a:p>
          <a:p>
            <a:r>
              <a:rPr lang="en-US" altLang="zh-CN" dirty="0"/>
              <a:t>[2016] </a:t>
            </a:r>
            <a:r>
              <a:rPr lang="en-US" altLang="zh-CN" u="sng" dirty="0">
                <a:hlinkClick r:id="rId6"/>
              </a:rPr>
              <a:t>Representation learning of knowledge graphs with entity descriptions</a:t>
            </a:r>
            <a:endParaRPr lang="en-US" altLang="zh-CN" u="sng" dirty="0"/>
          </a:p>
          <a:p>
            <a:r>
              <a:rPr lang="en-US" altLang="zh-CN" dirty="0"/>
              <a:t>[2017] </a:t>
            </a:r>
            <a:r>
              <a:rPr lang="en-US" altLang="zh-CN" dirty="0">
                <a:hlinkClick r:id="rId7"/>
              </a:rPr>
              <a:t>Answering Visual-Relational Queries in Web-Extracted Knowledge Graphs</a:t>
            </a:r>
            <a:endParaRPr lang="en-US" altLang="zh-CN" dirty="0"/>
          </a:p>
          <a:p>
            <a:r>
              <a:rPr lang="en-US" altLang="zh-CN" dirty="0"/>
              <a:t>[2017] </a:t>
            </a:r>
            <a:r>
              <a:rPr lang="en-US" altLang="zh-CN" dirty="0">
                <a:hlinkClick r:id="rId8"/>
              </a:rPr>
              <a:t>Unsupervised neural machine translation</a:t>
            </a:r>
            <a:endParaRPr lang="en-US" altLang="zh-CN" dirty="0"/>
          </a:p>
          <a:p>
            <a:r>
              <a:rPr lang="en-US" altLang="zh-CN" dirty="0"/>
              <a:t>[2018] </a:t>
            </a:r>
            <a:r>
              <a:rPr lang="en-US" altLang="zh-CN" u="sng" dirty="0">
                <a:hlinkClick r:id="rId9"/>
              </a:rPr>
              <a:t>Stacked semantics-guided attention model for fine-grained zero-shot learning</a:t>
            </a:r>
            <a:endParaRPr lang="en-US" altLang="zh-CN" u="sng" dirty="0"/>
          </a:p>
          <a:p>
            <a:r>
              <a:rPr lang="en-US" altLang="zh-CN" dirty="0"/>
              <a:t>[2018] </a:t>
            </a:r>
            <a:r>
              <a:rPr lang="en-US" altLang="zh-CN" u="sng" dirty="0">
                <a:hlinkClick r:id="rId10"/>
              </a:rPr>
              <a:t>Meta-learning for low-resource neural machine translation</a:t>
            </a:r>
            <a:endParaRPr lang="en-US" altLang="zh-CN" dirty="0"/>
          </a:p>
          <a:p>
            <a:r>
              <a:rPr lang="en-US" altLang="zh-CN" dirty="0"/>
              <a:t>[2018] </a:t>
            </a:r>
            <a:r>
              <a:rPr lang="en-US" altLang="zh-CN" dirty="0">
                <a:hlinkClick r:id="rId11"/>
              </a:rPr>
              <a:t>A generative adversarial approach for zero-shot learning from noisy texts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063CA8-5A6B-45D6-85BE-8C013B34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其他（非</a:t>
            </a:r>
            <a:r>
              <a:rPr lang="en-US" altLang="zh-CN" dirty="0"/>
              <a:t>NLP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9421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98E0EF-9AEB-411B-8041-AF39A6FF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[2018] </a:t>
            </a:r>
            <a:r>
              <a:rPr lang="en-US" altLang="zh-CN" dirty="0">
                <a:hlinkClick r:id="rId2"/>
              </a:rPr>
              <a:t>Multi-modal cycle-consistent generalized zero-shot learning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u="sng" dirty="0">
                <a:hlinkClick r:id="rId3"/>
              </a:rPr>
              <a:t>Language models are unsupervised multitask learners</a:t>
            </a:r>
            <a:endParaRPr lang="en-US" altLang="zh-CN" u="sng" dirty="0"/>
          </a:p>
          <a:p>
            <a:r>
              <a:rPr lang="en-US" altLang="zh-CN" dirty="0"/>
              <a:t>[2019] </a:t>
            </a:r>
            <a:r>
              <a:rPr lang="en-US" altLang="zh-CN" dirty="0">
                <a:hlinkClick r:id="rId4"/>
              </a:rPr>
              <a:t>Generative dual adversarial network for generalized zero-shot learning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dirty="0">
                <a:hlinkClick r:id="rId5"/>
              </a:rPr>
              <a:t>Residual Graph Convolutional Networks for Zero-Shot Learning</a:t>
            </a:r>
            <a:endParaRPr lang="en-US" altLang="zh-CN" dirty="0"/>
          </a:p>
          <a:p>
            <a:r>
              <a:rPr lang="en-US" altLang="zh-CN" dirty="0"/>
              <a:t>[2020] </a:t>
            </a:r>
            <a:r>
              <a:rPr lang="en-US" altLang="zh-CN" dirty="0">
                <a:hlinkClick r:id="rId6"/>
              </a:rPr>
              <a:t>Rotation, Translation, and Cropping for Zero-Shot Generalization</a:t>
            </a:r>
            <a:endParaRPr lang="en-US" altLang="zh-CN" dirty="0"/>
          </a:p>
          <a:p>
            <a:r>
              <a:rPr lang="en-US" altLang="zh-CN" dirty="0"/>
              <a:t>[2020] </a:t>
            </a:r>
            <a:r>
              <a:rPr lang="en-US" altLang="zh-CN" dirty="0">
                <a:hlinkClick r:id="rId7"/>
              </a:rPr>
              <a:t>Zero-Shot Cross-Lingual Transfer with Meta Learning</a:t>
            </a:r>
            <a:endParaRPr lang="en-US" altLang="zh-CN" dirty="0"/>
          </a:p>
          <a:p>
            <a:r>
              <a:rPr lang="en-US" altLang="zh-CN" dirty="0"/>
              <a:t>[????] </a:t>
            </a:r>
            <a:r>
              <a:rPr lang="en-US" altLang="zh-CN" dirty="0">
                <a:hlinkClick r:id="rId8"/>
              </a:rPr>
              <a:t>Near or Far, Wide Range Zero-Shot Cross-Lingual Dependency Parsing</a:t>
            </a:r>
            <a:endParaRPr lang="en-US" altLang="zh-CN" dirty="0"/>
          </a:p>
          <a:p>
            <a:r>
              <a:rPr lang="zh-CN" altLang="en-US" dirty="0"/>
              <a:t>强化学习</a:t>
            </a:r>
            <a:endParaRPr lang="en-US" altLang="zh-CN" dirty="0"/>
          </a:p>
          <a:p>
            <a:r>
              <a:rPr lang="en-US" altLang="zh-CN" dirty="0"/>
              <a:t>[2017] </a:t>
            </a:r>
            <a:r>
              <a:rPr lang="en-US" altLang="zh-CN" dirty="0">
                <a:hlinkClick r:id="rId9"/>
              </a:rPr>
              <a:t>Zero-shot task generalization with multi-task deep reinforcement learning</a:t>
            </a:r>
            <a:endParaRPr lang="en-US" altLang="zh-CN" dirty="0"/>
          </a:p>
          <a:p>
            <a:r>
              <a:rPr lang="zh-CN" altLang="en-US" dirty="0"/>
              <a:t>对抗信念匹配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dirty="0">
                <a:hlinkClick r:id="rId10"/>
              </a:rPr>
              <a:t>Zero-shot knowledge transfer via adversarial belief matching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7F59376-26DC-4CD4-AC2E-527DF57C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2D4A65-41FE-4DCC-8275-4A6EEE94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双语字典归纳：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B82B339-9A4B-42C8-AF5B-2C87DE73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机器翻译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46F947-D8CA-4B35-9869-F0041EC9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74" y="2335461"/>
            <a:ext cx="6273461" cy="21870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73A266-2994-434F-9388-D3AFC799B068}"/>
              </a:ext>
            </a:extLst>
          </p:cNvPr>
          <p:cNvSpPr txBox="1"/>
          <p:nvPr/>
        </p:nvSpPr>
        <p:spPr>
          <a:xfrm>
            <a:off x="2148840" y="4456752"/>
            <a:ext cx="4457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[2013] Exploiting similarities among languages for machine translation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A47BB-5252-4BE8-8F0B-0DF742A1887A}"/>
              </a:ext>
            </a:extLst>
          </p:cNvPr>
          <p:cNvSpPr txBox="1"/>
          <p:nvPr/>
        </p:nvSpPr>
        <p:spPr>
          <a:xfrm>
            <a:off x="2007473" y="5168994"/>
            <a:ext cx="627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Word Embedding</a:t>
            </a:r>
            <a:r>
              <a:rPr lang="zh-CN" altLang="zh-CN" dirty="0"/>
              <a:t>学习，分别学习两种语言的词向量；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zh-CN" dirty="0"/>
              <a:t>用一个种子词典学习两个单语向量空间之间的映射</a:t>
            </a:r>
            <a:r>
              <a:rPr lang="zh-CN" altLang="en-US" dirty="0"/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0228EB-AA58-4AD4-8B36-EE4D0DCBB1D4}"/>
              </a:ext>
            </a:extLst>
          </p:cNvPr>
          <p:cNvSpPr txBox="1"/>
          <p:nvPr/>
        </p:nvSpPr>
        <p:spPr>
          <a:xfrm>
            <a:off x="2148840" y="5890154"/>
            <a:ext cx="4457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[2017] Knowledge distillation for bilingual dictionary induction</a:t>
            </a:r>
          </a:p>
        </p:txBody>
      </p:sp>
    </p:spTree>
    <p:extLst>
      <p:ext uri="{BB962C8B-B14F-4D97-AF65-F5344CB8AC3E}">
        <p14:creationId xmlns:p14="http://schemas.microsoft.com/office/powerpoint/2010/main" val="301658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F3FFEB-8ABE-4FE0-BD71-F38A2976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神经机器翻译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A73BAA-E65C-4ABC-85EC-8B0E42F4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机器翻译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4D9F50-4C48-4B82-9D29-95867BC13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364" y="2164997"/>
            <a:ext cx="7177272" cy="38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3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13418B-1112-4B66-8F39-C57EA071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[2013] Exploiting similarities among languages for machine translation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[2016] Zero-Resource Translation with Multi-Lingual Neural Machine Translation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[2017] Knowledge distillation for bilingual dictionary induction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[2017] Maximum Expected Likelihood Estimation for Zero-Resource Neural Machine Translation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[2017]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Google’s Multilingual Neural Machine Translation System- Enabling Zero-Shot Translation</a:t>
            </a:r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D0ECEA-0296-4C29-94BA-BCDA7D0D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机器翻译</a:t>
            </a:r>
          </a:p>
        </p:txBody>
      </p:sp>
    </p:spTree>
    <p:extLst>
      <p:ext uri="{BB962C8B-B14F-4D97-AF65-F5344CB8AC3E}">
        <p14:creationId xmlns:p14="http://schemas.microsoft.com/office/powerpoint/2010/main" val="4150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299B84-8BFA-4413-A2A1-E199286E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[2017] </a:t>
            </a:r>
            <a:r>
              <a:rPr lang="en-US" altLang="zh-CN" dirty="0">
                <a:hlinkClick r:id="rId2"/>
              </a:rPr>
              <a:t>Zero-Shot Translation for Indian Languages with Sparse Data</a:t>
            </a:r>
            <a:endParaRPr lang="en-US" altLang="zh-CN" dirty="0"/>
          </a:p>
          <a:p>
            <a:r>
              <a:rPr lang="en-US" altLang="zh-CN" dirty="0"/>
              <a:t>[2017] </a:t>
            </a:r>
            <a:r>
              <a:rPr lang="en-US" altLang="zh-CN" dirty="0">
                <a:hlinkClick r:id="rId3"/>
              </a:rPr>
              <a:t>A teacher-student framework for zero-resource neural machine translation</a:t>
            </a:r>
            <a:endParaRPr lang="en-US" altLang="zh-CN" dirty="0"/>
          </a:p>
          <a:p>
            <a:r>
              <a:rPr lang="en-US" altLang="zh-CN" dirty="0"/>
              <a:t>[2018] </a:t>
            </a:r>
            <a:r>
              <a:rPr lang="en-US" altLang="zh-CN" dirty="0">
                <a:hlinkClick r:id="rId4"/>
              </a:rPr>
              <a:t>Zero-shot cross-lingual classification using multilingual neural machine translation</a:t>
            </a:r>
            <a:endParaRPr lang="en-US" altLang="zh-CN" dirty="0"/>
          </a:p>
          <a:p>
            <a:r>
              <a:rPr lang="en-US" altLang="zh-CN" dirty="0"/>
              <a:t>[2018] </a:t>
            </a:r>
            <a:r>
              <a:rPr lang="en-US" altLang="zh-CN" dirty="0">
                <a:hlinkClick r:id="rId5"/>
              </a:rPr>
              <a:t>Zero-shot dual machine translation</a:t>
            </a:r>
            <a:endParaRPr lang="en-US" altLang="zh-CN" dirty="0"/>
          </a:p>
          <a:p>
            <a:r>
              <a:rPr lang="en-US" altLang="zh-CN" dirty="0"/>
              <a:t>[2018] </a:t>
            </a:r>
            <a:r>
              <a:rPr lang="en-US" altLang="zh-CN" dirty="0">
                <a:hlinkClick r:id="rId6"/>
              </a:rPr>
              <a:t>Universal </a:t>
            </a:r>
            <a:r>
              <a:rPr lang="en-US" altLang="zh-CN" b="1" dirty="0">
                <a:hlinkClick r:id="rId6"/>
              </a:rPr>
              <a:t>neural machine translation </a:t>
            </a:r>
            <a:r>
              <a:rPr lang="en-US" altLang="zh-CN" dirty="0">
                <a:hlinkClick r:id="rId6"/>
              </a:rPr>
              <a:t>for extremely low resource languages</a:t>
            </a:r>
            <a:endParaRPr lang="en-US" altLang="zh-CN" dirty="0"/>
          </a:p>
          <a:p>
            <a:r>
              <a:rPr lang="en-US" altLang="zh-CN" dirty="0"/>
              <a:t>[2018] </a:t>
            </a:r>
            <a:r>
              <a:rPr lang="en-US" altLang="zh-CN" dirty="0">
                <a:hlinkClick r:id="rId7"/>
              </a:rPr>
              <a:t>Zero-resource neural machine translation with multi-agent communication game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dirty="0">
                <a:hlinkClick r:id="rId8"/>
              </a:rPr>
              <a:t>Improving zero-shot translation of low-resource languages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dirty="0">
                <a:hlinkClick r:id="rId9"/>
              </a:rPr>
              <a:t>Consistency by agreement in zero-shot neural machine translation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u="sng" dirty="0">
                <a:hlinkClick r:id="rId10"/>
              </a:rPr>
              <a:t>Improved zero-shot </a:t>
            </a:r>
            <a:r>
              <a:rPr lang="en-US" altLang="zh-CN" b="1" u="sng" dirty="0">
                <a:hlinkClick r:id="rId10"/>
              </a:rPr>
              <a:t>neural machine translation </a:t>
            </a:r>
            <a:r>
              <a:rPr lang="en-US" altLang="zh-CN" u="sng" dirty="0">
                <a:hlinkClick r:id="rId10"/>
              </a:rPr>
              <a:t>via ignoring spurious correlations</a:t>
            </a:r>
            <a:endParaRPr lang="en-US" altLang="zh-CN" u="sng" dirty="0"/>
          </a:p>
          <a:p>
            <a:r>
              <a:rPr lang="en-US" altLang="zh-CN" dirty="0"/>
              <a:t>[2019] </a:t>
            </a:r>
            <a:r>
              <a:rPr lang="en-US" altLang="zh-CN" dirty="0">
                <a:hlinkClick r:id="rId11"/>
              </a:rPr>
              <a:t>Cross-lingual Pre-training Based Transfer for Zero-shot Neural Machine Translation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9E1CF0-2E90-4743-BF0A-155C7480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9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05325DB-C861-4151-B748-4E1AE16E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[2019] </a:t>
            </a:r>
            <a:r>
              <a:rPr lang="en-US" altLang="zh-CN" dirty="0">
                <a:hlinkClick r:id="rId2"/>
              </a:rPr>
              <a:t>Evaluating the Supervised and Zero-shot Performance of Multi-lingual Translation Models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dirty="0">
                <a:hlinkClick r:id="rId3"/>
              </a:rPr>
              <a:t>Evaluating the cross-lingual effectiveness of massively multilingual neural machine translation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https://scholar.google.com/scholar?start=80&amp;q=zero+shot+machine+translation&amp;hl=zh-CN&amp;as_sdt=0,5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F5B8616-1FA8-477A-8AE8-56022B07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4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10589E-80A3-4BE3-8120-9DC15B23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自然语言理解的目标是将一段话转换成</a:t>
            </a:r>
            <a:r>
              <a:rPr lang="zh-CN" altLang="en-US" dirty="0"/>
              <a:t>可供数据库查询的</a:t>
            </a:r>
            <a:r>
              <a:rPr lang="zh-CN" altLang="zh-CN" dirty="0"/>
              <a:t>语义</a:t>
            </a:r>
            <a:r>
              <a:rPr lang="zh-CN" altLang="en-US" dirty="0"/>
              <a:t>表示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5790562-C062-4E76-B24C-B10157A4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5FADFB-DCDC-4E71-9E00-80E1CE2F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78" y="2338447"/>
            <a:ext cx="4663844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2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AC20EF-0657-40AA-A3D2-4C6CC1F4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[2015] Zero-shot semantic parser for spoken language understanding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[2015] A model of zero-shot learning of spoken language understanding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[2017] Zero-shot Learning for Natural Language Understanding using Domain-Independent Sequential Structure and Question Types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C48870-DF86-423E-986D-B4E63680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自然语言理解</a:t>
            </a:r>
          </a:p>
        </p:txBody>
      </p:sp>
    </p:spTree>
    <p:extLst>
      <p:ext uri="{BB962C8B-B14F-4D97-AF65-F5344CB8AC3E}">
        <p14:creationId xmlns:p14="http://schemas.microsoft.com/office/powerpoint/2010/main" val="51272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266CC9-E060-46A4-A675-DB800D5D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[2015] </a:t>
            </a:r>
            <a:r>
              <a:rPr lang="en-US" altLang="zh-CN" dirty="0">
                <a:hlinkClick r:id="rId2"/>
              </a:rPr>
              <a:t>Online adaptative zero-shot learning spoken language understanding using word-embedding</a:t>
            </a:r>
            <a:endParaRPr lang="en-US" altLang="zh-CN" dirty="0"/>
          </a:p>
          <a:p>
            <a:r>
              <a:rPr lang="en-US" altLang="zh-CN" dirty="0"/>
              <a:t>[2017] </a:t>
            </a:r>
            <a:r>
              <a:rPr lang="en-US" altLang="zh-CN" dirty="0">
                <a:hlinkClick r:id="rId3"/>
              </a:rPr>
              <a:t>Towards zero-shot frame semantic parsing for domain scaling</a:t>
            </a:r>
            <a:endParaRPr lang="en-US" altLang="zh-CN" dirty="0"/>
          </a:p>
          <a:p>
            <a:r>
              <a:rPr lang="en-US" altLang="zh-CN" dirty="0"/>
              <a:t>[2017] </a:t>
            </a:r>
            <a:r>
              <a:rPr lang="en-US" altLang="zh-CN" u="sng" dirty="0">
                <a:hlinkClick r:id="rId4"/>
              </a:rPr>
              <a:t>Adversarial bandit for online interactive active learning of zero-shot spoken language understanding</a:t>
            </a:r>
            <a:endParaRPr lang="en-US" altLang="zh-CN" u="sng" dirty="0"/>
          </a:p>
          <a:p>
            <a:r>
              <a:rPr lang="en-US" altLang="zh-CN" dirty="0"/>
              <a:t>[2018] </a:t>
            </a:r>
            <a:r>
              <a:rPr lang="en-US" altLang="zh-CN" dirty="0">
                <a:hlinkClick r:id="rId5"/>
              </a:rPr>
              <a:t>Decoupling structure and lexicon for zero-shot semantic parsing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u="sng" dirty="0">
                <a:hlinkClick r:id="rId6"/>
              </a:rPr>
              <a:t>Zero-shot adaptive transfer for conversational language understanding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u="sng" dirty="0">
                <a:hlinkClick r:id="rId7"/>
              </a:rPr>
              <a:t>Cross-lingual alignment of contextual word embeddings, with applications to zero-shot dependency parsing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dirty="0">
                <a:hlinkClick r:id="rId8"/>
              </a:rPr>
              <a:t>Improving Zero-shot Translation with Language-Independent Constraints</a:t>
            </a:r>
            <a:endParaRPr lang="en-US" altLang="zh-CN" dirty="0"/>
          </a:p>
          <a:p>
            <a:r>
              <a:rPr lang="en-US" altLang="zh-CN" dirty="0"/>
              <a:t>[2019] </a:t>
            </a:r>
            <a:r>
              <a:rPr lang="en-US" altLang="zh-CN" dirty="0">
                <a:hlinkClick r:id="rId9"/>
              </a:rPr>
              <a:t>Zero-Shot Semantic Parsing for Instructions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71313F-17D3-449E-BD99-539F9EE2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2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1123</Words>
  <Application>Microsoft Office PowerPoint</Application>
  <PresentationFormat>宽屏</PresentationFormat>
  <Paragraphs>155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方正姚体</vt:lpstr>
      <vt:lpstr>仿宋_GB2312</vt:lpstr>
      <vt:lpstr>微软雅黑</vt:lpstr>
      <vt:lpstr>Arial</vt:lpstr>
      <vt:lpstr>Times New Roman</vt:lpstr>
      <vt:lpstr>Wingdings</vt:lpstr>
      <vt:lpstr>Office 主题​​</vt:lpstr>
      <vt:lpstr>PowerPoint 演示文稿</vt:lpstr>
      <vt:lpstr>机器翻译</vt:lpstr>
      <vt:lpstr>机器翻译</vt:lpstr>
      <vt:lpstr>机器翻译</vt:lpstr>
      <vt:lpstr>PowerPoint 演示文稿</vt:lpstr>
      <vt:lpstr>PowerPoint 演示文稿</vt:lpstr>
      <vt:lpstr>PowerPoint 演示文稿</vt:lpstr>
      <vt:lpstr>自然语言理解</vt:lpstr>
      <vt:lpstr>PowerPoint 演示文稿</vt:lpstr>
      <vt:lpstr>实体抽取</vt:lpstr>
      <vt:lpstr>其它</vt:lpstr>
      <vt:lpstr>PowerPoint 演示文稿</vt:lpstr>
      <vt:lpstr>PowerPoint 演示文稿</vt:lpstr>
      <vt:lpstr>PowerPoint 演示文稿</vt:lpstr>
      <vt:lpstr>PowerPoint 演示文稿</vt:lpstr>
      <vt:lpstr>其他（非NLP）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500</cp:revision>
  <dcterms:created xsi:type="dcterms:W3CDTF">2019-09-21T06:13:29Z</dcterms:created>
  <dcterms:modified xsi:type="dcterms:W3CDTF">2020-05-15T15:32:47Z</dcterms:modified>
</cp:coreProperties>
</file>