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Go Language Sharing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Bowen Chen</a:t>
            </a:r>
            <a:endParaRPr lang="zh-CN" altLang="en-US"/>
          </a:p>
          <a:p>
            <a:r>
              <a:rPr lang="zh-CN" altLang="en-US"/>
              <a:t>2016-11-</a:t>
            </a:r>
            <a:r>
              <a:rPr lang="x-none" altLang="zh-CN"/>
              <a:t>21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Go Methods And Interfaces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964055" y="1759585"/>
            <a:ext cx="753237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Methods</a:t>
            </a:r>
            <a:endParaRPr lang="zh-CN" altLang="en-US"/>
          </a:p>
          <a:p>
            <a:r>
              <a:rPr lang="zh-CN" altLang="en-US"/>
              <a:t>    Object is simply a value or variable that has methods, </a:t>
            </a:r>
            <a:endParaRPr lang="zh-CN" altLang="en-US"/>
          </a:p>
          <a:p>
            <a:r>
              <a:rPr lang="zh-CN" altLang="en-US"/>
              <a:t>    and a method is a function associated with a particular type.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3080" y="3259455"/>
            <a:ext cx="966978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Interfaces</a:t>
            </a:r>
            <a:endParaRPr lang="zh-CN" altLang="en-US"/>
          </a:p>
          <a:p>
            <a:r>
              <a:rPr lang="zh-CN" altLang="en-US"/>
              <a:t>    An interface is an abstract type, it reveals only some of their methods.</a:t>
            </a:r>
            <a:endParaRPr lang="zh-CN" altLang="en-US"/>
          </a:p>
          <a:p>
            <a:r>
              <a:rPr lang="zh-CN" altLang="en-US"/>
              <a:t>    It specifies a set of methods that a concrete type must possess to be considered an instance of that interface.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declarations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2120" y="1290955"/>
            <a:ext cx="954659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package geometry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import "math"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Point struct{ X, Y float64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package-level function</a:t>
            </a:r>
            <a:endParaRPr lang="zh-CN" altLang="en-US"/>
          </a:p>
          <a:p>
            <a:r>
              <a:rPr lang="zh-CN" altLang="en-US"/>
              <a:t>        func Distance(p, q Point) float64 {</a:t>
            </a:r>
            <a:endParaRPr lang="zh-CN" altLang="en-US"/>
          </a:p>
          <a:p>
            <a:r>
              <a:rPr lang="zh-CN" altLang="en-US"/>
              <a:t>            return math.Hypot(q.X-p.X, q.Y-p.Y)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method of type Point</a:t>
            </a:r>
            <a:endParaRPr lang="zh-CN" altLang="en-US"/>
          </a:p>
          <a:p>
            <a:r>
              <a:rPr lang="zh-CN" altLang="en-US"/>
              <a:t>        func (p Point) Distance(q Point) float64 {</a:t>
            </a:r>
            <a:endParaRPr lang="zh-CN" altLang="en-US"/>
          </a:p>
          <a:p>
            <a:r>
              <a:rPr lang="zh-CN" altLang="en-US"/>
              <a:t>            return math.Hypot(q.X-p.X, q.Y-p.Y)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   p is called the method's receiver; </a:t>
            </a:r>
            <a:endParaRPr lang="zh-CN" altLang="en-US"/>
          </a:p>
          <a:p>
            <a:r>
              <a:rPr lang="zh-CN" altLang="en-US"/>
              <a:t>        A common choice is the fisrt letter of the type name, like p for Point.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9810" y="1654810"/>
            <a:ext cx="634682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p := Point{1, 2}</a:t>
            </a:r>
            <a:endParaRPr lang="zh-CN" altLang="en-US"/>
          </a:p>
          <a:p>
            <a:r>
              <a:rPr lang="zh-CN" altLang="en-US"/>
              <a:t>        q := Point{4, 6}</a:t>
            </a:r>
            <a:endParaRPr lang="zh-CN" altLang="en-US"/>
          </a:p>
          <a:p>
            <a:r>
              <a:rPr lang="zh-CN" altLang="en-US"/>
              <a:t>        fmt.Println(Distance(p, q)) // "5", function call</a:t>
            </a:r>
            <a:endParaRPr lang="zh-CN" altLang="en-US"/>
          </a:p>
          <a:p>
            <a:r>
              <a:rPr lang="zh-CN" altLang="en-US"/>
              <a:t>        fmt.Println(p.Distance(q))  // "5", method call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3450" y="3108960"/>
            <a:ext cx="643318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With a pointer receiver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7025" y="3676015"/>
            <a:ext cx="572008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func (p *Point) ScaleBy(factor float64) {</a:t>
            </a:r>
            <a:endParaRPr lang="zh-CN" altLang="en-US"/>
          </a:p>
          <a:p>
            <a:r>
              <a:rPr lang="zh-CN" altLang="en-US"/>
              <a:t>            p.X *= factor</a:t>
            </a:r>
            <a:endParaRPr lang="zh-CN" altLang="en-US"/>
          </a:p>
          <a:p>
            <a:r>
              <a:rPr lang="zh-CN" altLang="en-US"/>
              <a:t>            p.Y *= factor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635" y="291465"/>
            <a:ext cx="10528935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composition</a:t>
            </a:r>
            <a:endParaRPr lang="zh-CN" altLang="en-US"/>
          </a:p>
          <a:p>
            <a:r>
              <a:rPr lang="zh-CN" altLang="en-US"/>
              <a:t>        declarations</a:t>
            </a:r>
            <a:endParaRPr lang="zh-CN" altLang="en-US"/>
          </a:p>
          <a:p>
            <a:r>
              <a:rPr lang="zh-CN" altLang="en-US"/>
              <a:t>            import "image/color"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type ColoredPoint struct {</a:t>
            </a:r>
            <a:endParaRPr lang="zh-CN" altLang="en-US"/>
          </a:p>
          <a:p>
            <a:r>
              <a:rPr lang="zh-CN" altLang="en-US"/>
              <a:t>                Point</a:t>
            </a:r>
            <a:endParaRPr lang="zh-CN" altLang="en-US"/>
          </a:p>
          <a:p>
            <a:r>
              <a:rPr lang="zh-CN" altLang="en-US"/>
              <a:t>                Color color.RGBA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usage</a:t>
            </a:r>
            <a:endParaRPr lang="zh-CN" altLang="en-US"/>
          </a:p>
          <a:p>
            <a:r>
              <a:rPr lang="zh-CN" altLang="en-US"/>
              <a:t>            red := color.RGBA{255, 0, 0, 255}</a:t>
            </a:r>
            <a:endParaRPr lang="zh-CN" altLang="en-US"/>
          </a:p>
          <a:p>
            <a:r>
              <a:rPr lang="zh-CN" altLang="en-US"/>
              <a:t>            blue := color.RGBA{0, 0, 255, 255}</a:t>
            </a:r>
            <a:endParaRPr lang="zh-CN" altLang="en-US"/>
          </a:p>
          <a:p>
            <a:r>
              <a:rPr lang="zh-CN" altLang="en-US"/>
              <a:t>            var p = ColoredPoint{Point{1, 1}, red}</a:t>
            </a:r>
            <a:endParaRPr lang="zh-CN" altLang="en-US"/>
          </a:p>
          <a:p>
            <a:r>
              <a:rPr lang="zh-CN" altLang="en-US"/>
              <a:t>            var q = ColoredPoint{Point{5, 4}, blue}</a:t>
            </a:r>
            <a:endParaRPr lang="zh-CN" altLang="en-US"/>
          </a:p>
          <a:p>
            <a:r>
              <a:rPr lang="zh-CN" altLang="en-US"/>
              <a:t>            fmt.Println(p.Distance(q.Point)) // "5"</a:t>
            </a:r>
            <a:endParaRPr lang="zh-CN" altLang="en-US"/>
          </a:p>
          <a:p>
            <a:r>
              <a:rPr lang="zh-CN" altLang="en-US"/>
              <a:t>            p.ScaleBy(2)</a:t>
            </a:r>
            <a:endParaRPr lang="zh-CN" altLang="en-US"/>
          </a:p>
          <a:p>
            <a:r>
              <a:rPr lang="zh-CN" altLang="en-US"/>
              <a:t>            q.ScaleBy(2)</a:t>
            </a:r>
            <a:endParaRPr lang="zh-CN" altLang="en-US"/>
          </a:p>
          <a:p>
            <a:r>
              <a:rPr lang="zh-CN" altLang="en-US"/>
              <a:t>            fmt.Println(p.Distance(q.Point)) // "10"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encapsulation</a:t>
            </a:r>
            <a:endParaRPr lang="zh-CN" altLang="en-US"/>
          </a:p>
          <a:p>
            <a:r>
              <a:rPr lang="zh-CN" altLang="en-US"/>
              <a:t>        type Point struct{ x, y float64 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6645" y="365760"/>
            <a:ext cx="972058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declarations</a:t>
            </a:r>
            <a:endParaRPr lang="zh-CN" altLang="en-US"/>
          </a:p>
          <a:p>
            <a:r>
              <a:rPr lang="zh-CN" altLang="en-US"/>
              <a:t>        package io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Writer interface {</a:t>
            </a:r>
            <a:endParaRPr lang="zh-CN" altLang="en-US"/>
          </a:p>
          <a:p>
            <a:r>
              <a:rPr lang="zh-CN" altLang="en-US"/>
              <a:t>            Writer(p []byte) (n int, err error)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Reader interface {</a:t>
            </a:r>
            <a:endParaRPr lang="zh-CN" altLang="en-US"/>
          </a:p>
          <a:p>
            <a:r>
              <a:rPr lang="zh-CN" altLang="en-US"/>
              <a:t>            Read(p []byte) (n int, err error)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type Closer interface {</a:t>
            </a:r>
            <a:endParaRPr lang="zh-CN" altLang="en-US"/>
          </a:p>
          <a:p>
            <a:r>
              <a:rPr lang="zh-CN" altLang="en-US"/>
              <a:t>            Close() error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34490" y="1073785"/>
            <a:ext cx="654177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interface satisfaction</a:t>
            </a:r>
            <a:endParaRPr lang="zh-CN" altLang="en-US"/>
          </a:p>
          <a:p>
            <a:r>
              <a:rPr lang="zh-CN" altLang="en-US"/>
              <a:t>        A type statisfies an interface if it possesses all the methods the interface requires.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w io.Writer</a:t>
            </a:r>
            <a:endParaRPr lang="zh-CN" altLang="en-US"/>
          </a:p>
          <a:p>
            <a:r>
              <a:rPr lang="zh-CN" altLang="en-US"/>
              <a:t>        w = os.Stdout              // ok</a:t>
            </a:r>
            <a:endParaRPr lang="zh-CN" altLang="en-US"/>
          </a:p>
          <a:p>
            <a:r>
              <a:rPr lang="zh-CN" altLang="en-US"/>
              <a:t>        w = new(bytes.Buffer)      // ok</a:t>
            </a:r>
            <a:endParaRPr lang="zh-CN" altLang="en-US"/>
          </a:p>
          <a:p>
            <a:r>
              <a:rPr lang="zh-CN" altLang="en-US"/>
              <a:t>        w = time.Second            // compile error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any interface{}</a:t>
            </a:r>
            <a:endParaRPr lang="zh-CN" altLang="en-US"/>
          </a:p>
          <a:p>
            <a:r>
              <a:rPr lang="zh-CN" altLang="en-US"/>
              <a:t>        any = true</a:t>
            </a:r>
            <a:endParaRPr lang="zh-CN" altLang="en-US"/>
          </a:p>
          <a:p>
            <a:r>
              <a:rPr lang="zh-CN" altLang="en-US"/>
              <a:t>        any = 12.24</a:t>
            </a:r>
            <a:endParaRPr lang="zh-CN" altLang="en-US"/>
          </a:p>
          <a:p>
            <a:r>
              <a:rPr lang="zh-CN" altLang="en-US"/>
              <a:t>        any = "hello"</a:t>
            </a:r>
            <a:endParaRPr lang="zh-CN" altLang="en-US"/>
          </a:p>
          <a:p>
            <a:r>
              <a:rPr lang="zh-CN" altLang="en-US"/>
              <a:t>        any = new(bytes.Buffer)</a:t>
            </a:r>
            <a:endParaRPr lang="zh-CN" altLang="en-US"/>
          </a:p>
          <a:p>
            <a:r>
              <a:rPr lang="zh-CN" altLang="en-US"/>
              <a:t>        any = time.Second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905" y="311785"/>
            <a:ext cx="10427335" cy="612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interface value</a:t>
            </a:r>
            <a:endParaRPr lang="zh-CN" altLang="en-US"/>
          </a:p>
          <a:p>
            <a:r>
              <a:rPr lang="zh-CN" altLang="en-US"/>
              <a:t>        A value of an interface type has two components, a concrete type and a value of that type.</a:t>
            </a:r>
            <a:endParaRPr lang="zh-CN" altLang="en-US"/>
          </a:p>
          <a:p>
            <a:r>
              <a:rPr lang="zh-CN" altLang="en-US"/>
              <a:t>        var w io.Writer</a:t>
            </a:r>
            <a:endParaRPr lang="zh-CN" altLang="en-US"/>
          </a:p>
          <a:p>
            <a:r>
              <a:rPr lang="zh-CN" altLang="en-US"/>
              <a:t>        w = os.Stdout</a:t>
            </a:r>
            <a:endParaRPr lang="zh-CN" altLang="en-US"/>
          </a:p>
          <a:p>
            <a:r>
              <a:rPr lang="zh-CN" altLang="en-US"/>
              <a:t>        w = new(bytes.Buffer)</a:t>
            </a:r>
            <a:endParaRPr lang="zh-CN" altLang="en-US"/>
          </a:p>
          <a:p>
            <a:r>
              <a:rPr lang="zh-CN" altLang="en-US"/>
              <a:t>        w = nil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type assertions</a:t>
            </a:r>
            <a:endParaRPr lang="zh-CN" altLang="en-US"/>
          </a:p>
          <a:p>
            <a:r>
              <a:rPr lang="zh-CN" altLang="en-US"/>
              <a:t>        A type assertion is an operation applied to an interface value.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x.(T)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type switchs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   switch x.(type) {</a:t>
            </a:r>
            <a:endParaRPr lang="zh-CN" altLang="en-US"/>
          </a:p>
          <a:p>
            <a:r>
              <a:rPr lang="zh-CN" altLang="en-US"/>
              <a:t>        case nil:</a:t>
            </a:r>
            <a:endParaRPr lang="zh-CN" altLang="en-US"/>
          </a:p>
          <a:p>
            <a:r>
              <a:rPr lang="zh-CN" altLang="en-US"/>
              <a:t>        case int, unint:</a:t>
            </a:r>
            <a:endParaRPr lang="zh-CN" altLang="en-US"/>
          </a:p>
          <a:p>
            <a:r>
              <a:rPr lang="zh-CN" altLang="en-US"/>
              <a:t>        case bool:</a:t>
            </a:r>
            <a:endParaRPr lang="zh-CN" altLang="en-US"/>
          </a:p>
          <a:p>
            <a:r>
              <a:rPr lang="zh-CN" altLang="en-US"/>
              <a:t>        case string:</a:t>
            </a:r>
            <a:endParaRPr lang="zh-CN" altLang="en-US"/>
          </a:p>
          <a:p>
            <a:r>
              <a:rPr lang="zh-CN" altLang="en-US"/>
              <a:t>        default: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3510" y="1414145"/>
            <a:ext cx="1183830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Two stlyes of concurrent programming</a:t>
            </a:r>
            <a:endParaRPr lang="zh-CN" altLang="en-US"/>
          </a:p>
          <a:p>
            <a:r>
              <a:rPr lang="zh-CN" altLang="en-US"/>
              <a:t>    CSP(communicating sequential process), a model of concurrency in which values are passed between independent activities(goroutines) but variables are for the most part confined to a single activity.</a:t>
            </a:r>
            <a:endParaRPr lang="zh-CN" altLang="en-US"/>
          </a:p>
          <a:p>
            <a:r>
              <a:rPr lang="zh-CN" altLang="en-US"/>
              <a:t>    Mutual Exclusion, a approach is to allow many goroutines to access the variable, but only one at a time.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8635" y="1051560"/>
            <a:ext cx="1078103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Goroutines</a:t>
            </a:r>
            <a:endParaRPr lang="zh-CN" altLang="en-US"/>
          </a:p>
          <a:p>
            <a:r>
              <a:rPr lang="zh-CN" altLang="en-US"/>
              <a:t>    Each concurrently executing activity is called a goroutine.</a:t>
            </a:r>
            <a:endParaRPr lang="zh-CN" altLang="en-US"/>
          </a:p>
          <a:p>
            <a:r>
              <a:rPr lang="zh-CN" altLang="en-US"/>
              <a:t>        now can assume a goroutine is similar to a thread.</a:t>
            </a:r>
            <a:endParaRPr lang="zh-CN" altLang="en-US"/>
          </a:p>
          <a:p>
            <a:r>
              <a:rPr lang="zh-CN" altLang="en-US"/>
              <a:t>        main goroutine</a:t>
            </a:r>
            <a:endParaRPr lang="zh-CN" altLang="en-US"/>
          </a:p>
          <a:p>
            <a:r>
              <a:rPr lang="zh-CN" altLang="en-US"/>
              <a:t>        created by the go statement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f() // call f(); wait for is to return</a:t>
            </a:r>
            <a:endParaRPr lang="zh-CN" altLang="en-US"/>
          </a:p>
          <a:p>
            <a:r>
              <a:rPr lang="zh-CN" altLang="en-US"/>
              <a:t>    go f() // create a new goroutine that calls f(); don't wait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4180" y="319405"/>
            <a:ext cx="11162665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distinguish threads</a:t>
            </a:r>
            <a:endParaRPr lang="zh-CN" altLang="en-US"/>
          </a:p>
          <a:p>
            <a:r>
              <a:rPr lang="zh-CN" altLang="en-US"/>
              <a:t>        stack</a:t>
            </a:r>
            <a:endParaRPr lang="zh-CN" altLang="en-US"/>
          </a:p>
          <a:p>
            <a:r>
              <a:rPr lang="zh-CN" altLang="en-US"/>
              <a:t>            It's a work area where is saves the local variables of function calls that are in progress or temporarily suspended while another function is called.</a:t>
            </a:r>
            <a:endParaRPr lang="zh-CN" altLang="en-US"/>
          </a:p>
          <a:p>
            <a:r>
              <a:rPr lang="zh-CN" altLang="en-US"/>
              <a:t>        growable stacks</a:t>
            </a:r>
            <a:endParaRPr lang="zh-CN" altLang="en-US"/>
          </a:p>
          <a:p>
            <a:r>
              <a:rPr lang="zh-CN" altLang="en-US"/>
              <a:t>            OS thread has a fixed-size block of memory(often as large as 2MB) for its stack.</a:t>
            </a:r>
            <a:endParaRPr lang="zh-CN" altLang="en-US"/>
          </a:p>
          <a:p>
            <a:r>
              <a:rPr lang="zh-CN" altLang="en-US"/>
              <a:t>            A goroutine starts life with a small stack, typically 2KB. Its not fixed, it grows and shrinks as needed.</a:t>
            </a:r>
            <a:endParaRPr lang="zh-CN" altLang="en-US"/>
          </a:p>
          <a:p>
            <a:r>
              <a:rPr lang="zh-CN" altLang="en-US"/>
              <a:t>        goroutine scheduling</a:t>
            </a:r>
            <a:endParaRPr lang="zh-CN" altLang="en-US"/>
          </a:p>
          <a:p>
            <a:r>
              <a:rPr lang="zh-CN" altLang="en-US"/>
              <a:t>            OS threads are scheduled by the OS kernel. Every few milliseconds, a hardware timer interrupts the processor, which causes a kernel function called the scheduler to be invoked.</a:t>
            </a:r>
            <a:endParaRPr lang="zh-CN" altLang="en-US"/>
          </a:p>
          <a:p>
            <a:r>
              <a:rPr lang="zh-CN" altLang="en-US"/>
              <a:t>                a full context switch</a:t>
            </a:r>
            <a:endParaRPr lang="zh-CN" altLang="en-US"/>
          </a:p>
          <a:p>
            <a:r>
              <a:rPr lang="zh-CN" altLang="en-US"/>
              <a:t>            The Go runtime contains its own scheduler that known as m:n scheduling (it multiplexes m goroutines on n OS threads, is analogous to the kernel scheduler).</a:t>
            </a:r>
            <a:endParaRPr lang="zh-CN" altLang="en-US"/>
          </a:p>
          <a:p>
            <a:r>
              <a:rPr lang="zh-CN" altLang="en-US"/>
              <a:t>                the Go scheduler is not invoked periodically by a hardware timer, but implicitly by certain Go language constructs.</a:t>
            </a:r>
            <a:endParaRPr lang="zh-CN" altLang="en-US"/>
          </a:p>
          <a:p>
            <a:r>
              <a:rPr lang="zh-CN" altLang="en-US"/>
              <a:t>                GOMAXPROCS is the n in m:n scheduling. It's default value is the number of CPUs on the machine.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Go originated as an experiment by Google engineers Robert Griesemer, Rob Pike, and Ken Thompson to design a new programming language that would resolve common criticisms of other languages while maintaining their positive characteristics. The new language was to:</a:t>
            </a:r>
            <a:endParaRPr lang="zh-CN" altLang="en-US"/>
          </a:p>
          <a:p>
            <a:pPr lvl="1"/>
            <a:r>
              <a:rPr lang="zh-CN" altLang="en-US"/>
              <a:t>be statically typed, scalable to large systems (as Java and C++).</a:t>
            </a:r>
            <a:endParaRPr lang="zh-CN" altLang="en-US"/>
          </a:p>
          <a:p>
            <a:pPr lvl="1"/>
            <a:r>
              <a:rPr lang="zh-CN" altLang="en-US"/>
              <a:t>be productive and readable, without too many mandatory keywords and repetition.</a:t>
            </a:r>
            <a:endParaRPr lang="zh-CN" altLang="en-US"/>
          </a:p>
          <a:p>
            <a:pPr lvl="1"/>
            <a:r>
              <a:rPr lang="zh-CN" altLang="en-US"/>
              <a:t>not require tooling, but support it well.</a:t>
            </a:r>
            <a:endParaRPr lang="zh-CN" altLang="en-US"/>
          </a:p>
          <a:p>
            <a:pPr lvl="1"/>
            <a:r>
              <a:rPr lang="zh-CN" altLang="en-US"/>
              <a:t>support networking and multiprocessing.</a:t>
            </a:r>
            <a:endParaRPr lang="zh-CN" altLang="en-US"/>
          </a:p>
          <a:p>
            <a:r>
              <a:rPr lang="zh-CN" altLang="en-US"/>
              <a:t>Go was announced in November 2009.</a:t>
            </a:r>
            <a:endParaRPr lang="zh-CN" altLang="en-US"/>
          </a:p>
          <a:p>
            <a:r>
              <a:rPr lang="zh-CN" altLang="en-US"/>
              <a:t>Go 1.0 was released in March 2012.</a:t>
            </a:r>
            <a:endParaRPr lang="zh-CN" altLang="en-US"/>
          </a:p>
          <a:p>
            <a:r>
              <a:rPr lang="zh-CN" altLang="en-US"/>
              <a:t>Go 1.5 was released in August 2015.</a:t>
            </a:r>
            <a:endParaRPr lang="zh-CN" altLang="en-US"/>
          </a:p>
          <a:p>
            <a:r>
              <a:rPr lang="zh-CN" altLang="en-US"/>
              <a:t>Go 1.7 was released in this year.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76300" y="1860550"/>
            <a:ext cx="1108964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Channels</a:t>
            </a:r>
            <a:endParaRPr lang="zh-CN" altLang="en-US"/>
          </a:p>
          <a:p>
            <a:r>
              <a:rPr lang="zh-CN" altLang="en-US"/>
              <a:t>    A channel is a communication mechanism that lets one goroutine send values to another goroutine.</a:t>
            </a:r>
            <a:endParaRPr lang="zh-CN" altLang="en-US"/>
          </a:p>
          <a:p>
            <a:r>
              <a:rPr lang="zh-CN" altLang="en-US"/>
              <a:t>    Each channel is a conduit for values of a particular type, called the channel's element type.</a:t>
            </a:r>
            <a:endParaRPr lang="zh-CN" altLang="en-US"/>
          </a:p>
          <a:p>
            <a:r>
              <a:rPr lang="zh-CN" altLang="en-US"/>
              <a:t>    The type of a channle whose elements have type int is written chan int.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create a channel</a:t>
            </a:r>
            <a:endParaRPr lang="zh-CN" altLang="en-US"/>
          </a:p>
          <a:p>
            <a:r>
              <a:rPr lang="zh-CN" altLang="en-US"/>
              <a:t>        ch := make(chan int) // ch has type 'chan int', unbuffered channel</a:t>
            </a:r>
            <a:endParaRPr lang="zh-CN" altLang="en-US"/>
          </a:p>
          <a:p>
            <a:r>
              <a:rPr lang="zh-CN" altLang="en-US"/>
              <a:t>        ch := make(chan int, 3) // ch has type 'chan int' , buffered channel with capacity 3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3785" y="1416685"/>
            <a:ext cx="1011618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operations</a:t>
            </a:r>
            <a:endParaRPr lang="zh-CN" altLang="en-US"/>
          </a:p>
          <a:p>
            <a:r>
              <a:rPr lang="zh-CN" altLang="en-US"/>
              <a:t>        send and receive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    ch &lt;- x  // a send statement</a:t>
            </a:r>
            <a:endParaRPr lang="zh-CN" altLang="en-US"/>
          </a:p>
          <a:p>
            <a:r>
              <a:rPr lang="zh-CN" altLang="en-US"/>
              <a:t>            x = &lt;-ch // a receive expression in an assignment statement</a:t>
            </a:r>
            <a:endParaRPr lang="zh-CN" altLang="en-US"/>
          </a:p>
          <a:p>
            <a:r>
              <a:rPr lang="zh-CN" altLang="en-US"/>
              <a:t>            &lt;-ch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close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close(ch)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A send operation on an unbuffered channel blocks the sending goroutine until another goroutine executes a corresponding receive on the same channel, at which point the value is transmitted and both goroutines may continue.</a:t>
            </a:r>
            <a:endParaRPr lang="zh-CN" altLang="en-US"/>
          </a:p>
          <a:p>
            <a:r>
              <a:rPr lang="zh-CN" altLang="en-US"/>
              <a:t>        communication causes synchronize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635" y="833755"/>
            <a:ext cx="10173970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A buffered channel has a queue of elements, a send operation on a buffered channel inserts an element at the back of the queue, and a receive operation removes an element from the front.</a:t>
            </a:r>
            <a:endParaRPr lang="zh-CN" altLang="en-US"/>
          </a:p>
          <a:p>
            <a:r>
              <a:rPr lang="zh-CN" altLang="en-US"/>
              <a:t>        full will blocks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multiplexing with select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select {</a:t>
            </a:r>
            <a:endParaRPr lang="zh-CN" altLang="en-US"/>
          </a:p>
          <a:p>
            <a:r>
              <a:rPr lang="zh-CN" altLang="en-US"/>
              <a:t>        case &lt;-ch1:</a:t>
            </a:r>
            <a:endParaRPr lang="zh-CN" altLang="en-US"/>
          </a:p>
          <a:p>
            <a:r>
              <a:rPr lang="zh-CN" altLang="en-US"/>
              <a:t>            // ...</a:t>
            </a:r>
            <a:endParaRPr lang="zh-CN" altLang="en-US"/>
          </a:p>
          <a:p>
            <a:r>
              <a:rPr lang="zh-CN" altLang="en-US"/>
              <a:t>        case x := &lt;-ch2:</a:t>
            </a:r>
            <a:endParaRPr lang="zh-CN" altLang="en-US"/>
          </a:p>
          <a:p>
            <a:r>
              <a:rPr lang="zh-CN" altLang="en-US"/>
              <a:t>            // ...</a:t>
            </a:r>
            <a:endParaRPr lang="zh-CN" altLang="en-US"/>
          </a:p>
          <a:p>
            <a:r>
              <a:rPr lang="zh-CN" altLang="en-US"/>
              <a:t>        case ch3 &lt;- y:</a:t>
            </a:r>
            <a:endParaRPr lang="zh-CN" altLang="en-US"/>
          </a:p>
          <a:p>
            <a:r>
              <a:rPr lang="zh-CN" altLang="en-US"/>
              <a:t>            // ...</a:t>
            </a:r>
            <a:endParaRPr lang="zh-CN" altLang="en-US"/>
          </a:p>
          <a:p>
            <a:r>
              <a:rPr lang="zh-CN" altLang="en-US"/>
              <a:t>        default:</a:t>
            </a:r>
            <a:endParaRPr lang="zh-CN" altLang="en-US"/>
          </a:p>
          <a:p>
            <a:r>
              <a:rPr lang="zh-CN" altLang="en-US"/>
              <a:t>            // ...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cancellation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Basic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install(https://golang.org/doc/install)</a:t>
            </a:r>
            <a:endParaRPr lang="zh-CN" altLang="en-US"/>
          </a:p>
          <a:p>
            <a:r>
              <a:rPr lang="zh-CN" altLang="en-US"/>
              <a:t>workspaces(bin, pkg, src)</a:t>
            </a:r>
            <a:endParaRPr lang="zh-CN" altLang="en-US"/>
          </a:p>
          <a:p>
            <a:r>
              <a:rPr lang="zh-CN" altLang="en-US"/>
              <a:t>go tool(fmt build run get test…)</a:t>
            </a:r>
            <a:endParaRPr lang="zh-CN" altLang="en-US"/>
          </a:p>
          <a:p>
            <a:r>
              <a:rPr lang="zh-CN" altLang="en-US"/>
              <a:t>HelloWorld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4890" y="560070"/>
            <a:ext cx="7602220" cy="5737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615" y="769620"/>
            <a:ext cx="666750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Go Variables And Types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00225" y="1537335"/>
            <a:ext cx="8475980" cy="50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Variables</a:t>
            </a:r>
            <a:endParaRPr lang="zh-CN" altLang="en-US"/>
          </a:p>
          <a:p>
            <a:pPr algn="l"/>
            <a:r>
              <a:rPr lang="zh-CN" altLang="en-US"/>
              <a:t>    A variable is a piece of storage containing a value.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var a int</a:t>
            </a:r>
            <a:endParaRPr lang="zh-CN" altLang="en-US"/>
          </a:p>
          <a:p>
            <a:pPr algn="l"/>
            <a:r>
              <a:rPr lang="zh-CN" altLang="en-US"/>
              <a:t>    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var 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a :=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Pointers</a:t>
            </a:r>
            <a:endParaRPr lang="zh-CN" altLang="en-US"/>
          </a:p>
          <a:p>
            <a:pPr algn="l"/>
            <a:r>
              <a:rPr lang="zh-CN" altLang="en-US"/>
              <a:t>        A pointer value is the address of a variable.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x := 1</a:t>
            </a:r>
            <a:endParaRPr lang="zh-CN" altLang="en-US"/>
          </a:p>
          <a:p>
            <a:pPr algn="l"/>
            <a:r>
              <a:rPr lang="zh-CN" altLang="en-US"/>
              <a:t>        p := &amp;x</a:t>
            </a:r>
            <a:endParaRPr lang="zh-CN" altLang="en-US"/>
          </a:p>
          <a:p>
            <a:pPr algn="l"/>
            <a:r>
              <a:rPr lang="zh-CN" altLang="en-US"/>
              <a:t>        fmt.Println(*p) // "1"</a:t>
            </a:r>
            <a:endParaRPr lang="zh-CN" altLang="en-US"/>
          </a:p>
          <a:p>
            <a:pPr algn="l"/>
            <a:r>
              <a:rPr lang="zh-CN" altLang="en-US"/>
              <a:t>        *p = 2</a:t>
            </a:r>
            <a:endParaRPr lang="zh-CN" altLang="en-US"/>
          </a:p>
          <a:p>
            <a:pPr algn="l"/>
            <a:r>
              <a:rPr lang="zh-CN" altLang="en-US"/>
              <a:t>        fmt.Println(*p) // "2"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16150" y="1052195"/>
            <a:ext cx="784987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Types</a:t>
            </a:r>
            <a:endParaRPr lang="zh-CN" altLang="en-US"/>
          </a:p>
          <a:p>
            <a:pPr algn="l"/>
            <a:r>
              <a:rPr lang="zh-CN" altLang="en-US"/>
              <a:t>    basic data types</a:t>
            </a:r>
            <a:endParaRPr lang="zh-CN" altLang="en-US"/>
          </a:p>
          <a:p>
            <a:pPr algn="l"/>
            <a:r>
              <a:rPr lang="zh-CN" altLang="en-US"/>
              <a:t>        int8 int16 int32(rune) int64</a:t>
            </a:r>
            <a:endParaRPr lang="zh-CN" altLang="en-US"/>
          </a:p>
          <a:p>
            <a:pPr algn="l"/>
            <a:r>
              <a:rPr lang="zh-CN" altLang="en-US"/>
              <a:t>        uint8 uint16 unit32 unit64</a:t>
            </a:r>
            <a:endParaRPr lang="zh-CN" altLang="en-US"/>
          </a:p>
          <a:p>
            <a:pPr algn="l"/>
            <a:r>
              <a:rPr lang="zh-CN" altLang="en-US"/>
              <a:t>        float32 float64</a:t>
            </a:r>
            <a:endParaRPr lang="zh-CN" altLang="en-US"/>
          </a:p>
          <a:p>
            <a:pPr algn="l"/>
            <a:r>
              <a:rPr lang="zh-CN" altLang="en-US"/>
              <a:t>        complex64 complex128</a:t>
            </a:r>
            <a:endParaRPr lang="zh-CN" altLang="en-US"/>
          </a:p>
          <a:p>
            <a:pPr algn="l"/>
            <a:r>
              <a:rPr lang="zh-CN" altLang="en-US"/>
              <a:t>            var x complex128 = complex(1, 2)</a:t>
            </a:r>
            <a:endParaRPr lang="zh-CN" altLang="en-US"/>
          </a:p>
          <a:p>
            <a:pPr algn="l"/>
            <a:r>
              <a:rPr lang="zh-CN" altLang="en-US"/>
              <a:t>        bool</a:t>
            </a:r>
            <a:endParaRPr lang="zh-CN" altLang="en-US"/>
          </a:p>
          <a:p>
            <a:pPr algn="l"/>
            <a:r>
              <a:rPr lang="zh-CN" altLang="en-US"/>
              <a:t>        string</a:t>
            </a:r>
            <a:endParaRPr lang="zh-CN" altLang="en-US"/>
          </a:p>
          <a:p>
            <a:pPr algn="l"/>
            <a:r>
              <a:rPr lang="zh-CN" altLang="en-US"/>
              <a:t>            s := "hello, world"</a:t>
            </a:r>
            <a:endParaRPr lang="zh-CN" altLang="en-US"/>
          </a:p>
          <a:p>
            <a:pPr algn="l"/>
            <a:r>
              <a:rPr lang="zh-CN" altLang="en-US"/>
              <a:t>            fmt.Println(len(s))</a:t>
            </a:r>
            <a:endParaRPr lang="zh-CN" altLang="en-US"/>
          </a:p>
          <a:p>
            <a:pPr algn="l"/>
            <a:r>
              <a:rPr lang="zh-CN" altLang="en-US"/>
              <a:t>            fmt.Println(s[0], s[7])  // "104, 119" ('h' and 'w')</a:t>
            </a:r>
            <a:endParaRPr lang="zh-CN" altLang="en-US"/>
          </a:p>
          <a:p>
            <a:pPr algn="l"/>
            <a:r>
              <a:rPr lang="zh-CN" altLang="en-US"/>
              <a:t>            fmt.Println(s[0:5] // "hello"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243455" y="1221105"/>
            <a:ext cx="764794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Types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composite types</a:t>
            </a:r>
            <a:endParaRPr lang="zh-CN" altLang="en-US"/>
          </a:p>
          <a:p>
            <a:r>
              <a:rPr lang="zh-CN" altLang="en-US"/>
              <a:t>        array</a:t>
            </a:r>
            <a:endParaRPr lang="zh-CN" altLang="en-US"/>
          </a:p>
          <a:p>
            <a:r>
              <a:rPr lang="zh-CN" altLang="en-US"/>
              <a:t>            var a [3] int</a:t>
            </a:r>
            <a:endParaRPr lang="zh-CN" altLang="en-US"/>
          </a:p>
          <a:p>
            <a:r>
              <a:rPr lang="zh-CN" altLang="en-US"/>
              <a:t>            fmt.Println(a[0])</a:t>
            </a:r>
            <a:endParaRPr lang="zh-CN" altLang="en-US"/>
          </a:p>
          <a:p>
            <a:r>
              <a:rPr lang="zh-CN" altLang="en-US"/>
              <a:t>        slices</a:t>
            </a:r>
            <a:endParaRPr lang="zh-CN" altLang="en-US"/>
          </a:p>
          <a:p>
            <a:r>
              <a:rPr lang="zh-CN" altLang="en-US"/>
              <a:t>            var x []int</a:t>
            </a:r>
            <a:endParaRPr lang="zh-CN" altLang="en-US"/>
          </a:p>
          <a:p>
            <a:r>
              <a:rPr lang="zh-CN" altLang="en-US"/>
              <a:t>            x = append(x, 1)</a:t>
            </a:r>
            <a:endParaRPr lang="zh-CN" altLang="en-US"/>
          </a:p>
          <a:p>
            <a:r>
              <a:rPr lang="zh-CN" altLang="en-US"/>
              <a:t>            x = append(x, 2, 3)</a:t>
            </a:r>
            <a:endParaRPr lang="zh-CN" altLang="en-US"/>
          </a:p>
          <a:p>
            <a:r>
              <a:rPr lang="zh-CN" altLang="en-US"/>
              <a:t>            fmt.Println(x) // "[1, 2, 3]"</a:t>
            </a:r>
            <a:endParaRPr lang="zh-CN" altLang="en-US"/>
          </a:p>
          <a:p>
            <a:r>
              <a:rPr lang="zh-CN" altLang="en-US"/>
              <a:t>        maps</a:t>
            </a:r>
            <a:endParaRPr lang="zh-CN" altLang="en-US"/>
          </a:p>
          <a:p>
            <a:r>
              <a:rPr lang="zh-CN" altLang="en-US"/>
              <a:t>            var ages map[string]int</a:t>
            </a:r>
            <a:endParaRPr lang="zh-CN" altLang="en-US"/>
          </a:p>
          <a:p>
            <a:r>
              <a:rPr lang="zh-CN" altLang="en-US"/>
              <a:t>            fmt.Println(ages == nil) // "true"</a:t>
            </a:r>
            <a:endParaRPr lang="zh-CN" altLang="en-US"/>
          </a:p>
          <a:p>
            <a:r>
              <a:rPr lang="zh-CN" altLang="en-US"/>
              <a:t>            ages = make(map[string]int)</a:t>
            </a:r>
            <a:endParaRPr lang="zh-CN" altLang="en-US"/>
          </a:p>
          <a:p>
            <a:r>
              <a:rPr lang="zh-CN" altLang="en-US"/>
              <a:t>            ages["bowen"] = 24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822575" y="1770380"/>
            <a:ext cx="543052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struct</a:t>
            </a:r>
            <a:endParaRPr lang="zh-CN" altLang="en-US"/>
          </a:p>
          <a:p>
            <a:r>
              <a:rPr lang="zh-CN" altLang="en-US"/>
              <a:t>            type Point struct{ X, Y int }</a:t>
            </a:r>
            <a:endParaRPr lang="zh-CN" altLang="en-US"/>
          </a:p>
          <a:p>
            <a:r>
              <a:rPr lang="zh-CN" altLang="en-US"/>
              <a:t>            p := Point{1, 2}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embedding and anonymous fields</a:t>
            </a:r>
            <a:endParaRPr lang="zh-CN" altLang="en-US"/>
          </a:p>
          <a:p>
            <a:r>
              <a:rPr lang="zh-CN" altLang="en-US"/>
              <a:t>                type Circle struct {</a:t>
            </a:r>
            <a:endParaRPr lang="zh-CN" altLang="en-US"/>
          </a:p>
          <a:p>
            <a:r>
              <a:rPr lang="zh-CN" altLang="en-US"/>
              <a:t>                    Center Point</a:t>
            </a:r>
            <a:endParaRPr lang="zh-CN" altLang="en-US"/>
          </a:p>
          <a:p>
            <a:r>
              <a:rPr lang="zh-CN" altLang="en-US"/>
              <a:t>                    Radius int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type Circle struct {</a:t>
            </a:r>
            <a:endParaRPr lang="zh-CN" altLang="en-US"/>
          </a:p>
          <a:p>
            <a:r>
              <a:rPr lang="zh-CN" altLang="en-US"/>
              <a:t>                    Point</a:t>
            </a:r>
            <a:endParaRPr lang="zh-CN" altLang="en-US"/>
          </a:p>
          <a:p>
            <a:r>
              <a:rPr lang="zh-CN" altLang="en-US"/>
              <a:t>                    Radius int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8219</Words>
  <Application>Kingsoft Office WPP</Application>
  <PresentationFormat>宽屏</PresentationFormat>
  <Paragraphs>280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Go Language Sharing</vt:lpstr>
      <vt:lpstr>Go History</vt:lpstr>
      <vt:lpstr>Go Basic</vt:lpstr>
      <vt:lpstr>PowerPoint 演示文稿</vt:lpstr>
      <vt:lpstr>PowerPoint 演示文稿</vt:lpstr>
      <vt:lpstr>Go Variables And Types</vt:lpstr>
      <vt:lpstr>PowerPoint 演示文稿</vt:lpstr>
      <vt:lpstr>PowerPoint 演示文稿</vt:lpstr>
      <vt:lpstr>PowerPoint 演示文稿</vt:lpstr>
      <vt:lpstr>Go Methods And Interfaces</vt:lpstr>
      <vt:lpstr>declarations</vt:lpstr>
      <vt:lpstr>usage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</dc:creator>
  <cp:lastModifiedBy>bowen</cp:lastModifiedBy>
  <cp:revision>4</cp:revision>
  <dcterms:created xsi:type="dcterms:W3CDTF">2016-11-25T10:11:03Z</dcterms:created>
  <dcterms:modified xsi:type="dcterms:W3CDTF">2016-11-25T10:11:03Z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