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86" r:id="rId4"/>
    <p:sldId id="257" r:id="rId5"/>
    <p:sldId id="258" r:id="rId6"/>
    <p:sldId id="279" r:id="rId7"/>
    <p:sldId id="278" r:id="rId8"/>
    <p:sldId id="287" r:id="rId9"/>
    <p:sldId id="269" r:id="rId10"/>
    <p:sldId id="261" r:id="rId11"/>
    <p:sldId id="262" r:id="rId12"/>
    <p:sldId id="265" r:id="rId13"/>
    <p:sldId id="282" r:id="rId14"/>
    <p:sldId id="264" r:id="rId15"/>
    <p:sldId id="266" r:id="rId16"/>
    <p:sldId id="263" r:id="rId17"/>
    <p:sldId id="267" r:id="rId18"/>
    <p:sldId id="268" r:id="rId19"/>
    <p:sldId id="284" r:id="rId20"/>
    <p:sldId id="285" r:id="rId21"/>
    <p:sldId id="30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Go Language Sharing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Bowen Chen</a:t>
            </a:r>
            <a:endParaRPr lang="zh-CN" altLang="en-US"/>
          </a:p>
          <a:p>
            <a:r>
              <a:rPr lang="zh-CN" altLang="en-US">
                <a:sym typeface="+mn-ea"/>
              </a:rPr>
              <a:t>2016-1</a:t>
            </a:r>
            <a:r>
              <a:rPr lang="x-none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-</a:t>
            </a:r>
            <a:r>
              <a:rPr lang="x-none" altLang="zh-CN">
                <a:sym typeface="+mn-ea"/>
              </a:rPr>
              <a:t>23</a:t>
            </a:r>
            <a:endParaRPr lang="x-none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Goroutines </a:t>
            </a:r>
            <a:r>
              <a:rPr lang="x-none" altLang="zh-CN">
                <a:sym typeface="+mn-ea"/>
              </a:rPr>
              <a:t>And Channels</a:t>
            </a:r>
            <a:endParaRPr lang="x-none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0260" y="1701800"/>
            <a:ext cx="10544175" cy="44761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>
                <a:sym typeface="+mn-ea"/>
              </a:rPr>
              <a:t>In Go, e</a:t>
            </a:r>
            <a:r>
              <a:rPr lang="zh-CN" altLang="en-US">
                <a:sym typeface="+mn-ea"/>
              </a:rPr>
              <a:t>ach concurrently executing activity is called a goroutine.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</a:t>
            </a:r>
            <a:endParaRPr lang="x-none" altLang="zh-CN">
              <a:sym typeface="+mn-ea"/>
            </a:endParaRP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f() // call f(); wait for is to return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go f() // create a new goroutine that calls f(); don't wait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328295"/>
            <a:ext cx="10269220" cy="6126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	go spinner(100 * time.Millisecond)</a:t>
            </a:r>
            <a:endParaRPr lang="zh-CN" altLang="en-US"/>
          </a:p>
          <a:p>
            <a:r>
              <a:rPr lang="zh-CN" altLang="en-US"/>
              <a:t>	const n = 45</a:t>
            </a:r>
            <a:endParaRPr lang="zh-CN" altLang="en-US"/>
          </a:p>
          <a:p>
            <a:r>
              <a:rPr lang="zh-CN" altLang="en-US"/>
              <a:t>	fibN := fib(n)</a:t>
            </a:r>
            <a:endParaRPr lang="zh-CN" altLang="en-US"/>
          </a:p>
          <a:p>
            <a:r>
              <a:rPr lang="zh-CN" altLang="en-US"/>
              <a:t>	fmt.Printf("\rFibonacci(%d) = %d\n", n, fibN)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spinner(delay time.Duration) {</a:t>
            </a:r>
            <a:endParaRPr lang="zh-CN" altLang="en-US"/>
          </a:p>
          <a:p>
            <a:r>
              <a:rPr lang="zh-CN" altLang="en-US"/>
              <a:t>	for {</a:t>
            </a:r>
            <a:endParaRPr lang="zh-CN" altLang="en-US"/>
          </a:p>
          <a:p>
            <a:r>
              <a:rPr lang="zh-CN" altLang="en-US"/>
              <a:t>		for _, r := range `-\|/` {</a:t>
            </a:r>
            <a:endParaRPr lang="zh-CN" altLang="en-US"/>
          </a:p>
          <a:p>
            <a:r>
              <a:rPr lang="zh-CN" altLang="en-US"/>
              <a:t>			fmt.Printf("\r%c", r)</a:t>
            </a:r>
            <a:endParaRPr lang="zh-CN" altLang="en-US"/>
          </a:p>
          <a:p>
            <a:r>
              <a:rPr lang="zh-CN" altLang="en-US"/>
              <a:t>			time.Sleep(delay)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fib(x int) int {</a:t>
            </a:r>
            <a:endParaRPr lang="zh-CN" altLang="en-US"/>
          </a:p>
          <a:p>
            <a:r>
              <a:rPr lang="zh-CN" altLang="en-US"/>
              <a:t>	if x &lt; 2 {</a:t>
            </a:r>
            <a:endParaRPr lang="zh-CN" altLang="en-US"/>
          </a:p>
          <a:p>
            <a:r>
              <a:rPr lang="zh-CN" altLang="en-US"/>
              <a:t>		return x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return fib(x-1) + fib(x-2)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" y="362585"/>
            <a:ext cx="10938510" cy="62591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2800">
                <a:sym typeface="+mn-ea"/>
              </a:rPr>
              <a:t>A channel is a communication mechanism that lets one goroutine send values to another goroutine.</a:t>
            </a: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endParaRPr lang="zh-CN" altLang="en-US" sz="2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2800"/>
              <a:t>	ch := make(chan int) // ch has type 'chan int'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800"/>
              <a:t>	ch := make(chan int, 3) // ch has type 'chan int'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ch &lt;- x  // a send statement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x = &lt;-ch // a receive expression in an assignment 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&lt;-ch</a:t>
            </a:r>
            <a:endParaRPr lang="zh-CN" altLang="en-US"/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	</a:t>
            </a:r>
            <a:endParaRPr lang="x-none" altLang="zh-CN">
              <a:sym typeface="+mn-ea"/>
            </a:endParaRP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close(ch)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r>
              <a:rPr lang="x-none" altLang="zh-CN"/>
              <a:t>	communication causes synchronize</a:t>
            </a:r>
            <a:endParaRPr lang="x-none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9920" y="1464310"/>
            <a:ext cx="10757535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f(left, right chan int) {</a:t>
            </a:r>
            <a:endParaRPr lang="zh-CN" altLang="en-US"/>
          </a:p>
          <a:p>
            <a:r>
              <a:rPr lang="zh-CN" altLang="en-US"/>
              <a:t>	left &lt;- 1 + &lt;-right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	const n = 10000</a:t>
            </a:r>
            <a:endParaRPr lang="zh-CN" altLang="en-US"/>
          </a:p>
          <a:p>
            <a:r>
              <a:rPr lang="zh-CN" altLang="en-US"/>
              <a:t>	leftmost := make(chan int)</a:t>
            </a:r>
            <a:endParaRPr lang="zh-CN" altLang="en-US"/>
          </a:p>
          <a:p>
            <a:r>
              <a:rPr lang="zh-CN" altLang="en-US"/>
              <a:t>	right := leftmost</a:t>
            </a:r>
            <a:endParaRPr lang="zh-CN" altLang="en-US"/>
          </a:p>
          <a:p>
            <a:r>
              <a:rPr lang="zh-CN" altLang="en-US"/>
              <a:t>	left := leftmost</a:t>
            </a:r>
            <a:endParaRPr lang="zh-CN" altLang="en-US"/>
          </a:p>
          <a:p>
            <a:r>
              <a:rPr lang="zh-CN" altLang="en-US"/>
              <a:t>	for i := 0; i &lt; n; i++ {</a:t>
            </a:r>
            <a:endParaRPr lang="zh-CN" altLang="en-US"/>
          </a:p>
          <a:p>
            <a:r>
              <a:rPr lang="zh-CN" altLang="en-US"/>
              <a:t>		right = make(chan int)</a:t>
            </a:r>
            <a:endParaRPr lang="zh-CN" altLang="en-US"/>
          </a:p>
          <a:p>
            <a:r>
              <a:rPr lang="zh-CN" altLang="en-US"/>
              <a:t>		go f(left, right)</a:t>
            </a:r>
            <a:endParaRPr lang="zh-CN" altLang="en-US"/>
          </a:p>
          <a:p>
            <a:r>
              <a:rPr lang="zh-CN" altLang="en-US"/>
              <a:t>		left = right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go func(c chan int) { c &lt;- 1 }(right)</a:t>
            </a:r>
            <a:endParaRPr lang="zh-CN" altLang="en-US"/>
          </a:p>
          <a:p>
            <a:r>
              <a:rPr lang="zh-CN" altLang="en-US"/>
              <a:t>	fmt.Println(&lt;-leftmost)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54405" y="375285"/>
            <a:ext cx="10515600" cy="1325563"/>
          </a:xfrm>
        </p:spPr>
        <p:txBody>
          <a:bodyPr/>
          <a:p>
            <a:pPr algn="ctr"/>
            <a:r>
              <a:rPr lang="x-none" altLang="zh-CN"/>
              <a:t>Concurrency Samples</a:t>
            </a:r>
            <a:endParaRPr lang="x-none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940" y="363855"/>
            <a:ext cx="11064875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8135" y="405130"/>
            <a:ext cx="5431155" cy="42062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l"/>
            <a:r>
              <a:rPr lang="zh-CN" altLang="en-US"/>
              <a:t>func counter(out chan int) {</a:t>
            </a:r>
            <a:endParaRPr lang="zh-CN" altLang="en-US"/>
          </a:p>
          <a:p>
            <a:pPr algn="l"/>
            <a:r>
              <a:rPr lang="zh-CN" altLang="en-US"/>
              <a:t>	for x := 0; x &lt;= 100; x++ {</a:t>
            </a:r>
            <a:endParaRPr lang="zh-CN" altLang="en-US"/>
          </a:p>
          <a:p>
            <a:pPr algn="l"/>
            <a:r>
              <a:rPr lang="zh-CN" altLang="en-US"/>
              <a:t>		out &lt;- x</a:t>
            </a:r>
            <a:endParaRPr lang="zh-CN" altLang="en-US"/>
          </a:p>
          <a:p>
            <a:pPr algn="l"/>
            <a:r>
              <a:rPr lang="zh-CN" altLang="en-US"/>
              <a:t>	}</a:t>
            </a:r>
            <a:endParaRPr lang="zh-CN" altLang="en-US"/>
          </a:p>
          <a:p>
            <a:pPr algn="l"/>
            <a:r>
              <a:rPr lang="zh-CN" altLang="en-US"/>
              <a:t>	close(out)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func squarer(out chan int, in chan int) {</a:t>
            </a:r>
            <a:endParaRPr lang="zh-CN" altLang="en-US"/>
          </a:p>
          <a:p>
            <a:pPr algn="l"/>
            <a:r>
              <a:rPr lang="zh-CN" altLang="en-US"/>
              <a:t>	for v := range in {</a:t>
            </a:r>
            <a:endParaRPr lang="zh-CN" altLang="en-US"/>
          </a:p>
          <a:p>
            <a:pPr algn="l"/>
            <a:r>
              <a:rPr lang="zh-CN" altLang="en-US"/>
              <a:t>		out &lt;- v * v</a:t>
            </a:r>
            <a:endParaRPr lang="zh-CN" altLang="en-US"/>
          </a:p>
          <a:p>
            <a:pPr algn="l"/>
            <a:r>
              <a:rPr lang="zh-CN" altLang="en-US"/>
              <a:t>	}</a:t>
            </a:r>
            <a:endParaRPr lang="zh-CN" altLang="en-US"/>
          </a:p>
          <a:p>
            <a:pPr algn="l"/>
            <a:r>
              <a:rPr lang="zh-CN" altLang="en-US"/>
              <a:t>	close(out)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0470" y="411480"/>
            <a:ext cx="5546725" cy="3931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func printer(in chan int) {</a:t>
            </a:r>
            <a:endParaRPr lang="zh-CN" altLang="en-US"/>
          </a:p>
          <a:p>
            <a:r>
              <a:rPr lang="zh-CN" altLang="en-US">
                <a:sym typeface="+mn-ea"/>
              </a:rPr>
              <a:t>	for v := range in {</a:t>
            </a:r>
            <a:endParaRPr lang="zh-CN" altLang="en-US"/>
          </a:p>
          <a:p>
            <a:r>
              <a:rPr lang="zh-CN" altLang="en-US">
                <a:sym typeface="+mn-ea"/>
              </a:rPr>
              <a:t>		fmt.Println(v)</a:t>
            </a:r>
            <a:endParaRPr lang="zh-CN" altLang="en-US"/>
          </a:p>
          <a:p>
            <a:r>
              <a:rPr lang="zh-CN" altLang="en-US">
                <a:sym typeface="+mn-ea"/>
              </a:rPr>
              <a:t>	}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zh-CN" altLang="en-US">
                <a:sym typeface="+mn-ea"/>
              </a:rPr>
              <a:t>func main() {</a:t>
            </a:r>
            <a:endParaRPr lang="zh-CN" altLang="en-US"/>
          </a:p>
          <a:p>
            <a:r>
              <a:rPr lang="zh-CN" altLang="en-US">
                <a:sym typeface="+mn-ea"/>
              </a:rPr>
              <a:t>	naturials := make(chan int)</a:t>
            </a:r>
            <a:endParaRPr lang="zh-CN" altLang="en-US"/>
          </a:p>
          <a:p>
            <a:r>
              <a:rPr lang="zh-CN" altLang="en-US">
                <a:sym typeface="+mn-ea"/>
              </a:rPr>
              <a:t>	squares := make(chan int)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	go counter(naturials)</a:t>
            </a:r>
            <a:endParaRPr lang="zh-CN" altLang="en-US"/>
          </a:p>
          <a:p>
            <a:r>
              <a:rPr lang="zh-CN" altLang="en-US">
                <a:sym typeface="+mn-ea"/>
              </a:rPr>
              <a:t>	go squarer(squares, naturials)</a:t>
            </a:r>
            <a:endParaRPr lang="zh-CN" altLang="en-US"/>
          </a:p>
          <a:p>
            <a:r>
              <a:rPr lang="zh-CN" altLang="en-US">
                <a:sym typeface="+mn-ea"/>
              </a:rPr>
              <a:t>	printer(squares)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555" y="394970"/>
            <a:ext cx="11018520" cy="5791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Google Search: A fake framework</a:t>
            </a:r>
            <a:endParaRPr lang="zh-CN" altLang="en-US" sz="3200"/>
          </a:p>
          <a:p>
            <a:endParaRPr lang="zh-CN" altLang="en-US"/>
          </a:p>
          <a:p>
            <a:r>
              <a:rPr lang="zh-CN" altLang="en-US"/>
              <a:t>We can simulate the search function, much as we simulated conversation before.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var (</a:t>
            </a:r>
            <a:endParaRPr lang="zh-CN" altLang="en-US"/>
          </a:p>
          <a:p>
            <a:r>
              <a:rPr lang="zh-CN" altLang="en-US"/>
              <a:t>    Web = fakeSearch("web")</a:t>
            </a:r>
            <a:endParaRPr lang="zh-CN" altLang="en-US"/>
          </a:p>
          <a:p>
            <a:r>
              <a:rPr lang="zh-CN" altLang="en-US"/>
              <a:t>    Image = fakeSearch("image")</a:t>
            </a:r>
            <a:endParaRPr lang="zh-CN" altLang="en-US"/>
          </a:p>
          <a:p>
            <a:r>
              <a:rPr lang="zh-CN" altLang="en-US"/>
              <a:t>    Video = fakeSearch("video")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x-none" altLang="zh-CN"/>
              <a:t>type Result string</a:t>
            </a:r>
            <a:endParaRPr lang="x-none" altLang="zh-CN"/>
          </a:p>
          <a:p>
            <a:endParaRPr lang="zh-CN" altLang="en-US"/>
          </a:p>
          <a:p>
            <a:r>
              <a:rPr lang="zh-CN" altLang="en-US"/>
              <a:t>type Search func(query string) Result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fakeSearch(kind string) Search {</a:t>
            </a:r>
            <a:endParaRPr lang="zh-CN" altLang="en-US"/>
          </a:p>
          <a:p>
            <a:r>
              <a:rPr lang="zh-CN" altLang="en-US"/>
              <a:t>        return func(query string) Result {</a:t>
            </a:r>
            <a:endParaRPr lang="zh-CN" altLang="en-US"/>
          </a:p>
          <a:p>
            <a:r>
              <a:rPr lang="zh-CN" altLang="en-US"/>
              <a:t>              time.Sleep(time.Duration(rand.Intn(100)) * time.Millisecond)</a:t>
            </a:r>
            <a:endParaRPr lang="zh-CN" altLang="en-US"/>
          </a:p>
          <a:p>
            <a:r>
              <a:rPr lang="zh-CN" altLang="en-US"/>
              <a:t>              return Result(fmt.Sprintf("%s result for %q\n", kind, query))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3075" y="370840"/>
            <a:ext cx="11116945" cy="5303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First(query string, replicas ...Search) Result {</a:t>
            </a:r>
            <a:endParaRPr lang="zh-CN" altLang="en-US"/>
          </a:p>
          <a:p>
            <a:r>
              <a:rPr lang="zh-CN" altLang="en-US"/>
              <a:t>    c := make(chan Result)</a:t>
            </a:r>
            <a:endParaRPr lang="zh-CN" altLang="en-US"/>
          </a:p>
          <a:p>
            <a:r>
              <a:rPr lang="zh-CN" altLang="en-US"/>
              <a:t>    searchReplica := func(i int) { c &lt;- replicas[i](query) }</a:t>
            </a:r>
            <a:endParaRPr lang="zh-CN" altLang="en-US"/>
          </a:p>
          <a:p>
            <a:r>
              <a:rPr lang="zh-CN" altLang="en-US"/>
              <a:t>    for i := range replicas {</a:t>
            </a:r>
            <a:endParaRPr lang="zh-CN" altLang="en-US"/>
          </a:p>
          <a:p>
            <a:r>
              <a:rPr lang="zh-CN" altLang="en-US"/>
              <a:t>        go searchReplica(i)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&lt;-c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    rand.Seed(time.Now().UnixNano())</a:t>
            </a:r>
            <a:endParaRPr lang="zh-CN" altLang="en-US"/>
          </a:p>
          <a:p>
            <a:r>
              <a:rPr lang="zh-CN" altLang="en-US"/>
              <a:t>    start := time.Now()</a:t>
            </a:r>
            <a:endParaRPr lang="zh-CN" altLang="en-US"/>
          </a:p>
          <a:p>
            <a:r>
              <a:rPr lang="zh-CN" altLang="en-US"/>
              <a:t>    result := First("golang",</a:t>
            </a:r>
            <a:endParaRPr lang="zh-CN" altLang="en-US"/>
          </a:p>
          <a:p>
            <a:r>
              <a:rPr lang="zh-CN" altLang="en-US"/>
              <a:t>        fakeSearch("replica 1"),</a:t>
            </a:r>
            <a:endParaRPr lang="zh-CN" altLang="en-US"/>
          </a:p>
          <a:p>
            <a:r>
              <a:rPr lang="zh-CN" altLang="en-US"/>
              <a:t>        fakeSearch("replica 2"))</a:t>
            </a:r>
            <a:endParaRPr lang="zh-CN" altLang="en-US"/>
          </a:p>
          <a:p>
            <a:r>
              <a:rPr lang="zh-CN" altLang="en-US"/>
              <a:t>    elapsed := time.Since(start)</a:t>
            </a:r>
            <a:endParaRPr lang="zh-CN" altLang="en-US"/>
          </a:p>
          <a:p>
            <a:r>
              <a:rPr lang="zh-CN" altLang="en-US"/>
              <a:t>    fmt.Println(result)</a:t>
            </a:r>
            <a:endParaRPr lang="zh-CN" altLang="en-US"/>
          </a:p>
          <a:p>
            <a:r>
              <a:rPr lang="zh-CN" altLang="en-US"/>
              <a:t>    fmt.Println(elapsed)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Methods And Interfaces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6260"/>
            <a:ext cx="10939780" cy="4351655"/>
          </a:xfrm>
        </p:spPr>
        <p:txBody>
          <a:bodyPr>
            <a:normAutofit lnSpcReduction="10000"/>
          </a:bodyPr>
          <a:p>
            <a:pPr marL="0" indent="0">
              <a:buFont typeface="Arial" panose="02080604020202020204" charset="0"/>
              <a:buNone/>
            </a:pPr>
            <a:r>
              <a:rPr lang="zh-CN" altLang="en-US"/>
              <a:t>Object is simply a value or variable that has methods,  and a method is a function associated with a particular type.</a:t>
            </a: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x-none" altLang="zh-CN"/>
              <a:t>	</a:t>
            </a:r>
            <a:endParaRPr lang="x-none" altLang="zh-CN"/>
          </a:p>
          <a:p>
            <a:pPr marL="457200" lvl="1" indent="0">
              <a:buFont typeface="Arial" panose="02080604020202020204" charset="0"/>
              <a:buNone/>
            </a:pPr>
            <a:r>
              <a:rPr lang="x-none" altLang="zh-CN"/>
              <a:t>	</a:t>
            </a:r>
            <a:r>
              <a:rPr lang="zh-CN" altLang="en-US">
                <a:sym typeface="+mn-ea"/>
              </a:rPr>
              <a:t>func Distance(p, q Point) float64 {</a:t>
            </a: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zh-CN" altLang="en-US">
                <a:sym typeface="+mn-ea"/>
              </a:rPr>
              <a:t>            return math.Hypot(q.X-p.X, q.Y-p.Y)</a:t>
            </a: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zh-CN" altLang="en-US">
                <a:sym typeface="+mn-ea"/>
              </a:rPr>
              <a:t>     }</a:t>
            </a:r>
            <a:endParaRPr lang="zh-CN" altLang="en-US"/>
          </a:p>
          <a:p>
            <a:pPr marL="914400" lvl="1" indent="-457200">
              <a:buFont typeface="Arial" panose="02080604020202020204" charset="0"/>
              <a:buChar char="•"/>
            </a:pP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x-none" altLang="zh-CN"/>
              <a:t>	</a:t>
            </a:r>
            <a:r>
              <a:rPr lang="zh-CN" altLang="en-US"/>
              <a:t>func (p Point) Distance(q Point) float64 {</a:t>
            </a: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x-none" altLang="zh-CN"/>
              <a:t>	</a:t>
            </a:r>
            <a:r>
              <a:rPr lang="zh-CN" altLang="en-US"/>
              <a:t>            return math.Hypot(q.X-p.X, q.Y-p.Y)</a:t>
            </a:r>
            <a:endParaRPr lang="zh-CN" altLang="en-US"/>
          </a:p>
          <a:p>
            <a:pPr marL="457200" lvl="1" indent="0">
              <a:buFont typeface="Arial" panose="02080604020202020204" charset="0"/>
              <a:buNone/>
            </a:pPr>
            <a:r>
              <a:rPr lang="zh-CN" altLang="en-US"/>
              <a:t>     }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55" y="402590"/>
            <a:ext cx="10850880" cy="5994400"/>
          </a:xfrm>
        </p:spPr>
        <p:txBody>
          <a:bodyPr>
            <a:normAutofit fontScale="90000" lnSpcReduction="10000"/>
          </a:bodyPr>
          <a:p>
            <a:pPr marL="0" indent="0">
              <a:buFont typeface="Arial" panose="02080604020202020204" charset="0"/>
              <a:buNone/>
            </a:pPr>
            <a:r>
              <a:rPr lang="zh-CN" altLang="en-US">
                <a:sym typeface="+mn-ea"/>
              </a:rPr>
              <a:t>An interface is an abstract type, it reveals only some of their methods.It specifies a set of methods that a concrete type must possess to be considered an instance of that interface.</a:t>
            </a:r>
            <a:endParaRPr lang="zh-CN" altLang="en-US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type Writer interface {</a:t>
            </a:r>
            <a:endParaRPr lang="zh-CN" altLang="en-US"/>
          </a:p>
          <a:p>
            <a:pPr marL="0" indent="0">
              <a:buNone/>
            </a:pPr>
            <a:r>
              <a:rPr lang="x-none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     Writer(p []byte) (n int, err error)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type Reader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Read(p []byte) (n int, err error)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type Closer interface {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Close() error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9765"/>
          </a:xfrm>
        </p:spPr>
        <p:txBody>
          <a:bodyPr/>
          <a:p>
            <a:r>
              <a:rPr lang="zh-CN" altLang="en-US">
                <a:sym typeface="+mn-ea"/>
              </a:rPr>
              <a:t>Go History</a:t>
            </a:r>
            <a:endParaRPr lang="zh-CN" altLang="en-US"/>
          </a:p>
          <a:p>
            <a:r>
              <a:rPr lang="zh-CN" altLang="en-US">
                <a:sym typeface="+mn-ea"/>
              </a:rPr>
              <a:t>Go Variables And Types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Go Concurrency</a:t>
            </a:r>
            <a:endParaRPr lang="x-none" altLang="zh-CN"/>
          </a:p>
          <a:p>
            <a:r>
              <a:rPr lang="zh-CN" altLang="en-US">
                <a:sym typeface="+mn-ea"/>
              </a:rPr>
              <a:t>Go Methods And Interfaces</a:t>
            </a:r>
            <a:endParaRPr lang="zh-CN" altLang="en-US">
              <a:sym typeface="+mn-ea"/>
            </a:endParaRPr>
          </a:p>
          <a:p>
            <a:r>
              <a:rPr lang="x-none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ppendix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A</a:t>
            </a:r>
            <a:r>
              <a:rPr lang="zh-CN" altLang="en-US"/>
              <a:t>ppendix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https://golang.org</a:t>
            </a:r>
            <a:endParaRPr lang="zh-CN" altLang="en-US"/>
          </a:p>
          <a:p>
            <a:r>
              <a:rPr lang="zh-CN" altLang="en-US"/>
              <a:t>https://gobyexample.com</a:t>
            </a:r>
            <a:endParaRPr lang="zh-CN" altLang="en-US"/>
          </a:p>
          <a:p>
            <a:r>
              <a:rPr lang="zh-CN" altLang="en-US"/>
              <a:t>https://github.com/astaxie/build-web-application-with-golang</a:t>
            </a:r>
            <a:endParaRPr lang="zh-CN" altLang="en-US"/>
          </a:p>
          <a:p>
            <a:r>
              <a:rPr lang="zh-CN" altLang="en-US"/>
              <a:t>https://github.com/qyuhen/book</a:t>
            </a:r>
            <a:endParaRPr lang="zh-CN" altLang="en-US"/>
          </a:p>
          <a:p>
            <a:r>
              <a:rPr lang="zh-CN" altLang="en-US"/>
              <a:t>https://talks.golang.org</a:t>
            </a:r>
            <a:endParaRPr lang="zh-CN" altLang="en-US"/>
          </a:p>
          <a:p>
            <a:r>
              <a:rPr lang="x-none" altLang="zh-CN"/>
              <a:t>The Go Programming Language [Book]</a:t>
            </a:r>
            <a:endParaRPr lang="x-none" altLang="zh-CN"/>
          </a:p>
          <a:p>
            <a:r>
              <a:rPr lang="x-none" altLang="zh-CN"/>
              <a:t>https://github.com/adonovan/gopl.io</a:t>
            </a:r>
            <a:endParaRPr lang="x-none" altLang="zh-CN"/>
          </a:p>
          <a:p>
            <a:r>
              <a:rPr lang="x-none" altLang="zh-CN"/>
              <a:t>http://docs.ruanjiadeng.com/gopl-zh/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History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Go originated as an experiment by Google engineers Robert Griesemer, Rob Pike, and Ken Thompson to design a new programming language that would resolve common criticisms of other languages while maintaining their positive characteristics. The new language was to:</a:t>
            </a:r>
            <a:endParaRPr lang="zh-CN" altLang="en-US"/>
          </a:p>
          <a:p>
            <a:pPr lvl="1"/>
            <a:r>
              <a:rPr lang="zh-CN" altLang="en-US"/>
              <a:t>be statically typed, scalable to large systems (as Java and C++).</a:t>
            </a:r>
            <a:endParaRPr lang="zh-CN" altLang="en-US"/>
          </a:p>
          <a:p>
            <a:pPr lvl="1"/>
            <a:r>
              <a:rPr lang="zh-CN" altLang="en-US"/>
              <a:t>be productive and readable, without too many mandatory keywords and repetition.</a:t>
            </a:r>
            <a:endParaRPr lang="zh-CN" altLang="en-US"/>
          </a:p>
          <a:p>
            <a:pPr lvl="1"/>
            <a:r>
              <a:rPr lang="zh-CN" altLang="en-US"/>
              <a:t>not require tooling, but support it well.</a:t>
            </a:r>
            <a:endParaRPr lang="zh-CN" altLang="en-US"/>
          </a:p>
          <a:p>
            <a:pPr lvl="1"/>
            <a:r>
              <a:rPr lang="zh-CN" altLang="en-US"/>
              <a:t>support networking and multiprocessing.</a:t>
            </a:r>
            <a:endParaRPr lang="zh-CN" altLang="en-US"/>
          </a:p>
          <a:p>
            <a:r>
              <a:rPr lang="zh-CN" altLang="en-US"/>
              <a:t>Go was announced in November 2009.</a:t>
            </a:r>
            <a:endParaRPr lang="zh-CN" altLang="en-US"/>
          </a:p>
          <a:p>
            <a:r>
              <a:rPr lang="zh-CN" altLang="en-US"/>
              <a:t>Go 1.0 was released in March 2012.</a:t>
            </a:r>
            <a:endParaRPr lang="zh-CN" altLang="en-US"/>
          </a:p>
          <a:p>
            <a:r>
              <a:rPr lang="zh-CN" altLang="en-US"/>
              <a:t>Go 1.5 was released in August 2015.</a:t>
            </a:r>
            <a:endParaRPr lang="zh-CN" altLang="en-US"/>
          </a:p>
          <a:p>
            <a:r>
              <a:rPr lang="zh-CN" altLang="en-US"/>
              <a:t>Go 1.7 was released in this year.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357245" y="1731645"/>
            <a:ext cx="5463540" cy="3078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package main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import "fmt"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func main() {</a:t>
            </a:r>
            <a:endParaRPr lang="zh-CN" altLang="en-US" sz="2800"/>
          </a:p>
          <a:p>
            <a:r>
              <a:rPr lang="zh-CN" altLang="en-US" sz="2800"/>
              <a:t>	fmt.Println("Hello, 世界")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5460" y="338455"/>
            <a:ext cx="10048240" cy="6400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(</a:t>
            </a:r>
            <a:endParaRPr lang="zh-CN" altLang="en-US"/>
          </a:p>
          <a:p>
            <a:r>
              <a:rPr lang="zh-CN" altLang="en-US"/>
              <a:t>	"fmt"</a:t>
            </a:r>
            <a:endParaRPr lang="zh-CN" altLang="en-US"/>
          </a:p>
          <a:p>
            <a:r>
              <a:rPr lang="zh-CN" altLang="en-US"/>
              <a:t>	"io/ioutil"</a:t>
            </a:r>
            <a:endParaRPr lang="zh-CN" altLang="en-US"/>
          </a:p>
          <a:p>
            <a:r>
              <a:rPr lang="zh-CN" altLang="en-US"/>
              <a:t>	"net/http"</a:t>
            </a:r>
            <a:endParaRPr lang="zh-CN" altLang="en-US"/>
          </a:p>
          <a:p>
            <a:r>
              <a:rPr lang="zh-CN" altLang="en-US"/>
              <a:t>	"os"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	for _, url := range os.Args[1:] {</a:t>
            </a:r>
            <a:endParaRPr lang="zh-CN" altLang="en-US"/>
          </a:p>
          <a:p>
            <a:r>
              <a:rPr lang="zh-CN" altLang="en-US"/>
              <a:t>		resp, err := http.Get(url)</a:t>
            </a:r>
            <a:endParaRPr lang="zh-CN" altLang="en-US"/>
          </a:p>
          <a:p>
            <a:r>
              <a:rPr lang="zh-CN" altLang="en-US"/>
              <a:t>		if err != nil {</a:t>
            </a:r>
            <a:endParaRPr lang="zh-CN" altLang="en-US"/>
          </a:p>
          <a:p>
            <a:r>
              <a:rPr lang="zh-CN" altLang="en-US"/>
              <a:t>			fmt.Fprintf(os.Stderr, "fetch: %v\n", err)</a:t>
            </a:r>
            <a:endParaRPr lang="zh-CN" altLang="en-US"/>
          </a:p>
          <a:p>
            <a:r>
              <a:rPr lang="zh-CN" altLang="en-US"/>
              <a:t>			os.Exit(1)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b, err := ioutil.ReadAll(resp.Body)</a:t>
            </a:r>
            <a:endParaRPr lang="zh-CN" altLang="en-US"/>
          </a:p>
          <a:p>
            <a:r>
              <a:rPr lang="zh-CN" altLang="en-US"/>
              <a:t>		resp.Body.Close()</a:t>
            </a:r>
            <a:endParaRPr lang="zh-CN" altLang="en-US"/>
          </a:p>
          <a:p>
            <a:r>
              <a:rPr lang="zh-CN" altLang="en-US"/>
              <a:t>		if err != nil {</a:t>
            </a:r>
            <a:endParaRPr lang="zh-CN" altLang="en-US"/>
          </a:p>
          <a:p>
            <a:r>
              <a:rPr lang="zh-CN" altLang="en-US"/>
              <a:t>			fmt.Fprintf(os.Stderr, "fetch: reading %s: %v\n", url, err)</a:t>
            </a:r>
            <a:endParaRPr lang="zh-CN" altLang="en-US"/>
          </a:p>
          <a:p>
            <a:r>
              <a:rPr lang="zh-CN" altLang="en-US"/>
              <a:t>			os.Exit(1)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fmt.Printf("%s", b)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69595" y="335915"/>
            <a:ext cx="1128014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(</a:t>
            </a:r>
            <a:endParaRPr lang="zh-CN" altLang="en-US"/>
          </a:p>
          <a:p>
            <a:r>
              <a:rPr lang="zh-CN" altLang="en-US"/>
              <a:t>	"fmt"</a:t>
            </a:r>
            <a:endParaRPr lang="zh-CN" altLang="en-US"/>
          </a:p>
          <a:p>
            <a:r>
              <a:rPr lang="zh-CN" altLang="en-US"/>
              <a:t>	"log"</a:t>
            </a:r>
            <a:endParaRPr lang="zh-CN" altLang="en-US"/>
          </a:p>
          <a:p>
            <a:r>
              <a:rPr lang="zh-CN" altLang="en-US"/>
              <a:t>	"net/http"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	http.HandleFunc("/", handler) // each request calls handler</a:t>
            </a:r>
            <a:endParaRPr lang="zh-CN" altLang="en-US"/>
          </a:p>
          <a:p>
            <a:r>
              <a:rPr lang="zh-CN" altLang="en-US"/>
              <a:t>	log.Fatal(http.ListenAndServe("localhost:8000", nil))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 handler echoes the Path component of the requested URL.</a:t>
            </a:r>
            <a:endParaRPr lang="zh-CN" altLang="en-US"/>
          </a:p>
          <a:p>
            <a:r>
              <a:rPr lang="zh-CN" altLang="en-US"/>
              <a:t>func handler(w http.ResponseWriter, r *http.Request) {</a:t>
            </a:r>
            <a:endParaRPr lang="zh-CN" altLang="en-US"/>
          </a:p>
          <a:p>
            <a:r>
              <a:rPr lang="zh-CN" altLang="en-US"/>
              <a:t>	fmt.Fprintf(w, "URL.Path = %q\n", r.URL.Path)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Go Variables And Types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1010" y="1857375"/>
            <a:ext cx="2294255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var a int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var a = 3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a := 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51480" y="1880870"/>
            <a:ext cx="254000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x := 1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p := &amp;x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fmt.Println(*p) // "1"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*p = 2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fmt.Println(*p) // "2"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04890" y="1809750"/>
            <a:ext cx="571373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ym typeface="+mn-ea"/>
              </a:rPr>
              <a:t>s := "hello, world"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fmt.Println(len(s))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fmt.Println(s[0], s[7])  // "104, 119" ('h' and 'w')</a:t>
            </a:r>
            <a:endParaRPr lang="zh-CN" altLang="en-US">
              <a:sym typeface="+mn-ea"/>
            </a:endParaRPr>
          </a:p>
          <a:p>
            <a:pPr algn="l"/>
            <a:endParaRPr lang="x-none" altLang="zh-CN"/>
          </a:p>
          <a:p>
            <a:pPr algn="l"/>
            <a:r>
              <a:rPr lang="zh-CN" altLang="en-US">
                <a:sym typeface="+mn-ea"/>
              </a:rPr>
              <a:t>fmt.Println(s[0:5] // "hello"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7520" y="4175125"/>
            <a:ext cx="228092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array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var a [3] int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fmt.Println(a[0])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0675" y="4089400"/>
            <a:ext cx="323088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slices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var x []int</a:t>
            </a:r>
            <a:endParaRPr lang="zh-CN" altLang="en-US"/>
          </a:p>
          <a:p>
            <a:r>
              <a:rPr lang="zh-CN" altLang="en-US">
                <a:sym typeface="+mn-ea"/>
              </a:rPr>
              <a:t> x = append(x, 1)</a:t>
            </a:r>
            <a:endParaRPr lang="zh-CN" altLang="en-US"/>
          </a:p>
          <a:p>
            <a:r>
              <a:rPr lang="zh-CN" altLang="en-US">
                <a:sym typeface="+mn-ea"/>
              </a:rPr>
              <a:t> x = append(x, 2, 3)</a:t>
            </a:r>
            <a:endParaRPr lang="zh-CN" altLang="en-US"/>
          </a:p>
          <a:p>
            <a:r>
              <a:rPr lang="zh-CN" altLang="en-US">
                <a:sym typeface="+mn-ea"/>
              </a:rPr>
              <a:t> fmt.Println(x) // "[1, 2, 3]"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17285" y="4103370"/>
            <a:ext cx="5485130" cy="1737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maps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var ages map[string]int</a:t>
            </a:r>
            <a:endParaRPr lang="zh-CN" altLang="en-US"/>
          </a:p>
          <a:p>
            <a:r>
              <a:rPr lang="zh-CN" altLang="en-US">
                <a:sym typeface="+mn-ea"/>
              </a:rPr>
              <a:t>fmt.Println(ages == nil) // "true"</a:t>
            </a:r>
            <a:endParaRPr lang="zh-CN" altLang="en-US"/>
          </a:p>
          <a:p>
            <a:r>
              <a:rPr lang="zh-CN" altLang="en-US">
                <a:sym typeface="+mn-ea"/>
              </a:rPr>
              <a:t>ages = make(map[string]int)</a:t>
            </a:r>
            <a:endParaRPr lang="zh-CN" altLang="en-US"/>
          </a:p>
          <a:p>
            <a:r>
              <a:rPr lang="zh-CN" altLang="en-US">
                <a:sym typeface="+mn-ea"/>
              </a:rPr>
              <a:t>ages["bowen"] = 24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00685" y="285750"/>
            <a:ext cx="4088765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import "fmt"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 Point struct{</a:t>
            </a:r>
            <a:endParaRPr lang="zh-CN" altLang="en-US"/>
          </a:p>
          <a:p>
            <a:r>
              <a:rPr lang="zh-CN" altLang="en-US"/>
              <a:t> </a:t>
            </a:r>
            <a:r>
              <a:rPr lang="x-none" altLang="zh-CN"/>
              <a:t>	</a:t>
            </a:r>
            <a:r>
              <a:rPr lang="zh-CN" altLang="en-US"/>
              <a:t>X, Y int 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 Circle struct {</a:t>
            </a:r>
            <a:endParaRPr lang="zh-CN" altLang="en-US"/>
          </a:p>
          <a:p>
            <a:r>
              <a:rPr lang="zh-CN" altLang="en-US"/>
              <a:t>	Point</a:t>
            </a:r>
            <a:endParaRPr lang="zh-CN" altLang="en-US"/>
          </a:p>
          <a:p>
            <a:r>
              <a:rPr lang="zh-CN" altLang="en-US"/>
              <a:t>	Radius int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 Wheel struct {</a:t>
            </a:r>
            <a:endParaRPr lang="zh-CN" altLang="en-US"/>
          </a:p>
          <a:p>
            <a:r>
              <a:rPr lang="zh-CN" altLang="en-US"/>
              <a:t>	Circle</a:t>
            </a:r>
            <a:endParaRPr lang="zh-CN" altLang="en-US"/>
          </a:p>
          <a:p>
            <a:r>
              <a:rPr lang="zh-CN" altLang="en-US"/>
              <a:t>	Spokes int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0575" y="262255"/>
            <a:ext cx="7355840" cy="6675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main() {</a:t>
            </a:r>
            <a:endParaRPr lang="zh-CN" altLang="en-US"/>
          </a:p>
          <a:p>
            <a:r>
              <a:rPr lang="zh-CN" altLang="en-US"/>
              <a:t>	var w Wheel</a:t>
            </a:r>
            <a:endParaRPr lang="zh-CN" altLang="en-US"/>
          </a:p>
          <a:p>
            <a:r>
              <a:rPr lang="zh-CN" altLang="en-US"/>
              <a:t>	w = Wheel{Circle{Point{8, 8}, 5}, 20}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w = Wheel{</a:t>
            </a:r>
            <a:endParaRPr lang="zh-CN" altLang="en-US"/>
          </a:p>
          <a:p>
            <a:r>
              <a:rPr lang="zh-CN" altLang="en-US"/>
              <a:t>		Circle: Circle{</a:t>
            </a:r>
            <a:endParaRPr lang="zh-CN" altLang="en-US"/>
          </a:p>
          <a:p>
            <a:r>
              <a:rPr lang="zh-CN" altLang="en-US"/>
              <a:t>			Point:  Point{X: 8, Y: 8},</a:t>
            </a:r>
            <a:endParaRPr lang="zh-CN" altLang="en-US"/>
          </a:p>
          <a:p>
            <a:r>
              <a:rPr lang="zh-CN" altLang="en-US"/>
              <a:t>			Radius: 5,</a:t>
            </a:r>
            <a:endParaRPr lang="zh-CN" altLang="en-US"/>
          </a:p>
          <a:p>
            <a:r>
              <a:rPr lang="zh-CN" altLang="en-US"/>
              <a:t>		},</a:t>
            </a:r>
            <a:endParaRPr lang="zh-CN" altLang="en-US"/>
          </a:p>
          <a:p>
            <a:r>
              <a:rPr lang="zh-CN" altLang="en-US"/>
              <a:t>		Spokes: 20, 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fmt.Printf("%#v\n", w)</a:t>
            </a:r>
            <a:endParaRPr lang="zh-CN" altLang="en-US"/>
          </a:p>
          <a:p>
            <a:r>
              <a:rPr lang="zh-CN" altLang="en-US"/>
              <a:t>	// Output:</a:t>
            </a:r>
            <a:endParaRPr lang="zh-CN" altLang="en-US"/>
          </a:p>
          <a:p>
            <a:r>
              <a:rPr lang="zh-CN" altLang="en-US"/>
              <a:t>	// Wheel{Circle:Circle{Point:Point{X:8, Y:8}, Radius:5}, Spokes:20}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w.X = 42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fmt.Printf("%#v\n", w)</a:t>
            </a:r>
            <a:endParaRPr lang="zh-CN" altLang="en-US"/>
          </a:p>
          <a:p>
            <a:r>
              <a:rPr lang="zh-CN" altLang="en-US"/>
              <a:t>	// Output:</a:t>
            </a:r>
            <a:endParaRPr lang="zh-CN" altLang="en-US"/>
          </a:p>
          <a:p>
            <a:r>
              <a:rPr lang="zh-CN" altLang="en-US"/>
              <a:t>	// Wheel{Circle:Circle{Point:Point{X:42, Y:8}, Radius:5}, Spokes:20}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x-none" altLang="zh-CN"/>
              <a:t>Go Concurrency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445" y="1644650"/>
            <a:ext cx="11487785" cy="500570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Two stlyes of concurrent programming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x-none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CSP(communicating sequential process)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x-none" altLang="zh-CN">
                <a:sym typeface="+mn-ea"/>
              </a:rPr>
              <a:t>	Ordinary Methods(such as </a:t>
            </a:r>
            <a:r>
              <a:rPr lang="zh-CN" altLang="en-US">
                <a:sym typeface="+mn-ea"/>
              </a:rPr>
              <a:t>Mutual Exclusion</a:t>
            </a:r>
            <a:r>
              <a:rPr lang="x-none" altLang="zh-CN">
                <a:sym typeface="+mn-ea"/>
              </a:rPr>
              <a:t>)</a:t>
            </a:r>
            <a:endParaRPr lang="x-none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6083</Words>
  <Application>Kingsoft Office WPP</Application>
  <PresentationFormat>宽屏</PresentationFormat>
  <Paragraphs>337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Go Language Sharing</vt:lpstr>
      <vt:lpstr>PowerPoint 演示文稿</vt:lpstr>
      <vt:lpstr>Go History</vt:lpstr>
      <vt:lpstr>PowerPoint 演示文稿</vt:lpstr>
      <vt:lpstr>PowerPoint 演示文稿</vt:lpstr>
      <vt:lpstr>PowerPoint 演示文稿</vt:lpstr>
      <vt:lpstr>Go Variables And Types</vt:lpstr>
      <vt:lpstr>PowerPoint 演示文稿</vt:lpstr>
      <vt:lpstr>Go Concurrency</vt:lpstr>
      <vt:lpstr>Goroutines And Channels</vt:lpstr>
      <vt:lpstr>PowerPoint 演示文稿</vt:lpstr>
      <vt:lpstr>PowerPoint 演示文稿</vt:lpstr>
      <vt:lpstr>Concurrency Samples</vt:lpstr>
      <vt:lpstr>PowerPoint 演示文稿</vt:lpstr>
      <vt:lpstr>PowerPoint 演示文稿</vt:lpstr>
      <vt:lpstr>PowerPoint 演示文稿</vt:lpstr>
      <vt:lpstr>PowerPoint 演示文稿</vt:lpstr>
      <vt:lpstr>Go Methods And Interfaces</vt:lpstr>
      <vt:lpstr>PowerPoint 演示文稿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</dc:creator>
  <cp:lastModifiedBy>bowen</cp:lastModifiedBy>
  <cp:revision>23</cp:revision>
  <dcterms:created xsi:type="dcterms:W3CDTF">2016-12-26T08:36:00Z</dcterms:created>
  <dcterms:modified xsi:type="dcterms:W3CDTF">2016-12-26T08:36:00Z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