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7" r:id="rId2"/>
    <p:sldId id="262" r:id="rId3"/>
    <p:sldId id="806" r:id="rId4"/>
    <p:sldId id="792" r:id="rId5"/>
    <p:sldId id="805" r:id="rId6"/>
    <p:sldId id="817" r:id="rId7"/>
    <p:sldId id="804" r:id="rId8"/>
    <p:sldId id="818" r:id="rId9"/>
    <p:sldId id="823" r:id="rId10"/>
    <p:sldId id="820" r:id="rId11"/>
    <p:sldId id="822" r:id="rId12"/>
    <p:sldId id="7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3A9"/>
    <a:srgbClr val="95C9B3"/>
    <a:srgbClr val="9DA4B9"/>
    <a:srgbClr val="CDC475"/>
    <a:srgbClr val="D8562D"/>
    <a:srgbClr val="9EB4DC"/>
    <a:srgbClr val="23477E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3733" autoAdjust="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4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A175C23-DCD1-43D5-99D0-F2AD14F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6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3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3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A175C23-DCD1-43D5-99D0-F2AD14F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0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A175C23-DCD1-43D5-99D0-F2AD14F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3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3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A175C23-DCD1-43D5-99D0-F2AD14F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28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A175C23-DCD1-43D5-99D0-F2AD14F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7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A175C23-DCD1-43D5-99D0-F2AD14FC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53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-4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4D6291A7-7416-4ABD-BDD5-1A52FB976A60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234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F2AF65-774C-46B4-8BD3-F9EC13500DEC}"/>
              </a:ext>
            </a:extLst>
          </p:cNvPr>
          <p:cNvSpPr/>
          <p:nvPr userDrawn="1"/>
        </p:nvSpPr>
        <p:spPr>
          <a:xfrm>
            <a:off x="589281" y="476251"/>
            <a:ext cx="11013440" cy="590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Microsoft YaHei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8836D6-4104-415F-A6DA-0E694613F791}"/>
              </a:ext>
            </a:extLst>
          </p:cNvPr>
          <p:cNvGrpSpPr/>
          <p:nvPr userDrawn="1"/>
        </p:nvGrpSpPr>
        <p:grpSpPr>
          <a:xfrm>
            <a:off x="2296213" y="1033221"/>
            <a:ext cx="2354895" cy="1876405"/>
            <a:chOff x="2202591" y="1033221"/>
            <a:chExt cx="2354895" cy="1876405"/>
          </a:xfrm>
        </p:grpSpPr>
        <p:sp>
          <p:nvSpPr>
            <p:cNvPr id="9" name="标题 1">
              <a:extLst>
                <a:ext uri="{FF2B5EF4-FFF2-40B4-BE49-F238E27FC236}">
                  <a16:creationId xmlns:a16="http://schemas.microsoft.com/office/drawing/2014/main" id="{1E5B2D9B-48E4-45CC-A328-3F68B6E6DD69}"/>
                </a:ext>
              </a:extLst>
            </p:cNvPr>
            <p:cNvSpPr txBox="1">
              <a:spLocks/>
            </p:cNvSpPr>
            <p:nvPr/>
          </p:nvSpPr>
          <p:spPr>
            <a:xfrm>
              <a:off x="2202591" y="1033221"/>
              <a:ext cx="2165279" cy="150065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0070C0"/>
                  </a:solidFill>
                  <a:latin typeface="+mj-lt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2200" cap="none" spc="0" normalizeH="0" baseline="0" noProof="0" dirty="0">
                  <a:ln>
                    <a:noFill/>
                  </a:ln>
                  <a:solidFill>
                    <a:srgbClr val="23477E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ea"/>
                  <a:sym typeface="+mn-lt"/>
                </a:rPr>
                <a:t>目  录</a:t>
              </a:r>
              <a:endParaRPr kumimoji="0" lang="en-US" altLang="zh-CN" sz="5400" b="1" i="0" u="none" strike="noStrike" kern="2200" cap="none" spc="0" normalizeH="0" baseline="0" noProof="0" dirty="0">
                <a:ln>
                  <a:noFill/>
                </a:ln>
                <a:solidFill>
                  <a:srgbClr val="23477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E44CE6C-A329-4948-8A82-1DEFBD1A051B}"/>
                </a:ext>
              </a:extLst>
            </p:cNvPr>
            <p:cNvSpPr txBox="1"/>
            <p:nvPr/>
          </p:nvSpPr>
          <p:spPr>
            <a:xfrm>
              <a:off x="2389402" y="2078629"/>
              <a:ext cx="216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2200" cap="none" spc="-20" normalizeH="0" baseline="0" noProof="0" dirty="0">
                  <a:ln>
                    <a:noFill/>
                  </a:ln>
                  <a:solidFill>
                    <a:srgbClr val="23477E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ea"/>
                  <a:sym typeface="+mn-lt"/>
                </a:rPr>
                <a:t>CONTENTS</a:t>
              </a:r>
              <a:endParaRPr kumimoji="0" lang="zh-CN" altLang="en-US" sz="2400" b="0" i="0" u="none" strike="noStrike" kern="2200" cap="none" spc="-20" normalizeH="0" baseline="0" noProof="0" dirty="0">
                <a:ln>
                  <a:noFill/>
                </a:ln>
                <a:solidFill>
                  <a:srgbClr val="23477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23477E"/>
                </a:solidFill>
                <a:effectLst/>
                <a:uLnTx/>
                <a:uFillTx/>
                <a:latin typeface="Arial" panose="020F0502020204030204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45" name="文本占位符 40">
            <a:extLst>
              <a:ext uri="{FF2B5EF4-FFF2-40B4-BE49-F238E27FC236}">
                <a16:creationId xmlns:a16="http://schemas.microsoft.com/office/drawing/2014/main" id="{E092B345-4879-4708-91A6-4E07DC6C11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5514" y="2173710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46" name="文本占位符 40">
            <a:extLst>
              <a:ext uri="{FF2B5EF4-FFF2-40B4-BE49-F238E27FC236}">
                <a16:creationId xmlns:a16="http://schemas.microsoft.com/office/drawing/2014/main" id="{03810C05-3860-4CF4-B2C4-7B90D45455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25514" y="3263464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47" name="文本占位符 40">
            <a:extLst>
              <a:ext uri="{FF2B5EF4-FFF2-40B4-BE49-F238E27FC236}">
                <a16:creationId xmlns:a16="http://schemas.microsoft.com/office/drawing/2014/main" id="{0A0C6CFA-9C78-45B1-B085-C2C99900D6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5514" y="4353218"/>
            <a:ext cx="3055845" cy="48768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输入目录标题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A38F7D-163D-40CF-868C-B65E57289CD7}"/>
              </a:ext>
            </a:extLst>
          </p:cNvPr>
          <p:cNvSpPr txBox="1"/>
          <p:nvPr userDrawn="1"/>
        </p:nvSpPr>
        <p:spPr>
          <a:xfrm>
            <a:off x="6814866" y="2125162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3477E"/>
                </a:solidFill>
              </a:rPr>
              <a:t>01.</a:t>
            </a:r>
            <a:endParaRPr lang="zh-CN" altLang="en-US" sz="3200" b="1" dirty="0">
              <a:solidFill>
                <a:srgbClr val="23477E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ED66E5-4D15-407E-B9E9-A0489B585942}"/>
              </a:ext>
            </a:extLst>
          </p:cNvPr>
          <p:cNvSpPr txBox="1"/>
          <p:nvPr userDrawn="1"/>
        </p:nvSpPr>
        <p:spPr>
          <a:xfrm>
            <a:off x="6814866" y="3208608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3477E"/>
                </a:solidFill>
              </a:rPr>
              <a:t>02.</a:t>
            </a:r>
            <a:endParaRPr lang="zh-CN" altLang="en-US" sz="3200" b="1" dirty="0">
              <a:solidFill>
                <a:srgbClr val="23477E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7C5DA2-D768-4F0B-A91A-C33F1FD9102B}"/>
              </a:ext>
            </a:extLst>
          </p:cNvPr>
          <p:cNvSpPr txBox="1"/>
          <p:nvPr userDrawn="1"/>
        </p:nvSpPr>
        <p:spPr>
          <a:xfrm>
            <a:off x="6814866" y="4292054"/>
            <a:ext cx="675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3477E"/>
                </a:solidFill>
              </a:rPr>
              <a:t>03.</a:t>
            </a:r>
            <a:endParaRPr lang="zh-CN" altLang="en-US" sz="3200" b="1" dirty="0">
              <a:solidFill>
                <a:srgbClr val="23477E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F051FB4-DD78-4956-97E7-E8AFD20AC282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73"/>
          <a:stretch/>
        </p:blipFill>
        <p:spPr bwMode="auto">
          <a:xfrm>
            <a:off x="2334325" y="3047164"/>
            <a:ext cx="2052600" cy="21781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267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9239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0D4517-0D71-4079-9AA1-DDCC3E24164A}"/>
              </a:ext>
            </a:extLst>
          </p:cNvPr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5" r:id="rId3"/>
    <p:sldLayoutId id="214748370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094499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4391357" y="5072463"/>
            <a:ext cx="5926238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邓博文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指导教师：张怀相 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2348645" y="1947834"/>
            <a:ext cx="8494633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基于深度学习的目标检测算法研究与实现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FA0BCB-7E58-4869-99A1-C7AD436C68C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038A4E-B206-4E33-A379-F2A447706DF6}"/>
              </a:ext>
            </a:extLst>
          </p:cNvPr>
          <p:cNvSpPr txBox="1"/>
          <p:nvPr/>
        </p:nvSpPr>
        <p:spPr>
          <a:xfrm>
            <a:off x="4406904" y="6272894"/>
            <a:ext cx="592623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2021.3.17</a:t>
            </a:r>
          </a:p>
        </p:txBody>
      </p:sp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96618" y="25963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研究工作进度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89C2572-29FA-41D4-AA05-470F3BA7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46469"/>
              </p:ext>
            </p:extLst>
          </p:nvPr>
        </p:nvGraphicFramePr>
        <p:xfrm>
          <a:off x="1913641" y="1442301"/>
          <a:ext cx="8644380" cy="51560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0112">
                  <a:extLst>
                    <a:ext uri="{9D8B030D-6E8A-4147-A177-3AD203B41FA5}">
                      <a16:colId xmlns:a16="http://schemas.microsoft.com/office/drawing/2014/main" val="2498700985"/>
                    </a:ext>
                  </a:extLst>
                </a:gridCol>
                <a:gridCol w="3014138">
                  <a:extLst>
                    <a:ext uri="{9D8B030D-6E8A-4147-A177-3AD203B41FA5}">
                      <a16:colId xmlns:a16="http://schemas.microsoft.com/office/drawing/2014/main" val="3422302560"/>
                    </a:ext>
                  </a:extLst>
                </a:gridCol>
                <a:gridCol w="4910130">
                  <a:extLst>
                    <a:ext uri="{9D8B030D-6E8A-4147-A177-3AD203B41FA5}">
                      <a16:colId xmlns:a16="http://schemas.microsoft.com/office/drawing/2014/main" val="676057818"/>
                    </a:ext>
                  </a:extLst>
                </a:gridCol>
              </a:tblGrid>
              <a:tr h="551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序号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>
                          <a:effectLst/>
                        </a:rPr>
                        <a:t>时间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内容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024052"/>
                  </a:ext>
                </a:extLst>
              </a:tr>
              <a:tr h="60795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2020.12.2-2020.12.25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>
                          <a:effectLst/>
                        </a:rPr>
                        <a:t>选好毕业设计题目并准备相关资料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0982701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2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2020.12.26-2021.1.10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>
                          <a:effectLst/>
                        </a:rPr>
                        <a:t>接受任务书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711676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3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2021.1.11-2021.3.14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搜集资料，准备开题报告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269587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4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2021.3.15-2021.3.19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开题报告会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2782703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5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2021.3.20-2021.4.10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搭建模型和程序实现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627966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6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2021.4.11-2021.4.25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模型训练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01102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7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2021.4.26-2021.4.30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实验结果分析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7356813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8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2021.5.1-2021.5.20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撰写论文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4744890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9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</a:rPr>
                        <a:t>2021.5.21-2021.5.31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论文评审及查重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7959712"/>
                  </a:ext>
                </a:extLst>
              </a:tr>
              <a:tr h="4570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2021.6.1-2021.6.6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b="1" kern="100" dirty="0">
                          <a:effectLst/>
                        </a:rPr>
                        <a:t>答辩报告会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993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1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96618" y="25963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主要参考文献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A49F1C-D7F7-4C9D-8854-996AD1217F7A}"/>
              </a:ext>
            </a:extLst>
          </p:cNvPr>
          <p:cNvSpPr txBox="1"/>
          <p:nvPr/>
        </p:nvSpPr>
        <p:spPr>
          <a:xfrm>
            <a:off x="50277" y="1443922"/>
            <a:ext cx="1214172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阮士峰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基于改进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SSD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算法的行人佩戴口罩检测研究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科技经济导刊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,2020,28(35):9-13.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曹城硕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袁杰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YOLO-Mask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算法的口罩佩戴检测方法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[J/OL].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激光与光电子学进展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:1-13[2021-02-06].http://kns.cnki.net/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kcms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/detail/31.1690.TN.20201009.1330.006.html.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Girshick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J Donahue, T Darrell, et al. Rich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Featurre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Hierarchire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for Accurate Object Detection and Semantic Segmentation[C]//2014 IEEE Conference on Computer Vision and Pattern Recognition. IEEE(CVPR), 2014.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Girshick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R. Fast R-CNN[J]. Computer Science, 2015.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Ren S, He K,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Girshick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R, et al. Faster R-CNN: Towards Real-Time Object Detection with Region Proposal Networks[J]. IEEE Transactions on Pattern Analysis &amp; Machine Intelligence,2017,39(6):1137-1149.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Liu W,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Anguelov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D, Erhan D, et al. SSD: Single Shot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MultiBox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Detector[C]//Proc of European Conference on Computer Vision. Springer, 2016.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 T Y, Goyal P,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Girshick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R, et al. Focal Loss for Dense Object Detection[C]//2017 IEEE International Conference on Computer Vision (ICCV). IEEE, 2017:2999-3007.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Redmon J,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Divvala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Girshick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R, et al. You Only Look Once: Unified, Real-Time Object Detection[C]//2016 IEEE Conference on Computer Vision and Pattern Recognition. IEEE(CVPR), 2016.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Redmon J, Farhadi A. YOLO9000: Better, Faster, Stronger[C]//2016 IEEE Conference on Computer Vision and Pattern Recognition. IEEE, 2017:6517-6525.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Redmon J, Farhadi A. YOLOv3: An Incremental Improvement[J]. 2018 IEEE Conference on Computer Vision and Pattern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Recongnition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(CVPR).IEEE,2018.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Bochkovskiy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A, Wang C Y, Liao H Y M. Yolov4: optimal speed and accuracy of object detection[J]. In IEEE Conference on Computer Vision and Pattern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Recongnition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(CVPR),2020.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肖俊杰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YOLOv3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YCrCb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的人脸口罩检测与规范佩戴识别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,2020,41(07):164-169.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王兵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乐红霞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李文璟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张孟涵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改进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YOLO 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轻量化网络的口罩检测算法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[J/OL].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计算机工程与应用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:1-11[2021-02-06].http://kns.cnki.net/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kcms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/detail/11.2127.TP.20210119.1337.018.html.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张奔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贾婧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王伟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YOLOv3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的军事目标检测算法改进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网络安全技术与应用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,2021(01):43-45.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赵杰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桑庆兵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刘毅锟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基于分裂式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均值聚类的肤色检测方法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计算机工程与应用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,2014,50(01):134-138+144.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latinLnBrk="1">
              <a:lnSpc>
                <a:spcPts val="2000"/>
              </a:lnSpc>
              <a:buFont typeface="+mj-lt"/>
              <a:buAutoNum type="arabicPeriod"/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邱迪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HSV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YCrCb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颜色空间进行肤色检测的研究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电脑编程技巧与维护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,2012(10):74-75.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35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158560" y="1888471"/>
            <a:ext cx="7619289" cy="10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5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感谢聆听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C496E142-78E0-4105-B8D2-BE74B9B1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ym typeface="Arial" panose="020B0604020202020204" pitchFamily="34" charset="0"/>
              </a:rPr>
              <a:t>选题背景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E59B0BA-F52F-4041-8A21-CC0D28D30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ym typeface="Arial" panose="020B0604020202020204" pitchFamily="34" charset="0"/>
              </a:rPr>
              <a:t>研究内容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9A11EFEF-3053-40F3-9B5A-BC4C3D1A8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sym typeface="Arial" panose="020B0604020202020204" pitchFamily="34" charset="0"/>
              </a:rPr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29266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3435E8-7DCE-4007-B5A1-08AC97B7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9909"/>
            <a:ext cx="12192000" cy="4089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1CFFFE-B551-4C91-A481-3961C7CAE9DE}"/>
              </a:ext>
            </a:extLst>
          </p:cNvPr>
          <p:cNvSpPr txBox="1"/>
          <p:nvPr/>
        </p:nvSpPr>
        <p:spPr>
          <a:xfrm>
            <a:off x="1545157" y="1940541"/>
            <a:ext cx="244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01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9BF589-2CE8-418B-90AB-D96CF02D75C6}"/>
              </a:ext>
            </a:extLst>
          </p:cNvPr>
          <p:cNvSpPr txBox="1"/>
          <p:nvPr/>
        </p:nvSpPr>
        <p:spPr>
          <a:xfrm>
            <a:off x="1514930" y="2961840"/>
            <a:ext cx="480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选题背景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965E5D9-C6A6-4365-8FA5-6BDD0D690472}"/>
              </a:ext>
            </a:extLst>
          </p:cNvPr>
          <p:cNvSpPr/>
          <p:nvPr/>
        </p:nvSpPr>
        <p:spPr>
          <a:xfrm>
            <a:off x="1633339" y="2779909"/>
            <a:ext cx="665278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5A563E-95A7-46F5-965A-9C712E07AFF0}"/>
              </a:ext>
            </a:extLst>
          </p:cNvPr>
          <p:cNvSpPr/>
          <p:nvPr/>
        </p:nvSpPr>
        <p:spPr>
          <a:xfrm>
            <a:off x="1514931" y="3910893"/>
            <a:ext cx="5065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Background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8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78559" y="1858227"/>
            <a:ext cx="10506456" cy="6463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71500" indent="-5715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新冠疫情全球蔓延，佩戴口罩可以有效阻止病毒传播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96618" y="2596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6" name="标题 7">
            <a:extLst>
              <a:ext uri="{FF2B5EF4-FFF2-40B4-BE49-F238E27FC236}">
                <a16:creationId xmlns:a16="http://schemas.microsoft.com/office/drawing/2014/main" id="{040CBD6E-4B27-4CC3-9FFB-107914B6DCCD}"/>
              </a:ext>
            </a:extLst>
          </p:cNvPr>
          <p:cNvSpPr txBox="1">
            <a:spLocks/>
          </p:cNvSpPr>
          <p:nvPr/>
        </p:nvSpPr>
        <p:spPr>
          <a:xfrm>
            <a:off x="1078559" y="2929379"/>
            <a:ext cx="105064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rtlCol="0" anchor="b">
            <a:no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571500" indent="-571500" eaLnBrk="1" hangingPunct="1">
              <a:lnSpc>
                <a:spcPct val="17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采用人工检测的方法风险高、效率低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DFDD5-BA34-4EEF-9179-9E44D1673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" y="4000531"/>
            <a:ext cx="4705367" cy="25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EA150-ACB0-421B-8DC8-D1AF1955C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81" y="4000531"/>
            <a:ext cx="430935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3435E8-7DCE-4007-B5A1-08AC97B7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9909"/>
            <a:ext cx="12192000" cy="4089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1CFFFE-B551-4C91-A481-3961C7CAE9DE}"/>
              </a:ext>
            </a:extLst>
          </p:cNvPr>
          <p:cNvSpPr txBox="1"/>
          <p:nvPr/>
        </p:nvSpPr>
        <p:spPr>
          <a:xfrm>
            <a:off x="1545157" y="1940541"/>
            <a:ext cx="244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02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9BF589-2CE8-418B-90AB-D96CF02D75C6}"/>
              </a:ext>
            </a:extLst>
          </p:cNvPr>
          <p:cNvSpPr txBox="1"/>
          <p:nvPr/>
        </p:nvSpPr>
        <p:spPr>
          <a:xfrm>
            <a:off x="1514930" y="2961840"/>
            <a:ext cx="480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研究内容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965E5D9-C6A6-4365-8FA5-6BDD0D690472}"/>
              </a:ext>
            </a:extLst>
          </p:cNvPr>
          <p:cNvSpPr/>
          <p:nvPr/>
        </p:nvSpPr>
        <p:spPr>
          <a:xfrm>
            <a:off x="1633339" y="2779909"/>
            <a:ext cx="665278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5A563E-95A7-46F5-965A-9C712E07AFF0}"/>
              </a:ext>
            </a:extLst>
          </p:cNvPr>
          <p:cNvSpPr/>
          <p:nvPr/>
        </p:nvSpPr>
        <p:spPr>
          <a:xfrm>
            <a:off x="1514931" y="3910893"/>
            <a:ext cx="5065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Research Contents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1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78559" y="1858227"/>
            <a:ext cx="10506456" cy="6463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71500" indent="-5715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对是否佩戴口罩进行检测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96618" y="2596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6" name="标题 7">
            <a:extLst>
              <a:ext uri="{FF2B5EF4-FFF2-40B4-BE49-F238E27FC236}">
                <a16:creationId xmlns:a16="http://schemas.microsoft.com/office/drawing/2014/main" id="{040CBD6E-4B27-4CC3-9FFB-107914B6DCCD}"/>
              </a:ext>
            </a:extLst>
          </p:cNvPr>
          <p:cNvSpPr txBox="1">
            <a:spLocks/>
          </p:cNvSpPr>
          <p:nvPr/>
        </p:nvSpPr>
        <p:spPr>
          <a:xfrm>
            <a:off x="1078559" y="3854485"/>
            <a:ext cx="105064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rtlCol="0" anchor="b">
            <a:no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571500" indent="-571500" eaLnBrk="1" hangingPunct="1">
              <a:lnSpc>
                <a:spcPct val="17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对口罩佩戴是否规范进行检测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BEA150-ACB0-421B-8DC8-D1AF1955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1770" y="1097076"/>
            <a:ext cx="50297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3435E8-7DCE-4007-B5A1-08AC97B7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9909"/>
            <a:ext cx="12192000" cy="4089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1CFFFE-B551-4C91-A481-3961C7CAE9DE}"/>
              </a:ext>
            </a:extLst>
          </p:cNvPr>
          <p:cNvSpPr txBox="1"/>
          <p:nvPr/>
        </p:nvSpPr>
        <p:spPr>
          <a:xfrm>
            <a:off x="1545157" y="1940541"/>
            <a:ext cx="244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03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9BF589-2CE8-418B-90AB-D96CF02D75C6}"/>
              </a:ext>
            </a:extLst>
          </p:cNvPr>
          <p:cNvSpPr txBox="1"/>
          <p:nvPr/>
        </p:nvSpPr>
        <p:spPr>
          <a:xfrm>
            <a:off x="1514930" y="2961840"/>
            <a:ext cx="480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研究方法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965E5D9-C6A6-4365-8FA5-6BDD0D690472}"/>
              </a:ext>
            </a:extLst>
          </p:cNvPr>
          <p:cNvSpPr/>
          <p:nvPr/>
        </p:nvSpPr>
        <p:spPr>
          <a:xfrm>
            <a:off x="1633339" y="2779909"/>
            <a:ext cx="665278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5A563E-95A7-46F5-965A-9C712E07AFF0}"/>
              </a:ext>
            </a:extLst>
          </p:cNvPr>
          <p:cNvSpPr/>
          <p:nvPr/>
        </p:nvSpPr>
        <p:spPr>
          <a:xfrm>
            <a:off x="1514931" y="3910893"/>
            <a:ext cx="5065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Research Method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78559" y="1858227"/>
            <a:ext cx="10506456" cy="6463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71500" indent="-5715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YOLOv4</a:t>
            </a: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目标检测平台检测是否佩戴口罩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96618" y="2596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DFDD5-BA34-4EEF-9179-9E44D1673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50" y="3150334"/>
            <a:ext cx="5373521" cy="32691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EA150-ACB0-421B-8DC8-D1AF1955C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6308" y="3539476"/>
            <a:ext cx="512000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78559" y="1858227"/>
            <a:ext cx="10506456" cy="6463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71500" indent="-5715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使用</a:t>
            </a:r>
            <a:r>
              <a:rPr lang="en-US" altLang="zh-CN" sz="3200" b="1" dirty="0" err="1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YCrCb</a:t>
            </a:r>
            <a:r>
              <a:rPr lang="zh-CN" altLang="en-US" sz="3200" b="1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椭圆肤色模型对口罩佩戴规范性进行检测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96618" y="2596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DFDD5-BA34-4EEF-9179-9E44D1673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9" t="6940" r="19291" b="4963"/>
          <a:stretch/>
        </p:blipFill>
        <p:spPr>
          <a:xfrm>
            <a:off x="2404274" y="2504558"/>
            <a:ext cx="2601798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EA150-ACB0-421B-8DC8-D1AF1955C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1787" y="2504558"/>
            <a:ext cx="4217143" cy="21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D7A563-4425-4F0F-97A3-0B299DAB3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1" y="4664558"/>
            <a:ext cx="8830109" cy="22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885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716</Words>
  <Application>Microsoft Office PowerPoint</Application>
  <PresentationFormat>宽屏</PresentationFormat>
  <Paragraphs>83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新冠疫情全球蔓延，佩戴口罩可以有效阻止病毒传播</vt:lpstr>
      <vt:lpstr>PowerPoint 演示文稿</vt:lpstr>
      <vt:lpstr>对是否佩戴口罩进行检测</vt:lpstr>
      <vt:lpstr>PowerPoint 演示文稿</vt:lpstr>
      <vt:lpstr>使用YOLOv4目标检测平台检测是否佩戴口罩</vt:lpstr>
      <vt:lpstr>使用YCrCb椭圆肤色模型对口罩佩戴规范性进行检测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逸群 陶</dc:creator>
  <cp:lastModifiedBy>925634263@qq.com</cp:lastModifiedBy>
  <cp:revision>47</cp:revision>
  <dcterms:created xsi:type="dcterms:W3CDTF">2019-12-03T16:57:14Z</dcterms:created>
  <dcterms:modified xsi:type="dcterms:W3CDTF">2021-03-14T02:03:40Z</dcterms:modified>
</cp:coreProperties>
</file>