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7524-AF6D-1142-98C7-619F7961B3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54ACE7-4ECA-0148-9A30-B6EBA2CF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528319"/>
            <a:ext cx="8915399" cy="2926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Nuclear meltdown: a hazard evaluated using statistical learning techniques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917440"/>
            <a:ext cx="8915399" cy="986222"/>
          </a:xfrm>
        </p:spPr>
        <p:txBody>
          <a:bodyPr/>
          <a:lstStyle/>
          <a:p>
            <a:r>
              <a:rPr lang="en-US" i="1" dirty="0"/>
              <a:t>He, Bowen</a:t>
            </a:r>
            <a:endParaRPr lang="en-US" dirty="0"/>
          </a:p>
          <a:p>
            <a:r>
              <a:rPr lang="en-US" i="1" dirty="0"/>
              <a:t>Department of Civil and Environmental Engineering, Vanderbilt University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57200"/>
            <a:ext cx="8911687" cy="975360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b="1" dirty="0"/>
              <a:t/>
            </a:r>
            <a:br>
              <a:rPr lang="en-US" b="1" dirty="0"/>
            </a:b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Linear discriminant model</a:t>
            </a:r>
            <a:b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76400"/>
            <a:ext cx="8915400" cy="4602480"/>
          </a:xfrm>
        </p:spPr>
        <p:txBody>
          <a:bodyPr/>
          <a:lstStyle/>
          <a:p>
            <a:pPr marL="342900" lvl="2" indent="-342900"/>
            <a:r>
              <a:rPr lang="en-US" sz="1800" dirty="0"/>
              <a:t>(1) Liberal model (95% significance level)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16359"/>
              </p:ext>
            </p:extLst>
          </p:nvPr>
        </p:nvGraphicFramePr>
        <p:xfrm>
          <a:off x="2682240" y="2479044"/>
          <a:ext cx="8077200" cy="3799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7359"/>
                <a:gridCol w="1079841"/>
              </a:tblGrid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Predictors</a:t>
                      </a:r>
                      <a:endParaRPr lang="en-US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LD1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CD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0.16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FT1</a:t>
                      </a:r>
                      <a:endParaRPr lang="en-US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-1.14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FT2</a:t>
                      </a:r>
                      <a:endParaRPr lang="en-US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-2.02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FT3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-1.49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FT4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-0.24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CL1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-2.53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CL2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-2.25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CL3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-4.44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LC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3166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-2.12</a:t>
                      </a:r>
                      <a:endParaRPr lang="en-US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</p:spPr>
        <p:txBody>
          <a:bodyPr/>
          <a:lstStyle/>
          <a:p>
            <a:r>
              <a:rPr lang="en-US"/>
              <a:t>Linear discriminant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600"/>
            <a:ext cx="7531921" cy="3778250"/>
          </a:xfrm>
        </p:spPr>
      </p:pic>
    </p:spTree>
    <p:extLst>
      <p:ext uri="{BB962C8B-B14F-4D97-AF65-F5344CB8AC3E}">
        <p14:creationId xmlns:p14="http://schemas.microsoft.com/office/powerpoint/2010/main" val="8687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76510"/>
            <a:ext cx="8911687" cy="87957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discriminant model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0386" y="0"/>
            <a:ext cx="182803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975390"/>
            <a:ext cx="8915400" cy="437461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1800" dirty="0" smtClean="0"/>
              <a:t>(2) Conservative </a:t>
            </a:r>
            <a:r>
              <a:rPr lang="en-US" sz="1800" dirty="0"/>
              <a:t>model (</a:t>
            </a:r>
            <a:r>
              <a:rPr lang="en-US" sz="1800" dirty="0" smtClean="0"/>
              <a:t>98% </a:t>
            </a:r>
            <a:r>
              <a:rPr lang="en-US" sz="1800" dirty="0"/>
              <a:t>significance level)</a:t>
            </a:r>
          </a:p>
          <a:p>
            <a:endParaRPr lang="en-US" dirty="0"/>
          </a:p>
          <a:p>
            <a:endParaRPr lang="en-US" sz="14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09888"/>
              </p:ext>
            </p:extLst>
          </p:nvPr>
        </p:nvGraphicFramePr>
        <p:xfrm>
          <a:off x="2589212" y="2682241"/>
          <a:ext cx="7834948" cy="359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04577"/>
                <a:gridCol w="830371"/>
              </a:tblGrid>
              <a:tr h="508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Predictors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LD1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5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0.198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508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CL1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-2.75</a:t>
                      </a:r>
                      <a:endParaRPr lang="en-US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508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CL2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-2.92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508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CL3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-4.33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508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LC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5082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</a:t>
                      </a:r>
                      <a:endParaRPr lang="en-US" sz="12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-2.25</a:t>
                      </a:r>
                      <a:endParaRPr lang="en-US" sz="12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101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discriminant model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0" y="1717040"/>
            <a:ext cx="8183135" cy="4194810"/>
          </a:xfrm>
        </p:spPr>
      </p:pic>
    </p:spTree>
    <p:extLst>
      <p:ext uri="{BB962C8B-B14F-4D97-AF65-F5344CB8AC3E}">
        <p14:creationId xmlns:p14="http://schemas.microsoft.com/office/powerpoint/2010/main" val="2241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82980"/>
            <a:ext cx="8911687" cy="817880"/>
          </a:xfrm>
        </p:spPr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40000"/>
            <a:ext cx="8915400" cy="3169920"/>
          </a:xfrm>
        </p:spPr>
        <p:txBody>
          <a:bodyPr>
            <a:normAutofit/>
          </a:bodyPr>
          <a:lstStyle/>
          <a:p>
            <a:r>
              <a:rPr lang="en-US" dirty="0" smtClean="0"/>
              <a:t>(1) External factors play the major role.</a:t>
            </a:r>
          </a:p>
          <a:p>
            <a:r>
              <a:rPr lang="en-US" dirty="0" smtClean="0"/>
              <a:t>(2) Logistic regression’s performance is better than Linear Discriminant Analysis.</a:t>
            </a:r>
          </a:p>
          <a:p>
            <a:r>
              <a:rPr lang="en-US" dirty="0" smtClean="0"/>
              <a:t>(3) There are uncertainties associated with the analysis process.</a:t>
            </a:r>
            <a:endParaRPr lang="en-US" dirty="0"/>
          </a:p>
          <a:p>
            <a:r>
              <a:rPr lang="en-US" dirty="0" smtClean="0"/>
              <a:t>(4) Nuclear meltdown accidents are usually the production of the combination of the design interior and the human error.</a:t>
            </a:r>
            <a:endParaRPr lang="en-US" dirty="0"/>
          </a:p>
          <a:p>
            <a:r>
              <a:rPr lang="en-US" dirty="0" smtClean="0"/>
              <a:t>(5) Lesson learned in nuclear industry?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81260"/>
            <a:ext cx="8911687" cy="816070"/>
          </a:xfrm>
        </p:spPr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46020"/>
            <a:ext cx="8915400" cy="3465202"/>
          </a:xfrm>
        </p:spPr>
        <p:txBody>
          <a:bodyPr/>
          <a:lstStyle/>
          <a:p>
            <a:r>
              <a:rPr lang="en-US" dirty="0" smtClean="0"/>
              <a:t>1. Motivation</a:t>
            </a:r>
          </a:p>
          <a:p>
            <a:r>
              <a:rPr lang="en-US" dirty="0" smtClean="0"/>
              <a:t>2. Introduction</a:t>
            </a:r>
          </a:p>
          <a:p>
            <a:r>
              <a:rPr lang="en-US" dirty="0" smtClean="0"/>
              <a:t>3. Predictors</a:t>
            </a:r>
          </a:p>
          <a:p>
            <a:r>
              <a:rPr lang="en-US" dirty="0" smtClean="0"/>
              <a:t>4. Data</a:t>
            </a:r>
          </a:p>
          <a:p>
            <a:r>
              <a:rPr lang="en-US" dirty="0" smtClean="0"/>
              <a:t>5. Logistic Regression</a:t>
            </a:r>
          </a:p>
          <a:p>
            <a:r>
              <a:rPr lang="en-US" dirty="0" smtClean="0"/>
              <a:t>6. Linear Discriminant Regression</a:t>
            </a:r>
          </a:p>
          <a:p>
            <a:r>
              <a:rPr lang="en-US" dirty="0" smtClean="0"/>
              <a:t>7.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7600"/>
            <a:ext cx="8915400" cy="3523622"/>
          </a:xfrm>
        </p:spPr>
        <p:txBody>
          <a:bodyPr/>
          <a:lstStyle/>
          <a:p>
            <a:r>
              <a:rPr lang="en-US" dirty="0" smtClean="0"/>
              <a:t>(1) Nuclear meltdown is the most common type of accident in the nuclear industry. It can produce numerous hazards to both environment and people.</a:t>
            </a:r>
          </a:p>
          <a:p>
            <a:r>
              <a:rPr lang="en-US" dirty="0" smtClean="0"/>
              <a:t>(2) Example: Chernobyl, Three mile Island Accident, Fukushima nuclear accident.</a:t>
            </a:r>
          </a:p>
          <a:p>
            <a:r>
              <a:rPr lang="en-US" dirty="0" smtClean="0"/>
              <a:t>(3) Studies show that Fukushima disaster is preventable.</a:t>
            </a:r>
          </a:p>
          <a:p>
            <a:r>
              <a:rPr lang="en-US" dirty="0" smtClean="0"/>
              <a:t>(4) Is it possible to indicate the probability of the occurrence for a single nuclear reactor based on its inner and outer factors?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Chernobyl disaster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2133600"/>
            <a:ext cx="8911686" cy="3778250"/>
          </a:xfrm>
        </p:spPr>
      </p:pic>
    </p:spTree>
    <p:extLst>
      <p:ext uri="{BB962C8B-B14F-4D97-AF65-F5344CB8AC3E}">
        <p14:creationId xmlns:p14="http://schemas.microsoft.com/office/powerpoint/2010/main" val="704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3440"/>
            <a:ext cx="8911687" cy="1016000"/>
          </a:xfrm>
        </p:spPr>
        <p:txBody>
          <a:bodyPr/>
          <a:lstStyle/>
          <a:p>
            <a:r>
              <a:rPr lang="en-US" dirty="0" smtClean="0"/>
              <a:t>Predictors: inner and external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00945"/>
          </a:xfrm>
        </p:spPr>
        <p:txBody>
          <a:bodyPr>
            <a:normAutofit/>
          </a:bodyPr>
          <a:lstStyle/>
          <a:p>
            <a:r>
              <a:rPr lang="en-US" b="1" dirty="0" smtClean="0"/>
              <a:t>Inner factors</a:t>
            </a:r>
            <a:r>
              <a:rPr lang="en-US" dirty="0" smtClean="0"/>
              <a:t>: inner attributes of the nuclear reactor which include:</a:t>
            </a:r>
          </a:p>
          <a:p>
            <a:r>
              <a:rPr lang="en-US" dirty="0" smtClean="0"/>
              <a:t>(1) Design capacity;</a:t>
            </a:r>
          </a:p>
          <a:p>
            <a:r>
              <a:rPr lang="en-US" dirty="0" smtClean="0"/>
              <a:t>(2) Nuclear core design: active core height, active core diameter;</a:t>
            </a:r>
          </a:p>
          <a:p>
            <a:r>
              <a:rPr lang="en-US" dirty="0" smtClean="0"/>
              <a:t>(3) Nuclear fuel type;</a:t>
            </a:r>
          </a:p>
          <a:p>
            <a:r>
              <a:rPr lang="en-US" dirty="0" smtClean="0"/>
              <a:t>(4) The coolant type;</a:t>
            </a:r>
          </a:p>
          <a:p>
            <a:r>
              <a:rPr lang="en-US" dirty="0" smtClean="0"/>
              <a:t>(5) The moderator type; </a:t>
            </a:r>
          </a:p>
          <a:p>
            <a:r>
              <a:rPr lang="en-US" b="1" dirty="0" smtClean="0"/>
              <a:t>External factors</a:t>
            </a:r>
            <a:r>
              <a:rPr lang="en-US" dirty="0" smtClean="0"/>
              <a:t>: not related to the inner design of the reactor which include:</a:t>
            </a:r>
          </a:p>
          <a:p>
            <a:r>
              <a:rPr lang="en-US" dirty="0" smtClean="0"/>
              <a:t>(1) Location;</a:t>
            </a:r>
          </a:p>
          <a:p>
            <a:r>
              <a:rPr lang="en-US" dirty="0" smtClean="0"/>
              <a:t>(2) Human factor;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570"/>
          </a:xfrm>
        </p:spPr>
        <p:txBody>
          <a:bodyPr/>
          <a:lstStyle/>
          <a:p>
            <a:r>
              <a:rPr lang="en-US" dirty="0" smtClean="0"/>
              <a:t>Scope of this study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68475"/>
            <a:ext cx="7361953" cy="4143375"/>
          </a:xfrm>
        </p:spPr>
      </p:pic>
    </p:spTree>
    <p:extLst>
      <p:ext uri="{BB962C8B-B14F-4D97-AF65-F5344CB8AC3E}">
        <p14:creationId xmlns:p14="http://schemas.microsoft.com/office/powerpoint/2010/main" val="3295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6530"/>
          </a:xfrm>
        </p:spPr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452880"/>
            <a:ext cx="7699154" cy="4856480"/>
          </a:xfrm>
        </p:spPr>
      </p:pic>
    </p:spTree>
    <p:extLst>
      <p:ext uri="{BB962C8B-B14F-4D97-AF65-F5344CB8AC3E}">
        <p14:creationId xmlns:p14="http://schemas.microsoft.com/office/powerpoint/2010/main" val="17658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0110"/>
            <a:ext cx="8911687" cy="1280890"/>
          </a:xfrm>
        </p:spPr>
        <p:txBody>
          <a:bodyPr/>
          <a:lstStyle/>
          <a:p>
            <a:r>
              <a:rPr lang="en-US"/>
              <a:t>Independent variables and significance levels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486660"/>
            <a:ext cx="8417878" cy="3587461"/>
          </a:xfrm>
        </p:spPr>
      </p:pic>
    </p:spTree>
    <p:extLst>
      <p:ext uri="{BB962C8B-B14F-4D97-AF65-F5344CB8AC3E}">
        <p14:creationId xmlns:p14="http://schemas.microsoft.com/office/powerpoint/2010/main" val="14213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101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29360" y="1788160"/>
                <a:ext cx="10363200" cy="4123062"/>
              </a:xfrm>
            </p:spPr>
            <p:txBody>
              <a:bodyPr/>
              <a:lstStyle/>
              <a:p>
                <a:r>
                  <a:rPr lang="en-US" dirty="0"/>
                  <a:t>(1) Liberal model (95% significance level)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−18.08−0.22</m:t>
                        </m:r>
                        <m:r>
                          <a:rPr lang="en-US" i="1">
                            <a:latin typeface="Cambria Math" charset="0"/>
                          </a:rPr>
                          <m:t>𝐶𝐻</m:t>
                        </m:r>
                        <m:r>
                          <a:rPr lang="en-US" i="1">
                            <a:latin typeface="Cambria Math" charset="0"/>
                          </a:rPr>
                          <m:t>−0.91</m:t>
                        </m:r>
                        <m:r>
                          <a:rPr lang="en-US" i="1">
                            <a:latin typeface="Cambria Math" charset="0"/>
                          </a:rPr>
                          <m:t>𝐶𝐷</m:t>
                        </m:r>
                        <m:r>
                          <a:rPr lang="en-US" i="1">
                            <a:latin typeface="Cambria Math" charset="0"/>
                          </a:rPr>
                          <m:t>+0.71</m:t>
                        </m:r>
                        <m:r>
                          <a:rPr lang="en-US" i="1">
                            <a:latin typeface="Cambria Math" charset="0"/>
                          </a:rPr>
                          <m:t>𝐹𝑇</m:t>
                        </m:r>
                        <m:r>
                          <a:rPr lang="en-US" i="1">
                            <a:latin typeface="Cambria Math" charset="0"/>
                          </a:rPr>
                          <m:t>1+9.76</m:t>
                        </m:r>
                        <m:r>
                          <a:rPr lang="en-US" i="1">
                            <a:latin typeface="Cambria Math" charset="0"/>
                          </a:rPr>
                          <m:t>𝐹𝑇</m:t>
                        </m:r>
                        <m:r>
                          <a:rPr lang="en-US" i="1">
                            <a:latin typeface="Cambria Math" charset="0"/>
                          </a:rPr>
                          <m:t>2+14.19</m:t>
                        </m:r>
                        <m:r>
                          <a:rPr lang="en-US" i="1">
                            <a:latin typeface="Cambria Math" charset="0"/>
                          </a:rPr>
                          <m:t>𝐹𝑇</m:t>
                        </m:r>
                        <m:r>
                          <a:rPr lang="en-US" i="1">
                            <a:latin typeface="Cambria Math" charset="0"/>
                          </a:rPr>
                          <m:t>3+0.001</m:t>
                        </m:r>
                        <m:r>
                          <a:rPr lang="en-US" i="1">
                            <a:latin typeface="Cambria Math" charset="0"/>
                          </a:rPr>
                          <m:t>𝐹𝑇</m:t>
                        </m:r>
                        <m:r>
                          <a:rPr lang="en-US" i="1">
                            <a:latin typeface="Cambria Math" charset="0"/>
                          </a:rPr>
                          <m:t>4+19.37</m:t>
                        </m:r>
                        <m:r>
                          <a:rPr lang="en-US" i="1">
                            <a:latin typeface="Cambria Math" charset="0"/>
                          </a:rPr>
                          <m:t>𝐶𝐿</m:t>
                        </m:r>
                        <m:r>
                          <a:rPr lang="en-US" i="1">
                            <a:latin typeface="Cambria Math" charset="0"/>
                          </a:rPr>
                          <m:t>1+15.34</m:t>
                        </m:r>
                        <m:r>
                          <a:rPr lang="en-US" i="1">
                            <a:latin typeface="Cambria Math" charset="0"/>
                          </a:rPr>
                          <m:t>𝐶𝐿</m:t>
                        </m:r>
                        <m:r>
                          <a:rPr lang="en-US" i="1">
                            <a:latin typeface="Cambria Math" charset="0"/>
                          </a:rPr>
                          <m:t>2+22.81</m:t>
                        </m:r>
                        <m:r>
                          <a:rPr lang="en-US" i="1">
                            <a:latin typeface="Cambria Math" charset="0"/>
                          </a:rPr>
                          <m:t>𝐶𝐿</m:t>
                        </m:r>
                        <m:r>
                          <a:rPr lang="en-US" i="1">
                            <a:latin typeface="Cambria Math" charset="0"/>
                          </a:rPr>
                          <m:t>3−4.25</m:t>
                        </m:r>
                        <m:r>
                          <a:rPr lang="en-US" i="1">
                            <a:latin typeface="Cambria Math" charset="0"/>
                          </a:rPr>
                          <m:t>𝐿𝐶</m:t>
                        </m:r>
                        <m:r>
                          <a:rPr lang="en-US" i="1">
                            <a:latin typeface="Cambria Math" charset="0"/>
                          </a:rPr>
                          <m:t>+6.52</m:t>
                        </m:r>
                        <m:r>
                          <a:rPr lang="en-US" i="1">
                            <a:latin typeface="Cambria Math" charset="0"/>
                          </a:rPr>
                          <m:t>𝐻𝑈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This model has a R</a:t>
                </a:r>
                <a:r>
                  <a:rPr lang="en-US" baseline="30000" dirty="0"/>
                  <a:t>2</a:t>
                </a:r>
                <a:r>
                  <a:rPr lang="en-US" dirty="0"/>
                  <a:t> value of 0.76, a P-value of 2.86e-05, and a percentage accuracy of 92%.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(2) </a:t>
                </a:r>
                <a:r>
                  <a:rPr lang="en-US" dirty="0"/>
                  <a:t>Conservative model (98% significance level)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−19.05−0.39</m:t>
                        </m:r>
                        <m:r>
                          <a:rPr lang="en-US" i="1">
                            <a:latin typeface="Cambria Math" charset="0"/>
                          </a:rPr>
                          <m:t>𝐶𝐻</m:t>
                        </m:r>
                        <m:r>
                          <a:rPr lang="en-US" i="1">
                            <a:latin typeface="Cambria Math" charset="0"/>
                          </a:rPr>
                          <m:t>+18.69</m:t>
                        </m:r>
                        <m:r>
                          <a:rPr lang="en-US" i="1">
                            <a:latin typeface="Cambria Math" charset="0"/>
                          </a:rPr>
                          <m:t>𝐶𝐿</m:t>
                        </m:r>
                        <m:r>
                          <a:rPr lang="en-US" i="1">
                            <a:latin typeface="Cambria Math" charset="0"/>
                          </a:rPr>
                          <m:t>1+18.55</m:t>
                        </m:r>
                        <m:r>
                          <a:rPr lang="en-US" i="1">
                            <a:latin typeface="Cambria Math" charset="0"/>
                          </a:rPr>
                          <m:t>𝐶𝐿</m:t>
                        </m:r>
                        <m:r>
                          <a:rPr lang="en-US" i="1">
                            <a:latin typeface="Cambria Math" charset="0"/>
                          </a:rPr>
                          <m:t>2+21.64</m:t>
                        </m:r>
                        <m:r>
                          <a:rPr lang="en-US" i="1">
                            <a:latin typeface="Cambria Math" charset="0"/>
                          </a:rPr>
                          <m:t>𝐶𝐿</m:t>
                        </m:r>
                        <m:r>
                          <a:rPr lang="en-US" i="1">
                            <a:latin typeface="Cambria Math" charset="0"/>
                          </a:rPr>
                          <m:t>3−3.16</m:t>
                        </m:r>
                        <m:r>
                          <a:rPr lang="en-US" i="1">
                            <a:latin typeface="Cambria Math" charset="0"/>
                          </a:rPr>
                          <m:t>𝐿𝐶</m:t>
                        </m:r>
                        <m:r>
                          <a:rPr lang="en-US" i="1">
                            <a:latin typeface="Cambria Math" charset="0"/>
                          </a:rPr>
                          <m:t>+4.79</m:t>
                        </m:r>
                        <m:r>
                          <a:rPr lang="en-US" i="1">
                            <a:latin typeface="Cambria Math" charset="0"/>
                          </a:rPr>
                          <m:t>𝐻𝑈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r>
                  <a:rPr lang="en-US" dirty="0"/>
                  <a:t>This model has a R</a:t>
                </a:r>
                <a:r>
                  <a:rPr lang="en-US" baseline="30000" dirty="0"/>
                  <a:t>2</a:t>
                </a:r>
                <a:r>
                  <a:rPr lang="en-US" dirty="0"/>
                  <a:t> value of 0.68, a P-value of 6.41e-06, and a percentage accuracy of 88% which is slightly smaller than liberal model.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9360" y="1788160"/>
                <a:ext cx="10363200" cy="4123062"/>
              </a:xfrm>
              <a:blipFill rotWithShape="0">
                <a:blip r:embed="rId2"/>
                <a:stretch>
                  <a:fillRect l="-412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518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Cambria Math</vt:lpstr>
      <vt:lpstr>Century Gothic</vt:lpstr>
      <vt:lpstr>DengXian</vt:lpstr>
      <vt:lpstr>Times New Roman</vt:lpstr>
      <vt:lpstr>Wingdings 3</vt:lpstr>
      <vt:lpstr>Arial</vt:lpstr>
      <vt:lpstr>Wisp</vt:lpstr>
      <vt:lpstr>Nuclear meltdown: a hazard evaluated using statistical learning techniques </vt:lpstr>
      <vt:lpstr>Contents</vt:lpstr>
      <vt:lpstr>Motivation</vt:lpstr>
      <vt:lpstr>Chernobyl disaster</vt:lpstr>
      <vt:lpstr>Predictors: inner and external factors</vt:lpstr>
      <vt:lpstr>Scope of this study</vt:lpstr>
      <vt:lpstr>Data</vt:lpstr>
      <vt:lpstr>Independent variables and significance levels </vt:lpstr>
      <vt:lpstr>Logistic Regression</vt:lpstr>
      <vt:lpstr> Linear discriminant model </vt:lpstr>
      <vt:lpstr>Linear discriminant model</vt:lpstr>
      <vt:lpstr>Linear discriminant model </vt:lpstr>
      <vt:lpstr>Linear discriminant model </vt:lpstr>
      <vt:lpstr>Conclusion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Bowen He</dc:creator>
  <cp:lastModifiedBy>Bowen He</cp:lastModifiedBy>
  <cp:revision>13</cp:revision>
  <dcterms:created xsi:type="dcterms:W3CDTF">2017-12-05T02:35:59Z</dcterms:created>
  <dcterms:modified xsi:type="dcterms:W3CDTF">2017-12-05T15:52:53Z</dcterms:modified>
</cp:coreProperties>
</file>