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layfair Displ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35F1CA7-9C6E-454B-831B-AAF7AA571BFA}">
  <a:tblStyle styleId="{E35F1CA7-9C6E-454B-831B-AAF7AA571B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By submitting a complaint, consumers can be heard by financial companies, get help with their own issues, and help others avoid similar ones. Every complaint provides insight into problems that people are experiencing, helping us identify inappropriate practices and allowing us to stop them before they become major issues. The result: better outcomes for consumers, and a better financial marketplace for everyone.</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AutoNum type="arabicPeriod"/>
            </a:pPr>
            <a:r>
              <a:rPr lang="en"/>
              <a:t>Precision 高 =&gt; </a:t>
            </a:r>
            <a:r>
              <a:rPr lang="en"/>
              <a:t>预测出来的大部分都是对的，但是没有把全部的预测出来，recall =&gt; </a:t>
            </a:r>
            <a:r>
              <a:rPr lang="en" sz="1150">
                <a:solidFill>
                  <a:srgbClr val="1A1A1A"/>
                </a:solidFill>
                <a:highlight>
                  <a:srgbClr val="FFFFFF"/>
                </a:highlight>
                <a:latin typeface="Microsoft Yahei"/>
                <a:ea typeface="Microsoft Yahei"/>
                <a:cs typeface="Microsoft Yahei"/>
                <a:sym typeface="Microsoft Yahei"/>
              </a:rPr>
              <a:t>样本中的正例有多少被预测正确了</a:t>
            </a:r>
            <a:endParaRPr/>
          </a:p>
          <a:p>
            <a:pPr indent="-298450" lvl="0" marL="457200" rtl="0">
              <a:spcBef>
                <a:spcPts val="0"/>
              </a:spcBef>
              <a:spcAft>
                <a:spcPts val="0"/>
              </a:spcAft>
              <a:buSzPts val="1100"/>
              <a:buAutoNum type="arabicPeriod"/>
            </a:pPr>
            <a:r>
              <a:rPr lang="en"/>
              <a:t>f</a:t>
            </a:r>
            <a:r>
              <a:rPr lang="en"/>
              <a:t>-score ： svm &gt; NB, because NB has the independence assumption, but SVM take the  interaction in to consideration</a:t>
            </a:r>
            <a:endParaRPr/>
          </a:p>
          <a:p>
            <a:pPr indent="-298450" lvl="0" marL="457200" rtl="0">
              <a:spcBef>
                <a:spcPts val="0"/>
              </a:spcBef>
              <a:spcAft>
                <a:spcPts val="0"/>
              </a:spcAft>
              <a:buSzPts val="1100"/>
              <a:buAutoNum type="arabicPeriod"/>
            </a:pPr>
            <a:r>
              <a:rPr lang="en"/>
              <a:t>Why one has higher precision, another one has higher recall? </a:t>
            </a:r>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Pre-train: save computing source</a:t>
            </a:r>
            <a:endParaRPr/>
          </a:p>
          <a:p>
            <a:pPr indent="0" lvl="0" marL="0">
              <a:spcBef>
                <a:spcPts val="0"/>
              </a:spcBef>
              <a:spcAft>
                <a:spcPts val="0"/>
              </a:spcAft>
              <a:buNone/>
            </a:pPr>
            <a:r>
              <a:rPr lang="en"/>
              <a:t>Trainable: make the word vector more suitable for our dataset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Shape 5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5940950" y="-25"/>
            <a:ext cx="3203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Shape 41"/>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jpg"/><Relationship Id="rId5"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12.png"/><Relationship Id="rId5"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nvSpPr>
        <p:spPr>
          <a:xfrm>
            <a:off x="6263325" y="1322950"/>
            <a:ext cx="2575200" cy="330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Group 6: </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Xinlian Huang, </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Lulu Zhu, </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Jiahui Bi, </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Bowen Lu</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t/>
            </a:r>
            <a:endParaRPr sz="1800">
              <a:solidFill>
                <a:srgbClr val="FFFFFF"/>
              </a:solidFill>
              <a:latin typeface="Georgia"/>
              <a:ea typeface="Georgia"/>
              <a:cs typeface="Georgia"/>
              <a:sym typeface="Georgia"/>
            </a:endParaRPr>
          </a:p>
          <a:p>
            <a:pPr indent="0" lvl="0" marL="0" algn="ctr">
              <a:spcBef>
                <a:spcPts val="0"/>
              </a:spcBef>
              <a:spcAft>
                <a:spcPts val="0"/>
              </a:spcAft>
              <a:buNone/>
            </a:pPr>
            <a:r>
              <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Instructor: </a:t>
            </a:r>
            <a:endParaRPr sz="1800">
              <a:solidFill>
                <a:srgbClr val="FFFFFF"/>
              </a:solidFill>
              <a:latin typeface="Georgia"/>
              <a:ea typeface="Georgia"/>
              <a:cs typeface="Georgia"/>
              <a:sym typeface="Georgia"/>
            </a:endParaRPr>
          </a:p>
          <a:p>
            <a:pPr indent="0" lvl="0" marL="0" algn="ctr">
              <a:spcBef>
                <a:spcPts val="0"/>
              </a:spcBef>
              <a:spcAft>
                <a:spcPts val="0"/>
              </a:spcAft>
              <a:buNone/>
            </a:pPr>
            <a:r>
              <a:rPr lang="en" sz="1800">
                <a:solidFill>
                  <a:srgbClr val="FFFFFF"/>
                </a:solidFill>
                <a:latin typeface="Georgia"/>
                <a:ea typeface="Georgia"/>
                <a:cs typeface="Georgia"/>
                <a:sym typeface="Georgia"/>
              </a:rPr>
              <a:t>Prof. Rong Liu</a:t>
            </a:r>
            <a:endParaRPr sz="1800">
              <a:solidFill>
                <a:srgbClr val="FFFFFF"/>
              </a:solidFill>
              <a:latin typeface="Georgia"/>
              <a:ea typeface="Georgia"/>
              <a:cs typeface="Georgia"/>
              <a:sym typeface="Georgia"/>
            </a:endParaRPr>
          </a:p>
          <a:p>
            <a:pPr indent="0" lvl="0" marL="0" algn="ctr">
              <a:spcBef>
                <a:spcPts val="0"/>
              </a:spcBef>
              <a:spcAft>
                <a:spcPts val="0"/>
              </a:spcAft>
              <a:buNone/>
            </a:pPr>
            <a:r>
              <a:t/>
            </a:r>
            <a:endParaRPr sz="1800">
              <a:solidFill>
                <a:srgbClr val="FFFFFF"/>
              </a:solidFill>
              <a:latin typeface="Georgia"/>
              <a:ea typeface="Georgia"/>
              <a:cs typeface="Georgia"/>
              <a:sym typeface="Georgia"/>
            </a:endParaRPr>
          </a:p>
        </p:txBody>
      </p:sp>
      <p:sp>
        <p:nvSpPr>
          <p:cNvPr id="60" name="Shape 60"/>
          <p:cNvSpPr txBox="1"/>
          <p:nvPr/>
        </p:nvSpPr>
        <p:spPr>
          <a:xfrm>
            <a:off x="98225" y="1582200"/>
            <a:ext cx="5761500" cy="182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000">
                <a:solidFill>
                  <a:schemeClr val="dk1"/>
                </a:solidFill>
                <a:latin typeface="Georgia"/>
                <a:ea typeface="Georgia"/>
                <a:cs typeface="Georgia"/>
                <a:sym typeface="Georgia"/>
              </a:rPr>
              <a:t>Text Mining </a:t>
            </a:r>
            <a:endParaRPr b="1" sz="3000">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rPr b="1" lang="en" sz="3000">
                <a:solidFill>
                  <a:schemeClr val="dk1"/>
                </a:solidFill>
                <a:latin typeface="Georgia"/>
                <a:ea typeface="Georgia"/>
                <a:cs typeface="Georgia"/>
                <a:sym typeface="Georgia"/>
              </a:rPr>
              <a:t>on Consumer Complaints </a:t>
            </a:r>
            <a:endParaRPr b="1" sz="3000">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rPr b="1" lang="en" sz="3000">
                <a:solidFill>
                  <a:schemeClr val="dk1"/>
                </a:solidFill>
                <a:latin typeface="Georgia"/>
                <a:ea typeface="Georgia"/>
                <a:cs typeface="Georgia"/>
                <a:sym typeface="Georgia"/>
              </a:rPr>
              <a:t>in Financial Products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Two-step Classifier</a:t>
            </a:r>
            <a:endParaRPr/>
          </a:p>
        </p:txBody>
      </p:sp>
      <p:pic>
        <p:nvPicPr>
          <p:cNvPr id="137" name="Shape 137"/>
          <p:cNvPicPr preferRelativeResize="0"/>
          <p:nvPr/>
        </p:nvPicPr>
        <p:blipFill>
          <a:blip r:embed="rId3">
            <a:alphaModFix/>
          </a:blip>
          <a:stretch>
            <a:fillRect/>
          </a:stretch>
        </p:blipFill>
        <p:spPr>
          <a:xfrm>
            <a:off x="0" y="1233375"/>
            <a:ext cx="5729375" cy="1881000"/>
          </a:xfrm>
          <a:prstGeom prst="rect">
            <a:avLst/>
          </a:prstGeom>
          <a:noFill/>
          <a:ln>
            <a:noFill/>
          </a:ln>
        </p:spPr>
      </p:pic>
      <p:sp>
        <p:nvSpPr>
          <p:cNvPr id="138" name="Shape 138"/>
          <p:cNvSpPr txBox="1"/>
          <p:nvPr/>
        </p:nvSpPr>
        <p:spPr>
          <a:xfrm>
            <a:off x="5729375" y="1523600"/>
            <a:ext cx="3221700" cy="626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a:solidFill>
                  <a:schemeClr val="dk1"/>
                </a:solidFill>
                <a:latin typeface="Lato"/>
                <a:ea typeface="Lato"/>
                <a:cs typeface="Lato"/>
                <a:sym typeface="Lato"/>
              </a:rPr>
              <a:t>Step 1: Predict the product type</a:t>
            </a:r>
            <a:endParaRPr b="1">
              <a:solidFill>
                <a:schemeClr val="dk1"/>
              </a:solidFill>
              <a:latin typeface="Lato"/>
              <a:ea typeface="Lato"/>
              <a:cs typeface="Lato"/>
              <a:sym typeface="Lato"/>
            </a:endParaRPr>
          </a:p>
          <a:p>
            <a:pPr indent="0" lvl="0" marL="0">
              <a:spcBef>
                <a:spcPts val="1600"/>
              </a:spcBef>
              <a:spcAft>
                <a:spcPts val="0"/>
              </a:spcAft>
              <a:buNone/>
            </a:pPr>
            <a:r>
              <a:t/>
            </a:r>
            <a:endParaRPr b="1">
              <a:solidFill>
                <a:schemeClr val="dk1"/>
              </a:solidFill>
            </a:endParaRPr>
          </a:p>
        </p:txBody>
      </p:sp>
      <p:pic>
        <p:nvPicPr>
          <p:cNvPr id="139" name="Shape 139"/>
          <p:cNvPicPr preferRelativeResize="0"/>
          <p:nvPr/>
        </p:nvPicPr>
        <p:blipFill>
          <a:blip r:embed="rId4">
            <a:alphaModFix/>
          </a:blip>
          <a:stretch>
            <a:fillRect/>
          </a:stretch>
        </p:blipFill>
        <p:spPr>
          <a:xfrm>
            <a:off x="2820050" y="3114374"/>
            <a:ext cx="6131025" cy="1729950"/>
          </a:xfrm>
          <a:prstGeom prst="rect">
            <a:avLst/>
          </a:prstGeom>
          <a:noFill/>
          <a:ln>
            <a:noFill/>
          </a:ln>
        </p:spPr>
      </p:pic>
      <p:sp>
        <p:nvSpPr>
          <p:cNvPr id="140" name="Shape 140"/>
          <p:cNvSpPr txBox="1"/>
          <p:nvPr/>
        </p:nvSpPr>
        <p:spPr>
          <a:xfrm>
            <a:off x="311700" y="4030925"/>
            <a:ext cx="3331200" cy="876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a:solidFill>
                  <a:schemeClr val="dk1"/>
                </a:solidFill>
                <a:latin typeface="Lato"/>
                <a:ea typeface="Lato"/>
                <a:cs typeface="Lato"/>
                <a:sym typeface="Lato"/>
              </a:rPr>
              <a:t>Step 2: </a:t>
            </a:r>
            <a:endParaRPr b="1">
              <a:solidFill>
                <a:schemeClr val="dk1"/>
              </a:solidFill>
              <a:latin typeface="Lato"/>
              <a:ea typeface="Lato"/>
              <a:cs typeface="Lato"/>
              <a:sym typeface="Lato"/>
            </a:endParaRPr>
          </a:p>
          <a:p>
            <a:pPr indent="0" lvl="0" marL="0" rtl="0">
              <a:lnSpc>
                <a:spcPct val="115000"/>
              </a:lnSpc>
              <a:spcBef>
                <a:spcPts val="1600"/>
              </a:spcBef>
              <a:spcAft>
                <a:spcPts val="0"/>
              </a:spcAft>
              <a:buNone/>
            </a:pPr>
            <a:r>
              <a:rPr b="1" lang="en">
                <a:solidFill>
                  <a:schemeClr val="dk1"/>
                </a:solidFill>
                <a:latin typeface="Lato"/>
                <a:ea typeface="Lato"/>
                <a:cs typeface="Lato"/>
                <a:sym typeface="Lato"/>
              </a:rPr>
              <a:t>Within the product, predict the issue</a:t>
            </a:r>
            <a:endParaRPr b="1">
              <a:solidFill>
                <a:schemeClr val="dk1"/>
              </a:solidFill>
              <a:latin typeface="Lato"/>
              <a:ea typeface="Lato"/>
              <a:cs typeface="Lato"/>
              <a:sym typeface="Lato"/>
            </a:endParaRPr>
          </a:p>
          <a:p>
            <a:pPr indent="0" lvl="0" marL="0">
              <a:spcBef>
                <a:spcPts val="1600"/>
              </a:spcBef>
              <a:spcAft>
                <a:spcPts val="0"/>
              </a:spcAft>
              <a:buNone/>
            </a:pPr>
            <a:r>
              <a:t/>
            </a:r>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Vulnerability Analysis</a:t>
            </a:r>
            <a:endParaRPr/>
          </a:p>
        </p:txBody>
      </p:sp>
      <p:sp>
        <p:nvSpPr>
          <p:cNvPr id="146" name="Shape 146"/>
          <p:cNvSpPr txBox="1"/>
          <p:nvPr>
            <p:ph idx="1" type="body"/>
          </p:nvPr>
        </p:nvSpPr>
        <p:spPr>
          <a:xfrm>
            <a:off x="388325" y="1545275"/>
            <a:ext cx="8520600" cy="34098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Within the classification report, some categories are predicted very well</a:t>
            </a:r>
            <a:endParaRPr/>
          </a:p>
          <a:p>
            <a:pPr indent="0" lvl="0" marL="0" rtl="0">
              <a:lnSpc>
                <a:spcPct val="100000"/>
              </a:lnSpc>
              <a:spcBef>
                <a:spcPts val="1600"/>
              </a:spcBef>
              <a:spcAft>
                <a:spcPts val="0"/>
              </a:spcAft>
              <a:buNone/>
            </a:pPr>
            <a:r>
              <a:t/>
            </a:r>
            <a:endParaRPr/>
          </a:p>
          <a:p>
            <a:pPr indent="0" lvl="0" marL="0" rtl="0">
              <a:lnSpc>
                <a:spcPct val="100000"/>
              </a:lnSpc>
              <a:spcBef>
                <a:spcPts val="1600"/>
              </a:spcBef>
              <a:spcAft>
                <a:spcPts val="0"/>
              </a:spcAft>
              <a:buNone/>
            </a:pPr>
            <a:r>
              <a:rPr lang="en"/>
              <a:t> </a:t>
            </a:r>
            <a:endParaRPr/>
          </a:p>
          <a:p>
            <a:pPr indent="0" lvl="0" marL="0">
              <a:lnSpc>
                <a:spcPct val="100000"/>
              </a:lnSpc>
              <a:spcBef>
                <a:spcPts val="1600"/>
              </a:spcBef>
              <a:spcAft>
                <a:spcPts val="0"/>
              </a:spcAft>
              <a:buNone/>
            </a:pPr>
            <a:r>
              <a:rPr lang="en"/>
              <a:t>However, some labels </a:t>
            </a:r>
            <a:r>
              <a:rPr lang="en" u="sng"/>
              <a:t>all</a:t>
            </a:r>
            <a:r>
              <a:rPr lang="en"/>
              <a:t> predicted </a:t>
            </a:r>
            <a:r>
              <a:rPr lang="en" u="sng"/>
              <a:t>incorrectly</a:t>
            </a:r>
            <a:endParaRPr u="sng"/>
          </a:p>
          <a:p>
            <a:pPr indent="0" lvl="0" marL="0">
              <a:lnSpc>
                <a:spcPct val="100000"/>
              </a:lnSpc>
              <a:spcBef>
                <a:spcPts val="1600"/>
              </a:spcBef>
              <a:spcAft>
                <a:spcPts val="0"/>
              </a:spcAft>
              <a:buNone/>
            </a:pPr>
            <a:r>
              <a:t/>
            </a:r>
            <a:endParaRPr u="sng"/>
          </a:p>
          <a:p>
            <a:pPr indent="0" lvl="0" marL="0">
              <a:spcBef>
                <a:spcPts val="1600"/>
              </a:spcBef>
              <a:spcAft>
                <a:spcPts val="1600"/>
              </a:spcAft>
              <a:buNone/>
            </a:pPr>
            <a:r>
              <a:rPr lang="en"/>
              <a:t> </a:t>
            </a:r>
            <a:endParaRPr/>
          </a:p>
        </p:txBody>
      </p:sp>
      <p:pic>
        <p:nvPicPr>
          <p:cNvPr id="147" name="Shape 147"/>
          <p:cNvPicPr preferRelativeResize="0"/>
          <p:nvPr/>
        </p:nvPicPr>
        <p:blipFill>
          <a:blip r:embed="rId3">
            <a:alphaModFix/>
          </a:blip>
          <a:stretch>
            <a:fillRect/>
          </a:stretch>
        </p:blipFill>
        <p:spPr>
          <a:xfrm>
            <a:off x="7687425" y="154125"/>
            <a:ext cx="1456575" cy="1456575"/>
          </a:xfrm>
          <a:prstGeom prst="rect">
            <a:avLst/>
          </a:prstGeom>
          <a:noFill/>
          <a:ln>
            <a:noFill/>
          </a:ln>
        </p:spPr>
      </p:pic>
      <p:pic>
        <p:nvPicPr>
          <p:cNvPr id="148" name="Shape 148"/>
          <p:cNvPicPr preferRelativeResize="0"/>
          <p:nvPr/>
        </p:nvPicPr>
        <p:blipFill>
          <a:blip r:embed="rId4">
            <a:alphaModFix/>
          </a:blip>
          <a:stretch>
            <a:fillRect/>
          </a:stretch>
        </p:blipFill>
        <p:spPr>
          <a:xfrm>
            <a:off x="548300" y="1958350"/>
            <a:ext cx="5990425" cy="408700"/>
          </a:xfrm>
          <a:prstGeom prst="rect">
            <a:avLst/>
          </a:prstGeom>
          <a:noFill/>
          <a:ln>
            <a:noFill/>
          </a:ln>
        </p:spPr>
      </p:pic>
      <p:pic>
        <p:nvPicPr>
          <p:cNvPr id="149" name="Shape 149"/>
          <p:cNvPicPr preferRelativeResize="0"/>
          <p:nvPr/>
        </p:nvPicPr>
        <p:blipFill>
          <a:blip r:embed="rId5">
            <a:alphaModFix/>
          </a:blip>
          <a:stretch>
            <a:fillRect/>
          </a:stretch>
        </p:blipFill>
        <p:spPr>
          <a:xfrm>
            <a:off x="388325" y="3561151"/>
            <a:ext cx="8520600" cy="4744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Vulnerability Analysis</a:t>
            </a:r>
            <a:endParaRPr/>
          </a:p>
        </p:txBody>
      </p:sp>
      <p:sp>
        <p:nvSpPr>
          <p:cNvPr id="155" name="Shape 155"/>
          <p:cNvSpPr txBox="1"/>
          <p:nvPr>
            <p:ph idx="1" type="body"/>
          </p:nvPr>
        </p:nvSpPr>
        <p:spPr>
          <a:xfrm>
            <a:off x="242650" y="1152475"/>
            <a:ext cx="88323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Pattern Recognition: </a:t>
            </a:r>
            <a:endParaRPr/>
          </a:p>
          <a:p>
            <a:pPr indent="-342900" lvl="0" marL="457200" rtl="0">
              <a:lnSpc>
                <a:spcPct val="100000"/>
              </a:lnSpc>
              <a:spcBef>
                <a:spcPts val="1600"/>
              </a:spcBef>
              <a:spcAft>
                <a:spcPts val="0"/>
              </a:spcAft>
              <a:buSzPts val="1800"/>
              <a:buAutoNum type="arabicPeriod"/>
            </a:pPr>
            <a:r>
              <a:rPr lang="en"/>
              <a:t>Among three models, </a:t>
            </a:r>
            <a:r>
              <a:rPr lang="en" u="sng"/>
              <a:t>“('Money transfer, virtual currency, or money service', 'service')</a:t>
            </a:r>
            <a:r>
              <a:rPr lang="en"/>
              <a:t> all classified incorrectly. ”</a:t>
            </a:r>
            <a:endParaRPr/>
          </a:p>
          <a:p>
            <a:pPr indent="0" lvl="0" marL="0" rtl="0">
              <a:lnSpc>
                <a:spcPct val="100000"/>
              </a:lnSpc>
              <a:spcBef>
                <a:spcPts val="1600"/>
              </a:spcBef>
              <a:spcAft>
                <a:spcPts val="0"/>
              </a:spcAft>
              <a:buNone/>
            </a:pPr>
            <a:r>
              <a:rPr lang="en"/>
              <a:t>	</a:t>
            </a:r>
            <a:r>
              <a:rPr b="1" i="1" lang="en"/>
              <a:t>Reason explanation</a:t>
            </a:r>
            <a:r>
              <a:rPr lang="en"/>
              <a:t>: Money transfer issue must relate to bank account  </a:t>
            </a:r>
            <a:endParaRPr/>
          </a:p>
          <a:p>
            <a:pPr indent="0" lvl="0" marL="0" rtl="0">
              <a:lnSpc>
                <a:spcPct val="100000"/>
              </a:lnSpc>
              <a:spcBef>
                <a:spcPts val="1600"/>
              </a:spcBef>
              <a:spcAft>
                <a:spcPts val="0"/>
              </a:spcAft>
              <a:buNone/>
            </a:pPr>
            <a:r>
              <a:rPr lang="en"/>
              <a:t>2.     In Naive Bayes, most label which classified incorrectly are “others”.</a:t>
            </a:r>
            <a:endParaRPr/>
          </a:p>
          <a:p>
            <a:pPr indent="0" lvl="0" marL="0" rtl="0">
              <a:lnSpc>
                <a:spcPct val="100000"/>
              </a:lnSpc>
              <a:spcBef>
                <a:spcPts val="1600"/>
              </a:spcBef>
              <a:spcAft>
                <a:spcPts val="0"/>
              </a:spcAft>
              <a:buNone/>
            </a:pPr>
            <a:r>
              <a:rPr lang="en"/>
              <a:t>	E.g.: ('Mortgage', 'others'), ('Checking or savings account', 'others') </a:t>
            </a:r>
            <a:endParaRPr/>
          </a:p>
          <a:p>
            <a:pPr indent="0" lvl="0" marL="0" rtl="0">
              <a:lnSpc>
                <a:spcPct val="100000"/>
              </a:lnSpc>
              <a:spcBef>
                <a:spcPts val="1600"/>
              </a:spcBef>
              <a:spcAft>
                <a:spcPts val="1600"/>
              </a:spcAft>
              <a:buNone/>
            </a:pPr>
            <a:r>
              <a:rPr lang="en"/>
              <a:t>	</a:t>
            </a:r>
            <a:r>
              <a:rPr b="1" i="1" lang="en"/>
              <a:t>Reason explanation: </a:t>
            </a:r>
            <a:r>
              <a:rPr lang="en"/>
              <a:t>Narratives contain too many information and cross several  topics</a:t>
            </a:r>
            <a:endParaRPr/>
          </a:p>
        </p:txBody>
      </p:sp>
      <p:pic>
        <p:nvPicPr>
          <p:cNvPr id="156" name="Shape 156"/>
          <p:cNvPicPr preferRelativeResize="0"/>
          <p:nvPr/>
        </p:nvPicPr>
        <p:blipFill>
          <a:blip r:embed="rId3">
            <a:alphaModFix/>
          </a:blip>
          <a:stretch>
            <a:fillRect/>
          </a:stretch>
        </p:blipFill>
        <p:spPr>
          <a:xfrm>
            <a:off x="7687425" y="154125"/>
            <a:ext cx="1456575" cy="1456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Further Improvement</a:t>
            </a:r>
            <a:endParaRPr/>
          </a:p>
        </p:txBody>
      </p:sp>
      <p:sp>
        <p:nvSpPr>
          <p:cNvPr id="162" name="Shape 162"/>
          <p:cNvSpPr txBox="1"/>
          <p:nvPr>
            <p:ph idx="1" type="body"/>
          </p:nvPr>
        </p:nvSpPr>
        <p:spPr>
          <a:xfrm>
            <a:off x="311700" y="1152475"/>
            <a:ext cx="8758800" cy="3416400"/>
          </a:xfrm>
          <a:prstGeom prst="rect">
            <a:avLst/>
          </a:prstGeom>
        </p:spPr>
        <p:txBody>
          <a:bodyPr anchorCtr="0" anchor="t" bIns="91425" lIns="91425" spcFirstLastPara="1" rIns="91425" wrap="square" tIns="91425">
            <a:noAutofit/>
          </a:bodyPr>
          <a:lstStyle/>
          <a:p>
            <a:pPr indent="-336550" lvl="0" marL="457200" rtl="0">
              <a:lnSpc>
                <a:spcPct val="150000"/>
              </a:lnSpc>
              <a:spcBef>
                <a:spcPts val="0"/>
              </a:spcBef>
              <a:spcAft>
                <a:spcPts val="0"/>
              </a:spcAft>
              <a:buSzPts val="1700"/>
              <a:buAutoNum type="arabicPeriod"/>
            </a:pPr>
            <a:r>
              <a:rPr lang="en" sz="1700"/>
              <a:t>Dimension Reduction:  </a:t>
            </a:r>
            <a:r>
              <a:rPr b="1" lang="en" sz="1700">
                <a:solidFill>
                  <a:schemeClr val="dk1"/>
                </a:solidFill>
              </a:rPr>
              <a:t>Truncated SVD</a:t>
            </a:r>
            <a:endParaRPr b="1" sz="1700">
              <a:solidFill>
                <a:schemeClr val="dk1"/>
              </a:solidFill>
            </a:endParaRPr>
          </a:p>
          <a:p>
            <a:pPr indent="-336550" lvl="0" marL="914400" rtl="0">
              <a:lnSpc>
                <a:spcPct val="100000"/>
              </a:lnSpc>
              <a:spcBef>
                <a:spcPts val="0"/>
              </a:spcBef>
              <a:spcAft>
                <a:spcPts val="0"/>
              </a:spcAft>
              <a:buSzPts val="1700"/>
              <a:buChar char="●"/>
            </a:pPr>
            <a:r>
              <a:rPr lang="en" sz="1700"/>
              <a:t>A  </a:t>
            </a:r>
            <a:r>
              <a:rPr lang="en" sz="1700">
                <a:solidFill>
                  <a:schemeClr val="dk1"/>
                </a:solidFill>
              </a:rPr>
              <a:t>variant</a:t>
            </a:r>
            <a:r>
              <a:rPr lang="en" sz="1700"/>
              <a:t> of Singular Value Decomposition (only compute K nearest SVs)</a:t>
            </a:r>
            <a:endParaRPr sz="1700"/>
          </a:p>
          <a:p>
            <a:pPr indent="-336550" lvl="0" marL="914400" rtl="0">
              <a:lnSpc>
                <a:spcPct val="100000"/>
              </a:lnSpc>
              <a:spcBef>
                <a:spcPts val="0"/>
              </a:spcBef>
              <a:spcAft>
                <a:spcPts val="0"/>
              </a:spcAft>
              <a:buSzPts val="1700"/>
              <a:buChar char="●"/>
            </a:pPr>
            <a:r>
              <a:rPr lang="en" sz="1700"/>
              <a:t>Transform large </a:t>
            </a:r>
            <a:r>
              <a:rPr lang="en" sz="1400">
                <a:solidFill>
                  <a:srgbClr val="222222"/>
                </a:solidFill>
                <a:highlight>
                  <a:srgbClr val="ECF0F3"/>
                </a:highlight>
                <a:latin typeface="Verdana"/>
                <a:ea typeface="Verdana"/>
                <a:cs typeface="Verdana"/>
                <a:sym typeface="Verdana"/>
              </a:rPr>
              <a:t>scipy.sparse </a:t>
            </a:r>
            <a:r>
              <a:rPr lang="en" sz="1700"/>
              <a:t>matrices </a:t>
            </a:r>
            <a:r>
              <a:rPr lang="en" sz="1700"/>
              <a:t>(e.g. tf-idf) </a:t>
            </a:r>
            <a:r>
              <a:rPr lang="en" sz="1700"/>
              <a:t>to </a:t>
            </a:r>
            <a:r>
              <a:rPr lang="en" sz="1700">
                <a:solidFill>
                  <a:schemeClr val="dk1"/>
                </a:solidFill>
              </a:rPr>
              <a:t>low dimension</a:t>
            </a:r>
            <a:r>
              <a:rPr lang="en" sz="1700"/>
              <a:t> feature spaces</a:t>
            </a:r>
            <a:endParaRPr sz="1700"/>
          </a:p>
          <a:p>
            <a:pPr indent="-336550" lvl="0" marL="914400" rtl="0">
              <a:lnSpc>
                <a:spcPct val="100000"/>
              </a:lnSpc>
              <a:spcBef>
                <a:spcPts val="0"/>
              </a:spcBef>
              <a:spcAft>
                <a:spcPts val="0"/>
              </a:spcAft>
              <a:buSzPts val="1700"/>
              <a:buChar char="●"/>
            </a:pPr>
            <a:r>
              <a:rPr lang="en" sz="1700"/>
              <a:t>Difference with PCA: use </a:t>
            </a:r>
            <a:r>
              <a:rPr lang="en" sz="1700">
                <a:solidFill>
                  <a:schemeClr val="dk1"/>
                </a:solidFill>
              </a:rPr>
              <a:t>sample matrices </a:t>
            </a:r>
            <a:r>
              <a:rPr lang="en" sz="1700"/>
              <a:t>instead of covariance matrices</a:t>
            </a:r>
            <a:endParaRPr sz="1700"/>
          </a:p>
          <a:p>
            <a:pPr indent="-336550" lvl="0" marL="457200" rtl="0">
              <a:lnSpc>
                <a:spcPct val="150000"/>
              </a:lnSpc>
              <a:spcBef>
                <a:spcPts val="2000"/>
              </a:spcBef>
              <a:spcAft>
                <a:spcPts val="0"/>
              </a:spcAft>
              <a:buSzPts val="1700"/>
              <a:buAutoNum type="arabicPeriod"/>
            </a:pPr>
            <a:r>
              <a:rPr lang="en" sz="1700"/>
              <a:t>Gradient Boosting Decision Trees</a:t>
            </a:r>
            <a:endParaRPr sz="1700"/>
          </a:p>
          <a:p>
            <a:pPr indent="-336550" lvl="0" marL="914400" rtl="0">
              <a:lnSpc>
                <a:spcPct val="100000"/>
              </a:lnSpc>
              <a:spcBef>
                <a:spcPts val="0"/>
              </a:spcBef>
              <a:spcAft>
                <a:spcPts val="0"/>
              </a:spcAft>
              <a:buSzPts val="1700"/>
              <a:buChar char="●"/>
            </a:pPr>
            <a:r>
              <a:rPr lang="en" sz="1700"/>
              <a:t>Boosting: add new models to </a:t>
            </a:r>
            <a:r>
              <a:rPr lang="en" sz="1700">
                <a:solidFill>
                  <a:schemeClr val="dk1"/>
                </a:solidFill>
              </a:rPr>
              <a:t>reduce the residuals/errors</a:t>
            </a:r>
            <a:r>
              <a:rPr lang="en" sz="1700"/>
              <a:t> of prior models until </a:t>
            </a:r>
            <a:endParaRPr sz="1700"/>
          </a:p>
          <a:p>
            <a:pPr indent="0" lvl="0" marL="1828800" rtl="0">
              <a:lnSpc>
                <a:spcPct val="100000"/>
              </a:lnSpc>
              <a:spcBef>
                <a:spcPts val="0"/>
              </a:spcBef>
              <a:spcAft>
                <a:spcPts val="0"/>
              </a:spcAft>
              <a:buNone/>
            </a:pPr>
            <a:r>
              <a:rPr lang="en" sz="1700"/>
              <a:t> no further improvement made</a:t>
            </a:r>
            <a:endParaRPr sz="1700"/>
          </a:p>
          <a:p>
            <a:pPr indent="-336550" lvl="0" marL="914400" rtl="0">
              <a:lnSpc>
                <a:spcPct val="100000"/>
              </a:lnSpc>
              <a:spcBef>
                <a:spcPts val="0"/>
              </a:spcBef>
              <a:spcAft>
                <a:spcPts val="0"/>
              </a:spcAft>
              <a:buSzPts val="1700"/>
              <a:buChar char="●"/>
            </a:pPr>
            <a:r>
              <a:rPr lang="en" sz="1700"/>
              <a:t>Gradient boosting: </a:t>
            </a:r>
            <a:r>
              <a:rPr lang="en" sz="1700">
                <a:solidFill>
                  <a:schemeClr val="dk1"/>
                </a:solidFill>
              </a:rPr>
              <a:t>gradient descent</a:t>
            </a:r>
            <a:r>
              <a:rPr lang="en" sz="1700"/>
              <a:t> algorithms to minimize the loss</a:t>
            </a:r>
            <a:endParaRPr sz="1700"/>
          </a:p>
          <a:p>
            <a:pPr indent="-336550" lvl="0" marL="914400" rtl="0">
              <a:lnSpc>
                <a:spcPct val="100000"/>
              </a:lnSpc>
              <a:spcBef>
                <a:spcPts val="0"/>
              </a:spcBef>
              <a:spcAft>
                <a:spcPts val="0"/>
              </a:spcAft>
              <a:buSzPts val="1700"/>
              <a:buChar char="●"/>
            </a:pPr>
            <a:r>
              <a:rPr lang="en" sz="1700"/>
              <a:t>popular algorithms:</a:t>
            </a:r>
            <a:endParaRPr sz="1700"/>
          </a:p>
          <a:p>
            <a:pPr indent="0" lvl="0" marL="0" rtl="0" algn="ctr">
              <a:lnSpc>
                <a:spcPct val="100000"/>
              </a:lnSpc>
              <a:spcBef>
                <a:spcPts val="500"/>
              </a:spcBef>
              <a:spcAft>
                <a:spcPts val="0"/>
              </a:spcAft>
              <a:buNone/>
            </a:pPr>
            <a:r>
              <a:rPr b="1" lang="en" sz="1700">
                <a:solidFill>
                  <a:schemeClr val="dk1"/>
                </a:solidFill>
              </a:rPr>
              <a:t>XGBoost</a:t>
            </a:r>
            <a:r>
              <a:rPr lang="en" sz="1700"/>
              <a:t> (depth-wise splitting)      </a:t>
            </a:r>
            <a:r>
              <a:rPr b="1" lang="en" sz="1700">
                <a:solidFill>
                  <a:schemeClr val="dk1"/>
                </a:solidFill>
              </a:rPr>
              <a:t>LightGBM</a:t>
            </a:r>
            <a:r>
              <a:rPr lang="en" sz="1700"/>
              <a:t> (leaf-wise splitting)</a:t>
            </a:r>
            <a:endParaRPr sz="1700"/>
          </a:p>
          <a:p>
            <a:pPr indent="0" lvl="0" marL="0" rtl="0" algn="ctr">
              <a:lnSpc>
                <a:spcPct val="100000"/>
              </a:lnSpc>
              <a:spcBef>
                <a:spcPts val="0"/>
              </a:spcBef>
              <a:spcAft>
                <a:spcPts val="0"/>
              </a:spcAft>
              <a:buNone/>
            </a:pPr>
            <a:r>
              <a:rPr b="1" lang="en" sz="1700">
                <a:solidFill>
                  <a:schemeClr val="dk1"/>
                </a:solidFill>
              </a:rPr>
              <a:t>CatBoost</a:t>
            </a:r>
            <a:r>
              <a:rPr lang="en" sz="1700"/>
              <a:t> (works well with categorical variables)</a:t>
            </a:r>
            <a:endParaRPr sz="1700"/>
          </a:p>
          <a:p>
            <a:pPr indent="0" lvl="0" marL="914400">
              <a:lnSpc>
                <a:spcPct val="100000"/>
              </a:lnSpc>
              <a:spcBef>
                <a:spcPts val="0"/>
              </a:spcBef>
              <a:spcAft>
                <a:spcPts val="0"/>
              </a:spcAft>
              <a:buNone/>
            </a:pPr>
            <a:r>
              <a:rPr lang="en" sz="1700"/>
              <a:t> </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Business value</a:t>
            </a:r>
            <a:endParaRPr/>
          </a:p>
        </p:txBody>
      </p:sp>
      <p:sp>
        <p:nvSpPr>
          <p:cNvPr id="168" name="Shape 168"/>
          <p:cNvSpPr txBox="1"/>
          <p:nvPr>
            <p:ph idx="1" type="body"/>
          </p:nvPr>
        </p:nvSpPr>
        <p:spPr>
          <a:xfrm>
            <a:off x="311700" y="1117725"/>
            <a:ext cx="8758800" cy="3416400"/>
          </a:xfrm>
          <a:prstGeom prst="rect">
            <a:avLst/>
          </a:prstGeom>
        </p:spPr>
        <p:txBody>
          <a:bodyPr anchorCtr="0" anchor="t" bIns="91425" lIns="91425" spcFirstLastPara="1" rIns="91425" wrap="square" tIns="91425">
            <a:noAutofit/>
          </a:bodyPr>
          <a:lstStyle/>
          <a:p>
            <a:pPr indent="-336550" lvl="0" marL="1828800" rtl="0">
              <a:lnSpc>
                <a:spcPct val="115000"/>
              </a:lnSpc>
              <a:spcBef>
                <a:spcPts val="1000"/>
              </a:spcBef>
              <a:spcAft>
                <a:spcPts val="0"/>
              </a:spcAft>
              <a:buSzPts val="1700"/>
              <a:buChar char="❖"/>
            </a:pPr>
            <a:r>
              <a:rPr lang="en" sz="1700"/>
              <a:t>Decrease risk of throwing complaints into wrong issues</a:t>
            </a:r>
            <a:endParaRPr sz="1700"/>
          </a:p>
          <a:p>
            <a:pPr indent="-336550" lvl="0" marL="1828800" rtl="0">
              <a:lnSpc>
                <a:spcPct val="115000"/>
              </a:lnSpc>
              <a:spcBef>
                <a:spcPts val="0"/>
              </a:spcBef>
              <a:spcAft>
                <a:spcPts val="0"/>
              </a:spcAft>
              <a:buSzPts val="1700"/>
              <a:buChar char="❖"/>
            </a:pPr>
            <a:r>
              <a:rPr lang="en" sz="1700"/>
              <a:t>Save time for </a:t>
            </a:r>
            <a:r>
              <a:rPr lang="en" sz="1700"/>
              <a:t>manual selection of products and issues </a:t>
            </a:r>
            <a:endParaRPr sz="1700"/>
          </a:p>
          <a:p>
            <a:pPr indent="0" lvl="0" marL="0" rtl="0">
              <a:lnSpc>
                <a:spcPct val="114000"/>
              </a:lnSpc>
              <a:spcBef>
                <a:spcPts val="0"/>
              </a:spcBef>
              <a:spcAft>
                <a:spcPts val="0"/>
              </a:spcAft>
              <a:buNone/>
            </a:pPr>
            <a:r>
              <a:t/>
            </a:r>
            <a:endParaRPr sz="1700"/>
          </a:p>
          <a:p>
            <a:pPr indent="-336550" lvl="0" marL="1371600" rtl="0">
              <a:lnSpc>
                <a:spcPct val="114000"/>
              </a:lnSpc>
              <a:spcBef>
                <a:spcPts val="500"/>
              </a:spcBef>
              <a:spcAft>
                <a:spcPts val="0"/>
              </a:spcAft>
              <a:buSzPts val="1700"/>
              <a:buChar char="★"/>
            </a:pPr>
            <a:r>
              <a:rPr lang="en" sz="1700"/>
              <a:t>Discover correlations between different products/issues</a:t>
            </a:r>
            <a:endParaRPr sz="1700"/>
          </a:p>
          <a:p>
            <a:pPr indent="-336550" lvl="0" marL="1371600" rtl="0">
              <a:lnSpc>
                <a:spcPct val="114000"/>
              </a:lnSpc>
              <a:spcBef>
                <a:spcPts val="0"/>
              </a:spcBef>
              <a:spcAft>
                <a:spcPts val="0"/>
              </a:spcAft>
              <a:buSzPts val="1700"/>
              <a:buChar char="★"/>
            </a:pPr>
            <a:r>
              <a:rPr lang="en" sz="1700"/>
              <a:t>Predict troublesome products/issues in the future</a:t>
            </a:r>
            <a:endParaRPr sz="1700"/>
          </a:p>
          <a:p>
            <a:pPr indent="0" lvl="0" marL="0" rtl="0">
              <a:lnSpc>
                <a:spcPct val="114000"/>
              </a:lnSpc>
              <a:spcBef>
                <a:spcPts val="500"/>
              </a:spcBef>
              <a:spcAft>
                <a:spcPts val="0"/>
              </a:spcAft>
              <a:buNone/>
            </a:pPr>
            <a:r>
              <a:t/>
            </a:r>
            <a:endParaRPr sz="1700"/>
          </a:p>
          <a:p>
            <a:pPr indent="-336550" lvl="0" marL="1828800" rtl="0">
              <a:lnSpc>
                <a:spcPct val="114000"/>
              </a:lnSpc>
              <a:spcBef>
                <a:spcPts val="500"/>
              </a:spcBef>
              <a:spcAft>
                <a:spcPts val="0"/>
              </a:spcAft>
              <a:buSzPts val="1700"/>
              <a:buChar char="🔷"/>
            </a:pPr>
            <a:r>
              <a:rPr lang="en" sz="1700"/>
              <a:t>Adjust the category of products and issues</a:t>
            </a:r>
            <a:endParaRPr sz="1700"/>
          </a:p>
          <a:p>
            <a:pPr indent="-336550" lvl="0" marL="1828800" rtl="0">
              <a:lnSpc>
                <a:spcPct val="114000"/>
              </a:lnSpc>
              <a:spcBef>
                <a:spcPts val="0"/>
              </a:spcBef>
              <a:spcAft>
                <a:spcPts val="0"/>
              </a:spcAft>
              <a:buSzPts val="1700"/>
              <a:buChar char="🔷"/>
            </a:pPr>
            <a:r>
              <a:rPr lang="en" sz="1700"/>
              <a:t>Introduce multilabel to enhance the classification accuracy</a:t>
            </a:r>
            <a:endParaRPr sz="1700"/>
          </a:p>
          <a:p>
            <a:pPr indent="-336550" lvl="0" marL="1828800" rtl="0">
              <a:lnSpc>
                <a:spcPct val="114000"/>
              </a:lnSpc>
              <a:spcBef>
                <a:spcPts val="0"/>
              </a:spcBef>
              <a:spcAft>
                <a:spcPts val="0"/>
              </a:spcAft>
              <a:buSzPts val="1700"/>
              <a:buChar char="🔷"/>
            </a:pPr>
            <a:r>
              <a:rPr lang="en" sz="1700"/>
              <a:t>Change submission: products + narrative → issue matched</a:t>
            </a:r>
            <a:endParaRPr sz="1700"/>
          </a:p>
          <a:p>
            <a:pPr indent="0" lvl="0" marL="0" rtl="0">
              <a:lnSpc>
                <a:spcPct val="115000"/>
              </a:lnSpc>
              <a:spcBef>
                <a:spcPts val="500"/>
              </a:spcBef>
              <a:spcAft>
                <a:spcPts val="0"/>
              </a:spcAft>
              <a:buNone/>
            </a:pPr>
            <a:r>
              <a:t/>
            </a:r>
            <a:endParaRPr sz="1700"/>
          </a:p>
        </p:txBody>
      </p:sp>
      <p:pic>
        <p:nvPicPr>
          <p:cNvPr id="169" name="Shape 169"/>
          <p:cNvPicPr preferRelativeResize="0"/>
          <p:nvPr/>
        </p:nvPicPr>
        <p:blipFill>
          <a:blip r:embed="rId3">
            <a:alphaModFix/>
          </a:blip>
          <a:stretch>
            <a:fillRect/>
          </a:stretch>
        </p:blipFill>
        <p:spPr>
          <a:xfrm>
            <a:off x="923425" y="1326050"/>
            <a:ext cx="626100" cy="626100"/>
          </a:xfrm>
          <a:prstGeom prst="rect">
            <a:avLst/>
          </a:prstGeom>
          <a:noFill/>
          <a:ln>
            <a:noFill/>
          </a:ln>
        </p:spPr>
      </p:pic>
      <p:pic>
        <p:nvPicPr>
          <p:cNvPr id="170" name="Shape 170"/>
          <p:cNvPicPr preferRelativeResize="0"/>
          <p:nvPr/>
        </p:nvPicPr>
        <p:blipFill>
          <a:blip r:embed="rId4">
            <a:alphaModFix/>
          </a:blip>
          <a:stretch>
            <a:fillRect/>
          </a:stretch>
        </p:blipFill>
        <p:spPr>
          <a:xfrm>
            <a:off x="7360000" y="2180599"/>
            <a:ext cx="725325" cy="725300"/>
          </a:xfrm>
          <a:prstGeom prst="rect">
            <a:avLst/>
          </a:prstGeom>
          <a:noFill/>
          <a:ln>
            <a:noFill/>
          </a:ln>
        </p:spPr>
      </p:pic>
      <p:pic>
        <p:nvPicPr>
          <p:cNvPr id="171" name="Shape 171"/>
          <p:cNvPicPr preferRelativeResize="0"/>
          <p:nvPr/>
        </p:nvPicPr>
        <p:blipFill rotWithShape="1">
          <a:blip r:embed="rId5">
            <a:alphaModFix/>
          </a:blip>
          <a:srcRect b="10947" l="7344" r="10506" t="13288"/>
          <a:stretch/>
        </p:blipFill>
        <p:spPr>
          <a:xfrm>
            <a:off x="776087" y="3347925"/>
            <a:ext cx="920775" cy="849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1233100"/>
            <a:ext cx="8520600" cy="161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Thank You</a:t>
            </a:r>
            <a:endParaRPr/>
          </a:p>
        </p:txBody>
      </p:sp>
      <p:sp>
        <p:nvSpPr>
          <p:cNvPr id="177" name="Shape 177"/>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CFPB:  Consumer Financial Protection Bureau</a:t>
            </a:r>
            <a:endParaRPr b="1"/>
          </a:p>
          <a:p>
            <a:pPr indent="0" lvl="0" marL="0" rtl="0">
              <a:spcBef>
                <a:spcPts val="1600"/>
              </a:spcBef>
              <a:spcAft>
                <a:spcPts val="0"/>
              </a:spcAft>
              <a:buNone/>
            </a:pPr>
            <a:r>
              <a:t/>
            </a:r>
            <a:endParaRPr b="1"/>
          </a:p>
          <a:p>
            <a:pPr indent="-342900" lvl="0" marL="457200" rtl="0">
              <a:spcBef>
                <a:spcPts val="1600"/>
              </a:spcBef>
              <a:spcAft>
                <a:spcPts val="0"/>
              </a:spcAft>
              <a:buSzPts val="1800"/>
              <a:buChar char="●"/>
            </a:pPr>
            <a:r>
              <a:rPr b="1" lang="en"/>
              <a:t>Motivation:</a:t>
            </a:r>
            <a:endParaRPr b="1"/>
          </a:p>
          <a:p>
            <a:pPr indent="-317500" lvl="1" marL="914400" rtl="0">
              <a:spcBef>
                <a:spcPts val="0"/>
              </a:spcBef>
              <a:spcAft>
                <a:spcPts val="0"/>
              </a:spcAft>
              <a:buSzPts val="1400"/>
              <a:buChar char="○"/>
            </a:pPr>
            <a:r>
              <a:rPr b="1" lang="en"/>
              <a:t>Online  feedback</a:t>
            </a:r>
            <a:endParaRPr b="1"/>
          </a:p>
          <a:p>
            <a:pPr indent="-317500" lvl="1" marL="914400" rtl="0">
              <a:spcBef>
                <a:spcPts val="0"/>
              </a:spcBef>
              <a:spcAft>
                <a:spcPts val="0"/>
              </a:spcAft>
              <a:buSzPts val="1400"/>
              <a:buChar char="○"/>
            </a:pPr>
            <a:r>
              <a:rPr b="1" lang="en"/>
              <a:t>Diversified financial products and issues</a:t>
            </a:r>
            <a:endParaRPr b="1"/>
          </a:p>
          <a:p>
            <a:pPr indent="-317500" lvl="1" marL="914400" rtl="0">
              <a:spcBef>
                <a:spcPts val="0"/>
              </a:spcBef>
              <a:spcAft>
                <a:spcPts val="0"/>
              </a:spcAft>
              <a:buSzPts val="1400"/>
              <a:buChar char="○"/>
            </a:pPr>
            <a:r>
              <a:rPr b="1" lang="en"/>
              <a:t>Text automatic classification</a:t>
            </a:r>
            <a:endParaRPr b="1"/>
          </a:p>
          <a:p>
            <a:pPr indent="-317500" lvl="1" marL="914400" rtl="0">
              <a:spcBef>
                <a:spcPts val="0"/>
              </a:spcBef>
              <a:spcAft>
                <a:spcPts val="0"/>
              </a:spcAft>
              <a:buSzPts val="1400"/>
              <a:buChar char="○"/>
            </a:pPr>
            <a:r>
              <a:rPr b="1" lang="en"/>
              <a:t>Improve customer experience</a:t>
            </a:r>
            <a:endParaRPr b="1"/>
          </a:p>
          <a:p>
            <a:pPr indent="-317500" lvl="1" marL="914400" rtl="0">
              <a:spcBef>
                <a:spcPts val="0"/>
              </a:spcBef>
              <a:spcAft>
                <a:spcPts val="0"/>
              </a:spcAft>
              <a:buSzPts val="1400"/>
              <a:buChar char="○"/>
            </a:pPr>
            <a:r>
              <a:rPr b="1" lang="en"/>
              <a:t>Provide insights into business management</a:t>
            </a:r>
            <a:endParaRPr b="1"/>
          </a:p>
        </p:txBody>
      </p:sp>
      <p:pic>
        <p:nvPicPr>
          <p:cNvPr id="67" name="Shape 67"/>
          <p:cNvPicPr preferRelativeResize="0"/>
          <p:nvPr/>
        </p:nvPicPr>
        <p:blipFill>
          <a:blip r:embed="rId3">
            <a:alphaModFix/>
          </a:blip>
          <a:stretch>
            <a:fillRect/>
          </a:stretch>
        </p:blipFill>
        <p:spPr>
          <a:xfrm>
            <a:off x="6476675" y="162397"/>
            <a:ext cx="2355625" cy="1082452"/>
          </a:xfrm>
          <a:prstGeom prst="rect">
            <a:avLst/>
          </a:prstGeom>
          <a:noFill/>
          <a:ln>
            <a:noFill/>
          </a:ln>
        </p:spPr>
      </p:pic>
      <p:pic>
        <p:nvPicPr>
          <p:cNvPr id="68" name="Shape 68"/>
          <p:cNvPicPr preferRelativeResize="0"/>
          <p:nvPr/>
        </p:nvPicPr>
        <p:blipFill>
          <a:blip r:embed="rId4">
            <a:alphaModFix/>
          </a:blip>
          <a:stretch>
            <a:fillRect/>
          </a:stretch>
        </p:blipFill>
        <p:spPr>
          <a:xfrm flipH="1">
            <a:off x="6930500" y="1398250"/>
            <a:ext cx="1447975" cy="1447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Complaint Sample</a:t>
            </a:r>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75" name="Shape 75"/>
          <p:cNvPicPr preferRelativeResize="0"/>
          <p:nvPr/>
        </p:nvPicPr>
        <p:blipFill>
          <a:blip r:embed="rId3">
            <a:alphaModFix/>
          </a:blip>
          <a:stretch>
            <a:fillRect/>
          </a:stretch>
        </p:blipFill>
        <p:spPr>
          <a:xfrm>
            <a:off x="311700" y="1152475"/>
            <a:ext cx="8597928" cy="3551424"/>
          </a:xfrm>
          <a:prstGeom prst="rect">
            <a:avLst/>
          </a:prstGeom>
          <a:noFill/>
          <a:ln>
            <a:noFill/>
          </a:ln>
        </p:spPr>
      </p:pic>
      <p:pic>
        <p:nvPicPr>
          <p:cNvPr id="76" name="Shape 76"/>
          <p:cNvPicPr preferRelativeResize="0"/>
          <p:nvPr/>
        </p:nvPicPr>
        <p:blipFill>
          <a:blip r:embed="rId4">
            <a:alphaModFix/>
          </a:blip>
          <a:stretch>
            <a:fillRect/>
          </a:stretch>
        </p:blipFill>
        <p:spPr>
          <a:xfrm>
            <a:off x="7218650" y="1248950"/>
            <a:ext cx="1411625" cy="141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Timeline</a:t>
            </a:r>
            <a:endParaRPr/>
          </a:p>
        </p:txBody>
      </p:sp>
      <p:sp>
        <p:nvSpPr>
          <p:cNvPr id="82" name="Shape 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83" name="Shape 83"/>
          <p:cNvPicPr preferRelativeResize="0"/>
          <p:nvPr/>
        </p:nvPicPr>
        <p:blipFill>
          <a:blip r:embed="rId3">
            <a:alphaModFix/>
          </a:blip>
          <a:stretch>
            <a:fillRect/>
          </a:stretch>
        </p:blipFill>
        <p:spPr>
          <a:xfrm>
            <a:off x="311700" y="1017449"/>
            <a:ext cx="8520601" cy="3903775"/>
          </a:xfrm>
          <a:prstGeom prst="rect">
            <a:avLst/>
          </a:prstGeom>
          <a:noFill/>
          <a:ln>
            <a:noFill/>
          </a:ln>
        </p:spPr>
      </p:pic>
      <p:pic>
        <p:nvPicPr>
          <p:cNvPr id="84" name="Shape 84"/>
          <p:cNvPicPr preferRelativeResize="0"/>
          <p:nvPr/>
        </p:nvPicPr>
        <p:blipFill>
          <a:blip r:embed="rId4">
            <a:alphaModFix/>
          </a:blip>
          <a:stretch>
            <a:fillRect/>
          </a:stretch>
        </p:blipFill>
        <p:spPr>
          <a:xfrm>
            <a:off x="3217925" y="180550"/>
            <a:ext cx="5787999" cy="1712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700"/>
                                        <p:tgtEl>
                                          <p:spTgt spid="8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Preprocessing</a:t>
            </a:r>
            <a:endParaRPr/>
          </a:p>
        </p:txBody>
      </p:sp>
      <p:pic>
        <p:nvPicPr>
          <p:cNvPr id="90" name="Shape 90"/>
          <p:cNvPicPr preferRelativeResize="0"/>
          <p:nvPr/>
        </p:nvPicPr>
        <p:blipFill rotWithShape="1">
          <a:blip r:embed="rId3">
            <a:alphaModFix/>
          </a:blip>
          <a:srcRect b="0" l="3567" r="0" t="0"/>
          <a:stretch/>
        </p:blipFill>
        <p:spPr>
          <a:xfrm>
            <a:off x="311700" y="1247775"/>
            <a:ext cx="5769550" cy="3478225"/>
          </a:xfrm>
          <a:prstGeom prst="rect">
            <a:avLst/>
          </a:prstGeom>
          <a:noFill/>
          <a:ln>
            <a:noFill/>
          </a:ln>
        </p:spPr>
      </p:pic>
      <p:pic>
        <p:nvPicPr>
          <p:cNvPr id="91" name="Shape 91"/>
          <p:cNvPicPr preferRelativeResize="0"/>
          <p:nvPr/>
        </p:nvPicPr>
        <p:blipFill rotWithShape="1">
          <a:blip r:embed="rId4">
            <a:alphaModFix/>
          </a:blip>
          <a:srcRect b="0" l="2856" r="0" t="0"/>
          <a:stretch/>
        </p:blipFill>
        <p:spPr>
          <a:xfrm>
            <a:off x="2620675" y="1247775"/>
            <a:ext cx="6523324" cy="2647950"/>
          </a:xfrm>
          <a:prstGeom prst="rect">
            <a:avLst/>
          </a:prstGeom>
          <a:noFill/>
          <a:ln>
            <a:noFill/>
          </a:ln>
        </p:spPr>
      </p:pic>
      <p:pic>
        <p:nvPicPr>
          <p:cNvPr id="92" name="Shape 92"/>
          <p:cNvPicPr preferRelativeResize="0"/>
          <p:nvPr/>
        </p:nvPicPr>
        <p:blipFill>
          <a:blip r:embed="rId5">
            <a:alphaModFix/>
          </a:blip>
          <a:stretch>
            <a:fillRect/>
          </a:stretch>
        </p:blipFill>
        <p:spPr>
          <a:xfrm flipH="1" rot="10277032">
            <a:off x="2474907" y="1328288"/>
            <a:ext cx="1117455" cy="718903"/>
          </a:xfrm>
          <a:prstGeom prst="rect">
            <a:avLst/>
          </a:prstGeom>
          <a:noFill/>
          <a:ln>
            <a:noFill/>
          </a:ln>
        </p:spPr>
      </p:pic>
      <p:sp>
        <p:nvSpPr>
          <p:cNvPr id="93" name="Shape 93"/>
          <p:cNvSpPr txBox="1"/>
          <p:nvPr/>
        </p:nvSpPr>
        <p:spPr>
          <a:xfrm>
            <a:off x="4696125" y="822950"/>
            <a:ext cx="3853200" cy="31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t>(</a:t>
            </a:r>
            <a:r>
              <a:rPr lang="en" sz="1100">
                <a:latin typeface="Playfair Display"/>
                <a:ea typeface="Playfair Display"/>
                <a:cs typeface="Playfair Display"/>
                <a:sym typeface="Playfair Display"/>
              </a:rPr>
              <a:t>'Debt collection', 'Attempts to collect debt not owed')</a:t>
            </a:r>
            <a:endParaRPr sz="1100">
              <a:latin typeface="Playfair Display"/>
              <a:ea typeface="Playfair Display"/>
              <a:cs typeface="Playfair Display"/>
              <a:sym typeface="Playfair Display"/>
            </a:endParaRPr>
          </a:p>
          <a:p>
            <a:pPr indent="0" lvl="0" marL="0">
              <a:spcBef>
                <a:spcPts val="0"/>
              </a:spcBef>
              <a:spcAft>
                <a:spcPts val="0"/>
              </a:spcAft>
              <a:buNone/>
            </a:pPr>
            <a:r>
              <a:t/>
            </a:r>
            <a:endParaRPr/>
          </a:p>
        </p:txBody>
      </p:sp>
      <p:pic>
        <p:nvPicPr>
          <p:cNvPr id="94" name="Shape 94"/>
          <p:cNvPicPr preferRelativeResize="0"/>
          <p:nvPr/>
        </p:nvPicPr>
        <p:blipFill>
          <a:blip r:embed="rId5">
            <a:alphaModFix/>
          </a:blip>
          <a:stretch>
            <a:fillRect/>
          </a:stretch>
        </p:blipFill>
        <p:spPr>
          <a:xfrm flipH="1" rot="8966354">
            <a:off x="4753776" y="1145842"/>
            <a:ext cx="612720" cy="3941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600"/>
                                        <p:tgtEl>
                                          <p:spTgt spid="92"/>
                                        </p:tgtEl>
                                        <p:attrNameLst>
                                          <p:attrName>ppt_w</p:attrName>
                                        </p:attrNameLst>
                                      </p:cBhvr>
                                      <p:tavLst>
                                        <p:tav fmla="" tm="0">
                                          <p:val>
                                            <p:strVal val="0"/>
                                          </p:val>
                                        </p:tav>
                                        <p:tav fmla="" tm="100000">
                                          <p:val>
                                            <p:strVal val="#ppt_w"/>
                                          </p:val>
                                        </p:tav>
                                      </p:tavLst>
                                    </p:anim>
                                    <p:anim calcmode="lin" valueType="num">
                                      <p:cBhvr additive="base">
                                        <p:cTn dur="600"/>
                                        <p:tgtEl>
                                          <p:spTgt spid="9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1000"/>
                                        <p:tgtEl>
                                          <p:spTgt spid="91"/>
                                        </p:tgtEl>
                                        <p:attrNameLst>
                                          <p:attrName>ppt_w</p:attrName>
                                        </p:attrNameLst>
                                      </p:cBhvr>
                                      <p:tavLst>
                                        <p:tav fmla="" tm="0">
                                          <p:val>
                                            <p:strVal val="0"/>
                                          </p:val>
                                        </p:tav>
                                        <p:tav fmla="" tm="100000">
                                          <p:val>
                                            <p:strVal val="#ppt_w"/>
                                          </p:val>
                                        </p:tav>
                                      </p:tavLst>
                                    </p:anim>
                                    <p:anim calcmode="lin" valueType="num">
                                      <p:cBhvr additive="base">
                                        <p:cTn dur="1000"/>
                                        <p:tgtEl>
                                          <p:spTgt spid="9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ppt_w</p:attrName>
                                        </p:attrNameLst>
                                      </p:cBhvr>
                                      <p:tavLst>
                                        <p:tav fmla="" tm="0">
                                          <p:val>
                                            <p:strVal val="0"/>
                                          </p:val>
                                        </p:tav>
                                        <p:tav fmla="" tm="100000">
                                          <p:val>
                                            <p:strVal val="#ppt_w"/>
                                          </p:val>
                                        </p:tav>
                                      </p:tavLst>
                                    </p:anim>
                                    <p:anim calcmode="lin" valueType="num">
                                      <p:cBhvr additive="base">
                                        <p:cTn dur="1000"/>
                                        <p:tgtEl>
                                          <p:spTgt spid="9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0"/>
                                        <p:tgtEl>
                                          <p:spTgt spid="93"/>
                                        </p:tgtEl>
                                        <p:attrNameLst>
                                          <p:attrName>ppt_w</p:attrName>
                                        </p:attrNameLst>
                                      </p:cBhvr>
                                      <p:tavLst>
                                        <p:tav fmla="" tm="0">
                                          <p:val>
                                            <p:strVal val="0"/>
                                          </p:val>
                                        </p:tav>
                                        <p:tav fmla="" tm="100000">
                                          <p:val>
                                            <p:strVal val="#ppt_w"/>
                                          </p:val>
                                        </p:tav>
                                      </p:tavLst>
                                    </p:anim>
                                    <p:anim calcmode="lin" valueType="num">
                                      <p:cBhvr additive="base">
                                        <p:cTn dur="1000"/>
                                        <p:tgtEl>
                                          <p:spTgt spid="9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851950" y="526400"/>
            <a:ext cx="22995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Modeling </a:t>
            </a:r>
            <a:endParaRPr/>
          </a:p>
        </p:txBody>
      </p:sp>
      <p:pic>
        <p:nvPicPr>
          <p:cNvPr id="100" name="Shape 100"/>
          <p:cNvPicPr preferRelativeResize="0"/>
          <p:nvPr/>
        </p:nvPicPr>
        <p:blipFill>
          <a:blip r:embed="rId3">
            <a:alphaModFix/>
          </a:blip>
          <a:stretch>
            <a:fillRect/>
          </a:stretch>
        </p:blipFill>
        <p:spPr>
          <a:xfrm>
            <a:off x="3993522" y="100625"/>
            <a:ext cx="4778077" cy="1983250"/>
          </a:xfrm>
          <a:prstGeom prst="rect">
            <a:avLst/>
          </a:prstGeom>
          <a:noFill/>
          <a:ln>
            <a:noFill/>
          </a:ln>
        </p:spPr>
      </p:pic>
      <p:pic>
        <p:nvPicPr>
          <p:cNvPr id="101" name="Shape 101"/>
          <p:cNvPicPr preferRelativeResize="0"/>
          <p:nvPr/>
        </p:nvPicPr>
        <p:blipFill>
          <a:blip r:embed="rId4">
            <a:alphaModFix/>
          </a:blip>
          <a:stretch>
            <a:fillRect/>
          </a:stretch>
        </p:blipFill>
        <p:spPr>
          <a:xfrm>
            <a:off x="180412" y="1839913"/>
            <a:ext cx="3570687" cy="2044825"/>
          </a:xfrm>
          <a:prstGeom prst="rect">
            <a:avLst/>
          </a:prstGeom>
          <a:noFill/>
          <a:ln>
            <a:noFill/>
          </a:ln>
        </p:spPr>
      </p:pic>
      <p:sp>
        <p:nvSpPr>
          <p:cNvPr id="102" name="Shape 102"/>
          <p:cNvSpPr/>
          <p:nvPr/>
        </p:nvSpPr>
        <p:spPr>
          <a:xfrm>
            <a:off x="152400" y="1807975"/>
            <a:ext cx="3626700" cy="210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03" name="Shape 103"/>
          <p:cNvPicPr preferRelativeResize="0"/>
          <p:nvPr/>
        </p:nvPicPr>
        <p:blipFill>
          <a:blip r:embed="rId5">
            <a:alphaModFix/>
          </a:blip>
          <a:stretch>
            <a:fillRect/>
          </a:stretch>
        </p:blipFill>
        <p:spPr>
          <a:xfrm>
            <a:off x="3993537" y="2527200"/>
            <a:ext cx="5067348" cy="2044817"/>
          </a:xfrm>
          <a:prstGeom prst="rect">
            <a:avLst/>
          </a:prstGeom>
          <a:noFill/>
          <a:ln>
            <a:noFill/>
          </a:ln>
        </p:spPr>
      </p:pic>
      <p:sp>
        <p:nvSpPr>
          <p:cNvPr id="104" name="Shape 104"/>
          <p:cNvSpPr/>
          <p:nvPr/>
        </p:nvSpPr>
        <p:spPr>
          <a:xfrm>
            <a:off x="3993550" y="2453575"/>
            <a:ext cx="4999200" cy="221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txBox="1"/>
          <p:nvPr/>
        </p:nvSpPr>
        <p:spPr>
          <a:xfrm>
            <a:off x="1395500" y="3916675"/>
            <a:ext cx="1388100" cy="75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Naive Bayes</a:t>
            </a:r>
            <a:endParaRPr/>
          </a:p>
        </p:txBody>
      </p:sp>
      <p:sp>
        <p:nvSpPr>
          <p:cNvPr id="106" name="Shape 106"/>
          <p:cNvSpPr txBox="1"/>
          <p:nvPr/>
        </p:nvSpPr>
        <p:spPr>
          <a:xfrm>
            <a:off x="6027950" y="2025925"/>
            <a:ext cx="709200" cy="75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SVM</a:t>
            </a:r>
            <a:endParaRPr/>
          </a:p>
        </p:txBody>
      </p:sp>
      <p:sp>
        <p:nvSpPr>
          <p:cNvPr id="107" name="Shape 107"/>
          <p:cNvSpPr txBox="1"/>
          <p:nvPr/>
        </p:nvSpPr>
        <p:spPr>
          <a:xfrm>
            <a:off x="6003550" y="4672975"/>
            <a:ext cx="979200" cy="75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CNNtext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2681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Pre-processing C</a:t>
            </a:r>
            <a:r>
              <a:rPr lang="en"/>
              <a:t>omparison</a:t>
            </a:r>
            <a:r>
              <a:rPr lang="en"/>
              <a:t> </a:t>
            </a:r>
            <a:endParaRPr/>
          </a:p>
        </p:txBody>
      </p:sp>
      <p:pic>
        <p:nvPicPr>
          <p:cNvPr id="113" name="Shape 113"/>
          <p:cNvPicPr preferRelativeResize="0"/>
          <p:nvPr/>
        </p:nvPicPr>
        <p:blipFill>
          <a:blip r:embed="rId3">
            <a:alphaModFix/>
          </a:blip>
          <a:stretch>
            <a:fillRect/>
          </a:stretch>
        </p:blipFill>
        <p:spPr>
          <a:xfrm>
            <a:off x="722925" y="1140813"/>
            <a:ext cx="4020176" cy="2346476"/>
          </a:xfrm>
          <a:prstGeom prst="rect">
            <a:avLst/>
          </a:prstGeom>
          <a:noFill/>
          <a:ln>
            <a:noFill/>
          </a:ln>
        </p:spPr>
      </p:pic>
      <p:sp>
        <p:nvSpPr>
          <p:cNvPr id="114" name="Shape 114"/>
          <p:cNvSpPr txBox="1"/>
          <p:nvPr/>
        </p:nvSpPr>
        <p:spPr>
          <a:xfrm>
            <a:off x="1126450" y="3733850"/>
            <a:ext cx="7705800" cy="107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CC0000"/>
                </a:solidFill>
                <a:latin typeface="Lato"/>
                <a:ea typeface="Lato"/>
                <a:cs typeface="Lato"/>
                <a:sym typeface="Lato"/>
              </a:rPr>
              <a:t>1 -- only tokenize and vectorize </a:t>
            </a:r>
            <a:endParaRPr sz="1600">
              <a:solidFill>
                <a:srgbClr val="CC0000"/>
              </a:solidFill>
              <a:latin typeface="Lato"/>
              <a:ea typeface="Lato"/>
              <a:cs typeface="Lato"/>
              <a:sym typeface="Lato"/>
            </a:endParaRPr>
          </a:p>
          <a:p>
            <a:pPr indent="0" lvl="0" marL="0">
              <a:spcBef>
                <a:spcPts val="0"/>
              </a:spcBef>
              <a:spcAft>
                <a:spcPts val="0"/>
              </a:spcAft>
              <a:buNone/>
            </a:pPr>
            <a:r>
              <a:rPr lang="en" sz="1600">
                <a:solidFill>
                  <a:srgbClr val="434343"/>
                </a:solidFill>
                <a:latin typeface="Lato"/>
                <a:ea typeface="Lato"/>
                <a:cs typeface="Lato"/>
                <a:sym typeface="Lato"/>
              </a:rPr>
              <a:t>2 -- </a:t>
            </a:r>
            <a:r>
              <a:rPr lang="en" sz="1600">
                <a:solidFill>
                  <a:srgbClr val="434343"/>
                </a:solidFill>
                <a:latin typeface="Lato"/>
                <a:ea typeface="Lato"/>
                <a:cs typeface="Lato"/>
                <a:sym typeface="Lato"/>
              </a:rPr>
              <a:t>tokenize and vectorize + remove stopwords</a:t>
            </a:r>
            <a:endParaRPr sz="1600">
              <a:solidFill>
                <a:srgbClr val="434343"/>
              </a:solidFill>
              <a:latin typeface="Lato"/>
              <a:ea typeface="Lato"/>
              <a:cs typeface="Lato"/>
              <a:sym typeface="Lato"/>
            </a:endParaRPr>
          </a:p>
          <a:p>
            <a:pPr indent="0" lvl="0" marL="0">
              <a:spcBef>
                <a:spcPts val="0"/>
              </a:spcBef>
              <a:spcAft>
                <a:spcPts val="0"/>
              </a:spcAft>
              <a:buNone/>
            </a:pPr>
            <a:r>
              <a:rPr lang="en" sz="1600">
                <a:solidFill>
                  <a:srgbClr val="434343"/>
                </a:solidFill>
                <a:latin typeface="Lato"/>
                <a:ea typeface="Lato"/>
                <a:cs typeface="Lato"/>
                <a:sym typeface="Lato"/>
              </a:rPr>
              <a:t>3 -- tokenize and vectorize + remove stopwords + remove non-english words</a:t>
            </a:r>
            <a:endParaRPr sz="1600">
              <a:solidFill>
                <a:srgbClr val="434343"/>
              </a:solidFill>
              <a:latin typeface="Lato"/>
              <a:ea typeface="Lato"/>
              <a:cs typeface="Lato"/>
              <a:sym typeface="Lato"/>
            </a:endParaRPr>
          </a:p>
          <a:p>
            <a:pPr indent="0" lvl="0" marL="0">
              <a:spcBef>
                <a:spcPts val="0"/>
              </a:spcBef>
              <a:spcAft>
                <a:spcPts val="0"/>
              </a:spcAft>
              <a:buNone/>
            </a:pPr>
            <a:r>
              <a:rPr lang="en" sz="1600">
                <a:solidFill>
                  <a:srgbClr val="434343"/>
                </a:solidFill>
                <a:latin typeface="Lato"/>
                <a:ea typeface="Lato"/>
                <a:cs typeface="Lato"/>
                <a:sym typeface="Lato"/>
              </a:rPr>
              <a:t>4 -- tokenize and vectorize + remove stopwords + remove non-english words + stem</a:t>
            </a:r>
            <a:endParaRPr sz="1600">
              <a:solidFill>
                <a:srgbClr val="434343"/>
              </a:solidFill>
              <a:latin typeface="Lato"/>
              <a:ea typeface="Lato"/>
              <a:cs typeface="Lato"/>
              <a:sym typeface="Lato"/>
            </a:endParaRPr>
          </a:p>
        </p:txBody>
      </p:sp>
      <p:pic>
        <p:nvPicPr>
          <p:cNvPr id="115" name="Shape 115"/>
          <p:cNvPicPr preferRelativeResize="0"/>
          <p:nvPr/>
        </p:nvPicPr>
        <p:blipFill>
          <a:blip r:embed="rId4">
            <a:alphaModFix/>
          </a:blip>
          <a:stretch>
            <a:fillRect/>
          </a:stretch>
        </p:blipFill>
        <p:spPr>
          <a:xfrm>
            <a:off x="4901425" y="1140800"/>
            <a:ext cx="4020174" cy="2440650"/>
          </a:xfrm>
          <a:prstGeom prst="rect">
            <a:avLst/>
          </a:prstGeom>
          <a:noFill/>
          <a:ln>
            <a:noFill/>
          </a:ln>
        </p:spPr>
      </p:pic>
      <p:sp>
        <p:nvSpPr>
          <p:cNvPr id="116" name="Shape 116"/>
          <p:cNvSpPr/>
          <p:nvPr/>
        </p:nvSpPr>
        <p:spPr>
          <a:xfrm>
            <a:off x="893175" y="1560500"/>
            <a:ext cx="233400" cy="236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5102425" y="1622100"/>
            <a:ext cx="233400" cy="236100"/>
          </a:xfrm>
          <a:prstGeom prst="ellipse">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CC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Embedding </a:t>
            </a:r>
            <a:r>
              <a:rPr lang="en"/>
              <a:t>Comparison</a:t>
            </a:r>
            <a:r>
              <a:rPr lang="en"/>
              <a:t> </a:t>
            </a:r>
            <a:endParaRPr/>
          </a:p>
        </p:txBody>
      </p:sp>
      <p:sp>
        <p:nvSpPr>
          <p:cNvPr id="123" name="Shape 123"/>
          <p:cNvSpPr txBox="1"/>
          <p:nvPr>
            <p:ph idx="1" type="body"/>
          </p:nvPr>
        </p:nvSpPr>
        <p:spPr>
          <a:xfrm>
            <a:off x="1129500" y="2761675"/>
            <a:ext cx="7336800" cy="21561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b="1" lang="en"/>
              <a:t>No pre-trained weight:</a:t>
            </a:r>
            <a:r>
              <a:rPr lang="en"/>
              <a:t>  train the word vector from all 0.</a:t>
            </a:r>
            <a:endParaRPr/>
          </a:p>
          <a:p>
            <a:pPr indent="-342900" lvl="0" marL="457200">
              <a:spcBef>
                <a:spcPts val="0"/>
              </a:spcBef>
              <a:spcAft>
                <a:spcPts val="0"/>
              </a:spcAft>
              <a:buSzPts val="1800"/>
              <a:buChar char="●"/>
            </a:pPr>
            <a:r>
              <a:rPr b="1" lang="en"/>
              <a:t>Pre-trained weight + not trainable:</a:t>
            </a:r>
            <a:r>
              <a:rPr lang="en"/>
              <a:t> use pre-trained word vector from GloVe, not </a:t>
            </a:r>
            <a:r>
              <a:rPr lang="en"/>
              <a:t>changeable</a:t>
            </a:r>
            <a:r>
              <a:rPr lang="en"/>
              <a:t> in the training process.</a:t>
            </a:r>
            <a:endParaRPr/>
          </a:p>
          <a:p>
            <a:pPr indent="-342900" lvl="0" marL="457200" rtl="0">
              <a:spcBef>
                <a:spcPts val="0"/>
              </a:spcBef>
              <a:spcAft>
                <a:spcPts val="0"/>
              </a:spcAft>
              <a:buSzPts val="1800"/>
              <a:buChar char="●"/>
            </a:pPr>
            <a:r>
              <a:rPr b="1" lang="en">
                <a:solidFill>
                  <a:srgbClr val="CC0000"/>
                </a:solidFill>
              </a:rPr>
              <a:t>Pre-trained weight + trainable: </a:t>
            </a:r>
            <a:r>
              <a:rPr lang="en"/>
              <a:t>use word vector from Glove, but the weight can change during the training process.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graphicFrame>
        <p:nvGraphicFramePr>
          <p:cNvPr id="124" name="Shape 124"/>
          <p:cNvGraphicFramePr/>
          <p:nvPr/>
        </p:nvGraphicFramePr>
        <p:xfrm>
          <a:off x="1393950" y="1502925"/>
          <a:ext cx="3000000" cy="3000000"/>
        </p:xfrm>
        <a:graphic>
          <a:graphicData uri="http://schemas.openxmlformats.org/drawingml/2006/table">
            <a:tbl>
              <a:tblPr>
                <a:noFill/>
                <a:tableStyleId>{E35F1CA7-9C6E-454B-831B-AAF7AA571BFA}</a:tableStyleId>
              </a:tblPr>
              <a:tblGrid>
                <a:gridCol w="1650650"/>
                <a:gridCol w="1753300"/>
                <a:gridCol w="1701975"/>
                <a:gridCol w="1701975"/>
              </a:tblGrid>
              <a:tr h="345275">
                <a:tc>
                  <a:txBody>
                    <a:bodyPr>
                      <a:noAutofit/>
                    </a:bodyPr>
                    <a:lstStyle/>
                    <a:p>
                      <a:pPr indent="0" lvl="0" marL="0" rtl="0" algn="ctr">
                        <a:spcBef>
                          <a:spcPts val="0"/>
                        </a:spcBef>
                        <a:spcAft>
                          <a:spcPts val="0"/>
                        </a:spcAft>
                        <a:buNone/>
                      </a:pPr>
                      <a:r>
                        <a:rPr lang="en"/>
                        <a:t>Word Vector Weight</a:t>
                      </a:r>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D9D9"/>
                    </a:solidFill>
                  </a:tcPr>
                </a:tc>
                <a:tc>
                  <a:txBody>
                    <a:bodyPr>
                      <a:noAutofit/>
                    </a:bodyPr>
                    <a:lstStyle/>
                    <a:p>
                      <a:pPr indent="0" lvl="0" marL="0" algn="ctr">
                        <a:spcBef>
                          <a:spcPts val="0"/>
                        </a:spcBef>
                        <a:spcAft>
                          <a:spcPts val="0"/>
                        </a:spcAft>
                        <a:buNone/>
                      </a:pPr>
                      <a:r>
                        <a:rPr lang="en"/>
                        <a:t>No pre-trained weight </a:t>
                      </a:r>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D9D9"/>
                    </a:solidFill>
                  </a:tcPr>
                </a:tc>
                <a:tc>
                  <a:txBody>
                    <a:bodyPr>
                      <a:noAutofit/>
                    </a:bodyPr>
                    <a:lstStyle/>
                    <a:p>
                      <a:pPr indent="0" lvl="0" marL="0" algn="ctr">
                        <a:spcBef>
                          <a:spcPts val="0"/>
                        </a:spcBef>
                        <a:spcAft>
                          <a:spcPts val="0"/>
                        </a:spcAft>
                        <a:buNone/>
                      </a:pPr>
                      <a:r>
                        <a:rPr lang="en"/>
                        <a:t>Pre-trained weight + not trainable </a:t>
                      </a:r>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D9D9"/>
                    </a:solidFill>
                  </a:tcPr>
                </a:tc>
                <a:tc>
                  <a:txBody>
                    <a:bodyPr>
                      <a:noAutofit/>
                    </a:bodyPr>
                    <a:lstStyle/>
                    <a:p>
                      <a:pPr indent="0" lvl="0" marL="0" algn="ctr">
                        <a:spcBef>
                          <a:spcPts val="0"/>
                        </a:spcBef>
                        <a:spcAft>
                          <a:spcPts val="0"/>
                        </a:spcAft>
                        <a:buNone/>
                      </a:pPr>
                      <a:r>
                        <a:rPr lang="en"/>
                        <a:t>Pre-trained weight + trainable </a:t>
                      </a:r>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D9D9"/>
                    </a:solidFill>
                  </a:tcPr>
                </a:tc>
              </a:tr>
              <a:tr h="401825">
                <a:tc>
                  <a:txBody>
                    <a:bodyPr>
                      <a:noAutofit/>
                    </a:bodyPr>
                    <a:lstStyle/>
                    <a:p>
                      <a:pPr indent="0" lvl="0" marL="0" algn="ctr">
                        <a:spcBef>
                          <a:spcPts val="0"/>
                        </a:spcBef>
                        <a:spcAft>
                          <a:spcPts val="0"/>
                        </a:spcAft>
                        <a:buNone/>
                      </a:pPr>
                      <a:r>
                        <a:rPr lang="en"/>
                        <a:t>val_accuracy </a:t>
                      </a:r>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rPr lang="en"/>
                        <a:t>0.5744</a:t>
                      </a:r>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rPr lang="en"/>
                        <a:t>0.5649</a:t>
                      </a:r>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rPr lang="en"/>
                        <a:t>0.5780</a:t>
                      </a:r>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Dataset Scale Impact</a:t>
            </a:r>
            <a:endParaRPr/>
          </a:p>
        </p:txBody>
      </p:sp>
      <p:sp>
        <p:nvSpPr>
          <p:cNvPr id="130" name="Shape 130"/>
          <p:cNvSpPr txBox="1"/>
          <p:nvPr>
            <p:ph idx="1" type="body"/>
          </p:nvPr>
        </p:nvSpPr>
        <p:spPr>
          <a:xfrm>
            <a:off x="95900" y="2001000"/>
            <a:ext cx="4058100" cy="3142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Dataset scale changes from 10,000 to 80,000</a:t>
            </a:r>
            <a:endParaRPr/>
          </a:p>
          <a:p>
            <a:pPr indent="-342900" lvl="0" marL="457200" rtl="0">
              <a:spcBef>
                <a:spcPts val="0"/>
              </a:spcBef>
              <a:spcAft>
                <a:spcPts val="0"/>
              </a:spcAft>
              <a:buSzPts val="1800"/>
              <a:buChar char="●"/>
            </a:pPr>
            <a:r>
              <a:rPr lang="en"/>
              <a:t>Overall,  accuracy of three models all raises with scales increases</a:t>
            </a:r>
            <a:endParaRPr/>
          </a:p>
          <a:p>
            <a:pPr indent="-342900" lvl="0" marL="457200">
              <a:spcBef>
                <a:spcPts val="0"/>
              </a:spcBef>
              <a:spcAft>
                <a:spcPts val="0"/>
              </a:spcAft>
              <a:buSzPts val="1800"/>
              <a:buChar char="●"/>
            </a:pPr>
            <a:r>
              <a:rPr lang="en"/>
              <a:t>CNN still has the highest accuracy</a:t>
            </a:r>
            <a:endParaRPr/>
          </a:p>
          <a:p>
            <a:pPr indent="0" lvl="0" marL="0">
              <a:spcBef>
                <a:spcPts val="1600"/>
              </a:spcBef>
              <a:spcAft>
                <a:spcPts val="1600"/>
              </a:spcAft>
              <a:buNone/>
            </a:pPr>
            <a:r>
              <a:t/>
            </a:r>
            <a:endParaRPr/>
          </a:p>
        </p:txBody>
      </p:sp>
      <p:pic>
        <p:nvPicPr>
          <p:cNvPr id="131" name="Shape 131"/>
          <p:cNvPicPr preferRelativeResize="0"/>
          <p:nvPr/>
        </p:nvPicPr>
        <p:blipFill>
          <a:blip r:embed="rId3">
            <a:alphaModFix/>
          </a:blip>
          <a:stretch>
            <a:fillRect/>
          </a:stretch>
        </p:blipFill>
        <p:spPr>
          <a:xfrm>
            <a:off x="4154000" y="1371888"/>
            <a:ext cx="4786199" cy="33354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