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1" r:id="rId4"/>
    <p:sldMasterId id="214748365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6858000" cx="9144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4.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 name="Shape 19"/>
        <p:cNvGrpSpPr/>
        <p:nvPr/>
      </p:nvGrpSpPr>
      <p:grpSpPr>
        <a:xfrm>
          <a:off x="0" y="0"/>
          <a:ext cx="0" cy="0"/>
          <a:chOff x="0" y="0"/>
          <a:chExt cx="0" cy="0"/>
        </a:xfrm>
      </p:grpSpPr>
      <p:sp>
        <p:nvSpPr>
          <p:cNvPr id="20" name="Google Shape;2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 name="Google Shape;2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050">
                <a:solidFill>
                  <a:srgbClr val="1D1F22"/>
                </a:solidFill>
                <a:highlight>
                  <a:srgbClr val="FFFFFF"/>
                </a:highlight>
                <a:latin typeface="Arial"/>
                <a:ea typeface="Arial"/>
                <a:cs typeface="Arial"/>
                <a:sym typeface="Arial"/>
              </a:rPr>
              <a:t>Delivering end-to-end exactly-once semantics was one of key goals behind the design of Structured Streaming. To achieve that, we have designed the Structured Streaming sources, the sinks and the execution engine to reliably track the exact progress of the processing so that it can handle any kind of failure by restarting and/or reprocessing. </a:t>
            </a:r>
            <a:endParaRPr/>
          </a:p>
        </p:txBody>
      </p:sp>
      <p:sp>
        <p:nvSpPr>
          <p:cNvPr id="124" name="Google Shape;12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 name="Shape 31"/>
        <p:cNvGrpSpPr/>
        <p:nvPr/>
      </p:nvGrpSpPr>
      <p:grpSpPr>
        <a:xfrm>
          <a:off x="0" y="0"/>
          <a:ext cx="0" cy="0"/>
          <a:chOff x="0" y="0"/>
          <a:chExt cx="0" cy="0"/>
        </a:xfrm>
      </p:grpSpPr>
      <p:sp>
        <p:nvSpPr>
          <p:cNvPr id="32" name="Google Shape;3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 name="Google Shape;3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150">
                <a:solidFill>
                  <a:srgbClr val="595858"/>
                </a:solidFill>
                <a:highlight>
                  <a:srgbClr val="FFFFFF"/>
                </a:highlight>
                <a:latin typeface="Roboto"/>
                <a:ea typeface="Roboto"/>
                <a:cs typeface="Roboto"/>
                <a:sym typeface="Roboto"/>
              </a:rPr>
              <a:t>A subset of data is taken from the minority class as an example and then new synthetic similar instances are created. These synthetic instances are then added to the original dataset.</a:t>
            </a:r>
            <a:endParaRPr sz="1150">
              <a:solidFill>
                <a:srgbClr val="595858"/>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400"/>
              <a:buNone/>
            </a:pPr>
            <a:r>
              <a:t/>
            </a:r>
            <a:endParaRPr sz="1150">
              <a:solidFill>
                <a:srgbClr val="595858"/>
              </a:solidFill>
              <a:latin typeface="Roboto"/>
              <a:ea typeface="Roboto"/>
              <a:cs typeface="Roboto"/>
              <a:sym typeface="Roboto"/>
            </a:endParaRPr>
          </a:p>
          <a:p>
            <a:pPr indent="0" lvl="0" marL="0" rtl="0" algn="l">
              <a:lnSpc>
                <a:spcPct val="100000"/>
              </a:lnSpc>
              <a:spcBef>
                <a:spcPts val="0"/>
              </a:spcBef>
              <a:spcAft>
                <a:spcPts val="0"/>
              </a:spcAft>
              <a:buSzPts val="1400"/>
              <a:buNone/>
            </a:pPr>
            <a:r>
              <a:t/>
            </a:r>
            <a:endParaRPr sz="1150">
              <a:solidFill>
                <a:srgbClr val="595858"/>
              </a:solidFill>
              <a:highlight>
                <a:srgbClr val="FFFFFF"/>
              </a:highlight>
              <a:latin typeface="Roboto"/>
              <a:ea typeface="Roboto"/>
              <a:cs typeface="Roboto"/>
              <a:sym typeface="Roboto"/>
            </a:endParaRPr>
          </a:p>
        </p:txBody>
      </p:sp>
      <p:sp>
        <p:nvSpPr>
          <p:cNvPr id="243" name="Google Shape;243;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 name="Shape 38"/>
        <p:cNvGrpSpPr/>
        <p:nvPr/>
      </p:nvGrpSpPr>
      <p:grpSpPr>
        <a:xfrm>
          <a:off x="0" y="0"/>
          <a:ext cx="0" cy="0"/>
          <a:chOff x="0" y="0"/>
          <a:chExt cx="0" cy="0"/>
        </a:xfrm>
      </p:grpSpPr>
      <p:sp>
        <p:nvSpPr>
          <p:cNvPr id="39" name="Google Shape;3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 name="Google Shape;4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 name="Google Shape;4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 name="Google Shape;6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 name="Google Shape;7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hield">
  <p:cSld name="Shield">
    <p:spTree>
      <p:nvGrpSpPr>
        <p:cNvPr id="10"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15" name="Shape 15"/>
        <p:cNvGrpSpPr/>
        <p:nvPr/>
      </p:nvGrpSpPr>
      <p:grpSpPr>
        <a:xfrm>
          <a:off x="0" y="0"/>
          <a:ext cx="0" cy="0"/>
          <a:chOff x="0" y="0"/>
          <a:chExt cx="0" cy="0"/>
        </a:xfrm>
      </p:grpSpPr>
      <p:sp>
        <p:nvSpPr>
          <p:cNvPr id="16" name="Google Shape;16;p4"/>
          <p:cNvSpPr txBox="1"/>
          <p:nvPr>
            <p:ph type="title"/>
          </p:nvPr>
        </p:nvSpPr>
        <p:spPr>
          <a:xfrm>
            <a:off x="262558" y="278297"/>
            <a:ext cx="7847772" cy="609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595959"/>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
          <p:cNvSpPr txBox="1"/>
          <p:nvPr>
            <p:ph idx="12" type="sldNum"/>
          </p:nvPr>
        </p:nvSpPr>
        <p:spPr>
          <a:xfrm>
            <a:off x="8546351" y="6460940"/>
            <a:ext cx="476623"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hield">
  <p:cSld name="Shield">
    <p:spTree>
      <p:nvGrpSpPr>
        <p:cNvPr id="18" name="Shape 1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 name="Shape 11"/>
        <p:cNvGrpSpPr/>
        <p:nvPr/>
      </p:nvGrpSpPr>
      <p:grpSpPr>
        <a:xfrm>
          <a:off x="0" y="0"/>
          <a:ext cx="0" cy="0"/>
          <a:chOff x="0" y="0"/>
          <a:chExt cx="0" cy="0"/>
        </a:xfrm>
      </p:grpSpPr>
      <p:pic>
        <p:nvPicPr>
          <p:cNvPr id="12" name="Google Shape;12;p3"/>
          <p:cNvPicPr preferRelativeResize="0"/>
          <p:nvPr/>
        </p:nvPicPr>
        <p:blipFill rotWithShape="1">
          <a:blip r:embed="rId1">
            <a:alphaModFix/>
          </a:blip>
          <a:srcRect b="0" l="0" r="68665" t="13018"/>
          <a:stretch/>
        </p:blipFill>
        <p:spPr>
          <a:xfrm>
            <a:off x="8546351" y="0"/>
            <a:ext cx="476623" cy="751903"/>
          </a:xfrm>
          <a:prstGeom prst="rect">
            <a:avLst/>
          </a:prstGeom>
          <a:noFill/>
          <a:ln>
            <a:noFill/>
          </a:ln>
        </p:spPr>
      </p:pic>
      <p:sp>
        <p:nvSpPr>
          <p:cNvPr id="13" name="Google Shape;13;p3"/>
          <p:cNvSpPr txBox="1"/>
          <p:nvPr>
            <p:ph type="title"/>
          </p:nvPr>
        </p:nvSpPr>
        <p:spPr>
          <a:xfrm>
            <a:off x="262558" y="278297"/>
            <a:ext cx="7847772" cy="609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595959"/>
              </a:buClr>
              <a:buSzPts val="3600"/>
              <a:buFont typeface="Calibri"/>
              <a:buNone/>
              <a:defRPr b="0" i="0" sz="3600" u="none" cap="none" strike="noStrike">
                <a:solidFill>
                  <a:srgbClr val="59595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3"/>
          <p:cNvSpPr txBox="1"/>
          <p:nvPr>
            <p:ph idx="12" type="sldNum"/>
          </p:nvPr>
        </p:nvSpPr>
        <p:spPr>
          <a:xfrm>
            <a:off x="8546351" y="6460940"/>
            <a:ext cx="476623"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7.png"/><Relationship Id="rId5"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38.png"/><Relationship Id="rId5" Type="http://schemas.openxmlformats.org/officeDocument/2006/relationships/image" Target="../media/image28.png"/><Relationship Id="rId6"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0.png"/><Relationship Id="rId4" Type="http://schemas.openxmlformats.org/officeDocument/2006/relationships/image" Target="../media/image25.png"/><Relationship Id="rId5" Type="http://schemas.openxmlformats.org/officeDocument/2006/relationships/image" Target="../media/image24.png"/><Relationship Id="rId6" Type="http://schemas.openxmlformats.org/officeDocument/2006/relationships/image" Target="../media/image31.png"/><Relationship Id="rId7"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6.png"/><Relationship Id="rId4" Type="http://schemas.openxmlformats.org/officeDocument/2006/relationships/image" Target="../media/image23.png"/><Relationship Id="rId5"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4.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19.png"/><Relationship Id="rId6" Type="http://schemas.openxmlformats.org/officeDocument/2006/relationships/image" Target="../media/image12.png"/><Relationship Id="rId7"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 name="Shape 22"/>
        <p:cNvGrpSpPr/>
        <p:nvPr/>
      </p:nvGrpSpPr>
      <p:grpSpPr>
        <a:xfrm>
          <a:off x="0" y="0"/>
          <a:ext cx="0" cy="0"/>
          <a:chOff x="0" y="0"/>
          <a:chExt cx="0" cy="0"/>
        </a:xfrm>
      </p:grpSpPr>
      <p:pic>
        <p:nvPicPr>
          <p:cNvPr id="23" name="Google Shape;23;p6"/>
          <p:cNvPicPr preferRelativeResize="0"/>
          <p:nvPr/>
        </p:nvPicPr>
        <p:blipFill rotWithShape="1">
          <a:blip r:embed="rId3">
            <a:alphaModFix/>
          </a:blip>
          <a:srcRect b="24184" l="42768" r="0" t="0"/>
          <a:stretch/>
        </p:blipFill>
        <p:spPr>
          <a:xfrm>
            <a:off x="-30050" y="0"/>
            <a:ext cx="9204098" cy="6858001"/>
          </a:xfrm>
          <a:prstGeom prst="rect">
            <a:avLst/>
          </a:prstGeom>
          <a:noFill/>
          <a:ln>
            <a:noFill/>
          </a:ln>
        </p:spPr>
      </p:pic>
      <p:sp>
        <p:nvSpPr>
          <p:cNvPr id="24" name="Google Shape;24;p6"/>
          <p:cNvSpPr/>
          <p:nvPr/>
        </p:nvSpPr>
        <p:spPr>
          <a:xfrm>
            <a:off x="-30000" y="0"/>
            <a:ext cx="9204000" cy="6858000"/>
          </a:xfrm>
          <a:prstGeom prst="rect">
            <a:avLst/>
          </a:prstGeom>
          <a:gradFill>
            <a:gsLst>
              <a:gs pos="0">
                <a:srgbClr val="666666">
                  <a:alpha val="41568"/>
                </a:srgbClr>
              </a:gs>
              <a:gs pos="50000">
                <a:srgbClr val="CC0000">
                  <a:alpha val="41568"/>
                </a:srgbClr>
              </a:gs>
              <a:gs pos="100000">
                <a:srgbClr val="434343">
                  <a:alpha val="41568"/>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6"/>
          <p:cNvSpPr txBox="1"/>
          <p:nvPr/>
        </p:nvSpPr>
        <p:spPr>
          <a:xfrm>
            <a:off x="-30050" y="760900"/>
            <a:ext cx="9204000" cy="1176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0"/>
              <a:buFont typeface="Arial"/>
              <a:buNone/>
            </a:pPr>
            <a:r>
              <a:rPr b="0" i="1" lang="en-US" sz="6000" u="none" cap="none" strike="noStrike">
                <a:solidFill>
                  <a:srgbClr val="AF0D37"/>
                </a:solidFill>
                <a:latin typeface="Calibri"/>
                <a:ea typeface="Calibri"/>
                <a:cs typeface="Calibri"/>
                <a:sym typeface="Calibri"/>
              </a:rPr>
              <a:t>Stroke Prediction by Spark </a:t>
            </a:r>
            <a:endParaRPr b="0" i="1" sz="6000" u="none" cap="none" strike="noStrike">
              <a:solidFill>
                <a:srgbClr val="AF0D37"/>
              </a:solidFill>
              <a:latin typeface="Calibri"/>
              <a:ea typeface="Calibri"/>
              <a:cs typeface="Calibri"/>
              <a:sym typeface="Calibri"/>
            </a:endParaRPr>
          </a:p>
        </p:txBody>
      </p:sp>
      <p:pic>
        <p:nvPicPr>
          <p:cNvPr id="26" name="Google Shape;26;p6"/>
          <p:cNvPicPr preferRelativeResize="0"/>
          <p:nvPr/>
        </p:nvPicPr>
        <p:blipFill rotWithShape="1">
          <a:blip r:embed="rId4">
            <a:alphaModFix/>
          </a:blip>
          <a:srcRect b="0" l="0" r="68665" t="13018"/>
          <a:stretch/>
        </p:blipFill>
        <p:spPr>
          <a:xfrm>
            <a:off x="8582000" y="5230599"/>
            <a:ext cx="499460" cy="787926"/>
          </a:xfrm>
          <a:prstGeom prst="rect">
            <a:avLst/>
          </a:prstGeom>
          <a:noFill/>
          <a:ln>
            <a:noFill/>
          </a:ln>
        </p:spPr>
      </p:pic>
      <p:sp>
        <p:nvSpPr>
          <p:cNvPr id="27" name="Google Shape;27;p6"/>
          <p:cNvSpPr txBox="1"/>
          <p:nvPr/>
        </p:nvSpPr>
        <p:spPr>
          <a:xfrm>
            <a:off x="-30050" y="4318375"/>
            <a:ext cx="2590500" cy="425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rgbClr val="AF0D37"/>
                </a:solidFill>
                <a:latin typeface="Calibri"/>
                <a:ea typeface="Calibri"/>
                <a:cs typeface="Calibri"/>
                <a:sym typeface="Calibri"/>
              </a:rPr>
              <a:t>BIA-678B Group 5</a:t>
            </a:r>
            <a:endParaRPr b="1" i="1" sz="2400" u="none" cap="none" strike="noStrike">
              <a:solidFill>
                <a:srgbClr val="AF0D37"/>
              </a:solidFill>
              <a:latin typeface="Calibri"/>
              <a:ea typeface="Calibri"/>
              <a:cs typeface="Calibri"/>
              <a:sym typeface="Calibri"/>
            </a:endParaRPr>
          </a:p>
        </p:txBody>
      </p:sp>
      <p:sp>
        <p:nvSpPr>
          <p:cNvPr id="28" name="Google Shape;28;p6"/>
          <p:cNvSpPr txBox="1"/>
          <p:nvPr/>
        </p:nvSpPr>
        <p:spPr>
          <a:xfrm>
            <a:off x="-30050" y="4805692"/>
            <a:ext cx="1744500" cy="363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rgbClr val="AF0D37"/>
                </a:solidFill>
                <a:latin typeface="Calibri"/>
                <a:ea typeface="Calibri"/>
                <a:cs typeface="Calibri"/>
                <a:sym typeface="Calibri"/>
              </a:rPr>
              <a:t>Xinlian Huang</a:t>
            </a:r>
            <a:endParaRPr b="1" i="1" sz="2000" u="none" cap="none" strike="noStrike">
              <a:solidFill>
                <a:srgbClr val="AF0D37"/>
              </a:solidFill>
              <a:latin typeface="Calibri"/>
              <a:ea typeface="Calibri"/>
              <a:cs typeface="Calibri"/>
              <a:sym typeface="Calibri"/>
            </a:endParaRPr>
          </a:p>
        </p:txBody>
      </p:sp>
      <p:sp>
        <p:nvSpPr>
          <p:cNvPr id="29" name="Google Shape;29;p6"/>
          <p:cNvSpPr txBox="1"/>
          <p:nvPr/>
        </p:nvSpPr>
        <p:spPr>
          <a:xfrm>
            <a:off x="-30050" y="5230608"/>
            <a:ext cx="1444200" cy="363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rgbClr val="AF0D37"/>
                </a:solidFill>
                <a:latin typeface="Calibri"/>
                <a:ea typeface="Calibri"/>
                <a:cs typeface="Calibri"/>
                <a:sym typeface="Calibri"/>
              </a:rPr>
              <a:t>Bowen Lu</a:t>
            </a:r>
            <a:endParaRPr b="1" i="1" sz="2000" u="none" cap="none" strike="noStrike">
              <a:solidFill>
                <a:srgbClr val="AF0D37"/>
              </a:solidFill>
              <a:latin typeface="Calibri"/>
              <a:ea typeface="Calibri"/>
              <a:cs typeface="Calibri"/>
              <a:sym typeface="Calibri"/>
            </a:endParaRPr>
          </a:p>
        </p:txBody>
      </p:sp>
      <p:sp>
        <p:nvSpPr>
          <p:cNvPr id="30" name="Google Shape;30;p6"/>
          <p:cNvSpPr txBox="1"/>
          <p:nvPr/>
        </p:nvSpPr>
        <p:spPr>
          <a:xfrm>
            <a:off x="-30050" y="5655525"/>
            <a:ext cx="1156500" cy="363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rgbClr val="AF0D37"/>
                </a:solidFill>
                <a:latin typeface="Calibri"/>
                <a:ea typeface="Calibri"/>
                <a:cs typeface="Calibri"/>
                <a:sym typeface="Calibri"/>
              </a:rPr>
              <a:t>Sibo Xu</a:t>
            </a:r>
            <a:endParaRPr b="1" i="1" sz="2000" u="none" cap="none" strike="noStrike">
              <a:solidFill>
                <a:srgbClr val="AF0D37"/>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5"/>
          <p:cNvSpPr txBox="1"/>
          <p:nvPr>
            <p:ph type="title"/>
          </p:nvPr>
        </p:nvSpPr>
        <p:spPr>
          <a:xfrm>
            <a:off x="262558" y="278297"/>
            <a:ext cx="78477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95959"/>
              </a:buClr>
              <a:buSzPts val="3600"/>
              <a:buFont typeface="Calibri"/>
              <a:buNone/>
            </a:pPr>
            <a:r>
              <a:rPr lang="en-US"/>
              <a:t>Reading Streaming Data</a:t>
            </a:r>
            <a:endParaRPr/>
          </a:p>
        </p:txBody>
      </p:sp>
      <p:sp>
        <p:nvSpPr>
          <p:cNvPr id="119" name="Google Shape;119;p15"/>
          <p:cNvSpPr txBox="1"/>
          <p:nvPr>
            <p:ph idx="12" type="sldNum"/>
          </p:nvPr>
        </p:nvSpPr>
        <p:spPr>
          <a:xfrm>
            <a:off x="8546351" y="6460940"/>
            <a:ext cx="4767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120" name="Google Shape;120;p15"/>
          <p:cNvSpPr txBox="1"/>
          <p:nvPr/>
        </p:nvSpPr>
        <p:spPr>
          <a:xfrm>
            <a:off x="262550" y="887900"/>
            <a:ext cx="8031600" cy="6096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rgbClr val="B43545"/>
              </a:buClr>
              <a:buSzPts val="1800"/>
              <a:buFont typeface="Calibri"/>
              <a:buChar char="●"/>
            </a:pPr>
            <a:r>
              <a:rPr b="1" i="0" lang="en-US" sz="1800" u="none" cap="none" strike="noStrike">
                <a:solidFill>
                  <a:srgbClr val="B43545"/>
                </a:solidFill>
                <a:latin typeface="Calibri"/>
                <a:ea typeface="Calibri"/>
                <a:cs typeface="Calibri"/>
                <a:sym typeface="Calibri"/>
              </a:rPr>
              <a:t>Use Spark Streaming to read data to create dataframe  in a structured way</a:t>
            </a:r>
            <a:endParaRPr b="1" i="0" sz="1800" u="none" cap="none" strike="noStrike">
              <a:solidFill>
                <a:srgbClr val="B43545"/>
              </a:solidFill>
              <a:latin typeface="Calibri"/>
              <a:ea typeface="Calibri"/>
              <a:cs typeface="Calibri"/>
              <a:sym typeface="Calibri"/>
            </a:endParaRPr>
          </a:p>
          <a:p>
            <a:pPr indent="-342900" lvl="0" marL="457200" marR="0" rtl="0" algn="l">
              <a:lnSpc>
                <a:spcPct val="100000"/>
              </a:lnSpc>
              <a:spcBef>
                <a:spcPts val="0"/>
              </a:spcBef>
              <a:spcAft>
                <a:spcPts val="0"/>
              </a:spcAft>
              <a:buClr>
                <a:srgbClr val="B43545"/>
              </a:buClr>
              <a:buSzPts val="1800"/>
              <a:buFont typeface="Calibri"/>
              <a:buChar char="●"/>
            </a:pPr>
            <a:r>
              <a:rPr b="1" i="0" lang="en-US" sz="1800" u="none" cap="none" strike="noStrike">
                <a:solidFill>
                  <a:srgbClr val="B43545"/>
                </a:solidFill>
                <a:latin typeface="Calibri"/>
                <a:ea typeface="Calibri"/>
                <a:cs typeface="Calibri"/>
                <a:sym typeface="Calibri"/>
              </a:rPr>
              <a:t>Read 1 file in every trigger</a:t>
            </a:r>
            <a:endParaRPr b="1" i="0" sz="1800" u="none" cap="none" strike="noStrike">
              <a:solidFill>
                <a:srgbClr val="B43545"/>
              </a:solidFill>
              <a:latin typeface="Calibri"/>
              <a:ea typeface="Calibri"/>
              <a:cs typeface="Calibri"/>
              <a:sym typeface="Calibri"/>
            </a:endParaRPr>
          </a:p>
        </p:txBody>
      </p:sp>
      <p:pic>
        <p:nvPicPr>
          <p:cNvPr id="121" name="Google Shape;121;p15"/>
          <p:cNvPicPr preferRelativeResize="0"/>
          <p:nvPr/>
        </p:nvPicPr>
        <p:blipFill rotWithShape="1">
          <a:blip r:embed="rId3">
            <a:alphaModFix/>
          </a:blip>
          <a:srcRect b="0" l="0" r="0" t="0"/>
          <a:stretch/>
        </p:blipFill>
        <p:spPr>
          <a:xfrm>
            <a:off x="262550" y="1773475"/>
            <a:ext cx="6885451" cy="4309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6"/>
          <p:cNvSpPr txBox="1"/>
          <p:nvPr>
            <p:ph type="title"/>
          </p:nvPr>
        </p:nvSpPr>
        <p:spPr>
          <a:xfrm>
            <a:off x="262558" y="278297"/>
            <a:ext cx="78477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95959"/>
              </a:buClr>
              <a:buSzPts val="3600"/>
              <a:buFont typeface="Calibri"/>
              <a:buNone/>
            </a:pPr>
            <a:r>
              <a:rPr lang="en-US"/>
              <a:t>Starting Streaming </a:t>
            </a:r>
            <a:endParaRPr/>
          </a:p>
        </p:txBody>
      </p:sp>
      <p:sp>
        <p:nvSpPr>
          <p:cNvPr id="127" name="Google Shape;127;p16"/>
          <p:cNvSpPr txBox="1"/>
          <p:nvPr>
            <p:ph idx="12" type="sldNum"/>
          </p:nvPr>
        </p:nvSpPr>
        <p:spPr>
          <a:xfrm>
            <a:off x="8546351" y="6460940"/>
            <a:ext cx="4767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128" name="Google Shape;128;p16"/>
          <p:cNvSpPr txBox="1"/>
          <p:nvPr/>
        </p:nvSpPr>
        <p:spPr>
          <a:xfrm>
            <a:off x="262550" y="887900"/>
            <a:ext cx="8031600" cy="7350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rgbClr val="B43545"/>
              </a:buClr>
              <a:buSzPts val="1800"/>
              <a:buFont typeface="Calibri"/>
              <a:buChar char="●"/>
            </a:pPr>
            <a:r>
              <a:rPr b="1" i="0" lang="en-US" sz="1800" u="none" cap="none" strike="noStrike">
                <a:solidFill>
                  <a:srgbClr val="B43545"/>
                </a:solidFill>
                <a:latin typeface="Calibri"/>
                <a:ea typeface="Calibri"/>
                <a:cs typeface="Calibri"/>
                <a:sym typeface="Calibri"/>
              </a:rPr>
              <a:t>Using memory to store the table that generated </a:t>
            </a:r>
            <a:endParaRPr b="1" i="0" sz="1800" u="none" cap="none" strike="noStrike">
              <a:solidFill>
                <a:srgbClr val="B43545"/>
              </a:solidFill>
              <a:latin typeface="Calibri"/>
              <a:ea typeface="Calibri"/>
              <a:cs typeface="Calibri"/>
              <a:sym typeface="Calibri"/>
            </a:endParaRPr>
          </a:p>
          <a:p>
            <a:pPr indent="-342900" lvl="0" marL="457200" marR="0" rtl="0" algn="l">
              <a:lnSpc>
                <a:spcPct val="100000"/>
              </a:lnSpc>
              <a:spcBef>
                <a:spcPts val="0"/>
              </a:spcBef>
              <a:spcAft>
                <a:spcPts val="0"/>
              </a:spcAft>
              <a:buClr>
                <a:srgbClr val="B43545"/>
              </a:buClr>
              <a:buSzPts val="1800"/>
              <a:buFont typeface="Calibri"/>
              <a:buChar char="●"/>
            </a:pPr>
            <a:r>
              <a:rPr b="1" i="0" lang="en-US" sz="1800" u="none" cap="none" strike="noStrike">
                <a:solidFill>
                  <a:srgbClr val="B43545"/>
                </a:solidFill>
                <a:latin typeface="Calibri"/>
                <a:ea typeface="Calibri"/>
                <a:cs typeface="Calibri"/>
                <a:sym typeface="Calibri"/>
              </a:rPr>
              <a:t>Using an appending mode to store data</a:t>
            </a:r>
            <a:endParaRPr b="1" i="0" sz="1800" u="none" cap="none" strike="noStrike">
              <a:solidFill>
                <a:srgbClr val="B43545"/>
              </a:solidFill>
              <a:latin typeface="Calibri"/>
              <a:ea typeface="Calibri"/>
              <a:cs typeface="Calibri"/>
              <a:sym typeface="Calibri"/>
            </a:endParaRPr>
          </a:p>
        </p:txBody>
      </p:sp>
      <p:pic>
        <p:nvPicPr>
          <p:cNvPr id="129" name="Google Shape;129;p16"/>
          <p:cNvPicPr preferRelativeResize="0"/>
          <p:nvPr/>
        </p:nvPicPr>
        <p:blipFill rotWithShape="1">
          <a:blip r:embed="rId3">
            <a:alphaModFix/>
          </a:blip>
          <a:srcRect b="0" l="0" r="0" t="0"/>
          <a:stretch/>
        </p:blipFill>
        <p:spPr>
          <a:xfrm>
            <a:off x="484000" y="2132700"/>
            <a:ext cx="7588701" cy="2526700"/>
          </a:xfrm>
          <a:prstGeom prst="rect">
            <a:avLst/>
          </a:prstGeom>
          <a:noFill/>
          <a:ln>
            <a:noFill/>
          </a:ln>
        </p:spPr>
      </p:pic>
      <p:sp>
        <p:nvSpPr>
          <p:cNvPr id="130" name="Google Shape;130;p16"/>
          <p:cNvSpPr txBox="1"/>
          <p:nvPr/>
        </p:nvSpPr>
        <p:spPr>
          <a:xfrm>
            <a:off x="484000" y="5321600"/>
            <a:ext cx="1755300" cy="73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i="1" lang="en-US" sz="3600" u="sng" cap="none" strike="noStrike">
                <a:solidFill>
                  <a:srgbClr val="FF0000"/>
                </a:solidFill>
                <a:latin typeface="Arial"/>
                <a:ea typeface="Arial"/>
                <a:cs typeface="Arial"/>
                <a:sym typeface="Arial"/>
              </a:rPr>
              <a:t>Demo</a:t>
            </a:r>
            <a:endParaRPr b="1" i="1" sz="3600" u="none" cap="none" strike="noStrike">
              <a:solidFill>
                <a:srgbClr val="FF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34" name="Shape 134"/>
        <p:cNvGrpSpPr/>
        <p:nvPr/>
      </p:nvGrpSpPr>
      <p:grpSpPr>
        <a:xfrm>
          <a:off x="0" y="0"/>
          <a:ext cx="0" cy="0"/>
          <a:chOff x="0" y="0"/>
          <a:chExt cx="0" cy="0"/>
        </a:xfrm>
      </p:grpSpPr>
      <p:sp>
        <p:nvSpPr>
          <p:cNvPr id="135" name="Google Shape;135;p17"/>
          <p:cNvSpPr txBox="1"/>
          <p:nvPr>
            <p:ph type="title"/>
          </p:nvPr>
        </p:nvSpPr>
        <p:spPr>
          <a:xfrm>
            <a:off x="262558" y="278297"/>
            <a:ext cx="78477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95959"/>
              </a:buClr>
              <a:buSzPts val="3600"/>
              <a:buFont typeface="Calibri"/>
              <a:buNone/>
            </a:pPr>
            <a:r>
              <a:rPr lang="en-US"/>
              <a:t>Starting Streaming </a:t>
            </a:r>
            <a:endParaRPr/>
          </a:p>
        </p:txBody>
      </p:sp>
      <p:sp>
        <p:nvSpPr>
          <p:cNvPr id="136" name="Google Shape;136;p17"/>
          <p:cNvSpPr txBox="1"/>
          <p:nvPr>
            <p:ph idx="12" type="sldNum"/>
          </p:nvPr>
        </p:nvSpPr>
        <p:spPr>
          <a:xfrm>
            <a:off x="8546351" y="6460940"/>
            <a:ext cx="4767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pic>
        <p:nvPicPr>
          <p:cNvPr id="137" name="Google Shape;137;p17"/>
          <p:cNvPicPr preferRelativeResize="0"/>
          <p:nvPr/>
        </p:nvPicPr>
        <p:blipFill rotWithShape="1">
          <a:blip r:embed="rId3">
            <a:alphaModFix/>
          </a:blip>
          <a:srcRect b="0" l="0" r="0" t="0"/>
          <a:stretch/>
        </p:blipFill>
        <p:spPr>
          <a:xfrm>
            <a:off x="1338075" y="2203975"/>
            <a:ext cx="6467850" cy="2823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41" name="Shape 141"/>
        <p:cNvGrpSpPr/>
        <p:nvPr/>
      </p:nvGrpSpPr>
      <p:grpSpPr>
        <a:xfrm>
          <a:off x="0" y="0"/>
          <a:ext cx="0" cy="0"/>
          <a:chOff x="0" y="0"/>
          <a:chExt cx="0" cy="0"/>
        </a:xfrm>
      </p:grpSpPr>
      <p:sp>
        <p:nvSpPr>
          <p:cNvPr id="142" name="Google Shape;142;p18"/>
          <p:cNvSpPr txBox="1"/>
          <p:nvPr>
            <p:ph type="title"/>
          </p:nvPr>
        </p:nvSpPr>
        <p:spPr>
          <a:xfrm>
            <a:off x="262558" y="278297"/>
            <a:ext cx="78477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95959"/>
              </a:buClr>
              <a:buSzPts val="3600"/>
              <a:buFont typeface="Calibri"/>
              <a:buNone/>
            </a:pPr>
            <a:r>
              <a:rPr lang="en-US"/>
              <a:t>Starting Streaming </a:t>
            </a:r>
            <a:endParaRPr/>
          </a:p>
        </p:txBody>
      </p:sp>
      <p:sp>
        <p:nvSpPr>
          <p:cNvPr id="143" name="Google Shape;143;p18"/>
          <p:cNvSpPr txBox="1"/>
          <p:nvPr>
            <p:ph idx="12" type="sldNum"/>
          </p:nvPr>
        </p:nvSpPr>
        <p:spPr>
          <a:xfrm>
            <a:off x="8546351" y="6460940"/>
            <a:ext cx="4767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pic>
        <p:nvPicPr>
          <p:cNvPr id="144" name="Google Shape;144;p18"/>
          <p:cNvPicPr preferRelativeResize="0"/>
          <p:nvPr/>
        </p:nvPicPr>
        <p:blipFill rotWithShape="1">
          <a:blip r:embed="rId3">
            <a:alphaModFix/>
          </a:blip>
          <a:srcRect b="0" l="0" r="0" t="0"/>
          <a:stretch/>
        </p:blipFill>
        <p:spPr>
          <a:xfrm>
            <a:off x="1588188" y="955712"/>
            <a:ext cx="5196426" cy="2537026"/>
          </a:xfrm>
          <a:prstGeom prst="rect">
            <a:avLst/>
          </a:prstGeom>
          <a:noFill/>
          <a:ln>
            <a:noFill/>
          </a:ln>
        </p:spPr>
      </p:pic>
      <p:pic>
        <p:nvPicPr>
          <p:cNvPr id="145" name="Google Shape;145;p18"/>
          <p:cNvPicPr preferRelativeResize="0"/>
          <p:nvPr/>
        </p:nvPicPr>
        <p:blipFill rotWithShape="1">
          <a:blip r:embed="rId4">
            <a:alphaModFix/>
          </a:blip>
          <a:srcRect b="0" l="0" r="0" t="0"/>
          <a:stretch/>
        </p:blipFill>
        <p:spPr>
          <a:xfrm>
            <a:off x="1671063" y="3560550"/>
            <a:ext cx="5030654" cy="3239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9"/>
          <p:cNvSpPr/>
          <p:nvPr/>
        </p:nvSpPr>
        <p:spPr>
          <a:xfrm>
            <a:off x="1767626" y="3309869"/>
            <a:ext cx="5608800" cy="83700"/>
          </a:xfrm>
          <a:prstGeom prst="rect">
            <a:avLst/>
          </a:prstGeom>
          <a:solidFill>
            <a:srgbClr val="B4354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1" name="Google Shape;151;p19"/>
          <p:cNvSpPr txBox="1"/>
          <p:nvPr/>
        </p:nvSpPr>
        <p:spPr>
          <a:xfrm>
            <a:off x="2457000" y="2422325"/>
            <a:ext cx="4230000" cy="18432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500"/>
              <a:buFont typeface="Arial"/>
              <a:buNone/>
            </a:pPr>
            <a:r>
              <a:rPr b="1" i="0" lang="en-US" sz="5500" u="none" cap="none" strike="noStrike">
                <a:solidFill>
                  <a:srgbClr val="B43545"/>
                </a:solidFill>
                <a:latin typeface="Calibri"/>
                <a:ea typeface="Calibri"/>
                <a:cs typeface="Calibri"/>
                <a:sym typeface="Calibri"/>
              </a:rPr>
              <a:t> EDA by </a:t>
            </a:r>
            <a:endParaRPr b="1" i="0" sz="5500" u="none" cap="none" strike="noStrike">
              <a:solidFill>
                <a:srgbClr val="B43545"/>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5500"/>
              <a:buFont typeface="Arial"/>
              <a:buNone/>
            </a:pPr>
            <a:r>
              <a:rPr b="1" i="0" lang="en-US" sz="5500" u="none" cap="none" strike="noStrike">
                <a:solidFill>
                  <a:srgbClr val="B43545"/>
                </a:solidFill>
                <a:latin typeface="Calibri"/>
                <a:ea typeface="Calibri"/>
                <a:cs typeface="Calibri"/>
                <a:sym typeface="Calibri"/>
              </a:rPr>
              <a:t>Spark SQL</a:t>
            </a:r>
            <a:endParaRPr b="1" i="0" sz="5500" u="none" cap="none" strike="noStrike">
              <a:solidFill>
                <a:srgbClr val="B43545"/>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262558" y="278297"/>
            <a:ext cx="78477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Imbalanced Distribution</a:t>
            </a:r>
            <a:endParaRPr/>
          </a:p>
        </p:txBody>
      </p:sp>
      <p:sp>
        <p:nvSpPr>
          <p:cNvPr id="158" name="Google Shape;158;p20"/>
          <p:cNvSpPr txBox="1"/>
          <p:nvPr>
            <p:ph idx="12" type="sldNum"/>
          </p:nvPr>
        </p:nvSpPr>
        <p:spPr>
          <a:xfrm>
            <a:off x="8546351" y="6460940"/>
            <a:ext cx="4767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100"/>
              <a:buFont typeface="Arial"/>
              <a:buNone/>
            </a:pPr>
            <a:fld id="{00000000-1234-1234-1234-123412341234}" type="slidenum">
              <a:rPr lang="en-US"/>
              <a:t>‹#›</a:t>
            </a:fld>
            <a:endParaRPr/>
          </a:p>
        </p:txBody>
      </p:sp>
      <p:pic>
        <p:nvPicPr>
          <p:cNvPr id="159" name="Google Shape;159;p20"/>
          <p:cNvPicPr preferRelativeResize="0"/>
          <p:nvPr/>
        </p:nvPicPr>
        <p:blipFill rotWithShape="1">
          <a:blip r:embed="rId3">
            <a:alphaModFix/>
          </a:blip>
          <a:srcRect b="0" l="0" r="0" t="0"/>
          <a:stretch/>
        </p:blipFill>
        <p:spPr>
          <a:xfrm>
            <a:off x="1524025" y="2694726"/>
            <a:ext cx="5508650" cy="2685625"/>
          </a:xfrm>
          <a:prstGeom prst="rect">
            <a:avLst/>
          </a:prstGeom>
          <a:noFill/>
          <a:ln>
            <a:noFill/>
          </a:ln>
        </p:spPr>
      </p:pic>
      <p:sp>
        <p:nvSpPr>
          <p:cNvPr id="160" name="Google Shape;160;p20"/>
          <p:cNvSpPr txBox="1"/>
          <p:nvPr/>
        </p:nvSpPr>
        <p:spPr>
          <a:xfrm>
            <a:off x="262550" y="887900"/>
            <a:ext cx="8031600" cy="7350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rgbClr val="B43545"/>
              </a:buClr>
              <a:buSzPts val="1800"/>
              <a:buFont typeface="Calibri"/>
              <a:buChar char="●"/>
            </a:pPr>
            <a:r>
              <a:rPr b="1" i="0" lang="en-US" sz="1800" u="none" cap="none" strike="noStrike">
                <a:solidFill>
                  <a:srgbClr val="B43545"/>
                </a:solidFill>
                <a:latin typeface="Calibri"/>
                <a:ea typeface="Calibri"/>
                <a:cs typeface="Calibri"/>
                <a:sym typeface="Calibri"/>
              </a:rPr>
              <a:t>Stroked records are 1.8% out of 43K training observations</a:t>
            </a:r>
            <a:endParaRPr b="1" i="0" sz="1800" u="none" cap="none" strike="noStrike">
              <a:solidFill>
                <a:srgbClr val="B43545"/>
              </a:solidFill>
              <a:latin typeface="Calibri"/>
              <a:ea typeface="Calibri"/>
              <a:cs typeface="Calibri"/>
              <a:sym typeface="Calibri"/>
            </a:endParaRPr>
          </a:p>
          <a:p>
            <a:pPr indent="-342900" lvl="0" marL="457200" marR="0" rtl="0" algn="l">
              <a:lnSpc>
                <a:spcPct val="100000"/>
              </a:lnSpc>
              <a:spcBef>
                <a:spcPts val="0"/>
              </a:spcBef>
              <a:spcAft>
                <a:spcPts val="0"/>
              </a:spcAft>
              <a:buClr>
                <a:srgbClr val="B43545"/>
              </a:buClr>
              <a:buSzPts val="1800"/>
              <a:buFont typeface="Calibri"/>
              <a:buChar char="●"/>
            </a:pPr>
            <a:r>
              <a:rPr b="1" i="0" lang="en-US" sz="1800" u="none" cap="none" strike="noStrike">
                <a:solidFill>
                  <a:srgbClr val="B43545"/>
                </a:solidFill>
                <a:latin typeface="Calibri"/>
                <a:ea typeface="Calibri"/>
                <a:cs typeface="Calibri"/>
                <a:sym typeface="Calibri"/>
              </a:rPr>
              <a:t>Biased dataset will lead to inaccurate modeling - strategies of dealing with such dataset is described later</a:t>
            </a:r>
            <a:endParaRPr b="1" i="0" sz="1800" u="none" cap="none" strike="noStrike">
              <a:solidFill>
                <a:srgbClr val="B43545"/>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1"/>
          <p:cNvSpPr txBox="1"/>
          <p:nvPr>
            <p:ph type="title"/>
          </p:nvPr>
        </p:nvSpPr>
        <p:spPr>
          <a:xfrm>
            <a:off x="262558" y="278297"/>
            <a:ext cx="78477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Distribution by Gender</a:t>
            </a:r>
            <a:endParaRPr/>
          </a:p>
        </p:txBody>
      </p:sp>
      <p:sp>
        <p:nvSpPr>
          <p:cNvPr id="167" name="Google Shape;167;p21"/>
          <p:cNvSpPr txBox="1"/>
          <p:nvPr>
            <p:ph idx="12" type="sldNum"/>
          </p:nvPr>
        </p:nvSpPr>
        <p:spPr>
          <a:xfrm>
            <a:off x="8546351" y="6460940"/>
            <a:ext cx="4767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100"/>
              <a:buFont typeface="Arial"/>
              <a:buNone/>
            </a:pPr>
            <a:fld id="{00000000-1234-1234-1234-123412341234}" type="slidenum">
              <a:rPr lang="en-US"/>
              <a:t>‹#›</a:t>
            </a:fld>
            <a:endParaRPr/>
          </a:p>
        </p:txBody>
      </p:sp>
      <p:pic>
        <p:nvPicPr>
          <p:cNvPr id="168" name="Google Shape;168;p21"/>
          <p:cNvPicPr preferRelativeResize="0"/>
          <p:nvPr/>
        </p:nvPicPr>
        <p:blipFill rotWithShape="1">
          <a:blip r:embed="rId3">
            <a:alphaModFix/>
          </a:blip>
          <a:srcRect b="0" l="0" r="0" t="0"/>
          <a:stretch/>
        </p:blipFill>
        <p:spPr>
          <a:xfrm>
            <a:off x="514750" y="3414425"/>
            <a:ext cx="8159625" cy="3046525"/>
          </a:xfrm>
          <a:prstGeom prst="rect">
            <a:avLst/>
          </a:prstGeom>
          <a:noFill/>
          <a:ln>
            <a:noFill/>
          </a:ln>
        </p:spPr>
      </p:pic>
      <p:sp>
        <p:nvSpPr>
          <p:cNvPr id="169" name="Google Shape;169;p21"/>
          <p:cNvSpPr txBox="1"/>
          <p:nvPr/>
        </p:nvSpPr>
        <p:spPr>
          <a:xfrm>
            <a:off x="262550" y="887900"/>
            <a:ext cx="8353500" cy="9939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rgbClr val="B43545"/>
              </a:buClr>
              <a:buSzPts val="1800"/>
              <a:buFont typeface="Calibri"/>
              <a:buChar char="●"/>
            </a:pPr>
            <a:r>
              <a:rPr b="1" i="0" lang="en-US" sz="1800" u="none" cap="none" strike="noStrike">
                <a:solidFill>
                  <a:srgbClr val="B43545"/>
                </a:solidFill>
                <a:latin typeface="Calibri"/>
                <a:ea typeface="Calibri"/>
                <a:cs typeface="Calibri"/>
                <a:sym typeface="Calibri"/>
              </a:rPr>
              <a:t>59% Female vs. 40% Male participants in stroke research</a:t>
            </a:r>
            <a:endParaRPr b="1" i="0" sz="1800" u="none" cap="none" strike="noStrike">
              <a:solidFill>
                <a:srgbClr val="B43545"/>
              </a:solidFill>
              <a:latin typeface="Calibri"/>
              <a:ea typeface="Calibri"/>
              <a:cs typeface="Calibri"/>
              <a:sym typeface="Calibri"/>
            </a:endParaRPr>
          </a:p>
          <a:p>
            <a:pPr indent="-342900" lvl="0" marL="457200" marR="0" rtl="0" algn="l">
              <a:lnSpc>
                <a:spcPct val="100000"/>
              </a:lnSpc>
              <a:spcBef>
                <a:spcPts val="0"/>
              </a:spcBef>
              <a:spcAft>
                <a:spcPts val="0"/>
              </a:spcAft>
              <a:buClr>
                <a:srgbClr val="B43545"/>
              </a:buClr>
              <a:buSzPts val="1800"/>
              <a:buFont typeface="Calibri"/>
              <a:buChar char="●"/>
            </a:pPr>
            <a:r>
              <a:rPr b="1" i="0" lang="en-US" sz="1800" u="none" cap="none" strike="noStrike">
                <a:solidFill>
                  <a:srgbClr val="B43545"/>
                </a:solidFill>
                <a:latin typeface="Calibri"/>
                <a:ea typeface="Calibri"/>
                <a:cs typeface="Calibri"/>
                <a:sym typeface="Calibri"/>
              </a:rPr>
              <a:t>Stroke observations take up 2% in male and 1.7% in female</a:t>
            </a:r>
            <a:endParaRPr b="1" i="0" sz="1800" u="none" cap="none" strike="noStrike">
              <a:solidFill>
                <a:srgbClr val="B43545"/>
              </a:solidFill>
              <a:latin typeface="Calibri"/>
              <a:ea typeface="Calibri"/>
              <a:cs typeface="Calibri"/>
              <a:sym typeface="Calibri"/>
            </a:endParaRPr>
          </a:p>
          <a:p>
            <a:pPr indent="-342900" lvl="0" marL="457200" marR="0" rtl="0" algn="l">
              <a:lnSpc>
                <a:spcPct val="100000"/>
              </a:lnSpc>
              <a:spcBef>
                <a:spcPts val="0"/>
              </a:spcBef>
              <a:spcAft>
                <a:spcPts val="0"/>
              </a:spcAft>
              <a:buClr>
                <a:srgbClr val="B43545"/>
              </a:buClr>
              <a:buSzPts val="1800"/>
              <a:buFont typeface="Calibri"/>
              <a:buChar char="●"/>
            </a:pPr>
            <a:r>
              <a:rPr b="1" i="0" lang="en-US" sz="1800" u="none" cap="none" strike="noStrike">
                <a:solidFill>
                  <a:srgbClr val="B43545"/>
                </a:solidFill>
                <a:latin typeface="Calibri"/>
                <a:ea typeface="Calibri"/>
                <a:cs typeface="Calibri"/>
                <a:sym typeface="Calibri"/>
              </a:rPr>
              <a:t>Gender might not be the key factor caused stroke</a:t>
            </a:r>
            <a:endParaRPr b="1" i="0" sz="1800" u="none" cap="none" strike="noStrike">
              <a:solidFill>
                <a:srgbClr val="B43545"/>
              </a:solidFill>
              <a:latin typeface="Calibri"/>
              <a:ea typeface="Calibri"/>
              <a:cs typeface="Calibri"/>
              <a:sym typeface="Calibri"/>
            </a:endParaRPr>
          </a:p>
        </p:txBody>
      </p:sp>
      <p:pic>
        <p:nvPicPr>
          <p:cNvPr id="170" name="Google Shape;170;p21"/>
          <p:cNvPicPr preferRelativeResize="0"/>
          <p:nvPr/>
        </p:nvPicPr>
        <p:blipFill rotWithShape="1">
          <a:blip r:embed="rId4">
            <a:alphaModFix/>
          </a:blip>
          <a:srcRect b="0" l="0" r="0" t="0"/>
          <a:stretch/>
        </p:blipFill>
        <p:spPr>
          <a:xfrm>
            <a:off x="332425" y="1944450"/>
            <a:ext cx="3904350" cy="1270644"/>
          </a:xfrm>
          <a:prstGeom prst="rect">
            <a:avLst/>
          </a:prstGeom>
          <a:noFill/>
          <a:ln>
            <a:noFill/>
          </a:ln>
        </p:spPr>
      </p:pic>
      <p:pic>
        <p:nvPicPr>
          <p:cNvPr id="171" name="Google Shape;171;p21"/>
          <p:cNvPicPr preferRelativeResize="0"/>
          <p:nvPr/>
        </p:nvPicPr>
        <p:blipFill rotWithShape="1">
          <a:blip r:embed="rId5">
            <a:alphaModFix/>
          </a:blip>
          <a:srcRect b="0" l="0" r="0" t="0"/>
          <a:stretch/>
        </p:blipFill>
        <p:spPr>
          <a:xfrm>
            <a:off x="4298075" y="1881725"/>
            <a:ext cx="3904350" cy="1228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262558" y="278297"/>
            <a:ext cx="78477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Distribution by Age</a:t>
            </a:r>
            <a:endParaRPr/>
          </a:p>
        </p:txBody>
      </p:sp>
      <p:sp>
        <p:nvSpPr>
          <p:cNvPr id="178" name="Google Shape;178;p22"/>
          <p:cNvSpPr txBox="1"/>
          <p:nvPr>
            <p:ph idx="12" type="sldNum"/>
          </p:nvPr>
        </p:nvSpPr>
        <p:spPr>
          <a:xfrm>
            <a:off x="8546351" y="6460940"/>
            <a:ext cx="4767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100"/>
              <a:buFont typeface="Arial"/>
              <a:buNone/>
            </a:pPr>
            <a:fld id="{00000000-1234-1234-1234-123412341234}" type="slidenum">
              <a:rPr lang="en-US"/>
              <a:t>‹#›</a:t>
            </a:fld>
            <a:endParaRPr/>
          </a:p>
        </p:txBody>
      </p:sp>
      <p:pic>
        <p:nvPicPr>
          <p:cNvPr id="179" name="Google Shape;179;p22"/>
          <p:cNvPicPr preferRelativeResize="0"/>
          <p:nvPr/>
        </p:nvPicPr>
        <p:blipFill rotWithShape="1">
          <a:blip r:embed="rId3">
            <a:alphaModFix/>
          </a:blip>
          <a:srcRect b="0" l="0" r="0" t="0"/>
          <a:stretch/>
        </p:blipFill>
        <p:spPr>
          <a:xfrm>
            <a:off x="379675" y="1852125"/>
            <a:ext cx="8511651" cy="3769550"/>
          </a:xfrm>
          <a:prstGeom prst="rect">
            <a:avLst/>
          </a:prstGeom>
          <a:noFill/>
          <a:ln>
            <a:noFill/>
          </a:ln>
        </p:spPr>
      </p:pic>
      <p:sp>
        <p:nvSpPr>
          <p:cNvPr id="180" name="Google Shape;180;p22"/>
          <p:cNvSpPr txBox="1"/>
          <p:nvPr/>
        </p:nvSpPr>
        <p:spPr>
          <a:xfrm>
            <a:off x="262550" y="887900"/>
            <a:ext cx="8031600" cy="7350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rgbClr val="B43545"/>
              </a:buClr>
              <a:buSzPts val="1800"/>
              <a:buFont typeface="Calibri"/>
              <a:buChar char="●"/>
            </a:pPr>
            <a:r>
              <a:rPr b="1" i="0" lang="en-US" sz="1800" u="none" cap="none" strike="noStrike">
                <a:solidFill>
                  <a:srgbClr val="B43545"/>
                </a:solidFill>
                <a:latin typeface="Calibri"/>
                <a:ea typeface="Calibri"/>
                <a:cs typeface="Calibri"/>
                <a:sym typeface="Calibri"/>
              </a:rPr>
              <a:t>Stroked records are aggregated more among older people </a:t>
            </a:r>
            <a:endParaRPr b="1" i="0" sz="1800" u="none" cap="none" strike="noStrike">
              <a:solidFill>
                <a:srgbClr val="B43545"/>
              </a:solidFill>
              <a:latin typeface="Calibri"/>
              <a:ea typeface="Calibri"/>
              <a:cs typeface="Calibri"/>
              <a:sym typeface="Calibri"/>
            </a:endParaRPr>
          </a:p>
          <a:p>
            <a:pPr indent="-342900" lvl="0" marL="457200" marR="0" rtl="0" algn="l">
              <a:lnSpc>
                <a:spcPct val="100000"/>
              </a:lnSpc>
              <a:spcBef>
                <a:spcPts val="0"/>
              </a:spcBef>
              <a:spcAft>
                <a:spcPts val="0"/>
              </a:spcAft>
              <a:buClr>
                <a:srgbClr val="B43545"/>
              </a:buClr>
              <a:buSzPts val="1800"/>
              <a:buFont typeface="Calibri"/>
              <a:buChar char="●"/>
            </a:pPr>
            <a:r>
              <a:rPr b="1" i="0" lang="en-US" sz="1800" u="none" cap="none" strike="noStrike">
                <a:solidFill>
                  <a:srgbClr val="B43545"/>
                </a:solidFill>
                <a:latin typeface="Calibri"/>
                <a:ea typeface="Calibri"/>
                <a:cs typeface="Calibri"/>
                <a:sym typeface="Calibri"/>
              </a:rPr>
              <a:t>Out of 783 stroked participants, 708 people age at 50+, which takes up 90%</a:t>
            </a:r>
            <a:endParaRPr b="1" i="0" sz="1800" u="none" cap="none" strike="noStrike">
              <a:solidFill>
                <a:srgbClr val="B43545"/>
              </a:solidFill>
              <a:latin typeface="Calibri"/>
              <a:ea typeface="Calibri"/>
              <a:cs typeface="Calibri"/>
              <a:sym typeface="Calibri"/>
            </a:endParaRPr>
          </a:p>
          <a:p>
            <a:pPr indent="-342900" lvl="0" marL="457200" marR="0" rtl="0" algn="l">
              <a:lnSpc>
                <a:spcPct val="100000"/>
              </a:lnSpc>
              <a:spcBef>
                <a:spcPts val="0"/>
              </a:spcBef>
              <a:spcAft>
                <a:spcPts val="0"/>
              </a:spcAft>
              <a:buClr>
                <a:srgbClr val="B43545"/>
              </a:buClr>
              <a:buSzPts val="1800"/>
              <a:buFont typeface="Calibri"/>
              <a:buChar char="●"/>
            </a:pPr>
            <a:r>
              <a:rPr b="1" i="0" lang="en-US" sz="1800" u="none" cap="none" strike="noStrike">
                <a:solidFill>
                  <a:srgbClr val="B43545"/>
                </a:solidFill>
                <a:latin typeface="Calibri"/>
                <a:ea typeface="Calibri"/>
                <a:cs typeface="Calibri"/>
                <a:sym typeface="Calibri"/>
              </a:rPr>
              <a:t>Age can be a risk factor</a:t>
            </a:r>
            <a:endParaRPr b="1" i="0" sz="1800" u="none" cap="none" strike="noStrike">
              <a:solidFill>
                <a:srgbClr val="B43545"/>
              </a:solidFill>
              <a:latin typeface="Calibri"/>
              <a:ea typeface="Calibri"/>
              <a:cs typeface="Calibri"/>
              <a:sym typeface="Calibri"/>
            </a:endParaRPr>
          </a:p>
        </p:txBody>
      </p:sp>
      <p:pic>
        <p:nvPicPr>
          <p:cNvPr id="181" name="Google Shape;181;p22"/>
          <p:cNvPicPr preferRelativeResize="0"/>
          <p:nvPr/>
        </p:nvPicPr>
        <p:blipFill rotWithShape="1">
          <a:blip r:embed="rId4">
            <a:alphaModFix/>
          </a:blip>
          <a:srcRect b="0" l="0" r="0" t="0"/>
          <a:stretch/>
        </p:blipFill>
        <p:spPr>
          <a:xfrm>
            <a:off x="1054100" y="5579775"/>
            <a:ext cx="7162800" cy="933817"/>
          </a:xfrm>
          <a:prstGeom prst="rect">
            <a:avLst/>
          </a:prstGeom>
          <a:noFill/>
          <a:ln>
            <a:noFill/>
          </a:ln>
        </p:spPr>
      </p:pic>
      <p:sp>
        <p:nvSpPr>
          <p:cNvPr id="182" name="Google Shape;182;p22"/>
          <p:cNvSpPr/>
          <p:nvPr/>
        </p:nvSpPr>
        <p:spPr>
          <a:xfrm>
            <a:off x="7899400" y="2921000"/>
            <a:ext cx="394750" cy="330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262558" y="278297"/>
            <a:ext cx="78477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Distribution by Glucose Level</a:t>
            </a:r>
            <a:endParaRPr/>
          </a:p>
        </p:txBody>
      </p:sp>
      <p:sp>
        <p:nvSpPr>
          <p:cNvPr id="189" name="Google Shape;189;p23"/>
          <p:cNvSpPr txBox="1"/>
          <p:nvPr>
            <p:ph idx="12" type="sldNum"/>
          </p:nvPr>
        </p:nvSpPr>
        <p:spPr>
          <a:xfrm>
            <a:off x="8546351" y="6460940"/>
            <a:ext cx="4767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100"/>
              <a:buFont typeface="Arial"/>
              <a:buNone/>
            </a:pPr>
            <a:fld id="{00000000-1234-1234-1234-123412341234}" type="slidenum">
              <a:rPr lang="en-US"/>
              <a:t>‹#›</a:t>
            </a:fld>
            <a:endParaRPr/>
          </a:p>
        </p:txBody>
      </p:sp>
      <p:pic>
        <p:nvPicPr>
          <p:cNvPr id="190" name="Google Shape;190;p23"/>
          <p:cNvPicPr preferRelativeResize="0"/>
          <p:nvPr/>
        </p:nvPicPr>
        <p:blipFill rotWithShape="1">
          <a:blip r:embed="rId3">
            <a:alphaModFix/>
          </a:blip>
          <a:srcRect b="0" l="0" r="0" t="0"/>
          <a:stretch/>
        </p:blipFill>
        <p:spPr>
          <a:xfrm>
            <a:off x="571575" y="1703975"/>
            <a:ext cx="6420750" cy="4618425"/>
          </a:xfrm>
          <a:prstGeom prst="rect">
            <a:avLst/>
          </a:prstGeom>
          <a:noFill/>
          <a:ln>
            <a:noFill/>
          </a:ln>
        </p:spPr>
      </p:pic>
      <p:sp>
        <p:nvSpPr>
          <p:cNvPr id="191" name="Google Shape;191;p23"/>
          <p:cNvSpPr txBox="1"/>
          <p:nvPr/>
        </p:nvSpPr>
        <p:spPr>
          <a:xfrm>
            <a:off x="262550" y="887900"/>
            <a:ext cx="8031600" cy="7350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rgbClr val="B43545"/>
              </a:buClr>
              <a:buSzPts val="1800"/>
              <a:buFont typeface="Calibri"/>
              <a:buChar char="●"/>
            </a:pPr>
            <a:r>
              <a:rPr b="1" i="0" lang="en-US" sz="1800" u="none" cap="none" strike="noStrike">
                <a:solidFill>
                  <a:srgbClr val="B43545"/>
                </a:solidFill>
                <a:latin typeface="Calibri"/>
                <a:ea typeface="Calibri"/>
                <a:cs typeface="Calibri"/>
                <a:sym typeface="Calibri"/>
              </a:rPr>
              <a:t>Stroked records are at a higher glucose level </a:t>
            </a:r>
            <a:endParaRPr b="1" i="0" sz="1800" u="none" cap="none" strike="noStrike">
              <a:solidFill>
                <a:srgbClr val="B43545"/>
              </a:solidFill>
              <a:latin typeface="Calibri"/>
              <a:ea typeface="Calibri"/>
              <a:cs typeface="Calibri"/>
              <a:sym typeface="Calibri"/>
            </a:endParaRPr>
          </a:p>
          <a:p>
            <a:pPr indent="-342900" lvl="0" marL="457200" marR="0" rtl="0" algn="l">
              <a:lnSpc>
                <a:spcPct val="100000"/>
              </a:lnSpc>
              <a:spcBef>
                <a:spcPts val="0"/>
              </a:spcBef>
              <a:spcAft>
                <a:spcPts val="0"/>
              </a:spcAft>
              <a:buClr>
                <a:srgbClr val="B43545"/>
              </a:buClr>
              <a:buSzPts val="1800"/>
              <a:buFont typeface="Calibri"/>
              <a:buChar char="●"/>
            </a:pPr>
            <a:r>
              <a:rPr b="1" i="0" lang="en-US" sz="1800" u="none" cap="none" strike="noStrike">
                <a:solidFill>
                  <a:srgbClr val="B43545"/>
                </a:solidFill>
                <a:latin typeface="Calibri"/>
                <a:ea typeface="Calibri"/>
                <a:cs typeface="Calibri"/>
                <a:sym typeface="Calibri"/>
              </a:rPr>
              <a:t>Stroked records spread out </a:t>
            </a:r>
            <a:endParaRPr b="1" i="0" sz="1800" u="none" cap="none" strike="noStrike">
              <a:solidFill>
                <a:srgbClr val="B43545"/>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262558" y="278297"/>
            <a:ext cx="78477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Distribution by Smoking Status</a:t>
            </a:r>
            <a:endParaRPr/>
          </a:p>
        </p:txBody>
      </p:sp>
      <p:sp>
        <p:nvSpPr>
          <p:cNvPr id="198" name="Google Shape;198;p24"/>
          <p:cNvSpPr txBox="1"/>
          <p:nvPr>
            <p:ph idx="12" type="sldNum"/>
          </p:nvPr>
        </p:nvSpPr>
        <p:spPr>
          <a:xfrm>
            <a:off x="8546351" y="6460940"/>
            <a:ext cx="4767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100"/>
              <a:buFont typeface="Arial"/>
              <a:buNone/>
            </a:pPr>
            <a:fld id="{00000000-1234-1234-1234-123412341234}" type="slidenum">
              <a:rPr lang="en-US"/>
              <a:t>‹#›</a:t>
            </a:fld>
            <a:endParaRPr/>
          </a:p>
        </p:txBody>
      </p:sp>
      <p:pic>
        <p:nvPicPr>
          <p:cNvPr id="199" name="Google Shape;199;p24"/>
          <p:cNvPicPr preferRelativeResize="0"/>
          <p:nvPr/>
        </p:nvPicPr>
        <p:blipFill rotWithShape="1">
          <a:blip r:embed="rId3">
            <a:alphaModFix/>
          </a:blip>
          <a:srcRect b="0" l="0" r="0" t="0"/>
          <a:stretch/>
        </p:blipFill>
        <p:spPr>
          <a:xfrm>
            <a:off x="584125" y="1538450"/>
            <a:ext cx="7120749" cy="4604975"/>
          </a:xfrm>
          <a:prstGeom prst="rect">
            <a:avLst/>
          </a:prstGeom>
          <a:noFill/>
          <a:ln>
            <a:noFill/>
          </a:ln>
        </p:spPr>
      </p:pic>
      <p:sp>
        <p:nvSpPr>
          <p:cNvPr id="200" name="Google Shape;200;p24"/>
          <p:cNvSpPr txBox="1"/>
          <p:nvPr/>
        </p:nvSpPr>
        <p:spPr>
          <a:xfrm>
            <a:off x="262550" y="887900"/>
            <a:ext cx="8031600" cy="7350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rgbClr val="B43545"/>
              </a:buClr>
              <a:buSzPts val="1800"/>
              <a:buFont typeface="Calibri"/>
              <a:buChar char="●"/>
            </a:pPr>
            <a:r>
              <a:rPr b="1" i="0" lang="en-US" sz="1800" u="none" cap="none" strike="noStrike">
                <a:solidFill>
                  <a:srgbClr val="B43545"/>
                </a:solidFill>
                <a:latin typeface="Calibri"/>
                <a:ea typeface="Calibri"/>
                <a:cs typeface="Calibri"/>
                <a:sym typeface="Calibri"/>
              </a:rPr>
              <a:t>Overall there is no obvious clue indicating stroke relates to smoke status</a:t>
            </a:r>
            <a:endParaRPr b="1" i="0" sz="1800" u="none" cap="none" strike="noStrike">
              <a:solidFill>
                <a:srgbClr val="B43545"/>
              </a:solidFill>
              <a:latin typeface="Calibri"/>
              <a:ea typeface="Calibri"/>
              <a:cs typeface="Calibri"/>
              <a:sym typeface="Calibri"/>
            </a:endParaRPr>
          </a:p>
          <a:p>
            <a:pPr indent="-342900" lvl="0" marL="457200" marR="0" rtl="0" algn="l">
              <a:lnSpc>
                <a:spcPct val="100000"/>
              </a:lnSpc>
              <a:spcBef>
                <a:spcPts val="0"/>
              </a:spcBef>
              <a:spcAft>
                <a:spcPts val="0"/>
              </a:spcAft>
              <a:buClr>
                <a:srgbClr val="B43545"/>
              </a:buClr>
              <a:buSzPts val="1800"/>
              <a:buFont typeface="Calibri"/>
              <a:buChar char="●"/>
            </a:pPr>
            <a:r>
              <a:rPr b="1" i="0" lang="en-US" sz="1800" u="none" cap="none" strike="noStrike">
                <a:solidFill>
                  <a:srgbClr val="B43545"/>
                </a:solidFill>
                <a:latin typeface="Calibri"/>
                <a:ea typeface="Calibri"/>
                <a:cs typeface="Calibri"/>
                <a:sym typeface="Calibri"/>
              </a:rPr>
              <a:t>In stroked people, there are even more people who never smoke than who smoke</a:t>
            </a:r>
            <a:endParaRPr b="1" i="0" sz="1800" u="none" cap="none" strike="noStrike">
              <a:solidFill>
                <a:srgbClr val="B43545"/>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 name="Shape 34"/>
        <p:cNvGrpSpPr/>
        <p:nvPr/>
      </p:nvGrpSpPr>
      <p:grpSpPr>
        <a:xfrm>
          <a:off x="0" y="0"/>
          <a:ext cx="0" cy="0"/>
          <a:chOff x="0" y="0"/>
          <a:chExt cx="0" cy="0"/>
        </a:xfrm>
      </p:grpSpPr>
      <p:sp>
        <p:nvSpPr>
          <p:cNvPr id="35" name="Google Shape;35;p7"/>
          <p:cNvSpPr txBox="1"/>
          <p:nvPr>
            <p:ph type="title"/>
          </p:nvPr>
        </p:nvSpPr>
        <p:spPr>
          <a:xfrm>
            <a:off x="3139198" y="564600"/>
            <a:ext cx="28656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3600"/>
              <a:buFont typeface="Calibri"/>
              <a:buNone/>
            </a:pPr>
            <a:r>
              <a:rPr b="1" i="1" lang="en-US" u="sng"/>
              <a:t>Agenda</a:t>
            </a:r>
            <a:endParaRPr b="1" i="1" u="sng"/>
          </a:p>
        </p:txBody>
      </p:sp>
      <p:sp>
        <p:nvSpPr>
          <p:cNvPr id="36" name="Google Shape;36;p7"/>
          <p:cNvSpPr txBox="1"/>
          <p:nvPr>
            <p:ph idx="12" type="sldNum"/>
          </p:nvPr>
        </p:nvSpPr>
        <p:spPr>
          <a:xfrm>
            <a:off x="8546351" y="6460940"/>
            <a:ext cx="4767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37" name="Google Shape;37;p7"/>
          <p:cNvSpPr txBox="1"/>
          <p:nvPr/>
        </p:nvSpPr>
        <p:spPr>
          <a:xfrm>
            <a:off x="1652150" y="1624125"/>
            <a:ext cx="5622600" cy="3852900"/>
          </a:xfrm>
          <a:prstGeom prst="rect">
            <a:avLst/>
          </a:prstGeom>
          <a:noFill/>
          <a:ln>
            <a:noFill/>
          </a:ln>
        </p:spPr>
        <p:txBody>
          <a:bodyPr anchorCtr="0" anchor="t" bIns="45700" lIns="91425" spcFirstLastPara="1" rIns="91425" wrap="square" tIns="45700">
            <a:noAutofit/>
          </a:bodyPr>
          <a:lstStyle/>
          <a:p>
            <a:pPr indent="-419100" lvl="0" marL="457200" marR="0" rtl="0" algn="l">
              <a:lnSpc>
                <a:spcPct val="115000"/>
              </a:lnSpc>
              <a:spcBef>
                <a:spcPts val="0"/>
              </a:spcBef>
              <a:spcAft>
                <a:spcPts val="0"/>
              </a:spcAft>
              <a:buClr>
                <a:srgbClr val="434343"/>
              </a:buClr>
              <a:buSzPts val="3000"/>
              <a:buFont typeface="Calibri"/>
              <a:buAutoNum type="arabicPeriod"/>
            </a:pPr>
            <a:r>
              <a:rPr b="0" i="0" lang="en-US" sz="3000" u="none" cap="none" strike="noStrike">
                <a:solidFill>
                  <a:srgbClr val="434343"/>
                </a:solidFill>
                <a:latin typeface="Calibri"/>
                <a:ea typeface="Calibri"/>
                <a:cs typeface="Calibri"/>
                <a:sym typeface="Calibri"/>
              </a:rPr>
              <a:t>Introduction</a:t>
            </a:r>
            <a:endParaRPr b="0" i="0" sz="3000" u="none" cap="none" strike="noStrike">
              <a:solidFill>
                <a:srgbClr val="434343"/>
              </a:solidFill>
              <a:latin typeface="Calibri"/>
              <a:ea typeface="Calibri"/>
              <a:cs typeface="Calibri"/>
              <a:sym typeface="Calibri"/>
            </a:endParaRPr>
          </a:p>
          <a:p>
            <a:pPr indent="-419100" lvl="0" marL="457200" marR="0" rtl="0" algn="l">
              <a:lnSpc>
                <a:spcPct val="115000"/>
              </a:lnSpc>
              <a:spcBef>
                <a:spcPts val="0"/>
              </a:spcBef>
              <a:spcAft>
                <a:spcPts val="0"/>
              </a:spcAft>
              <a:buClr>
                <a:srgbClr val="434343"/>
              </a:buClr>
              <a:buSzPts val="3000"/>
              <a:buFont typeface="Calibri"/>
              <a:buAutoNum type="arabicPeriod"/>
            </a:pPr>
            <a:r>
              <a:rPr b="0" i="0" lang="en-US" sz="3000" u="none" cap="none" strike="noStrike">
                <a:solidFill>
                  <a:srgbClr val="434343"/>
                </a:solidFill>
                <a:latin typeface="Calibri"/>
                <a:ea typeface="Calibri"/>
                <a:cs typeface="Calibri"/>
                <a:sym typeface="Calibri"/>
              </a:rPr>
              <a:t>Architecture Design </a:t>
            </a:r>
            <a:endParaRPr b="0" i="0" sz="3000" u="none" cap="none" strike="noStrike">
              <a:solidFill>
                <a:srgbClr val="434343"/>
              </a:solidFill>
              <a:latin typeface="Calibri"/>
              <a:ea typeface="Calibri"/>
              <a:cs typeface="Calibri"/>
              <a:sym typeface="Calibri"/>
            </a:endParaRPr>
          </a:p>
          <a:p>
            <a:pPr indent="-419100" lvl="0" marL="457200" marR="0" rtl="0" algn="l">
              <a:lnSpc>
                <a:spcPct val="115000"/>
              </a:lnSpc>
              <a:spcBef>
                <a:spcPts val="0"/>
              </a:spcBef>
              <a:spcAft>
                <a:spcPts val="0"/>
              </a:spcAft>
              <a:buClr>
                <a:srgbClr val="434343"/>
              </a:buClr>
              <a:buSzPts val="3000"/>
              <a:buFont typeface="Calibri"/>
              <a:buAutoNum type="arabicPeriod"/>
            </a:pPr>
            <a:r>
              <a:rPr b="0" i="0" lang="en-US" sz="3000" u="none" cap="none" strike="noStrike">
                <a:solidFill>
                  <a:srgbClr val="434343"/>
                </a:solidFill>
                <a:latin typeface="Calibri"/>
                <a:ea typeface="Calibri"/>
                <a:cs typeface="Calibri"/>
                <a:sym typeface="Calibri"/>
              </a:rPr>
              <a:t>Streaming Process </a:t>
            </a:r>
            <a:endParaRPr b="0" i="0" sz="3000" u="none" cap="none" strike="noStrike">
              <a:solidFill>
                <a:srgbClr val="434343"/>
              </a:solidFill>
              <a:latin typeface="Calibri"/>
              <a:ea typeface="Calibri"/>
              <a:cs typeface="Calibri"/>
              <a:sym typeface="Calibri"/>
            </a:endParaRPr>
          </a:p>
          <a:p>
            <a:pPr indent="-419100" lvl="0" marL="457200" marR="0" rtl="0" algn="l">
              <a:lnSpc>
                <a:spcPct val="115000"/>
              </a:lnSpc>
              <a:spcBef>
                <a:spcPts val="0"/>
              </a:spcBef>
              <a:spcAft>
                <a:spcPts val="0"/>
              </a:spcAft>
              <a:buClr>
                <a:srgbClr val="434343"/>
              </a:buClr>
              <a:buSzPts val="3000"/>
              <a:buFont typeface="Calibri"/>
              <a:buAutoNum type="arabicPeriod"/>
            </a:pPr>
            <a:r>
              <a:rPr b="0" i="0" lang="en-US" sz="3000" u="none" cap="none" strike="noStrike">
                <a:solidFill>
                  <a:srgbClr val="434343"/>
                </a:solidFill>
                <a:latin typeface="Calibri"/>
                <a:ea typeface="Calibri"/>
                <a:cs typeface="Calibri"/>
                <a:sym typeface="Calibri"/>
              </a:rPr>
              <a:t>EDA by Spark SQL</a:t>
            </a:r>
            <a:endParaRPr b="0" i="0" sz="3000" u="none" cap="none" strike="noStrike">
              <a:solidFill>
                <a:srgbClr val="434343"/>
              </a:solidFill>
              <a:latin typeface="Calibri"/>
              <a:ea typeface="Calibri"/>
              <a:cs typeface="Calibri"/>
              <a:sym typeface="Calibri"/>
            </a:endParaRPr>
          </a:p>
          <a:p>
            <a:pPr indent="-419100" lvl="0" marL="457200" marR="0" rtl="0" algn="l">
              <a:lnSpc>
                <a:spcPct val="115000"/>
              </a:lnSpc>
              <a:spcBef>
                <a:spcPts val="0"/>
              </a:spcBef>
              <a:spcAft>
                <a:spcPts val="0"/>
              </a:spcAft>
              <a:buClr>
                <a:srgbClr val="434343"/>
              </a:buClr>
              <a:buSzPts val="3000"/>
              <a:buFont typeface="Calibri"/>
              <a:buAutoNum type="arabicPeriod"/>
            </a:pPr>
            <a:r>
              <a:rPr b="0" i="0" lang="en-US" sz="3000" u="none" cap="none" strike="noStrike">
                <a:solidFill>
                  <a:srgbClr val="434343"/>
                </a:solidFill>
                <a:latin typeface="Calibri"/>
                <a:ea typeface="Calibri"/>
                <a:cs typeface="Calibri"/>
                <a:sym typeface="Calibri"/>
              </a:rPr>
              <a:t>Machine Learning</a:t>
            </a:r>
            <a:endParaRPr b="0" i="0" sz="3000" u="none" cap="none" strike="noStrike">
              <a:solidFill>
                <a:srgbClr val="434343"/>
              </a:solidFill>
              <a:latin typeface="Calibri"/>
              <a:ea typeface="Calibri"/>
              <a:cs typeface="Calibri"/>
              <a:sym typeface="Calibri"/>
            </a:endParaRPr>
          </a:p>
          <a:p>
            <a:pPr indent="-419100" lvl="0" marL="457200" marR="0" rtl="0" algn="l">
              <a:lnSpc>
                <a:spcPct val="115000"/>
              </a:lnSpc>
              <a:spcBef>
                <a:spcPts val="0"/>
              </a:spcBef>
              <a:spcAft>
                <a:spcPts val="0"/>
              </a:spcAft>
              <a:buClr>
                <a:srgbClr val="434343"/>
              </a:buClr>
              <a:buSzPts val="3000"/>
              <a:buFont typeface="Calibri"/>
              <a:buAutoNum type="arabicPeriod"/>
            </a:pPr>
            <a:r>
              <a:rPr b="0" i="0" lang="en-US" sz="3000" u="none" cap="none" strike="noStrike">
                <a:solidFill>
                  <a:srgbClr val="434343"/>
                </a:solidFill>
                <a:latin typeface="Calibri"/>
                <a:ea typeface="Calibri"/>
                <a:cs typeface="Calibri"/>
                <a:sym typeface="Calibri"/>
              </a:rPr>
              <a:t>Performance Measuring</a:t>
            </a:r>
            <a:endParaRPr b="0" i="0" sz="3000" u="none" cap="none" strike="noStrike">
              <a:solidFill>
                <a:srgbClr val="434343"/>
              </a:solidFill>
              <a:latin typeface="Calibri"/>
              <a:ea typeface="Calibri"/>
              <a:cs typeface="Calibri"/>
              <a:sym typeface="Calibri"/>
            </a:endParaRPr>
          </a:p>
          <a:p>
            <a:pPr indent="-419100" lvl="0" marL="457200" marR="0" rtl="0" algn="l">
              <a:lnSpc>
                <a:spcPct val="115000"/>
              </a:lnSpc>
              <a:spcBef>
                <a:spcPts val="0"/>
              </a:spcBef>
              <a:spcAft>
                <a:spcPts val="0"/>
              </a:spcAft>
              <a:buClr>
                <a:srgbClr val="434343"/>
              </a:buClr>
              <a:buSzPts val="3000"/>
              <a:buFont typeface="Calibri"/>
              <a:buAutoNum type="arabicPeriod"/>
            </a:pPr>
            <a:r>
              <a:rPr b="0" i="0" lang="en-US" sz="3000" u="none" cap="none" strike="noStrike">
                <a:solidFill>
                  <a:srgbClr val="434343"/>
                </a:solidFill>
                <a:latin typeface="Calibri"/>
                <a:ea typeface="Calibri"/>
                <a:cs typeface="Calibri"/>
                <a:sym typeface="Calibri"/>
              </a:rPr>
              <a:t>Conclusion &amp; Improvement</a:t>
            </a:r>
            <a:endParaRPr b="0" i="0" sz="3000" u="none" cap="none" strike="noStrike">
              <a:solidFill>
                <a:srgbClr val="434343"/>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262558" y="278297"/>
            <a:ext cx="78477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EDA Takeaways</a:t>
            </a:r>
            <a:endParaRPr/>
          </a:p>
        </p:txBody>
      </p:sp>
      <p:sp>
        <p:nvSpPr>
          <p:cNvPr id="207" name="Google Shape;207;p25"/>
          <p:cNvSpPr txBox="1"/>
          <p:nvPr>
            <p:ph idx="12" type="sldNum"/>
          </p:nvPr>
        </p:nvSpPr>
        <p:spPr>
          <a:xfrm>
            <a:off x="8546351" y="6460940"/>
            <a:ext cx="4767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100"/>
              <a:buFont typeface="Arial"/>
              <a:buNone/>
            </a:pPr>
            <a:fld id="{00000000-1234-1234-1234-123412341234}" type="slidenum">
              <a:rPr lang="en-US"/>
              <a:t>‹#›</a:t>
            </a:fld>
            <a:endParaRPr/>
          </a:p>
        </p:txBody>
      </p:sp>
      <p:sp>
        <p:nvSpPr>
          <p:cNvPr id="208" name="Google Shape;208;p25"/>
          <p:cNvSpPr txBox="1"/>
          <p:nvPr/>
        </p:nvSpPr>
        <p:spPr>
          <a:xfrm>
            <a:off x="262558" y="1091100"/>
            <a:ext cx="8475050" cy="229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B43545"/>
              </a:solidFill>
              <a:latin typeface="Calibri"/>
              <a:ea typeface="Calibri"/>
              <a:cs typeface="Calibri"/>
              <a:sym typeface="Calibri"/>
            </a:endParaRPr>
          </a:p>
          <a:p>
            <a:pPr indent="-381000" lvl="0" marL="457200" marR="0" rtl="0" algn="l">
              <a:lnSpc>
                <a:spcPct val="100000"/>
              </a:lnSpc>
              <a:spcBef>
                <a:spcPts val="0"/>
              </a:spcBef>
              <a:spcAft>
                <a:spcPts val="0"/>
              </a:spcAft>
              <a:buClr>
                <a:srgbClr val="B43545"/>
              </a:buClr>
              <a:buSzPts val="2400"/>
              <a:buFont typeface="Calibri"/>
              <a:buChar char="●"/>
            </a:pPr>
            <a:r>
              <a:rPr b="1" i="0" lang="en-US" sz="2400" u="none" cap="none" strike="noStrike">
                <a:solidFill>
                  <a:srgbClr val="B43545"/>
                </a:solidFill>
                <a:latin typeface="Calibri"/>
                <a:ea typeface="Calibri"/>
                <a:cs typeface="Calibri"/>
                <a:sym typeface="Calibri"/>
              </a:rPr>
              <a:t>Overall dataset is highly imbalanced, preprocessing is needed</a:t>
            </a:r>
            <a:endParaRPr b="1" i="0" sz="2400" u="none" cap="none" strike="noStrike">
              <a:solidFill>
                <a:srgbClr val="B43545"/>
              </a:solidFill>
              <a:latin typeface="Calibri"/>
              <a:ea typeface="Calibri"/>
              <a:cs typeface="Calibri"/>
              <a:sym typeface="Calibri"/>
            </a:endParaRPr>
          </a:p>
          <a:p>
            <a:pPr indent="-381000" lvl="0" marL="457200" marR="0" rtl="0" algn="l">
              <a:lnSpc>
                <a:spcPct val="100000"/>
              </a:lnSpc>
              <a:spcBef>
                <a:spcPts val="0"/>
              </a:spcBef>
              <a:spcAft>
                <a:spcPts val="0"/>
              </a:spcAft>
              <a:buClr>
                <a:srgbClr val="B43545"/>
              </a:buClr>
              <a:buSzPts val="2400"/>
              <a:buFont typeface="Calibri"/>
              <a:buChar char="●"/>
            </a:pPr>
            <a:r>
              <a:rPr b="1" i="0" lang="en-US" sz="2400" u="none" cap="none" strike="noStrike">
                <a:solidFill>
                  <a:srgbClr val="B43545"/>
                </a:solidFill>
                <a:latin typeface="Calibri"/>
                <a:ea typeface="Calibri"/>
                <a:cs typeface="Calibri"/>
                <a:sym typeface="Calibri"/>
              </a:rPr>
              <a:t>Age, glucose level can be key contributors</a:t>
            </a:r>
            <a:endParaRPr b="1" i="0" sz="2400" u="none" cap="none" strike="noStrike">
              <a:solidFill>
                <a:srgbClr val="B43545"/>
              </a:solidFill>
              <a:latin typeface="Calibri"/>
              <a:ea typeface="Calibri"/>
              <a:cs typeface="Calibri"/>
              <a:sym typeface="Calibri"/>
            </a:endParaRPr>
          </a:p>
          <a:p>
            <a:pPr indent="-381000" lvl="0" marL="457200" marR="0" rtl="0" algn="l">
              <a:lnSpc>
                <a:spcPct val="100000"/>
              </a:lnSpc>
              <a:spcBef>
                <a:spcPts val="0"/>
              </a:spcBef>
              <a:spcAft>
                <a:spcPts val="0"/>
              </a:spcAft>
              <a:buClr>
                <a:srgbClr val="B43545"/>
              </a:buClr>
              <a:buSzPts val="2400"/>
              <a:buFont typeface="Calibri"/>
              <a:buChar char="●"/>
            </a:pPr>
            <a:r>
              <a:rPr b="1" i="0" lang="en-US" sz="2400" u="none" cap="none" strike="noStrike">
                <a:solidFill>
                  <a:srgbClr val="B43545"/>
                </a:solidFill>
                <a:latin typeface="Calibri"/>
                <a:ea typeface="Calibri"/>
                <a:cs typeface="Calibri"/>
                <a:sym typeface="Calibri"/>
              </a:rPr>
              <a:t>Gender, work type and smoke status don’t make too much difference </a:t>
            </a:r>
            <a:endParaRPr b="1" i="0" sz="2400" u="none" cap="none" strike="noStrike">
              <a:solidFill>
                <a:srgbClr val="B43545"/>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6"/>
          <p:cNvSpPr/>
          <p:nvPr/>
        </p:nvSpPr>
        <p:spPr>
          <a:xfrm>
            <a:off x="1767626" y="3309869"/>
            <a:ext cx="5608800" cy="83700"/>
          </a:xfrm>
          <a:prstGeom prst="rect">
            <a:avLst/>
          </a:prstGeom>
          <a:solidFill>
            <a:srgbClr val="B4354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4" name="Google Shape;214;p26"/>
          <p:cNvSpPr txBox="1"/>
          <p:nvPr/>
        </p:nvSpPr>
        <p:spPr>
          <a:xfrm>
            <a:off x="2457000" y="2498525"/>
            <a:ext cx="4230000" cy="1096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500"/>
              <a:buFont typeface="Arial"/>
              <a:buNone/>
            </a:pPr>
            <a:r>
              <a:rPr b="1" i="0" lang="en-US" sz="5500" u="none" cap="none" strike="noStrike">
                <a:solidFill>
                  <a:srgbClr val="B43545"/>
                </a:solidFill>
                <a:latin typeface="Calibri"/>
                <a:ea typeface="Calibri"/>
                <a:cs typeface="Calibri"/>
                <a:sym typeface="Calibri"/>
              </a:rPr>
              <a:t>Machine</a:t>
            </a:r>
            <a:endParaRPr b="1" i="0" sz="5500" u="none" cap="none" strike="noStrike">
              <a:solidFill>
                <a:srgbClr val="B43545"/>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5500"/>
              <a:buFont typeface="Arial"/>
              <a:buNone/>
            </a:pPr>
            <a:r>
              <a:rPr b="1" i="0" lang="en-US" sz="5500" u="none" cap="none" strike="noStrike">
                <a:solidFill>
                  <a:srgbClr val="B43545"/>
                </a:solidFill>
                <a:latin typeface="Calibri"/>
                <a:ea typeface="Calibri"/>
                <a:cs typeface="Calibri"/>
                <a:sym typeface="Calibri"/>
              </a:rPr>
              <a:t>Learning</a:t>
            </a:r>
            <a:endParaRPr b="1" i="0" sz="5500" u="none" cap="none" strike="noStrike">
              <a:solidFill>
                <a:srgbClr val="B43545"/>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262558" y="278297"/>
            <a:ext cx="78477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Spark Cluster</a:t>
            </a:r>
            <a:endParaRPr/>
          </a:p>
        </p:txBody>
      </p:sp>
      <p:sp>
        <p:nvSpPr>
          <p:cNvPr id="221" name="Google Shape;221;p27"/>
          <p:cNvSpPr txBox="1"/>
          <p:nvPr>
            <p:ph idx="12" type="sldNum"/>
          </p:nvPr>
        </p:nvSpPr>
        <p:spPr>
          <a:xfrm>
            <a:off x="8546351" y="6460940"/>
            <a:ext cx="4767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100"/>
              <a:buFont typeface="Arial"/>
              <a:buNone/>
            </a:pPr>
            <a:fld id="{00000000-1234-1234-1234-123412341234}" type="slidenum">
              <a:rPr lang="en-US"/>
              <a:t>‹#›</a:t>
            </a:fld>
            <a:endParaRPr/>
          </a:p>
        </p:txBody>
      </p:sp>
      <p:sp>
        <p:nvSpPr>
          <p:cNvPr id="222" name="Google Shape;222;p27"/>
          <p:cNvSpPr txBox="1"/>
          <p:nvPr/>
        </p:nvSpPr>
        <p:spPr>
          <a:xfrm>
            <a:off x="322850" y="823800"/>
            <a:ext cx="6116100" cy="609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AF0D37"/>
                </a:solidFill>
                <a:latin typeface="Calibri"/>
                <a:ea typeface="Calibri"/>
                <a:cs typeface="Calibri"/>
                <a:sym typeface="Calibri"/>
              </a:rPr>
              <a:t>Spark Master at spark://10.219.243.48:7077</a:t>
            </a:r>
            <a:endParaRPr b="1" i="0" sz="2000" u="none" cap="none" strike="noStrike">
              <a:solidFill>
                <a:srgbClr val="AF0D37"/>
              </a:solidFill>
              <a:latin typeface="Calibri"/>
              <a:ea typeface="Calibri"/>
              <a:cs typeface="Calibri"/>
              <a:sym typeface="Calibri"/>
            </a:endParaRPr>
          </a:p>
        </p:txBody>
      </p:sp>
      <p:pic>
        <p:nvPicPr>
          <p:cNvPr id="223" name="Google Shape;223;p27"/>
          <p:cNvPicPr preferRelativeResize="0"/>
          <p:nvPr/>
        </p:nvPicPr>
        <p:blipFill rotWithShape="1">
          <a:blip r:embed="rId3">
            <a:alphaModFix/>
          </a:blip>
          <a:srcRect b="0" l="0" r="0" t="0"/>
          <a:stretch/>
        </p:blipFill>
        <p:spPr>
          <a:xfrm>
            <a:off x="399050" y="1357200"/>
            <a:ext cx="8267699" cy="5330125"/>
          </a:xfrm>
          <a:prstGeom prst="rect">
            <a:avLst/>
          </a:prstGeom>
          <a:noFill/>
          <a:ln>
            <a:noFill/>
          </a:ln>
        </p:spPr>
      </p:pic>
      <p:cxnSp>
        <p:nvCxnSpPr>
          <p:cNvPr id="224" name="Google Shape;224;p27"/>
          <p:cNvCxnSpPr/>
          <p:nvPr/>
        </p:nvCxnSpPr>
        <p:spPr>
          <a:xfrm>
            <a:off x="1331599" y="6460940"/>
            <a:ext cx="3608701" cy="0"/>
          </a:xfrm>
          <a:prstGeom prst="straightConnector1">
            <a:avLst/>
          </a:prstGeom>
          <a:noFill/>
          <a:ln cap="flat" cmpd="sng" w="19050">
            <a:solidFill>
              <a:srgbClr val="AF0D37"/>
            </a:solidFill>
            <a:prstDash val="solid"/>
            <a:round/>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262558" y="278297"/>
            <a:ext cx="78477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Dataset Preprocessing</a:t>
            </a:r>
            <a:endParaRPr/>
          </a:p>
        </p:txBody>
      </p:sp>
      <p:sp>
        <p:nvSpPr>
          <p:cNvPr id="231" name="Google Shape;231;p28"/>
          <p:cNvSpPr txBox="1"/>
          <p:nvPr>
            <p:ph idx="12" type="sldNum"/>
          </p:nvPr>
        </p:nvSpPr>
        <p:spPr>
          <a:xfrm>
            <a:off x="8546351" y="6460940"/>
            <a:ext cx="4767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100"/>
              <a:buFont typeface="Arial"/>
              <a:buNone/>
            </a:pPr>
            <a:fld id="{00000000-1234-1234-1234-123412341234}" type="slidenum">
              <a:rPr lang="en-US"/>
              <a:t>‹#›</a:t>
            </a:fld>
            <a:endParaRPr/>
          </a:p>
        </p:txBody>
      </p:sp>
      <p:sp>
        <p:nvSpPr>
          <p:cNvPr id="232" name="Google Shape;232;p28"/>
          <p:cNvSpPr txBox="1"/>
          <p:nvPr/>
        </p:nvSpPr>
        <p:spPr>
          <a:xfrm>
            <a:off x="338750" y="887900"/>
            <a:ext cx="4624800" cy="5241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00000"/>
              </a:lnSpc>
              <a:spcBef>
                <a:spcPts val="0"/>
              </a:spcBef>
              <a:spcAft>
                <a:spcPts val="0"/>
              </a:spcAft>
              <a:buClr>
                <a:srgbClr val="B43545"/>
              </a:buClr>
              <a:buSzPts val="2400"/>
              <a:buFont typeface="Calibri"/>
              <a:buAutoNum type="arabicPeriod"/>
            </a:pPr>
            <a:r>
              <a:rPr b="1" i="0" lang="en-US" sz="2400" u="none" cap="none" strike="noStrike">
                <a:solidFill>
                  <a:srgbClr val="B43545"/>
                </a:solidFill>
                <a:latin typeface="Calibri"/>
                <a:ea typeface="Calibri"/>
                <a:cs typeface="Calibri"/>
                <a:sym typeface="Calibri"/>
              </a:rPr>
              <a:t>Missing Value Imputation </a:t>
            </a:r>
            <a:endParaRPr b="1" i="0" sz="2400" u="none" cap="none" strike="noStrike">
              <a:solidFill>
                <a:srgbClr val="B43545"/>
              </a:solidFill>
              <a:latin typeface="Calibri"/>
              <a:ea typeface="Calibri"/>
              <a:cs typeface="Calibri"/>
              <a:sym typeface="Calibri"/>
            </a:endParaRPr>
          </a:p>
        </p:txBody>
      </p:sp>
      <p:pic>
        <p:nvPicPr>
          <p:cNvPr id="233" name="Google Shape;233;p28"/>
          <p:cNvPicPr preferRelativeResize="0"/>
          <p:nvPr/>
        </p:nvPicPr>
        <p:blipFill rotWithShape="1">
          <a:blip r:embed="rId3">
            <a:alphaModFix/>
          </a:blip>
          <a:srcRect b="0" l="0" r="0" t="0"/>
          <a:stretch/>
        </p:blipFill>
        <p:spPr>
          <a:xfrm>
            <a:off x="897150" y="1412000"/>
            <a:ext cx="2523859" cy="2460450"/>
          </a:xfrm>
          <a:prstGeom prst="rect">
            <a:avLst/>
          </a:prstGeom>
          <a:noFill/>
          <a:ln>
            <a:noFill/>
          </a:ln>
        </p:spPr>
      </p:pic>
      <p:sp>
        <p:nvSpPr>
          <p:cNvPr id="234" name="Google Shape;234;p28"/>
          <p:cNvSpPr txBox="1"/>
          <p:nvPr/>
        </p:nvSpPr>
        <p:spPr>
          <a:xfrm>
            <a:off x="3728100" y="1850525"/>
            <a:ext cx="4857600" cy="5241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bmi (continuous)  →  impute by mean</a:t>
            </a:r>
            <a:endParaRPr b="0" i="0" sz="20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235" name="Google Shape;235;p28"/>
          <p:cNvSpPr txBox="1"/>
          <p:nvPr/>
        </p:nvSpPr>
        <p:spPr>
          <a:xfrm>
            <a:off x="3728100" y="2620825"/>
            <a:ext cx="5111100" cy="5241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5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smoking_status (categorical)</a:t>
            </a:r>
            <a:endParaRPr b="0" i="0" sz="2000" u="none" cap="none" strike="noStrike">
              <a:solidFill>
                <a:srgbClr val="000000"/>
              </a:solidFill>
              <a:latin typeface="Calibri"/>
              <a:ea typeface="Calibri"/>
              <a:cs typeface="Calibri"/>
              <a:sym typeface="Calibri"/>
            </a:endParaRPr>
          </a:p>
          <a:p>
            <a:pPr indent="0" lvl="0" marL="45720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                                 →  create new category</a:t>
            </a:r>
            <a:endParaRPr b="0" i="0" sz="2000" u="none" cap="none" strike="noStrike">
              <a:solidFill>
                <a:srgbClr val="000000"/>
              </a:solidFill>
              <a:latin typeface="Calibri"/>
              <a:ea typeface="Calibri"/>
              <a:cs typeface="Calibri"/>
              <a:sym typeface="Calibri"/>
            </a:endParaRPr>
          </a:p>
          <a:p>
            <a:pPr indent="0" lvl="0" marL="457200" marR="0" rtl="0" algn="l">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236" name="Google Shape;236;p28"/>
          <p:cNvSpPr txBox="1"/>
          <p:nvPr/>
        </p:nvSpPr>
        <p:spPr>
          <a:xfrm>
            <a:off x="338750" y="3948650"/>
            <a:ext cx="4624800" cy="52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B43545"/>
                </a:solidFill>
                <a:latin typeface="Calibri"/>
                <a:ea typeface="Calibri"/>
                <a:cs typeface="Calibri"/>
                <a:sym typeface="Calibri"/>
              </a:rPr>
              <a:t>2.    Categorical Feature Encoding </a:t>
            </a:r>
            <a:endParaRPr b="1" i="0" sz="2400" u="none" cap="none" strike="noStrike">
              <a:solidFill>
                <a:srgbClr val="B43545"/>
              </a:solidFill>
              <a:latin typeface="Calibri"/>
              <a:ea typeface="Calibri"/>
              <a:cs typeface="Calibri"/>
              <a:sym typeface="Calibri"/>
            </a:endParaRPr>
          </a:p>
        </p:txBody>
      </p:sp>
      <p:pic>
        <p:nvPicPr>
          <p:cNvPr id="237" name="Google Shape;237;p28"/>
          <p:cNvPicPr preferRelativeResize="0"/>
          <p:nvPr/>
        </p:nvPicPr>
        <p:blipFill rotWithShape="1">
          <a:blip r:embed="rId4">
            <a:alphaModFix/>
          </a:blip>
          <a:srcRect b="0" l="0" r="0" t="0"/>
          <a:stretch/>
        </p:blipFill>
        <p:spPr>
          <a:xfrm>
            <a:off x="6395200" y="4472738"/>
            <a:ext cx="2190500" cy="2219525"/>
          </a:xfrm>
          <a:prstGeom prst="rect">
            <a:avLst/>
          </a:prstGeom>
          <a:noFill/>
          <a:ln>
            <a:noFill/>
          </a:ln>
        </p:spPr>
      </p:pic>
      <p:pic>
        <p:nvPicPr>
          <p:cNvPr id="238" name="Google Shape;238;p28"/>
          <p:cNvPicPr preferRelativeResize="0"/>
          <p:nvPr/>
        </p:nvPicPr>
        <p:blipFill rotWithShape="1">
          <a:blip r:embed="rId5">
            <a:alphaModFix/>
          </a:blip>
          <a:srcRect b="0" l="0" r="0" t="0"/>
          <a:stretch/>
        </p:blipFill>
        <p:spPr>
          <a:xfrm>
            <a:off x="2678425" y="5276475"/>
            <a:ext cx="3643800" cy="365100"/>
          </a:xfrm>
          <a:prstGeom prst="rect">
            <a:avLst/>
          </a:prstGeom>
          <a:noFill/>
          <a:ln>
            <a:noFill/>
          </a:ln>
        </p:spPr>
      </p:pic>
      <p:pic>
        <p:nvPicPr>
          <p:cNvPr id="239" name="Google Shape;239;p28"/>
          <p:cNvPicPr preferRelativeResize="0"/>
          <p:nvPr/>
        </p:nvPicPr>
        <p:blipFill rotWithShape="1">
          <a:blip r:embed="rId6">
            <a:alphaModFix/>
          </a:blip>
          <a:srcRect b="0" l="0" r="0" t="6758"/>
          <a:stretch/>
        </p:blipFill>
        <p:spPr>
          <a:xfrm>
            <a:off x="491150" y="4458762"/>
            <a:ext cx="2190500" cy="2247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29"/>
          <p:cNvSpPr txBox="1"/>
          <p:nvPr>
            <p:ph type="title"/>
          </p:nvPr>
        </p:nvSpPr>
        <p:spPr>
          <a:xfrm>
            <a:off x="262558" y="278297"/>
            <a:ext cx="78477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Dataset Preprocessing</a:t>
            </a:r>
            <a:endParaRPr/>
          </a:p>
        </p:txBody>
      </p:sp>
      <p:sp>
        <p:nvSpPr>
          <p:cNvPr id="246" name="Google Shape;246;p29"/>
          <p:cNvSpPr txBox="1"/>
          <p:nvPr>
            <p:ph idx="12" type="sldNum"/>
          </p:nvPr>
        </p:nvSpPr>
        <p:spPr>
          <a:xfrm>
            <a:off x="8546351" y="6460940"/>
            <a:ext cx="4767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100"/>
              <a:buFont typeface="Arial"/>
              <a:buNone/>
            </a:pPr>
            <a:fld id="{00000000-1234-1234-1234-123412341234}" type="slidenum">
              <a:rPr lang="en-US"/>
              <a:t>‹#›</a:t>
            </a:fld>
            <a:endParaRPr/>
          </a:p>
        </p:txBody>
      </p:sp>
      <p:sp>
        <p:nvSpPr>
          <p:cNvPr id="247" name="Google Shape;247;p29"/>
          <p:cNvSpPr txBox="1"/>
          <p:nvPr/>
        </p:nvSpPr>
        <p:spPr>
          <a:xfrm>
            <a:off x="338750" y="887900"/>
            <a:ext cx="4624800" cy="52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B43545"/>
                </a:solidFill>
                <a:latin typeface="Calibri"/>
                <a:ea typeface="Calibri"/>
                <a:cs typeface="Calibri"/>
                <a:sym typeface="Calibri"/>
              </a:rPr>
              <a:t>3.   Oversampling Imbalanced Data </a:t>
            </a:r>
            <a:endParaRPr b="1" i="0" sz="2400" u="none" cap="none" strike="noStrike">
              <a:solidFill>
                <a:srgbClr val="B43545"/>
              </a:solidFill>
              <a:latin typeface="Calibri"/>
              <a:ea typeface="Calibri"/>
              <a:cs typeface="Calibri"/>
              <a:sym typeface="Calibri"/>
            </a:endParaRPr>
          </a:p>
        </p:txBody>
      </p:sp>
      <p:pic>
        <p:nvPicPr>
          <p:cNvPr id="248" name="Google Shape;248;p29"/>
          <p:cNvPicPr preferRelativeResize="0"/>
          <p:nvPr/>
        </p:nvPicPr>
        <p:blipFill rotWithShape="1">
          <a:blip r:embed="rId3">
            <a:alphaModFix/>
          </a:blip>
          <a:srcRect b="0" l="0" r="0" t="0"/>
          <a:stretch/>
        </p:blipFill>
        <p:spPr>
          <a:xfrm>
            <a:off x="4800600" y="1474900"/>
            <a:ext cx="4039250" cy="2250825"/>
          </a:xfrm>
          <a:prstGeom prst="rect">
            <a:avLst/>
          </a:prstGeom>
          <a:noFill/>
          <a:ln>
            <a:noFill/>
          </a:ln>
        </p:spPr>
      </p:pic>
      <p:pic>
        <p:nvPicPr>
          <p:cNvPr id="249" name="Google Shape;249;p29"/>
          <p:cNvPicPr preferRelativeResize="0"/>
          <p:nvPr/>
        </p:nvPicPr>
        <p:blipFill rotWithShape="1">
          <a:blip r:embed="rId4">
            <a:alphaModFix/>
          </a:blip>
          <a:srcRect b="0" l="0" r="0" t="15867"/>
          <a:stretch/>
        </p:blipFill>
        <p:spPr>
          <a:xfrm>
            <a:off x="634700" y="1474900"/>
            <a:ext cx="4089700" cy="2250825"/>
          </a:xfrm>
          <a:prstGeom prst="rect">
            <a:avLst/>
          </a:prstGeom>
          <a:noFill/>
          <a:ln>
            <a:noFill/>
          </a:ln>
        </p:spPr>
      </p:pic>
      <p:sp>
        <p:nvSpPr>
          <p:cNvPr id="250" name="Google Shape;250;p29"/>
          <p:cNvSpPr txBox="1"/>
          <p:nvPr/>
        </p:nvSpPr>
        <p:spPr>
          <a:xfrm>
            <a:off x="1478450" y="3878050"/>
            <a:ext cx="5969100" cy="609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800"/>
              </a:spcBef>
              <a:spcAft>
                <a:spcPts val="1500"/>
              </a:spcAft>
              <a:buClr>
                <a:srgbClr val="000000"/>
              </a:buClr>
              <a:buSzPts val="2200"/>
              <a:buFont typeface="Arial"/>
              <a:buNone/>
            </a:pPr>
            <a:r>
              <a:rPr b="1" i="0" lang="en-US" sz="2200" u="none" cap="none" strike="noStrike">
                <a:solidFill>
                  <a:srgbClr val="AF0D37"/>
                </a:solidFill>
                <a:latin typeface="Calibri"/>
                <a:ea typeface="Calibri"/>
                <a:cs typeface="Calibri"/>
                <a:sym typeface="Calibri"/>
              </a:rPr>
              <a:t>S</a:t>
            </a:r>
            <a:r>
              <a:rPr b="1" i="0" lang="en-US" sz="2200" u="none" cap="none" strike="noStrike">
                <a:solidFill>
                  <a:srgbClr val="333333"/>
                </a:solidFill>
                <a:latin typeface="Calibri"/>
                <a:ea typeface="Calibri"/>
                <a:cs typeface="Calibri"/>
                <a:sym typeface="Calibri"/>
              </a:rPr>
              <a:t>ynthetic </a:t>
            </a:r>
            <a:r>
              <a:rPr b="1" i="0" lang="en-US" sz="2200" u="none" cap="none" strike="noStrike">
                <a:solidFill>
                  <a:srgbClr val="AF0D37"/>
                </a:solidFill>
                <a:latin typeface="Calibri"/>
                <a:ea typeface="Calibri"/>
                <a:cs typeface="Calibri"/>
                <a:sym typeface="Calibri"/>
              </a:rPr>
              <a:t>M</a:t>
            </a:r>
            <a:r>
              <a:rPr b="1" i="0" lang="en-US" sz="2200" u="none" cap="none" strike="noStrike">
                <a:solidFill>
                  <a:srgbClr val="333333"/>
                </a:solidFill>
                <a:latin typeface="Calibri"/>
                <a:ea typeface="Calibri"/>
                <a:cs typeface="Calibri"/>
                <a:sym typeface="Calibri"/>
              </a:rPr>
              <a:t>inority </a:t>
            </a:r>
            <a:r>
              <a:rPr b="1" i="0" lang="en-US" sz="2200" u="none" cap="none" strike="noStrike">
                <a:solidFill>
                  <a:srgbClr val="AF0D37"/>
                </a:solidFill>
                <a:latin typeface="Calibri"/>
                <a:ea typeface="Calibri"/>
                <a:cs typeface="Calibri"/>
                <a:sym typeface="Calibri"/>
              </a:rPr>
              <a:t>O</a:t>
            </a:r>
            <a:r>
              <a:rPr b="1" i="0" lang="en-US" sz="2200" u="none" cap="none" strike="noStrike">
                <a:solidFill>
                  <a:srgbClr val="333333"/>
                </a:solidFill>
                <a:latin typeface="Calibri"/>
                <a:ea typeface="Calibri"/>
                <a:cs typeface="Calibri"/>
                <a:sym typeface="Calibri"/>
              </a:rPr>
              <a:t>ver-sampling </a:t>
            </a:r>
            <a:r>
              <a:rPr b="1" i="0" lang="en-US" sz="2200" u="none" cap="none" strike="noStrike">
                <a:solidFill>
                  <a:srgbClr val="AF0D37"/>
                </a:solidFill>
                <a:latin typeface="Calibri"/>
                <a:ea typeface="Calibri"/>
                <a:cs typeface="Calibri"/>
                <a:sym typeface="Calibri"/>
              </a:rPr>
              <a:t>T</a:t>
            </a:r>
            <a:r>
              <a:rPr b="1" i="0" lang="en-US" sz="2200" u="none" cap="none" strike="noStrike">
                <a:solidFill>
                  <a:srgbClr val="333333"/>
                </a:solidFill>
                <a:latin typeface="Calibri"/>
                <a:ea typeface="Calibri"/>
                <a:cs typeface="Calibri"/>
                <a:sym typeface="Calibri"/>
              </a:rPr>
              <a:t>echnique</a:t>
            </a:r>
            <a:endParaRPr b="1" i="0" sz="2200" u="none" cap="none" strike="noStrike">
              <a:solidFill>
                <a:srgbClr val="333333"/>
              </a:solidFill>
              <a:latin typeface="Calibri"/>
              <a:ea typeface="Calibri"/>
              <a:cs typeface="Calibri"/>
              <a:sym typeface="Calibri"/>
            </a:endParaRPr>
          </a:p>
        </p:txBody>
      </p:sp>
      <p:sp>
        <p:nvSpPr>
          <p:cNvPr id="251" name="Google Shape;251;p29"/>
          <p:cNvSpPr/>
          <p:nvPr/>
        </p:nvSpPr>
        <p:spPr>
          <a:xfrm>
            <a:off x="3874400" y="5782643"/>
            <a:ext cx="624000" cy="3024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2" name="Google Shape;252;p29"/>
          <p:cNvPicPr preferRelativeResize="0"/>
          <p:nvPr/>
        </p:nvPicPr>
        <p:blipFill rotWithShape="1">
          <a:blip r:embed="rId5">
            <a:alphaModFix/>
          </a:blip>
          <a:srcRect b="0" l="0" r="0" t="0"/>
          <a:stretch/>
        </p:blipFill>
        <p:spPr>
          <a:xfrm>
            <a:off x="1749050" y="4844525"/>
            <a:ext cx="4313525" cy="302500"/>
          </a:xfrm>
          <a:prstGeom prst="rect">
            <a:avLst/>
          </a:prstGeom>
          <a:noFill/>
          <a:ln>
            <a:noFill/>
          </a:ln>
        </p:spPr>
      </p:pic>
      <p:pic>
        <p:nvPicPr>
          <p:cNvPr id="253" name="Google Shape;253;p29"/>
          <p:cNvPicPr preferRelativeResize="0"/>
          <p:nvPr/>
        </p:nvPicPr>
        <p:blipFill rotWithShape="1">
          <a:blip r:embed="rId6">
            <a:alphaModFix/>
          </a:blip>
          <a:srcRect b="0" l="0" r="0" t="0"/>
          <a:stretch/>
        </p:blipFill>
        <p:spPr>
          <a:xfrm>
            <a:off x="1828350" y="5381975"/>
            <a:ext cx="1702400" cy="1167075"/>
          </a:xfrm>
          <a:prstGeom prst="rect">
            <a:avLst/>
          </a:prstGeom>
          <a:noFill/>
          <a:ln>
            <a:noFill/>
          </a:ln>
        </p:spPr>
      </p:pic>
      <p:sp>
        <p:nvSpPr>
          <p:cNvPr id="254" name="Google Shape;254;p29"/>
          <p:cNvSpPr txBox="1"/>
          <p:nvPr/>
        </p:nvSpPr>
        <p:spPr>
          <a:xfrm>
            <a:off x="1495250" y="4320425"/>
            <a:ext cx="6744600" cy="52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(generate </a:t>
            </a:r>
            <a:r>
              <a:rPr b="1" i="0" lang="en-US" sz="2000" u="none" cap="none" strike="noStrike">
                <a:solidFill>
                  <a:srgbClr val="AF0D37"/>
                </a:solidFill>
                <a:latin typeface="Calibri"/>
                <a:ea typeface="Calibri"/>
                <a:cs typeface="Calibri"/>
                <a:sym typeface="Calibri"/>
              </a:rPr>
              <a:t>synthetic</a:t>
            </a:r>
            <a:r>
              <a:rPr b="0" i="0" lang="en-US" sz="2000" u="none" cap="none" strike="noStrike">
                <a:solidFill>
                  <a:srgbClr val="000000"/>
                </a:solidFill>
                <a:latin typeface="Calibri"/>
                <a:ea typeface="Calibri"/>
                <a:cs typeface="Calibri"/>
                <a:sym typeface="Calibri"/>
              </a:rPr>
              <a:t> examples  → </a:t>
            </a:r>
            <a:r>
              <a:rPr b="0" i="0" lang="en-US" sz="2000" u="none" cap="none" strike="noStrike">
                <a:solidFill>
                  <a:schemeClr val="dk1"/>
                </a:solidFill>
                <a:latin typeface="Calibri"/>
                <a:ea typeface="Calibri"/>
                <a:cs typeface="Calibri"/>
                <a:sym typeface="Calibri"/>
              </a:rPr>
              <a:t>mitigate overfitting)</a:t>
            </a:r>
            <a:r>
              <a:rPr b="0" i="0" lang="en-US" sz="2000" u="none" cap="none" strike="noStrike">
                <a:solidFill>
                  <a:srgbClr val="000000"/>
                </a:solidFill>
                <a:latin typeface="Calibri"/>
                <a:ea typeface="Calibri"/>
                <a:cs typeface="Calibri"/>
                <a:sym typeface="Calibri"/>
              </a:rPr>
              <a:t> </a:t>
            </a:r>
            <a:endParaRPr b="0" i="0" sz="20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pic>
        <p:nvPicPr>
          <p:cNvPr id="255" name="Google Shape;255;p29"/>
          <p:cNvPicPr preferRelativeResize="0"/>
          <p:nvPr/>
        </p:nvPicPr>
        <p:blipFill rotWithShape="1">
          <a:blip r:embed="rId7">
            <a:alphaModFix/>
          </a:blip>
          <a:srcRect b="0" l="0" r="0" t="0"/>
          <a:stretch/>
        </p:blipFill>
        <p:spPr>
          <a:xfrm>
            <a:off x="4963550" y="5381975"/>
            <a:ext cx="2394600" cy="1103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0"/>
          <p:cNvSpPr txBox="1"/>
          <p:nvPr>
            <p:ph type="title"/>
          </p:nvPr>
        </p:nvSpPr>
        <p:spPr>
          <a:xfrm>
            <a:off x="262558" y="278297"/>
            <a:ext cx="78477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Build ML classification model</a:t>
            </a:r>
            <a:endParaRPr/>
          </a:p>
        </p:txBody>
      </p:sp>
      <p:sp>
        <p:nvSpPr>
          <p:cNvPr id="262" name="Google Shape;262;p30"/>
          <p:cNvSpPr txBox="1"/>
          <p:nvPr>
            <p:ph idx="12" type="sldNum"/>
          </p:nvPr>
        </p:nvSpPr>
        <p:spPr>
          <a:xfrm>
            <a:off x="8546351" y="6460940"/>
            <a:ext cx="4767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100"/>
              <a:buFont typeface="Arial"/>
              <a:buNone/>
            </a:pPr>
            <a:fld id="{00000000-1234-1234-1234-123412341234}" type="slidenum">
              <a:rPr lang="en-US"/>
              <a:t>‹#›</a:t>
            </a:fld>
            <a:endParaRPr/>
          </a:p>
        </p:txBody>
      </p:sp>
      <p:sp>
        <p:nvSpPr>
          <p:cNvPr id="263" name="Google Shape;263;p30"/>
          <p:cNvSpPr txBox="1"/>
          <p:nvPr/>
        </p:nvSpPr>
        <p:spPr>
          <a:xfrm>
            <a:off x="414950" y="887900"/>
            <a:ext cx="6162300" cy="4464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00000"/>
              </a:lnSpc>
              <a:spcBef>
                <a:spcPts val="0"/>
              </a:spcBef>
              <a:spcAft>
                <a:spcPts val="0"/>
              </a:spcAft>
              <a:buClr>
                <a:srgbClr val="B43545"/>
              </a:buClr>
              <a:buSzPts val="2200"/>
              <a:buFont typeface="Calibri"/>
              <a:buAutoNum type="arabicPeriod"/>
            </a:pPr>
            <a:r>
              <a:rPr b="1" i="0" lang="en-US" sz="2200" u="none" cap="none" strike="noStrike">
                <a:solidFill>
                  <a:srgbClr val="B43545"/>
                </a:solidFill>
                <a:latin typeface="Calibri"/>
                <a:ea typeface="Calibri"/>
                <a:cs typeface="Calibri"/>
                <a:sym typeface="Calibri"/>
              </a:rPr>
              <a:t>Assemble  features into a single vector column </a:t>
            </a:r>
            <a:endParaRPr b="1" i="0" sz="2200" u="none" cap="none" strike="noStrike">
              <a:solidFill>
                <a:srgbClr val="B43545"/>
              </a:solidFill>
              <a:latin typeface="Calibri"/>
              <a:ea typeface="Calibri"/>
              <a:cs typeface="Calibri"/>
              <a:sym typeface="Calibri"/>
            </a:endParaRPr>
          </a:p>
        </p:txBody>
      </p:sp>
      <p:sp>
        <p:nvSpPr>
          <p:cNvPr id="264" name="Google Shape;264;p30"/>
          <p:cNvSpPr txBox="1"/>
          <p:nvPr/>
        </p:nvSpPr>
        <p:spPr>
          <a:xfrm>
            <a:off x="414950" y="2090050"/>
            <a:ext cx="3990300" cy="44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B43545"/>
                </a:solidFill>
                <a:latin typeface="Calibri"/>
                <a:ea typeface="Calibri"/>
                <a:cs typeface="Calibri"/>
                <a:sym typeface="Calibri"/>
              </a:rPr>
              <a:t>2.    Build a pipeline workflow</a:t>
            </a:r>
            <a:endParaRPr b="1" i="0" sz="2200" u="none" cap="none" strike="noStrike">
              <a:solidFill>
                <a:srgbClr val="B43545"/>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B43545"/>
                </a:solidFill>
                <a:latin typeface="Calibri"/>
                <a:ea typeface="Calibri"/>
                <a:cs typeface="Calibri"/>
                <a:sym typeface="Calibri"/>
              </a:rPr>
              <a:t>     (a sequence of stages for ML)</a:t>
            </a:r>
            <a:endParaRPr b="1" i="0" sz="2200" u="none" cap="none" strike="noStrike">
              <a:solidFill>
                <a:srgbClr val="B43545"/>
              </a:solidFill>
              <a:latin typeface="Calibri"/>
              <a:ea typeface="Calibri"/>
              <a:cs typeface="Calibri"/>
              <a:sym typeface="Calibri"/>
            </a:endParaRPr>
          </a:p>
        </p:txBody>
      </p:sp>
      <p:pic>
        <p:nvPicPr>
          <p:cNvPr id="265" name="Google Shape;265;p30"/>
          <p:cNvPicPr preferRelativeResize="0"/>
          <p:nvPr/>
        </p:nvPicPr>
        <p:blipFill rotWithShape="1">
          <a:blip r:embed="rId3">
            <a:alphaModFix/>
          </a:blip>
          <a:srcRect b="0" l="0" r="0" t="0"/>
          <a:stretch/>
        </p:blipFill>
        <p:spPr>
          <a:xfrm>
            <a:off x="819600" y="1334300"/>
            <a:ext cx="4533375" cy="306775"/>
          </a:xfrm>
          <a:prstGeom prst="rect">
            <a:avLst/>
          </a:prstGeom>
          <a:noFill/>
          <a:ln>
            <a:noFill/>
          </a:ln>
        </p:spPr>
      </p:pic>
      <p:pic>
        <p:nvPicPr>
          <p:cNvPr id="266" name="Google Shape;266;p30"/>
          <p:cNvPicPr preferRelativeResize="0"/>
          <p:nvPr/>
        </p:nvPicPr>
        <p:blipFill rotWithShape="1">
          <a:blip r:embed="rId4">
            <a:alphaModFix/>
          </a:blip>
          <a:srcRect b="0" l="0" r="0" t="0"/>
          <a:stretch/>
        </p:blipFill>
        <p:spPr>
          <a:xfrm>
            <a:off x="4953000" y="1796250"/>
            <a:ext cx="3318775" cy="2298550"/>
          </a:xfrm>
          <a:prstGeom prst="rect">
            <a:avLst/>
          </a:prstGeom>
          <a:noFill/>
          <a:ln>
            <a:noFill/>
          </a:ln>
        </p:spPr>
      </p:pic>
      <p:sp>
        <p:nvSpPr>
          <p:cNvPr id="267" name="Google Shape;267;p30"/>
          <p:cNvSpPr txBox="1"/>
          <p:nvPr/>
        </p:nvSpPr>
        <p:spPr>
          <a:xfrm>
            <a:off x="460125" y="3304425"/>
            <a:ext cx="4379400" cy="44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B43545"/>
                </a:solidFill>
                <a:latin typeface="Calibri"/>
                <a:ea typeface="Calibri"/>
                <a:cs typeface="Calibri"/>
                <a:sym typeface="Calibri"/>
              </a:rPr>
              <a:t>3.    Split train &amp; test set (0.8/0.2)</a:t>
            </a:r>
            <a:endParaRPr b="1" i="0" sz="2200" u="none" cap="none" strike="noStrike">
              <a:solidFill>
                <a:srgbClr val="B43545"/>
              </a:solidFill>
              <a:latin typeface="Calibri"/>
              <a:ea typeface="Calibri"/>
              <a:cs typeface="Calibri"/>
              <a:sym typeface="Calibri"/>
            </a:endParaRPr>
          </a:p>
        </p:txBody>
      </p:sp>
      <p:pic>
        <p:nvPicPr>
          <p:cNvPr id="268" name="Google Shape;268;p30"/>
          <p:cNvPicPr preferRelativeResize="0"/>
          <p:nvPr/>
        </p:nvPicPr>
        <p:blipFill rotWithShape="1">
          <a:blip r:embed="rId5">
            <a:alphaModFix/>
          </a:blip>
          <a:srcRect b="0" l="0" r="0" t="0"/>
          <a:stretch/>
        </p:blipFill>
        <p:spPr>
          <a:xfrm>
            <a:off x="974750" y="3798957"/>
            <a:ext cx="3230050" cy="586043"/>
          </a:xfrm>
          <a:prstGeom prst="rect">
            <a:avLst/>
          </a:prstGeom>
          <a:noFill/>
          <a:ln>
            <a:noFill/>
          </a:ln>
        </p:spPr>
      </p:pic>
      <p:sp>
        <p:nvSpPr>
          <p:cNvPr id="269" name="Google Shape;269;p30"/>
          <p:cNvSpPr txBox="1"/>
          <p:nvPr/>
        </p:nvSpPr>
        <p:spPr>
          <a:xfrm>
            <a:off x="476275" y="4606375"/>
            <a:ext cx="5666700" cy="44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B43545"/>
                </a:solidFill>
                <a:latin typeface="Calibri"/>
                <a:ea typeface="Calibri"/>
                <a:cs typeface="Calibri"/>
                <a:sym typeface="Calibri"/>
              </a:rPr>
              <a:t>4.    Implement four classification algorithms</a:t>
            </a:r>
            <a:endParaRPr b="1" i="0" sz="2200" u="none" cap="none" strike="noStrike">
              <a:solidFill>
                <a:srgbClr val="B43545"/>
              </a:solidFill>
              <a:latin typeface="Calibri"/>
              <a:ea typeface="Calibri"/>
              <a:cs typeface="Calibri"/>
              <a:sym typeface="Calibri"/>
            </a:endParaRPr>
          </a:p>
        </p:txBody>
      </p:sp>
      <p:sp>
        <p:nvSpPr>
          <p:cNvPr id="270" name="Google Shape;270;p30"/>
          <p:cNvSpPr txBox="1"/>
          <p:nvPr/>
        </p:nvSpPr>
        <p:spPr>
          <a:xfrm>
            <a:off x="864350" y="5052775"/>
            <a:ext cx="8088300" cy="524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3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Logistic Regression (threshold=0.5, maxIter=10)</a:t>
            </a:r>
            <a:endParaRPr b="0" i="0" sz="1800" u="none" cap="none" strike="noStrike">
              <a:solidFill>
                <a:srgbClr val="000000"/>
              </a:solidFill>
              <a:latin typeface="Calibri"/>
              <a:ea typeface="Calibri"/>
              <a:cs typeface="Calibri"/>
              <a:sym typeface="Calibri"/>
            </a:endParaRPr>
          </a:p>
          <a:p>
            <a:pPr indent="-342900" lvl="0" marL="457200" marR="0" rtl="0" algn="l">
              <a:lnSpc>
                <a:spcPct val="13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Decision Tree (maxDepth=5, impurity="gini")</a:t>
            </a:r>
            <a:endParaRPr b="0" i="0" sz="1800" u="none" cap="none" strike="noStrike">
              <a:solidFill>
                <a:srgbClr val="000000"/>
              </a:solidFill>
              <a:latin typeface="Calibri"/>
              <a:ea typeface="Calibri"/>
              <a:cs typeface="Calibri"/>
              <a:sym typeface="Calibri"/>
            </a:endParaRPr>
          </a:p>
          <a:p>
            <a:pPr indent="-342900" lvl="0" marL="457200" marR="0" rtl="0" algn="l">
              <a:lnSpc>
                <a:spcPct val="13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Random Forest (maxDepth=5, numTrees=20, subsamplingRate=1.0)</a:t>
            </a:r>
            <a:endParaRPr b="0" i="0" sz="1800" u="none" cap="none" strike="noStrike">
              <a:solidFill>
                <a:srgbClr val="000000"/>
              </a:solidFill>
              <a:latin typeface="Calibri"/>
              <a:ea typeface="Calibri"/>
              <a:cs typeface="Calibri"/>
              <a:sym typeface="Calibri"/>
            </a:endParaRPr>
          </a:p>
          <a:p>
            <a:pPr indent="-342900" lvl="0" marL="457200" marR="0" rtl="0" algn="l">
              <a:lnSpc>
                <a:spcPct val="13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Gradient-Boosted Tree (maxDepth=5, maxIter=5, subsamplingRate=1.0)</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1"/>
          <p:cNvSpPr/>
          <p:nvPr/>
        </p:nvSpPr>
        <p:spPr>
          <a:xfrm>
            <a:off x="1767626" y="3309869"/>
            <a:ext cx="5608800" cy="83700"/>
          </a:xfrm>
          <a:prstGeom prst="rect">
            <a:avLst/>
          </a:prstGeom>
          <a:solidFill>
            <a:srgbClr val="B4354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6" name="Google Shape;276;p31"/>
          <p:cNvSpPr txBox="1"/>
          <p:nvPr/>
        </p:nvSpPr>
        <p:spPr>
          <a:xfrm>
            <a:off x="2457000" y="2419575"/>
            <a:ext cx="4230000" cy="1096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500"/>
              <a:buFont typeface="Arial"/>
              <a:buNone/>
            </a:pPr>
            <a:r>
              <a:rPr b="1" i="0" lang="en-US" sz="5500" u="none" cap="none" strike="noStrike">
                <a:solidFill>
                  <a:srgbClr val="B43545"/>
                </a:solidFill>
                <a:latin typeface="Calibri"/>
                <a:ea typeface="Calibri"/>
                <a:cs typeface="Calibri"/>
                <a:sym typeface="Calibri"/>
              </a:rPr>
              <a:t>Performance</a:t>
            </a:r>
            <a:endParaRPr b="1" i="0" sz="5500" u="none" cap="none" strike="noStrike">
              <a:solidFill>
                <a:srgbClr val="B43545"/>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5500"/>
              <a:buFont typeface="Arial"/>
              <a:buNone/>
            </a:pPr>
            <a:r>
              <a:rPr b="1" i="0" lang="en-US" sz="5500" u="none" cap="none" strike="noStrike">
                <a:solidFill>
                  <a:srgbClr val="B43545"/>
                </a:solidFill>
                <a:latin typeface="Calibri"/>
                <a:ea typeface="Calibri"/>
                <a:cs typeface="Calibri"/>
                <a:sym typeface="Calibri"/>
              </a:rPr>
              <a:t>Measuring</a:t>
            </a:r>
            <a:endParaRPr b="1" i="0" sz="5500" u="none" cap="none" strike="noStrike">
              <a:solidFill>
                <a:srgbClr val="B43545"/>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2"/>
          <p:cNvSpPr txBox="1"/>
          <p:nvPr>
            <p:ph type="title"/>
          </p:nvPr>
        </p:nvSpPr>
        <p:spPr>
          <a:xfrm>
            <a:off x="152550" y="892050"/>
            <a:ext cx="16923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Impact of </a:t>
            </a:r>
            <a:endParaRPr/>
          </a:p>
          <a:p>
            <a:pPr indent="0" lvl="0" marL="0" rtl="0" algn="l">
              <a:lnSpc>
                <a:spcPct val="100000"/>
              </a:lnSpc>
              <a:spcBef>
                <a:spcPts val="0"/>
              </a:spcBef>
              <a:spcAft>
                <a:spcPts val="0"/>
              </a:spcAft>
              <a:buSzPts val="1800"/>
              <a:buNone/>
            </a:pPr>
            <a:r>
              <a:rPr lang="en-US"/>
              <a:t>Scale</a:t>
            </a:r>
            <a:endParaRPr/>
          </a:p>
        </p:txBody>
      </p:sp>
      <p:sp>
        <p:nvSpPr>
          <p:cNvPr id="283" name="Google Shape;283;p32"/>
          <p:cNvSpPr txBox="1"/>
          <p:nvPr>
            <p:ph idx="12" type="sldNum"/>
          </p:nvPr>
        </p:nvSpPr>
        <p:spPr>
          <a:xfrm>
            <a:off x="8546351" y="6460940"/>
            <a:ext cx="4767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100"/>
              <a:buFont typeface="Arial"/>
              <a:buNone/>
            </a:pPr>
            <a:fld id="{00000000-1234-1234-1234-123412341234}" type="slidenum">
              <a:rPr lang="en-US"/>
              <a:t>‹#›</a:t>
            </a:fld>
            <a:endParaRPr/>
          </a:p>
        </p:txBody>
      </p:sp>
      <p:pic>
        <p:nvPicPr>
          <p:cNvPr id="284" name="Google Shape;284;p32"/>
          <p:cNvPicPr preferRelativeResize="0"/>
          <p:nvPr/>
        </p:nvPicPr>
        <p:blipFill rotWithShape="1">
          <a:blip r:embed="rId3">
            <a:alphaModFix/>
          </a:blip>
          <a:srcRect b="0" l="0" r="0" t="0"/>
          <a:stretch/>
        </p:blipFill>
        <p:spPr>
          <a:xfrm>
            <a:off x="2209098" y="63400"/>
            <a:ext cx="5207946" cy="3305825"/>
          </a:xfrm>
          <a:prstGeom prst="rect">
            <a:avLst/>
          </a:prstGeom>
          <a:noFill/>
          <a:ln>
            <a:noFill/>
          </a:ln>
        </p:spPr>
      </p:pic>
      <p:pic>
        <p:nvPicPr>
          <p:cNvPr id="285" name="Google Shape;285;p32"/>
          <p:cNvPicPr preferRelativeResize="0"/>
          <p:nvPr/>
        </p:nvPicPr>
        <p:blipFill rotWithShape="1">
          <a:blip r:embed="rId4">
            <a:alphaModFix/>
          </a:blip>
          <a:srcRect b="0" l="0" r="0" t="0"/>
          <a:stretch/>
        </p:blipFill>
        <p:spPr>
          <a:xfrm>
            <a:off x="2280825" y="3429000"/>
            <a:ext cx="5224862" cy="3382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90" name="Shape 290"/>
        <p:cNvGrpSpPr/>
        <p:nvPr/>
      </p:nvGrpSpPr>
      <p:grpSpPr>
        <a:xfrm>
          <a:off x="0" y="0"/>
          <a:ext cx="0" cy="0"/>
          <a:chOff x="0" y="0"/>
          <a:chExt cx="0" cy="0"/>
        </a:xfrm>
      </p:grpSpPr>
      <p:sp>
        <p:nvSpPr>
          <p:cNvPr id="291" name="Google Shape;291;p33"/>
          <p:cNvSpPr txBox="1"/>
          <p:nvPr>
            <p:ph type="title"/>
          </p:nvPr>
        </p:nvSpPr>
        <p:spPr>
          <a:xfrm>
            <a:off x="139800" y="1269525"/>
            <a:ext cx="2809500" cy="43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Impact </a:t>
            </a:r>
            <a:endParaRPr/>
          </a:p>
          <a:p>
            <a:pPr indent="0" lvl="0" marL="0" rtl="0" algn="l">
              <a:lnSpc>
                <a:spcPct val="100000"/>
              </a:lnSpc>
              <a:spcBef>
                <a:spcPts val="0"/>
              </a:spcBef>
              <a:spcAft>
                <a:spcPts val="0"/>
              </a:spcAft>
              <a:buSzPts val="1800"/>
              <a:buNone/>
            </a:pPr>
            <a:r>
              <a:rPr lang="en-US"/>
              <a:t>of </a:t>
            </a:r>
            <a:endParaRPr/>
          </a:p>
          <a:p>
            <a:pPr indent="0" lvl="0" marL="0" rtl="0" algn="l">
              <a:lnSpc>
                <a:spcPct val="100000"/>
              </a:lnSpc>
              <a:spcBef>
                <a:spcPts val="0"/>
              </a:spcBef>
              <a:spcAft>
                <a:spcPts val="0"/>
              </a:spcAft>
              <a:buSzPts val="1800"/>
              <a:buNone/>
            </a:pPr>
            <a:r>
              <a:rPr lang="en-US"/>
              <a:t>Parallel Processor</a:t>
            </a:r>
            <a:endParaRPr/>
          </a:p>
        </p:txBody>
      </p:sp>
      <p:sp>
        <p:nvSpPr>
          <p:cNvPr id="292" name="Google Shape;292;p33"/>
          <p:cNvSpPr txBox="1"/>
          <p:nvPr>
            <p:ph idx="12" type="sldNum"/>
          </p:nvPr>
        </p:nvSpPr>
        <p:spPr>
          <a:xfrm>
            <a:off x="8546351" y="6460940"/>
            <a:ext cx="4767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4"/>
          <p:cNvSpPr/>
          <p:nvPr/>
        </p:nvSpPr>
        <p:spPr>
          <a:xfrm>
            <a:off x="1767626" y="3309869"/>
            <a:ext cx="5608800" cy="83700"/>
          </a:xfrm>
          <a:prstGeom prst="rect">
            <a:avLst/>
          </a:prstGeom>
          <a:solidFill>
            <a:srgbClr val="B4354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8" name="Google Shape;298;p34"/>
          <p:cNvSpPr txBox="1"/>
          <p:nvPr/>
        </p:nvSpPr>
        <p:spPr>
          <a:xfrm>
            <a:off x="2457000" y="2419575"/>
            <a:ext cx="4230000" cy="1096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500"/>
              <a:buFont typeface="Arial"/>
              <a:buNone/>
            </a:pPr>
            <a:r>
              <a:rPr b="1" i="0" lang="en-US" sz="5500" u="none" cap="none" strike="noStrike">
                <a:solidFill>
                  <a:srgbClr val="B43545"/>
                </a:solidFill>
                <a:latin typeface="Calibri"/>
                <a:ea typeface="Calibri"/>
                <a:cs typeface="Calibri"/>
                <a:sym typeface="Calibri"/>
              </a:rPr>
              <a:t>Conclusion</a:t>
            </a:r>
            <a:endParaRPr b="1" i="0" sz="5500" u="none" cap="none" strike="noStrike">
              <a:solidFill>
                <a:srgbClr val="B43545"/>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5500"/>
              <a:buFont typeface="Arial"/>
              <a:buNone/>
            </a:pPr>
            <a:r>
              <a:rPr b="1" i="0" lang="en-US" sz="5500" u="none" cap="none" strike="noStrike">
                <a:solidFill>
                  <a:srgbClr val="B43545"/>
                </a:solidFill>
                <a:latin typeface="Calibri"/>
                <a:ea typeface="Calibri"/>
                <a:cs typeface="Calibri"/>
                <a:sym typeface="Calibri"/>
              </a:rPr>
              <a:t>Improvement</a:t>
            </a:r>
            <a:endParaRPr b="1" i="0" sz="5500" u="none" cap="none" strike="noStrike">
              <a:solidFill>
                <a:srgbClr val="B43545"/>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 name="Shape 41"/>
        <p:cNvGrpSpPr/>
        <p:nvPr/>
      </p:nvGrpSpPr>
      <p:grpSpPr>
        <a:xfrm>
          <a:off x="0" y="0"/>
          <a:ext cx="0" cy="0"/>
          <a:chOff x="0" y="0"/>
          <a:chExt cx="0" cy="0"/>
        </a:xfrm>
      </p:grpSpPr>
      <p:sp>
        <p:nvSpPr>
          <p:cNvPr id="42" name="Google Shape;42;p8"/>
          <p:cNvSpPr/>
          <p:nvPr/>
        </p:nvSpPr>
        <p:spPr>
          <a:xfrm>
            <a:off x="1767626" y="3309869"/>
            <a:ext cx="5608800" cy="83700"/>
          </a:xfrm>
          <a:prstGeom prst="rect">
            <a:avLst/>
          </a:prstGeom>
          <a:solidFill>
            <a:srgbClr val="B4354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 name="Google Shape;43;p8"/>
          <p:cNvSpPr txBox="1"/>
          <p:nvPr/>
        </p:nvSpPr>
        <p:spPr>
          <a:xfrm>
            <a:off x="2630250" y="2868125"/>
            <a:ext cx="3883500" cy="9672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4800"/>
              <a:buFont typeface="Arial"/>
              <a:buNone/>
            </a:pPr>
            <a:r>
              <a:rPr b="1" i="0" lang="en-US" sz="4800" u="none" cap="none" strike="noStrike">
                <a:solidFill>
                  <a:srgbClr val="B43545"/>
                </a:solidFill>
                <a:latin typeface="Calibri"/>
                <a:ea typeface="Calibri"/>
                <a:cs typeface="Calibri"/>
                <a:sym typeface="Calibri"/>
              </a:rPr>
              <a:t>Introduction</a:t>
            </a:r>
            <a:endParaRPr b="1" i="0" sz="4800" u="none" cap="none" strike="noStrike">
              <a:solidFill>
                <a:srgbClr val="B43545"/>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5"/>
          <p:cNvSpPr txBox="1"/>
          <p:nvPr>
            <p:ph type="title"/>
          </p:nvPr>
        </p:nvSpPr>
        <p:spPr>
          <a:xfrm>
            <a:off x="262558" y="278297"/>
            <a:ext cx="78477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Conclusion</a:t>
            </a:r>
            <a:endParaRPr/>
          </a:p>
        </p:txBody>
      </p:sp>
      <p:sp>
        <p:nvSpPr>
          <p:cNvPr id="305" name="Google Shape;305;p35"/>
          <p:cNvSpPr txBox="1"/>
          <p:nvPr>
            <p:ph idx="12" type="sldNum"/>
          </p:nvPr>
        </p:nvSpPr>
        <p:spPr>
          <a:xfrm>
            <a:off x="8546351" y="6460940"/>
            <a:ext cx="4767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100"/>
              <a:buFont typeface="Arial"/>
              <a:buNone/>
            </a:pPr>
            <a:fld id="{00000000-1234-1234-1234-123412341234}" type="slidenum">
              <a:rPr lang="en-US"/>
              <a:t>‹#›</a:t>
            </a:fld>
            <a:endParaRPr/>
          </a:p>
        </p:txBody>
      </p:sp>
      <p:sp>
        <p:nvSpPr>
          <p:cNvPr id="306" name="Google Shape;306;p35"/>
          <p:cNvSpPr txBox="1"/>
          <p:nvPr/>
        </p:nvSpPr>
        <p:spPr>
          <a:xfrm>
            <a:off x="262558" y="1191725"/>
            <a:ext cx="7847700" cy="865675"/>
          </a:xfrm>
          <a:prstGeom prst="rect">
            <a:avLst/>
          </a:prstGeom>
          <a:noFill/>
          <a:ln>
            <a:noFill/>
          </a:ln>
        </p:spPr>
        <p:txBody>
          <a:bodyPr anchorCtr="0" anchor="t" bIns="45700" lIns="91425" spcFirstLastPara="1" rIns="91425" wrap="square" tIns="45700">
            <a:noAutofit/>
          </a:bodyPr>
          <a:lstStyle/>
          <a:p>
            <a:pPr indent="-368300" lvl="0" marL="457200" marR="0" rtl="0" algn="l">
              <a:lnSpc>
                <a:spcPct val="100000"/>
              </a:lnSpc>
              <a:spcBef>
                <a:spcPts val="0"/>
              </a:spcBef>
              <a:spcAft>
                <a:spcPts val="0"/>
              </a:spcAft>
              <a:buClr>
                <a:srgbClr val="B43545"/>
              </a:buClr>
              <a:buSzPts val="2200"/>
              <a:buFont typeface="Calibri"/>
              <a:buAutoNum type="arabicPeriod"/>
            </a:pPr>
            <a:r>
              <a:rPr b="1" i="0" lang="en-US" sz="2200" u="none" cap="none" strike="noStrike">
                <a:solidFill>
                  <a:srgbClr val="B43545"/>
                </a:solidFill>
                <a:latin typeface="Calibri"/>
                <a:ea typeface="Calibri"/>
                <a:cs typeface="Calibri"/>
                <a:sym typeface="Calibri"/>
              </a:rPr>
              <a:t>With scale of data increasing, the accuracy of classification model raises, while the processing time also rises. </a:t>
            </a:r>
            <a:endParaRPr b="1" i="0" sz="2200" u="none" cap="none" strike="noStrike">
              <a:solidFill>
                <a:srgbClr val="B43545"/>
              </a:solidFill>
              <a:latin typeface="Calibri"/>
              <a:ea typeface="Calibri"/>
              <a:cs typeface="Calibri"/>
              <a:sym typeface="Calibri"/>
            </a:endParaRPr>
          </a:p>
        </p:txBody>
      </p:sp>
      <p:sp>
        <p:nvSpPr>
          <p:cNvPr id="307" name="Google Shape;307;p35"/>
          <p:cNvSpPr txBox="1"/>
          <p:nvPr/>
        </p:nvSpPr>
        <p:spPr>
          <a:xfrm>
            <a:off x="364158" y="2181837"/>
            <a:ext cx="7964400" cy="48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B43545"/>
                </a:solidFill>
                <a:latin typeface="Calibri"/>
                <a:ea typeface="Calibri"/>
                <a:cs typeface="Calibri"/>
                <a:sym typeface="Calibri"/>
              </a:rPr>
              <a:t>2.   Ensemble algorithms have better prediction than simple  </a:t>
            </a:r>
            <a:endParaRPr b="1" i="0" sz="2200" u="none" cap="none" strike="noStrike">
              <a:solidFill>
                <a:srgbClr val="B43545"/>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B43545"/>
                </a:solidFill>
                <a:latin typeface="Calibri"/>
                <a:ea typeface="Calibri"/>
                <a:cs typeface="Calibri"/>
                <a:sym typeface="Calibri"/>
              </a:rPr>
              <a:t>       classifier, although requiring longer time.</a:t>
            </a:r>
            <a:endParaRPr b="1" i="0" sz="2200" u="none" cap="none" strike="noStrike">
              <a:solidFill>
                <a:srgbClr val="B43545"/>
              </a:solidFill>
              <a:latin typeface="Calibri"/>
              <a:ea typeface="Calibri"/>
              <a:cs typeface="Calibri"/>
              <a:sym typeface="Calibri"/>
            </a:endParaRPr>
          </a:p>
        </p:txBody>
      </p:sp>
      <p:sp>
        <p:nvSpPr>
          <p:cNvPr id="308" name="Google Shape;308;p35"/>
          <p:cNvSpPr txBox="1"/>
          <p:nvPr/>
        </p:nvSpPr>
        <p:spPr>
          <a:xfrm>
            <a:off x="364157" y="3351340"/>
            <a:ext cx="8182193" cy="23001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B43545"/>
                </a:solidFill>
                <a:latin typeface="Calibri"/>
                <a:ea typeface="Calibri"/>
                <a:cs typeface="Calibri"/>
                <a:sym typeface="Calibri"/>
              </a:rPr>
              <a:t>3.   Resampling the imbalanced dataset results in significant </a:t>
            </a:r>
            <a:endParaRPr b="1" i="0" sz="2200" u="none" cap="none" strike="noStrike">
              <a:solidFill>
                <a:srgbClr val="B43545"/>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B43545"/>
                </a:solidFill>
                <a:latin typeface="Calibri"/>
                <a:ea typeface="Calibri"/>
                <a:cs typeface="Calibri"/>
                <a:sym typeface="Calibri"/>
              </a:rPr>
              <a:t>      change in model performance.</a:t>
            </a:r>
            <a:endParaRPr/>
          </a:p>
          <a:p>
            <a:pPr indent="0" lvl="0" marL="0" marR="0" rtl="0" algn="l">
              <a:lnSpc>
                <a:spcPct val="100000"/>
              </a:lnSpc>
              <a:spcBef>
                <a:spcPts val="0"/>
              </a:spcBef>
              <a:spcAft>
                <a:spcPts val="0"/>
              </a:spcAft>
              <a:buClr>
                <a:srgbClr val="000000"/>
              </a:buClr>
              <a:buSzPts val="2200"/>
              <a:buFont typeface="Arial"/>
              <a:buNone/>
            </a:pPr>
            <a:r>
              <a:t/>
            </a:r>
            <a:endParaRPr b="1" i="0" sz="2200" u="none" cap="none" strike="noStrike">
              <a:solidFill>
                <a:srgbClr val="B43545"/>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B43545"/>
                </a:solidFill>
                <a:latin typeface="Calibri"/>
                <a:ea typeface="Calibri"/>
                <a:cs typeface="Calibri"/>
                <a:sym typeface="Calibri"/>
              </a:rPr>
              <a:t>4.   Introduce the ROC curve and AUC to measure the performance    and detect problems like overfitting.</a:t>
            </a:r>
            <a:endParaRPr b="1" i="0" sz="2200" u="none" cap="none" strike="noStrike">
              <a:solidFill>
                <a:srgbClr val="B43545"/>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6"/>
          <p:cNvSpPr txBox="1"/>
          <p:nvPr>
            <p:ph type="title"/>
          </p:nvPr>
        </p:nvSpPr>
        <p:spPr>
          <a:xfrm>
            <a:off x="262558" y="278297"/>
            <a:ext cx="78477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Improvement</a:t>
            </a:r>
            <a:endParaRPr/>
          </a:p>
        </p:txBody>
      </p:sp>
      <p:sp>
        <p:nvSpPr>
          <p:cNvPr id="315" name="Google Shape;315;p36"/>
          <p:cNvSpPr txBox="1"/>
          <p:nvPr>
            <p:ph idx="12" type="sldNum"/>
          </p:nvPr>
        </p:nvSpPr>
        <p:spPr>
          <a:xfrm>
            <a:off x="8546351" y="6460940"/>
            <a:ext cx="4767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100"/>
              <a:buFont typeface="Arial"/>
              <a:buNone/>
            </a:pPr>
            <a:fld id="{00000000-1234-1234-1234-123412341234}" type="slidenum">
              <a:rPr lang="en-US"/>
              <a:t>‹#›</a:t>
            </a:fld>
            <a:endParaRPr/>
          </a:p>
        </p:txBody>
      </p:sp>
      <p:sp>
        <p:nvSpPr>
          <p:cNvPr id="316" name="Google Shape;316;p36"/>
          <p:cNvSpPr txBox="1"/>
          <p:nvPr/>
        </p:nvSpPr>
        <p:spPr>
          <a:xfrm>
            <a:off x="262558" y="1586900"/>
            <a:ext cx="7695300" cy="2832700"/>
          </a:xfrm>
          <a:prstGeom prst="rect">
            <a:avLst/>
          </a:prstGeom>
          <a:noFill/>
          <a:ln>
            <a:noFill/>
          </a:ln>
        </p:spPr>
        <p:txBody>
          <a:bodyPr anchorCtr="0" anchor="t" bIns="45700" lIns="91425" spcFirstLastPara="1" rIns="91425" wrap="square" tIns="45700">
            <a:noAutofit/>
          </a:bodyPr>
          <a:lstStyle/>
          <a:p>
            <a:pPr indent="-457200" lvl="0" marL="546100" marR="0" rtl="0" algn="l">
              <a:lnSpc>
                <a:spcPct val="100000"/>
              </a:lnSpc>
              <a:spcBef>
                <a:spcPts val="0"/>
              </a:spcBef>
              <a:spcAft>
                <a:spcPts val="0"/>
              </a:spcAft>
              <a:buClr>
                <a:srgbClr val="B43545"/>
              </a:buClr>
              <a:buSzPts val="2200"/>
              <a:buFont typeface="Arial"/>
              <a:buAutoNum type="arabicPeriod"/>
            </a:pPr>
            <a:r>
              <a:rPr b="1" i="0" lang="en-US" sz="2200" u="none" cap="none" strike="noStrike">
                <a:solidFill>
                  <a:srgbClr val="B43545"/>
                </a:solidFill>
                <a:latin typeface="Calibri"/>
                <a:ea typeface="Calibri"/>
                <a:cs typeface="Calibri"/>
                <a:sym typeface="Calibri"/>
              </a:rPr>
              <a:t>Check the fault-tolerance of structured streaming processing via Spark Streaming</a:t>
            </a:r>
            <a:endParaRPr/>
          </a:p>
          <a:p>
            <a:pPr indent="-317500" lvl="0" marL="546100" marR="0" rtl="0" algn="l">
              <a:lnSpc>
                <a:spcPct val="100000"/>
              </a:lnSpc>
              <a:spcBef>
                <a:spcPts val="0"/>
              </a:spcBef>
              <a:spcAft>
                <a:spcPts val="0"/>
              </a:spcAft>
              <a:buClr>
                <a:srgbClr val="B43545"/>
              </a:buClr>
              <a:buSzPts val="2200"/>
              <a:buFont typeface="Arial"/>
              <a:buNone/>
            </a:pPr>
            <a:r>
              <a:t/>
            </a:r>
            <a:endParaRPr b="1" i="0" sz="2200" u="none" cap="none" strike="noStrike">
              <a:solidFill>
                <a:srgbClr val="B43545"/>
              </a:solidFill>
              <a:latin typeface="Calibri"/>
              <a:ea typeface="Calibri"/>
              <a:cs typeface="Calibri"/>
              <a:sym typeface="Calibri"/>
            </a:endParaRPr>
          </a:p>
          <a:p>
            <a:pPr indent="-457200" lvl="0" marL="546100" marR="0" rtl="0" algn="l">
              <a:lnSpc>
                <a:spcPct val="100000"/>
              </a:lnSpc>
              <a:spcBef>
                <a:spcPts val="0"/>
              </a:spcBef>
              <a:spcAft>
                <a:spcPts val="0"/>
              </a:spcAft>
              <a:buClr>
                <a:srgbClr val="B43545"/>
              </a:buClr>
              <a:buSzPts val="2200"/>
              <a:buFont typeface="Arial"/>
              <a:buAutoNum type="arabicPeriod"/>
            </a:pPr>
            <a:r>
              <a:rPr b="1" i="0" lang="en-US" sz="2200" u="none" cap="none" strike="noStrike">
                <a:solidFill>
                  <a:srgbClr val="B43545"/>
                </a:solidFill>
                <a:latin typeface="Calibri"/>
                <a:ea typeface="Calibri"/>
                <a:cs typeface="Calibri"/>
                <a:sym typeface="Calibri"/>
              </a:rPr>
              <a:t>Feed prediction models with much larger volume of data</a:t>
            </a:r>
            <a:endParaRPr/>
          </a:p>
          <a:p>
            <a:pPr indent="-317500" lvl="0" marL="546100" marR="0" rtl="0" algn="l">
              <a:lnSpc>
                <a:spcPct val="100000"/>
              </a:lnSpc>
              <a:spcBef>
                <a:spcPts val="0"/>
              </a:spcBef>
              <a:spcAft>
                <a:spcPts val="0"/>
              </a:spcAft>
              <a:buClr>
                <a:srgbClr val="B43545"/>
              </a:buClr>
              <a:buSzPts val="2200"/>
              <a:buFont typeface="Arial"/>
              <a:buNone/>
            </a:pPr>
            <a:r>
              <a:t/>
            </a:r>
            <a:endParaRPr b="1" i="0" sz="2200" u="none" cap="none" strike="noStrike">
              <a:solidFill>
                <a:srgbClr val="B43545"/>
              </a:solidFill>
              <a:latin typeface="Calibri"/>
              <a:ea typeface="Calibri"/>
              <a:cs typeface="Calibri"/>
              <a:sym typeface="Calibri"/>
            </a:endParaRPr>
          </a:p>
          <a:p>
            <a:pPr indent="-457200" lvl="0" marL="546100" marR="0" rtl="0" algn="l">
              <a:lnSpc>
                <a:spcPct val="100000"/>
              </a:lnSpc>
              <a:spcBef>
                <a:spcPts val="0"/>
              </a:spcBef>
              <a:spcAft>
                <a:spcPts val="0"/>
              </a:spcAft>
              <a:buClr>
                <a:srgbClr val="B43545"/>
              </a:buClr>
              <a:buSzPts val="2200"/>
              <a:buFont typeface="Arial"/>
              <a:buAutoNum type="arabicPeriod"/>
            </a:pPr>
            <a:r>
              <a:rPr b="1" i="0" lang="en-US" sz="2200" u="none" cap="none" strike="noStrike">
                <a:solidFill>
                  <a:srgbClr val="B43545"/>
                </a:solidFill>
                <a:latin typeface="Calibri"/>
                <a:ea typeface="Calibri"/>
                <a:cs typeface="Calibri"/>
                <a:sym typeface="Calibri"/>
              </a:rPr>
              <a:t>Conduct grid search to tune the parameter in prediction models</a:t>
            </a:r>
            <a:endParaRPr/>
          </a:p>
          <a:p>
            <a:pPr indent="-317500" lvl="0" marL="546100" marR="0" rtl="0" algn="l">
              <a:lnSpc>
                <a:spcPct val="100000"/>
              </a:lnSpc>
              <a:spcBef>
                <a:spcPts val="0"/>
              </a:spcBef>
              <a:spcAft>
                <a:spcPts val="0"/>
              </a:spcAft>
              <a:buClr>
                <a:srgbClr val="B43545"/>
              </a:buClr>
              <a:buSzPts val="2200"/>
              <a:buFont typeface="Arial"/>
              <a:buNone/>
            </a:pPr>
            <a:r>
              <a:t/>
            </a:r>
            <a:endParaRPr b="1" i="0" sz="2200" u="none" cap="none" strike="noStrike">
              <a:solidFill>
                <a:srgbClr val="B43545"/>
              </a:solidFill>
              <a:latin typeface="Calibri"/>
              <a:ea typeface="Calibri"/>
              <a:cs typeface="Calibri"/>
              <a:sym typeface="Calibri"/>
            </a:endParaRPr>
          </a:p>
          <a:p>
            <a:pPr indent="-317500" lvl="0" marL="546100" marR="0" rtl="0" algn="l">
              <a:lnSpc>
                <a:spcPct val="100000"/>
              </a:lnSpc>
              <a:spcBef>
                <a:spcPts val="0"/>
              </a:spcBef>
              <a:spcAft>
                <a:spcPts val="0"/>
              </a:spcAft>
              <a:buClr>
                <a:srgbClr val="B43545"/>
              </a:buClr>
              <a:buSzPts val="2200"/>
              <a:buFont typeface="Arial"/>
              <a:buNone/>
            </a:pPr>
            <a:r>
              <a:t/>
            </a:r>
            <a:endParaRPr b="1" i="0" sz="2200" u="none" cap="none" strike="noStrike">
              <a:solidFill>
                <a:srgbClr val="B43545"/>
              </a:solidFill>
              <a:latin typeface="Calibri"/>
              <a:ea typeface="Calibri"/>
              <a:cs typeface="Calibri"/>
              <a:sym typeface="Calibri"/>
            </a:endParaRPr>
          </a:p>
          <a:p>
            <a:pPr indent="-317500" lvl="0" marL="546100" marR="0" rtl="0" algn="l">
              <a:lnSpc>
                <a:spcPct val="100000"/>
              </a:lnSpc>
              <a:spcBef>
                <a:spcPts val="0"/>
              </a:spcBef>
              <a:spcAft>
                <a:spcPts val="0"/>
              </a:spcAft>
              <a:buClr>
                <a:srgbClr val="B43545"/>
              </a:buClr>
              <a:buSzPts val="2200"/>
              <a:buFont typeface="Arial"/>
              <a:buNone/>
            </a:pPr>
            <a:r>
              <a:t/>
            </a:r>
            <a:endParaRPr b="1" i="0" sz="2200" u="none" cap="none" strike="noStrike">
              <a:solidFill>
                <a:srgbClr val="B43545"/>
              </a:solidFill>
              <a:latin typeface="Calibri"/>
              <a:ea typeface="Calibri"/>
              <a:cs typeface="Calibri"/>
              <a:sym typeface="Calibri"/>
            </a:endParaRPr>
          </a:p>
        </p:txBody>
      </p:sp>
      <p:sp>
        <p:nvSpPr>
          <p:cNvPr id="317" name="Google Shape;317;p36"/>
          <p:cNvSpPr txBox="1"/>
          <p:nvPr/>
        </p:nvSpPr>
        <p:spPr>
          <a:xfrm>
            <a:off x="338750" y="3869350"/>
            <a:ext cx="8207700" cy="44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t/>
            </a:r>
            <a:endParaRPr b="1" i="0" sz="2200" u="none" cap="none" strike="noStrike">
              <a:solidFill>
                <a:srgbClr val="B43545"/>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37"/>
          <p:cNvSpPr txBox="1"/>
          <p:nvPr/>
        </p:nvSpPr>
        <p:spPr>
          <a:xfrm>
            <a:off x="2398691" y="2894370"/>
            <a:ext cx="4346618" cy="76944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B43545"/>
                </a:solidFill>
                <a:latin typeface="Calibri"/>
                <a:ea typeface="Calibri"/>
                <a:cs typeface="Calibri"/>
                <a:sym typeface="Calibri"/>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p9"/>
          <p:cNvSpPr txBox="1"/>
          <p:nvPr>
            <p:ph type="title"/>
          </p:nvPr>
        </p:nvSpPr>
        <p:spPr>
          <a:xfrm>
            <a:off x="262558" y="278297"/>
            <a:ext cx="7847772"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95959"/>
              </a:buClr>
              <a:buSzPts val="3600"/>
              <a:buFont typeface="Calibri"/>
              <a:buNone/>
            </a:pPr>
            <a:r>
              <a:rPr lang="en-US"/>
              <a:t>What our project is about?</a:t>
            </a:r>
            <a:endParaRPr/>
          </a:p>
        </p:txBody>
      </p:sp>
      <p:sp>
        <p:nvSpPr>
          <p:cNvPr id="49" name="Google Shape;49;p9"/>
          <p:cNvSpPr txBox="1"/>
          <p:nvPr>
            <p:ph idx="12" type="sldNum"/>
          </p:nvPr>
        </p:nvSpPr>
        <p:spPr>
          <a:xfrm>
            <a:off x="8546351" y="6460940"/>
            <a:ext cx="476623"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50" name="Google Shape;50;p9"/>
          <p:cNvSpPr txBox="1"/>
          <p:nvPr/>
        </p:nvSpPr>
        <p:spPr>
          <a:xfrm>
            <a:off x="0" y="1008375"/>
            <a:ext cx="4311300" cy="44154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rgbClr val="434343"/>
              </a:buClr>
              <a:buSzPts val="1800"/>
              <a:buFont typeface="Arial"/>
              <a:buChar char="●"/>
            </a:pPr>
            <a:r>
              <a:rPr b="1" i="0" lang="en-US" sz="1800" u="none" cap="none" strike="noStrike">
                <a:solidFill>
                  <a:srgbClr val="434343"/>
                </a:solidFill>
                <a:latin typeface="Arial"/>
                <a:ea typeface="Arial"/>
                <a:cs typeface="Arial"/>
                <a:sym typeface="Arial"/>
              </a:rPr>
              <a:t>About Stroke:</a:t>
            </a:r>
            <a:endParaRPr b="1" i="0" sz="1800" u="none" cap="none" strike="noStrike">
              <a:solidFill>
                <a:srgbClr val="434343"/>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434343"/>
                </a:solidFill>
                <a:latin typeface="Arial"/>
                <a:ea typeface="Arial"/>
                <a:cs typeface="Arial"/>
                <a:sym typeface="Arial"/>
              </a:rPr>
              <a:t>According to the World Health Organization, stroke is one of the world’s biggest killers.</a:t>
            </a:r>
            <a:endParaRPr b="0" i="0" sz="1800" u="none" cap="none" strike="noStrike">
              <a:solidFill>
                <a:srgbClr val="434343"/>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34343"/>
              </a:solidFill>
              <a:latin typeface="Arial"/>
              <a:ea typeface="Arial"/>
              <a:cs typeface="Arial"/>
              <a:sym typeface="Arial"/>
            </a:endParaRPr>
          </a:p>
          <a:p>
            <a:pPr indent="-342900" lvl="0" marL="457200" marR="0" rtl="0" algn="l">
              <a:lnSpc>
                <a:spcPct val="100000"/>
              </a:lnSpc>
              <a:spcBef>
                <a:spcPts val="0"/>
              </a:spcBef>
              <a:spcAft>
                <a:spcPts val="0"/>
              </a:spcAft>
              <a:buClr>
                <a:srgbClr val="434343"/>
              </a:buClr>
              <a:buSzPts val="1800"/>
              <a:buFont typeface="Arial"/>
              <a:buChar char="●"/>
            </a:pPr>
            <a:r>
              <a:rPr b="1" i="0" lang="en-US" sz="1800" u="none" cap="none" strike="noStrike">
                <a:solidFill>
                  <a:srgbClr val="434343"/>
                </a:solidFill>
                <a:latin typeface="Arial"/>
                <a:ea typeface="Arial"/>
                <a:cs typeface="Arial"/>
                <a:sym typeface="Arial"/>
              </a:rPr>
              <a:t>Objective:</a:t>
            </a:r>
            <a:endParaRPr b="1" i="0" sz="1800" u="none" cap="none" strike="noStrike">
              <a:solidFill>
                <a:srgbClr val="434343"/>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434343"/>
                </a:solidFill>
                <a:latin typeface="Arial"/>
                <a:ea typeface="Arial"/>
                <a:cs typeface="Arial"/>
                <a:sym typeface="Arial"/>
              </a:rPr>
              <a:t>What we need to do is to predict the stroke probability using the given information of patients. It is a classification problem, where we will try to predict the probability of an observation belonging to a category. At the same time, we will apply Spark Streaming and Spark SQL to load/explore data.</a:t>
            </a:r>
            <a:endParaRPr b="0" i="0" sz="18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34343"/>
              </a:solidFill>
              <a:latin typeface="Arial"/>
              <a:ea typeface="Arial"/>
              <a:cs typeface="Arial"/>
              <a:sym typeface="Arial"/>
            </a:endParaRPr>
          </a:p>
        </p:txBody>
      </p:sp>
      <p:pic>
        <p:nvPicPr>
          <p:cNvPr id="51" name="Google Shape;51;p9"/>
          <p:cNvPicPr preferRelativeResize="0"/>
          <p:nvPr/>
        </p:nvPicPr>
        <p:blipFill rotWithShape="1">
          <a:blip r:embed="rId3">
            <a:alphaModFix/>
          </a:blip>
          <a:srcRect b="0" l="0" r="8087" t="0"/>
          <a:stretch/>
        </p:blipFill>
        <p:spPr>
          <a:xfrm>
            <a:off x="4228625" y="1782913"/>
            <a:ext cx="4915375" cy="3139625"/>
          </a:xfrm>
          <a:prstGeom prst="rect">
            <a:avLst/>
          </a:prstGeom>
          <a:noFill/>
          <a:ln>
            <a:noFill/>
          </a:ln>
        </p:spPr>
      </p:pic>
      <p:sp>
        <p:nvSpPr>
          <p:cNvPr id="52" name="Google Shape;52;p9"/>
          <p:cNvSpPr/>
          <p:nvPr/>
        </p:nvSpPr>
        <p:spPr>
          <a:xfrm>
            <a:off x="5688550" y="2830750"/>
            <a:ext cx="2200800" cy="1989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9"/>
          <p:cNvSpPr txBox="1"/>
          <p:nvPr/>
        </p:nvSpPr>
        <p:spPr>
          <a:xfrm>
            <a:off x="0" y="5232725"/>
            <a:ext cx="9023100" cy="1497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34343"/>
              </a:solidFill>
              <a:latin typeface="Arial"/>
              <a:ea typeface="Arial"/>
              <a:cs typeface="Arial"/>
              <a:sym typeface="Arial"/>
            </a:endParaRPr>
          </a:p>
          <a:p>
            <a:pPr indent="-342900" lvl="0" marL="457200" marR="0" rtl="0" algn="l">
              <a:lnSpc>
                <a:spcPct val="100000"/>
              </a:lnSpc>
              <a:spcBef>
                <a:spcPts val="0"/>
              </a:spcBef>
              <a:spcAft>
                <a:spcPts val="0"/>
              </a:spcAft>
              <a:buClr>
                <a:srgbClr val="434343"/>
              </a:buClr>
              <a:buSzPts val="1800"/>
              <a:buFont typeface="Arial"/>
              <a:buChar char="●"/>
            </a:pPr>
            <a:r>
              <a:rPr b="1" i="0" lang="en-US" sz="1800" u="none" cap="none" strike="noStrike">
                <a:solidFill>
                  <a:srgbClr val="434343"/>
                </a:solidFill>
                <a:latin typeface="Arial"/>
                <a:ea typeface="Arial"/>
                <a:cs typeface="Arial"/>
                <a:sym typeface="Arial"/>
              </a:rPr>
              <a:t>Data Source:</a:t>
            </a:r>
            <a:endParaRPr b="1" i="0" sz="1800" u="none" cap="none" strike="noStrike">
              <a:solidFill>
                <a:srgbClr val="434343"/>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434343"/>
                </a:solidFill>
                <a:latin typeface="Arial"/>
                <a:ea typeface="Arial"/>
                <a:cs typeface="Arial"/>
                <a:sym typeface="Arial"/>
              </a:rPr>
              <a:t>Dataset was acquired from a hackathon on Analytics Vidhya for Mckinsey data set of healthcare. (Over 60,000 records)</a:t>
            </a:r>
            <a:endParaRPr b="0" i="0" sz="1800" u="none" cap="none" strike="noStrike">
              <a:solidFill>
                <a:srgbClr val="434343"/>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0"/>
          <p:cNvSpPr txBox="1"/>
          <p:nvPr>
            <p:ph type="title"/>
          </p:nvPr>
        </p:nvSpPr>
        <p:spPr>
          <a:xfrm>
            <a:off x="262558" y="278297"/>
            <a:ext cx="78477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95959"/>
              </a:buClr>
              <a:buSzPts val="3600"/>
              <a:buFont typeface="Calibri"/>
              <a:buNone/>
            </a:pPr>
            <a:r>
              <a:rPr lang="en-US"/>
              <a:t>Data</a:t>
            </a:r>
            <a:endParaRPr/>
          </a:p>
        </p:txBody>
      </p:sp>
      <p:sp>
        <p:nvSpPr>
          <p:cNvPr id="59" name="Google Shape;59;p10"/>
          <p:cNvSpPr txBox="1"/>
          <p:nvPr>
            <p:ph idx="12" type="sldNum"/>
          </p:nvPr>
        </p:nvSpPr>
        <p:spPr>
          <a:xfrm>
            <a:off x="8546351" y="6460940"/>
            <a:ext cx="4767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60" name="Google Shape;60;p10"/>
          <p:cNvSpPr txBox="1"/>
          <p:nvPr/>
        </p:nvSpPr>
        <p:spPr>
          <a:xfrm>
            <a:off x="262558" y="887897"/>
            <a:ext cx="60267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B43545"/>
                </a:solidFill>
                <a:latin typeface="Calibri"/>
                <a:ea typeface="Calibri"/>
                <a:cs typeface="Calibri"/>
                <a:sym typeface="Calibri"/>
              </a:rPr>
              <a:t>Train Dataset: 43,400 rec; 12 features; 100 files, 434 rec/file.</a:t>
            </a:r>
            <a:endParaRPr b="1" i="0" sz="1800" u="none" cap="none" strike="noStrike">
              <a:solidFill>
                <a:srgbClr val="B43545"/>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B43545"/>
                </a:solidFill>
                <a:latin typeface="Calibri"/>
                <a:ea typeface="Calibri"/>
                <a:cs typeface="Calibri"/>
                <a:sym typeface="Calibri"/>
              </a:rPr>
              <a:t>Test Dataset: 18,600 rec; 11 features.</a:t>
            </a:r>
            <a:endParaRPr b="1" i="0" sz="1800" u="none" cap="none" strike="noStrike">
              <a:solidFill>
                <a:srgbClr val="B43545"/>
              </a:solidFill>
              <a:latin typeface="Calibri"/>
              <a:ea typeface="Calibri"/>
              <a:cs typeface="Calibri"/>
              <a:sym typeface="Calibri"/>
            </a:endParaRPr>
          </a:p>
        </p:txBody>
      </p:sp>
      <p:pic>
        <p:nvPicPr>
          <p:cNvPr id="61" name="Google Shape;61;p10"/>
          <p:cNvPicPr preferRelativeResize="0"/>
          <p:nvPr/>
        </p:nvPicPr>
        <p:blipFill rotWithShape="1">
          <a:blip r:embed="rId3">
            <a:alphaModFix/>
          </a:blip>
          <a:srcRect b="0" l="0" r="0" t="2997"/>
          <a:stretch/>
        </p:blipFill>
        <p:spPr>
          <a:xfrm>
            <a:off x="1275450" y="1597075"/>
            <a:ext cx="6593076" cy="5045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1"/>
          <p:cNvSpPr/>
          <p:nvPr/>
        </p:nvSpPr>
        <p:spPr>
          <a:xfrm>
            <a:off x="1767626" y="3309869"/>
            <a:ext cx="5608800" cy="83700"/>
          </a:xfrm>
          <a:prstGeom prst="rect">
            <a:avLst/>
          </a:prstGeom>
          <a:solidFill>
            <a:srgbClr val="B4354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7" name="Google Shape;67;p11"/>
          <p:cNvSpPr txBox="1"/>
          <p:nvPr/>
        </p:nvSpPr>
        <p:spPr>
          <a:xfrm>
            <a:off x="2765400" y="2597825"/>
            <a:ext cx="3613200" cy="1507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B43545"/>
                </a:solidFill>
                <a:latin typeface="Calibri"/>
                <a:ea typeface="Calibri"/>
                <a:cs typeface="Calibri"/>
                <a:sym typeface="Calibri"/>
              </a:rPr>
              <a:t>Architecture</a:t>
            </a:r>
            <a:endParaRPr b="1" i="0" sz="4800" u="none" cap="none" strike="noStrike">
              <a:solidFill>
                <a:srgbClr val="B43545"/>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B43545"/>
                </a:solidFill>
                <a:latin typeface="Calibri"/>
                <a:ea typeface="Calibri"/>
                <a:cs typeface="Calibri"/>
                <a:sym typeface="Calibri"/>
              </a:rPr>
              <a:t>Design</a:t>
            </a:r>
            <a:endParaRPr b="1" i="0" sz="4800" u="none" cap="none" strike="noStrike">
              <a:solidFill>
                <a:srgbClr val="B43545"/>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2"/>
          <p:cNvSpPr/>
          <p:nvPr/>
        </p:nvSpPr>
        <p:spPr>
          <a:xfrm>
            <a:off x="4783625" y="2993225"/>
            <a:ext cx="1457400" cy="1083600"/>
          </a:xfrm>
          <a:prstGeom prst="roundRect">
            <a:avLst>
              <a:gd fmla="val 16667" name="adj"/>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2"/>
          <p:cNvSpPr/>
          <p:nvPr/>
        </p:nvSpPr>
        <p:spPr>
          <a:xfrm>
            <a:off x="2383575" y="1355125"/>
            <a:ext cx="6363600" cy="4718700"/>
          </a:xfrm>
          <a:prstGeom prst="roundRect">
            <a:avLst>
              <a:gd fmla="val 5357" name="adj"/>
            </a:avLst>
          </a:prstGeom>
          <a:noFill/>
          <a:ln cap="flat" cmpd="sng" w="19050">
            <a:solidFill>
              <a:srgbClr val="98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4" name="Google Shape;74;p12"/>
          <p:cNvPicPr preferRelativeResize="0"/>
          <p:nvPr/>
        </p:nvPicPr>
        <p:blipFill rotWithShape="1">
          <a:blip r:embed="rId3">
            <a:alphaModFix/>
          </a:blip>
          <a:srcRect b="0" l="0" r="0" t="0"/>
          <a:stretch/>
        </p:blipFill>
        <p:spPr>
          <a:xfrm>
            <a:off x="2513223" y="1379837"/>
            <a:ext cx="1164849" cy="864900"/>
          </a:xfrm>
          <a:prstGeom prst="rect">
            <a:avLst/>
          </a:prstGeom>
          <a:noFill/>
          <a:ln>
            <a:noFill/>
          </a:ln>
        </p:spPr>
      </p:pic>
      <p:sp>
        <p:nvSpPr>
          <p:cNvPr id="75" name="Google Shape;75;p12"/>
          <p:cNvSpPr txBox="1"/>
          <p:nvPr>
            <p:ph type="title"/>
          </p:nvPr>
        </p:nvSpPr>
        <p:spPr>
          <a:xfrm>
            <a:off x="262558" y="278297"/>
            <a:ext cx="78477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95959"/>
              </a:buClr>
              <a:buSzPts val="3600"/>
              <a:buFont typeface="Calibri"/>
              <a:buNone/>
            </a:pPr>
            <a:r>
              <a:rPr lang="en-US"/>
              <a:t>Architecture</a:t>
            </a:r>
            <a:endParaRPr/>
          </a:p>
        </p:txBody>
      </p:sp>
      <p:sp>
        <p:nvSpPr>
          <p:cNvPr id="76" name="Google Shape;76;p12"/>
          <p:cNvSpPr txBox="1"/>
          <p:nvPr>
            <p:ph idx="12" type="sldNum"/>
          </p:nvPr>
        </p:nvSpPr>
        <p:spPr>
          <a:xfrm>
            <a:off x="8546351" y="6460940"/>
            <a:ext cx="4767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pic>
        <p:nvPicPr>
          <p:cNvPr id="77" name="Google Shape;77;p12"/>
          <p:cNvPicPr preferRelativeResize="0"/>
          <p:nvPr/>
        </p:nvPicPr>
        <p:blipFill rotWithShape="1">
          <a:blip r:embed="rId4">
            <a:alphaModFix/>
          </a:blip>
          <a:srcRect b="30530" l="13726" r="0" t="33577"/>
          <a:stretch/>
        </p:blipFill>
        <p:spPr>
          <a:xfrm>
            <a:off x="756500" y="2708200"/>
            <a:ext cx="575200" cy="720800"/>
          </a:xfrm>
          <a:prstGeom prst="rect">
            <a:avLst/>
          </a:prstGeom>
          <a:noFill/>
          <a:ln>
            <a:noFill/>
          </a:ln>
        </p:spPr>
      </p:pic>
      <p:pic>
        <p:nvPicPr>
          <p:cNvPr id="78" name="Google Shape;78;p12"/>
          <p:cNvPicPr preferRelativeResize="0"/>
          <p:nvPr/>
        </p:nvPicPr>
        <p:blipFill rotWithShape="1">
          <a:blip r:embed="rId4">
            <a:alphaModFix/>
          </a:blip>
          <a:srcRect b="30530" l="13726" r="0" t="33577"/>
          <a:stretch/>
        </p:blipFill>
        <p:spPr>
          <a:xfrm>
            <a:off x="1147775" y="3429000"/>
            <a:ext cx="575200" cy="720800"/>
          </a:xfrm>
          <a:prstGeom prst="rect">
            <a:avLst/>
          </a:prstGeom>
          <a:noFill/>
          <a:ln>
            <a:noFill/>
          </a:ln>
        </p:spPr>
      </p:pic>
      <p:pic>
        <p:nvPicPr>
          <p:cNvPr id="79" name="Google Shape;79;p12"/>
          <p:cNvPicPr preferRelativeResize="0"/>
          <p:nvPr/>
        </p:nvPicPr>
        <p:blipFill rotWithShape="1">
          <a:blip r:embed="rId4">
            <a:alphaModFix/>
          </a:blip>
          <a:srcRect b="30530" l="13726" r="0" t="33577"/>
          <a:stretch/>
        </p:blipFill>
        <p:spPr>
          <a:xfrm>
            <a:off x="426975" y="3429000"/>
            <a:ext cx="575200" cy="720800"/>
          </a:xfrm>
          <a:prstGeom prst="rect">
            <a:avLst/>
          </a:prstGeom>
          <a:noFill/>
          <a:ln>
            <a:noFill/>
          </a:ln>
        </p:spPr>
      </p:pic>
      <p:cxnSp>
        <p:nvCxnSpPr>
          <p:cNvPr id="80" name="Google Shape;80;p12"/>
          <p:cNvCxnSpPr/>
          <p:nvPr/>
        </p:nvCxnSpPr>
        <p:spPr>
          <a:xfrm>
            <a:off x="1722975" y="3429000"/>
            <a:ext cx="660600" cy="0"/>
          </a:xfrm>
          <a:prstGeom prst="straightConnector1">
            <a:avLst/>
          </a:prstGeom>
          <a:noFill/>
          <a:ln cap="flat" cmpd="sng" w="28575">
            <a:solidFill>
              <a:srgbClr val="980000"/>
            </a:solidFill>
            <a:prstDash val="dash"/>
            <a:round/>
            <a:headEnd len="sm" w="sm" type="none"/>
            <a:tailEnd len="med" w="med" type="triangle"/>
          </a:ln>
        </p:spPr>
      </p:cxnSp>
      <p:grpSp>
        <p:nvGrpSpPr>
          <p:cNvPr id="81" name="Google Shape;81;p12"/>
          <p:cNvGrpSpPr/>
          <p:nvPr/>
        </p:nvGrpSpPr>
        <p:grpSpPr>
          <a:xfrm>
            <a:off x="2513225" y="2920325"/>
            <a:ext cx="1457400" cy="1229400"/>
            <a:chOff x="2589425" y="2920325"/>
            <a:chExt cx="1457400" cy="1229400"/>
          </a:xfrm>
        </p:grpSpPr>
        <p:sp>
          <p:nvSpPr>
            <p:cNvPr id="82" name="Google Shape;82;p12"/>
            <p:cNvSpPr/>
            <p:nvPr/>
          </p:nvSpPr>
          <p:spPr>
            <a:xfrm>
              <a:off x="2589425" y="2920325"/>
              <a:ext cx="1457400" cy="365100"/>
            </a:xfrm>
            <a:prstGeom prst="rect">
              <a:avLst/>
            </a:prstGeom>
            <a:solidFill>
              <a:srgbClr val="66666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FileSystem</a:t>
              </a:r>
              <a:endParaRPr b="0" i="0" sz="1800" u="none" cap="none" strike="noStrike">
                <a:solidFill>
                  <a:srgbClr val="FFFFFF"/>
                </a:solidFill>
                <a:latin typeface="Arial"/>
                <a:ea typeface="Arial"/>
                <a:cs typeface="Arial"/>
                <a:sym typeface="Arial"/>
              </a:endParaRPr>
            </a:p>
          </p:txBody>
        </p:sp>
        <p:sp>
          <p:nvSpPr>
            <p:cNvPr id="83" name="Google Shape;83;p12"/>
            <p:cNvSpPr/>
            <p:nvPr/>
          </p:nvSpPr>
          <p:spPr>
            <a:xfrm>
              <a:off x="2589425" y="3285425"/>
              <a:ext cx="1457400" cy="864300"/>
            </a:xfrm>
            <a:prstGeom prst="rect">
              <a:avLst/>
            </a:prstGeom>
            <a:solidFill>
              <a:srgbClr val="9999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84" name="Google Shape;84;p12"/>
            <p:cNvSpPr/>
            <p:nvPr/>
          </p:nvSpPr>
          <p:spPr>
            <a:xfrm>
              <a:off x="2695400" y="3535025"/>
              <a:ext cx="1095282" cy="365094"/>
            </a:xfrm>
            <a:prstGeom prst="flowChartTerminator">
              <a:avLst/>
            </a:prstGeom>
            <a:solidFill>
              <a:srgbClr val="990000"/>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r>
                <a:rPr b="0" i="0" lang="en-US" sz="1800" u="none" cap="none" strike="noStrike">
                  <a:solidFill>
                    <a:srgbClr val="FFFFFF"/>
                  </a:solidFill>
                  <a:latin typeface="Arial"/>
                  <a:ea typeface="Arial"/>
                  <a:cs typeface="Arial"/>
                  <a:sym typeface="Arial"/>
                </a:rPr>
                <a:t>File</a:t>
              </a:r>
              <a:endParaRPr b="0" i="0" sz="1800" u="none" cap="none" strike="noStrike">
                <a:solidFill>
                  <a:srgbClr val="FFFFFF"/>
                </a:solidFill>
                <a:latin typeface="Arial"/>
                <a:ea typeface="Arial"/>
                <a:cs typeface="Arial"/>
                <a:sym typeface="Arial"/>
              </a:endParaRPr>
            </a:p>
          </p:txBody>
        </p:sp>
        <p:sp>
          <p:nvSpPr>
            <p:cNvPr id="85" name="Google Shape;85;p12"/>
            <p:cNvSpPr/>
            <p:nvPr/>
          </p:nvSpPr>
          <p:spPr>
            <a:xfrm>
              <a:off x="2695388" y="3535025"/>
              <a:ext cx="365100" cy="365100"/>
            </a:xfrm>
            <a:prstGeom prst="ellipse">
              <a:avLst/>
            </a:prstGeom>
            <a:solidFill>
              <a:srgbClr val="99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86" name="Google Shape;86;p12"/>
          <p:cNvCxnSpPr/>
          <p:nvPr/>
        </p:nvCxnSpPr>
        <p:spPr>
          <a:xfrm>
            <a:off x="4046825" y="3429000"/>
            <a:ext cx="660600" cy="0"/>
          </a:xfrm>
          <a:prstGeom prst="straightConnector1">
            <a:avLst/>
          </a:prstGeom>
          <a:noFill/>
          <a:ln cap="flat" cmpd="sng" w="28575">
            <a:solidFill>
              <a:srgbClr val="980000"/>
            </a:solidFill>
            <a:prstDash val="dash"/>
            <a:round/>
            <a:headEnd len="sm" w="sm" type="none"/>
            <a:tailEnd len="med" w="med" type="triangle"/>
          </a:ln>
        </p:spPr>
      </p:cxnSp>
      <p:cxnSp>
        <p:nvCxnSpPr>
          <p:cNvPr id="87" name="Google Shape;87;p12"/>
          <p:cNvCxnSpPr/>
          <p:nvPr/>
        </p:nvCxnSpPr>
        <p:spPr>
          <a:xfrm flipH="1" rot="10800000">
            <a:off x="6467575" y="2996500"/>
            <a:ext cx="591000" cy="290400"/>
          </a:xfrm>
          <a:prstGeom prst="straightConnector1">
            <a:avLst/>
          </a:prstGeom>
          <a:noFill/>
          <a:ln cap="flat" cmpd="sng" w="28575">
            <a:solidFill>
              <a:srgbClr val="980000"/>
            </a:solidFill>
            <a:prstDash val="dash"/>
            <a:round/>
            <a:headEnd len="sm" w="sm" type="none"/>
            <a:tailEnd len="med" w="med" type="triangle"/>
          </a:ln>
        </p:spPr>
      </p:cxnSp>
      <p:cxnSp>
        <p:nvCxnSpPr>
          <p:cNvPr id="88" name="Google Shape;88;p12"/>
          <p:cNvCxnSpPr/>
          <p:nvPr/>
        </p:nvCxnSpPr>
        <p:spPr>
          <a:xfrm>
            <a:off x="6467575" y="3650400"/>
            <a:ext cx="549600" cy="211200"/>
          </a:xfrm>
          <a:prstGeom prst="straightConnector1">
            <a:avLst/>
          </a:prstGeom>
          <a:noFill/>
          <a:ln cap="flat" cmpd="sng" w="28575">
            <a:solidFill>
              <a:srgbClr val="980000"/>
            </a:solidFill>
            <a:prstDash val="dash"/>
            <a:round/>
            <a:headEnd len="sm" w="sm" type="none"/>
            <a:tailEnd len="med" w="med" type="triangle"/>
          </a:ln>
        </p:spPr>
      </p:cxnSp>
      <p:pic>
        <p:nvPicPr>
          <p:cNvPr id="89" name="Google Shape;89;p12"/>
          <p:cNvPicPr preferRelativeResize="0"/>
          <p:nvPr/>
        </p:nvPicPr>
        <p:blipFill rotWithShape="1">
          <a:blip r:embed="rId5">
            <a:alphaModFix/>
          </a:blip>
          <a:srcRect b="0" l="0" r="0" t="0"/>
          <a:stretch/>
        </p:blipFill>
        <p:spPr>
          <a:xfrm>
            <a:off x="7132725" y="2306575"/>
            <a:ext cx="1400175" cy="1066800"/>
          </a:xfrm>
          <a:prstGeom prst="rect">
            <a:avLst/>
          </a:prstGeom>
          <a:noFill/>
          <a:ln>
            <a:noFill/>
          </a:ln>
        </p:spPr>
      </p:pic>
      <p:grpSp>
        <p:nvGrpSpPr>
          <p:cNvPr id="90" name="Google Shape;90;p12"/>
          <p:cNvGrpSpPr/>
          <p:nvPr/>
        </p:nvGrpSpPr>
        <p:grpSpPr>
          <a:xfrm>
            <a:off x="7181454" y="3657745"/>
            <a:ext cx="1302716" cy="1177714"/>
            <a:chOff x="7221638" y="3861600"/>
            <a:chExt cx="1504987" cy="1360575"/>
          </a:xfrm>
        </p:grpSpPr>
        <p:pic>
          <p:nvPicPr>
            <p:cNvPr id="91" name="Google Shape;91;p12"/>
            <p:cNvPicPr preferRelativeResize="0"/>
            <p:nvPr/>
          </p:nvPicPr>
          <p:blipFill rotWithShape="1">
            <a:blip r:embed="rId6">
              <a:alphaModFix/>
            </a:blip>
            <a:srcRect b="0" l="14339" r="11974" t="0"/>
            <a:stretch/>
          </p:blipFill>
          <p:spPr>
            <a:xfrm>
              <a:off x="7326450" y="3861600"/>
              <a:ext cx="1400175" cy="1360575"/>
            </a:xfrm>
            <a:prstGeom prst="rect">
              <a:avLst/>
            </a:prstGeom>
            <a:noFill/>
            <a:ln>
              <a:noFill/>
            </a:ln>
          </p:spPr>
        </p:pic>
        <p:sp>
          <p:nvSpPr>
            <p:cNvPr id="92" name="Google Shape;92;p12"/>
            <p:cNvSpPr/>
            <p:nvPr/>
          </p:nvSpPr>
          <p:spPr>
            <a:xfrm>
              <a:off x="7221638" y="4000088"/>
              <a:ext cx="1457400" cy="1083600"/>
            </a:xfrm>
            <a:prstGeom prst="roundRect">
              <a:avLst>
                <a:gd fmla="val 16667" name="adj"/>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12"/>
          <p:cNvSpPr txBox="1"/>
          <p:nvPr/>
        </p:nvSpPr>
        <p:spPr>
          <a:xfrm>
            <a:off x="262550" y="5000375"/>
            <a:ext cx="1302600" cy="514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434343"/>
                </a:solidFill>
                <a:latin typeface="Arial"/>
                <a:ea typeface="Arial"/>
                <a:cs typeface="Arial"/>
                <a:sym typeface="Arial"/>
              </a:rPr>
              <a:t>Data</a:t>
            </a:r>
            <a:endParaRPr b="1" i="0" sz="2400" u="none" cap="none" strike="noStrike">
              <a:solidFill>
                <a:srgbClr val="434343"/>
              </a:solidFill>
              <a:latin typeface="Arial"/>
              <a:ea typeface="Arial"/>
              <a:cs typeface="Arial"/>
              <a:sym typeface="Arial"/>
            </a:endParaRPr>
          </a:p>
        </p:txBody>
      </p:sp>
      <p:sp>
        <p:nvSpPr>
          <p:cNvPr id="94" name="Google Shape;94;p12"/>
          <p:cNvSpPr txBox="1"/>
          <p:nvPr/>
        </p:nvSpPr>
        <p:spPr>
          <a:xfrm>
            <a:off x="2590625" y="4825325"/>
            <a:ext cx="1302600" cy="864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434343"/>
                </a:solidFill>
                <a:latin typeface="Arial"/>
                <a:ea typeface="Arial"/>
                <a:cs typeface="Arial"/>
                <a:sym typeface="Arial"/>
              </a:rPr>
              <a:t>Collect/Store</a:t>
            </a:r>
            <a:endParaRPr b="1" i="0" sz="2400" u="none" cap="none" strike="noStrike">
              <a:solidFill>
                <a:srgbClr val="434343"/>
              </a:solidFill>
              <a:latin typeface="Arial"/>
              <a:ea typeface="Arial"/>
              <a:cs typeface="Arial"/>
              <a:sym typeface="Arial"/>
            </a:endParaRPr>
          </a:p>
        </p:txBody>
      </p:sp>
      <p:sp>
        <p:nvSpPr>
          <p:cNvPr id="95" name="Google Shape;95;p12"/>
          <p:cNvSpPr txBox="1"/>
          <p:nvPr/>
        </p:nvSpPr>
        <p:spPr>
          <a:xfrm>
            <a:off x="4709075" y="4952975"/>
            <a:ext cx="1606500" cy="609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434343"/>
                </a:solidFill>
                <a:latin typeface="Arial"/>
                <a:ea typeface="Arial"/>
                <a:cs typeface="Arial"/>
                <a:sym typeface="Arial"/>
              </a:rPr>
              <a:t>Process</a:t>
            </a:r>
            <a:endParaRPr b="1" i="0" sz="2400" u="none" cap="none" strike="noStrike">
              <a:solidFill>
                <a:srgbClr val="434343"/>
              </a:solidFill>
              <a:latin typeface="Arial"/>
              <a:ea typeface="Arial"/>
              <a:cs typeface="Arial"/>
              <a:sym typeface="Arial"/>
            </a:endParaRPr>
          </a:p>
        </p:txBody>
      </p:sp>
      <p:sp>
        <p:nvSpPr>
          <p:cNvPr id="96" name="Google Shape;96;p12"/>
          <p:cNvSpPr txBox="1"/>
          <p:nvPr/>
        </p:nvSpPr>
        <p:spPr>
          <a:xfrm>
            <a:off x="7029563" y="4952975"/>
            <a:ext cx="1606500" cy="609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434343"/>
                </a:solidFill>
                <a:latin typeface="Arial"/>
                <a:ea typeface="Arial"/>
                <a:cs typeface="Arial"/>
                <a:sym typeface="Arial"/>
              </a:rPr>
              <a:t>Analyze</a:t>
            </a:r>
            <a:endParaRPr b="1" i="0" sz="2400" u="none" cap="none" strike="noStrike">
              <a:solidFill>
                <a:srgbClr val="434343"/>
              </a:solidFill>
              <a:latin typeface="Arial"/>
              <a:ea typeface="Arial"/>
              <a:cs typeface="Arial"/>
              <a:sym typeface="Arial"/>
            </a:endParaRPr>
          </a:p>
        </p:txBody>
      </p:sp>
      <p:sp>
        <p:nvSpPr>
          <p:cNvPr id="97" name="Google Shape;97;p12"/>
          <p:cNvSpPr txBox="1"/>
          <p:nvPr/>
        </p:nvSpPr>
        <p:spPr>
          <a:xfrm>
            <a:off x="4548675" y="5333975"/>
            <a:ext cx="2033400" cy="365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Structured Streaming</a:t>
            </a:r>
            <a:endParaRPr b="0" i="0" sz="1400" u="none" cap="none" strike="noStrike">
              <a:solidFill>
                <a:srgbClr val="000000"/>
              </a:solidFill>
              <a:latin typeface="Arial"/>
              <a:ea typeface="Arial"/>
              <a:cs typeface="Arial"/>
              <a:sym typeface="Arial"/>
            </a:endParaRPr>
          </a:p>
        </p:txBody>
      </p:sp>
      <p:pic>
        <p:nvPicPr>
          <p:cNvPr id="98" name="Google Shape;98;p12"/>
          <p:cNvPicPr preferRelativeResize="0"/>
          <p:nvPr/>
        </p:nvPicPr>
        <p:blipFill rotWithShape="1">
          <a:blip r:embed="rId7">
            <a:alphaModFix/>
          </a:blip>
          <a:srcRect b="16996" l="9625" r="9284" t="10206"/>
          <a:stretch/>
        </p:blipFill>
        <p:spPr>
          <a:xfrm>
            <a:off x="4859825" y="3102575"/>
            <a:ext cx="1302725" cy="864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3"/>
          <p:cNvSpPr/>
          <p:nvPr/>
        </p:nvSpPr>
        <p:spPr>
          <a:xfrm>
            <a:off x="1767626" y="3309869"/>
            <a:ext cx="5608800" cy="83700"/>
          </a:xfrm>
          <a:prstGeom prst="rect">
            <a:avLst/>
          </a:prstGeom>
          <a:solidFill>
            <a:srgbClr val="B4354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 name="Google Shape;104;p13"/>
          <p:cNvSpPr txBox="1"/>
          <p:nvPr/>
        </p:nvSpPr>
        <p:spPr>
          <a:xfrm>
            <a:off x="2457000" y="2498525"/>
            <a:ext cx="4230000" cy="1096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500"/>
              <a:buFont typeface="Arial"/>
              <a:buNone/>
            </a:pPr>
            <a:r>
              <a:rPr b="1" i="0" lang="en-US" sz="5500" u="none" cap="none" strike="noStrike">
                <a:solidFill>
                  <a:srgbClr val="B43545"/>
                </a:solidFill>
                <a:latin typeface="Calibri"/>
                <a:ea typeface="Calibri"/>
                <a:cs typeface="Calibri"/>
                <a:sym typeface="Calibri"/>
              </a:rPr>
              <a:t>Streaming</a:t>
            </a:r>
            <a:endParaRPr b="1" i="0" sz="5500" u="none" cap="none" strike="noStrike">
              <a:solidFill>
                <a:srgbClr val="B43545"/>
              </a:solidFill>
              <a:latin typeface="Calibri"/>
              <a:ea typeface="Calibri"/>
              <a:cs typeface="Calibri"/>
              <a:sym typeface="Calibri"/>
            </a:endParaRPr>
          </a:p>
        </p:txBody>
      </p:sp>
      <p:sp>
        <p:nvSpPr>
          <p:cNvPr id="105" name="Google Shape;105;p13"/>
          <p:cNvSpPr txBox="1"/>
          <p:nvPr/>
        </p:nvSpPr>
        <p:spPr>
          <a:xfrm>
            <a:off x="2457000" y="3157475"/>
            <a:ext cx="4230000" cy="1096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500"/>
              <a:buFont typeface="Arial"/>
              <a:buNone/>
            </a:pPr>
            <a:r>
              <a:rPr b="1" i="0" lang="en-US" sz="5500" u="none" cap="none" strike="noStrike">
                <a:solidFill>
                  <a:srgbClr val="B43545"/>
                </a:solidFill>
                <a:latin typeface="Calibri"/>
                <a:ea typeface="Calibri"/>
                <a:cs typeface="Calibri"/>
                <a:sym typeface="Calibri"/>
              </a:rPr>
              <a:t>Process</a:t>
            </a:r>
            <a:endParaRPr b="1" i="0" sz="5500" u="none" cap="none" strike="noStrike">
              <a:solidFill>
                <a:srgbClr val="B43545"/>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4"/>
          <p:cNvSpPr txBox="1"/>
          <p:nvPr>
            <p:ph type="title"/>
          </p:nvPr>
        </p:nvSpPr>
        <p:spPr>
          <a:xfrm>
            <a:off x="262558" y="278297"/>
            <a:ext cx="7847772"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95959"/>
              </a:buClr>
              <a:buSzPts val="3600"/>
              <a:buFont typeface="Calibri"/>
              <a:buNone/>
            </a:pPr>
            <a:r>
              <a:rPr lang="en-US"/>
              <a:t>Storing Data</a:t>
            </a:r>
            <a:endParaRPr/>
          </a:p>
        </p:txBody>
      </p:sp>
      <p:sp>
        <p:nvSpPr>
          <p:cNvPr id="111" name="Google Shape;111;p14"/>
          <p:cNvSpPr txBox="1"/>
          <p:nvPr>
            <p:ph idx="12" type="sldNum"/>
          </p:nvPr>
        </p:nvSpPr>
        <p:spPr>
          <a:xfrm>
            <a:off x="8546351" y="6460940"/>
            <a:ext cx="476623"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112" name="Google Shape;112;p14"/>
          <p:cNvSpPr txBox="1"/>
          <p:nvPr/>
        </p:nvSpPr>
        <p:spPr>
          <a:xfrm>
            <a:off x="262550" y="887902"/>
            <a:ext cx="6026700" cy="6096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rgbClr val="B43545"/>
              </a:buClr>
              <a:buSzPts val="1800"/>
              <a:buFont typeface="Calibri"/>
              <a:buChar char="●"/>
            </a:pPr>
            <a:r>
              <a:rPr b="1" i="0" lang="en-US" sz="1800" u="none" cap="none" strike="noStrike">
                <a:solidFill>
                  <a:srgbClr val="B43545"/>
                </a:solidFill>
                <a:latin typeface="Calibri"/>
                <a:ea typeface="Calibri"/>
                <a:cs typeface="Calibri"/>
                <a:sym typeface="Calibri"/>
              </a:rPr>
              <a:t>Databricks is using file system to store data.</a:t>
            </a:r>
            <a:endParaRPr b="1" i="0" sz="1800" u="none" cap="none" strike="noStrike">
              <a:solidFill>
                <a:srgbClr val="B43545"/>
              </a:solidFill>
              <a:latin typeface="Calibri"/>
              <a:ea typeface="Calibri"/>
              <a:cs typeface="Calibri"/>
              <a:sym typeface="Calibri"/>
            </a:endParaRPr>
          </a:p>
          <a:p>
            <a:pPr indent="-342900" lvl="0" marL="457200" marR="0" rtl="0" algn="l">
              <a:lnSpc>
                <a:spcPct val="100000"/>
              </a:lnSpc>
              <a:spcBef>
                <a:spcPts val="0"/>
              </a:spcBef>
              <a:spcAft>
                <a:spcPts val="0"/>
              </a:spcAft>
              <a:buClr>
                <a:srgbClr val="B43545"/>
              </a:buClr>
              <a:buSzPts val="1800"/>
              <a:buFont typeface="Calibri"/>
              <a:buChar char="●"/>
            </a:pPr>
            <a:r>
              <a:rPr b="1" i="0" lang="en-US" sz="1800" u="none" cap="none" strike="noStrike">
                <a:solidFill>
                  <a:srgbClr val="B43545"/>
                </a:solidFill>
                <a:latin typeface="Calibri"/>
                <a:ea typeface="Calibri"/>
                <a:cs typeface="Calibri"/>
                <a:sym typeface="Calibri"/>
              </a:rPr>
              <a:t>Similar to the idea of Hadoop.</a:t>
            </a:r>
            <a:endParaRPr b="1" i="0" sz="1800" u="none" cap="none" strike="noStrike">
              <a:solidFill>
                <a:srgbClr val="B43545"/>
              </a:solidFill>
              <a:latin typeface="Calibri"/>
              <a:ea typeface="Calibri"/>
              <a:cs typeface="Calibri"/>
              <a:sym typeface="Calibri"/>
            </a:endParaRPr>
          </a:p>
        </p:txBody>
      </p:sp>
      <p:pic>
        <p:nvPicPr>
          <p:cNvPr id="113" name="Google Shape;113;p14"/>
          <p:cNvPicPr preferRelativeResize="0"/>
          <p:nvPr/>
        </p:nvPicPr>
        <p:blipFill rotWithShape="1">
          <a:blip r:embed="rId3">
            <a:alphaModFix/>
          </a:blip>
          <a:srcRect b="0" l="0" r="0" t="0"/>
          <a:stretch/>
        </p:blipFill>
        <p:spPr>
          <a:xfrm>
            <a:off x="136713" y="1872350"/>
            <a:ext cx="8870575" cy="31133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tent - No Photo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losing Slid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