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675" r:id="rId2"/>
    <p:sldMasterId id="2147483716" r:id="rId3"/>
    <p:sldMasterId id="2147483705" r:id="rId4"/>
    <p:sldMasterId id="2147483707" r:id="rId5"/>
    <p:sldMasterId id="2147483699" r:id="rId6"/>
    <p:sldMasterId id="2147483688" r:id="rId7"/>
    <p:sldMasterId id="2147483697" r:id="rId8"/>
    <p:sldMasterId id="2147483761" r:id="rId9"/>
  </p:sldMasterIdLst>
  <p:notesMasterIdLst>
    <p:notesMasterId r:id="rId30"/>
  </p:notesMasterIdLst>
  <p:handoutMasterIdLst>
    <p:handoutMasterId r:id="rId31"/>
  </p:handoutMasterIdLst>
  <p:sldIdLst>
    <p:sldId id="256" r:id="rId10"/>
    <p:sldId id="271" r:id="rId11"/>
    <p:sldId id="257" r:id="rId12"/>
    <p:sldId id="259" r:id="rId13"/>
    <p:sldId id="273" r:id="rId14"/>
    <p:sldId id="264" r:id="rId15"/>
    <p:sldId id="272" r:id="rId16"/>
    <p:sldId id="265" r:id="rId17"/>
    <p:sldId id="266" r:id="rId18"/>
    <p:sldId id="260" r:id="rId19"/>
    <p:sldId id="274" r:id="rId20"/>
    <p:sldId id="268" r:id="rId21"/>
    <p:sldId id="275" r:id="rId22"/>
    <p:sldId id="277" r:id="rId23"/>
    <p:sldId id="276" r:id="rId24"/>
    <p:sldId id="278" r:id="rId25"/>
    <p:sldId id="279" r:id="rId26"/>
    <p:sldId id="281" r:id="rId27"/>
    <p:sldId id="263" r:id="rId28"/>
    <p:sldId id="25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acey Greene" initials="" lastIdx="11" clrIdx="0"/>
  <p:cmAuthor id="1" name="Jason Rodriguez" initials="" lastIdx="0" clrIdx="1"/>
  <p:cmAuthor id="2" name="Michael Hofmann" initials="" lastIdx="2" clrIdx="2"/>
  <p:cmAuthor id="3" name="Anastasia Greene" initials="" lastIdx="2" clrIdx="3"/>
  <p:cmAuthor id="4" name="Rebecca Turner" initials="RT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2C3D"/>
    <a:srgbClr val="0F787D"/>
    <a:srgbClr val="DF7023"/>
    <a:srgbClr val="8A0028"/>
    <a:srgbClr val="90152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61" autoAdjust="0"/>
    <p:restoredTop sz="50000" autoAdjust="0"/>
  </p:normalViewPr>
  <p:slideViewPr>
    <p:cSldViewPr snapToGrid="0">
      <p:cViewPr varScale="1">
        <p:scale>
          <a:sx n="67" d="100"/>
          <a:sy n="67" d="100"/>
        </p:scale>
        <p:origin x="118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5748-ED2D-D64E-99DF-8786916463A4}" type="datetime1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A7536-799B-F143-BC53-9CC169B5E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AFACB-FB72-504C-9D79-2AB5728FD867}" type="datetime1">
              <a:rPr lang="en-US" smtClean="0"/>
              <a:t>7/15/2019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61DC2-A28F-4C81-9966-8D7B3191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4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6" y="-14942"/>
            <a:ext cx="2324100" cy="13208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634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7391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726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217288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14555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0526" y="1709351"/>
            <a:ext cx="4269473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969213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8691562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3512360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61715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387771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7889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7050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5254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828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2237110"/>
            <a:ext cx="8805158" cy="19072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Section Break Line 2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668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C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30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5119112"/>
            <a:ext cx="9144000" cy="1738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060870"/>
          </a:xfrm>
          <a:prstGeom prst="rect">
            <a:avLst/>
          </a:prstGeom>
          <a:noFill/>
        </p:spPr>
        <p:txBody>
          <a:bodyPr vert="horz"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5528235"/>
            <a:ext cx="7884696" cy="7171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5067118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40247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743858" y="1570617"/>
            <a:ext cx="7672698" cy="349025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600" b="0" i="1" baseline="0">
                <a:latin typeface="Times New Roman"/>
                <a:cs typeface="Times New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Insert Quote or Excerpt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309938" y="5206137"/>
            <a:ext cx="5565775" cy="897659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600" b="0" i="0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Insert Quote Attribution Here</a:t>
            </a:r>
          </a:p>
        </p:txBody>
      </p:sp>
      <p:pic>
        <p:nvPicPr>
          <p:cNvPr id="21" name="Picture 20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1561545"/>
            <a:ext cx="557893" cy="371928"/>
          </a:xfrm>
          <a:prstGeom prst="rect">
            <a:avLst/>
          </a:prstGeom>
        </p:spPr>
      </p:pic>
      <p:pic>
        <p:nvPicPr>
          <p:cNvPr id="22" name="Picture 21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320315" y="4701328"/>
            <a:ext cx="557893" cy="37192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93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1 Photo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162932" y="1578919"/>
            <a:ext cx="3755643" cy="409476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5162933" y="5766677"/>
            <a:ext cx="3755642" cy="32721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8920"/>
            <a:ext cx="4242014" cy="4514974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1470234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4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5067207" y="1573229"/>
            <a:ext cx="1851807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0" name="Picture Placeholder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7023274" y="1573229"/>
            <a:ext cx="1839493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3" name="Picture Placeholder 7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5067207" y="3914118"/>
            <a:ext cx="1851807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5" name="Picture Placeholder 7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7023274" y="3914118"/>
            <a:ext cx="1839493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2054"/>
            <a:ext cx="4242014" cy="4521839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24002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Grid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39486" y="1578919"/>
            <a:ext cx="4557485" cy="438234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884057" y="3690747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4884057" y="1578919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206343" y="1572054"/>
            <a:ext cx="1720170" cy="3567597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960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39486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239939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2652483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976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623811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624264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229186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</p:spTree>
    <p:extLst>
      <p:ext uri="{BB962C8B-B14F-4D97-AF65-F5344CB8AC3E}">
        <p14:creationId xmlns:p14="http://schemas.microsoft.com/office/powerpoint/2010/main" val="3210053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3"/>
          </p:nvPr>
        </p:nvSpPr>
        <p:spPr>
          <a:xfrm>
            <a:off x="227013" y="1585784"/>
            <a:ext cx="8481556" cy="44961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645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Data Comparison w/ 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46744" y="1578919"/>
            <a:ext cx="4217444" cy="32450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1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46742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4672705" y="1572054"/>
            <a:ext cx="4217756" cy="3251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2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673015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61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5245111"/>
            <a:ext cx="9144000" cy="1612889"/>
            <a:chOff x="-1276426" y="5245111"/>
            <a:chExt cx="9144000" cy="161288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822622" y="524511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1276426" y="524566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-1276426" y="5272276"/>
              <a:ext cx="9144000" cy="1585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71600" y="5240939"/>
            <a:ext cx="6400800" cy="1298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Here</a:t>
            </a:r>
            <a:br>
              <a:rPr lang="en-US" dirty="0"/>
            </a:br>
            <a:r>
              <a:rPr lang="en-US" dirty="0"/>
              <a:t>Email Here</a:t>
            </a:r>
            <a:br>
              <a:rPr lang="en-US" dirty="0"/>
            </a:br>
            <a:r>
              <a:rPr lang="en-US" dirty="0"/>
              <a:t>Phone Here</a:t>
            </a:r>
          </a:p>
        </p:txBody>
      </p:sp>
      <p:pic>
        <p:nvPicPr>
          <p:cNvPr id="4" name="Picture 3" descr="Stevens-Secondary-PMSColor-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5428" y="678404"/>
            <a:ext cx="3544298" cy="3028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52800" y="4263995"/>
            <a:ext cx="24384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Foun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3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2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s with NYC sky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5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8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win A Stevens 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9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5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7063" y="1170132"/>
            <a:ext cx="5216937" cy="5687868"/>
          </a:xfrm>
          <a:prstGeom prst="rect">
            <a:avLst/>
          </a:prstGeom>
        </p:spPr>
      </p:pic>
      <p:sp>
        <p:nvSpPr>
          <p:cNvPr id="20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123826" y="3534870"/>
            <a:ext cx="3828116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3845138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8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362089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em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.emf"/><Relationship Id="rId5" Type="http://schemas.openxmlformats.org/officeDocument/2006/relationships/image" Target="../media/image11.emf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1.emf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68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803" r:id="rId2"/>
    <p:sldLayoutId id="2147483804" r:id="rId3"/>
    <p:sldLayoutId id="2147483805" r:id="rId4"/>
    <p:sldLayoutId id="2147483773" r:id="rId5"/>
    <p:sldLayoutId id="2147483771" r:id="rId6"/>
    <p:sldLayoutId id="2147483799" r:id="rId7"/>
    <p:sldLayoutId id="2147483764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6099048" y="6419355"/>
            <a:ext cx="3044952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419912"/>
            <a:ext cx="6099048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6" name="Slide Number Placeholder 1"/>
          <p:cNvSpPr>
            <a:spLocks noGrp="1"/>
          </p:cNvSpPr>
          <p:nvPr userDrawn="1"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0"/>
            <a:ext cx="9144000" cy="928827"/>
            <a:chOff x="0" y="0"/>
            <a:chExt cx="9144000" cy="92882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894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800" r:id="rId2"/>
    <p:sldLayoutId id="2147483767" r:id="rId3"/>
    <p:sldLayoutId id="2147483801" r:id="rId4"/>
    <p:sldLayoutId id="2147483768" r:id="rId5"/>
    <p:sldLayoutId id="2147483802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6" r:id="rId2"/>
    <p:sldLayoutId id="2147483751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 baseline="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757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34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489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313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02" r:id="rId2"/>
    <p:sldLayoutId id="2147483695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479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704" r:id="rId3"/>
    <p:sldLayoutId id="2147483652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07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zillow.com/research/data/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09158" y="2072839"/>
            <a:ext cx="7013575" cy="1648865"/>
          </a:xfrm>
        </p:spPr>
        <p:txBody>
          <a:bodyPr/>
          <a:lstStyle/>
          <a:p>
            <a:pPr algn="ctr"/>
            <a:r>
              <a:rPr lang="en-US" dirty="0"/>
              <a:t>The Market Health Evaluation based on Zillow Research Data</a:t>
            </a:r>
          </a:p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56822" y="4415969"/>
            <a:ext cx="3845138" cy="1256167"/>
          </a:xfrm>
        </p:spPr>
        <p:txBody>
          <a:bodyPr/>
          <a:lstStyle/>
          <a:p>
            <a:r>
              <a:rPr lang="en-US" sz="1800" dirty="0"/>
              <a:t>Team 14 members:</a:t>
            </a:r>
          </a:p>
          <a:p>
            <a:r>
              <a:rPr lang="en-US" sz="1800" dirty="0"/>
              <a:t>Bowen Lu(10427463)</a:t>
            </a:r>
          </a:p>
          <a:p>
            <a:r>
              <a:rPr lang="en-US" sz="1800" dirty="0"/>
              <a:t>Hao Cheng(10426048)</a:t>
            </a:r>
          </a:p>
        </p:txBody>
      </p:sp>
    </p:spTree>
    <p:extLst>
      <p:ext uri="{BB962C8B-B14F-4D97-AF65-F5344CB8AC3E}">
        <p14:creationId xmlns:p14="http://schemas.microsoft.com/office/powerpoint/2010/main" val="912756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930900" y="1384074"/>
            <a:ext cx="2120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RMSE = 1.53654</a:t>
            </a:r>
          </a:p>
          <a:p>
            <a:r>
              <a:rPr lang="en-US" altLang="zh-CN" sz="2000" dirty="0"/>
              <a:t>R-square = 0.7227</a:t>
            </a:r>
          </a:p>
          <a:p>
            <a:r>
              <a:rPr lang="en-US" altLang="zh-CN" sz="2000" dirty="0" err="1"/>
              <a:t>Adj</a:t>
            </a:r>
            <a:r>
              <a:rPr lang="en-US" altLang="zh-CN" sz="2000" dirty="0"/>
              <a:t> R-</a:t>
            </a:r>
            <a:r>
              <a:rPr lang="en-US" altLang="zh-CN" sz="2000" dirty="0" err="1"/>
              <a:t>sq</a:t>
            </a:r>
            <a:r>
              <a:rPr lang="en-US" altLang="zh-CN" sz="2000" dirty="0"/>
              <a:t> = 0.7222</a:t>
            </a:r>
            <a:endParaRPr lang="zh-CN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3" y="240553"/>
            <a:ext cx="7303340" cy="535863"/>
          </a:xfrm>
        </p:spPr>
        <p:txBody>
          <a:bodyPr/>
          <a:lstStyle/>
          <a:p>
            <a:r>
              <a:rPr lang="en-US" dirty="0"/>
              <a:t>Multiple Regression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765"/>
          <a:stretch/>
        </p:blipFill>
        <p:spPr>
          <a:xfrm>
            <a:off x="722313" y="952500"/>
            <a:ext cx="4675187" cy="187881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734" y="914400"/>
            <a:ext cx="5585666" cy="5429250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5727700" y="1651000"/>
            <a:ext cx="571500" cy="508000"/>
          </a:xfrm>
          <a:prstGeom prst="roundRect">
            <a:avLst/>
          </a:prstGeom>
          <a:noFill/>
          <a:ln w="19050">
            <a:solidFill>
              <a:srgbClr val="8A00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5727700" y="2425926"/>
            <a:ext cx="571500" cy="1803174"/>
          </a:xfrm>
          <a:prstGeom prst="roundRect">
            <a:avLst/>
          </a:prstGeom>
          <a:noFill/>
          <a:ln w="19050">
            <a:solidFill>
              <a:srgbClr val="8A00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716834" y="2398021"/>
            <a:ext cx="1750266" cy="1803174"/>
          </a:xfrm>
          <a:prstGeom prst="roundRect">
            <a:avLst/>
          </a:prstGeom>
          <a:noFill/>
          <a:ln w="19050">
            <a:solidFill>
              <a:srgbClr val="8A00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1716834" y="1651000"/>
            <a:ext cx="1750266" cy="508000"/>
          </a:xfrm>
          <a:prstGeom prst="roundRect">
            <a:avLst/>
          </a:prstGeom>
          <a:noFill/>
          <a:ln w="19050">
            <a:solidFill>
              <a:srgbClr val="8A00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75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3" y="240553"/>
            <a:ext cx="7303340" cy="535863"/>
          </a:xfrm>
        </p:spPr>
        <p:txBody>
          <a:bodyPr/>
          <a:lstStyle/>
          <a:p>
            <a:r>
              <a:rPr lang="en-US" dirty="0"/>
              <a:t>Multiple Regression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1017816"/>
            <a:ext cx="4508500" cy="169729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905500" y="1358634"/>
            <a:ext cx="248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RMSE = </a:t>
            </a:r>
            <a:r>
              <a:rPr lang="en-US" altLang="zh-CN" sz="2000" dirty="0">
                <a:solidFill>
                  <a:srgbClr val="DF7023"/>
                </a:solidFill>
              </a:rPr>
              <a:t>1.53604  ↓</a:t>
            </a:r>
          </a:p>
          <a:p>
            <a:r>
              <a:rPr lang="en-US" altLang="zh-CN" sz="2000" dirty="0"/>
              <a:t>R-square = </a:t>
            </a:r>
            <a:r>
              <a:rPr lang="en-US" altLang="zh-CN" sz="2000" dirty="0">
                <a:solidFill>
                  <a:srgbClr val="DF7023"/>
                </a:solidFill>
              </a:rPr>
              <a:t>0.7226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DF7023"/>
                </a:solidFill>
              </a:rPr>
              <a:t>↓ </a:t>
            </a:r>
            <a:r>
              <a:rPr lang="en-US" altLang="zh-CN" sz="2000" dirty="0" err="1"/>
              <a:t>Adj</a:t>
            </a:r>
            <a:r>
              <a:rPr lang="en-US" altLang="zh-CN" sz="2000" dirty="0"/>
              <a:t> R-</a:t>
            </a:r>
            <a:r>
              <a:rPr lang="en-US" altLang="zh-CN" sz="2000" dirty="0" err="1"/>
              <a:t>sq</a:t>
            </a:r>
            <a:r>
              <a:rPr lang="en-US" altLang="zh-CN" sz="2000" dirty="0"/>
              <a:t> = </a:t>
            </a:r>
            <a:r>
              <a:rPr lang="en-US" altLang="zh-CN" sz="2000" dirty="0">
                <a:solidFill>
                  <a:srgbClr val="0F787D"/>
                </a:solidFill>
              </a:rPr>
              <a:t>0.7224</a:t>
            </a:r>
            <a:r>
              <a:rPr lang="en-US" altLang="zh-CN" sz="2000" dirty="0"/>
              <a:t>  </a:t>
            </a:r>
            <a:r>
              <a:rPr lang="en-US" altLang="zh-CN" sz="2000" dirty="0">
                <a:solidFill>
                  <a:srgbClr val="0F787D"/>
                </a:solidFill>
              </a:rPr>
              <a:t>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650" y="2956515"/>
            <a:ext cx="5657850" cy="33967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7013" y="5131913"/>
            <a:ext cx="8667374" cy="923330"/>
          </a:xfrm>
          <a:prstGeom prst="rect">
            <a:avLst/>
          </a:prstGeom>
          <a:solidFill>
            <a:schemeClr val="bg2"/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altLang="zh-CN" dirty="0"/>
              <a:t>MarketHealthIndex = </a:t>
            </a:r>
          </a:p>
          <a:p>
            <a:r>
              <a:rPr lang="en-US" altLang="zh-CN" dirty="0"/>
              <a:t>  -12.27*Intercept+3.12*SellForGain+12.26*MoM+8.84*YoY+12.76*</a:t>
            </a:r>
            <a:r>
              <a:rPr lang="en-US" altLang="zh-CN" dirty="0" err="1"/>
              <a:t>ForecastYoYPctChange</a:t>
            </a:r>
            <a:endParaRPr lang="en-US" altLang="zh-CN" dirty="0"/>
          </a:p>
          <a:p>
            <a:r>
              <a:rPr lang="en-US" altLang="zh-CN" dirty="0"/>
              <a:t>  -10.77*NegativeEquity-15.66*Delinquency+0.71*DaysOnMarket-0.56*</a:t>
            </a:r>
            <a:r>
              <a:rPr lang="en-US" altLang="zh-CN" dirty="0" err="1"/>
              <a:t>Zri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140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27013" y="240553"/>
            <a:ext cx="7303340" cy="535863"/>
          </a:xfrm>
        </p:spPr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52438" y="891803"/>
            <a:ext cx="8691562" cy="408060"/>
          </a:xfrm>
        </p:spPr>
        <p:txBody>
          <a:bodyPr/>
          <a:lstStyle/>
          <a:p>
            <a:r>
              <a:rPr lang="en-US" altLang="zh-CN" sz="2000" u="sng" dirty="0"/>
              <a:t>Linear Discriminant Analysis</a:t>
            </a:r>
            <a:endParaRPr lang="zh-CN" altLang="en-US" sz="2000" u="sng" dirty="0"/>
          </a:p>
        </p:txBody>
      </p:sp>
      <p:sp>
        <p:nvSpPr>
          <p:cNvPr id="8" name="文本框 7"/>
          <p:cNvSpPr txBox="1"/>
          <p:nvPr/>
        </p:nvSpPr>
        <p:spPr>
          <a:xfrm>
            <a:off x="672351" y="1457813"/>
            <a:ext cx="7874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MarketHealthIndex  →  </a:t>
            </a:r>
            <a:r>
              <a:rPr lang="en-US" altLang="zh-CN" sz="2000" b="1" dirty="0">
                <a:solidFill>
                  <a:srgbClr val="B12C3D"/>
                </a:solidFill>
              </a:rPr>
              <a:t>binary</a:t>
            </a:r>
            <a:r>
              <a:rPr lang="en-US" altLang="zh-CN" sz="2000" dirty="0"/>
              <a:t> variable (0: “Not Healthy”, 1: “Healthy”)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Prior Probability = 0.5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51" y="2400593"/>
            <a:ext cx="4234872" cy="375890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071642" y="2756790"/>
            <a:ext cx="395133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B12C3D"/>
                </a:solidFill>
              </a:rPr>
              <a:t>Hoboken</a:t>
            </a:r>
          </a:p>
          <a:p>
            <a:r>
              <a:rPr lang="en-US" altLang="zh-CN" dirty="0"/>
              <a:t> (0.8889, 0.39601617, 0.551712509, 0.557066754, 0.210198521, 0.00130719, 0.254355401, 0.069465082)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219700" y="4279900"/>
            <a:ext cx="3326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Healthy:  Score=104.0719</a:t>
            </a:r>
          </a:p>
          <a:p>
            <a:r>
              <a:rPr lang="en-US" altLang="zh-CN" dirty="0"/>
              <a:t>                 Post Prob.=0.5022</a:t>
            </a:r>
          </a:p>
          <a:p>
            <a:r>
              <a:rPr lang="en-US" altLang="zh-CN" dirty="0"/>
              <a:t>Not Healthy:  Score=104.0638</a:t>
            </a:r>
          </a:p>
          <a:p>
            <a:r>
              <a:rPr lang="en-US" altLang="zh-CN" dirty="0"/>
              <a:t>                        Post Prob.=0.4977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832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27013" y="240553"/>
            <a:ext cx="7303340" cy="535863"/>
          </a:xfrm>
        </p:spPr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52438" y="891803"/>
            <a:ext cx="8691562" cy="408060"/>
          </a:xfrm>
        </p:spPr>
        <p:txBody>
          <a:bodyPr/>
          <a:lstStyle/>
          <a:p>
            <a:r>
              <a:rPr lang="en-US" altLang="zh-CN" sz="2000" u="sng" dirty="0"/>
              <a:t>Linear Discriminant Analysis</a:t>
            </a:r>
            <a:endParaRPr lang="zh-CN" altLang="en-US" sz="2000" u="sng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1652587"/>
            <a:ext cx="4322763" cy="33131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011193" y="1993900"/>
                <a:ext cx="3773469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Precision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m:rPr>
                              <m:nor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FP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4004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4484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=0.8930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193" y="1993900"/>
                <a:ext cx="3773469" cy="5250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156200" y="2828408"/>
                <a:ext cx="3473708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Recall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m:rPr>
                              <m:nor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FN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4004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4711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=0.8499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200" y="2828408"/>
                <a:ext cx="3473708" cy="52501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918980" y="3615104"/>
                <a:ext cx="4174220" cy="530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Fscore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Precision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Recall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Precision</m:t>
                          </m:r>
                          <m:r>
                            <m:rPr>
                              <m:nor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Recall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=0.8709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980" y="3615104"/>
                <a:ext cx="4174220" cy="53059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7704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27013" y="240553"/>
            <a:ext cx="7303340" cy="535863"/>
          </a:xfrm>
        </p:spPr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52438" y="891803"/>
            <a:ext cx="8691562" cy="408060"/>
          </a:xfrm>
        </p:spPr>
        <p:txBody>
          <a:bodyPr/>
          <a:lstStyle/>
          <a:p>
            <a:r>
              <a:rPr lang="en-US" altLang="zh-CN" sz="2000" u="sng" dirty="0"/>
              <a:t>Logistic Regression</a:t>
            </a:r>
            <a:endParaRPr lang="zh-CN" altLang="en-US" sz="2000" u="sng" dirty="0"/>
          </a:p>
        </p:txBody>
      </p:sp>
      <p:sp>
        <p:nvSpPr>
          <p:cNvPr id="8" name="文本框 7"/>
          <p:cNvSpPr txBox="1"/>
          <p:nvPr/>
        </p:nvSpPr>
        <p:spPr>
          <a:xfrm>
            <a:off x="672351" y="1457813"/>
            <a:ext cx="7874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MarketHealthIndex  →  </a:t>
            </a:r>
            <a:r>
              <a:rPr lang="en-US" altLang="zh-CN" sz="2000" b="1" dirty="0">
                <a:solidFill>
                  <a:srgbClr val="B12C3D"/>
                </a:solidFill>
              </a:rPr>
              <a:t>binary</a:t>
            </a:r>
            <a:r>
              <a:rPr lang="en-US" altLang="zh-CN" sz="2000" dirty="0"/>
              <a:t> variable (0: “Not Healthy”, 1: “Healthy”)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Odds ratio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270" y="2400593"/>
            <a:ext cx="5110162" cy="331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66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27013" y="240553"/>
            <a:ext cx="7303340" cy="535863"/>
          </a:xfrm>
        </p:spPr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52438" y="891803"/>
            <a:ext cx="8691562" cy="408060"/>
          </a:xfrm>
        </p:spPr>
        <p:txBody>
          <a:bodyPr/>
          <a:lstStyle/>
          <a:p>
            <a:r>
              <a:rPr lang="en-US" altLang="zh-CN" sz="2000" u="sng" dirty="0"/>
              <a:t>Logistic Regression</a:t>
            </a:r>
            <a:endParaRPr lang="zh-CN" altLang="en-US" sz="2000" u="sng" dirty="0"/>
          </a:p>
        </p:txBody>
      </p:sp>
      <p:grpSp>
        <p:nvGrpSpPr>
          <p:cNvPr id="8" name="组合 7"/>
          <p:cNvGrpSpPr/>
          <p:nvPr/>
        </p:nvGrpSpPr>
        <p:grpSpPr>
          <a:xfrm>
            <a:off x="3937001" y="87312"/>
            <a:ext cx="5054600" cy="6237288"/>
            <a:chOff x="3455987" y="125412"/>
            <a:chExt cx="4619625" cy="60864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5987" y="125412"/>
              <a:ext cx="4619625" cy="5591175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55987" y="5716587"/>
              <a:ext cx="4572000" cy="495300"/>
            </a:xfrm>
            <a:prstGeom prst="rect">
              <a:avLst/>
            </a:prstGeom>
          </p:spPr>
        </p:pic>
      </p:grp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/>
          <a:srcRect l="4124" t="1951" r="3171" b="2575"/>
          <a:stretch/>
        </p:blipFill>
        <p:spPr>
          <a:xfrm>
            <a:off x="49111" y="1580907"/>
            <a:ext cx="3849789" cy="394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189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27013" y="240553"/>
            <a:ext cx="7303340" cy="535863"/>
          </a:xfrm>
        </p:spPr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52438" y="891803"/>
            <a:ext cx="1655762" cy="408060"/>
          </a:xfrm>
        </p:spPr>
        <p:txBody>
          <a:bodyPr/>
          <a:lstStyle/>
          <a:p>
            <a:r>
              <a:rPr lang="en-US" altLang="zh-CN" sz="2000" u="sng" dirty="0"/>
              <a:t>Naïve Bayes</a:t>
            </a:r>
            <a:endParaRPr lang="zh-CN" altLang="en-US" sz="2000" u="sng" dirty="0"/>
          </a:p>
        </p:txBody>
      </p:sp>
      <p:sp>
        <p:nvSpPr>
          <p:cNvPr id="9" name="文本框 8"/>
          <p:cNvSpPr txBox="1"/>
          <p:nvPr/>
        </p:nvSpPr>
        <p:spPr>
          <a:xfrm>
            <a:off x="672351" y="1457813"/>
            <a:ext cx="7874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MarketHealthIndex  →  </a:t>
            </a:r>
            <a:r>
              <a:rPr lang="en-US" altLang="zh-CN" sz="2000" b="1" dirty="0">
                <a:solidFill>
                  <a:srgbClr val="B12C3D"/>
                </a:solidFill>
              </a:rPr>
              <a:t>binary</a:t>
            </a:r>
            <a:r>
              <a:rPr lang="en-US" altLang="zh-CN" sz="2000" dirty="0"/>
              <a:t> variable (0: “Not Healthy”, 1: “Healthy”)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Bayes Theory &amp; Independent-Event Assumption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3" y="3046412"/>
            <a:ext cx="4205287" cy="18811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76" y="2489493"/>
            <a:ext cx="37242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89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27013" y="240553"/>
            <a:ext cx="7303340" cy="535863"/>
          </a:xfrm>
        </p:spPr>
        <p:txBody>
          <a:bodyPr/>
          <a:lstStyle/>
          <a:p>
            <a:r>
              <a:rPr lang="en-US" altLang="zh-CN" dirty="0"/>
              <a:t>Dimension Reduction</a:t>
            </a:r>
            <a:endParaRPr 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52438" y="891803"/>
            <a:ext cx="3548062" cy="408060"/>
          </a:xfrm>
        </p:spPr>
        <p:txBody>
          <a:bodyPr/>
          <a:lstStyle/>
          <a:p>
            <a:r>
              <a:rPr lang="en-US" altLang="zh-CN" sz="2000" u="sng" dirty="0"/>
              <a:t>Principle Component Analysis</a:t>
            </a:r>
            <a:endParaRPr lang="zh-CN" altLang="en-US" sz="2000" u="sng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0" y="1711073"/>
            <a:ext cx="4090568" cy="282837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80319" y="1299863"/>
            <a:ext cx="6528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000" b="1" dirty="0">
                <a:solidFill>
                  <a:srgbClr val="B12C3D"/>
                </a:solidFill>
              </a:rPr>
              <a:t>Eight</a:t>
            </a:r>
            <a:r>
              <a:rPr lang="en-US" altLang="zh-CN" sz="2000" dirty="0"/>
              <a:t> Independent variables → </a:t>
            </a:r>
            <a:r>
              <a:rPr lang="en-US" altLang="zh-CN" sz="2000" b="1" dirty="0">
                <a:solidFill>
                  <a:srgbClr val="B12C3D"/>
                </a:solidFill>
              </a:rPr>
              <a:t>Eight</a:t>
            </a:r>
            <a:r>
              <a:rPr lang="en-US" altLang="zh-CN" sz="2000" dirty="0"/>
              <a:t> Principle components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b="4571"/>
          <a:stretch/>
        </p:blipFill>
        <p:spPr>
          <a:xfrm>
            <a:off x="526487" y="4539451"/>
            <a:ext cx="8258175" cy="177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74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27013" y="240553"/>
            <a:ext cx="7303340" cy="535863"/>
          </a:xfrm>
        </p:spPr>
        <p:txBody>
          <a:bodyPr/>
          <a:lstStyle/>
          <a:p>
            <a:r>
              <a:rPr lang="en-US" altLang="zh-CN" dirty="0"/>
              <a:t>Dimension Reduction</a:t>
            </a:r>
            <a:endParaRPr 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52438" y="891803"/>
            <a:ext cx="3548062" cy="408060"/>
          </a:xfrm>
        </p:spPr>
        <p:txBody>
          <a:bodyPr/>
          <a:lstStyle/>
          <a:p>
            <a:r>
              <a:rPr lang="en-US" altLang="zh-CN" sz="2000" u="sng" dirty="0"/>
              <a:t>Principle Component Analysis</a:t>
            </a:r>
            <a:endParaRPr lang="zh-CN" altLang="en-US" sz="2000" u="sng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37" y="2223420"/>
            <a:ext cx="4220663" cy="26025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793" y="2273133"/>
            <a:ext cx="38576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78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227013" y="240553"/>
            <a:ext cx="7303340" cy="5358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00100" y="1409700"/>
            <a:ext cx="7289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As the measurement of real estate market, Market Health Index is indicated by the variables including: </a:t>
            </a:r>
          </a:p>
          <a:p>
            <a:pPr marL="444500">
              <a:spcAft>
                <a:spcPts val="600"/>
              </a:spcAft>
            </a:pPr>
            <a:r>
              <a:rPr lang="en-US" altLang="zh-CN" sz="2000" dirty="0"/>
              <a:t>{</a:t>
            </a:r>
            <a:r>
              <a:rPr lang="en-US" altLang="zh-CN" sz="2000" dirty="0" err="1"/>
              <a:t>SellForGain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MoM</a:t>
            </a:r>
            <a:r>
              <a:rPr lang="en-US" altLang="zh-CN" sz="2000" dirty="0"/>
              <a:t>, YoY, </a:t>
            </a:r>
            <a:r>
              <a:rPr lang="en-US" altLang="zh-CN" sz="2000" dirty="0" err="1"/>
              <a:t>ForecastYoYPctChange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NegativeEquity</a:t>
            </a:r>
            <a:r>
              <a:rPr lang="en-US" altLang="zh-CN" sz="2000" dirty="0"/>
              <a:t>, Delinquency, </a:t>
            </a:r>
            <a:r>
              <a:rPr lang="en-US" altLang="zh-CN" sz="2000" dirty="0" err="1"/>
              <a:t>DaysOnMarket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Zri</a:t>
            </a:r>
            <a:r>
              <a:rPr lang="en-US" altLang="zh-CN" sz="2000" dirty="0"/>
              <a:t>}</a:t>
            </a:r>
          </a:p>
          <a:p>
            <a:pPr marL="266700"/>
            <a:r>
              <a:rPr lang="en-US" altLang="zh-CN" sz="2000" dirty="0"/>
              <a:t>They can be used for generally evaluate the market health without Market Health Index</a:t>
            </a:r>
            <a:endParaRPr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800100" y="3848100"/>
            <a:ext cx="72898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Logistic Regression has better classification accuracy, but is easy to cause overfitting;</a:t>
            </a:r>
          </a:p>
          <a:p>
            <a:pPr marL="266700" algn="just">
              <a:spcAft>
                <a:spcPts val="600"/>
              </a:spcAft>
            </a:pPr>
            <a:r>
              <a:rPr lang="en-US" altLang="zh-CN" sz="2000" dirty="0"/>
              <a:t>Naïve Bayes has poorer accuracy, but less likely to cause the overfitting;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5050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9813" y="888999"/>
            <a:ext cx="4842934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81000">
              <a:spcAft>
                <a:spcPts val="600"/>
              </a:spcAft>
              <a:buSzPts val="2400"/>
              <a:buFont typeface="Times New Roman"/>
              <a:buAutoNum type="romanUcPeriod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  <a:sym typeface="Times New Roman"/>
              </a:rPr>
              <a:t>Introduction</a:t>
            </a:r>
          </a:p>
          <a:p>
            <a:pPr marL="457200" lvl="0" indent="-381000">
              <a:spcAft>
                <a:spcPts val="600"/>
              </a:spcAft>
              <a:buSzPts val="2400"/>
              <a:buFont typeface="Times New Roman"/>
              <a:buAutoNum type="romanUcPeriod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  <a:sym typeface="Times New Roman"/>
              </a:rPr>
              <a:t>Data and Data Preparation</a:t>
            </a: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  <a:sym typeface="Times New Roman"/>
              </a:rPr>
              <a:t> </a:t>
            </a:r>
            <a:endParaRPr lang="en-US" altLang="zh-CN" sz="2000" dirty="0">
              <a:latin typeface="Times New Roman" charset="0"/>
              <a:ea typeface="Times New Roman" charset="0"/>
              <a:cs typeface="Times New Roman" charset="0"/>
              <a:sym typeface="Times New Roman"/>
            </a:endParaRPr>
          </a:p>
          <a:p>
            <a:pPr marL="76200">
              <a:spcAft>
                <a:spcPts val="600"/>
              </a:spcAft>
              <a:buSzPts val="2400"/>
            </a:pP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  <a:sym typeface="Times New Roman"/>
              </a:rPr>
              <a:t>     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  <a:sym typeface="Times New Roman"/>
              </a:rPr>
              <a:t>1.</a:t>
            </a: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  <a:sym typeface="Times New Roman"/>
              </a:rPr>
              <a:t>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  <a:sym typeface="Times New Roman"/>
              </a:rPr>
              <a:t>Data source</a:t>
            </a:r>
          </a:p>
          <a:p>
            <a:pPr marL="76200">
              <a:spcAft>
                <a:spcPts val="600"/>
              </a:spcAft>
              <a:buSzPts val="2400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  <a:sym typeface="Times New Roman"/>
              </a:rPr>
              <a:t>      2.</a:t>
            </a: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  <a:sym typeface="Times New Roman"/>
              </a:rPr>
              <a:t>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Raw Data</a:t>
            </a:r>
          </a:p>
          <a:p>
            <a:pPr marL="76200">
              <a:spcAft>
                <a:spcPts val="600"/>
              </a:spcAft>
              <a:buSzPts val="2400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  <a:sym typeface="Times New Roman"/>
              </a:rPr>
              <a:t>      3.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Data</a:t>
            </a: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preparation</a:t>
            </a:r>
            <a:endParaRPr lang="en-US" altLang="zh-CN" sz="2000" dirty="0">
              <a:latin typeface="Times New Roman" charset="0"/>
              <a:ea typeface="Times New Roman" charset="0"/>
              <a:cs typeface="Times New Roman" charset="0"/>
              <a:sym typeface="Times New Roman"/>
            </a:endParaRPr>
          </a:p>
          <a:p>
            <a:pPr marL="476250" indent="-400050">
              <a:spcAft>
                <a:spcPts val="600"/>
              </a:spcAft>
              <a:buSzPts val="2400"/>
              <a:buFont typeface="+mj-lt"/>
              <a:buAutoNum type="romanUcPeriod" startAt="3"/>
            </a:pP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  <a:sym typeface="Times New Roman"/>
              </a:rPr>
              <a:t>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  <a:sym typeface="Times New Roman"/>
              </a:rPr>
              <a:t>Variable Selection</a:t>
            </a:r>
          </a:p>
          <a:p>
            <a:pPr marL="76200">
              <a:spcAft>
                <a:spcPts val="600"/>
              </a:spcAft>
              <a:buSzPts val="2400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     1. Stepwise method </a:t>
            </a:r>
          </a:p>
          <a:p>
            <a:pPr marL="476250" indent="-400050">
              <a:spcAft>
                <a:spcPts val="600"/>
              </a:spcAft>
              <a:buSzPts val="2400"/>
              <a:buFont typeface="+mj-lt"/>
              <a:buAutoNum type="romanUcPeriod" startAt="4"/>
            </a:pP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  <a:sym typeface="Times New Roman"/>
              </a:rPr>
              <a:t>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  <a:sym typeface="Times New Roman"/>
              </a:rPr>
              <a:t>Multiple regression</a:t>
            </a:r>
          </a:p>
          <a:p>
            <a:pPr marL="76200">
              <a:spcAft>
                <a:spcPts val="600"/>
              </a:spcAft>
              <a:buSzPts val="2400"/>
            </a:pP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  <a:sym typeface="Times New Roman"/>
              </a:rPr>
              <a:t>     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  <a:sym typeface="Times New Roman"/>
              </a:rPr>
              <a:t>1.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MANOVA Table Comparison</a:t>
            </a:r>
            <a:endParaRPr lang="en-US" altLang="zh-CN" sz="2000" dirty="0">
              <a:latin typeface="Times New Roman" charset="0"/>
              <a:ea typeface="Times New Roman" charset="0"/>
              <a:cs typeface="Times New Roman" charset="0"/>
              <a:sym typeface="Times New Roman"/>
            </a:endParaRPr>
          </a:p>
          <a:p>
            <a:pPr marL="476250" indent="-400050">
              <a:spcAft>
                <a:spcPts val="600"/>
              </a:spcAft>
              <a:buSzPts val="2400"/>
              <a:buFont typeface="+mj-lt"/>
              <a:buAutoNum type="romanUcPeriod" startAt="5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  <a:sym typeface="Times New Roman"/>
              </a:rPr>
              <a:t>Classification  </a:t>
            </a:r>
          </a:p>
          <a:p>
            <a:pPr marL="76200">
              <a:spcAft>
                <a:spcPts val="600"/>
              </a:spcAft>
              <a:buSzPts val="2400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  <a:sym typeface="Times New Roman"/>
              </a:rPr>
              <a:t>      1.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Naive Bayes</a:t>
            </a:r>
          </a:p>
          <a:p>
            <a:pPr marL="76200">
              <a:spcAft>
                <a:spcPts val="600"/>
              </a:spcAft>
              <a:buSzPts val="2400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  <a:sym typeface="Times New Roman"/>
              </a:rPr>
              <a:t>      2.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Logistic Regression</a:t>
            </a:r>
          </a:p>
          <a:p>
            <a:pPr marL="76200">
              <a:spcAft>
                <a:spcPts val="600"/>
              </a:spcAft>
              <a:buSzPts val="2400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  <a:sym typeface="Times New Roman"/>
              </a:rPr>
              <a:t>      3.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Linear Discriminant Analysis</a:t>
            </a:r>
          </a:p>
          <a:p>
            <a:pPr marL="476250" indent="-400050">
              <a:spcAft>
                <a:spcPts val="600"/>
              </a:spcAft>
              <a:buSzPts val="2400"/>
              <a:buFont typeface="+mj-lt"/>
              <a:buAutoNum type="romanUcPeriod" startAt="6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  <a:sym typeface="Times New Roman"/>
              </a:rPr>
              <a:t> Conclusion</a:t>
            </a:r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211710" y="176601"/>
            <a:ext cx="7303340" cy="535863"/>
          </a:xfrm>
        </p:spPr>
        <p:txBody>
          <a:bodyPr/>
          <a:lstStyle/>
          <a:p>
            <a:r>
              <a:rPr lang="en-US" altLang="zh-CN" dirty="0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35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29802" y="5563168"/>
            <a:ext cx="3289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B30838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THANK YOU</a:t>
            </a:r>
            <a:endParaRPr lang="zh-CN" altLang="en-US" sz="4000" dirty="0">
              <a:solidFill>
                <a:srgbClr val="B30838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976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3" y="181396"/>
            <a:ext cx="7303340" cy="5358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27013" y="2866601"/>
            <a:ext cx="8502120" cy="138366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solidFill>
                  <a:srgbClr val="B12C3D"/>
                </a:solidFill>
              </a:rPr>
              <a:t>Goal</a:t>
            </a:r>
          </a:p>
          <a:p>
            <a:r>
              <a:rPr lang="en-US" altLang="zh-CN" sz="2000" dirty="0"/>
              <a:t>Analyze the relationship between the Market Health Index and the independent variables;</a:t>
            </a:r>
          </a:p>
          <a:p>
            <a:r>
              <a:rPr lang="en-US" altLang="zh-CN" sz="2000" dirty="0"/>
              <a:t>Predict/Classify the market health of one or more given housing market  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9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27013" y="1003934"/>
            <a:ext cx="8502120" cy="138366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solidFill>
                  <a:srgbClr val="B12C3D"/>
                </a:solidFill>
              </a:rPr>
              <a:t>Market Health</a:t>
            </a:r>
          </a:p>
          <a:p>
            <a:pPr marL="0" indent="0">
              <a:buNone/>
            </a:pPr>
            <a:r>
              <a:rPr lang="en-US" sz="2000" dirty="0"/>
              <a:t>The Market Health Index illustrates the current health of a region’s housing market relative to other markets across the country.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1551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27012" y="938885"/>
            <a:ext cx="6186487" cy="4384542"/>
          </a:xfrm>
        </p:spPr>
        <p:txBody>
          <a:bodyPr/>
          <a:lstStyle/>
          <a:p>
            <a:r>
              <a:rPr lang="en-US" sz="2000" dirty="0"/>
              <a:t>Data source: </a:t>
            </a:r>
            <a:r>
              <a:rPr lang="en-US" sz="2000" dirty="0">
                <a:hlinkClick r:id="rId2"/>
              </a:rPr>
              <a:t>https://www.zillow.com/research/data/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3" y="281488"/>
            <a:ext cx="7303340" cy="535863"/>
          </a:xfrm>
        </p:spPr>
        <p:txBody>
          <a:bodyPr/>
          <a:lstStyle/>
          <a:p>
            <a:r>
              <a:rPr lang="en-US" dirty="0"/>
              <a:t>Data and Data Preparation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98" y="1777999"/>
            <a:ext cx="6876410" cy="418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9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31412" y="1572393"/>
            <a:ext cx="8691562" cy="4384542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57350" indent="-28575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r>
              <a:rPr lang="en-US" sz="1800" dirty="0"/>
              <a:t>Dependent Variable: Market Health Index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331412" y="2423449"/>
            <a:ext cx="8812588" cy="4384542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57350" indent="-28575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3"/>
            </a:pPr>
            <a:r>
              <a:rPr lang="en-US" altLang="zh-CN" sz="1800" dirty="0"/>
              <a:t>Independent Variables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Using 17 market indicators to measure the health of markets relative to similar markets across the country.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“</a:t>
            </a:r>
            <a:r>
              <a:rPr lang="en-US" sz="1800" dirty="0" err="1"/>
              <a:t>MoM</a:t>
            </a:r>
            <a:r>
              <a:rPr lang="en-US" sz="1800" dirty="0"/>
              <a:t>”:</a:t>
            </a:r>
            <a:r>
              <a:rPr lang="en-US" altLang="zh-CN" sz="1800" dirty="0"/>
              <a:t> month-over-month change in the Zillow Home Value Index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“</a:t>
            </a:r>
            <a:r>
              <a:rPr lang="en-US" sz="1800" dirty="0"/>
              <a:t>YoY</a:t>
            </a:r>
            <a:r>
              <a:rPr lang="en-US" altLang="zh-CN" sz="1800" dirty="0"/>
              <a:t>” : year-over-year change in ZHVI.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“</a:t>
            </a:r>
            <a:r>
              <a:rPr lang="en-US" sz="1800" dirty="0" err="1"/>
              <a:t>SellForGain</a:t>
            </a:r>
            <a:r>
              <a:rPr lang="en-US" altLang="zh-CN" sz="1800" dirty="0"/>
              <a:t>” : percentage of homes selling for a gain.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“</a:t>
            </a:r>
            <a:r>
              <a:rPr lang="en-US" altLang="zh-CN" sz="1800" dirty="0" err="1"/>
              <a:t>NegativeEquity</a:t>
            </a:r>
            <a:r>
              <a:rPr lang="en-US" altLang="zh-CN" sz="1800" dirty="0"/>
              <a:t>”: the percentage of mortgage holders with negative equity.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“Delinquency”: the percentage of mortgage holders delinquent on their loans.</a:t>
            </a:r>
            <a:endParaRPr lang="sk-SK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331412" y="1068388"/>
            <a:ext cx="8691562" cy="4384542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57350" indent="-28575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800" dirty="0"/>
              <a:t>Size: 9964 records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43947" y="366148"/>
            <a:ext cx="4065586" cy="1206245"/>
          </a:xfrm>
        </p:spPr>
        <p:txBody>
          <a:bodyPr/>
          <a:lstStyle/>
          <a:p>
            <a:r>
              <a:rPr lang="en-US" sz="2000" dirty="0"/>
              <a:t>Raw Data</a:t>
            </a:r>
          </a:p>
        </p:txBody>
      </p:sp>
    </p:spTree>
    <p:extLst>
      <p:ext uri="{BB962C8B-B14F-4D97-AF65-F5344CB8AC3E}">
        <p14:creationId xmlns:p14="http://schemas.microsoft.com/office/powerpoint/2010/main" val="41835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68" y="1051003"/>
            <a:ext cx="6917265" cy="44698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524933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Final data</a:t>
            </a:r>
          </a:p>
        </p:txBody>
      </p:sp>
    </p:spTree>
    <p:extLst>
      <p:ext uri="{BB962C8B-B14F-4D97-AF65-F5344CB8AC3E}">
        <p14:creationId xmlns:p14="http://schemas.microsoft.com/office/powerpoint/2010/main" val="538838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93147" y="299080"/>
            <a:ext cx="4242014" cy="4384542"/>
          </a:xfrm>
        </p:spPr>
        <p:txBody>
          <a:bodyPr/>
          <a:lstStyle/>
          <a:p>
            <a:r>
              <a:rPr 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</a:t>
            </a:r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preparation</a:t>
            </a:r>
            <a:endParaRPr 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398" y="1207703"/>
            <a:ext cx="221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Missing values</a:t>
            </a:r>
          </a:p>
        </p:txBody>
      </p:sp>
      <p:sp>
        <p:nvSpPr>
          <p:cNvPr id="8" name="Left Brace 7"/>
          <p:cNvSpPr/>
          <p:nvPr/>
        </p:nvSpPr>
        <p:spPr>
          <a:xfrm>
            <a:off x="2314154" y="997343"/>
            <a:ext cx="186267" cy="914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/>
          <p:cNvSpPr txBox="1"/>
          <p:nvPr/>
        </p:nvSpPr>
        <p:spPr>
          <a:xfrm>
            <a:off x="2493685" y="867330"/>
            <a:ext cx="236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&gt;50%          DROP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2152" y="1579077"/>
            <a:ext cx="187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&lt;50%          KNN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30" y="3119408"/>
            <a:ext cx="6741970" cy="30441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5866" y="2675412"/>
            <a:ext cx="2957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/>
              <a:t> Standardize the variables</a:t>
            </a:r>
          </a:p>
        </p:txBody>
      </p:sp>
    </p:spTree>
    <p:extLst>
      <p:ext uri="{BB962C8B-B14F-4D97-AF65-F5344CB8AC3E}">
        <p14:creationId xmlns:p14="http://schemas.microsoft.com/office/powerpoint/2010/main" val="772895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7943" y="398966"/>
            <a:ext cx="2294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/>
              <a:t> Normalization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67" y="963623"/>
            <a:ext cx="2856343" cy="19295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177" y="3352641"/>
            <a:ext cx="2955741" cy="20257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713" y="3230522"/>
            <a:ext cx="2962015" cy="20208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713" y="855136"/>
            <a:ext cx="2814824" cy="20380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34" y="3238989"/>
            <a:ext cx="2955741" cy="202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08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746" y="257486"/>
            <a:ext cx="7303340" cy="535863"/>
          </a:xfrm>
        </p:spPr>
        <p:txBody>
          <a:bodyPr/>
          <a:lstStyle/>
          <a:p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43946" y="1100918"/>
            <a:ext cx="8691562" cy="408060"/>
          </a:xfrm>
        </p:spPr>
        <p:txBody>
          <a:bodyPr/>
          <a:lstStyle/>
          <a:p>
            <a:r>
              <a:rPr lang="en-US" altLang="zh-CN" b="1" dirty="0"/>
              <a:t>Stepwise</a:t>
            </a:r>
            <a:r>
              <a:rPr lang="zh-CN" altLang="en-US" b="1" dirty="0"/>
              <a:t> </a:t>
            </a:r>
            <a:r>
              <a:rPr lang="en-US" altLang="zh-CN" b="1" dirty="0"/>
              <a:t>Method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479" y="1816547"/>
            <a:ext cx="5696725" cy="302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8850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hoto Background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4316D"/>
      </a:accent1>
      <a:accent2>
        <a:srgbClr val="DF702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Blank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Section Brea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Quotes or Statem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Content with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Charts, Data and Tab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Clos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39877</TotalTime>
  <Words>576</Words>
  <Application>Microsoft Office PowerPoint</Application>
  <PresentationFormat>On-screen Show (4:3)</PresentationFormat>
  <Paragraphs>113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20</vt:i4>
      </vt:variant>
    </vt:vector>
  </HeadingPairs>
  <TitlesOfParts>
    <vt:vector size="36" baseType="lpstr">
      <vt:lpstr>Arial Unicode MS</vt:lpstr>
      <vt:lpstr>华康俪金黑W8(P)</vt:lpstr>
      <vt:lpstr>Arial</vt:lpstr>
      <vt:lpstr>Calibri</vt:lpstr>
      <vt:lpstr>Cambria Math</vt:lpstr>
      <vt:lpstr>Century Gothic</vt:lpstr>
      <vt:lpstr>Times New Roman</vt:lpstr>
      <vt:lpstr>Cover Slides</vt:lpstr>
      <vt:lpstr>Content - No Photos</vt:lpstr>
      <vt:lpstr>Photo Background</vt:lpstr>
      <vt:lpstr>Blanks</vt:lpstr>
      <vt:lpstr>Section Break</vt:lpstr>
      <vt:lpstr>Quotes or Statements</vt:lpstr>
      <vt:lpstr>Content with Photos</vt:lpstr>
      <vt:lpstr>Charts, Data and Tables</vt:lpstr>
      <vt:lpstr>Closing Slide</vt:lpstr>
      <vt:lpstr>PowerPoint Presentation</vt:lpstr>
      <vt:lpstr>Contents</vt:lpstr>
      <vt:lpstr>Introduction</vt:lpstr>
      <vt:lpstr>Data and Data Preparation</vt:lpstr>
      <vt:lpstr>PowerPoint Presentation</vt:lpstr>
      <vt:lpstr>PowerPoint Presentation</vt:lpstr>
      <vt:lpstr>PowerPoint Presentation</vt:lpstr>
      <vt:lpstr>PowerPoint Presentation</vt:lpstr>
      <vt:lpstr>Variable Selection</vt:lpstr>
      <vt:lpstr>Multiple Regression</vt:lpstr>
      <vt:lpstr>Multiple Regression</vt:lpstr>
      <vt:lpstr>Classification</vt:lpstr>
      <vt:lpstr>Classification</vt:lpstr>
      <vt:lpstr>Classification</vt:lpstr>
      <vt:lpstr>Classification</vt:lpstr>
      <vt:lpstr>Classification</vt:lpstr>
      <vt:lpstr>Dimension Reduction</vt:lpstr>
      <vt:lpstr>Dimension Reduction</vt:lpstr>
      <vt:lpstr>Conclusion</vt:lpstr>
      <vt:lpstr>PowerPoint Presentation</vt:lpstr>
    </vt:vector>
  </TitlesOfParts>
  <Company>Stevens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143 Years of Innovation</dc:title>
  <dc:creator>Laura Bubeck</dc:creator>
  <cp:lastModifiedBy>Lu Bowen</cp:lastModifiedBy>
  <cp:revision>1002</cp:revision>
  <cp:lastPrinted>2016-08-09T14:57:31Z</cp:lastPrinted>
  <dcterms:created xsi:type="dcterms:W3CDTF">2013-11-01T14:42:31Z</dcterms:created>
  <dcterms:modified xsi:type="dcterms:W3CDTF">2019-07-15T05:26:56Z</dcterms:modified>
</cp:coreProperties>
</file>