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58" r:id="rId6"/>
    <p:sldId id="262" r:id="rId7"/>
    <p:sldId id="282" r:id="rId8"/>
    <p:sldId id="295" r:id="rId9"/>
    <p:sldId id="263" r:id="rId10"/>
    <p:sldId id="296" r:id="rId11"/>
    <p:sldId id="309" r:id="rId12"/>
    <p:sldId id="299" r:id="rId13"/>
    <p:sldId id="300" r:id="rId14"/>
    <p:sldId id="320" r:id="rId15"/>
    <p:sldId id="305" r:id="rId16"/>
    <p:sldId id="315" r:id="rId17"/>
    <p:sldId id="321" r:id="rId18"/>
    <p:sldId id="306" r:id="rId19"/>
    <p:sldId id="307" r:id="rId20"/>
    <p:sldId id="316" r:id="rId21"/>
    <p:sldId id="317" r:id="rId22"/>
    <p:sldId id="318" r:id="rId23"/>
    <p:sldId id="319" r:id="rId24"/>
    <p:sldId id="322" r:id="rId25"/>
    <p:sldId id="308" r:id="rId26"/>
    <p:sldId id="311" r:id="rId27"/>
    <p:sldId id="323" r:id="rId28"/>
    <p:sldId id="302" r:id="rId29"/>
    <p:sldId id="314" r:id="rId30"/>
    <p:sldId id="312" r:id="rId31"/>
    <p:sldId id="313" r:id="rId32"/>
    <p:sldId id="294" r:id="rId33"/>
    <p:sldId id="293" r:id="rId34"/>
  </p:sldIdLst>
  <p:sldSz cx="12192000" cy="6858000"/>
  <p:notesSz cx="6858000" cy="9144000"/>
  <p:embeddedFontLst>
    <p:embeddedFont>
      <p:font typeface="맑은 고딕" pitchFamily="50" charset="-127"/>
      <p:regular r:id="rId35"/>
      <p:bold r:id="rId36"/>
    </p:embeddedFont>
    <p:embeddedFont>
      <p:font typeface="나눔바른고딕" charset="-127"/>
      <p:regular r:id="rId37"/>
      <p:bold r:id="rId38"/>
    </p:embeddedFont>
    <p:embeddedFont>
      <p:font typeface="나눔고딕 ExtraBold" charset="-127"/>
      <p:bold r:id="rId39"/>
    </p:embeddedFont>
    <p:embeddedFont>
      <p:font typeface="한컴 윤고딕 230" pitchFamily="18" charset="-127"/>
      <p:regular r:id="rId40"/>
    </p:embeddedFont>
    <p:embeddedFont>
      <p:font typeface="Arial Black" pitchFamily="34" charset="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A8C0C"/>
    <a:srgbClr val="F39C12"/>
    <a:srgbClr val="F9F9F9"/>
    <a:srgbClr val="C0392B"/>
    <a:srgbClr val="9BBB59"/>
    <a:srgbClr val="16A085"/>
    <a:srgbClr val="2980B9"/>
    <a:srgbClr val="929292"/>
    <a:srgbClr val="C2C2C2"/>
    <a:srgbClr val="B6443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80" autoAdjust="0"/>
    <p:restoredTop sz="94660"/>
  </p:normalViewPr>
  <p:slideViewPr>
    <p:cSldViewPr snapToGrid="0" showGuides="1">
      <p:cViewPr>
        <p:scale>
          <a:sx n="82" d="100"/>
          <a:sy n="82" d="100"/>
        </p:scale>
        <p:origin x="-426" y="-390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k.go.kr/" TargetMode="External"/><Relationship Id="rId2" Type="http://schemas.openxmlformats.org/officeDocument/2006/relationships/hyperlink" Target="http://www.jobkorea.co.kr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jobplanet.co.kr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5084" y="2158054"/>
            <a:ext cx="51598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b="1" dirty="0" smtClean="0">
                <a:latin typeface="맑은 고딕" pitchFamily="50" charset="-127"/>
                <a:ea typeface="맑은 고딕" pitchFamily="50" charset="-127"/>
              </a:rPr>
              <a:t>취업의 모든 정보를 그대에게</a:t>
            </a:r>
            <a:r>
              <a:rPr lang="en-US" altLang="ko-KR" sz="4400" b="1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4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 descr="C:\Users\soldesk\Desktop\0001-288352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1884" y="5127586"/>
            <a:ext cx="3304782" cy="734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930" y="1397596"/>
            <a:ext cx="10458088" cy="459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1223963"/>
            <a:ext cx="110585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820"/>
          <a:stretch>
            <a:fillRect/>
          </a:stretch>
        </p:blipFill>
        <p:spPr bwMode="auto">
          <a:xfrm>
            <a:off x="138896" y="671332"/>
            <a:ext cx="11875830" cy="560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 rot="12416750">
            <a:off x="4925257" y="5774796"/>
            <a:ext cx="338609" cy="669625"/>
          </a:xfrm>
          <a:prstGeom prst="downArrow">
            <a:avLst/>
          </a:prstGeom>
          <a:solidFill>
            <a:srgbClr val="FFC000"/>
          </a:solidFill>
          <a:ln>
            <a:solidFill>
              <a:srgbClr val="DA8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50" y="1574156"/>
            <a:ext cx="11892931" cy="378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373" y="960697"/>
            <a:ext cx="9707302" cy="524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아래쪽 화살표 2"/>
          <p:cNvSpPr/>
          <p:nvPr/>
        </p:nvSpPr>
        <p:spPr>
          <a:xfrm rot="9326562">
            <a:off x="7616144" y="4409955"/>
            <a:ext cx="567159" cy="763929"/>
          </a:xfrm>
          <a:prstGeom prst="downArrow">
            <a:avLst/>
          </a:prstGeom>
          <a:solidFill>
            <a:srgbClr val="FFC000"/>
          </a:solidFill>
          <a:ln>
            <a:solidFill>
              <a:srgbClr val="DA8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037679"/>
            <a:ext cx="116395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 rot="12416750">
            <a:off x="4965541" y="3669174"/>
            <a:ext cx="567159" cy="763929"/>
          </a:xfrm>
          <a:prstGeom prst="downArrow">
            <a:avLst/>
          </a:prstGeom>
          <a:solidFill>
            <a:srgbClr val="FFC000"/>
          </a:solidFill>
          <a:ln>
            <a:solidFill>
              <a:srgbClr val="DA8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700088"/>
            <a:ext cx="113633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037679"/>
            <a:ext cx="116395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 rot="8392209">
            <a:off x="9097703" y="3750198"/>
            <a:ext cx="567159" cy="763929"/>
          </a:xfrm>
          <a:prstGeom prst="downArrow">
            <a:avLst/>
          </a:prstGeom>
          <a:solidFill>
            <a:srgbClr val="FFC000"/>
          </a:solidFill>
          <a:ln>
            <a:solidFill>
              <a:srgbClr val="DA8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8880" y="473246"/>
            <a:ext cx="9471046" cy="608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3175" y="451412"/>
            <a:ext cx="8695087" cy="592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6035352" y="2551471"/>
            <a:ext cx="154800" cy="154800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35352" y="3128173"/>
            <a:ext cx="154800" cy="154800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035352" y="3704875"/>
            <a:ext cx="154800" cy="154800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035352" y="4267509"/>
            <a:ext cx="154800" cy="154800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035352" y="4830143"/>
            <a:ext cx="154800" cy="154800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035352" y="5364641"/>
            <a:ext cx="154800" cy="154800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035352" y="5913207"/>
            <a:ext cx="154800" cy="154800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12752" y="1213748"/>
            <a:ext cx="0" cy="1273359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2752" y="2736816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12752" y="331351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112752" y="3908308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112752" y="4470942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112752" y="5005440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112752" y="5549986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43809" y="2428620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시작하는 말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43809" y="3033335"/>
            <a:ext cx="361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</a:t>
            </a:r>
            <a:r>
              <a:rPr lang="ko-KR" altLang="en-US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및 역할 분담</a:t>
            </a:r>
          </a:p>
          <a:p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43809" y="3614439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endParaRPr lang="ko-KR" altLang="en-US" dirty="0" smtClean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3809" y="4160243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과정 및 모델링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43809" y="4706047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기능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43809" y="5278225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 화면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43809" y="5777805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 자료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4388" y="1323134"/>
            <a:ext cx="2799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</a:t>
            </a:r>
            <a:r>
              <a:rPr lang="ko-KR" altLang="en-US" sz="4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</a:t>
            </a:r>
          </a:p>
        </p:txBody>
      </p:sp>
      <p:pic>
        <p:nvPicPr>
          <p:cNvPr id="37" name="Picture 9" descr="C:\Users\soldesk\Desktop\moon.pn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6485418" y="949124"/>
            <a:ext cx="1106390" cy="11063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775410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 t="4763"/>
          <a:stretch>
            <a:fillRect/>
          </a:stretch>
        </p:blipFill>
        <p:spPr bwMode="auto">
          <a:xfrm>
            <a:off x="114663" y="185195"/>
            <a:ext cx="12077337" cy="648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3350"/>
            <a:ext cx="114300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0"/>
            <a:ext cx="114776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609600"/>
            <a:ext cx="1075372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037679"/>
            <a:ext cx="116395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 rot="10026593">
            <a:off x="9024022" y="1259312"/>
            <a:ext cx="436965" cy="714952"/>
          </a:xfrm>
          <a:prstGeom prst="downArrow">
            <a:avLst/>
          </a:prstGeom>
          <a:solidFill>
            <a:srgbClr val="FFC000"/>
          </a:solidFill>
          <a:ln>
            <a:solidFill>
              <a:srgbClr val="DA8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주요 </a:t>
            </a:r>
            <a:r>
              <a:rPr lang="ko-KR" altLang="en-US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기능 </a:t>
            </a:r>
            <a:r>
              <a:rPr lang="en-US" altLang="ko-KR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- </a:t>
            </a:r>
            <a:r>
              <a:rPr lang="ko-KR" altLang="en-US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설문</a:t>
            </a:r>
            <a:endParaRPr lang="ko-KR" altLang="en-US" sz="3200" b="1" spc="-150" dirty="0">
              <a:solidFill>
                <a:srgbClr val="445566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438275"/>
            <a:ext cx="109918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296" y="1374021"/>
            <a:ext cx="10369108" cy="507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주요 </a:t>
            </a:r>
            <a:r>
              <a:rPr lang="ko-KR" altLang="en-US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기능 </a:t>
            </a:r>
            <a:r>
              <a:rPr lang="en-US" altLang="ko-KR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- </a:t>
            </a:r>
            <a:r>
              <a:rPr lang="ko-KR" altLang="en-US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설문</a:t>
            </a:r>
            <a:endParaRPr lang="ko-KR" altLang="en-US" sz="3200" b="1" spc="-150" dirty="0">
              <a:solidFill>
                <a:srgbClr val="445566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037679"/>
            <a:ext cx="116395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 rot="10026593">
            <a:off x="9394412" y="1247738"/>
            <a:ext cx="436965" cy="714952"/>
          </a:xfrm>
          <a:prstGeom prst="downArrow">
            <a:avLst/>
          </a:prstGeom>
          <a:solidFill>
            <a:srgbClr val="FFC000"/>
          </a:solidFill>
          <a:ln>
            <a:solidFill>
              <a:srgbClr val="DA8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7940" y="1444824"/>
            <a:ext cx="9282896" cy="491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주요 </a:t>
            </a:r>
            <a:r>
              <a:rPr lang="ko-KR" altLang="en-US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기능 </a:t>
            </a:r>
            <a:r>
              <a:rPr lang="en-US" altLang="ko-KR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- </a:t>
            </a:r>
            <a:r>
              <a:rPr lang="ko-KR" altLang="en-US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일정</a:t>
            </a:r>
            <a:endParaRPr lang="ko-KR" altLang="en-US" sz="3200" b="1" spc="-150" dirty="0">
              <a:solidFill>
                <a:srgbClr val="445566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주요 </a:t>
            </a:r>
            <a:r>
              <a:rPr lang="ko-KR" altLang="en-US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기능 </a:t>
            </a:r>
            <a:r>
              <a:rPr lang="en-US" altLang="ko-KR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- </a:t>
            </a:r>
            <a:r>
              <a:rPr lang="ko-KR" altLang="en-US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일정</a:t>
            </a:r>
            <a:endParaRPr lang="ko-KR" altLang="en-US" sz="3200" b="1" spc="-150" dirty="0">
              <a:solidFill>
                <a:srgbClr val="445566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8959" y="1421247"/>
            <a:ext cx="9668236" cy="525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시작하는 말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dministrator\Documents\1438289629_Question B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2101" y="2452286"/>
            <a:ext cx="1625397" cy="162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28868" y="4351818"/>
            <a:ext cx="653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한컴 윤고딕 230" pitchFamily="18" charset="-127"/>
                <a:ea typeface="한컴 윤고딕 230" pitchFamily="18" charset="-127"/>
              </a:rPr>
              <a:t>취업정보가 있습니까</a:t>
            </a:r>
            <a:r>
              <a:rPr lang="en-US" altLang="ko-KR" sz="2400" b="1" dirty="0" smtClean="0">
                <a:latin typeface="한컴 윤고딕 230" pitchFamily="18" charset="-127"/>
                <a:ea typeface="한컴 윤고딕 230" pitchFamily="18" charset="-127"/>
              </a:rPr>
              <a:t>?</a:t>
            </a:r>
            <a:endParaRPr lang="ko-KR" altLang="en-US" sz="2400" b="1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9351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주요 </a:t>
            </a:r>
            <a:r>
              <a:rPr lang="ko-KR" altLang="en-US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기능 </a:t>
            </a:r>
            <a:r>
              <a:rPr lang="en-US" altLang="ko-KR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- </a:t>
            </a:r>
            <a:r>
              <a:rPr lang="ko-KR" altLang="en-US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공지사항</a:t>
            </a:r>
            <a:endParaRPr lang="ko-KR" altLang="en-US" sz="3200" b="1" spc="-150" dirty="0">
              <a:solidFill>
                <a:srgbClr val="445566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758" y="1604043"/>
            <a:ext cx="10474908" cy="4604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5252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주요 </a:t>
            </a:r>
            <a:r>
              <a:rPr lang="ko-KR" altLang="en-US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기능 </a:t>
            </a:r>
            <a:r>
              <a:rPr lang="en-US" altLang="ko-KR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고객지원</a:t>
            </a:r>
            <a:r>
              <a:rPr lang="en-US" altLang="ko-KR" sz="3200" b="1" spc="-150" dirty="0" smtClean="0">
                <a:solidFill>
                  <a:srgbClr val="445566"/>
                </a:solidFill>
                <a:latin typeface="한컴 윤고딕 230" pitchFamily="18" charset="-127"/>
                <a:ea typeface="한컴 윤고딕 230" pitchFamily="18" charset="-127"/>
              </a:rPr>
              <a:t>(Q&amp;A</a:t>
            </a:r>
            <a:r>
              <a:rPr lang="en-US" altLang="ko-KR" sz="3200" spc="-150" dirty="0" smtClean="0">
                <a:solidFill>
                  <a:srgbClr val="445566"/>
                </a:solidFill>
                <a:latin typeface="나눔바른고딕" charset="-127"/>
                <a:ea typeface="나눔바른고딕" charset="-127"/>
              </a:rPr>
              <a:t>)</a:t>
            </a:r>
            <a:endParaRPr lang="ko-KR" altLang="en-US" sz="3200" spc="-150" dirty="0">
              <a:solidFill>
                <a:srgbClr val="445566"/>
              </a:solidFill>
              <a:latin typeface="나눔바른고딕" charset="-127"/>
              <a:ea typeface="나눔바른고딕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536" y="1414607"/>
            <a:ext cx="8801944" cy="486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문헌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1523" y="1988374"/>
            <a:ext cx="77994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맑은 고딕" pitchFamily="50" charset="-127"/>
                <a:ea typeface="맑은 고딕" pitchFamily="50" charset="-127"/>
                <a:hlinkClick r:id="rId2"/>
              </a:rPr>
              <a:t>www.jobkorea.co.kr</a:t>
            </a: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잡코리아</a:t>
            </a:r>
            <a:endParaRPr lang="en-US" sz="28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 dirty="0" smtClean="0">
              <a:solidFill>
                <a:srgbClr val="929292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2800" dirty="0" smtClean="0">
                <a:latin typeface="맑은 고딕" pitchFamily="50" charset="-127"/>
                <a:ea typeface="맑은 고딕" pitchFamily="50" charset="-127"/>
                <a:hlinkClick r:id="rId3"/>
              </a:rPr>
              <a:t>www.work.go.kr</a:t>
            </a: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워크넷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 dirty="0" smtClean="0">
              <a:solidFill>
                <a:srgbClr val="929292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  <a:hlinkClick r:id="rId4"/>
              </a:rPr>
              <a:t>https://www.jobplanet.co.kr/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잡플래닛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44445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301179" y="1635437"/>
            <a:ext cx="5546783" cy="2122100"/>
            <a:chOff x="3034961" y="1369220"/>
            <a:chExt cx="5546783" cy="2122100"/>
          </a:xfrm>
        </p:grpSpPr>
        <p:pic>
          <p:nvPicPr>
            <p:cNvPr id="4" name="Picture 6" descr="C:\Users\soldesk\Desktop\GOLD.png"/>
            <p:cNvPicPr>
              <a:picLocks noChangeAspect="1" noChangeArrowheads="1"/>
            </p:cNvPicPr>
            <p:nvPr/>
          </p:nvPicPr>
          <p:blipFill>
            <a:blip r:embed="rId2" cstate="print">
              <a:lum/>
            </a:blip>
            <a:srcRect/>
            <a:stretch>
              <a:fillRect/>
            </a:stretch>
          </p:blipFill>
          <p:spPr bwMode="auto">
            <a:xfrm>
              <a:off x="3034961" y="1403728"/>
              <a:ext cx="2087592" cy="2087592"/>
            </a:xfrm>
            <a:prstGeom prst="rect">
              <a:avLst/>
            </a:prstGeom>
            <a:noFill/>
          </p:spPr>
        </p:pic>
        <p:pic>
          <p:nvPicPr>
            <p:cNvPr id="6" name="Picture 8" descr="C:\Users\soldesk\Desktop\star.png"/>
            <p:cNvPicPr>
              <a:picLocks noChangeAspect="1" noChangeArrowheads="1"/>
            </p:cNvPicPr>
            <p:nvPr/>
          </p:nvPicPr>
          <p:blipFill>
            <a:blip r:embed="rId3" cstate="print">
              <a:lum/>
            </a:blip>
            <a:srcRect/>
            <a:stretch>
              <a:fillRect/>
            </a:stretch>
          </p:blipFill>
          <p:spPr bwMode="auto">
            <a:xfrm>
              <a:off x="6502781" y="1369220"/>
              <a:ext cx="2078963" cy="2078963"/>
            </a:xfrm>
            <a:prstGeom prst="rect">
              <a:avLst/>
            </a:prstGeom>
            <a:noFill/>
          </p:spPr>
        </p:pic>
        <p:pic>
          <p:nvPicPr>
            <p:cNvPr id="7" name="Picture 9" descr="C:\Users\soldesk\Desktop\moon.png"/>
            <p:cNvPicPr>
              <a:picLocks noChangeAspect="1" noChangeArrowheads="1"/>
            </p:cNvPicPr>
            <p:nvPr/>
          </p:nvPicPr>
          <p:blipFill>
            <a:blip r:embed="rId4" cstate="print">
              <a:lum/>
            </a:blip>
            <a:srcRect/>
            <a:stretch>
              <a:fillRect/>
            </a:stretch>
          </p:blipFill>
          <p:spPr bwMode="auto">
            <a:xfrm>
              <a:off x="5131181" y="1783291"/>
              <a:ext cx="1337094" cy="1337094"/>
            </a:xfrm>
            <a:prstGeom prst="rect">
              <a:avLst/>
            </a:prstGeom>
            <a:noFill/>
          </p:spPr>
        </p:pic>
      </p:grpSp>
      <p:sp>
        <p:nvSpPr>
          <p:cNvPr id="5" name="TextBox 4"/>
          <p:cNvSpPr txBox="1"/>
          <p:nvPr/>
        </p:nvSpPr>
        <p:spPr>
          <a:xfrm>
            <a:off x="4352081" y="3732396"/>
            <a:ext cx="342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Thank you!</a:t>
            </a:r>
            <a:endParaRPr lang="ko-KR" altLang="en-US" sz="4800" b="1" i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19463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992293" y="670155"/>
            <a:ext cx="3878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소개 </a:t>
            </a:r>
            <a:r>
              <a:rPr lang="en-US" altLang="ko-KR" sz="3200" b="1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3200" b="1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b="1" dirty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분담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85562" y="1817522"/>
            <a:ext cx="16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939BA5"/>
                </a:solidFill>
                <a:latin typeface="맑은 고딕" pitchFamily="50" charset="-127"/>
                <a:ea typeface="맑은 고딕" pitchFamily="50" charset="-127"/>
              </a:rPr>
              <a:t>팀장 김 별</a:t>
            </a:r>
            <a:endParaRPr lang="ko-KR" altLang="en-US" b="1" dirty="0">
              <a:solidFill>
                <a:srgbClr val="939BA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83979" y="2024298"/>
            <a:ext cx="16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지도교사</a:t>
            </a:r>
            <a:endParaRPr lang="ko-KR" altLang="en-US" dirty="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05366" y="2242170"/>
            <a:ext cx="213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기업회원 파트 </a:t>
            </a:r>
            <a:endParaRPr lang="en-US" altLang="ko-KR" sz="1600" dirty="0" smtClean="0">
              <a:solidFill>
                <a:srgbClr val="929292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 err="1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로그인관련</a:t>
            </a:r>
            <a:r>
              <a:rPr lang="en-US" altLang="ko-KR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스케줄 </a:t>
            </a:r>
            <a:endParaRPr lang="en-US" altLang="ko-KR" sz="1600" dirty="0" smtClean="0">
              <a:solidFill>
                <a:srgbClr val="92929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42013" y="2381397"/>
            <a:ext cx="180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29292"/>
                </a:solidFill>
              </a:rPr>
              <a:t>안혜정 선생님</a:t>
            </a:r>
            <a:endParaRPr lang="ko-KR" altLang="en-US" sz="1600" dirty="0">
              <a:solidFill>
                <a:srgbClr val="929292"/>
              </a:solidFill>
            </a:endParaRPr>
          </a:p>
        </p:txBody>
      </p:sp>
      <p:pic>
        <p:nvPicPr>
          <p:cNvPr id="3074" name="Picture 2" descr="C:\Users\Administrator\Documents\1438291497_8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341" y="1767794"/>
            <a:ext cx="1140941" cy="11409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ocuments\1438291507_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513" y="1643371"/>
            <a:ext cx="1271978" cy="12719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Administrator\Documents\1438291507_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49" y="4776307"/>
            <a:ext cx="1271978" cy="12719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Administrator\Documents\1438291507_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151" y="3270410"/>
            <a:ext cx="1271978" cy="12719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Administrator\Documents\1438291507_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218" y="4774745"/>
            <a:ext cx="1271978" cy="12719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dministrator\Documents\1438291507_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218" y="3326721"/>
            <a:ext cx="1271978" cy="12719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Administrator\Documents\1438291507_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67" y="4768083"/>
            <a:ext cx="1271978" cy="12719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385173" y="3443404"/>
            <a:ext cx="16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939BA5"/>
                </a:solidFill>
                <a:latin typeface="맑은 고딕" pitchFamily="50" charset="-127"/>
                <a:ea typeface="맑은 고딕" pitchFamily="50" charset="-127"/>
              </a:rPr>
              <a:t>팀원 </a:t>
            </a:r>
            <a:r>
              <a:rPr lang="ko-KR" altLang="en-US" b="1" dirty="0" err="1" smtClean="0">
                <a:solidFill>
                  <a:srgbClr val="939BA5"/>
                </a:solidFill>
                <a:latin typeface="맑은 고딕" pitchFamily="50" charset="-127"/>
                <a:ea typeface="맑은 고딕" pitchFamily="50" charset="-127"/>
              </a:rPr>
              <a:t>강부철</a:t>
            </a:r>
            <a:endParaRPr lang="ko-KR" altLang="en-US" b="1" dirty="0">
              <a:solidFill>
                <a:srgbClr val="939BA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4373" y="3773161"/>
            <a:ext cx="1964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29292"/>
                </a:solidFill>
                <a:latin typeface="Arial" pitchFamily="34" charset="0"/>
                <a:cs typeface="Arial" pitchFamily="34" charset="0"/>
              </a:rPr>
              <a:t>자소서 파트</a:t>
            </a:r>
            <a:r>
              <a:rPr lang="en-US" altLang="ko-KR" sz="1600" dirty="0" smtClean="0">
                <a:solidFill>
                  <a:srgbClr val="929292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ko-KR" altLang="en-US" sz="1600" dirty="0" smtClean="0">
                <a:solidFill>
                  <a:srgbClr val="929292"/>
                </a:solidFill>
                <a:latin typeface="Arial" pitchFamily="34" charset="0"/>
                <a:cs typeface="Arial" pitchFamily="34" charset="0"/>
              </a:rPr>
              <a:t>포트폴리오</a:t>
            </a:r>
            <a:r>
              <a:rPr lang="en-US" altLang="ko-KR" sz="1600" dirty="0" smtClean="0">
                <a:solidFill>
                  <a:srgbClr val="929292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ko-KR" altLang="en-US" sz="1600" dirty="0" smtClean="0">
                <a:solidFill>
                  <a:srgbClr val="929292"/>
                </a:solidFill>
                <a:latin typeface="Arial" pitchFamily="34" charset="0"/>
                <a:cs typeface="Arial" pitchFamily="34" charset="0"/>
              </a:rPr>
              <a:t>경력</a:t>
            </a:r>
            <a:endParaRPr lang="en-US" altLang="ko-KR" sz="1600" dirty="0" smtClean="0">
              <a:solidFill>
                <a:srgbClr val="929292"/>
              </a:solidFill>
              <a:latin typeface="Arial" pitchFamily="34" charset="0"/>
              <a:cs typeface="Arial" pitchFamily="34" charset="0"/>
            </a:endParaRPr>
          </a:p>
          <a:p>
            <a:r>
              <a:rPr lang="ko-KR" altLang="en-US" sz="1600" dirty="0" smtClean="0">
                <a:solidFill>
                  <a:srgbClr val="929292"/>
                </a:solidFill>
                <a:latin typeface="Arial" pitchFamily="34" charset="0"/>
                <a:cs typeface="Arial" pitchFamily="34" charset="0"/>
              </a:rPr>
              <a:t>자격증</a:t>
            </a:r>
            <a:r>
              <a:rPr lang="en-US" altLang="ko-KR" sz="1600" dirty="0" smtClean="0">
                <a:solidFill>
                  <a:srgbClr val="929292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ko-KR" altLang="en-US" sz="1600" dirty="0" smtClean="0">
                <a:solidFill>
                  <a:srgbClr val="929292"/>
                </a:solidFill>
                <a:latin typeface="Arial" pitchFamily="34" charset="0"/>
                <a:cs typeface="Arial" pitchFamily="34" charset="0"/>
              </a:rPr>
              <a:t>이력서</a:t>
            </a:r>
            <a:endParaRPr lang="en-US" altLang="ko-KR" sz="1600" dirty="0" smtClean="0">
              <a:solidFill>
                <a:srgbClr val="92929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48565" y="3443404"/>
            <a:ext cx="16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939BA5"/>
                </a:solidFill>
                <a:latin typeface="맑은 고딕" pitchFamily="50" charset="-127"/>
                <a:ea typeface="맑은 고딕" pitchFamily="50" charset="-127"/>
              </a:rPr>
              <a:t>팀원 김민경</a:t>
            </a:r>
            <a:endParaRPr lang="ko-KR" altLang="en-US" b="1" dirty="0">
              <a:solidFill>
                <a:srgbClr val="939BA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97765" y="3773161"/>
            <a:ext cx="19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채용공고 파트</a:t>
            </a:r>
            <a:endParaRPr lang="en-US" altLang="ko-KR" sz="1600" dirty="0" smtClean="0">
              <a:solidFill>
                <a:srgbClr val="929292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검</a:t>
            </a:r>
            <a:r>
              <a:rPr lang="ko-KR" altLang="en-US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색</a:t>
            </a:r>
            <a:endParaRPr lang="ko-KR" altLang="en-US" sz="1600" dirty="0">
              <a:solidFill>
                <a:srgbClr val="92929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45810" y="4916146"/>
            <a:ext cx="16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939BA5"/>
                </a:solidFill>
                <a:latin typeface="맑은 고딕" pitchFamily="50" charset="-127"/>
                <a:ea typeface="맑은 고딕" pitchFamily="50" charset="-127"/>
              </a:rPr>
              <a:t>팀원 김민기</a:t>
            </a:r>
            <a:endParaRPr lang="ko-KR" altLang="en-US" b="1" dirty="0">
              <a:solidFill>
                <a:srgbClr val="939BA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85173" y="4916146"/>
            <a:ext cx="16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939BA5"/>
                </a:solidFill>
                <a:latin typeface="맑은 고딕" pitchFamily="50" charset="-127"/>
                <a:ea typeface="맑은 고딕" pitchFamily="50" charset="-127"/>
              </a:rPr>
              <a:t>팀원 전범수</a:t>
            </a:r>
            <a:endParaRPr lang="ko-KR" altLang="en-US" b="1" dirty="0">
              <a:solidFill>
                <a:srgbClr val="939BA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34373" y="5245903"/>
            <a:ext cx="19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</a:p>
          <a:p>
            <a:r>
              <a:rPr lang="ko-KR" altLang="en-US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회사정보 파트</a:t>
            </a:r>
            <a:endParaRPr lang="en-US" altLang="ko-KR" sz="1600" dirty="0" smtClean="0">
              <a:solidFill>
                <a:srgbClr val="92929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10939" y="4846697"/>
            <a:ext cx="16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939BA5"/>
                </a:solidFill>
                <a:latin typeface="맑은 고딕" pitchFamily="50" charset="-127"/>
                <a:ea typeface="맑은 고딕" pitchFamily="50" charset="-127"/>
              </a:rPr>
              <a:t>팀원 </a:t>
            </a:r>
            <a:r>
              <a:rPr lang="ko-KR" altLang="en-US" b="1" dirty="0" err="1" smtClean="0">
                <a:solidFill>
                  <a:srgbClr val="939BA5"/>
                </a:solidFill>
                <a:latin typeface="맑은 고딕" pitchFamily="50" charset="-127"/>
                <a:ea typeface="맑은 고딕" pitchFamily="50" charset="-127"/>
              </a:rPr>
              <a:t>지향길</a:t>
            </a:r>
            <a:endParaRPr lang="ko-KR" altLang="en-US" b="1" dirty="0">
              <a:solidFill>
                <a:srgbClr val="939BA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48565" y="5280627"/>
            <a:ext cx="19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1:1</a:t>
            </a:r>
            <a:r>
              <a:rPr lang="ko-KR" altLang="en-US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질문</a:t>
            </a:r>
            <a:endParaRPr lang="en-US" altLang="ko-KR" sz="1600" dirty="0" smtClean="0">
              <a:solidFill>
                <a:srgbClr val="929292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 err="1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en-US" altLang="ko-KR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채팅</a:t>
            </a:r>
            <a:endParaRPr lang="en-US" altLang="ko-KR" sz="1600" dirty="0" smtClean="0">
              <a:solidFill>
                <a:srgbClr val="92929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29200" y="3419159"/>
            <a:ext cx="16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939BA5"/>
                </a:solidFill>
                <a:latin typeface="맑은 고딕" pitchFamily="50" charset="-127"/>
                <a:ea typeface="맑은 고딕" pitchFamily="50" charset="-127"/>
              </a:rPr>
              <a:t>수석 홍선미</a:t>
            </a:r>
            <a:endParaRPr lang="ko-KR" altLang="en-US" b="1" dirty="0">
              <a:solidFill>
                <a:srgbClr val="939BA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68234" y="3822601"/>
            <a:ext cx="2170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개인회원 파트</a:t>
            </a:r>
            <a:endParaRPr lang="en-US" altLang="ko-KR" sz="1600" dirty="0" smtClean="0">
              <a:solidFill>
                <a:srgbClr val="929292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 err="1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로그인관련</a:t>
            </a:r>
            <a:r>
              <a:rPr lang="en-US" altLang="ko-KR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설문조사 </a:t>
            </a:r>
            <a:endParaRPr lang="en-US" altLang="ko-KR" sz="1600" dirty="0" smtClean="0">
              <a:solidFill>
                <a:srgbClr val="929292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지원정보</a:t>
            </a:r>
            <a:r>
              <a:rPr lang="en-US" altLang="ko-KR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개인</a:t>
            </a:r>
            <a:r>
              <a:rPr lang="en-US" altLang="ko-KR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45" name="Picture 3" descr="C:\Users\Administrator\Documents\1438291507_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925" y="3350742"/>
            <a:ext cx="1271978" cy="12719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890550" y="5349247"/>
            <a:ext cx="19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공지사항 파트 </a:t>
            </a:r>
            <a:endParaRPr lang="en-US" altLang="ko-KR" sz="1600" dirty="0" smtClean="0">
              <a:solidFill>
                <a:srgbClr val="929292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 err="1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lang="ko-KR" altLang="en-US" sz="1600" dirty="0">
              <a:solidFill>
                <a:srgbClr val="92929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5005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/>
          <p:nvPr/>
        </p:nvSpPr>
        <p:spPr>
          <a:xfrm flipH="1">
            <a:off x="2292262" y="1563657"/>
            <a:ext cx="6486561" cy="1026870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"/>
          <p:cNvSpPr/>
          <p:nvPr/>
        </p:nvSpPr>
        <p:spPr>
          <a:xfrm flipH="1">
            <a:off x="2309514" y="2581525"/>
            <a:ext cx="6486561" cy="1026870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5"/>
          <p:cNvSpPr/>
          <p:nvPr/>
        </p:nvSpPr>
        <p:spPr>
          <a:xfrm flipH="1">
            <a:off x="2318140" y="4617261"/>
            <a:ext cx="6486561" cy="1026870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6"/>
          <p:cNvSpPr/>
          <p:nvPr/>
        </p:nvSpPr>
        <p:spPr>
          <a:xfrm>
            <a:off x="1108034" y="1893581"/>
            <a:ext cx="1204857" cy="682401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도구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9" name="Pentagon 27"/>
          <p:cNvSpPr/>
          <p:nvPr/>
        </p:nvSpPr>
        <p:spPr>
          <a:xfrm>
            <a:off x="3184486" y="1547936"/>
            <a:ext cx="8005172" cy="682401"/>
          </a:xfrm>
          <a:prstGeom prst="homePlate">
            <a:avLst>
              <a:gd name="adj" fmla="val 4146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2500" b="1" dirty="0" smtClean="0">
                <a:latin typeface="+mj-lt"/>
              </a:rPr>
              <a:t>Spring STS, Eclipse, Tomcat 8.0, ER-Win</a:t>
            </a:r>
            <a:endParaRPr lang="en-US" sz="2500" b="1" dirty="0">
              <a:latin typeface="+mj-lt"/>
            </a:endParaRPr>
          </a:p>
        </p:txBody>
      </p:sp>
      <p:sp>
        <p:nvSpPr>
          <p:cNvPr id="30" name="Parallelogram 28"/>
          <p:cNvSpPr/>
          <p:nvPr/>
        </p:nvSpPr>
        <p:spPr>
          <a:xfrm rot="5400000" flipH="1">
            <a:off x="2235648" y="1625769"/>
            <a:ext cx="1026869" cy="872380"/>
          </a:xfrm>
          <a:prstGeom prst="parallelogram">
            <a:avLst>
              <a:gd name="adj" fmla="val 39609"/>
            </a:avLst>
          </a:prstGeom>
          <a:solidFill>
            <a:srgbClr val="254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entagon 32"/>
          <p:cNvSpPr/>
          <p:nvPr/>
        </p:nvSpPr>
        <p:spPr>
          <a:xfrm>
            <a:off x="3175858" y="2583465"/>
            <a:ext cx="8005172" cy="682401"/>
          </a:xfrm>
          <a:prstGeom prst="homePlate">
            <a:avLst>
              <a:gd name="adj" fmla="val 41466"/>
            </a:avLst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altLang="ko-KR" sz="2500" b="1" dirty="0" smtClean="0">
                <a:latin typeface="+mn-ea"/>
              </a:rPr>
              <a:t>Java, Java Script, </a:t>
            </a:r>
            <a:r>
              <a:rPr lang="en-US" altLang="ko-KR" sz="2500" b="1" dirty="0" err="1" smtClean="0">
                <a:latin typeface="+mn-ea"/>
              </a:rPr>
              <a:t>jQuery</a:t>
            </a:r>
            <a:r>
              <a:rPr lang="en-US" altLang="ko-KR" sz="2500" b="1" dirty="0" smtClean="0">
                <a:latin typeface="+mn-ea"/>
              </a:rPr>
              <a:t>, </a:t>
            </a:r>
            <a:r>
              <a:rPr lang="en-US" altLang="ko-KR" sz="2500" b="1" dirty="0" err="1" smtClean="0">
                <a:latin typeface="+mn-ea"/>
              </a:rPr>
              <a:t>jsp</a:t>
            </a:r>
            <a:r>
              <a:rPr lang="en-US" altLang="ko-KR" sz="2500" b="1" dirty="0" smtClean="0">
                <a:latin typeface="+mn-ea"/>
              </a:rPr>
              <a:t>, EL&amp;JSTL</a:t>
            </a:r>
            <a:endParaRPr lang="en-US" altLang="ko-KR" sz="2500" b="1" dirty="0">
              <a:latin typeface="+mn-ea"/>
            </a:endParaRPr>
          </a:p>
        </p:txBody>
      </p:sp>
      <p:sp>
        <p:nvSpPr>
          <p:cNvPr id="33" name="Rectangle 31"/>
          <p:cNvSpPr/>
          <p:nvPr/>
        </p:nvSpPr>
        <p:spPr>
          <a:xfrm>
            <a:off x="1108034" y="2920450"/>
            <a:ext cx="1204857" cy="682401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언어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4" name="Parallelogram 33"/>
          <p:cNvSpPr/>
          <p:nvPr/>
        </p:nvSpPr>
        <p:spPr>
          <a:xfrm rot="5400000" flipH="1">
            <a:off x="2235648" y="2652655"/>
            <a:ext cx="1026869" cy="872380"/>
          </a:xfrm>
          <a:prstGeom prst="parallelogram">
            <a:avLst>
              <a:gd name="adj" fmla="val 39609"/>
            </a:avLst>
          </a:prstGeom>
          <a:solidFill>
            <a:srgbClr val="128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5"/>
          <p:cNvSpPr/>
          <p:nvPr/>
        </p:nvSpPr>
        <p:spPr>
          <a:xfrm flipH="1">
            <a:off x="2321008" y="3602261"/>
            <a:ext cx="6486561" cy="1026870"/>
          </a:xfrm>
          <a:custGeom>
            <a:avLst/>
            <a:gdLst>
              <a:gd name="connsiteX0" fmla="*/ 0 w 2486029"/>
              <a:gd name="connsiteY0" fmla="*/ 0 h 1237355"/>
              <a:gd name="connsiteX1" fmla="*/ 2486029 w 2486029"/>
              <a:gd name="connsiteY1" fmla="*/ 0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  <a:gd name="connsiteX0" fmla="*/ 0 w 2486029"/>
              <a:gd name="connsiteY0" fmla="*/ 10757 h 1248112"/>
              <a:gd name="connsiteX1" fmla="*/ 1550114 w 2486029"/>
              <a:gd name="connsiteY1" fmla="*/ 0 h 1248112"/>
              <a:gd name="connsiteX2" fmla="*/ 2486029 w 2486029"/>
              <a:gd name="connsiteY2" fmla="*/ 1248112 h 1248112"/>
              <a:gd name="connsiteX3" fmla="*/ 0 w 2486029"/>
              <a:gd name="connsiteY3" fmla="*/ 1248112 h 1248112"/>
              <a:gd name="connsiteX4" fmla="*/ 0 w 2486029"/>
              <a:gd name="connsiteY4" fmla="*/ 10757 h 1248112"/>
              <a:gd name="connsiteX0" fmla="*/ 0 w 2486029"/>
              <a:gd name="connsiteY0" fmla="*/ 0 h 1237355"/>
              <a:gd name="connsiteX1" fmla="*/ 1547733 w 2486029"/>
              <a:gd name="connsiteY1" fmla="*/ 5911 h 1237355"/>
              <a:gd name="connsiteX2" fmla="*/ 2486029 w 2486029"/>
              <a:gd name="connsiteY2" fmla="*/ 1237355 h 1237355"/>
              <a:gd name="connsiteX3" fmla="*/ 0 w 2486029"/>
              <a:gd name="connsiteY3" fmla="*/ 1237355 h 1237355"/>
              <a:gd name="connsiteX4" fmla="*/ 0 w 2486029"/>
              <a:gd name="connsiteY4" fmla="*/ 0 h 12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9" h="1237355">
                <a:moveTo>
                  <a:pt x="0" y="0"/>
                </a:moveTo>
                <a:lnTo>
                  <a:pt x="1547733" y="5911"/>
                </a:lnTo>
                <a:lnTo>
                  <a:pt x="2486029" y="1237355"/>
                </a:lnTo>
                <a:lnTo>
                  <a:pt x="0" y="123735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rgbClr val="F9F9F9"/>
              </a:gs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rgbClr val="F9F9F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entagon 37"/>
          <p:cNvSpPr/>
          <p:nvPr/>
        </p:nvSpPr>
        <p:spPr>
          <a:xfrm>
            <a:off x="3184484" y="3601707"/>
            <a:ext cx="8005172" cy="682401"/>
          </a:xfrm>
          <a:prstGeom prst="homePlate">
            <a:avLst>
              <a:gd name="adj" fmla="val 41466"/>
            </a:avLst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altLang="ko-KR" sz="2500" b="1" dirty="0" smtClean="0">
                <a:latin typeface="+mn-ea"/>
              </a:rPr>
              <a:t>Oracle 11g XE</a:t>
            </a:r>
            <a:endParaRPr lang="en-US" altLang="ko-KR" sz="2500" b="1" dirty="0">
              <a:latin typeface="+mn-e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08034" y="3947318"/>
            <a:ext cx="1204857" cy="682401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DB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Parallelogram 38"/>
          <p:cNvSpPr/>
          <p:nvPr/>
        </p:nvSpPr>
        <p:spPr>
          <a:xfrm rot="5400000" flipH="1">
            <a:off x="2235647" y="3679524"/>
            <a:ext cx="1026871" cy="872380"/>
          </a:xfrm>
          <a:prstGeom prst="parallelogram">
            <a:avLst>
              <a:gd name="adj" fmla="val 39609"/>
            </a:avLst>
          </a:prstGeom>
          <a:solidFill>
            <a:srgbClr val="647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entagon 42"/>
          <p:cNvSpPr/>
          <p:nvPr/>
        </p:nvSpPr>
        <p:spPr>
          <a:xfrm>
            <a:off x="3175858" y="4619948"/>
            <a:ext cx="8005172" cy="682401"/>
          </a:xfrm>
          <a:prstGeom prst="homePlate">
            <a:avLst>
              <a:gd name="adj" fmla="val 41466"/>
            </a:avLst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altLang="ko-KR" sz="2500" b="1" dirty="0" smtClean="0">
                <a:latin typeface="+mn-ea"/>
              </a:rPr>
              <a:t>Spring 3.6.4, </a:t>
            </a:r>
            <a:r>
              <a:rPr lang="en-US" altLang="ko-KR" sz="2500" b="1" dirty="0" err="1" smtClean="0">
                <a:latin typeface="+mn-ea"/>
              </a:rPr>
              <a:t>ibatis</a:t>
            </a:r>
            <a:endParaRPr lang="en-US" altLang="ko-KR" sz="2500" b="1" dirty="0">
              <a:latin typeface="+mn-ea"/>
            </a:endParaRPr>
          </a:p>
        </p:txBody>
      </p:sp>
      <p:sp>
        <p:nvSpPr>
          <p:cNvPr id="45" name="Rectangle 41"/>
          <p:cNvSpPr/>
          <p:nvPr/>
        </p:nvSpPr>
        <p:spPr>
          <a:xfrm>
            <a:off x="1108034" y="4974185"/>
            <a:ext cx="1204857" cy="682401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프레임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6" name="Parallelogram 43"/>
          <p:cNvSpPr/>
          <p:nvPr/>
        </p:nvSpPr>
        <p:spPr>
          <a:xfrm rot="5400000" flipH="1">
            <a:off x="2235647" y="4697765"/>
            <a:ext cx="1026871" cy="872380"/>
          </a:xfrm>
          <a:prstGeom prst="parallelogram">
            <a:avLst>
              <a:gd name="adj" fmla="val 39609"/>
            </a:avLst>
          </a:prstGeom>
          <a:solidFill>
            <a:srgbClr val="AB6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과정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1065974" y="3820885"/>
            <a:ext cx="2791377" cy="632361"/>
          </a:xfrm>
          <a:prstGeom prst="round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2824" y="3820885"/>
            <a:ext cx="2791377" cy="632361"/>
          </a:xfrm>
          <a:prstGeom prst="round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19674" y="3820885"/>
            <a:ext cx="2791377" cy="632361"/>
          </a:xfrm>
          <a:prstGeom prst="round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46523" y="3820885"/>
            <a:ext cx="2791377" cy="632361"/>
          </a:xfrm>
          <a:prstGeom prst="round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>
            <a:off x="1978603" y="3607129"/>
            <a:ext cx="206457" cy="213756"/>
          </a:xfrm>
          <a:prstGeom prst="triangl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>
            <a:off x="7108904" y="3607129"/>
            <a:ext cx="206457" cy="213756"/>
          </a:xfrm>
          <a:prstGeom prst="triangl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flipV="1">
            <a:off x="9614790" y="4453246"/>
            <a:ext cx="206457" cy="213756"/>
          </a:xfrm>
          <a:prstGeom prst="triangl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flipV="1">
            <a:off x="4554633" y="4453246"/>
            <a:ext cx="206457" cy="213756"/>
          </a:xfrm>
          <a:prstGeom prst="triangl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86348" y="4864100"/>
            <a:ext cx="2333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논리적</a:t>
            </a:r>
            <a:r>
              <a:rPr lang="en-US" altLang="ko-KR" sz="16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물리적 모델링</a:t>
            </a:r>
            <a:endParaRPr lang="en-US" altLang="ko-KR" sz="1600" dirty="0" smtClean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/>
            <a:r>
              <a:rPr lang="ko-KR" altLang="en-US" sz="1600" dirty="0" err="1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파트별</a:t>
            </a:r>
            <a:r>
              <a:rPr lang="ko-KR" altLang="en-US" sz="16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DAO, DTO </a:t>
            </a:r>
            <a:r>
              <a:rPr lang="ko-KR" altLang="en-US" sz="16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</a:t>
            </a:r>
            <a:endParaRPr lang="en-US" altLang="ko-KR" sz="1600" dirty="0" smtClean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75548" y="4864099"/>
            <a:ext cx="2333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solidFill>
                  <a:srgbClr val="929292"/>
                </a:solidFill>
              </a:rPr>
              <a:t>지속적인 테이블 수정</a:t>
            </a:r>
            <a:endParaRPr lang="en-US" altLang="ko-KR" sz="1600" dirty="0" smtClean="0">
              <a:solidFill>
                <a:srgbClr val="929292"/>
              </a:solidFill>
            </a:endParaRPr>
          </a:p>
          <a:p>
            <a:pPr algn="just"/>
            <a:r>
              <a:rPr lang="ko-KR" altLang="en-US" sz="1600" dirty="0" smtClean="0">
                <a:solidFill>
                  <a:srgbClr val="929292"/>
                </a:solidFill>
              </a:rPr>
              <a:t>추가 기능 구현</a:t>
            </a:r>
            <a:endParaRPr lang="en-US" altLang="ko-KR" sz="1600" dirty="0" smtClean="0">
              <a:solidFill>
                <a:srgbClr val="929292"/>
              </a:solidFill>
            </a:endParaRPr>
          </a:p>
          <a:p>
            <a:pPr algn="just"/>
            <a:r>
              <a:rPr lang="ko-KR" altLang="en-US" sz="1600" dirty="0" smtClean="0">
                <a:solidFill>
                  <a:srgbClr val="929292"/>
                </a:solidFill>
              </a:rPr>
              <a:t>구현 시스템 통합</a:t>
            </a:r>
            <a:endParaRPr lang="ko-KR" altLang="en-US" sz="1600" dirty="0">
              <a:solidFill>
                <a:srgbClr val="92929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4201" y="2420428"/>
            <a:ext cx="2094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solidFill>
                  <a:srgbClr val="929292"/>
                </a:solidFill>
              </a:rPr>
              <a:t>시스템 개발 착수</a:t>
            </a:r>
            <a:endParaRPr lang="en-US" altLang="ko-KR" sz="1600" dirty="0" smtClean="0">
              <a:solidFill>
                <a:srgbClr val="929292"/>
              </a:solidFill>
            </a:endParaRPr>
          </a:p>
          <a:p>
            <a:pPr algn="just"/>
            <a:r>
              <a:rPr lang="ko-KR" altLang="en-US" sz="1600" dirty="0" smtClean="0">
                <a:solidFill>
                  <a:srgbClr val="929292"/>
                </a:solidFill>
              </a:rPr>
              <a:t>테이블 수정 보수</a:t>
            </a:r>
            <a:endParaRPr lang="en-US" altLang="ko-KR" sz="1600" dirty="0" smtClean="0">
              <a:solidFill>
                <a:srgbClr val="929292"/>
              </a:solidFill>
            </a:endParaRPr>
          </a:p>
          <a:p>
            <a:pPr algn="just"/>
            <a:r>
              <a:rPr lang="ko-KR" altLang="en-US" sz="1600" dirty="0" smtClean="0">
                <a:solidFill>
                  <a:srgbClr val="929292"/>
                </a:solidFill>
              </a:rPr>
              <a:t>메인 페이지 디자인</a:t>
            </a:r>
            <a:endParaRPr lang="ko-KR" altLang="en-US" sz="1600" dirty="0">
              <a:solidFill>
                <a:srgbClr val="92929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24414" y="2438458"/>
            <a:ext cx="206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solidFill>
                  <a:srgbClr val="929292"/>
                </a:solidFill>
              </a:rPr>
              <a:t>프로젝트 주제 결정</a:t>
            </a:r>
            <a:endParaRPr lang="en-US" altLang="ko-KR" sz="1600" dirty="0" smtClean="0">
              <a:solidFill>
                <a:srgbClr val="929292"/>
              </a:solidFill>
            </a:endParaRPr>
          </a:p>
          <a:p>
            <a:pPr algn="just"/>
            <a:r>
              <a:rPr lang="ko-KR" altLang="en-US" sz="1600" dirty="0" smtClean="0">
                <a:solidFill>
                  <a:srgbClr val="929292"/>
                </a:solidFill>
              </a:rPr>
              <a:t>구현 기능 구상</a:t>
            </a:r>
            <a:endParaRPr lang="en-US" altLang="ko-KR" sz="1600" dirty="0" smtClean="0">
              <a:solidFill>
                <a:srgbClr val="929292"/>
              </a:solidFill>
            </a:endParaRPr>
          </a:p>
          <a:p>
            <a:pPr algn="just"/>
            <a:r>
              <a:rPr lang="ko-KR" altLang="en-US" sz="1600" dirty="0" smtClean="0">
                <a:solidFill>
                  <a:srgbClr val="929292"/>
                </a:solidFill>
              </a:rPr>
              <a:t>역할 분담</a:t>
            </a:r>
            <a:endParaRPr lang="en-US" altLang="ko-KR" sz="1600" dirty="0" smtClean="0">
              <a:solidFill>
                <a:srgbClr val="92929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59498" y="4873837"/>
            <a:ext cx="23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939BA5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sz="5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86348" y="2486701"/>
            <a:ext cx="23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939BA5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sz="5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45469" y="4873837"/>
            <a:ext cx="23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939BA5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sz="5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711051" y="2486701"/>
            <a:ext cx="233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939BA5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endParaRPr lang="ko-KR" altLang="en-US" sz="5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90" y="4019615"/>
            <a:ext cx="216000" cy="216000"/>
          </a:xfrm>
          <a:prstGeom prst="rect">
            <a:avLst/>
          </a:prstGeom>
        </p:spPr>
      </p:pic>
      <p:pic>
        <p:nvPicPr>
          <p:cNvPr id="14" name="그림 13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89" y="4019615"/>
            <a:ext cx="216000" cy="216000"/>
          </a:xfrm>
          <a:prstGeom prst="rect">
            <a:avLst/>
          </a:prstGeom>
        </p:spPr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14" y="4027038"/>
            <a:ext cx="216000" cy="216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24414" y="3972115"/>
            <a:ext cx="210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탐색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41214" y="3972114"/>
            <a:ext cx="216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 modeling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31418" y="3981149"/>
            <a:ext cx="216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구현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52685" y="3981149"/>
            <a:ext cx="216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마무리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0" name="그림 29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94" y="402703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9759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67015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 Modeling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28306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4526" t="16111" r="7692" b="7301"/>
          <a:stretch>
            <a:fillRect/>
          </a:stretch>
        </p:blipFill>
        <p:spPr bwMode="auto">
          <a:xfrm>
            <a:off x="1539431" y="1458411"/>
            <a:ext cx="9130700" cy="483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73171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76229" y="461805"/>
            <a:ext cx="417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Sequence Diagram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507205" y="1074715"/>
            <a:ext cx="708664" cy="0"/>
          </a:xfrm>
          <a:prstGeom prst="line">
            <a:avLst/>
          </a:prstGeom>
          <a:ln w="38100">
            <a:solidFill>
              <a:srgbClr val="F39C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654358" y="5187388"/>
            <a:ext cx="9293667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17449" y="5416284"/>
            <a:ext cx="5155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개인회원 등록 시퀀스</a:t>
            </a:r>
            <a:endParaRPr lang="en-US" altLang="ko-KR" sz="1600" dirty="0" smtClean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가입동의를 해야만 등급을 취득해 가입을 완료 할 수 있다</a:t>
            </a:r>
            <a:r>
              <a:rPr lang="en-US" altLang="ko-KR" sz="16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 dirty="0" smtClean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4835" y="1433272"/>
            <a:ext cx="603885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17361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373" y="960697"/>
            <a:ext cx="9707302" cy="524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아래쪽 화살표 5"/>
          <p:cNvSpPr/>
          <p:nvPr/>
        </p:nvSpPr>
        <p:spPr>
          <a:xfrm rot="12416750">
            <a:off x="3646027" y="4398380"/>
            <a:ext cx="567159" cy="763929"/>
          </a:xfrm>
          <a:prstGeom prst="downArrow">
            <a:avLst/>
          </a:prstGeom>
          <a:solidFill>
            <a:srgbClr val="FFC000"/>
          </a:solidFill>
          <a:ln>
            <a:solidFill>
              <a:srgbClr val="DA8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9863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바른고딕">
      <a:majorFont>
        <a:latin typeface="나눔바른고딕"/>
        <a:ea typeface="나눔바른고딕"/>
        <a:cs typeface=""/>
      </a:majorFont>
      <a:minorFont>
        <a:latin typeface="나눔바른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249</Words>
  <Application>Microsoft Office PowerPoint</Application>
  <PresentationFormat>사용자 지정</PresentationFormat>
  <Paragraphs>91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굴림</vt:lpstr>
      <vt:lpstr>Arial</vt:lpstr>
      <vt:lpstr>맑은 고딕</vt:lpstr>
      <vt:lpstr>나눔바른고딕</vt:lpstr>
      <vt:lpstr>나눔고딕 ExtraBold</vt:lpstr>
      <vt:lpstr>한컴 윤고딕 230</vt:lpstr>
      <vt:lpstr>나눔바른</vt:lpstr>
      <vt:lpstr>Arial Black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soldesk</cp:lastModifiedBy>
  <cp:revision>173</cp:revision>
  <dcterms:created xsi:type="dcterms:W3CDTF">2014-12-18T04:01:36Z</dcterms:created>
  <dcterms:modified xsi:type="dcterms:W3CDTF">2016-09-06T09:21:30Z</dcterms:modified>
</cp:coreProperties>
</file>