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4" r:id="rId16"/>
    <p:sldId id="275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3" r:id="rId25"/>
    <p:sldId id="293" r:id="rId26"/>
    <p:sldId id="284" r:id="rId27"/>
    <p:sldId id="295" r:id="rId28"/>
    <p:sldId id="257" r:id="rId29"/>
    <p:sldId id="296" r:id="rId30"/>
    <p:sldId id="290" r:id="rId31"/>
    <p:sldId id="297" r:id="rId32"/>
    <p:sldId id="285" r:id="rId33"/>
    <p:sldId id="292" r:id="rId34"/>
    <p:sldId id="287" r:id="rId35"/>
    <p:sldId id="310" r:id="rId36"/>
    <p:sldId id="311" r:id="rId37"/>
    <p:sldId id="312" r:id="rId38"/>
    <p:sldId id="291" r:id="rId39"/>
    <p:sldId id="288" r:id="rId40"/>
    <p:sldId id="286" r:id="rId41"/>
    <p:sldId id="313" r:id="rId42"/>
    <p:sldId id="289" r:id="rId43"/>
    <p:sldId id="294" r:id="rId44"/>
    <p:sldId id="300" r:id="rId45"/>
    <p:sldId id="298" r:id="rId46"/>
    <p:sldId id="299" r:id="rId47"/>
    <p:sldId id="301" r:id="rId48"/>
    <p:sldId id="302" r:id="rId49"/>
    <p:sldId id="303" r:id="rId50"/>
    <p:sldId id="314" r:id="rId51"/>
    <p:sldId id="305" r:id="rId52"/>
    <p:sldId id="306" r:id="rId53"/>
    <p:sldId id="307" r:id="rId54"/>
    <p:sldId id="308" r:id="rId55"/>
    <p:sldId id="309" r:id="rId56"/>
    <p:sldId id="27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0532" autoAdjust="0"/>
  </p:normalViewPr>
  <p:slideViewPr>
    <p:cSldViewPr snapToGrid="0" snapToObjects="1">
      <p:cViewPr varScale="1">
        <p:scale>
          <a:sx n="103" d="100"/>
          <a:sy n="103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6A013-8C68-A147-9C11-6F8CD083195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3793-2D8A-5540-A586-7339AF3E8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1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The key things to note here are </a:t>
            </a:r>
          </a:p>
          <a:p>
            <a:endParaRPr lang="en-US" sz="1400" dirty="0" smtClean="0"/>
          </a:p>
          <a:p>
            <a:r>
              <a:rPr lang="en-US" sz="1400" dirty="0" smtClean="0"/>
              <a:t>The client</a:t>
            </a:r>
          </a:p>
          <a:p>
            <a:r>
              <a:rPr lang="en-US" sz="1400" dirty="0" smtClean="0"/>
              <a:t>The server</a:t>
            </a:r>
          </a:p>
          <a:p>
            <a:r>
              <a:rPr lang="en-US" sz="1400" dirty="0" smtClean="0"/>
              <a:t>The messaging channel</a:t>
            </a:r>
          </a:p>
          <a:p>
            <a:r>
              <a:rPr lang="en-US" sz="1400" dirty="0" smtClean="0"/>
              <a:t>And the implicit formatted data between both the client and the server</a:t>
            </a:r>
          </a:p>
          <a:p>
            <a:endParaRPr lang="en-US" sz="1400" dirty="0" smtClean="0"/>
          </a:p>
          <a:p>
            <a:r>
              <a:rPr lang="en-US" sz="1400" dirty="0" smtClean="0"/>
              <a:t>The arrow directions,</a:t>
            </a:r>
            <a:r>
              <a:rPr lang="en-US" sz="1400" baseline="0" dirty="0" smtClean="0"/>
              <a:t> in the diagram, shows the direction of message flow: the request is sent by the client to the server and the acknowledgement is sent back from the server to the client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400" dirty="0" smtClean="0">
                <a:latin typeface="Monaco"/>
                <a:cs typeface="Monaco"/>
              </a:rPr>
              <a:t>If Server accepts a connection with Clean</a:t>
            </a:r>
            <a:r>
              <a:rPr lang="en-US" sz="1400" baseline="0" dirty="0" smtClean="0">
                <a:latin typeface="Monaco"/>
                <a:cs typeface="Monaco"/>
              </a:rPr>
              <a:t> Session set to 1, the Server MUST set Session Present to 0.</a:t>
            </a:r>
          </a:p>
          <a:p>
            <a:endParaRPr lang="en-US" sz="1400" baseline="0" dirty="0" smtClean="0">
              <a:latin typeface="Monaco"/>
              <a:cs typeface="Monaco"/>
            </a:endParaRPr>
          </a:p>
          <a:p>
            <a:r>
              <a:rPr lang="en-US" sz="1400" baseline="0" dirty="0" smtClean="0">
                <a:latin typeface="Monaco"/>
                <a:cs typeface="Monaco"/>
              </a:rPr>
              <a:t>If the Server accepts a connection with Clean Session set to 0, the value set in Session Present depends on whether the Server has a stored state or not.</a:t>
            </a:r>
          </a:p>
          <a:p>
            <a:endParaRPr lang="en-US" sz="1400" baseline="0" dirty="0" smtClean="0">
              <a:latin typeface="Monaco"/>
              <a:cs typeface="Monaco"/>
            </a:endParaRPr>
          </a:p>
          <a:p>
            <a:r>
              <a:rPr lang="en-US" sz="1400" baseline="0" dirty="0" smtClean="0">
                <a:latin typeface="Monaco"/>
                <a:cs typeface="Monaco"/>
              </a:rPr>
              <a:t>Non-zero return code, Session Present MUST be set to non-zero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to Messaging is that the underlying concepts are based on the fundamental principle of Message Exchange Patterns (MEP), though we may not always use</a:t>
            </a:r>
            <a:r>
              <a:rPr lang="en-US" baseline="0" dirty="0" smtClean="0"/>
              <a:t> this terminology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this particular section we’ll look at several</a:t>
            </a:r>
            <a:r>
              <a:rPr lang="en-US" baseline="0" dirty="0" smtClean="0"/>
              <a:t> difference architectural styles of messaging and start narrowing down the underlying principles that move us closer to the style specified by the MQTT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you will be familiar</a:t>
            </a:r>
            <a:r>
              <a:rPr lang="en-US" baseline="0" dirty="0" smtClean="0"/>
              <a:t> with point-to-point as Queuing, where a single producer sends a message to a receiver. The receiver may not be capable of immediately handling it and therefore queues the message for later processing.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Queues are FIFO data processing pipelines and can, when matched appropriately with a scaled number of workers can provide efficient processing.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the canonical model can serve as a basic FIFO design where the server endpoint is providing FIFO processing.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publisher of the message is referred to as the sender.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makes point-to-point or queuing unique is that in queuing systems, a message is only capable of being consumed by a single consumer, often called the receiver.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Request and response is an precise implementation of the Canonical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you already recognize it as client server communications and quite literally that’s all it really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sender sends a message to the Receiver, in this case we have labeled the receiver as the Server in this diagram and blocks waiting for a response.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assume that some amount of processing occurs on the servers before a response is sent back from Receiver to Sender.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Actor</a:t>
            </a:r>
            <a:r>
              <a:rPr lang="en-US" baseline="0" dirty="0" smtClean="0"/>
              <a:t> is a</a:t>
            </a:r>
            <a:r>
              <a:rPr lang="en-US" dirty="0" smtClean="0"/>
              <a:t> fully encapsulated component</a:t>
            </a:r>
            <a:r>
              <a:rPr lang="en-US" baseline="0" dirty="0" smtClean="0"/>
              <a:t> with direct communication and asynchrony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no strict ordering of messages</a:t>
            </a:r>
          </a:p>
          <a:p>
            <a:r>
              <a:rPr lang="en-US" baseline="0" dirty="0" smtClean="0"/>
              <a:t>A single Actor represents a fully complete communication and data encapsulation</a:t>
            </a:r>
          </a:p>
          <a:p>
            <a:r>
              <a:rPr lang="en-US" baseline="0" dirty="0" smtClean="0"/>
              <a:t>A big difference is that Actors are capable of creating other Actors, for instance in the case of resumption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move into</a:t>
            </a:r>
            <a:r>
              <a:rPr lang="en-US" baseline="0" dirty="0" smtClean="0"/>
              <a:t> </a:t>
            </a:r>
            <a:r>
              <a:rPr lang="en-US" dirty="0" smtClean="0"/>
              <a:t>MQTT</a:t>
            </a:r>
            <a:r>
              <a:rPr lang="en-US" baseline="0" dirty="0" smtClean="0"/>
              <a:t>. Let’s just talk, briefly, about how these messaging styles relate to Enterprise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what do I mean when</a:t>
            </a:r>
            <a:r>
              <a:rPr lang="en-US" baseline="0" dirty="0" smtClean="0"/>
              <a:t> I say Enterprise Messaging?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Admittedly it’s an overloaded term. And every Vendor’s marketing department defines it more specifically tailored to their product suite than the next.  &lt;CLICK&gt;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messaging</a:t>
            </a:r>
            <a:r>
              <a:rPr lang="en-US" baseline="0" dirty="0" smtClean="0"/>
              <a:t> where a Domain Specific Language, you might say that it had a constrained vocabulary.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400" dirty="0" smtClean="0">
                <a:latin typeface="Monaco"/>
                <a:cs typeface="Monaco"/>
              </a:rPr>
              <a:t>If Server accepts a connection with Clean</a:t>
            </a:r>
            <a:r>
              <a:rPr lang="en-US" sz="1400" baseline="0" dirty="0" smtClean="0">
                <a:latin typeface="Monaco"/>
                <a:cs typeface="Monaco"/>
              </a:rPr>
              <a:t> Session set to 1, the Server MUST set Session Present to 0.</a:t>
            </a:r>
          </a:p>
          <a:p>
            <a:endParaRPr lang="en-US" sz="1400" baseline="0" dirty="0" smtClean="0">
              <a:latin typeface="Monaco"/>
              <a:cs typeface="Monaco"/>
            </a:endParaRPr>
          </a:p>
          <a:p>
            <a:r>
              <a:rPr lang="en-US" sz="1400" baseline="0" dirty="0" smtClean="0">
                <a:latin typeface="Monaco"/>
                <a:cs typeface="Monaco"/>
              </a:rPr>
              <a:t>If the Server accepts a connection with Clean Session set to 0, the value set in Session Present depends on whether the Server has a stored state or not.</a:t>
            </a:r>
          </a:p>
          <a:p>
            <a:endParaRPr lang="en-US" sz="1400" baseline="0" dirty="0" smtClean="0">
              <a:latin typeface="Monaco"/>
              <a:cs typeface="Monaco"/>
            </a:endParaRPr>
          </a:p>
          <a:p>
            <a:r>
              <a:rPr lang="en-US" sz="1400" baseline="0" dirty="0" smtClean="0">
                <a:latin typeface="Monaco"/>
                <a:cs typeface="Monaco"/>
              </a:rPr>
              <a:t>Non-zero return code, Session Present MUST be set to non-zero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3793-2D8A-5540-A586-7339AF3E8A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E257-F513-E14A-B73A-49251297D0F7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0461-A29F-D440-916E-459F991B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C++ MQTT Message Broker for the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smtClean="0"/>
              <a:t>Dubchak</a:t>
            </a:r>
          </a:p>
          <a:p>
            <a:r>
              <a:rPr lang="en-US" sz="2000" b="1" dirty="0" smtClean="0"/>
              <a:t>Castlight Health Inc.</a:t>
            </a:r>
          </a:p>
          <a:p>
            <a:r>
              <a:rPr lang="en-US" sz="2000" b="1" dirty="0" smtClean="0"/>
              <a:t>Copyright © 2016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768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data from sender to receiver over a given </a:t>
            </a:r>
            <a:r>
              <a:rPr lang="en-US" b="1" dirty="0">
                <a:solidFill>
                  <a:srgbClr val="FF0000"/>
                </a:solidFill>
              </a:rPr>
              <a:t>messaging channel</a:t>
            </a:r>
            <a:r>
              <a:rPr lang="en-US" dirty="0"/>
              <a:t> in an agreed upon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data from sender to receiver over a given messaging channel in an </a:t>
            </a:r>
            <a:r>
              <a:rPr lang="en-US" b="1" dirty="0">
                <a:solidFill>
                  <a:srgbClr val="FF0000"/>
                </a:solidFill>
              </a:rPr>
              <a:t>agreed upon</a:t>
            </a:r>
            <a:r>
              <a:rPr lang="en-US" dirty="0"/>
              <a:t>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data from sender to receiver over a given messaging channel in an agreed upon format of </a:t>
            </a:r>
            <a:r>
              <a:rPr lang="en-US" b="1" dirty="0" smtClean="0">
                <a:solidFill>
                  <a:srgbClr val="FF0000"/>
                </a:solidFill>
              </a:rPr>
              <a:t>exchange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Canonical Messaging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501900"/>
            <a:ext cx="7416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1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of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Messaging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2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</a:t>
            </a:r>
            <a:r>
              <a:rPr lang="en-US" dirty="0" smtClean="0"/>
              <a:t>Point Messaging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501900"/>
            <a:ext cx="7416800" cy="185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1860"/>
            <a:ext cx="8648700" cy="29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331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0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9032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N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6627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1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2142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2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74" y="5837295"/>
            <a:ext cx="88900" cy="393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884" y="5837295"/>
            <a:ext cx="88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0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Request-Response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3331" y="5837295"/>
            <a:ext cx="8682569" cy="715997"/>
            <a:chOff x="423331" y="5837295"/>
            <a:chExt cx="8682569" cy="7159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5891860"/>
              <a:ext cx="8648700" cy="2921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3331" y="6183960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T</a:t>
              </a:r>
              <a:r>
                <a:rPr lang="en-US" b="1" baseline="-25000" dirty="0" smtClean="0">
                  <a:latin typeface="Courier New"/>
                  <a:cs typeface="Courier New"/>
                </a:rPr>
                <a:t>0</a:t>
              </a:r>
              <a:endParaRPr lang="en-US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79032" y="6183960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T</a:t>
              </a:r>
              <a:r>
                <a:rPr lang="en-US" b="1" baseline="-25000" dirty="0" smtClean="0">
                  <a:latin typeface="Courier New"/>
                  <a:cs typeface="Courier New"/>
                </a:rPr>
                <a:t>N</a:t>
              </a:r>
              <a:endParaRPr lang="en-US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6627" y="6183960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T</a:t>
              </a:r>
              <a:r>
                <a:rPr lang="en-US" b="1" baseline="-25000" dirty="0" smtClean="0">
                  <a:latin typeface="Courier New"/>
                  <a:cs typeface="Courier New"/>
                </a:rPr>
                <a:t>1</a:t>
              </a:r>
              <a:endParaRPr lang="en-US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6562" y="6183960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T</a:t>
              </a:r>
              <a:r>
                <a:rPr lang="en-US" b="1" baseline="-25000" dirty="0" smtClean="0">
                  <a:latin typeface="Courier New"/>
                  <a:cs typeface="Courier New"/>
                </a:rPr>
                <a:t>2</a:t>
              </a:r>
              <a:endParaRPr lang="en-US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9441" y="6183960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T</a:t>
              </a:r>
              <a:r>
                <a:rPr lang="en-US" b="1" baseline="-25000" dirty="0" smtClean="0">
                  <a:latin typeface="Courier New"/>
                  <a:cs typeface="Courier New"/>
                </a:rPr>
                <a:t>3</a:t>
              </a:r>
              <a:endParaRPr lang="en-US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4775" y="6183960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T</a:t>
              </a:r>
              <a:r>
                <a:rPr lang="en-US" b="1" baseline="-25000" dirty="0" smtClean="0">
                  <a:latin typeface="Courier New"/>
                  <a:cs typeface="Courier New"/>
                </a:rPr>
                <a:t>4</a:t>
              </a:r>
              <a:endParaRPr lang="en-US" b="1" baseline="-25000" dirty="0">
                <a:latin typeface="Courier New"/>
                <a:cs typeface="Courier New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274" y="5837295"/>
              <a:ext cx="88900" cy="393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5304" y="5837295"/>
              <a:ext cx="88900" cy="393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8563" y="5837295"/>
              <a:ext cx="88900" cy="393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897" y="5837295"/>
              <a:ext cx="88900" cy="393700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501900"/>
            <a:ext cx="7416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Request-Callback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91860"/>
            <a:ext cx="8648700" cy="29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31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0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79032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N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6627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1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9770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2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1651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3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4775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4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74" y="5837295"/>
            <a:ext cx="88900" cy="393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12" y="5837295"/>
            <a:ext cx="88900" cy="393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73" y="5837295"/>
            <a:ext cx="88900" cy="393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97" y="5837295"/>
            <a:ext cx="88900" cy="393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358900"/>
            <a:ext cx="7416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5807"/>
            <a:ext cx="8229600" cy="282128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“The </a:t>
            </a:r>
            <a:r>
              <a:rPr lang="en-US" dirty="0"/>
              <a:t>actor model in computer science is a mathematical model of concurrent computation that treats </a:t>
            </a:r>
            <a:r>
              <a:rPr lang="en-US" b="1" i="1" dirty="0" smtClean="0"/>
              <a:t>actors</a:t>
            </a:r>
            <a:r>
              <a:rPr lang="en-US" dirty="0" smtClean="0"/>
              <a:t> </a:t>
            </a:r>
            <a:r>
              <a:rPr lang="en-US" dirty="0"/>
              <a:t>as the universal primitives of concurrent </a:t>
            </a:r>
            <a:r>
              <a:rPr lang="en-US" dirty="0" smtClean="0"/>
              <a:t>computation.”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05381"/>
            <a:ext cx="649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https://</a:t>
            </a:r>
            <a:r>
              <a:rPr lang="en-US" sz="2000" dirty="0" err="1">
                <a:latin typeface="Monaco"/>
                <a:cs typeface="Monaco"/>
              </a:rPr>
              <a:t>en.wikipedia.org</a:t>
            </a:r>
            <a:r>
              <a:rPr lang="en-US" sz="2000" dirty="0">
                <a:latin typeface="Monaco"/>
                <a:cs typeface="Monaco"/>
              </a:rPr>
              <a:t>/wiki/</a:t>
            </a:r>
            <a:r>
              <a:rPr lang="en-US" sz="2000" dirty="0" err="1">
                <a:latin typeface="Monaco"/>
                <a:cs typeface="Monaco"/>
              </a:rPr>
              <a:t>Actor_model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6887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91860"/>
            <a:ext cx="8648700" cy="29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31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0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79032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N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6627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1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9770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2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1651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3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4775" y="6183960"/>
            <a:ext cx="4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b="1" baseline="-25000" dirty="0" smtClean="0">
                <a:latin typeface="Courier New"/>
                <a:cs typeface="Courier New"/>
              </a:rPr>
              <a:t>4</a:t>
            </a:r>
            <a:endParaRPr lang="en-US" b="1" baseline="-25000" dirty="0">
              <a:latin typeface="Courier New"/>
              <a:cs typeface="Courier New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74" y="5837295"/>
            <a:ext cx="88900" cy="393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12" y="5837295"/>
            <a:ext cx="88900" cy="393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73" y="5837295"/>
            <a:ext cx="88900" cy="393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97" y="5837295"/>
            <a:ext cx="88900" cy="39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333500"/>
            <a:ext cx="7416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Shameless self-promotion</a:t>
            </a:r>
          </a:p>
          <a:p>
            <a:r>
              <a:rPr lang="en-US" dirty="0" smtClean="0"/>
              <a:t>Overview of Messaging</a:t>
            </a:r>
          </a:p>
          <a:p>
            <a:pPr lvl="1"/>
            <a:r>
              <a:rPr lang="en-US" dirty="0" smtClean="0"/>
              <a:t>Basic messaging concepts</a:t>
            </a:r>
          </a:p>
          <a:p>
            <a:pPr lvl="1"/>
            <a:r>
              <a:rPr lang="en-US" dirty="0" smtClean="0"/>
              <a:t>Enterprise Messaging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The MQTT Messaging Protocol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Designing and Implementing an MQTT Broker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43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messaging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Enterprise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suite of tools providing:</a:t>
            </a:r>
            <a:endParaRPr lang="en-US" dirty="0"/>
          </a:p>
          <a:p>
            <a:pPr lvl="1"/>
            <a:r>
              <a:rPr lang="en-US" dirty="0"/>
              <a:t>Business </a:t>
            </a:r>
            <a:r>
              <a:rPr lang="en-US" dirty="0" smtClean="0"/>
              <a:t>Process Orchestration</a:t>
            </a:r>
            <a:endParaRPr lang="en-US" dirty="0"/>
          </a:p>
          <a:p>
            <a:pPr lvl="1"/>
            <a:r>
              <a:rPr lang="en-US" dirty="0" smtClean="0"/>
              <a:t>Systems and Data Integration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Transformation/Routing</a:t>
            </a:r>
          </a:p>
          <a:p>
            <a:pPr lvl="1"/>
            <a:r>
              <a:rPr lang="en-US" dirty="0" smtClean="0"/>
              <a:t>Logging</a:t>
            </a:r>
          </a:p>
          <a:p>
            <a:r>
              <a:rPr lang="en-US" dirty="0" smtClean="0"/>
              <a:t>You may see </a:t>
            </a:r>
            <a:r>
              <a:rPr lang="en-US" dirty="0"/>
              <a:t>MSMQ, IBM MQ Series, JMS </a:t>
            </a:r>
            <a:r>
              <a:rPr lang="en-US" dirty="0" smtClean="0"/>
              <a:t>Technologies </a:t>
            </a:r>
          </a:p>
          <a:p>
            <a:r>
              <a:rPr lang="en-US" dirty="0" smtClean="0"/>
              <a:t>Systems are either heterogeneous </a:t>
            </a:r>
            <a:r>
              <a:rPr lang="en-US" dirty="0"/>
              <a:t>or homogenous</a:t>
            </a:r>
          </a:p>
        </p:txBody>
      </p:sp>
    </p:spTree>
    <p:extLst>
      <p:ext uri="{BB962C8B-B14F-4D97-AF65-F5344CB8AC3E}">
        <p14:creationId xmlns:p14="http://schemas.microsoft.com/office/powerpoint/2010/main" val="33434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Highly Available</a:t>
            </a:r>
          </a:p>
          <a:p>
            <a:r>
              <a:rPr lang="en-US" dirty="0"/>
              <a:t>Fault tolerant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Redundant</a:t>
            </a:r>
          </a:p>
          <a:p>
            <a:r>
              <a:rPr lang="en-US" dirty="0" smtClean="0"/>
              <a:t>Reliable/</a:t>
            </a:r>
            <a:r>
              <a:rPr lang="en-US" dirty="0"/>
              <a:t>Delivery </a:t>
            </a:r>
            <a:r>
              <a:rPr lang="en-US" dirty="0" smtClean="0"/>
              <a:t>Retry</a:t>
            </a:r>
            <a:endParaRPr lang="en-US" dirty="0"/>
          </a:p>
          <a:p>
            <a:r>
              <a:rPr lang="en-US" dirty="0" smtClean="0"/>
              <a:t>Guaranteed Message Delivery</a:t>
            </a:r>
          </a:p>
          <a:p>
            <a:r>
              <a:rPr lang="en-US" dirty="0" smtClean="0"/>
              <a:t>Message Ordering </a:t>
            </a:r>
          </a:p>
          <a:p>
            <a:r>
              <a:rPr lang="en-US" dirty="0" smtClean="0"/>
              <a:t>Client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5612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MQTT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Messaging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MQTT?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Queue Telemetry Transport</a:t>
            </a:r>
          </a:p>
          <a:p>
            <a:r>
              <a:rPr lang="en-US" dirty="0" smtClean="0"/>
              <a:t>Pub/Sub Message Protocol</a:t>
            </a:r>
          </a:p>
          <a:p>
            <a:r>
              <a:rPr lang="en-US" dirty="0" smtClean="0"/>
              <a:t>Standardized in OASIS &amp; ISO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Constrained Vocabulary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data values are 16-bits in Big-Endian order</a:t>
            </a:r>
            <a:endParaRPr lang="en-US" dirty="0" smtClean="0"/>
          </a:p>
          <a:p>
            <a:r>
              <a:rPr lang="en-US" dirty="0" smtClean="0"/>
              <a:t>All text is UTF-8 encoded strings</a:t>
            </a:r>
          </a:p>
          <a:p>
            <a:r>
              <a:rPr lang="en-US" dirty="0" smtClean="0"/>
              <a:t>All strings are prefixed with a two byte length</a:t>
            </a:r>
          </a:p>
          <a:p>
            <a:r>
              <a:rPr lang="en-US" dirty="0" smtClean="0"/>
              <a:t>Strings are limited to 65,535 bytes</a:t>
            </a:r>
          </a:p>
          <a:p>
            <a:r>
              <a:rPr lang="en-US" dirty="0" smtClean="0"/>
              <a:t>Character data must be well-formed</a:t>
            </a:r>
          </a:p>
          <a:p>
            <a:r>
              <a:rPr lang="en-US" dirty="0" smtClean="0"/>
              <a:t>The NULL character ‘\0’ is not permitted in String data</a:t>
            </a:r>
          </a:p>
        </p:txBody>
      </p:sp>
    </p:spTree>
    <p:extLst>
      <p:ext uri="{BB962C8B-B14F-4D97-AF65-F5344CB8AC3E}">
        <p14:creationId xmlns:p14="http://schemas.microsoft.com/office/powerpoint/2010/main" val="244764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</a:p>
          <a:p>
            <a:r>
              <a:rPr lang="en-US" dirty="0" smtClean="0"/>
              <a:t>Subscribe    </a:t>
            </a:r>
          </a:p>
          <a:p>
            <a:r>
              <a:rPr lang="en-US" dirty="0" smtClean="0"/>
              <a:t>Unsubscribe</a:t>
            </a:r>
          </a:p>
          <a:p>
            <a:r>
              <a:rPr lang="en-US" dirty="0" smtClean="0"/>
              <a:t>Publish</a:t>
            </a:r>
            <a:endParaRPr lang="en-US" dirty="0"/>
          </a:p>
          <a:p>
            <a:r>
              <a:rPr lang="en-US" dirty="0" err="1" smtClean="0"/>
              <a:t>PubRel</a:t>
            </a:r>
            <a:endParaRPr lang="en-US" dirty="0"/>
          </a:p>
          <a:p>
            <a:r>
              <a:rPr lang="en-US" dirty="0" err="1" smtClean="0"/>
              <a:t>PubComp</a:t>
            </a:r>
            <a:endParaRPr lang="en-US" dirty="0"/>
          </a:p>
          <a:p>
            <a:r>
              <a:rPr lang="en-US" dirty="0" err="1" smtClean="0"/>
              <a:t>PingReq</a:t>
            </a:r>
            <a:endParaRPr lang="en-US" dirty="0" smtClean="0"/>
          </a:p>
          <a:p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ConnAck</a:t>
            </a:r>
            <a:endParaRPr lang="en-US" dirty="0" smtClean="0"/>
          </a:p>
          <a:p>
            <a:r>
              <a:rPr lang="en-US" dirty="0" err="1" smtClean="0"/>
              <a:t>Suback</a:t>
            </a:r>
            <a:endParaRPr lang="en-US" dirty="0" smtClean="0"/>
          </a:p>
          <a:p>
            <a:r>
              <a:rPr lang="en-US" dirty="0" err="1" smtClean="0"/>
              <a:t>Unsuback</a:t>
            </a:r>
            <a:endParaRPr lang="en-US" dirty="0" smtClean="0"/>
          </a:p>
          <a:p>
            <a:r>
              <a:rPr lang="en-US" dirty="0" err="1" smtClean="0"/>
              <a:t>Puback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PingResp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7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Mqtt</a:t>
            </a:r>
            <a:r>
              <a:rPr lang="en-US" dirty="0" smtClean="0"/>
              <a:t> messaging use-cases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58903" y="1219188"/>
            <a:ext cx="6626194" cy="5376904"/>
            <a:chOff x="887425" y="1219188"/>
            <a:chExt cx="6626194" cy="53769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425" y="1634379"/>
              <a:ext cx="860065" cy="109373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6043" y="1665487"/>
              <a:ext cx="869950" cy="11014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1739" y="5500717"/>
              <a:ext cx="908053" cy="1095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425" y="4992719"/>
              <a:ext cx="826540" cy="10953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6043" y="4992719"/>
              <a:ext cx="917576" cy="10995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2850" y="1219188"/>
              <a:ext cx="820088" cy="109457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0976" y="3046621"/>
              <a:ext cx="2535597" cy="17635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555244">
              <a:off x="3853611" y="5042594"/>
              <a:ext cx="692824" cy="23793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96959">
              <a:off x="5353974" y="4490490"/>
              <a:ext cx="1257300" cy="431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9621011">
              <a:off x="1843309" y="4516437"/>
              <a:ext cx="1257300" cy="4318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625">
              <a:off x="1834800" y="2909084"/>
              <a:ext cx="1257300" cy="4318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0113513">
              <a:off x="5183186" y="2679899"/>
              <a:ext cx="1257300" cy="431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555244">
              <a:off x="3704336" y="2606432"/>
              <a:ext cx="692824" cy="23793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778713" y="3735334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onaco"/>
                  <a:cs typeface="Monaco"/>
                </a:rPr>
                <a:t>Broker</a:t>
              </a:r>
              <a:endParaRPr lang="en-US" b="1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56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9144000" cy="53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4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Mqtt</a:t>
            </a:r>
            <a:r>
              <a:rPr lang="en-US" dirty="0" smtClean="0"/>
              <a:t> client connect to broker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10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01900"/>
            <a:ext cx="7416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MQTT Client Connect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905000"/>
            <a:ext cx="7353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PODs Used for Protocol Connect Data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63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56"/>
            <a:ext cx="8229600" cy="650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Connect </a:t>
            </a:r>
            <a:r>
              <a:rPr lang="en-US" sz="12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type     : 4;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</a:t>
            </a:r>
            <a:r>
              <a:rPr lang="de-DE" sz="1200" b="1" dirty="0" smtClean="0">
                <a:latin typeface="Monaco"/>
                <a:cs typeface="Monaco"/>
              </a:rPr>
              <a:t>uint8_t          </a:t>
            </a:r>
            <a:r>
              <a:rPr lang="de-DE" sz="1200" b="1" dirty="0">
                <a:latin typeface="Monaco"/>
                <a:cs typeface="Monaco"/>
              </a:rPr>
              <a:t>: 4;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200" b="1" dirty="0">
                <a:latin typeface="Monaco"/>
                <a:cs typeface="Monaco"/>
              </a:rPr>
              <a:t>::uint8_t length   : 8;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protocol;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level;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union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unsigned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 all;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	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             : 1</a:t>
            </a:r>
            <a:r>
              <a:rPr lang="de-DE" sz="12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</a:t>
            </a:r>
            <a:r>
              <a:rPr lang="de-DE" sz="1200" b="1" dirty="0" err="1" smtClean="0">
                <a:latin typeface="Monaco"/>
                <a:cs typeface="Monaco"/>
              </a:rPr>
              <a:t>cleanSession</a:t>
            </a:r>
            <a:r>
              <a:rPr lang="de-DE" sz="1200" b="1" dirty="0" smtClean="0">
                <a:latin typeface="Monaco"/>
                <a:cs typeface="Monaco"/>
              </a:rPr>
              <a:t> : 1;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will         : 1;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qos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        : </a:t>
            </a:r>
            <a:r>
              <a:rPr lang="fr-FR" sz="1200" b="1" dirty="0">
                <a:latin typeface="Monaco"/>
                <a:cs typeface="Monaco"/>
              </a:rPr>
              <a:t>2;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>
                <a:latin typeface="Monaco"/>
                <a:cs typeface="Monaco"/>
              </a:rPr>
              <a:t>will_retain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password</a:t>
            </a:r>
            <a:r>
              <a:rPr lang="fr-FR" sz="1200" b="1" dirty="0" smtClean="0">
                <a:latin typeface="Monaco"/>
                <a:cs typeface="Monaco"/>
              </a:rPr>
              <a:t>     : 1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username</a:t>
            </a:r>
            <a:r>
              <a:rPr lang="fr-FR" sz="1200" b="1" dirty="0" smtClean="0">
                <a:latin typeface="Monaco"/>
                <a:cs typeface="Monaco"/>
              </a:rPr>
              <a:t>    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is-IS" sz="1200" b="1" dirty="0">
                <a:latin typeface="Monaco"/>
                <a:cs typeface="Monaco"/>
              </a:rPr>
              <a:t>		} flags;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} bits;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</a:t>
            </a:r>
            <a:r>
              <a:rPr lang="en-US" sz="1200" b="1" dirty="0" err="1">
                <a:latin typeface="Monaco"/>
                <a:cs typeface="Monaco"/>
              </a:rPr>
              <a:t>clientId</a:t>
            </a:r>
            <a:r>
              <a:rPr lang="en-US" sz="1200" b="1" dirty="0">
                <a:latin typeface="Monaco"/>
                <a:cs typeface="Monaco"/>
              </a:rPr>
              <a:t>; </a:t>
            </a:r>
            <a:endParaRPr lang="en-US" sz="1200" b="1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 smtClean="0">
                <a:latin typeface="Monaco"/>
                <a:cs typeface="Monaco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 smtClean="0">
                <a:latin typeface="Monaco"/>
                <a:cs typeface="Monaco"/>
              </a:rPr>
              <a:t>* topic;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message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username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password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2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010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56"/>
            <a:ext cx="8229600" cy="650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Connect </a:t>
            </a:r>
            <a:r>
              <a:rPr lang="en-US" sz="12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type     : 4;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</a:t>
            </a:r>
            <a:r>
              <a:rPr lang="de-DE" sz="1200" b="1" dirty="0" smtClean="0">
                <a:latin typeface="Monaco"/>
                <a:cs typeface="Monaco"/>
              </a:rPr>
              <a:t>uint8_t          </a:t>
            </a:r>
            <a:r>
              <a:rPr lang="de-DE" sz="1200" b="1" dirty="0">
                <a:latin typeface="Monaco"/>
                <a:cs typeface="Monaco"/>
              </a:rPr>
              <a:t>: 4;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200" b="1" dirty="0">
                <a:latin typeface="Monaco"/>
                <a:cs typeface="Monaco"/>
              </a:rPr>
              <a:t>::uint8_t length   : 8;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protocol;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level;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union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unsigned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 all;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	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             : 1</a:t>
            </a:r>
            <a:r>
              <a:rPr lang="de-DE" sz="12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</a:t>
            </a:r>
            <a:r>
              <a:rPr lang="de-DE" sz="1200" b="1" dirty="0" err="1" smtClean="0">
                <a:latin typeface="Monaco"/>
                <a:cs typeface="Monaco"/>
              </a:rPr>
              <a:t>cleanSession</a:t>
            </a:r>
            <a:r>
              <a:rPr lang="de-DE" sz="1200" b="1" dirty="0" smtClean="0">
                <a:latin typeface="Monaco"/>
                <a:cs typeface="Monaco"/>
              </a:rPr>
              <a:t> : 1;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will         : 1;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qos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        : </a:t>
            </a:r>
            <a:r>
              <a:rPr lang="fr-FR" sz="1200" b="1" dirty="0">
                <a:latin typeface="Monaco"/>
                <a:cs typeface="Monaco"/>
              </a:rPr>
              <a:t>2;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>
                <a:latin typeface="Monaco"/>
                <a:cs typeface="Monaco"/>
              </a:rPr>
              <a:t>will_retain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password</a:t>
            </a:r>
            <a:r>
              <a:rPr lang="fr-FR" sz="1200" b="1" dirty="0" smtClean="0">
                <a:latin typeface="Monaco"/>
                <a:cs typeface="Monaco"/>
              </a:rPr>
              <a:t>     : 1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username</a:t>
            </a:r>
            <a:r>
              <a:rPr lang="fr-FR" sz="1200" b="1" dirty="0" smtClean="0">
                <a:latin typeface="Monaco"/>
                <a:cs typeface="Monaco"/>
              </a:rPr>
              <a:t>    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is-IS" sz="1200" b="1" dirty="0">
                <a:latin typeface="Monaco"/>
                <a:cs typeface="Monaco"/>
              </a:rPr>
              <a:t>		} flags;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} bits;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</a:t>
            </a:r>
            <a:r>
              <a:rPr lang="en-US" sz="1200" b="1" dirty="0" err="1">
                <a:latin typeface="Monaco"/>
                <a:cs typeface="Monaco"/>
              </a:rPr>
              <a:t>clientId</a:t>
            </a:r>
            <a:r>
              <a:rPr lang="en-US" sz="1200" b="1" dirty="0">
                <a:latin typeface="Monaco"/>
                <a:cs typeface="Monaco"/>
              </a:rPr>
              <a:t>; </a:t>
            </a:r>
            <a:endParaRPr lang="en-US" sz="1200" b="1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 smtClean="0">
                <a:latin typeface="Monaco"/>
                <a:cs typeface="Monaco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 smtClean="0">
                <a:latin typeface="Monaco"/>
                <a:cs typeface="Monaco"/>
              </a:rPr>
              <a:t>* topic;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message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username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password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2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1926" y="602073"/>
            <a:ext cx="2681111" cy="87489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56"/>
            <a:ext cx="8229600" cy="650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Connect </a:t>
            </a:r>
            <a:r>
              <a:rPr lang="en-US" sz="12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type     : 4;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</a:t>
            </a:r>
            <a:r>
              <a:rPr lang="de-DE" sz="1200" b="1" dirty="0" smtClean="0">
                <a:latin typeface="Monaco"/>
                <a:cs typeface="Monaco"/>
              </a:rPr>
              <a:t>uint8_t          </a:t>
            </a:r>
            <a:r>
              <a:rPr lang="de-DE" sz="1200" b="1" dirty="0">
                <a:latin typeface="Monaco"/>
                <a:cs typeface="Monaco"/>
              </a:rPr>
              <a:t>: 4;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200" b="1" dirty="0">
                <a:latin typeface="Monaco"/>
                <a:cs typeface="Monaco"/>
              </a:rPr>
              <a:t>::uint8_t length   : 8;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protocol;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level;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union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unsigned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 all;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	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             : 1</a:t>
            </a:r>
            <a:r>
              <a:rPr lang="de-DE" sz="12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</a:t>
            </a:r>
            <a:r>
              <a:rPr lang="de-DE" sz="1200" b="1" dirty="0" err="1" smtClean="0">
                <a:latin typeface="Monaco"/>
                <a:cs typeface="Monaco"/>
              </a:rPr>
              <a:t>cleanSession</a:t>
            </a:r>
            <a:r>
              <a:rPr lang="de-DE" sz="1200" b="1" dirty="0" smtClean="0">
                <a:latin typeface="Monaco"/>
                <a:cs typeface="Monaco"/>
              </a:rPr>
              <a:t> : 1;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will         : 1;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qos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        : </a:t>
            </a:r>
            <a:r>
              <a:rPr lang="fr-FR" sz="1200" b="1" dirty="0">
                <a:latin typeface="Monaco"/>
                <a:cs typeface="Monaco"/>
              </a:rPr>
              <a:t>2;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>
                <a:latin typeface="Monaco"/>
                <a:cs typeface="Monaco"/>
              </a:rPr>
              <a:t>will_retain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password</a:t>
            </a:r>
            <a:r>
              <a:rPr lang="fr-FR" sz="1200" b="1" dirty="0" smtClean="0">
                <a:latin typeface="Monaco"/>
                <a:cs typeface="Monaco"/>
              </a:rPr>
              <a:t>     : 1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username</a:t>
            </a:r>
            <a:r>
              <a:rPr lang="fr-FR" sz="1200" b="1" dirty="0" smtClean="0">
                <a:latin typeface="Monaco"/>
                <a:cs typeface="Monaco"/>
              </a:rPr>
              <a:t>    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is-IS" sz="1200" b="1" dirty="0">
                <a:latin typeface="Monaco"/>
                <a:cs typeface="Monaco"/>
              </a:rPr>
              <a:t>		} flags;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} bits;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</a:t>
            </a:r>
            <a:r>
              <a:rPr lang="en-US" sz="1200" b="1" dirty="0" err="1">
                <a:latin typeface="Monaco"/>
                <a:cs typeface="Monaco"/>
              </a:rPr>
              <a:t>clientId</a:t>
            </a:r>
            <a:r>
              <a:rPr lang="en-US" sz="1200" b="1" dirty="0">
                <a:latin typeface="Monaco"/>
                <a:cs typeface="Monaco"/>
              </a:rPr>
              <a:t>; </a:t>
            </a:r>
            <a:endParaRPr lang="en-US" sz="1200" b="1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 smtClean="0">
                <a:latin typeface="Monaco"/>
                <a:cs typeface="Monaco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 smtClean="0">
                <a:latin typeface="Monaco"/>
                <a:cs typeface="Monaco"/>
              </a:rPr>
              <a:t>* topic;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message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username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password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2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1926" y="1476963"/>
            <a:ext cx="3998148" cy="339607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56"/>
            <a:ext cx="8229600" cy="650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Connect </a:t>
            </a:r>
            <a:r>
              <a:rPr lang="en-US" sz="12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type     : 4;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</a:t>
            </a:r>
            <a:r>
              <a:rPr lang="de-DE" sz="1200" b="1" dirty="0" smtClean="0">
                <a:latin typeface="Monaco"/>
                <a:cs typeface="Monaco"/>
              </a:rPr>
              <a:t>uint8_t          </a:t>
            </a:r>
            <a:r>
              <a:rPr lang="de-DE" sz="1200" b="1" dirty="0">
                <a:latin typeface="Monaco"/>
                <a:cs typeface="Monaco"/>
              </a:rPr>
              <a:t>: 4;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200" b="1" dirty="0">
                <a:latin typeface="Monaco"/>
                <a:cs typeface="Monaco"/>
              </a:rPr>
              <a:t>::uint8_t length   : 8;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protocol;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level;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union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unsigned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 all;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	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             : 1</a:t>
            </a:r>
            <a:r>
              <a:rPr lang="de-DE" sz="12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</a:t>
            </a:r>
            <a:r>
              <a:rPr lang="de-DE" sz="1200" b="1" dirty="0" err="1" smtClean="0">
                <a:latin typeface="Monaco"/>
                <a:cs typeface="Monaco"/>
              </a:rPr>
              <a:t>cleanSession</a:t>
            </a:r>
            <a:r>
              <a:rPr lang="de-DE" sz="1200" b="1" dirty="0" smtClean="0">
                <a:latin typeface="Monaco"/>
                <a:cs typeface="Monaco"/>
              </a:rPr>
              <a:t> : 1;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will         : 1;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qos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        : </a:t>
            </a:r>
            <a:r>
              <a:rPr lang="fr-FR" sz="1200" b="1" dirty="0">
                <a:latin typeface="Monaco"/>
                <a:cs typeface="Monaco"/>
              </a:rPr>
              <a:t>2;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>
                <a:latin typeface="Monaco"/>
                <a:cs typeface="Monaco"/>
              </a:rPr>
              <a:t>will_retain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password</a:t>
            </a:r>
            <a:r>
              <a:rPr lang="fr-FR" sz="1200" b="1" dirty="0" smtClean="0">
                <a:latin typeface="Monaco"/>
                <a:cs typeface="Monaco"/>
              </a:rPr>
              <a:t>     : 1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username</a:t>
            </a:r>
            <a:r>
              <a:rPr lang="fr-FR" sz="1200" b="1" dirty="0" smtClean="0">
                <a:latin typeface="Monaco"/>
                <a:cs typeface="Monaco"/>
              </a:rPr>
              <a:t>    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is-IS" sz="1200" b="1" dirty="0">
                <a:latin typeface="Monaco"/>
                <a:cs typeface="Monaco"/>
              </a:rPr>
              <a:t>		} flags;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} bits;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</a:t>
            </a:r>
            <a:r>
              <a:rPr lang="en-US" sz="1200" b="1" dirty="0" err="1">
                <a:latin typeface="Monaco"/>
                <a:cs typeface="Monaco"/>
              </a:rPr>
              <a:t>clientId</a:t>
            </a:r>
            <a:r>
              <a:rPr lang="en-US" sz="1200" b="1" dirty="0">
                <a:latin typeface="Monaco"/>
                <a:cs typeface="Monaco"/>
              </a:rPr>
              <a:t>; </a:t>
            </a:r>
            <a:endParaRPr lang="en-US" sz="1200" b="1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 smtClean="0">
                <a:latin typeface="Monaco"/>
                <a:cs typeface="Monaco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 smtClean="0">
                <a:latin typeface="Monaco"/>
                <a:cs typeface="Monaco"/>
              </a:rPr>
              <a:t>* topic;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message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username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password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2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1926" y="4985927"/>
            <a:ext cx="1665111" cy="1222962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3925"/>
            <a:ext cx="8229600" cy="62841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Connect </a:t>
            </a:r>
            <a:r>
              <a:rPr lang="en-US" sz="12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type     : 4;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</a:t>
            </a:r>
            <a:r>
              <a:rPr lang="de-DE" sz="1200" b="1" dirty="0" smtClean="0">
                <a:latin typeface="Monaco"/>
                <a:cs typeface="Monaco"/>
              </a:rPr>
              <a:t>uint8_t          </a:t>
            </a:r>
            <a:r>
              <a:rPr lang="de-DE" sz="1200" b="1" dirty="0">
                <a:latin typeface="Monaco"/>
                <a:cs typeface="Monaco"/>
              </a:rPr>
              <a:t>: 4;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200" b="1" dirty="0">
                <a:latin typeface="Monaco"/>
                <a:cs typeface="Monaco"/>
              </a:rPr>
              <a:t>::uint8_t length   : 8;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protocol;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level;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union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unsigned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 all;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	</a:t>
            </a:r>
            <a:r>
              <a:rPr lang="en-US" sz="12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200" b="1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de-DE" sz="1200" b="1" dirty="0">
                <a:latin typeface="Monaco"/>
                <a:cs typeface="Monaco"/>
              </a:rPr>
              <a:t>			</a:t>
            </a:r>
            <a:r>
              <a:rPr lang="de-DE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>
                <a:latin typeface="Monaco"/>
                <a:cs typeface="Monaco"/>
              </a:rPr>
              <a:t>::uint8_t              : 1</a:t>
            </a:r>
            <a:r>
              <a:rPr lang="de-DE" sz="12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</a:t>
            </a:r>
            <a:r>
              <a:rPr lang="de-DE" sz="1200" b="1" dirty="0" err="1" smtClean="0">
                <a:latin typeface="Monaco"/>
                <a:cs typeface="Monaco"/>
              </a:rPr>
              <a:t>cleanSession</a:t>
            </a:r>
            <a:r>
              <a:rPr lang="de-DE" sz="1200" b="1" dirty="0" smtClean="0">
                <a:latin typeface="Monaco"/>
                <a:cs typeface="Monaco"/>
              </a:rPr>
              <a:t> : 1;</a:t>
            </a:r>
          </a:p>
          <a:p>
            <a:pPr marL="0" indent="0">
              <a:buNone/>
            </a:pPr>
            <a:r>
              <a:rPr lang="de-DE" sz="1200" b="1" dirty="0" smtClean="0">
                <a:latin typeface="Monaco"/>
                <a:cs typeface="Monaco"/>
              </a:rPr>
              <a:t>			</a:t>
            </a:r>
            <a:r>
              <a:rPr lang="de-DE" sz="12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200" b="1" dirty="0" smtClean="0">
                <a:latin typeface="Monaco"/>
                <a:cs typeface="Monaco"/>
              </a:rPr>
              <a:t>::uint8_t will         : 1;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qos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        : </a:t>
            </a:r>
            <a:r>
              <a:rPr lang="fr-FR" sz="1200" b="1" dirty="0">
                <a:latin typeface="Monaco"/>
                <a:cs typeface="Monaco"/>
              </a:rPr>
              <a:t>2;</a:t>
            </a: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>
                <a:latin typeface="Monaco"/>
                <a:cs typeface="Monaco"/>
              </a:rPr>
              <a:t>will_retain</a:t>
            </a:r>
            <a:r>
              <a:rPr lang="fr-FR" sz="1200" b="1" dirty="0">
                <a:latin typeface="Monaco"/>
                <a:cs typeface="Monaco"/>
              </a:rPr>
              <a:t> </a:t>
            </a:r>
            <a:r>
              <a:rPr lang="fr-FR" sz="1200" b="1" dirty="0" smtClean="0">
                <a:latin typeface="Monaco"/>
                <a:cs typeface="Monaco"/>
              </a:rPr>
              <a:t>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password</a:t>
            </a:r>
            <a:r>
              <a:rPr lang="fr-FR" sz="1200" b="1" dirty="0" smtClean="0">
                <a:latin typeface="Monaco"/>
                <a:cs typeface="Monaco"/>
              </a:rPr>
              <a:t>     : 1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1200" b="1" dirty="0">
                <a:latin typeface="Monaco"/>
                <a:cs typeface="Monaco"/>
              </a:rPr>
              <a:t>			</a:t>
            </a:r>
            <a:r>
              <a:rPr lang="fr-FR" sz="12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fr-FR" sz="1200" b="1" dirty="0">
                <a:latin typeface="Monaco"/>
                <a:cs typeface="Monaco"/>
              </a:rPr>
              <a:t>::uint8_t </a:t>
            </a:r>
            <a:r>
              <a:rPr lang="fr-FR" sz="1200" b="1" dirty="0" err="1" smtClean="0">
                <a:latin typeface="Monaco"/>
                <a:cs typeface="Monaco"/>
              </a:rPr>
              <a:t>username</a:t>
            </a:r>
            <a:r>
              <a:rPr lang="fr-FR" sz="1200" b="1" dirty="0" smtClean="0">
                <a:latin typeface="Monaco"/>
                <a:cs typeface="Monaco"/>
              </a:rPr>
              <a:t>     : </a:t>
            </a:r>
            <a:r>
              <a:rPr lang="fr-FR" sz="1200" b="1" dirty="0">
                <a:latin typeface="Monaco"/>
                <a:cs typeface="Monaco"/>
              </a:rPr>
              <a:t>1</a:t>
            </a:r>
            <a:r>
              <a:rPr lang="fr-FR" sz="1200" b="1" dirty="0" smtClean="0">
                <a:latin typeface="Monaco"/>
                <a:cs typeface="Monaco"/>
              </a:rPr>
              <a:t>;</a:t>
            </a:r>
            <a:endParaRPr lang="fr-FR" sz="1200" b="1" u="sng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is-IS" sz="1200" b="1" dirty="0">
                <a:latin typeface="Monaco"/>
                <a:cs typeface="Monaco"/>
              </a:rPr>
              <a:t>		} flags;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} bits;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</a:t>
            </a:r>
            <a:r>
              <a:rPr lang="en-US" sz="1200" b="1" dirty="0" err="1">
                <a:latin typeface="Monaco"/>
                <a:cs typeface="Monaco"/>
              </a:rPr>
              <a:t>clientId</a:t>
            </a:r>
            <a:r>
              <a:rPr lang="en-US" sz="1200" b="1" dirty="0">
                <a:latin typeface="Monaco"/>
                <a:cs typeface="Monaco"/>
              </a:rPr>
              <a:t>; </a:t>
            </a:r>
            <a:endParaRPr lang="en-US" sz="1200" b="1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 smtClean="0">
                <a:latin typeface="Monaco"/>
                <a:cs typeface="Monaco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 smtClean="0">
                <a:latin typeface="Monaco"/>
                <a:cs typeface="Monaco"/>
              </a:rPr>
              <a:t>* topic;</a:t>
            </a: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message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username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200" b="1" dirty="0">
                <a:latin typeface="Monaco"/>
                <a:cs typeface="Monaco"/>
              </a:rPr>
              <a:t>	</a:t>
            </a:r>
            <a:r>
              <a:rPr lang="en-US" sz="1200" b="1" dirty="0">
                <a:solidFill>
                  <a:srgbClr val="953735"/>
                </a:solidFill>
                <a:latin typeface="Monaco"/>
                <a:cs typeface="Monaco"/>
              </a:rPr>
              <a:t>char</a:t>
            </a:r>
            <a:r>
              <a:rPr lang="en-US" sz="1200" b="1" dirty="0">
                <a:latin typeface="Monaco"/>
                <a:cs typeface="Monaco"/>
              </a:rPr>
              <a:t>* password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  <a:endParaRPr lang="en-US" sz="12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2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Monaco"/>
              <a:cs typeface="Monac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7037" y="2850444"/>
            <a:ext cx="3508963" cy="200377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Flags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53738"/>
              </p:ext>
            </p:extLst>
          </p:nvPr>
        </p:nvGraphicFramePr>
        <p:xfrm>
          <a:off x="1006593" y="1397000"/>
          <a:ext cx="7243703" cy="42519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60222"/>
                <a:gridCol w="5183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Flag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Clean 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0: MUST resume communication based on current session of Client Identifier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 If connection is accepted a message must be stored that is delivered</a:t>
                      </a:r>
                      <a:r>
                        <a:rPr lang="en-US" baseline="0" dirty="0" smtClean="0"/>
                        <a:t> upon subsequent disconnection</a:t>
                      </a:r>
                    </a:p>
                    <a:p>
                      <a:r>
                        <a:rPr lang="en-US" baseline="0" dirty="0" smtClean="0"/>
                        <a:t>0: No message is to be stored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Will </a:t>
                      </a:r>
                      <a:r>
                        <a:rPr lang="en-US" dirty="0" err="1" smtClean="0"/>
                        <a:t>QoS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Will Message is 0,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QoS</a:t>
                      </a:r>
                      <a:r>
                        <a:rPr lang="en-US" baseline="0" dirty="0" smtClean="0"/>
                        <a:t> MUST be 0.</a:t>
                      </a:r>
                    </a:p>
                    <a:p>
                      <a:r>
                        <a:rPr lang="en-US" baseline="0" dirty="0" smtClean="0"/>
                        <a:t>If Will Message is 1, Will </a:t>
                      </a:r>
                      <a:r>
                        <a:rPr lang="en-US" baseline="0" dirty="0" err="1" smtClean="0"/>
                        <a:t>QoS</a:t>
                      </a:r>
                      <a:r>
                        <a:rPr lang="en-US" baseline="0" dirty="0" smtClean="0"/>
                        <a:t> can be either 0 (0x00), 1 (0x01), or 2 (0x02)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Will Retain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Broker should retain Will Message or 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 password must not be present, 1 it 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user name must not be present, 1 it 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63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0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862667"/>
            <a:ext cx="3898430" cy="2191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400" b="1" dirty="0">
                <a:solidFill>
                  <a:srgbClr val="953735"/>
                </a:solidFill>
                <a:latin typeface="Monaco"/>
                <a:cs typeface="Monaco"/>
              </a:rPr>
              <a:t> </a:t>
            </a:r>
            <a:r>
              <a:rPr lang="en-US" sz="1400" b="1" dirty="0" err="1" smtClean="0">
                <a:latin typeface="Monaco"/>
                <a:cs typeface="Monaco"/>
              </a:rPr>
              <a:t>ConnAck</a:t>
            </a:r>
            <a:r>
              <a:rPr lang="en-US" sz="1400" b="1" dirty="0" smtClean="0">
                <a:latin typeface="Monaco"/>
                <a:cs typeface="Monaco"/>
              </a:rPr>
              <a:t> </a:t>
            </a:r>
            <a:r>
              <a:rPr lang="en-US" sz="14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4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type     </a:t>
            </a:r>
            <a:r>
              <a:rPr lang="de-DE" sz="1400" b="1" dirty="0" smtClean="0">
                <a:latin typeface="Monaco"/>
                <a:cs typeface="Monaco"/>
              </a:rPr>
              <a:t>    : </a:t>
            </a:r>
            <a:r>
              <a:rPr lang="de-DE" sz="1400" b="1" dirty="0">
                <a:latin typeface="Monaco"/>
                <a:cs typeface="Monaco"/>
              </a:rPr>
              <a:t>4;</a:t>
            </a: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         </a:t>
            </a:r>
            <a:r>
              <a:rPr lang="de-DE" sz="1400" b="1" dirty="0" smtClean="0">
                <a:latin typeface="Monaco"/>
                <a:cs typeface="Monaco"/>
              </a:rPr>
              <a:t>    : </a:t>
            </a:r>
            <a:r>
              <a:rPr lang="de-DE" sz="1400" b="1" dirty="0">
                <a:latin typeface="Monaco"/>
                <a:cs typeface="Monaco"/>
              </a:rPr>
              <a:t>4;</a:t>
            </a:r>
          </a:p>
          <a:p>
            <a:pPr marL="0" indent="0">
              <a:buNone/>
            </a:pPr>
            <a:r>
              <a:rPr lang="en-US" sz="1400" b="1" dirty="0">
                <a:latin typeface="Monaco"/>
                <a:cs typeface="Monaco"/>
              </a:rPr>
              <a:t>	</a:t>
            </a:r>
            <a:r>
              <a:rPr lang="en-US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400" b="1" dirty="0">
                <a:latin typeface="Monaco"/>
                <a:cs typeface="Monaco"/>
              </a:rPr>
              <a:t>::uint8_t length   </a:t>
            </a:r>
            <a:r>
              <a:rPr lang="en-US" sz="1400" b="1" dirty="0" smtClean="0">
                <a:latin typeface="Monaco"/>
                <a:cs typeface="Monaco"/>
              </a:rPr>
              <a:t>    : </a:t>
            </a:r>
            <a:r>
              <a:rPr lang="en-US" sz="1400" b="1" dirty="0">
                <a:latin typeface="Monaco"/>
                <a:cs typeface="Monaco"/>
              </a:rPr>
              <a:t>8;</a:t>
            </a: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         </a:t>
            </a:r>
            <a:r>
              <a:rPr lang="de-DE" sz="1400" b="1" dirty="0" smtClean="0">
                <a:latin typeface="Monaco"/>
                <a:cs typeface="Monaco"/>
              </a:rPr>
              <a:t>    : </a:t>
            </a:r>
            <a:r>
              <a:rPr lang="de-DE" sz="1400" b="1" dirty="0">
                <a:latin typeface="Monaco"/>
                <a:cs typeface="Monaco"/>
              </a:rPr>
              <a:t>7;</a:t>
            </a: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</a:t>
            </a:r>
            <a:r>
              <a:rPr lang="de-DE" sz="1400" b="1" dirty="0" err="1" smtClean="0">
                <a:latin typeface="Monaco"/>
                <a:cs typeface="Monaco"/>
              </a:rPr>
              <a:t>session</a:t>
            </a:r>
            <a:r>
              <a:rPr lang="de-DE" sz="1400" b="1" dirty="0">
                <a:latin typeface="Monaco"/>
                <a:cs typeface="Monaco"/>
              </a:rPr>
              <a:t> </a:t>
            </a:r>
            <a:r>
              <a:rPr lang="de-DE" sz="1400" b="1" dirty="0" smtClean="0">
                <a:latin typeface="Monaco"/>
                <a:cs typeface="Monaco"/>
              </a:rPr>
              <a:t>     : </a:t>
            </a:r>
            <a:r>
              <a:rPr lang="de-DE" sz="1400" b="1" dirty="0">
                <a:latin typeface="Monaco"/>
                <a:cs typeface="Monaco"/>
              </a:rPr>
              <a:t>1</a:t>
            </a:r>
            <a:r>
              <a:rPr lang="de-DE" sz="14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53735"/>
                </a:solidFill>
                <a:latin typeface="Monaco"/>
                <a:cs typeface="Monaco"/>
              </a:rPr>
              <a:t>	</a:t>
            </a:r>
            <a:r>
              <a:rPr lang="en-US" sz="14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400" b="1" dirty="0">
                <a:latin typeface="Monaco"/>
                <a:cs typeface="Monaco"/>
              </a:rPr>
              <a:t>::uint8_t </a:t>
            </a:r>
            <a:r>
              <a:rPr lang="en-US" sz="1400" b="1" dirty="0" err="1" smtClean="0">
                <a:latin typeface="Monaco"/>
                <a:cs typeface="Monaco"/>
              </a:rPr>
              <a:t>return_code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: </a:t>
            </a:r>
            <a:r>
              <a:rPr lang="en-US" sz="1400" b="1" dirty="0">
                <a:latin typeface="Monaco"/>
                <a:cs typeface="Monaco"/>
              </a:rPr>
              <a:t>8;</a:t>
            </a:r>
            <a:endParaRPr lang="de-DE" sz="14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4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400" b="1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4222" y="5719704"/>
            <a:ext cx="457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Session and return code are only used in 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862667"/>
            <a:ext cx="3898430" cy="2191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953735"/>
                </a:solidFill>
                <a:latin typeface="Monaco"/>
                <a:cs typeface="Monaco"/>
              </a:rPr>
              <a:t>struct</a:t>
            </a:r>
            <a:r>
              <a:rPr lang="en-US" sz="1400" b="1" dirty="0">
                <a:solidFill>
                  <a:srgbClr val="953735"/>
                </a:solidFill>
                <a:latin typeface="Monaco"/>
                <a:cs typeface="Monaco"/>
              </a:rPr>
              <a:t> </a:t>
            </a:r>
            <a:r>
              <a:rPr lang="en-US" sz="1400" b="1" dirty="0" err="1" smtClean="0">
                <a:latin typeface="Monaco"/>
                <a:cs typeface="Monaco"/>
              </a:rPr>
              <a:t>ConnAck</a:t>
            </a:r>
            <a:r>
              <a:rPr lang="en-US" sz="1400" b="1" dirty="0" smtClean="0">
                <a:latin typeface="Monaco"/>
                <a:cs typeface="Monaco"/>
              </a:rPr>
              <a:t> </a:t>
            </a:r>
            <a:r>
              <a:rPr lang="en-US" sz="1400" b="1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sz="14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type     </a:t>
            </a:r>
            <a:r>
              <a:rPr lang="de-DE" sz="1400" b="1" dirty="0" smtClean="0">
                <a:latin typeface="Monaco"/>
                <a:cs typeface="Monaco"/>
              </a:rPr>
              <a:t>    : </a:t>
            </a:r>
            <a:r>
              <a:rPr lang="de-DE" sz="1400" b="1" dirty="0">
                <a:latin typeface="Monaco"/>
                <a:cs typeface="Monaco"/>
              </a:rPr>
              <a:t>4;</a:t>
            </a: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         </a:t>
            </a:r>
            <a:r>
              <a:rPr lang="de-DE" sz="1400" b="1" dirty="0" smtClean="0">
                <a:latin typeface="Monaco"/>
                <a:cs typeface="Monaco"/>
              </a:rPr>
              <a:t>    : </a:t>
            </a:r>
            <a:r>
              <a:rPr lang="de-DE" sz="1400" b="1" dirty="0">
                <a:latin typeface="Monaco"/>
                <a:cs typeface="Monaco"/>
              </a:rPr>
              <a:t>4;</a:t>
            </a:r>
          </a:p>
          <a:p>
            <a:pPr marL="0" indent="0">
              <a:buNone/>
            </a:pPr>
            <a:r>
              <a:rPr lang="en-US" sz="1400" b="1" dirty="0">
                <a:latin typeface="Monaco"/>
                <a:cs typeface="Monaco"/>
              </a:rPr>
              <a:t>	</a:t>
            </a:r>
            <a:r>
              <a:rPr lang="en-US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400" b="1" dirty="0">
                <a:latin typeface="Monaco"/>
                <a:cs typeface="Monaco"/>
              </a:rPr>
              <a:t>::uint8_t length   </a:t>
            </a:r>
            <a:r>
              <a:rPr lang="en-US" sz="1400" b="1" dirty="0" smtClean="0">
                <a:latin typeface="Monaco"/>
                <a:cs typeface="Monaco"/>
              </a:rPr>
              <a:t>    : </a:t>
            </a:r>
            <a:r>
              <a:rPr lang="en-US" sz="1400" b="1" dirty="0">
                <a:latin typeface="Monaco"/>
                <a:cs typeface="Monaco"/>
              </a:rPr>
              <a:t>8;</a:t>
            </a: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         </a:t>
            </a:r>
            <a:r>
              <a:rPr lang="de-DE" sz="1400" b="1" dirty="0" smtClean="0">
                <a:latin typeface="Monaco"/>
                <a:cs typeface="Monaco"/>
              </a:rPr>
              <a:t>    : </a:t>
            </a:r>
            <a:r>
              <a:rPr lang="de-DE" sz="1400" b="1" dirty="0">
                <a:latin typeface="Monaco"/>
                <a:cs typeface="Monaco"/>
              </a:rPr>
              <a:t>7;</a:t>
            </a:r>
          </a:p>
          <a:p>
            <a:pPr marL="0" indent="0">
              <a:buNone/>
            </a:pPr>
            <a:r>
              <a:rPr lang="de-DE" sz="1400" b="1" dirty="0">
                <a:latin typeface="Monaco"/>
                <a:cs typeface="Monaco"/>
              </a:rPr>
              <a:t>	</a:t>
            </a:r>
            <a:r>
              <a:rPr lang="de-DE" sz="1400" b="1" dirty="0" err="1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de-DE" sz="1400" b="1" dirty="0">
                <a:latin typeface="Monaco"/>
                <a:cs typeface="Monaco"/>
              </a:rPr>
              <a:t>::uint8_t </a:t>
            </a:r>
            <a:r>
              <a:rPr lang="de-DE" sz="1400" b="1" dirty="0" err="1" smtClean="0">
                <a:latin typeface="Monaco"/>
                <a:cs typeface="Monaco"/>
              </a:rPr>
              <a:t>session</a:t>
            </a:r>
            <a:r>
              <a:rPr lang="de-DE" sz="1400" b="1" dirty="0">
                <a:latin typeface="Monaco"/>
                <a:cs typeface="Monaco"/>
              </a:rPr>
              <a:t> </a:t>
            </a:r>
            <a:r>
              <a:rPr lang="de-DE" sz="1400" b="1" dirty="0" smtClean="0">
                <a:latin typeface="Monaco"/>
                <a:cs typeface="Monaco"/>
              </a:rPr>
              <a:t>     : </a:t>
            </a:r>
            <a:r>
              <a:rPr lang="de-DE" sz="1400" b="1" dirty="0">
                <a:latin typeface="Monaco"/>
                <a:cs typeface="Monaco"/>
              </a:rPr>
              <a:t>1</a:t>
            </a:r>
            <a:r>
              <a:rPr lang="de-DE" sz="1400" b="1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53735"/>
                </a:solidFill>
                <a:latin typeface="Monaco"/>
                <a:cs typeface="Monaco"/>
              </a:rPr>
              <a:t>	</a:t>
            </a:r>
            <a:r>
              <a:rPr lang="en-US" sz="1400" b="1" dirty="0" err="1" smtClean="0">
                <a:solidFill>
                  <a:srgbClr val="953735"/>
                </a:solidFill>
                <a:latin typeface="Monaco"/>
                <a:cs typeface="Monaco"/>
              </a:rPr>
              <a:t>std</a:t>
            </a:r>
            <a:r>
              <a:rPr lang="en-US" sz="1400" b="1" dirty="0">
                <a:latin typeface="Monaco"/>
                <a:cs typeface="Monaco"/>
              </a:rPr>
              <a:t>::uint8_t </a:t>
            </a:r>
            <a:r>
              <a:rPr lang="en-US" sz="1400" b="1" dirty="0" err="1" smtClean="0">
                <a:latin typeface="Monaco"/>
                <a:cs typeface="Monaco"/>
              </a:rPr>
              <a:t>return_code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: </a:t>
            </a:r>
            <a:r>
              <a:rPr lang="en-US" sz="1400" b="1" dirty="0">
                <a:latin typeface="Monaco"/>
                <a:cs typeface="Monaco"/>
              </a:rPr>
              <a:t>8;</a:t>
            </a:r>
            <a:endParaRPr lang="de-DE" sz="14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uk-UA" sz="1400" b="1" dirty="0">
                <a:latin typeface="Monaco"/>
                <a:cs typeface="Monaco"/>
              </a:rPr>
              <a:t>};</a:t>
            </a:r>
          </a:p>
          <a:p>
            <a:pPr marL="0" indent="0">
              <a:buNone/>
            </a:pPr>
            <a:endParaRPr lang="en-US" sz="1400" b="1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4222" y="5719704"/>
            <a:ext cx="457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Session and return code are only used in 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5631" y="3367852"/>
            <a:ext cx="3678296" cy="68674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CONNACK Return Codes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33008"/>
              </p:ext>
            </p:extLst>
          </p:nvPr>
        </p:nvGraphicFramePr>
        <p:xfrm>
          <a:off x="602074" y="1820333"/>
          <a:ext cx="8165630" cy="4069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0886"/>
                <a:gridCol w="3399336"/>
                <a:gridCol w="3565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 Code Response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0x00 Connection 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Connection Accepted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 </a:t>
                      </a:r>
                      <a:r>
                        <a:rPr lang="en-US" baseline="0" dirty="0" smtClean="0"/>
                        <a:t>Connection Refused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Unsupported MQTT 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0x02 </a:t>
                      </a:r>
                      <a:r>
                        <a:rPr lang="en-US" baseline="0" dirty="0" smtClean="0"/>
                        <a:t>Connection Refused, </a:t>
                      </a:r>
                    </a:p>
                    <a:p>
                      <a:r>
                        <a:rPr lang="en-US" baseline="0" dirty="0" smtClean="0"/>
                        <a:t>          Identifier Rejected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Client Identifier is correct UTF-8</a:t>
                      </a:r>
                      <a:r>
                        <a:rPr lang="en-US" baseline="0" dirty="0" smtClean="0"/>
                        <a:t> but not permitted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0x03 Connection Refused,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Server Unavailable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MQTT Service is unavailable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0x04 Connection Refused,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Bad</a:t>
                      </a:r>
                      <a:r>
                        <a:rPr lang="en-US" baseline="0" dirty="0" smtClean="0"/>
                        <a:t> username or password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in the user name or password is malformed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 Connection Refused,</a:t>
                      </a:r>
                    </a:p>
                    <a:p>
                      <a:r>
                        <a:rPr lang="en-US" baseline="0" dirty="0" smtClean="0"/>
                        <a:t>          Not Authorized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not authorized to connect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– 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 for future use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9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Broker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4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Templates, templates, templates</a:t>
            </a:r>
          </a:p>
          <a:p>
            <a:r>
              <a:rPr lang="en-US" dirty="0" smtClean="0"/>
              <a:t>Policy-based Design</a:t>
            </a:r>
          </a:p>
          <a:p>
            <a:r>
              <a:rPr lang="en-US" dirty="0" smtClean="0"/>
              <a:t>Moderate use of Template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r>
              <a:rPr lang="en-US" dirty="0" smtClean="0"/>
              <a:t>Implementation based upon First Principles</a:t>
            </a:r>
          </a:p>
          <a:p>
            <a:r>
              <a:rPr lang="en-US" dirty="0" smtClean="0"/>
              <a:t>Implemented as a daemon on Linux</a:t>
            </a:r>
          </a:p>
          <a:p>
            <a:r>
              <a:rPr lang="en-US" dirty="0" smtClean="0"/>
              <a:t>Personal research project exploring MQTT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1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53313"/>
            <a:ext cx="5646326" cy="65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Broker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331776" y="1604841"/>
            <a:ext cx="8626176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template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HANDLE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</a:t>
            </a: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			</a:t>
            </a:r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template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 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</a:t>
            </a:r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class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Acceptor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= 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Accept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</a:t>
            </a:r>
          </a:p>
          <a:p>
            <a:endParaRPr lang="en-US" sz="2200" b="1" spc="-1" dirty="0" smtClean="0">
              <a:solidFill>
                <a:srgbClr val="7F0055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class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MqttBroker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public </a:t>
            </a:r>
            <a:r>
              <a:rPr lang="en-US" sz="2200" spc="-1" dirty="0" err="1" smtClean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BasicDaemon</a:t>
            </a:r>
            <a:endParaRPr lang="en-US" sz="2200" spc="-1" dirty="0" smtClean="0">
              <a:solidFill>
                <a:srgbClr val="005032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smtClean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    </a:t>
            </a: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endParaRPr lang="en-US" sz="2200" spc="-1" dirty="0"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								</a:t>
            </a:r>
            <a:r>
              <a:rPr lang="en-US" sz="2200" spc="-1" dirty="0" smtClean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NetworkService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       &lt;</a:t>
            </a:r>
            <a:r>
              <a:rPr lang="en-US" sz="2200" b="1" spc="-1" dirty="0" smtClean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                 </a:t>
            </a:r>
          </a:p>
          <a:p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smtClean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            Acceptor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HANDLE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								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&gt;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							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&gt;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5365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BasicDaemon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25778" y="2116274"/>
            <a:ext cx="8842963" cy="32835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template</a:t>
            </a:r>
            <a:endParaRPr lang="en-US" sz="2200" b="1" spc="-1" dirty="0">
              <a:solidFill>
                <a:srgbClr val="7F0055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&lt;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</a:t>
            </a: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err="1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DaemonPolicy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= 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daemon_policy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</a:t>
            </a: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err="1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SigHandlerType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= signals::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SignalHandler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</a:t>
            </a: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err="1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DaemonException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=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::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runtime_error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&gt;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class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BasicDaemon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6971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Instantiating the Broker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73852" y="1906147"/>
            <a:ext cx="7883407" cy="3045706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b="1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// </a:t>
            </a:r>
            <a:r>
              <a:rPr lang="en-US" sz="2200" b="1" spc="-1" dirty="0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Read configuration </a:t>
            </a:r>
            <a:r>
              <a:rPr lang="en-US" sz="2200" b="1" spc="-1" dirty="0" err="1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etc</a:t>
            </a:r>
            <a:r>
              <a:rPr lang="is-IS" sz="2200" b="1" spc="-1" dirty="0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…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endParaRPr lang="en-US" sz="2200" b="1" spc="-1" dirty="0" smtClean="0">
              <a:solidFill>
                <a:srgbClr val="7F0055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 err="1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MqttBroker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Handle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 server;</a:t>
            </a:r>
          </a:p>
          <a:p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server.name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server_name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);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server.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port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to_int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(port));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// Launch the server, bootstrap and </a:t>
            </a:r>
            <a:r>
              <a:rPr lang="en-US" sz="2200" b="1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deamonize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server.start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();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2473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data from sender to receiver over a given messaging channel in an agreed upon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Linux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Fork a process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Call fork() - closes parent and makes child parent of 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init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process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Call 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setsid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exit if it returns -1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Call fork() again – a convenient shortcut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Clear process’ </a:t>
            </a:r>
            <a:r>
              <a:rPr lang="en-US" sz="2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umask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Change working directory to root directory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Close all open file descriptors </a:t>
            </a:r>
            <a:r>
              <a:rPr lang="en-US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careful with logging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dup2 to open descriptors 0, 1, and 2 to /</a:t>
            </a:r>
            <a:r>
              <a:rPr lang="en-US" sz="2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dev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/null</a:t>
            </a:r>
          </a:p>
          <a:p>
            <a:pPr marL="0" indent="0">
              <a:buNone/>
            </a:pP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US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The Linux Programming Interface, Michael </a:t>
            </a:r>
            <a:r>
              <a:rPr lang="en-US" sz="1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Kerrisk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49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NetworkService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376296" y="1418362"/>
            <a:ext cx="8309639" cy="49880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template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Accept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</a:t>
            </a: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Socket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= 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SocketLifecycle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</a:t>
            </a:r>
            <a:r>
              <a:rPr lang="en-US" sz="2200" b="1" spc="-1" dirty="0" err="1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typename</a:t>
            </a:r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</a:t>
            </a:r>
            <a:r>
              <a:rPr lang="en-US" sz="2200" b="1" spc="-1" dirty="0" smtClean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Accept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::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ServiceDescriptor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&gt;&gt;</a:t>
            </a:r>
          </a:p>
          <a:p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struct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err="1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NetworkService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: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public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Socket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</a:t>
            </a:r>
            <a:r>
              <a:rPr lang="en-US" sz="2200" b="1" spc="-1" dirty="0">
                <a:solidFill>
                  <a:srgbClr val="6446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Accept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{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void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start() {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if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(!</a:t>
            </a:r>
            <a:r>
              <a:rPr lang="en-US" sz="2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is_listening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()) {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this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-&gt;connect();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this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-&gt;listen();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this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-&gt;accept();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}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}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};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5145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Waiting for Incoming Connections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272815" y="1410196"/>
            <a:ext cx="8701852" cy="52502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1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// Back in the broker...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void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_accept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override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{</a:t>
            </a: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while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(true) {</a:t>
            </a: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auto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h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=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this→receive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if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(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this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-&gt;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is_good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(h)) {</a:t>
            </a: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if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(!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this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-&gt;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enable_read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(h)) {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log(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"Cannot continue: ") + </a:t>
            </a:r>
            <a:endParaRPr lang="en-US" sz="2200" spc="-1" dirty="0" smtClean="0">
              <a:solidFill>
                <a:srgbClr val="2A00FF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 smtClean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</a:t>
            </a:r>
            <a:r>
              <a:rPr lang="en-US" sz="2200" b="1" spc="-1" dirty="0" err="1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ErrorAdapter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::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get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errno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));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     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}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</a:t>
            </a:r>
            <a:r>
              <a:rPr lang="en-US" sz="2200" b="1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// </a:t>
            </a:r>
            <a:r>
              <a:rPr lang="en-US" sz="2200" b="1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... magic ...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} 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  }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}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1641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Monaco"/>
              </a:rPr>
              <a:t>Connection Received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457172" y="1604841"/>
            <a:ext cx="8228763" cy="4792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auto</a:t>
            </a: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buffer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= </a:t>
            </a:r>
            <a:r>
              <a:rPr lang="en-US" sz="2200" spc="-1" dirty="0" err="1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handler</a:t>
            </a:r>
            <a:r>
              <a:rPr lang="en-US" sz="2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.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handle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(h)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auto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strategy =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 err="1" smtClean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ResponseStrategy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char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&gt;::create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</a:p>
          <a:p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get_type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(buffer)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buffer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auto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exchange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=  </a:t>
            </a:r>
          </a:p>
          <a:p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mqtt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::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make_exchange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mqtt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::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make_message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&lt;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char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&gt;</a:t>
            </a:r>
          </a:p>
          <a:p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                     (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buffer.get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())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);</a:t>
            </a:r>
          </a:p>
          <a:p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exchange.on_status_change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(*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this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 smtClean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if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this→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config_enabled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(exchange)) {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Task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t(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concurrent_work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exchange);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_</a:t>
            </a:r>
            <a:r>
              <a:rPr lang="en-US" sz="2200" spc="-1" dirty="0" err="1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pool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.submit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::move(t));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}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1190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What is an Exchange?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457172" y="1604840"/>
            <a:ext cx="8228763" cy="49333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enum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class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ExchangeState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{</a:t>
            </a:r>
          </a:p>
          <a:p>
            <a:r>
              <a:rPr lang="en-US" sz="2200" i="1" spc="-1" dirty="0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CREATED, RUNNING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</a:t>
            </a:r>
            <a:r>
              <a:rPr lang="en-US" sz="2200" i="1" spc="-1" dirty="0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STOPPED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</a:t>
            </a:r>
            <a:r>
              <a:rPr lang="en-US" sz="2200" i="1" spc="-1" dirty="0" smtClean="0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BLOCKED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</a:t>
            </a:r>
            <a:r>
              <a:rPr lang="en-US" sz="2200" i="1" spc="-1" dirty="0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CANCELED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, </a:t>
            </a:r>
            <a:r>
              <a:rPr lang="en-US" sz="2200" i="1" spc="-1" dirty="0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FINISHED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};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 err="1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struct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Exchange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{</a:t>
            </a: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virtual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void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proceed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 = 0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virtual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ExchangeState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status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 = 0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virtual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void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status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ExchangeState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) = 0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virtual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Configuration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configuration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()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=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0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b="1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  virtual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void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configuration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(</a:t>
            </a:r>
            <a:r>
              <a:rPr lang="en-US" sz="2200" spc="-1" dirty="0">
                <a:solidFill>
                  <a:srgbClr val="005032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Configuration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) = 0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Ubuntu Mono"/>
                <a:cs typeface="Monaco"/>
              </a:rPr>
              <a:t>;</a:t>
            </a: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cs typeface="Monaco"/>
              </a:rPr>
              <a:t>};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aco"/>
              <a:ea typeface="Ubuntu Mon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9227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 Exchange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457172" y="1418361"/>
            <a:ext cx="8228763" cy="5053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Task starts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Exchange State: 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ransitioned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 CREATED to INPROGRESS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callback occurs on Broker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Broker receives non-</a:t>
            </a:r>
            <a:r>
              <a:rPr lang="en-US" sz="2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reference to Exchange and can inspect for Client </a:t>
            </a:r>
            <a:r>
              <a:rPr lang="en-US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Id, 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enforce rules, </a:t>
            </a:r>
            <a:r>
              <a:rPr lang="en-US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change 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state, e.g. block, stop or cancel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Depending on Exchange type, Broker may do one of several things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Upon successful Exchange, final state is </a:t>
            </a:r>
            <a:r>
              <a:rPr lang="en-US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FINISHED</a:t>
            </a: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Exchange communicates with Client and closes connection, notifying Broker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08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3452"/>
            <a:ext cx="8229600" cy="1143000"/>
          </a:xfrm>
        </p:spPr>
        <p:txBody>
          <a:bodyPr anchor="ctr"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1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of data from sender to receiver over a given messaging channel in an agreed upon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from sender to receiver over a given messaging channel in an agreed upon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data from </a:t>
            </a:r>
            <a:r>
              <a:rPr lang="en-US" b="1" dirty="0">
                <a:solidFill>
                  <a:srgbClr val="FF0000"/>
                </a:solidFill>
              </a:rPr>
              <a:t>sender</a:t>
            </a:r>
            <a:r>
              <a:rPr lang="en-US" dirty="0"/>
              <a:t> to receiver over a given messaging channel in an agreed upon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communication of data from sender to </a:t>
            </a:r>
            <a:r>
              <a:rPr lang="en-US" b="1" dirty="0">
                <a:solidFill>
                  <a:srgbClr val="FF0000"/>
                </a:solidFill>
              </a:rPr>
              <a:t>receiver</a:t>
            </a:r>
            <a:r>
              <a:rPr lang="en-US" dirty="0"/>
              <a:t> over a given messaging channel in an agreed upon format of </a:t>
            </a:r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2006</Words>
  <Application>Microsoft Macintosh PowerPoint</Application>
  <PresentationFormat>On-screen Show (4:3)</PresentationFormat>
  <Paragraphs>511</Paragraphs>
  <Slides>56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A C++ MQTT Message Broker for the Enterprise</vt:lpstr>
      <vt:lpstr>Agenda</vt:lpstr>
      <vt:lpstr>About me</vt:lpstr>
      <vt:lpstr>Messaging overview</vt:lpstr>
      <vt:lpstr>What is Messaging?</vt:lpstr>
      <vt:lpstr>What is Messaging?</vt:lpstr>
      <vt:lpstr>What is Messaging?</vt:lpstr>
      <vt:lpstr>What is Messaging?</vt:lpstr>
      <vt:lpstr>What is Messaging?</vt:lpstr>
      <vt:lpstr>What is Messaging?</vt:lpstr>
      <vt:lpstr>What is Messaging?</vt:lpstr>
      <vt:lpstr>What is Messaging?</vt:lpstr>
      <vt:lpstr>The Canonical Messaging Model</vt:lpstr>
      <vt:lpstr>Styles of communication</vt:lpstr>
      <vt:lpstr>Point-to-Point Messaging</vt:lpstr>
      <vt:lpstr>Request-Response</vt:lpstr>
      <vt:lpstr>Request-Callback</vt:lpstr>
      <vt:lpstr>Actor Model</vt:lpstr>
      <vt:lpstr>Publish-Subscribe</vt:lpstr>
      <vt:lpstr>Enterprise messaging</vt:lpstr>
      <vt:lpstr>What is Enterprise Messaging?</vt:lpstr>
      <vt:lpstr>Architectural Attributes</vt:lpstr>
      <vt:lpstr>THE MQTT protocol</vt:lpstr>
      <vt:lpstr>What is MQTT?</vt:lpstr>
      <vt:lpstr>Protocol Requirements</vt:lpstr>
      <vt:lpstr>Message Types</vt:lpstr>
      <vt:lpstr>Mqtt messaging use-cases</vt:lpstr>
      <vt:lpstr>Internet of Things</vt:lpstr>
      <vt:lpstr>PowerPoint Presentation</vt:lpstr>
      <vt:lpstr>Mqtt client connect to broker</vt:lpstr>
      <vt:lpstr>MQTT Connect</vt:lpstr>
      <vt:lpstr> MQTT Client Connect</vt:lpstr>
      <vt:lpstr>MQTT abstractions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 Flags</vt:lpstr>
      <vt:lpstr>PowerPoint Presentation</vt:lpstr>
      <vt:lpstr>PowerPoint Presentation</vt:lpstr>
      <vt:lpstr>CONNACK Return Codes</vt:lpstr>
      <vt:lpstr>MQTT Broker</vt:lpstr>
      <vt:lpstr>Preliminaries</vt:lpstr>
      <vt:lpstr>PowerPoint Presentation</vt:lpstr>
      <vt:lpstr>Implementation details</vt:lpstr>
      <vt:lpstr>PowerPoint Presentation</vt:lpstr>
      <vt:lpstr>PowerPoint Presentation</vt:lpstr>
      <vt:lpstr>PowerPoint Presentation</vt:lpstr>
      <vt:lpstr>Creating a Linux Daemon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Castlight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An Enterprise Quality  Messaging Protocol</dc:title>
  <dc:creator>John Dubchak</dc:creator>
  <cp:lastModifiedBy>John Dubchak</cp:lastModifiedBy>
  <cp:revision>97</cp:revision>
  <dcterms:created xsi:type="dcterms:W3CDTF">2016-09-16T05:49:51Z</dcterms:created>
  <dcterms:modified xsi:type="dcterms:W3CDTF">2016-09-21T20:36:44Z</dcterms:modified>
</cp:coreProperties>
</file>