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9" r:id="rId3"/>
    <p:sldId id="258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32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2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29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8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67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0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38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8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88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7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5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8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6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E76CB6-C5D0-4A4A-83F0-9AB760051F0C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57E111-78D4-4A90-856F-92279A54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1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DDDE7C-DA6F-EA48-D980-272C7ED37DBB}"/>
              </a:ext>
            </a:extLst>
          </p:cNvPr>
          <p:cNvSpPr txBox="1"/>
          <p:nvPr/>
        </p:nvSpPr>
        <p:spPr>
          <a:xfrm>
            <a:off x="3573623" y="2137045"/>
            <a:ext cx="46279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			MySQL 	INTERNSHIP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76A88-A459-F7B6-BF2B-5590A406AF6C}"/>
              </a:ext>
            </a:extLst>
          </p:cNvPr>
          <p:cNvSpPr txBox="1"/>
          <p:nvPr/>
        </p:nvSpPr>
        <p:spPr>
          <a:xfrm>
            <a:off x="4157809" y="3892812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 2  Paytm </a:t>
            </a:r>
            <a:r>
              <a:rPr lang="en-IN" dirty="0" err="1"/>
              <a:t>epurchase</a:t>
            </a:r>
            <a:r>
              <a:rPr lang="en-IN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63727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A88C0D-40FB-22AB-AA9B-017F15639BFA}"/>
              </a:ext>
            </a:extLst>
          </p:cNvPr>
          <p:cNvSpPr txBox="1"/>
          <p:nvPr/>
        </p:nvSpPr>
        <p:spPr>
          <a:xfrm>
            <a:off x="877078" y="1026367"/>
            <a:ext cx="9270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Create a pie chart to show the distribution of products in the "Family" category.</a:t>
            </a:r>
          </a:p>
          <a:p>
            <a:endParaRPr lang="en-US" dirty="0"/>
          </a:p>
          <a:p>
            <a:r>
              <a:rPr lang="en-US" dirty="0"/>
              <a:t>	select </a:t>
            </a:r>
            <a:r>
              <a:rPr lang="en-US" dirty="0" err="1"/>
              <a:t>family,count</a:t>
            </a:r>
            <a:r>
              <a:rPr lang="en-US" dirty="0"/>
              <a:t>(*) As Total from </a:t>
            </a:r>
            <a:r>
              <a:rPr lang="en-US" dirty="0" err="1"/>
              <a:t>paytm_epurchase</a:t>
            </a:r>
            <a:r>
              <a:rPr lang="en-US" dirty="0"/>
              <a:t> group by family;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BD52E-F27D-A836-ADF1-D9801795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30" y="2350637"/>
            <a:ext cx="1912786" cy="3071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900163-E4A6-C71A-6F93-B614E0CD2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11" y="2525912"/>
            <a:ext cx="4541914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A88C0D-40FB-22AB-AA9B-017F15639BFA}"/>
              </a:ext>
            </a:extLst>
          </p:cNvPr>
          <p:cNvSpPr txBox="1"/>
          <p:nvPr/>
        </p:nvSpPr>
        <p:spPr>
          <a:xfrm>
            <a:off x="811764" y="1175657"/>
            <a:ext cx="10133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Ensure that the "</a:t>
            </a:r>
            <a:r>
              <a:rPr lang="en-US" dirty="0" err="1"/>
              <a:t>Payment_Method</a:t>
            </a:r>
            <a:r>
              <a:rPr lang="en-US" dirty="0"/>
              <a:t>" column only contains valid payment methods           	(e.g., Visa, MasterCard).</a:t>
            </a:r>
          </a:p>
          <a:p>
            <a:endParaRPr lang="en-IN" dirty="0"/>
          </a:p>
          <a:p>
            <a:r>
              <a:rPr lang="en-IN" dirty="0"/>
              <a:t>	</a:t>
            </a:r>
            <a:endParaRPr lang="en-US" dirty="0"/>
          </a:p>
          <a:p>
            <a:r>
              <a:rPr lang="en-US" dirty="0"/>
              <a:t> 	select * from </a:t>
            </a:r>
            <a:r>
              <a:rPr lang="en-US" dirty="0" err="1"/>
              <a:t>paytm_epurchase</a:t>
            </a:r>
            <a:r>
              <a:rPr lang="en-US" dirty="0"/>
              <a:t> where </a:t>
            </a:r>
            <a:r>
              <a:rPr lang="en-US" dirty="0" err="1"/>
              <a:t>Payment_Method</a:t>
            </a:r>
            <a:r>
              <a:rPr lang="en-US" dirty="0"/>
              <a:t> in('</a:t>
            </a:r>
            <a:r>
              <a:rPr lang="en-US" dirty="0" err="1"/>
              <a:t>visa','Mastercard</a:t>
            </a:r>
            <a:r>
              <a:rPr lang="en-US" dirty="0"/>
              <a:t>');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D86A2-AD04-D4C9-BB96-BC70437A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00" y="3236679"/>
            <a:ext cx="5906012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F1F15-5733-EA40-2AD0-27A6F0947C1A}"/>
              </a:ext>
            </a:extLst>
          </p:cNvPr>
          <p:cNvSpPr txBox="1"/>
          <p:nvPr/>
        </p:nvSpPr>
        <p:spPr>
          <a:xfrm>
            <a:off x="849086" y="1464907"/>
            <a:ext cx="10394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  Calculate the average "Quantity" sold for products in the "Clothing" category, grouped  </a:t>
            </a:r>
          </a:p>
          <a:p>
            <a:r>
              <a:rPr lang="en-US" dirty="0"/>
              <a:t>        by "</a:t>
            </a:r>
            <a:r>
              <a:rPr lang="en-US" dirty="0" err="1"/>
              <a:t>Product_Gender</a:t>
            </a:r>
            <a:r>
              <a:rPr lang="en-US" dirty="0"/>
              <a:t>.“</a:t>
            </a:r>
          </a:p>
          <a:p>
            <a:endParaRPr lang="en-US" dirty="0"/>
          </a:p>
          <a:p>
            <a:r>
              <a:rPr lang="en-US" dirty="0"/>
              <a:t>        select </a:t>
            </a:r>
            <a:r>
              <a:rPr lang="en-US" dirty="0" err="1"/>
              <a:t>Product_Gender,avg</a:t>
            </a:r>
            <a:r>
              <a:rPr lang="en-US" dirty="0"/>
              <a:t>(Quantity) from </a:t>
            </a:r>
            <a:r>
              <a:rPr lang="en-US" dirty="0" err="1"/>
              <a:t>paytm_epurchase</a:t>
            </a:r>
            <a:r>
              <a:rPr lang="en-US" dirty="0"/>
              <a:t> </a:t>
            </a:r>
          </a:p>
          <a:p>
            <a:r>
              <a:rPr lang="en-US" dirty="0"/>
              <a:t>        where Segment in ('MENS WEAR','WOMENS WEAR’) </a:t>
            </a:r>
          </a:p>
          <a:p>
            <a:r>
              <a:rPr lang="en-US" dirty="0"/>
              <a:t>        group by </a:t>
            </a:r>
            <a:r>
              <a:rPr lang="en-US" dirty="0" err="1"/>
              <a:t>Product_Gender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5066B-4913-A399-3644-BF1B2C29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33" y="3638768"/>
            <a:ext cx="2194750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C8506-6A12-4E1D-272F-DD0B6CF11D3F}"/>
              </a:ext>
            </a:extLst>
          </p:cNvPr>
          <p:cNvSpPr txBox="1"/>
          <p:nvPr/>
        </p:nvSpPr>
        <p:spPr>
          <a:xfrm>
            <a:off x="1054360" y="1222311"/>
            <a:ext cx="10387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 Find the top 5 products with the highest "Value_CM1" and "Value_CM2" ratios. Create a </a:t>
            </a:r>
          </a:p>
          <a:p>
            <a:r>
              <a:rPr lang="en-US" dirty="0"/>
              <a:t>      chart to visualize this data.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756AF-065B-930A-BEE4-C13D8A4CA61C}"/>
              </a:ext>
            </a:extLst>
          </p:cNvPr>
          <p:cNvSpPr txBox="1"/>
          <p:nvPr/>
        </p:nvSpPr>
        <p:spPr>
          <a:xfrm>
            <a:off x="2080727" y="2537927"/>
            <a:ext cx="775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distinct </a:t>
            </a:r>
            <a:r>
              <a:rPr lang="en-US" dirty="0" err="1"/>
              <a:t>Item_NM</a:t>
            </a:r>
            <a:r>
              <a:rPr lang="en-US" dirty="0"/>
              <a:t>, Value_CM1 / Value_CM2 AS </a:t>
            </a:r>
            <a:r>
              <a:rPr lang="en-US" dirty="0" err="1"/>
              <a:t>CM_Ratio</a:t>
            </a:r>
            <a:r>
              <a:rPr lang="en-US" dirty="0"/>
              <a:t> from </a:t>
            </a:r>
            <a:r>
              <a:rPr lang="en-US" dirty="0" err="1"/>
              <a:t>paytm_epurchase</a:t>
            </a:r>
            <a:r>
              <a:rPr lang="en-US" dirty="0"/>
              <a:t> order by </a:t>
            </a:r>
            <a:r>
              <a:rPr lang="en-US" dirty="0" err="1"/>
              <a:t>CM_Ratio</a:t>
            </a:r>
            <a:r>
              <a:rPr lang="en-US" dirty="0"/>
              <a:t> desc limit 5;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56677-DBCF-52D9-9748-1405C8CF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67" y="3429000"/>
            <a:ext cx="3444538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5C1CFE-CDC9-265C-8483-7E32C95673CC}"/>
              </a:ext>
            </a:extLst>
          </p:cNvPr>
          <p:cNvSpPr txBox="1"/>
          <p:nvPr/>
        </p:nvSpPr>
        <p:spPr>
          <a:xfrm>
            <a:off x="1259633" y="1147665"/>
            <a:ext cx="10273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Identify the top 3 "Class" categories with the highest total sales. Create a stacked bar </a:t>
            </a:r>
          </a:p>
          <a:p>
            <a:r>
              <a:rPr lang="en-US" dirty="0"/>
              <a:t>      chart to represent this data. </a:t>
            </a:r>
          </a:p>
          <a:p>
            <a:endParaRPr lang="en-IN" dirty="0"/>
          </a:p>
          <a:p>
            <a:r>
              <a:rPr lang="en-US" dirty="0"/>
              <a:t>      select class, sum(</a:t>
            </a:r>
            <a:r>
              <a:rPr lang="en-US" dirty="0" err="1"/>
              <a:t>item_price</a:t>
            </a:r>
            <a:r>
              <a:rPr lang="en-US" dirty="0"/>
              <a:t>) as </a:t>
            </a:r>
            <a:r>
              <a:rPr lang="en-US" dirty="0" err="1"/>
              <a:t>total_sales</a:t>
            </a:r>
            <a:r>
              <a:rPr lang="en-US" dirty="0"/>
              <a:t> from </a:t>
            </a:r>
            <a:r>
              <a:rPr lang="en-US" dirty="0" err="1"/>
              <a:t>paytm_epurchase</a:t>
            </a:r>
            <a:r>
              <a:rPr lang="en-US" dirty="0"/>
              <a:t> </a:t>
            </a:r>
          </a:p>
          <a:p>
            <a:r>
              <a:rPr lang="en-US" dirty="0"/>
              <a:t>      group by class</a:t>
            </a:r>
          </a:p>
          <a:p>
            <a:r>
              <a:rPr lang="en-US" dirty="0"/>
              <a:t>      order by </a:t>
            </a:r>
            <a:r>
              <a:rPr lang="en-US" dirty="0" err="1"/>
              <a:t>item_price</a:t>
            </a:r>
            <a:r>
              <a:rPr lang="en-US" dirty="0"/>
              <a:t> desc limit 3;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8D521-8EB1-1FA6-A287-7C662FF5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48" y="3608342"/>
            <a:ext cx="1653683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4A88D-CE3B-A592-0E1E-3A45153C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45" y="3079838"/>
            <a:ext cx="3931726" cy="24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4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1C06-5C01-2B00-82D0-4AA8DE48CF7F}"/>
              </a:ext>
            </a:extLst>
          </p:cNvPr>
          <p:cNvSpPr txBox="1"/>
          <p:nvPr/>
        </p:nvSpPr>
        <p:spPr>
          <a:xfrm>
            <a:off x="1334278" y="1082351"/>
            <a:ext cx="9495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Use VLOOKUP or INDEX-MATCH to retrieve the "Color" of a product with a 	specific  "</a:t>
            </a:r>
            <a:r>
              <a:rPr lang="en-US" dirty="0" err="1"/>
              <a:t>Item_NM</a:t>
            </a:r>
            <a:r>
              <a:rPr lang="en-US" dirty="0"/>
              <a:t>."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CBF5-4C5D-2C63-25D3-0A493D01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90" y="2105735"/>
            <a:ext cx="4671465" cy="2960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4DB42-8CAE-C438-3542-10B4DD8B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480" y="2421993"/>
            <a:ext cx="4740051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95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1C06-5C01-2B00-82D0-4AA8DE48CF7F}"/>
              </a:ext>
            </a:extLst>
          </p:cNvPr>
          <p:cNvSpPr txBox="1"/>
          <p:nvPr/>
        </p:nvSpPr>
        <p:spPr>
          <a:xfrm>
            <a:off x="1334279" y="1082351"/>
            <a:ext cx="10571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 Calculate the total "</a:t>
            </a:r>
            <a:r>
              <a:rPr lang="en-US" dirty="0" err="1"/>
              <a:t>coupon_money_effective</a:t>
            </a:r>
            <a:r>
              <a:rPr lang="en-US" dirty="0"/>
              <a:t>" and "</a:t>
            </a:r>
            <a:r>
              <a:rPr lang="en-US" dirty="0" err="1"/>
              <a:t>Coupon_Percentage</a:t>
            </a:r>
            <a:r>
              <a:rPr lang="en-US" dirty="0"/>
              <a:t>" for products in </a:t>
            </a:r>
          </a:p>
          <a:p>
            <a:r>
              <a:rPr lang="en-US" dirty="0"/>
              <a:t>      the "Electronics" category.</a:t>
            </a:r>
          </a:p>
          <a:p>
            <a:endParaRPr lang="en-US" dirty="0"/>
          </a:p>
          <a:p>
            <a:r>
              <a:rPr lang="en-US" dirty="0"/>
              <a:t>     select category, sum(</a:t>
            </a:r>
            <a:r>
              <a:rPr lang="en-US" dirty="0" err="1"/>
              <a:t>coupon_money_effective</a:t>
            </a:r>
            <a:r>
              <a:rPr lang="en-US" dirty="0"/>
              <a:t>),</a:t>
            </a:r>
          </a:p>
          <a:p>
            <a:r>
              <a:rPr lang="en-US" dirty="0"/>
              <a:t>     sum(</a:t>
            </a:r>
            <a:r>
              <a:rPr lang="en-US" dirty="0" err="1"/>
              <a:t>Coupon_Percentage</a:t>
            </a:r>
            <a:r>
              <a:rPr lang="en-US" dirty="0"/>
              <a:t>) from </a:t>
            </a:r>
            <a:r>
              <a:rPr lang="en-US" dirty="0" err="1"/>
              <a:t>paytm_epurchase</a:t>
            </a:r>
            <a:r>
              <a:rPr lang="en-US" dirty="0"/>
              <a:t> </a:t>
            </a:r>
          </a:p>
          <a:p>
            <a:r>
              <a:rPr lang="en-US" dirty="0"/>
              <a:t>     where category = 'Electronics';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75FF3-E3C9-6948-19B3-E7534EA2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96" y="3322956"/>
            <a:ext cx="4427604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5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B8AB3D-776A-5F53-22CB-A6A64AD10DC8}"/>
              </a:ext>
            </a:extLst>
          </p:cNvPr>
          <p:cNvSpPr txBox="1"/>
          <p:nvPr/>
        </p:nvSpPr>
        <p:spPr>
          <a:xfrm>
            <a:off x="1334277" y="1119673"/>
            <a:ext cx="9313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 Perform a time series analysis to identify the month with the highest total sales. 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1411C-959B-ABA8-5C18-6C45C68B49CD}"/>
              </a:ext>
            </a:extLst>
          </p:cNvPr>
          <p:cNvSpPr txBox="1"/>
          <p:nvPr/>
        </p:nvSpPr>
        <p:spPr>
          <a:xfrm>
            <a:off x="2957804" y="3244334"/>
            <a:ext cx="620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 is no sufficient data to perform the above query</a:t>
            </a:r>
          </a:p>
        </p:txBody>
      </p:sp>
    </p:spTree>
    <p:extLst>
      <p:ext uri="{BB962C8B-B14F-4D97-AF65-F5344CB8AC3E}">
        <p14:creationId xmlns:p14="http://schemas.microsoft.com/office/powerpoint/2010/main" val="208066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B89167-301B-687F-63A1-2C4F5026A4AB}"/>
              </a:ext>
            </a:extLst>
          </p:cNvPr>
          <p:cNvSpPr txBox="1"/>
          <p:nvPr/>
        </p:nvSpPr>
        <p:spPr>
          <a:xfrm>
            <a:off x="828352" y="1121734"/>
            <a:ext cx="10180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 Calculate the total sales for each "Segment" and create a scatter plot to visualize the </a:t>
            </a:r>
          </a:p>
          <a:p>
            <a:r>
              <a:rPr lang="en-US" dirty="0"/>
              <a:t>      relationship between "</a:t>
            </a:r>
            <a:r>
              <a:rPr lang="en-US" dirty="0" err="1"/>
              <a:t>Item_Price</a:t>
            </a:r>
            <a:r>
              <a:rPr lang="en-US" dirty="0"/>
              <a:t>" and "Quantity" in this data.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BBEAD-4AF3-8657-1DDE-44F5525823C3}"/>
              </a:ext>
            </a:extLst>
          </p:cNvPr>
          <p:cNvSpPr txBox="1"/>
          <p:nvPr/>
        </p:nvSpPr>
        <p:spPr>
          <a:xfrm>
            <a:off x="1182656" y="2076532"/>
            <a:ext cx="826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segment, sum(</a:t>
            </a:r>
            <a:r>
              <a:rPr lang="en-IN" dirty="0" err="1"/>
              <a:t>item_price</a:t>
            </a:r>
            <a:r>
              <a:rPr lang="en-IN" dirty="0"/>
              <a:t>),sum(Quantity) from </a:t>
            </a:r>
            <a:r>
              <a:rPr lang="en-IN" dirty="0" err="1"/>
              <a:t>paytm_epurchase</a:t>
            </a:r>
            <a:r>
              <a:rPr lang="en-IN" dirty="0"/>
              <a:t> group by segment;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7EA0A-ECBF-44FB-9664-448020A1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90" y="2722863"/>
            <a:ext cx="3756986" cy="3391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457A59-EC6E-568C-2E5B-4C4DE094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59336"/>
            <a:ext cx="4572396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4292E-B969-DD4D-2568-3D79CBB1E29C}"/>
              </a:ext>
            </a:extLst>
          </p:cNvPr>
          <p:cNvSpPr txBox="1"/>
          <p:nvPr/>
        </p:nvSpPr>
        <p:spPr>
          <a:xfrm>
            <a:off x="1026368" y="1063690"/>
            <a:ext cx="102932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 Use the AVERAGEIFS function to find the average "</a:t>
            </a:r>
            <a:r>
              <a:rPr lang="en-US" dirty="0" err="1"/>
              <a:t>Item_Price</a:t>
            </a:r>
            <a:r>
              <a:rPr lang="en-US" dirty="0"/>
              <a:t>" for products that have a </a:t>
            </a:r>
          </a:p>
          <a:p>
            <a:r>
              <a:rPr lang="en-US" dirty="0"/>
              <a:t>     "</a:t>
            </a:r>
            <a:r>
              <a:rPr lang="en-US" dirty="0" err="1"/>
              <a:t>Sale_Flag</a:t>
            </a:r>
            <a:r>
              <a:rPr lang="en-US" dirty="0"/>
              <a:t>" of 'Yes.’ </a:t>
            </a:r>
          </a:p>
          <a:p>
            <a:endParaRPr lang="en-US" dirty="0"/>
          </a:p>
          <a:p>
            <a:r>
              <a:rPr lang="en-US" dirty="0"/>
              <a:t>	select avg(</a:t>
            </a:r>
            <a:r>
              <a:rPr lang="en-US" dirty="0" err="1"/>
              <a:t>item_price</a:t>
            </a:r>
            <a:r>
              <a:rPr lang="en-US" dirty="0"/>
              <a:t>) As Average from </a:t>
            </a:r>
            <a:r>
              <a:rPr lang="en-US" dirty="0" err="1"/>
              <a:t>paytm_epurchase</a:t>
            </a:r>
            <a:r>
              <a:rPr lang="en-US" dirty="0"/>
              <a:t> where </a:t>
            </a:r>
            <a:r>
              <a:rPr lang="en-US" dirty="0" err="1"/>
              <a:t>sale_flag</a:t>
            </a:r>
            <a:r>
              <a:rPr lang="en-US" dirty="0"/>
              <a:t>='on sale';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48AF7-D66F-A05A-65A4-52D9EADB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95" y="2630432"/>
            <a:ext cx="1181202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1CA05-59E1-8FBF-BF6A-9F8B9B7FC8E7}"/>
              </a:ext>
            </a:extLst>
          </p:cNvPr>
          <p:cNvSpPr txBox="1"/>
          <p:nvPr/>
        </p:nvSpPr>
        <p:spPr>
          <a:xfrm>
            <a:off x="923731" y="1166327"/>
            <a:ext cx="9927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does the "</a:t>
            </a:r>
            <a:r>
              <a:rPr lang="en-US" dirty="0" err="1"/>
              <a:t>Category_Grouped</a:t>
            </a:r>
            <a:r>
              <a:rPr lang="en-US" dirty="0"/>
              <a:t>" column represent, and how many unique categories are there? </a:t>
            </a:r>
          </a:p>
          <a:p>
            <a:endParaRPr lang="en-US" dirty="0"/>
          </a:p>
          <a:p>
            <a:r>
              <a:rPr lang="en-US" dirty="0"/>
              <a:t>	select distinct(</a:t>
            </a:r>
            <a:r>
              <a:rPr lang="en-US" dirty="0" err="1"/>
              <a:t>Category_Grouped</a:t>
            </a:r>
            <a:r>
              <a:rPr lang="en-US" dirty="0"/>
              <a:t>) from </a:t>
            </a:r>
            <a:r>
              <a:rPr lang="en-US" dirty="0" err="1"/>
              <a:t>paytm_epurchase</a:t>
            </a:r>
            <a:r>
              <a:rPr lang="en-US" dirty="0"/>
              <a:t>;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1E81B-F859-C886-16EA-9A761DB2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88" y="2545339"/>
            <a:ext cx="1356478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765DF-9C3C-101F-752E-3911C0FBB410}"/>
              </a:ext>
            </a:extLst>
          </p:cNvPr>
          <p:cNvSpPr txBox="1"/>
          <p:nvPr/>
        </p:nvSpPr>
        <p:spPr>
          <a:xfrm>
            <a:off x="1060808" y="1054360"/>
            <a:ext cx="10054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 Identify products with a "</a:t>
            </a:r>
            <a:r>
              <a:rPr lang="en-US" dirty="0" err="1"/>
              <a:t>Paid_pr</a:t>
            </a:r>
            <a:r>
              <a:rPr lang="en-US" dirty="0"/>
              <a:t>" higher than the average in their respective "Family" </a:t>
            </a:r>
          </a:p>
          <a:p>
            <a:r>
              <a:rPr lang="en-US" dirty="0"/>
              <a:t>     and "Brand" groups. </a:t>
            </a:r>
          </a:p>
          <a:p>
            <a:endParaRPr lang="en-US" dirty="0"/>
          </a:p>
          <a:p>
            <a:r>
              <a:rPr lang="en-IN" dirty="0"/>
              <a:t>select paytm_epurchase.Item_NM,paytm_epurchase.Family,paytm_epurchase.Brand,</a:t>
            </a:r>
          </a:p>
          <a:p>
            <a:r>
              <a:rPr lang="en-IN" dirty="0" err="1"/>
              <a:t>paytm_epurchase.paid_pr</a:t>
            </a:r>
            <a:r>
              <a:rPr lang="en-IN" dirty="0"/>
              <a:t> from (select </a:t>
            </a:r>
            <a:r>
              <a:rPr lang="en-IN" dirty="0" err="1"/>
              <a:t>Family,Brand</a:t>
            </a:r>
            <a:r>
              <a:rPr lang="en-IN" dirty="0"/>
              <a:t>, </a:t>
            </a:r>
            <a:r>
              <a:rPr lang="en-IN" dirty="0" err="1"/>
              <a:t>avg</a:t>
            </a:r>
            <a:r>
              <a:rPr lang="en-IN" dirty="0"/>
              <a:t>(</a:t>
            </a:r>
            <a:r>
              <a:rPr lang="en-IN" dirty="0" err="1"/>
              <a:t>Paid_pr</a:t>
            </a:r>
            <a:r>
              <a:rPr lang="en-IN" dirty="0"/>
              <a:t>) as </a:t>
            </a:r>
            <a:r>
              <a:rPr lang="en-IN" dirty="0" err="1"/>
              <a:t>avg_pr</a:t>
            </a:r>
            <a:r>
              <a:rPr lang="en-IN" dirty="0"/>
              <a:t> from </a:t>
            </a:r>
            <a:r>
              <a:rPr lang="en-IN" dirty="0" err="1"/>
              <a:t>paytm_epurchase</a:t>
            </a:r>
            <a:r>
              <a:rPr lang="en-IN" dirty="0"/>
              <a:t> group by </a:t>
            </a:r>
            <a:r>
              <a:rPr lang="en-IN" dirty="0" err="1"/>
              <a:t>Family,Brand</a:t>
            </a:r>
            <a:r>
              <a:rPr lang="en-IN" dirty="0"/>
              <a:t>)temp , </a:t>
            </a:r>
            <a:r>
              <a:rPr lang="en-IN" dirty="0" err="1"/>
              <a:t>paytm_epurchase</a:t>
            </a:r>
            <a:r>
              <a:rPr lang="en-IN" dirty="0"/>
              <a:t> where </a:t>
            </a:r>
            <a:r>
              <a:rPr lang="en-IN" dirty="0" err="1"/>
              <a:t>temp.Family</a:t>
            </a:r>
            <a:r>
              <a:rPr lang="en-IN" dirty="0"/>
              <a:t> = </a:t>
            </a:r>
            <a:r>
              <a:rPr lang="en-IN" dirty="0" err="1"/>
              <a:t>paytm_epurchase.Family</a:t>
            </a:r>
            <a:r>
              <a:rPr lang="en-IN" dirty="0"/>
              <a:t> and </a:t>
            </a:r>
            <a:r>
              <a:rPr lang="en-IN" dirty="0" err="1"/>
              <a:t>temp.Brand</a:t>
            </a:r>
            <a:r>
              <a:rPr lang="en-IN" dirty="0"/>
              <a:t> = </a:t>
            </a:r>
            <a:r>
              <a:rPr lang="en-IN" dirty="0" err="1"/>
              <a:t>paytm_epurchase.Brand</a:t>
            </a:r>
            <a:r>
              <a:rPr lang="en-IN" dirty="0"/>
              <a:t> and </a:t>
            </a:r>
            <a:r>
              <a:rPr lang="en-IN" dirty="0" err="1"/>
              <a:t>temp.avg_pr</a:t>
            </a:r>
            <a:r>
              <a:rPr lang="en-IN" dirty="0"/>
              <a:t> &lt; </a:t>
            </a:r>
            <a:r>
              <a:rPr lang="en-IN" dirty="0" err="1"/>
              <a:t>paytm_epurchase.paid_pr</a:t>
            </a:r>
            <a:r>
              <a:rPr lang="en-IN" dirty="0"/>
              <a:t>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3D59D-34A2-B82B-5517-0CFF50C7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08" y="3978739"/>
            <a:ext cx="6492803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4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AC7D8-399A-2EDA-60F2-0DC0EE55B1B8}"/>
              </a:ext>
            </a:extLst>
          </p:cNvPr>
          <p:cNvSpPr txBox="1"/>
          <p:nvPr/>
        </p:nvSpPr>
        <p:spPr>
          <a:xfrm>
            <a:off x="1054359" y="867747"/>
            <a:ext cx="1059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20. Create a pivot table to show the total sales for each "Color" within the "Clothing" </a:t>
            </a:r>
          </a:p>
          <a:p>
            <a:r>
              <a:rPr lang="en-US" dirty="0"/>
              <a:t>      category and use conditional formatting to highlight the highest sales. </a:t>
            </a:r>
          </a:p>
          <a:p>
            <a:endParaRPr lang="en-US" dirty="0"/>
          </a:p>
          <a:p>
            <a:r>
              <a:rPr lang="en-US" dirty="0"/>
              <a:t>     select category, color from </a:t>
            </a:r>
            <a:r>
              <a:rPr lang="en-US" dirty="0" err="1"/>
              <a:t>paytm_epurchase</a:t>
            </a:r>
            <a:r>
              <a:rPr lang="en-US" dirty="0"/>
              <a:t> where category = ‘Clothing' group by color;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67F60-4331-46E4-F61B-A30CFC0B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0" y="2755392"/>
            <a:ext cx="1044030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7B5BF-C6F2-DBBD-95A9-996522D39BAB}"/>
              </a:ext>
            </a:extLst>
          </p:cNvPr>
          <p:cNvSpPr txBox="1"/>
          <p:nvPr/>
        </p:nvSpPr>
        <p:spPr>
          <a:xfrm>
            <a:off x="4758612" y="2873828"/>
            <a:ext cx="167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35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153A6-B584-1C4C-C287-652FF2B5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93" y="3067952"/>
            <a:ext cx="2225233" cy="1417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670EA3-3303-58E4-901A-6B1BAE7CF7A1}"/>
              </a:ext>
            </a:extLst>
          </p:cNvPr>
          <p:cNvSpPr txBox="1"/>
          <p:nvPr/>
        </p:nvSpPr>
        <p:spPr>
          <a:xfrm>
            <a:off x="1065828" y="1222309"/>
            <a:ext cx="9220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Can you list the top 5 shipping cities in terms of the number of orders? </a:t>
            </a:r>
          </a:p>
          <a:p>
            <a:endParaRPr lang="en-IN" dirty="0"/>
          </a:p>
          <a:p>
            <a:r>
              <a:rPr lang="en-US" dirty="0"/>
              <a:t>	select </a:t>
            </a:r>
            <a:r>
              <a:rPr lang="en-US" dirty="0" err="1"/>
              <a:t>temp.Shipping_city</a:t>
            </a:r>
            <a:r>
              <a:rPr lang="en-US" dirty="0"/>
              <a:t>, </a:t>
            </a:r>
            <a:r>
              <a:rPr lang="en-US" dirty="0" err="1"/>
              <a:t>temp.ordercount</a:t>
            </a:r>
            <a:r>
              <a:rPr lang="en-US" dirty="0"/>
              <a:t> from (select 	</a:t>
            </a:r>
            <a:r>
              <a:rPr lang="en-US" dirty="0" err="1"/>
              <a:t>Shipping_city,count</a:t>
            </a:r>
            <a:r>
              <a:rPr lang="en-US" dirty="0"/>
              <a:t>(</a:t>
            </a:r>
            <a:r>
              <a:rPr lang="en-US" dirty="0" err="1"/>
              <a:t>Item_NM</a:t>
            </a:r>
            <a:r>
              <a:rPr lang="en-US" dirty="0"/>
              <a:t>)as 	</a:t>
            </a:r>
            <a:r>
              <a:rPr lang="en-US" dirty="0" err="1"/>
              <a:t>ordercount</a:t>
            </a:r>
            <a:r>
              <a:rPr lang="en-US" dirty="0"/>
              <a:t> from </a:t>
            </a:r>
            <a:r>
              <a:rPr lang="en-US" dirty="0" err="1"/>
              <a:t>paytm_epurchase</a:t>
            </a:r>
            <a:r>
              <a:rPr lang="en-US" dirty="0"/>
              <a:t> group 	by </a:t>
            </a:r>
            <a:r>
              <a:rPr lang="en-US" dirty="0" err="1"/>
              <a:t>Shipping_city</a:t>
            </a:r>
            <a:r>
              <a:rPr lang="en-US" dirty="0"/>
              <a:t>) temp order by </a:t>
            </a:r>
            <a:r>
              <a:rPr lang="en-US" dirty="0" err="1"/>
              <a:t>temp.ordercount</a:t>
            </a:r>
            <a:r>
              <a:rPr lang="en-US" dirty="0"/>
              <a:t> 	desc limit 5;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85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FB5E4-F268-FE8F-0122-E611E438886A}"/>
              </a:ext>
            </a:extLst>
          </p:cNvPr>
          <p:cNvSpPr txBox="1"/>
          <p:nvPr/>
        </p:nvSpPr>
        <p:spPr>
          <a:xfrm>
            <a:off x="933369" y="1399593"/>
            <a:ext cx="10325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Show me a table with all the data for products that belong to the "Electronics" category.</a:t>
            </a:r>
          </a:p>
          <a:p>
            <a:endParaRPr lang="en-US" dirty="0"/>
          </a:p>
          <a:p>
            <a:r>
              <a:rPr lang="en-US" dirty="0"/>
              <a:t>	select * from </a:t>
            </a:r>
            <a:r>
              <a:rPr lang="en-US" dirty="0" err="1"/>
              <a:t>paytm_epurchase</a:t>
            </a:r>
            <a:r>
              <a:rPr lang="en-US" dirty="0"/>
              <a:t> where category = 'Electronics’;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A8D09-143D-2869-065E-E687F8B02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73" y="2732436"/>
            <a:ext cx="5082980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9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F9197-FBF3-8408-B677-C89CA8B79FE3}"/>
              </a:ext>
            </a:extLst>
          </p:cNvPr>
          <p:cNvSpPr txBox="1"/>
          <p:nvPr/>
        </p:nvSpPr>
        <p:spPr>
          <a:xfrm>
            <a:off x="1278294" y="755780"/>
            <a:ext cx="7374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Filter the data to show only rows with a "</a:t>
            </a:r>
            <a:r>
              <a:rPr lang="en-US" dirty="0" err="1"/>
              <a:t>Sale_Flag</a:t>
            </a:r>
            <a:r>
              <a:rPr lang="en-US" dirty="0"/>
              <a:t>" of 'Yes’</a:t>
            </a:r>
          </a:p>
          <a:p>
            <a:endParaRPr lang="en-US" dirty="0"/>
          </a:p>
          <a:p>
            <a:r>
              <a:rPr lang="en-US" dirty="0"/>
              <a:t>	select *  from </a:t>
            </a:r>
            <a:r>
              <a:rPr lang="en-US" dirty="0" err="1"/>
              <a:t>paytm_epurchase</a:t>
            </a:r>
            <a:r>
              <a:rPr lang="en-US" dirty="0"/>
              <a:t> where </a:t>
            </a:r>
            <a:r>
              <a:rPr lang="en-US" dirty="0" err="1"/>
              <a:t>Sale_Flag</a:t>
            </a:r>
            <a:r>
              <a:rPr lang="en-US" dirty="0"/>
              <a:t> = 'on sale’;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B0BFB-D7AA-3919-1096-618FDF560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117371"/>
            <a:ext cx="8033657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171A93-4C16-092B-2508-91C393D3E9D9}"/>
              </a:ext>
            </a:extLst>
          </p:cNvPr>
          <p:cNvSpPr txBox="1"/>
          <p:nvPr/>
        </p:nvSpPr>
        <p:spPr>
          <a:xfrm>
            <a:off x="690465" y="1492898"/>
            <a:ext cx="9785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Sort the data by "</a:t>
            </a:r>
            <a:r>
              <a:rPr lang="en-US" dirty="0" err="1"/>
              <a:t>Item_Price</a:t>
            </a:r>
            <a:r>
              <a:rPr lang="en-US" dirty="0"/>
              <a:t>" in descending order. What is the most expensive item?</a:t>
            </a:r>
          </a:p>
          <a:p>
            <a:endParaRPr lang="en-IN" dirty="0"/>
          </a:p>
          <a:p>
            <a:r>
              <a:rPr lang="en-US" dirty="0"/>
              <a:t>	select * from </a:t>
            </a:r>
            <a:r>
              <a:rPr lang="en-US" dirty="0" err="1"/>
              <a:t>paytm_epurchase</a:t>
            </a:r>
            <a:r>
              <a:rPr lang="en-US" dirty="0"/>
              <a:t> order by </a:t>
            </a:r>
            <a:r>
              <a:rPr lang="en-US" dirty="0" err="1"/>
              <a:t>Item_Price</a:t>
            </a:r>
            <a:r>
              <a:rPr lang="en-US" dirty="0"/>
              <a:t> desc limit 1;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9AC7C-5B00-E419-A0C4-5CA5717B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20" y="3189932"/>
            <a:ext cx="10483960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2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6CC12-BFD8-23C6-64AB-4CCC443D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45" y="2808416"/>
            <a:ext cx="10360107" cy="2286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2B980-A488-B5AA-8954-03560830A37B}"/>
              </a:ext>
            </a:extLst>
          </p:cNvPr>
          <p:cNvSpPr txBox="1"/>
          <p:nvPr/>
        </p:nvSpPr>
        <p:spPr>
          <a:xfrm>
            <a:off x="854019" y="1194318"/>
            <a:ext cx="10483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Apply conditional formatting to highlight all products with a "</a:t>
            </a:r>
            <a:r>
              <a:rPr lang="en-US" dirty="0" err="1"/>
              <a:t>Special_Price_effective</a:t>
            </a:r>
            <a:r>
              <a:rPr lang="en-US" dirty="0"/>
              <a:t>" </a:t>
            </a:r>
          </a:p>
          <a:p>
            <a:r>
              <a:rPr lang="en-US" dirty="0"/>
              <a:t>	value below $50 in red. </a:t>
            </a:r>
          </a:p>
          <a:p>
            <a:endParaRPr lang="en-IN" dirty="0"/>
          </a:p>
          <a:p>
            <a:r>
              <a:rPr lang="en-US" dirty="0"/>
              <a:t>select *,if(</a:t>
            </a:r>
            <a:r>
              <a:rPr lang="en-US" dirty="0" err="1"/>
              <a:t>Special_Price_effective</a:t>
            </a:r>
            <a:r>
              <a:rPr lang="en-US" dirty="0"/>
              <a:t> &lt; 50 , '</a:t>
            </a:r>
            <a:r>
              <a:rPr lang="en-US" dirty="0" err="1"/>
              <a:t>Yes','no</a:t>
            </a:r>
            <a:r>
              <a:rPr lang="en-US" dirty="0"/>
              <a:t>') from </a:t>
            </a:r>
            <a:r>
              <a:rPr lang="en-US" dirty="0" err="1"/>
              <a:t>paytm_epurchase</a:t>
            </a:r>
            <a:r>
              <a:rPr lang="en-US" dirty="0"/>
              <a:t> where color = 'red';</a:t>
            </a:r>
          </a:p>
        </p:txBody>
      </p:sp>
    </p:spTree>
    <p:extLst>
      <p:ext uri="{BB962C8B-B14F-4D97-AF65-F5344CB8AC3E}">
        <p14:creationId xmlns:p14="http://schemas.microsoft.com/office/powerpoint/2010/main" val="167636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1550D-8512-4034-08BF-EA347C3CD15C}"/>
              </a:ext>
            </a:extLst>
          </p:cNvPr>
          <p:cNvSpPr txBox="1"/>
          <p:nvPr/>
        </p:nvSpPr>
        <p:spPr>
          <a:xfrm>
            <a:off x="1259633" y="1166327"/>
            <a:ext cx="9126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Create a pivot table to find the total sales value for each category.</a:t>
            </a:r>
          </a:p>
          <a:p>
            <a:endParaRPr lang="en-US" dirty="0"/>
          </a:p>
          <a:p>
            <a:r>
              <a:rPr lang="en-US" dirty="0"/>
              <a:t>	select </a:t>
            </a:r>
            <a:r>
              <a:rPr lang="en-US" dirty="0" err="1"/>
              <a:t>category,sum</a:t>
            </a:r>
            <a:r>
              <a:rPr lang="en-US" dirty="0"/>
              <a:t>(</a:t>
            </a:r>
            <a:r>
              <a:rPr lang="en-US" dirty="0" err="1"/>
              <a:t>Item_Price</a:t>
            </a:r>
            <a:r>
              <a:rPr lang="en-US" dirty="0"/>
              <a:t>)from </a:t>
            </a:r>
            <a:r>
              <a:rPr lang="en-US" dirty="0" err="1"/>
              <a:t>paytm_epurchase</a:t>
            </a:r>
            <a:r>
              <a:rPr lang="en-US" dirty="0"/>
              <a:t> group by category;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2CFD5-82FA-9267-16C2-C21E04790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99" y="2526692"/>
            <a:ext cx="2286198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64840-3EEC-BB43-14E2-952344285811}"/>
              </a:ext>
            </a:extLst>
          </p:cNvPr>
          <p:cNvSpPr txBox="1"/>
          <p:nvPr/>
        </p:nvSpPr>
        <p:spPr>
          <a:xfrm>
            <a:off x="961053" y="1548882"/>
            <a:ext cx="926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Create a bar chart to visualize the total sales for each category</a:t>
            </a:r>
          </a:p>
          <a:p>
            <a:endParaRPr lang="en-US" dirty="0"/>
          </a:p>
          <a:p>
            <a:r>
              <a:rPr lang="en-US" dirty="0"/>
              <a:t>    	select </a:t>
            </a:r>
            <a:r>
              <a:rPr lang="en-US" dirty="0" err="1"/>
              <a:t>Category,sum</a:t>
            </a:r>
            <a:r>
              <a:rPr lang="en-US" dirty="0"/>
              <a:t>(</a:t>
            </a:r>
            <a:r>
              <a:rPr lang="en-US" dirty="0" err="1"/>
              <a:t>Item_Price</a:t>
            </a:r>
            <a:r>
              <a:rPr lang="en-US" dirty="0"/>
              <a:t>) from </a:t>
            </a:r>
            <a:r>
              <a:rPr lang="en-US" dirty="0" err="1"/>
              <a:t>paytm_epurchase</a:t>
            </a:r>
            <a:r>
              <a:rPr lang="en-US" dirty="0"/>
              <a:t> group by Category;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50F8E-701D-9672-3768-3B213B66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63" y="2879934"/>
            <a:ext cx="2225233" cy="259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35D117-E738-7A25-5F55-C2159FA0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79" y="2773244"/>
            <a:ext cx="4557155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14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346</TotalTime>
  <Words>985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Ravi</dc:creator>
  <cp:lastModifiedBy>Pavithra Ravi</cp:lastModifiedBy>
  <cp:revision>20</cp:revision>
  <dcterms:created xsi:type="dcterms:W3CDTF">2024-01-05T12:41:29Z</dcterms:created>
  <dcterms:modified xsi:type="dcterms:W3CDTF">2024-01-17T08:12:17Z</dcterms:modified>
</cp:coreProperties>
</file>