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64294E-31FF-4292-96F0-92A1CD4777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CAC66-448B-4216-8A98-2E31144C5F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8EF74-DA44-4771-B16E-01547E17ACA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AC605-D876-4222-9DB3-AA3D72CF9A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C0399-E129-48DF-BB34-685B1490C2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BD707-C422-415A-8DE5-8517070D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626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F0B3D-CC7A-4BDF-901D-31157577111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55411-69B0-4AE2-BA6C-58B2F7C19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532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704E-FBC3-44B1-BC61-957A22343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128DE-A6CF-4F5F-B4EF-934CE9833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7391D-5C79-4650-812C-479458E3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B488-ABE4-4543-9C62-1E649CFF0BE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65D9-EAC1-4A98-ABE4-FB71CE9B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93842-C4E4-48F2-B16C-B4D4A953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0F12-C972-4077-97DF-2922BBFC5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1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5EAE-7583-403B-82A8-6B415BE5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AF5DE-E9BA-44E2-BDC0-5B889D05A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B04B2-1A25-4811-A89A-A8DD20E1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B488-ABE4-4543-9C62-1E649CFF0BE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986B7-54AC-44DC-9DBD-5E78046A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9DEE0-3FDC-4DC9-B06E-7615A191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0F12-C972-4077-97DF-2922BBFC5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1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8045D-4C15-4C3E-A9A6-AC2F74DE8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A8AF8-44A5-4BDD-8F5A-D63CF56BB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EB3B2-1758-47FF-ACD2-B935C117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B488-ABE4-4543-9C62-1E649CFF0BE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BF823-D32C-4155-AD26-E2816890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3A6CE-1300-41F6-A2F4-9836CAE7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0F12-C972-4077-97DF-2922BBFC5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3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7FCD-32F0-4B92-81C4-50F38BB7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6614A-8694-475F-85C9-E1228D414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1DF31-598A-4D82-8D44-24C4936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B488-ABE4-4543-9C62-1E649CFF0BE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4C86D-AE54-4932-88BF-42DFDD29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BE1DA-96C8-4EBD-80BB-D7D95E03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0F12-C972-4077-97DF-2922BBFC5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0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33F0-19FA-4042-A3ED-A31027FD0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EC250-8BBE-45E1-9AC7-9EEEFFD6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546D4-4B6B-440C-B682-08E87B80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B488-ABE4-4543-9C62-1E649CFF0BE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250E-B425-4BA3-BAF5-28BB751B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7B39B-F8AC-4C07-9E0C-D5E4E258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0F12-C972-4077-97DF-2922BBFC5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4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A66F-3281-441B-A812-C63A92CB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59F2F-E312-4C6A-A61C-91D5092B2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EFC28-C591-4570-8B9C-976476798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F6994-F9BF-423B-9D97-F717A7E5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B488-ABE4-4543-9C62-1E649CFF0BE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9363E-CCC8-4656-B870-EE830937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09BB5-3E6D-4BF5-A583-55D099FB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0F12-C972-4077-97DF-2922BBFC5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6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AC6A-6B70-4EBB-A017-A3D270212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FC779-13E6-4D54-98D5-CEF0CFFDE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7CCEE-1CBA-43A8-9B6E-CA79BABC5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C42A0-71F2-4B5E-9C7C-A1319F32A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A1257-9996-498F-B884-C9EC0D32D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AA16A-1D90-494C-AA8A-A01DA4EF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B488-ABE4-4543-9C62-1E649CFF0BE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0C621-EA7C-400D-A7DD-EBA6A54E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C4480-EC84-41D0-8933-A0727120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0F12-C972-4077-97DF-2922BBFC5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8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7CC4-8F2E-4875-AE2F-13A59321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0A983-BC93-4DA4-B1D4-F80E3D4C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B488-ABE4-4543-9C62-1E649CFF0BE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AE988-D1C1-45DA-BDBD-697EEAE3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6A636-7ED5-46CB-9009-AFFA2720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0F12-C972-4077-97DF-2922BBFC5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4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46242-118D-422B-9751-D0F3E13C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B488-ABE4-4543-9C62-1E649CFF0BE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962C6-B86A-4477-9EF1-AD3348B1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BC579-057B-4B1B-A83B-53B1AAB8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0F12-C972-4077-97DF-2922BBFC5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5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504F-8B40-4A5C-8AA5-00A6F60E5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4FF76-9504-425E-9C44-ED1F6B5E6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EC959-BD72-4AD4-A257-E2746D1B0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AB62D-B108-4629-9B91-089EC581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B488-ABE4-4543-9C62-1E649CFF0BE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26B4D-2785-4B6B-A6EB-41492D83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AC6E7-80B8-40B4-9A67-6EBD1542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0F12-C972-4077-97DF-2922BBFC5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0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A43C-CDA9-4A11-BE7F-0306DA8D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86221-DDBA-4DC6-B3BD-23219B982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29AAF-3747-462F-8BF7-46FC2FCE9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3D127-2E3C-4184-B8C9-A96EA4626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B488-ABE4-4543-9C62-1E649CFF0BE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1B6EE-3900-4E08-B827-EC5ADBFD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7FE82-A9D1-408B-8310-8C0432ED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0F12-C972-4077-97DF-2922BBFC5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6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BE5C9-D928-4639-9238-3E74C57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E9387-6925-4764-B843-0D36E5699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49D2-B033-4C9E-85BC-CD0EE36A5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2B488-ABE4-4543-9C62-1E649CFF0BE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6EA55-C5BF-4A6B-912E-036607FC9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015D9-1DAF-4338-9171-3EA6B7539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30F12-C972-4077-97DF-2922BBFC5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3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3C8D1B-2259-4FB9-9F4D-712B1697E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973751"/>
              </p:ext>
            </p:extLst>
          </p:nvPr>
        </p:nvGraphicFramePr>
        <p:xfrm>
          <a:off x="920496" y="8389"/>
          <a:ext cx="4721140" cy="257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057">
                  <a:extLst>
                    <a:ext uri="{9D8B030D-6E8A-4147-A177-3AD203B41FA5}">
                      <a16:colId xmlns:a16="http://schemas.microsoft.com/office/drawing/2014/main" val="1504781325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3244838536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383106422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4076447603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789727805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3277204351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1495604075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2934949570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1703625218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613699851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1049561420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2227653263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1959839311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867492889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1830750693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4031047262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2078490970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1677826551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3293179363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3244624536"/>
                    </a:ext>
                  </a:extLst>
                </a:gridCol>
              </a:tblGrid>
              <a:tr h="32215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113254"/>
                  </a:ext>
                </a:extLst>
              </a:tr>
              <a:tr h="32215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687663"/>
                  </a:ext>
                </a:extLst>
              </a:tr>
              <a:tr h="32215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565152"/>
                  </a:ext>
                </a:extLst>
              </a:tr>
              <a:tr h="32215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132790"/>
                  </a:ext>
                </a:extLst>
              </a:tr>
              <a:tr h="32215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390216"/>
                  </a:ext>
                </a:extLst>
              </a:tr>
              <a:tr h="32215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908208"/>
                  </a:ext>
                </a:extLst>
              </a:tr>
              <a:tr h="32215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866270"/>
                  </a:ext>
                </a:extLst>
              </a:tr>
              <a:tr h="32215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9762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EE07C7-0324-4361-869E-CA8B0C288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403199"/>
              </p:ext>
            </p:extLst>
          </p:nvPr>
        </p:nvGraphicFramePr>
        <p:xfrm>
          <a:off x="6553200" y="0"/>
          <a:ext cx="4721140" cy="257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057">
                  <a:extLst>
                    <a:ext uri="{9D8B030D-6E8A-4147-A177-3AD203B41FA5}">
                      <a16:colId xmlns:a16="http://schemas.microsoft.com/office/drawing/2014/main" val="1504781325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3244838536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383106422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4076447603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789727805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3277204351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1495604075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2934949570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1703625218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613699851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1049561420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2227653263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1959839311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867492889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1830750693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4031047262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2078490970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1677826551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3293179363"/>
                    </a:ext>
                  </a:extLst>
                </a:gridCol>
                <a:gridCol w="236057">
                  <a:extLst>
                    <a:ext uri="{9D8B030D-6E8A-4147-A177-3AD203B41FA5}">
                      <a16:colId xmlns:a16="http://schemas.microsoft.com/office/drawing/2014/main" val="3244624536"/>
                    </a:ext>
                  </a:extLst>
                </a:gridCol>
              </a:tblGrid>
              <a:tr h="32215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113254"/>
                  </a:ext>
                </a:extLst>
              </a:tr>
              <a:tr h="32215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687663"/>
                  </a:ext>
                </a:extLst>
              </a:tr>
              <a:tr h="32215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565152"/>
                  </a:ext>
                </a:extLst>
              </a:tr>
              <a:tr h="32215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132790"/>
                  </a:ext>
                </a:extLst>
              </a:tr>
              <a:tr h="32215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390216"/>
                  </a:ext>
                </a:extLst>
              </a:tr>
              <a:tr h="32215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908208"/>
                  </a:ext>
                </a:extLst>
              </a:tr>
              <a:tr h="32215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866270"/>
                  </a:ext>
                </a:extLst>
              </a:tr>
              <a:tr h="32215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97623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C64DC8-CCBB-48EF-B714-A2BF82E08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473270"/>
              </p:ext>
            </p:extLst>
          </p:nvPr>
        </p:nvGraphicFramePr>
        <p:xfrm>
          <a:off x="2026920" y="3017520"/>
          <a:ext cx="8128000" cy="177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5813">
                  <a:extLst>
                    <a:ext uri="{9D8B030D-6E8A-4147-A177-3AD203B41FA5}">
                      <a16:colId xmlns:a16="http://schemas.microsoft.com/office/drawing/2014/main" val="3831703724"/>
                    </a:ext>
                  </a:extLst>
                </a:gridCol>
                <a:gridCol w="2702187">
                  <a:extLst>
                    <a:ext uri="{9D8B030D-6E8A-4147-A177-3AD203B41FA5}">
                      <a16:colId xmlns:a16="http://schemas.microsoft.com/office/drawing/2014/main" val="318510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45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67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Co-Run Period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7766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QoS</a:t>
                      </a:r>
                      <a:r>
                        <a:rPr lang="en-US" sz="2800" dirty="0"/>
                        <a:t> Window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51242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81A43CF-9A5D-4419-8909-8FD49317A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909749"/>
              </p:ext>
            </p:extLst>
          </p:nvPr>
        </p:nvGraphicFramePr>
        <p:xfrm>
          <a:off x="920496" y="5120640"/>
          <a:ext cx="47211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1577">
                  <a:extLst>
                    <a:ext uri="{9D8B030D-6E8A-4147-A177-3AD203B41FA5}">
                      <a16:colId xmlns:a16="http://schemas.microsoft.com/office/drawing/2014/main" val="1076118569"/>
                    </a:ext>
                  </a:extLst>
                </a:gridCol>
                <a:gridCol w="1569563">
                  <a:extLst>
                    <a:ext uri="{9D8B030D-6E8A-4147-A177-3AD203B41FA5}">
                      <a16:colId xmlns:a16="http://schemas.microsoft.com/office/drawing/2014/main" val="24081798"/>
                    </a:ext>
                  </a:extLst>
                </a:gridCol>
              </a:tblGrid>
              <a:tr h="3692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Overlap Metric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398095"/>
                  </a:ext>
                </a:extLst>
              </a:tr>
              <a:tr h="369253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94574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91CE9A-4C80-45CD-8637-F56D0D2FB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142294"/>
              </p:ext>
            </p:extLst>
          </p:nvPr>
        </p:nvGraphicFramePr>
        <p:xfrm>
          <a:off x="6540204" y="5120640"/>
          <a:ext cx="47211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1577">
                  <a:extLst>
                    <a:ext uri="{9D8B030D-6E8A-4147-A177-3AD203B41FA5}">
                      <a16:colId xmlns:a16="http://schemas.microsoft.com/office/drawing/2014/main" val="1076118569"/>
                    </a:ext>
                  </a:extLst>
                </a:gridCol>
                <a:gridCol w="1569563">
                  <a:extLst>
                    <a:ext uri="{9D8B030D-6E8A-4147-A177-3AD203B41FA5}">
                      <a16:colId xmlns:a16="http://schemas.microsoft.com/office/drawing/2014/main" val="2408179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Window Metric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398095"/>
                  </a:ext>
                </a:extLst>
              </a:tr>
              <a:tr h="369253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945747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6CE2F1-48FA-426A-8F0E-87008CD60F82}"/>
              </a:ext>
            </a:extLst>
          </p:cNvPr>
          <p:cNvCxnSpPr>
            <a:cxnSpLocks/>
          </p:cNvCxnSpPr>
          <p:nvPr/>
        </p:nvCxnSpPr>
        <p:spPr>
          <a:xfrm flipH="1" flipV="1">
            <a:off x="920496" y="2585599"/>
            <a:ext cx="1106424" cy="440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83CADD-915B-4F3E-90B2-D3C5E7867B14}"/>
              </a:ext>
            </a:extLst>
          </p:cNvPr>
          <p:cNvCxnSpPr>
            <a:cxnSpLocks/>
          </p:cNvCxnSpPr>
          <p:nvPr/>
        </p:nvCxnSpPr>
        <p:spPr>
          <a:xfrm flipH="1" flipV="1">
            <a:off x="5641637" y="2585599"/>
            <a:ext cx="1799398" cy="4486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5C681-4AC0-4F5B-A212-74B89DFAC211}"/>
              </a:ext>
            </a:extLst>
          </p:cNvPr>
          <p:cNvCxnSpPr>
            <a:cxnSpLocks/>
          </p:cNvCxnSpPr>
          <p:nvPr/>
        </p:nvCxnSpPr>
        <p:spPr>
          <a:xfrm>
            <a:off x="6541335" y="2585597"/>
            <a:ext cx="899700" cy="4403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D84ECF-A965-4446-AC37-D9B267D87541}"/>
              </a:ext>
            </a:extLst>
          </p:cNvPr>
          <p:cNvCxnSpPr>
            <a:cxnSpLocks/>
          </p:cNvCxnSpPr>
          <p:nvPr/>
        </p:nvCxnSpPr>
        <p:spPr>
          <a:xfrm flipH="1">
            <a:off x="10154920" y="2577208"/>
            <a:ext cx="1106424" cy="4487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73B6924-0762-4392-B5A5-DA9C4D97C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532528"/>
              </p:ext>
            </p:extLst>
          </p:nvPr>
        </p:nvGraphicFramePr>
        <p:xfrm>
          <a:off x="2086446" y="6339840"/>
          <a:ext cx="8008947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97">
                  <a:extLst>
                    <a:ext uri="{9D8B030D-6E8A-4147-A177-3AD203B41FA5}">
                      <a16:colId xmlns:a16="http://schemas.microsoft.com/office/drawing/2014/main" val="2371313529"/>
                    </a:ext>
                  </a:extLst>
                </a:gridCol>
                <a:gridCol w="2677782">
                  <a:extLst>
                    <a:ext uri="{9D8B030D-6E8A-4147-A177-3AD203B41FA5}">
                      <a16:colId xmlns:a16="http://schemas.microsoft.com/office/drawing/2014/main" val="554923809"/>
                    </a:ext>
                  </a:extLst>
                </a:gridCol>
                <a:gridCol w="1334381">
                  <a:extLst>
                    <a:ext uri="{9D8B030D-6E8A-4147-A177-3AD203B41FA5}">
                      <a16:colId xmlns:a16="http://schemas.microsoft.com/office/drawing/2014/main" val="2670817113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924164074"/>
                    </a:ext>
                  </a:extLst>
                </a:gridCol>
                <a:gridCol w="2948472">
                  <a:extLst>
                    <a:ext uri="{9D8B030D-6E8A-4147-A177-3AD203B41FA5}">
                      <a16:colId xmlns:a16="http://schemas.microsoft.com/office/drawing/2014/main" val="1206854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QoS</a:t>
                      </a:r>
                      <a:r>
                        <a:rPr lang="en-US" sz="2800" dirty="0"/>
                        <a:t>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Throughput Kernel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44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72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81A43CF-9A5D-4419-8909-8FD49317A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607917"/>
              </p:ext>
            </p:extLst>
          </p:nvPr>
        </p:nvGraphicFramePr>
        <p:xfrm>
          <a:off x="911165" y="3609081"/>
          <a:ext cx="4721139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798">
                  <a:extLst>
                    <a:ext uri="{9D8B030D-6E8A-4147-A177-3AD203B41FA5}">
                      <a16:colId xmlns:a16="http://schemas.microsoft.com/office/drawing/2014/main" val="912943487"/>
                    </a:ext>
                  </a:extLst>
                </a:gridCol>
                <a:gridCol w="3422100">
                  <a:extLst>
                    <a:ext uri="{9D8B030D-6E8A-4147-A177-3AD203B41FA5}">
                      <a16:colId xmlns:a16="http://schemas.microsoft.com/office/drawing/2014/main" val="1076118569"/>
                    </a:ext>
                  </a:extLst>
                </a:gridCol>
                <a:gridCol w="941241">
                  <a:extLst>
                    <a:ext uri="{9D8B030D-6E8A-4147-A177-3AD203B41FA5}">
                      <a16:colId xmlns:a16="http://schemas.microsoft.com/office/drawing/2014/main" val="24081798"/>
                    </a:ext>
                  </a:extLst>
                </a:gridCol>
              </a:tblGrid>
              <a:tr h="369253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Overlap Metric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398095"/>
                  </a:ext>
                </a:extLst>
              </a:tr>
              <a:tr h="369253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>
                      <a:noFill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94574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91CE9A-4C80-45CD-8637-F56D0D2FB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343351"/>
              </p:ext>
            </p:extLst>
          </p:nvPr>
        </p:nvGraphicFramePr>
        <p:xfrm>
          <a:off x="6530873" y="3609081"/>
          <a:ext cx="4721139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88">
                  <a:extLst>
                    <a:ext uri="{9D8B030D-6E8A-4147-A177-3AD203B41FA5}">
                      <a16:colId xmlns:a16="http://schemas.microsoft.com/office/drawing/2014/main" val="705187966"/>
                    </a:ext>
                  </a:extLst>
                </a:gridCol>
                <a:gridCol w="3434110">
                  <a:extLst>
                    <a:ext uri="{9D8B030D-6E8A-4147-A177-3AD203B41FA5}">
                      <a16:colId xmlns:a16="http://schemas.microsoft.com/office/drawing/2014/main" val="1076118569"/>
                    </a:ext>
                  </a:extLst>
                </a:gridCol>
                <a:gridCol w="941241">
                  <a:extLst>
                    <a:ext uri="{9D8B030D-6E8A-4147-A177-3AD203B41FA5}">
                      <a16:colId xmlns:a16="http://schemas.microsoft.com/office/drawing/2014/main" val="240817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Window Metric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398095"/>
                  </a:ext>
                </a:extLst>
              </a:tr>
              <a:tr h="369253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94574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0B9089-B71E-47A8-8068-22646A359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690895"/>
              </p:ext>
            </p:extLst>
          </p:nvPr>
        </p:nvGraphicFramePr>
        <p:xfrm>
          <a:off x="1364722" y="755779"/>
          <a:ext cx="9564501" cy="2195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2181">
                  <a:extLst>
                    <a:ext uri="{9D8B030D-6E8A-4147-A177-3AD203B41FA5}">
                      <a16:colId xmlns:a16="http://schemas.microsoft.com/office/drawing/2014/main" val="3618793802"/>
                    </a:ext>
                  </a:extLst>
                </a:gridCol>
                <a:gridCol w="579750">
                  <a:extLst>
                    <a:ext uri="{9D8B030D-6E8A-4147-A177-3AD203B41FA5}">
                      <a16:colId xmlns:a16="http://schemas.microsoft.com/office/drawing/2014/main" val="3259399396"/>
                    </a:ext>
                  </a:extLst>
                </a:gridCol>
                <a:gridCol w="5266829">
                  <a:extLst>
                    <a:ext uri="{9D8B030D-6E8A-4147-A177-3AD203B41FA5}">
                      <a16:colId xmlns:a16="http://schemas.microsoft.com/office/drawing/2014/main" val="2899103990"/>
                    </a:ext>
                  </a:extLst>
                </a:gridCol>
                <a:gridCol w="1455741">
                  <a:extLst>
                    <a:ext uri="{9D8B030D-6E8A-4147-A177-3AD203B41FA5}">
                      <a16:colId xmlns:a16="http://schemas.microsoft.com/office/drawing/2014/main" val="3208642656"/>
                    </a:ext>
                  </a:extLst>
                </a:gridCol>
              </a:tblGrid>
              <a:tr h="204282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160295" marR="160295" marT="80147" marB="8014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60295" marR="160295" marT="80147" marB="8014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60295" marR="160295" marT="80147" marB="80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60295" marR="160295" marT="80147" marB="80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904054"/>
                  </a:ext>
                </a:extLst>
              </a:tr>
              <a:tr h="423319">
                <a:tc rowSpan="2">
                  <a:txBody>
                    <a:bodyPr/>
                    <a:lstStyle/>
                    <a:p>
                      <a:endParaRPr lang="en-US" sz="2400" dirty="0"/>
                    </a:p>
                    <a:p>
                      <a:pPr algn="ctr"/>
                      <a:r>
                        <a:rPr lang="en-US" sz="2800" dirty="0"/>
                        <a:t>Single GPU</a:t>
                      </a:r>
                    </a:p>
                  </a:txBody>
                  <a:tcPr marL="160295" marR="160295" marT="80147" marB="80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60295" marR="160295" marT="80147" marB="8014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60295" marR="160295" marT="80147" marB="80147">
                    <a:lnT>
                      <a:noFill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60295" marR="160295" marT="80147" marB="80147">
                    <a:lnT>
                      <a:noFill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992318"/>
                  </a:ext>
                </a:extLst>
              </a:tr>
              <a:tr h="4233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60295" marR="160295" marT="80147" marB="8014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60295" marR="160295" marT="80147" marB="80147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60295" marR="160295" marT="80147" marB="80147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971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160295" marR="160295" marT="80147" marB="8014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160295" marR="160295" marT="80147" marB="8014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QoS</a:t>
                      </a:r>
                      <a:r>
                        <a:rPr lang="en-US" sz="2800" dirty="0"/>
                        <a:t> Window</a:t>
                      </a:r>
                    </a:p>
                  </a:txBody>
                  <a:tcPr marL="160295" marR="160295" marT="80147" marB="80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60295" marR="160295" marT="80147" marB="801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5224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DA0475A-8AFA-49C8-BBCD-4F0472FA32A6}"/>
              </a:ext>
            </a:extLst>
          </p:cNvPr>
          <p:cNvSpPr txBox="1"/>
          <p:nvPr/>
        </p:nvSpPr>
        <p:spPr>
          <a:xfrm>
            <a:off x="3209731" y="386447"/>
            <a:ext cx="19907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QoS</a:t>
            </a:r>
            <a:r>
              <a:rPr lang="en-US" dirty="0"/>
              <a:t> Kernel Arrives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A14643-A817-48EF-95A9-64D8BB85F9C1}"/>
              </a:ext>
            </a:extLst>
          </p:cNvPr>
          <p:cNvSpPr txBox="1"/>
          <p:nvPr/>
        </p:nvSpPr>
        <p:spPr>
          <a:xfrm>
            <a:off x="8304245" y="386447"/>
            <a:ext cx="23326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QoS</a:t>
            </a:r>
            <a:r>
              <a:rPr lang="en-US" dirty="0"/>
              <a:t> Kernel Completes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C2B86E8-DE64-4DE7-8EFD-C9D2E36E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739220"/>
              </p:ext>
            </p:extLst>
          </p:nvPr>
        </p:nvGraphicFramePr>
        <p:xfrm>
          <a:off x="2142498" y="5303047"/>
          <a:ext cx="8008947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97">
                  <a:extLst>
                    <a:ext uri="{9D8B030D-6E8A-4147-A177-3AD203B41FA5}">
                      <a16:colId xmlns:a16="http://schemas.microsoft.com/office/drawing/2014/main" val="2371313529"/>
                    </a:ext>
                  </a:extLst>
                </a:gridCol>
                <a:gridCol w="2677782">
                  <a:extLst>
                    <a:ext uri="{9D8B030D-6E8A-4147-A177-3AD203B41FA5}">
                      <a16:colId xmlns:a16="http://schemas.microsoft.com/office/drawing/2014/main" val="554923809"/>
                    </a:ext>
                  </a:extLst>
                </a:gridCol>
                <a:gridCol w="1334381">
                  <a:extLst>
                    <a:ext uri="{9D8B030D-6E8A-4147-A177-3AD203B41FA5}">
                      <a16:colId xmlns:a16="http://schemas.microsoft.com/office/drawing/2014/main" val="2670817113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924164074"/>
                    </a:ext>
                  </a:extLst>
                </a:gridCol>
                <a:gridCol w="2948472">
                  <a:extLst>
                    <a:ext uri="{9D8B030D-6E8A-4147-A177-3AD203B41FA5}">
                      <a16:colId xmlns:a16="http://schemas.microsoft.com/office/drawing/2014/main" val="1206854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QoS</a:t>
                      </a:r>
                      <a:r>
                        <a:rPr lang="en-US" sz="2800" dirty="0"/>
                        <a:t>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Throughput Kernel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44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00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EF337B-C0A6-49FB-B11C-4AD9D8FF8915}"/>
              </a:ext>
            </a:extLst>
          </p:cNvPr>
          <p:cNvCxnSpPr>
            <a:cxnSpLocks/>
          </p:cNvCxnSpPr>
          <p:nvPr/>
        </p:nvCxnSpPr>
        <p:spPr>
          <a:xfrm>
            <a:off x="3001506" y="3189157"/>
            <a:ext cx="1" cy="2671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F29B62-5559-4F07-95F0-93686A988A19}"/>
              </a:ext>
            </a:extLst>
          </p:cNvPr>
          <p:cNvSpPr/>
          <p:nvPr/>
        </p:nvSpPr>
        <p:spPr>
          <a:xfrm>
            <a:off x="1333848" y="3456264"/>
            <a:ext cx="4630723" cy="65434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Processor Interconnect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4B819C-7833-4B3B-ABC7-DABDED018041}"/>
              </a:ext>
            </a:extLst>
          </p:cNvPr>
          <p:cNvSpPr/>
          <p:nvPr/>
        </p:nvSpPr>
        <p:spPr>
          <a:xfrm>
            <a:off x="1333848" y="4372062"/>
            <a:ext cx="4630723" cy="6543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L2 Cache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3A6141-79CD-49C2-BD93-0ABB9B0B554E}"/>
              </a:ext>
            </a:extLst>
          </p:cNvPr>
          <p:cNvSpPr/>
          <p:nvPr/>
        </p:nvSpPr>
        <p:spPr>
          <a:xfrm>
            <a:off x="1333848" y="5287860"/>
            <a:ext cx="4630723" cy="65434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Global Memory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8111EB-1CDC-4881-88E5-210DBB05D310}"/>
              </a:ext>
            </a:extLst>
          </p:cNvPr>
          <p:cNvSpPr/>
          <p:nvPr/>
        </p:nvSpPr>
        <p:spPr>
          <a:xfrm>
            <a:off x="1333846" y="2540466"/>
            <a:ext cx="847291" cy="6543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58FE83-CB65-4D02-A88D-386A68A5E29E}"/>
              </a:ext>
            </a:extLst>
          </p:cNvPr>
          <p:cNvSpPr/>
          <p:nvPr/>
        </p:nvSpPr>
        <p:spPr>
          <a:xfrm>
            <a:off x="5117279" y="2540466"/>
            <a:ext cx="847291" cy="6543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386BD0-7E7F-4CF0-90FE-2576B3C278A5}"/>
              </a:ext>
            </a:extLst>
          </p:cNvPr>
          <p:cNvSpPr/>
          <p:nvPr/>
        </p:nvSpPr>
        <p:spPr>
          <a:xfrm>
            <a:off x="2577863" y="2540466"/>
            <a:ext cx="847291" cy="6543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576BFA-4038-41B4-9F31-C9DBA9120F0C}"/>
              </a:ext>
            </a:extLst>
          </p:cNvPr>
          <p:cNvSpPr/>
          <p:nvPr/>
        </p:nvSpPr>
        <p:spPr>
          <a:xfrm>
            <a:off x="3873262" y="2540466"/>
            <a:ext cx="847291" cy="6543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SM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C2E9F6-21DA-4DE9-8463-2F86B3E38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57655"/>
              </p:ext>
            </p:extLst>
          </p:nvPr>
        </p:nvGraphicFramePr>
        <p:xfrm>
          <a:off x="1588341" y="1190883"/>
          <a:ext cx="338300" cy="1117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300">
                  <a:extLst>
                    <a:ext uri="{9D8B030D-6E8A-4147-A177-3AD203B41FA5}">
                      <a16:colId xmlns:a16="http://schemas.microsoft.com/office/drawing/2014/main" val="3347583748"/>
                    </a:ext>
                  </a:extLst>
                </a:gridCol>
              </a:tblGrid>
              <a:tr h="279459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835325"/>
                  </a:ext>
                </a:extLst>
              </a:tr>
              <a:tr h="279459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35433"/>
                  </a:ext>
                </a:extLst>
              </a:tr>
              <a:tr h="279459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804403"/>
                  </a:ext>
                </a:extLst>
              </a:tr>
              <a:tr h="279459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4604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E5919E5-A265-43C0-BC9D-E8ECC5F14F66}"/>
              </a:ext>
            </a:extLst>
          </p:cNvPr>
          <p:cNvSpPr txBox="1"/>
          <p:nvPr/>
        </p:nvSpPr>
        <p:spPr>
          <a:xfrm rot="16200000">
            <a:off x="110301" y="1565135"/>
            <a:ext cx="16399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Resident Blocks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84B5AB0-E192-4B0E-8248-D62DDF11A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558262"/>
              </p:ext>
            </p:extLst>
          </p:nvPr>
        </p:nvGraphicFramePr>
        <p:xfrm>
          <a:off x="2832358" y="1190883"/>
          <a:ext cx="338300" cy="1117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300">
                  <a:extLst>
                    <a:ext uri="{9D8B030D-6E8A-4147-A177-3AD203B41FA5}">
                      <a16:colId xmlns:a16="http://schemas.microsoft.com/office/drawing/2014/main" val="3347583748"/>
                    </a:ext>
                  </a:extLst>
                </a:gridCol>
              </a:tblGrid>
              <a:tr h="279459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835325"/>
                  </a:ext>
                </a:extLst>
              </a:tr>
              <a:tr h="279459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35433"/>
                  </a:ext>
                </a:extLst>
              </a:tr>
              <a:tr h="279459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804403"/>
                  </a:ext>
                </a:extLst>
              </a:tr>
              <a:tr h="279459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46044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75DA7AA-3D8D-4535-879F-59ABF1E72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390021"/>
              </p:ext>
            </p:extLst>
          </p:nvPr>
        </p:nvGraphicFramePr>
        <p:xfrm>
          <a:off x="4127757" y="1190883"/>
          <a:ext cx="338300" cy="1117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300">
                  <a:extLst>
                    <a:ext uri="{9D8B030D-6E8A-4147-A177-3AD203B41FA5}">
                      <a16:colId xmlns:a16="http://schemas.microsoft.com/office/drawing/2014/main" val="3347583748"/>
                    </a:ext>
                  </a:extLst>
                </a:gridCol>
              </a:tblGrid>
              <a:tr h="279459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835325"/>
                  </a:ext>
                </a:extLst>
              </a:tr>
              <a:tr h="279459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35433"/>
                  </a:ext>
                </a:extLst>
              </a:tr>
              <a:tr h="279459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804403"/>
                  </a:ext>
                </a:extLst>
              </a:tr>
              <a:tr h="279459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46044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4DB711-3D17-4DCA-9A36-B9DC5B7E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392596"/>
              </p:ext>
            </p:extLst>
          </p:nvPr>
        </p:nvGraphicFramePr>
        <p:xfrm>
          <a:off x="5371774" y="1190883"/>
          <a:ext cx="338300" cy="1117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300">
                  <a:extLst>
                    <a:ext uri="{9D8B030D-6E8A-4147-A177-3AD203B41FA5}">
                      <a16:colId xmlns:a16="http://schemas.microsoft.com/office/drawing/2014/main" val="3347583748"/>
                    </a:ext>
                  </a:extLst>
                </a:gridCol>
              </a:tblGrid>
              <a:tr h="279459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835325"/>
                  </a:ext>
                </a:extLst>
              </a:tr>
              <a:tr h="279459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35433"/>
                  </a:ext>
                </a:extLst>
              </a:tr>
              <a:tr h="279459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804403"/>
                  </a:ext>
                </a:extLst>
              </a:tr>
              <a:tr h="279459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46044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CC08FC4-0EFF-4D9C-9D24-D6455B766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215663"/>
              </p:ext>
            </p:extLst>
          </p:nvPr>
        </p:nvGraphicFramePr>
        <p:xfrm>
          <a:off x="2849796" y="197907"/>
          <a:ext cx="1598823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9">
                  <a:extLst>
                    <a:ext uri="{9D8B030D-6E8A-4147-A177-3AD203B41FA5}">
                      <a16:colId xmlns:a16="http://schemas.microsoft.com/office/drawing/2014/main" val="3347583748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4072505711"/>
                    </a:ext>
                  </a:extLst>
                </a:gridCol>
              </a:tblGrid>
              <a:tr h="279459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Kernel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835325"/>
                  </a:ext>
                </a:extLst>
              </a:tr>
              <a:tr h="279459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Kernel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735433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6EB2F1-0999-4447-855B-F34397CAB7E8}"/>
              </a:ext>
            </a:extLst>
          </p:cNvPr>
          <p:cNvCxnSpPr/>
          <p:nvPr/>
        </p:nvCxnSpPr>
        <p:spPr>
          <a:xfrm>
            <a:off x="2998678" y="2316173"/>
            <a:ext cx="1" cy="231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D40BAB-2BAC-4BEF-8ECB-FB98E88EFB27}"/>
              </a:ext>
            </a:extLst>
          </p:cNvPr>
          <p:cNvCxnSpPr/>
          <p:nvPr/>
        </p:nvCxnSpPr>
        <p:spPr>
          <a:xfrm>
            <a:off x="4294077" y="2306795"/>
            <a:ext cx="1" cy="231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EFDAE2-8A59-41EA-9986-3A9668D1CF3B}"/>
              </a:ext>
            </a:extLst>
          </p:cNvPr>
          <p:cNvCxnSpPr/>
          <p:nvPr/>
        </p:nvCxnSpPr>
        <p:spPr>
          <a:xfrm>
            <a:off x="5540923" y="2310816"/>
            <a:ext cx="1" cy="231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2AEC44-86D2-499A-A9F4-DDF882B360F4}"/>
              </a:ext>
            </a:extLst>
          </p:cNvPr>
          <p:cNvCxnSpPr>
            <a:cxnSpLocks/>
          </p:cNvCxnSpPr>
          <p:nvPr/>
        </p:nvCxnSpPr>
        <p:spPr>
          <a:xfrm>
            <a:off x="1757491" y="3185310"/>
            <a:ext cx="1" cy="2671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A68507-2E82-456E-84D6-BA70C91D702A}"/>
              </a:ext>
            </a:extLst>
          </p:cNvPr>
          <p:cNvCxnSpPr/>
          <p:nvPr/>
        </p:nvCxnSpPr>
        <p:spPr>
          <a:xfrm>
            <a:off x="1754182" y="2306795"/>
            <a:ext cx="1" cy="231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5C8D1A-9F5C-4148-A43A-896F5ADF270C}"/>
              </a:ext>
            </a:extLst>
          </p:cNvPr>
          <p:cNvCxnSpPr>
            <a:cxnSpLocks/>
          </p:cNvCxnSpPr>
          <p:nvPr/>
        </p:nvCxnSpPr>
        <p:spPr>
          <a:xfrm>
            <a:off x="4327252" y="3198655"/>
            <a:ext cx="1" cy="2671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DBD034-DCC4-428F-A612-DA81A59E9DFD}"/>
              </a:ext>
            </a:extLst>
          </p:cNvPr>
          <p:cNvCxnSpPr>
            <a:cxnSpLocks/>
          </p:cNvCxnSpPr>
          <p:nvPr/>
        </p:nvCxnSpPr>
        <p:spPr>
          <a:xfrm>
            <a:off x="5539210" y="3185309"/>
            <a:ext cx="1" cy="2671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4787C39-8F04-4B33-AB3C-15FE69DB18A7}"/>
              </a:ext>
            </a:extLst>
          </p:cNvPr>
          <p:cNvCxnSpPr>
            <a:cxnSpLocks/>
          </p:cNvCxnSpPr>
          <p:nvPr/>
        </p:nvCxnSpPr>
        <p:spPr>
          <a:xfrm>
            <a:off x="3649206" y="4118995"/>
            <a:ext cx="1" cy="2671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859371-3183-42F1-B98C-7B6B676FF42B}"/>
              </a:ext>
            </a:extLst>
          </p:cNvPr>
          <p:cNvCxnSpPr>
            <a:cxnSpLocks/>
          </p:cNvCxnSpPr>
          <p:nvPr/>
        </p:nvCxnSpPr>
        <p:spPr>
          <a:xfrm>
            <a:off x="3649205" y="5012364"/>
            <a:ext cx="1" cy="2671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8C6831B-678B-4BAC-976A-4CDF0B275F3D}"/>
              </a:ext>
            </a:extLst>
          </p:cNvPr>
          <p:cNvSpPr/>
          <p:nvPr/>
        </p:nvSpPr>
        <p:spPr>
          <a:xfrm>
            <a:off x="6862194" y="1493240"/>
            <a:ext cx="3380764" cy="36156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Contexts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972B712-C7A1-449E-8A22-7EC7B896C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49982"/>
              </p:ext>
            </p:extLst>
          </p:nvPr>
        </p:nvGraphicFramePr>
        <p:xfrm>
          <a:off x="7881172" y="2183360"/>
          <a:ext cx="1342808" cy="3551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702">
                  <a:extLst>
                    <a:ext uri="{9D8B030D-6E8A-4147-A177-3AD203B41FA5}">
                      <a16:colId xmlns:a16="http://schemas.microsoft.com/office/drawing/2014/main" val="2222365701"/>
                    </a:ext>
                  </a:extLst>
                </a:gridCol>
                <a:gridCol w="335702">
                  <a:extLst>
                    <a:ext uri="{9D8B030D-6E8A-4147-A177-3AD203B41FA5}">
                      <a16:colId xmlns:a16="http://schemas.microsoft.com/office/drawing/2014/main" val="3213357056"/>
                    </a:ext>
                  </a:extLst>
                </a:gridCol>
                <a:gridCol w="335702">
                  <a:extLst>
                    <a:ext uri="{9D8B030D-6E8A-4147-A177-3AD203B41FA5}">
                      <a16:colId xmlns:a16="http://schemas.microsoft.com/office/drawing/2014/main" val="141219443"/>
                    </a:ext>
                  </a:extLst>
                </a:gridCol>
                <a:gridCol w="335702">
                  <a:extLst>
                    <a:ext uri="{9D8B030D-6E8A-4147-A177-3AD203B41FA5}">
                      <a16:colId xmlns:a16="http://schemas.microsoft.com/office/drawing/2014/main" val="4241785531"/>
                    </a:ext>
                  </a:extLst>
                </a:gridCol>
              </a:tblGrid>
              <a:tr h="348099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6581" marR="126581" marT="63291" marB="63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6581" marR="126581" marT="63291" marB="63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6581" marR="126581" marT="63291" marB="63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6581" marR="126581" marT="63291" marB="63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567539"/>
                  </a:ext>
                </a:extLst>
              </a:tr>
            </a:tbl>
          </a:graphicData>
        </a:graphic>
      </p:graphicFrame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3834549-8891-4A3F-AC9B-10ECF0762755}"/>
              </a:ext>
            </a:extLst>
          </p:cNvPr>
          <p:cNvSpPr/>
          <p:nvPr/>
        </p:nvSpPr>
        <p:spPr>
          <a:xfrm>
            <a:off x="6987483" y="2825385"/>
            <a:ext cx="1190145" cy="7198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 Cache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F8E5A05-30D9-487C-BDE9-1143E9A32051}"/>
              </a:ext>
            </a:extLst>
          </p:cNvPr>
          <p:cNvSpPr/>
          <p:nvPr/>
        </p:nvSpPr>
        <p:spPr>
          <a:xfrm>
            <a:off x="8240102" y="2825384"/>
            <a:ext cx="1874909" cy="7198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Memory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9DD1BCC-8514-4974-984A-768CFCE7B7B5}"/>
              </a:ext>
            </a:extLst>
          </p:cNvPr>
          <p:cNvSpPr/>
          <p:nvPr/>
        </p:nvSpPr>
        <p:spPr>
          <a:xfrm>
            <a:off x="7254236" y="3795464"/>
            <a:ext cx="1433866" cy="98669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File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2AFA2A6-343B-41FE-8F04-93CDABC8B528}"/>
              </a:ext>
            </a:extLst>
          </p:cNvPr>
          <p:cNvSpPr/>
          <p:nvPr/>
        </p:nvSpPr>
        <p:spPr>
          <a:xfrm>
            <a:off x="8868792" y="3788751"/>
            <a:ext cx="1026592" cy="10001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CB84E36-9E6E-40BB-B1A3-1FBFA17DDF0A}"/>
              </a:ext>
            </a:extLst>
          </p:cNvPr>
          <p:cNvCxnSpPr>
            <a:cxnSpLocks/>
          </p:cNvCxnSpPr>
          <p:nvPr/>
        </p:nvCxnSpPr>
        <p:spPr>
          <a:xfrm flipV="1">
            <a:off x="5941905" y="1937857"/>
            <a:ext cx="920289" cy="6911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9D3693D-79C0-4124-B055-8B17475F9EBC}"/>
              </a:ext>
            </a:extLst>
          </p:cNvPr>
          <p:cNvCxnSpPr>
            <a:cxnSpLocks/>
          </p:cNvCxnSpPr>
          <p:nvPr/>
        </p:nvCxnSpPr>
        <p:spPr>
          <a:xfrm>
            <a:off x="5946422" y="3115375"/>
            <a:ext cx="913114" cy="15474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8E7B17B-C07B-4C14-9C52-6C32A801A17D}"/>
              </a:ext>
            </a:extLst>
          </p:cNvPr>
          <p:cNvCxnSpPr>
            <a:stCxn id="13" idx="2"/>
            <a:endCxn id="12" idx="1"/>
          </p:cNvCxnSpPr>
          <p:nvPr/>
        </p:nvCxnSpPr>
        <p:spPr>
          <a:xfrm>
            <a:off x="1114935" y="1749801"/>
            <a:ext cx="4734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3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8705CC-A5CB-41E0-BE43-0CAC496CA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16992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66D209-EC56-4605-A76F-391F0584A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706463"/>
              </p:ext>
            </p:extLst>
          </p:nvPr>
        </p:nvGraphicFramePr>
        <p:xfrm>
          <a:off x="200166" y="413981"/>
          <a:ext cx="2383800" cy="959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190">
                  <a:extLst>
                    <a:ext uri="{9D8B030D-6E8A-4147-A177-3AD203B41FA5}">
                      <a16:colId xmlns:a16="http://schemas.microsoft.com/office/drawing/2014/main" val="2006055810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54994333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441129534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650769123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385944298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621080735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386017088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714084607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287315452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746138124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1426977863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414420242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4217575506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1112933351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4007320718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135446989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594604681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630430506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1187821205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1210731036"/>
                    </a:ext>
                  </a:extLst>
                </a:gridCol>
              </a:tblGrid>
              <a:tr h="11998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2544266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12226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980556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5906722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3963818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6989826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03489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548934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E758A36-54A6-4CD9-A7BF-894845C3D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663075"/>
              </p:ext>
            </p:extLst>
          </p:nvPr>
        </p:nvGraphicFramePr>
        <p:xfrm>
          <a:off x="5672918" y="413981"/>
          <a:ext cx="2383800" cy="959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190">
                  <a:extLst>
                    <a:ext uri="{9D8B030D-6E8A-4147-A177-3AD203B41FA5}">
                      <a16:colId xmlns:a16="http://schemas.microsoft.com/office/drawing/2014/main" val="2006055810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54994333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441129534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650769123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385944298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621080735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386017088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714084607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287315452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746138124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1426977863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414420242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4217575506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1112933351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4007320718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135446989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594604681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630430506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1187821205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1210731036"/>
                    </a:ext>
                  </a:extLst>
                </a:gridCol>
              </a:tblGrid>
              <a:tr h="11998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2544266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12226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980556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5906722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3963818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6989826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03489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548934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2F95E0-8B26-4B6C-BF22-1DC83DB5D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360717"/>
              </p:ext>
            </p:extLst>
          </p:nvPr>
        </p:nvGraphicFramePr>
        <p:xfrm>
          <a:off x="8409294" y="413981"/>
          <a:ext cx="2383800" cy="959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190">
                  <a:extLst>
                    <a:ext uri="{9D8B030D-6E8A-4147-A177-3AD203B41FA5}">
                      <a16:colId xmlns:a16="http://schemas.microsoft.com/office/drawing/2014/main" val="2006055810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54994333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441129534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650769123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385944298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621080735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386017088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714084607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287315452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746138124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1426977863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414420242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4217575506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1112933351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4007320718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135446989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594604681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630430506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1187821205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1210731036"/>
                    </a:ext>
                  </a:extLst>
                </a:gridCol>
              </a:tblGrid>
              <a:tr h="11998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2544266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12226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980556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5906722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3963818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6989826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03489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548934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C6FE668-8938-4FEA-8218-E4D56815D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757891"/>
              </p:ext>
            </p:extLst>
          </p:nvPr>
        </p:nvGraphicFramePr>
        <p:xfrm>
          <a:off x="200166" y="1787858"/>
          <a:ext cx="2383800" cy="959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190">
                  <a:extLst>
                    <a:ext uri="{9D8B030D-6E8A-4147-A177-3AD203B41FA5}">
                      <a16:colId xmlns:a16="http://schemas.microsoft.com/office/drawing/2014/main" val="2006055810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54994333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441129534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650769123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385944298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621080735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386017088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714084607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287315452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746138124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1426977863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414420242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4217575506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1112933351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4007320718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135446989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594604681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630430506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1187821205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1210731036"/>
                    </a:ext>
                  </a:extLst>
                </a:gridCol>
              </a:tblGrid>
              <a:tr h="11998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2544266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12226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980556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5906722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3963818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6989826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03489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548934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A69BFFB-1706-4C16-98DE-8B35121D3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221800"/>
              </p:ext>
            </p:extLst>
          </p:nvPr>
        </p:nvGraphicFramePr>
        <p:xfrm>
          <a:off x="2936542" y="413981"/>
          <a:ext cx="2383800" cy="959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190">
                  <a:extLst>
                    <a:ext uri="{9D8B030D-6E8A-4147-A177-3AD203B41FA5}">
                      <a16:colId xmlns:a16="http://schemas.microsoft.com/office/drawing/2014/main" val="2006055810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54994333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441129534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650769123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385944298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621080735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386017088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714084607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287315452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746138124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1426977863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414420242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4217575506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1112933351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4007320718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135446989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594604681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630430506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1187821205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1210731036"/>
                    </a:ext>
                  </a:extLst>
                </a:gridCol>
              </a:tblGrid>
              <a:tr h="11998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2544266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12226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980556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5906722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3963818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6989826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03489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548934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EB652F4-6639-4AAC-A8E3-F8C2BDC51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88233"/>
              </p:ext>
            </p:extLst>
          </p:nvPr>
        </p:nvGraphicFramePr>
        <p:xfrm>
          <a:off x="2936542" y="1787858"/>
          <a:ext cx="2383800" cy="959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190">
                  <a:extLst>
                    <a:ext uri="{9D8B030D-6E8A-4147-A177-3AD203B41FA5}">
                      <a16:colId xmlns:a16="http://schemas.microsoft.com/office/drawing/2014/main" val="2006055810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54994333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441129534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650769123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385944298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621080735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386017088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714084607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287315452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746138124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1426977863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414420242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4217575506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1112933351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4007320718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135446989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594604681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630430506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1187821205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1210731036"/>
                    </a:ext>
                  </a:extLst>
                </a:gridCol>
              </a:tblGrid>
              <a:tr h="11998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2544266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12226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980556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5906722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3963818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6989826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03489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5489341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207F3A5-F090-4AE1-B5D5-010BD648C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753538"/>
              </p:ext>
            </p:extLst>
          </p:nvPr>
        </p:nvGraphicFramePr>
        <p:xfrm>
          <a:off x="5672918" y="1787858"/>
          <a:ext cx="2383800" cy="959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190">
                  <a:extLst>
                    <a:ext uri="{9D8B030D-6E8A-4147-A177-3AD203B41FA5}">
                      <a16:colId xmlns:a16="http://schemas.microsoft.com/office/drawing/2014/main" val="2006055810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54994333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441129534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650769123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385944298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621080735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386017088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714084607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287315452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746138124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1426977863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414420242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4217575506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1112933351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4007320718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135446989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594604681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630430506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1187821205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1210731036"/>
                    </a:ext>
                  </a:extLst>
                </a:gridCol>
              </a:tblGrid>
              <a:tr h="11998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2544266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12226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980556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5906722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3963818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6989826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03489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5489341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156E7BD-7CCD-492D-BA8E-B953D1D08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358020"/>
              </p:ext>
            </p:extLst>
          </p:nvPr>
        </p:nvGraphicFramePr>
        <p:xfrm>
          <a:off x="8409294" y="1787858"/>
          <a:ext cx="2383800" cy="959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190">
                  <a:extLst>
                    <a:ext uri="{9D8B030D-6E8A-4147-A177-3AD203B41FA5}">
                      <a16:colId xmlns:a16="http://schemas.microsoft.com/office/drawing/2014/main" val="2006055810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54994333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441129534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650769123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385944298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621080735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386017088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714084607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287315452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746138124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1426977863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414420242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4217575506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1112933351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4007320718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3135446989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594604681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2630430506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1187821205"/>
                    </a:ext>
                  </a:extLst>
                </a:gridCol>
                <a:gridCol w="119190">
                  <a:extLst>
                    <a:ext uri="{9D8B030D-6E8A-4147-A177-3AD203B41FA5}">
                      <a16:colId xmlns:a16="http://schemas.microsoft.com/office/drawing/2014/main" val="1210731036"/>
                    </a:ext>
                  </a:extLst>
                </a:gridCol>
              </a:tblGrid>
              <a:tr h="11998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2544266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12226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980556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5906722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3963818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6989826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03489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5489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56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9A1711-11E2-4E81-8110-D0EFA8C60D87}"/>
              </a:ext>
            </a:extLst>
          </p:cNvPr>
          <p:cNvSpPr/>
          <p:nvPr/>
        </p:nvSpPr>
        <p:spPr>
          <a:xfrm>
            <a:off x="403956" y="0"/>
            <a:ext cx="3200400" cy="3200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LC Applications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1E34A1-4262-4868-AC5C-96FF5AFFFB11}"/>
              </a:ext>
            </a:extLst>
          </p:cNvPr>
          <p:cNvSpPr/>
          <p:nvPr/>
        </p:nvSpPr>
        <p:spPr>
          <a:xfrm>
            <a:off x="4930816" y="-46299"/>
            <a:ext cx="4606724" cy="685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G-Space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B2A08F-B803-4045-8C88-57D4B1DBD049}"/>
              </a:ext>
            </a:extLst>
          </p:cNvPr>
          <p:cNvSpPr/>
          <p:nvPr/>
        </p:nvSpPr>
        <p:spPr>
          <a:xfrm>
            <a:off x="5613722" y="917294"/>
            <a:ext cx="3240911" cy="14670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Microbenchmark Representation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F56265-B474-4809-958F-DA45FF7A572F}"/>
              </a:ext>
            </a:extLst>
          </p:cNvPr>
          <p:cNvSpPr/>
          <p:nvPr/>
        </p:nvSpPr>
        <p:spPr>
          <a:xfrm>
            <a:off x="575406" y="1485900"/>
            <a:ext cx="13716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LBM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8AC490-174F-4BFE-909D-CF8045A33DA0}"/>
              </a:ext>
            </a:extLst>
          </p:cNvPr>
          <p:cNvSpPr/>
          <p:nvPr/>
        </p:nvSpPr>
        <p:spPr>
          <a:xfrm>
            <a:off x="2100803" y="1485900"/>
            <a:ext cx="13716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SPMV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A6BCAB-D879-49E6-994A-105B5EC92271}"/>
              </a:ext>
            </a:extLst>
          </p:cNvPr>
          <p:cNvSpPr/>
          <p:nvPr/>
        </p:nvSpPr>
        <p:spPr>
          <a:xfrm>
            <a:off x="5613720" y="2724925"/>
            <a:ext cx="3240911" cy="17188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Initial Configuration Selection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A0CEE7-3399-48E6-A1BA-CE1FBBE1D9E4}"/>
              </a:ext>
            </a:extLst>
          </p:cNvPr>
          <p:cNvSpPr/>
          <p:nvPr/>
        </p:nvSpPr>
        <p:spPr>
          <a:xfrm>
            <a:off x="5613720" y="4777691"/>
            <a:ext cx="3240911" cy="17087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Online Configuration Refinement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47DEC9-01DD-46A4-8CA3-1F774827DF2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604356" y="1600200"/>
            <a:ext cx="1326459" cy="482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6A5F351-3391-490F-AB78-57EABCC5AAA6}"/>
              </a:ext>
            </a:extLst>
          </p:cNvPr>
          <p:cNvCxnSpPr>
            <a:cxnSpLocks/>
          </p:cNvCxnSpPr>
          <p:nvPr/>
        </p:nvCxnSpPr>
        <p:spPr>
          <a:xfrm flipV="1">
            <a:off x="3604356" y="3143009"/>
            <a:ext cx="492692" cy="2114791"/>
          </a:xfrm>
          <a:prstGeom prst="curved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9566FFF6-3094-45D1-9DD9-5D18844BCEAE}"/>
              </a:ext>
            </a:extLst>
          </p:cNvPr>
          <p:cNvCxnSpPr>
            <a:cxnSpLocks/>
          </p:cNvCxnSpPr>
          <p:nvPr/>
        </p:nvCxnSpPr>
        <p:spPr>
          <a:xfrm rot="5400000">
            <a:off x="3595253" y="2080776"/>
            <a:ext cx="1621421" cy="617831"/>
          </a:xfrm>
          <a:prstGeom prst="curvedConnector3">
            <a:avLst>
              <a:gd name="adj1" fmla="val 217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D1372D5-6A96-4E4C-9A98-82589265B8F8}"/>
              </a:ext>
            </a:extLst>
          </p:cNvPr>
          <p:cNvSpPr txBox="1"/>
          <p:nvPr/>
        </p:nvSpPr>
        <p:spPr>
          <a:xfrm>
            <a:off x="3713973" y="1081144"/>
            <a:ext cx="110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Kernels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F6C3C8-6481-4EC4-82DC-BEB24864318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930815" y="1605023"/>
            <a:ext cx="68290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DE47034-FED6-407E-97ED-D04446A9D290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7234176" y="2384385"/>
            <a:ext cx="2" cy="34054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7CBF3E1-AE8A-445C-861A-66F4CD80AC76}"/>
              </a:ext>
            </a:extLst>
          </p:cNvPr>
          <p:cNvSpPr/>
          <p:nvPr/>
        </p:nvSpPr>
        <p:spPr>
          <a:xfrm>
            <a:off x="10220444" y="1782501"/>
            <a:ext cx="1971556" cy="3200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GPU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A5696E-B20C-4CC0-B7BF-5E9AAAD2AA15}"/>
              </a:ext>
            </a:extLst>
          </p:cNvPr>
          <p:cNvCxnSpPr>
            <a:cxnSpLocks/>
            <a:stCxn id="12" idx="3"/>
            <a:endCxn id="53" idx="1"/>
          </p:cNvCxnSpPr>
          <p:nvPr/>
        </p:nvCxnSpPr>
        <p:spPr>
          <a:xfrm flipV="1">
            <a:off x="8854631" y="3382701"/>
            <a:ext cx="136581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Arc 56">
            <a:extLst>
              <a:ext uri="{FF2B5EF4-FFF2-40B4-BE49-F238E27FC236}">
                <a16:creationId xmlns:a16="http://schemas.microsoft.com/office/drawing/2014/main" id="{BB3B9F53-169B-4998-8FA2-6AED65ED884B}"/>
              </a:ext>
            </a:extLst>
          </p:cNvPr>
          <p:cNvSpPr/>
          <p:nvPr/>
        </p:nvSpPr>
        <p:spPr>
          <a:xfrm rot="5400000" flipH="1" flipV="1">
            <a:off x="9403524" y="3621250"/>
            <a:ext cx="950936" cy="2691110"/>
          </a:xfrm>
          <a:prstGeom prst="arc">
            <a:avLst>
              <a:gd name="adj1" fmla="val 5424589"/>
              <a:gd name="adj2" fmla="val 10772294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EBF3BD8-B5C3-4DD4-AA96-521A8559F237}"/>
              </a:ext>
            </a:extLst>
          </p:cNvPr>
          <p:cNvCxnSpPr>
            <a:cxnSpLocks/>
          </p:cNvCxnSpPr>
          <p:nvPr/>
        </p:nvCxnSpPr>
        <p:spPr>
          <a:xfrm flipH="1" flipV="1">
            <a:off x="8854631" y="5442273"/>
            <a:ext cx="102436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Arc 60">
            <a:extLst>
              <a:ext uri="{FF2B5EF4-FFF2-40B4-BE49-F238E27FC236}">
                <a16:creationId xmlns:a16="http://schemas.microsoft.com/office/drawing/2014/main" id="{42F1A3A1-641A-4683-9186-6E69A2033F08}"/>
              </a:ext>
            </a:extLst>
          </p:cNvPr>
          <p:cNvSpPr/>
          <p:nvPr/>
        </p:nvSpPr>
        <p:spPr>
          <a:xfrm flipH="1">
            <a:off x="8449519" y="2950580"/>
            <a:ext cx="818916" cy="2155481"/>
          </a:xfrm>
          <a:prstGeom prst="arc">
            <a:avLst>
              <a:gd name="adj1" fmla="val 5424589"/>
              <a:gd name="adj2" fmla="val 10772294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27D25BC8-BA76-444A-B438-FFBBC4CD53E3}"/>
              </a:ext>
            </a:extLst>
          </p:cNvPr>
          <p:cNvSpPr/>
          <p:nvPr/>
        </p:nvSpPr>
        <p:spPr>
          <a:xfrm flipV="1">
            <a:off x="9266957" y="3401210"/>
            <a:ext cx="457079" cy="1332411"/>
          </a:xfrm>
          <a:prstGeom prst="arc">
            <a:avLst>
              <a:gd name="adj1" fmla="val 5424589"/>
              <a:gd name="adj2" fmla="val 10772294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D42C7-1EDF-4568-99BB-7D1D28FBC743}"/>
              </a:ext>
            </a:extLst>
          </p:cNvPr>
          <p:cNvSpPr txBox="1"/>
          <p:nvPr/>
        </p:nvSpPr>
        <p:spPr>
          <a:xfrm>
            <a:off x="9888678" y="5415022"/>
            <a:ext cx="1794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Measured</a:t>
            </a:r>
          </a:p>
          <a:p>
            <a:pPr algn="ctr"/>
            <a:r>
              <a:rPr lang="en-US" sz="2400" dirty="0"/>
              <a:t>Performance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5395E47-D746-4B8B-A342-B582E0EFD8E7}"/>
              </a:ext>
            </a:extLst>
          </p:cNvPr>
          <p:cNvCxnSpPr>
            <a:cxnSpLocks/>
          </p:cNvCxnSpPr>
          <p:nvPr/>
        </p:nvCxnSpPr>
        <p:spPr>
          <a:xfrm>
            <a:off x="5887460" y="777240"/>
            <a:ext cx="43329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c 68">
            <a:extLst>
              <a:ext uri="{FF2B5EF4-FFF2-40B4-BE49-F238E27FC236}">
                <a16:creationId xmlns:a16="http://schemas.microsoft.com/office/drawing/2014/main" id="{B331DB0C-5CDE-4995-BF57-00A63AD24151}"/>
              </a:ext>
            </a:extLst>
          </p:cNvPr>
          <p:cNvSpPr/>
          <p:nvPr/>
        </p:nvSpPr>
        <p:spPr>
          <a:xfrm flipH="1">
            <a:off x="5064500" y="777240"/>
            <a:ext cx="1645920" cy="1645920"/>
          </a:xfrm>
          <a:prstGeom prst="arc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71008AA3-AB56-4B71-B764-3794CF0404BF}"/>
              </a:ext>
            </a:extLst>
          </p:cNvPr>
          <p:cNvSpPr/>
          <p:nvPr/>
        </p:nvSpPr>
        <p:spPr>
          <a:xfrm rot="5400000" flipH="1">
            <a:off x="9226580" y="803145"/>
            <a:ext cx="2023873" cy="1972061"/>
          </a:xfrm>
          <a:prstGeom prst="arc">
            <a:avLst>
              <a:gd name="adj1" fmla="val 16838236"/>
              <a:gd name="adj2" fmla="val 117659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AE709D4-572E-48BB-92D8-5CEE06B695AC}"/>
              </a:ext>
            </a:extLst>
          </p:cNvPr>
          <p:cNvCxnSpPr>
            <a:cxnSpLocks/>
            <a:stCxn id="70" idx="0"/>
            <a:endCxn id="53" idx="0"/>
          </p:cNvCxnSpPr>
          <p:nvPr/>
        </p:nvCxnSpPr>
        <p:spPr>
          <a:xfrm flipH="1">
            <a:off x="11206222" y="1607007"/>
            <a:ext cx="2216" cy="17549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6B10A1AF-9316-46B4-A427-0F5D07970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782052"/>
              </p:ext>
            </p:extLst>
          </p:nvPr>
        </p:nvGraphicFramePr>
        <p:xfrm>
          <a:off x="10495027" y="2464192"/>
          <a:ext cx="146304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84773174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08404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4614495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720818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2270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2466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9010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9033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711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194286"/>
                  </a:ext>
                </a:extLst>
              </a:tr>
            </a:tbl>
          </a:graphicData>
        </a:graphic>
      </p:graphicFrame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8007ABD-3BB2-4CCC-9FED-7498D3D2EAB3}"/>
              </a:ext>
            </a:extLst>
          </p:cNvPr>
          <p:cNvSpPr/>
          <p:nvPr/>
        </p:nvSpPr>
        <p:spPr>
          <a:xfrm>
            <a:off x="564613" y="2286000"/>
            <a:ext cx="13716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LSTM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F126AA6-38A5-41C5-912B-663ACBF3DCFC}"/>
              </a:ext>
            </a:extLst>
          </p:cNvPr>
          <p:cNvSpPr/>
          <p:nvPr/>
        </p:nvSpPr>
        <p:spPr>
          <a:xfrm>
            <a:off x="2100803" y="2286000"/>
            <a:ext cx="13716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…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F36F82DE-A329-4740-BC56-78EE00521F09}"/>
              </a:ext>
            </a:extLst>
          </p:cNvPr>
          <p:cNvSpPr/>
          <p:nvPr/>
        </p:nvSpPr>
        <p:spPr>
          <a:xfrm>
            <a:off x="403956" y="3657600"/>
            <a:ext cx="3200400" cy="3200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BE Applications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62ECDD5-D07A-4F9C-8B06-2849F9285108}"/>
              </a:ext>
            </a:extLst>
          </p:cNvPr>
          <p:cNvSpPr/>
          <p:nvPr/>
        </p:nvSpPr>
        <p:spPr>
          <a:xfrm>
            <a:off x="575406" y="5143500"/>
            <a:ext cx="1371600" cy="685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MM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EAFF3F70-0767-4D52-93C5-5ADAAF31C865}"/>
              </a:ext>
            </a:extLst>
          </p:cNvPr>
          <p:cNvSpPr/>
          <p:nvPr/>
        </p:nvSpPr>
        <p:spPr>
          <a:xfrm>
            <a:off x="2100803" y="5143500"/>
            <a:ext cx="1371600" cy="685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DA945E96-40AB-498C-B060-24C7AD840F13}"/>
              </a:ext>
            </a:extLst>
          </p:cNvPr>
          <p:cNvSpPr/>
          <p:nvPr/>
        </p:nvSpPr>
        <p:spPr>
          <a:xfrm>
            <a:off x="564613" y="5943600"/>
            <a:ext cx="1371600" cy="685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CFD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3B0056B3-BE0F-494A-B5F3-1DEBBE29D01E}"/>
              </a:ext>
            </a:extLst>
          </p:cNvPr>
          <p:cNvSpPr/>
          <p:nvPr/>
        </p:nvSpPr>
        <p:spPr>
          <a:xfrm>
            <a:off x="2100803" y="5943600"/>
            <a:ext cx="1371600" cy="685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0694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5BD678-35AC-476C-9565-CC3B4F245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764966"/>
              </p:ext>
            </p:extLst>
          </p:nvPr>
        </p:nvGraphicFramePr>
        <p:xfrm>
          <a:off x="0" y="1"/>
          <a:ext cx="12192000" cy="524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063167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579444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76666609"/>
                    </a:ext>
                  </a:extLst>
                </a:gridCol>
              </a:tblGrid>
              <a:tr h="524256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Neighbor</a:t>
                      </a:r>
                    </a:p>
                    <a:p>
                      <a:pPr algn="ctr"/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Order of Exploration</a:t>
                      </a:r>
                    </a:p>
                    <a:p>
                      <a:pPr algn="ctr"/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8 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Guided Neighbor</a:t>
                      </a:r>
                    </a:p>
                    <a:p>
                      <a:pPr algn="ctr"/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Order of Exploration</a:t>
                      </a:r>
                    </a:p>
                    <a:p>
                      <a:pPr algn="ctr"/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1 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Scalar Refinement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12733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9BDC14-F7D9-4132-A92A-34A154289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428079"/>
              </p:ext>
            </p:extLst>
          </p:nvPr>
        </p:nvGraphicFramePr>
        <p:xfrm>
          <a:off x="859749" y="1966580"/>
          <a:ext cx="219456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55335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719528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5906644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661119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8082403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0381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1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84172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3297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45720" marR="4572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4421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1754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0348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E07E93-45DA-4437-8C53-6D1416233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325604"/>
              </p:ext>
            </p:extLst>
          </p:nvPr>
        </p:nvGraphicFramePr>
        <p:xfrm>
          <a:off x="4998720" y="1966580"/>
          <a:ext cx="219456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55335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719528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5906644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661119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8082403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038161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1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84172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3297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4421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1754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03485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4979E9-98B7-4959-8705-B968429C4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666051"/>
              </p:ext>
            </p:extLst>
          </p:nvPr>
        </p:nvGraphicFramePr>
        <p:xfrm>
          <a:off x="9137691" y="732919"/>
          <a:ext cx="219456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55335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719528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5906644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661119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8082403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038161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1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84172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3297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4421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1754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03485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38C9083-C095-44E8-8C12-45F869EC6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243474"/>
              </p:ext>
            </p:extLst>
          </p:nvPr>
        </p:nvGraphicFramePr>
        <p:xfrm>
          <a:off x="8589051" y="3612501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">
                  <a:extLst>
                    <a:ext uri="{9D8B030D-6E8A-4147-A177-3AD203B41FA5}">
                      <a16:colId xmlns:a16="http://schemas.microsoft.com/office/drawing/2014/main" val="36422689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66251091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787864594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945709261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59090878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64645961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7450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3406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1542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9714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107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90960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E389E1-DF04-4EB4-BE8B-DB85B4BDF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038180"/>
              </p:ext>
            </p:extLst>
          </p:nvPr>
        </p:nvGraphicFramePr>
        <p:xfrm>
          <a:off x="10544628" y="3612501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">
                  <a:extLst>
                    <a:ext uri="{9D8B030D-6E8A-4147-A177-3AD203B41FA5}">
                      <a16:colId xmlns:a16="http://schemas.microsoft.com/office/drawing/2014/main" val="36422689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66251091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787864594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945709261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59090878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64645961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7450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3406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1542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9714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107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909603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31B8FE2D-6F28-49C0-867C-65F324F39568}"/>
              </a:ext>
            </a:extLst>
          </p:cNvPr>
          <p:cNvSpPr/>
          <p:nvPr/>
        </p:nvSpPr>
        <p:spPr>
          <a:xfrm>
            <a:off x="9922691" y="4017449"/>
            <a:ext cx="385577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53AE49-BFCA-475C-8283-89270E65071A}"/>
              </a:ext>
            </a:extLst>
          </p:cNvPr>
          <p:cNvSpPr txBox="1"/>
          <p:nvPr/>
        </p:nvSpPr>
        <p:spPr>
          <a:xfrm>
            <a:off x="8546279" y="4731631"/>
            <a:ext cx="11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Ratio = 2.0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0C77A-8195-4FE0-9768-22471C1FB3B5}"/>
              </a:ext>
            </a:extLst>
          </p:cNvPr>
          <p:cNvSpPr txBox="1"/>
          <p:nvPr/>
        </p:nvSpPr>
        <p:spPr>
          <a:xfrm>
            <a:off x="10501856" y="4731631"/>
            <a:ext cx="11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Ratio = 1.5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B706F7-2808-48E4-99E2-B5F97D4E1535}"/>
              </a:ext>
            </a:extLst>
          </p:cNvPr>
          <p:cNvSpPr txBox="1"/>
          <p:nvPr/>
        </p:nvSpPr>
        <p:spPr>
          <a:xfrm>
            <a:off x="8918933" y="3228242"/>
            <a:ext cx="239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Microbenchmark Space</a:t>
            </a:r>
          </a:p>
        </p:txBody>
      </p:sp>
    </p:spTree>
    <p:extLst>
      <p:ext uri="{BB962C8B-B14F-4D97-AF65-F5344CB8AC3E}">
        <p14:creationId xmlns:p14="http://schemas.microsoft.com/office/powerpoint/2010/main" val="3972039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5528</TotalTime>
  <Words>119</Words>
  <Application>Microsoft Office PowerPoint</Application>
  <PresentationFormat>Widescreen</PresentationFormat>
  <Paragraphs>117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Mawhirter</dc:creator>
  <cp:lastModifiedBy>Daniel Mawhirter</cp:lastModifiedBy>
  <cp:revision>36</cp:revision>
  <cp:lastPrinted>2018-04-23T15:07:55Z</cp:lastPrinted>
  <dcterms:created xsi:type="dcterms:W3CDTF">2018-04-20T00:26:10Z</dcterms:created>
  <dcterms:modified xsi:type="dcterms:W3CDTF">2018-04-23T23:32:04Z</dcterms:modified>
</cp:coreProperties>
</file>