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3" r:id="rId3"/>
    <p:sldId id="258" r:id="rId4"/>
    <p:sldId id="261" r:id="rId5"/>
    <p:sldId id="264" r:id="rId6"/>
    <p:sldId id="265" r:id="rId7"/>
    <p:sldId id="257" r:id="rId8"/>
    <p:sldId id="262" r:id="rId9"/>
    <p:sldId id="259"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ibhav Singh" initials="VS" lastIdx="1" clrIdx="0">
    <p:extLst>
      <p:ext uri="{19B8F6BF-5375-455C-9EA6-DF929625EA0E}">
        <p15:presenceInfo xmlns:p15="http://schemas.microsoft.com/office/powerpoint/2012/main" userId="e934f5829a46c1c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79892" autoAdjust="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8C7804-B83C-4DEC-9EC4-214BD83D348B}" type="datetimeFigureOut">
              <a:rPr lang="en-US" smtClean="0"/>
              <a:t>2/25/2015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7DE1A8-32D7-461C-A0D6-60C4624F4381}" type="slidenum">
              <a:rPr lang="en-US" smtClean="0"/>
              <a:t>‹#›</a:t>
            </a:fld>
            <a:endParaRPr lang="en-US" dirty="0"/>
          </a:p>
        </p:txBody>
      </p:sp>
    </p:spTree>
    <p:extLst>
      <p:ext uri="{BB962C8B-B14F-4D97-AF65-F5344CB8AC3E}">
        <p14:creationId xmlns:p14="http://schemas.microsoft.com/office/powerpoint/2010/main" val="935425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grepcode.com/file/repository.grepcode.com/java/root/jdk/openjdk/6-b27/java/util/WeakHashMap.java#WeakHashMap.expungeStaleEntries%28%29" TargetMode="External"/><Relationship Id="rId3" Type="http://schemas.openxmlformats.org/officeDocument/2006/relationships/hyperlink" Target="http://grepcode.com/file/repository.grepcode.com/java/root/jdk/openjdk/6-b27/java/util/WeakHashMap.java#WeakHashMap" TargetMode="External"/><Relationship Id="rId7" Type="http://schemas.openxmlformats.org/officeDocument/2006/relationships/hyperlink" Target="http://grepcode.com/file/repository.grepcode.com/java/ext/com.google.android/android/2.3_r1/android/view/View.java#View.setTagInternal%28android.view.View%2Cint%2Cjava.lang.Object%29"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grepcode.com/file/repository.grepcode.com/java/root/jdk/openjdk/6-b27/java/lang/Object.java#Object" TargetMode="External"/><Relationship Id="rId5" Type="http://schemas.openxmlformats.org/officeDocument/2006/relationships/hyperlink" Target="http://grepcode.com/file/repository.grepcode.com/java/ext/com.google.android/android/2.3_r1/android/util/SparseArray.java#SparseArray" TargetMode="External"/><Relationship Id="rId4" Type="http://schemas.openxmlformats.org/officeDocument/2006/relationships/hyperlink" Target="http://grepcode.com/file/repository.grepcode.com/java/ext/com.google.android/android/2.3_r1/android/view/View.java#View"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Slide –</a:t>
            </a:r>
          </a:p>
          <a:p>
            <a:r>
              <a:rPr lang="en-US" dirty="0" smtClean="0"/>
              <a:t>Block diagram </a:t>
            </a:r>
            <a:endParaRPr lang="en-US" dirty="0"/>
          </a:p>
        </p:txBody>
      </p:sp>
      <p:sp>
        <p:nvSpPr>
          <p:cNvPr id="4" name="Slide Number Placeholder 3"/>
          <p:cNvSpPr>
            <a:spLocks noGrp="1"/>
          </p:cNvSpPr>
          <p:nvPr>
            <p:ph type="sldNum" sz="quarter" idx="10"/>
          </p:nvPr>
        </p:nvSpPr>
        <p:spPr/>
        <p:txBody>
          <a:bodyPr/>
          <a:lstStyle/>
          <a:p>
            <a:fld id="{267DE1A8-32D7-461C-A0D6-60C4624F4381}" type="slidenum">
              <a:rPr lang="en-US" smtClean="0"/>
              <a:t>1</a:t>
            </a:fld>
            <a:endParaRPr lang="en-US" dirty="0"/>
          </a:p>
        </p:txBody>
      </p:sp>
    </p:spTree>
    <p:extLst>
      <p:ext uri="{BB962C8B-B14F-4D97-AF65-F5344CB8AC3E}">
        <p14:creationId xmlns:p14="http://schemas.microsoft.com/office/powerpoint/2010/main" val="2984826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View has a static field </a:t>
            </a:r>
            <a:r>
              <a:rPr lang="en-US" sz="1200" b="0" i="0" kern="1200" dirty="0" err="1" smtClean="0">
                <a:solidFill>
                  <a:schemeClr val="tx1"/>
                </a:solidFill>
                <a:effectLst/>
                <a:latin typeface="+mn-lt"/>
                <a:ea typeface="+mn-ea"/>
                <a:cs typeface="+mn-cs"/>
              </a:rPr>
              <a:t>sTag</a:t>
            </a:r>
            <a:r>
              <a:rPr lang="en-US" sz="1200" b="0" i="0" kern="1200" dirty="0" smtClean="0">
                <a:solidFill>
                  <a:schemeClr val="tx1"/>
                </a:solidFill>
                <a:effectLst/>
                <a:latin typeface="+mn-lt"/>
                <a:ea typeface="+mn-ea"/>
                <a:cs typeface="+mn-cs"/>
              </a:rPr>
              <a:t> which is a weak hash map from View to </a:t>
            </a:r>
            <a:r>
              <a:rPr lang="en-US" sz="1200" b="0" i="0" kern="1200" dirty="0" err="1" smtClean="0">
                <a:solidFill>
                  <a:schemeClr val="tx1"/>
                </a:solidFill>
                <a:effectLst/>
                <a:latin typeface="+mn-lt"/>
                <a:ea typeface="+mn-ea"/>
                <a:cs typeface="+mn-cs"/>
              </a:rPr>
              <a:t>SparseArray</a:t>
            </a:r>
            <a:r>
              <a:rPr lang="en-US" sz="1200" b="0" i="0" kern="1200" dirty="0" smtClean="0">
                <a:solidFill>
                  <a:schemeClr val="tx1"/>
                </a:solidFill>
                <a:effectLst/>
                <a:latin typeface="+mn-lt"/>
                <a:ea typeface="+mn-ea"/>
                <a:cs typeface="+mn-cs"/>
              </a:rPr>
              <a:t>.  (For those unfamiliar with java a static field means there is one instance for all objects)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code: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private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static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hlinkClick r:id="rId3" tooltip="java.util.WeakHashMap"/>
              </a:rPr>
              <a:t>WeakHashMap</a:t>
            </a:r>
            <a:r>
              <a:rPr lang="en-US" sz="1200" b="0" i="0" kern="1200" dirty="0" smtClean="0">
                <a:solidFill>
                  <a:schemeClr val="tx1"/>
                </a:solidFill>
                <a:effectLst/>
                <a:latin typeface="+mn-lt"/>
                <a:ea typeface="+mn-ea"/>
                <a:cs typeface="+mn-cs"/>
              </a:rPr>
              <a:t>&lt;</a:t>
            </a:r>
            <a:r>
              <a:rPr lang="en-US" sz="1200" b="0" i="0" kern="1200" dirty="0" smtClean="0">
                <a:solidFill>
                  <a:schemeClr val="tx1"/>
                </a:solidFill>
                <a:effectLst/>
                <a:latin typeface="+mn-lt"/>
                <a:ea typeface="+mn-ea"/>
                <a:cs typeface="+mn-cs"/>
                <a:hlinkClick r:id="rId4" tooltip="android.view.View"/>
              </a:rPr>
              <a:t>View</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hlinkClick r:id="rId5" tooltip="android.util.SparseArray"/>
              </a:rPr>
              <a:t>SparseArray</a:t>
            </a:r>
            <a:r>
              <a:rPr lang="en-US" sz="1200" b="0" i="0" kern="1200" dirty="0" smtClean="0">
                <a:solidFill>
                  <a:schemeClr val="tx1"/>
                </a:solidFill>
                <a:effectLst/>
                <a:latin typeface="+mn-lt"/>
                <a:ea typeface="+mn-ea"/>
                <a:cs typeface="+mn-cs"/>
              </a:rPr>
              <a:t>&lt;</a:t>
            </a:r>
            <a:r>
              <a:rPr lang="en-US" sz="1200" b="0" i="0" kern="1200" dirty="0" smtClean="0">
                <a:solidFill>
                  <a:schemeClr val="tx1"/>
                </a:solidFill>
                <a:effectLst/>
                <a:latin typeface="+mn-lt"/>
                <a:ea typeface="+mn-ea"/>
                <a:cs typeface="+mn-cs"/>
                <a:hlinkClick r:id="rId6" tooltip="java.lang.Object"/>
              </a:rPr>
              <a:t>Object</a:t>
            </a:r>
            <a:r>
              <a:rPr lang="en-US" sz="1200" b="0" i="0" kern="1200" dirty="0" smtClean="0">
                <a:solidFill>
                  <a:schemeClr val="tx1"/>
                </a:solidFill>
                <a:effectLst/>
                <a:latin typeface="+mn-lt"/>
                <a:ea typeface="+mn-ea"/>
                <a:cs typeface="+mn-cs"/>
              </a:rPr>
              <a:t>&gt;&gt; </a:t>
            </a:r>
            <a:r>
              <a:rPr lang="en-US" sz="1200" b="0" i="0" kern="1200" dirty="0" err="1" smtClean="0">
                <a:solidFill>
                  <a:schemeClr val="tx1"/>
                </a:solidFill>
                <a:effectLst/>
                <a:latin typeface="+mn-lt"/>
                <a:ea typeface="+mn-ea"/>
                <a:cs typeface="+mn-cs"/>
              </a:rPr>
              <a:t>sTags</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WeakHashMap</a:t>
            </a:r>
            <a:r>
              <a:rPr lang="en-US" sz="1200" b="0" i="0" kern="1200" dirty="0" smtClean="0">
                <a:solidFill>
                  <a:schemeClr val="tx1"/>
                </a:solidFill>
                <a:effectLst/>
                <a:latin typeface="+mn-lt"/>
                <a:ea typeface="+mn-ea"/>
                <a:cs typeface="+mn-cs"/>
              </a:rPr>
              <a:t> is designed to remove entries that are no longer reachable.  It does this by iterating through its entries and removing the ones that have been garbage collected.  However it holds onto strong references to the values in the key value map.  For this reason anything strongly referenced from a value in a </a:t>
            </a:r>
            <a:r>
              <a:rPr lang="en-US" sz="1200" b="0" i="0" kern="1200" dirty="0" err="1" smtClean="0">
                <a:solidFill>
                  <a:schemeClr val="tx1"/>
                </a:solidFill>
                <a:effectLst/>
                <a:latin typeface="+mn-lt"/>
                <a:ea typeface="+mn-ea"/>
                <a:cs typeface="+mn-cs"/>
              </a:rPr>
              <a:t>WeakHashMap</a:t>
            </a:r>
            <a:r>
              <a:rPr lang="en-US" sz="1200" b="0" i="0" kern="1200" dirty="0" smtClean="0">
                <a:solidFill>
                  <a:schemeClr val="tx1"/>
                </a:solidFill>
                <a:effectLst/>
                <a:latin typeface="+mn-lt"/>
                <a:ea typeface="+mn-ea"/>
                <a:cs typeface="+mn-cs"/>
              </a:rPr>
              <a:t> will not be collected.  From the documentation:</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a:t>
            </a:r>
            <a:r>
              <a:rPr lang="en-US" sz="1200" b="1" i="0" kern="1200" dirty="0" smtClean="0">
                <a:solidFill>
                  <a:schemeClr val="tx1"/>
                </a:solidFill>
                <a:effectLst/>
                <a:latin typeface="+mn-lt"/>
                <a:ea typeface="+mn-ea"/>
                <a:cs typeface="+mn-cs"/>
              </a:rPr>
              <a:t>mplementation note:</a:t>
            </a:r>
            <a:r>
              <a:rPr lang="en-US" sz="1200" b="0" i="0" kern="1200" dirty="0" smtClean="0">
                <a:solidFill>
                  <a:schemeClr val="tx1"/>
                </a:solidFill>
                <a:effectLst/>
                <a:latin typeface="+mn-lt"/>
                <a:ea typeface="+mn-ea"/>
                <a:cs typeface="+mn-cs"/>
              </a:rPr>
              <a:t> The value objects in a </a:t>
            </a:r>
            <a:r>
              <a:rPr lang="en-US" sz="1200" b="0" i="0" kern="1200" dirty="0" err="1" smtClean="0">
                <a:solidFill>
                  <a:schemeClr val="tx1"/>
                </a:solidFill>
                <a:effectLst/>
                <a:latin typeface="+mn-lt"/>
                <a:ea typeface="+mn-ea"/>
                <a:cs typeface="+mn-cs"/>
              </a:rPr>
              <a:t>WeakHashMap</a:t>
            </a:r>
            <a:r>
              <a:rPr lang="en-US" sz="1200" b="0" i="0" kern="1200" dirty="0" smtClean="0">
                <a:solidFill>
                  <a:schemeClr val="tx1"/>
                </a:solidFill>
                <a:effectLst/>
                <a:latin typeface="+mn-lt"/>
                <a:ea typeface="+mn-ea"/>
                <a:cs typeface="+mn-cs"/>
              </a:rPr>
              <a:t> are held by ordinary strong references. Thus care should be taken to ensure that value objects do not strongly refer to their own keys, either directly or indirectly, since that will prevent the keys from being discarded."</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a:t>
            </a:r>
            <a:r>
              <a:rPr lang="en-US" sz="1200" b="0" i="0" kern="1200" dirty="0" err="1" smtClean="0">
                <a:solidFill>
                  <a:schemeClr val="tx1"/>
                </a:solidFill>
                <a:effectLst/>
                <a:latin typeface="+mn-lt"/>
                <a:ea typeface="+mn-ea"/>
                <a:cs typeface="+mn-cs"/>
              </a:rPr>
              <a:t>setTag</a:t>
            </a:r>
            <a:r>
              <a:rPr lang="en-US" sz="1200" b="0" i="0" kern="1200" dirty="0" smtClean="0">
                <a:solidFill>
                  <a:schemeClr val="tx1"/>
                </a:solidFill>
                <a:effectLst/>
                <a:latin typeface="+mn-lt"/>
                <a:ea typeface="+mn-ea"/>
                <a:cs typeface="+mn-cs"/>
              </a:rPr>
              <a:t> is called it will, through a series of calls to internal functions, first check if </a:t>
            </a:r>
            <a:r>
              <a:rPr lang="en-US" sz="1200" b="0" i="0" kern="1200" dirty="0" err="1" smtClean="0">
                <a:solidFill>
                  <a:schemeClr val="tx1"/>
                </a:solidFill>
                <a:effectLst/>
                <a:latin typeface="+mn-lt"/>
                <a:ea typeface="+mn-ea"/>
                <a:cs typeface="+mn-cs"/>
              </a:rPr>
              <a:t>sTags</a:t>
            </a:r>
            <a:r>
              <a:rPr lang="en-US" sz="1200" b="0" i="0" kern="1200" dirty="0" smtClean="0">
                <a:solidFill>
                  <a:schemeClr val="tx1"/>
                </a:solidFill>
                <a:effectLst/>
                <a:latin typeface="+mn-lt"/>
                <a:ea typeface="+mn-ea"/>
                <a:cs typeface="+mn-cs"/>
              </a:rPr>
              <a:t> is null, if so it will create a new </a:t>
            </a:r>
            <a:r>
              <a:rPr lang="en-US" sz="1200" b="0" i="0" kern="1200" dirty="0" err="1" smtClean="0">
                <a:solidFill>
                  <a:schemeClr val="tx1"/>
                </a:solidFill>
                <a:effectLst/>
                <a:latin typeface="+mn-lt"/>
                <a:ea typeface="+mn-ea"/>
                <a:cs typeface="+mn-cs"/>
              </a:rPr>
              <a:t>WeakHashMap</a:t>
            </a:r>
            <a:r>
              <a:rPr lang="en-US" sz="1200" b="0" i="0" kern="1200" dirty="0" smtClean="0">
                <a:solidFill>
                  <a:schemeClr val="tx1"/>
                </a:solidFill>
                <a:effectLst/>
                <a:latin typeface="+mn-lt"/>
                <a:ea typeface="+mn-ea"/>
                <a:cs typeface="+mn-cs"/>
              </a:rPr>
              <a:t>, then it will check if there is a </a:t>
            </a:r>
            <a:r>
              <a:rPr lang="en-US" sz="1200" b="0" i="0" kern="1200" dirty="0" err="1" smtClean="0">
                <a:solidFill>
                  <a:schemeClr val="tx1"/>
                </a:solidFill>
                <a:effectLst/>
                <a:latin typeface="+mn-lt"/>
                <a:ea typeface="+mn-ea"/>
                <a:cs typeface="+mn-cs"/>
              </a:rPr>
              <a:t>SparseArray</a:t>
            </a:r>
            <a:r>
              <a:rPr lang="en-US" sz="1200" b="0" i="0" kern="1200" dirty="0" smtClean="0">
                <a:solidFill>
                  <a:schemeClr val="tx1"/>
                </a:solidFill>
                <a:effectLst/>
                <a:latin typeface="+mn-lt"/>
                <a:ea typeface="+mn-ea"/>
                <a:cs typeface="+mn-cs"/>
              </a:rPr>
              <a:t> entry for the view it was called on, if not it will create it.  Finally the tag object will be inserted into the sparse array.  If this tag contains a reference to the view then it has violated the framework invariant specified in the documentation for </a:t>
            </a:r>
            <a:r>
              <a:rPr lang="en-US" sz="1200" b="0" i="0" kern="1200" dirty="0" err="1" smtClean="0">
                <a:solidFill>
                  <a:schemeClr val="tx1"/>
                </a:solidFill>
                <a:effectLst/>
                <a:latin typeface="+mn-lt"/>
                <a:ea typeface="+mn-ea"/>
                <a:cs typeface="+mn-cs"/>
              </a:rPr>
              <a:t>SparseArray</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This defect does not exist in later versions of the Android framework since the tags are now stored in a local (non static) field of type </a:t>
            </a:r>
            <a:r>
              <a:rPr lang="en-US" sz="1200" b="0" i="0" kern="1200" dirty="0" err="1" smtClean="0">
                <a:solidFill>
                  <a:schemeClr val="tx1"/>
                </a:solidFill>
                <a:effectLst/>
                <a:latin typeface="+mn-lt"/>
                <a:ea typeface="+mn-ea"/>
                <a:cs typeface="+mn-cs"/>
              </a:rPr>
              <a:t>SparseArray</a:t>
            </a:r>
            <a:r>
              <a:rPr lang="en-US" sz="1200" b="0" i="0" kern="1200" dirty="0" smtClean="0">
                <a:solidFill>
                  <a:schemeClr val="tx1"/>
                </a:solidFill>
                <a:effectLst/>
                <a:latin typeface="+mn-lt"/>
                <a:ea typeface="+mn-ea"/>
                <a:cs typeface="+mn-cs"/>
              </a:rPr>
              <a:t>.  The edge we are using as an indicator still exists though despite the framework version.</a:t>
            </a:r>
          </a:p>
          <a:p>
            <a:endParaRPr lang="en-US" dirty="0" smtClean="0"/>
          </a:p>
          <a:p>
            <a:r>
              <a:rPr lang="en-US" sz="1200" b="0" i="0" kern="1200" dirty="0" smtClean="0">
                <a:solidFill>
                  <a:schemeClr val="tx1"/>
                </a:solidFill>
                <a:effectLst/>
                <a:latin typeface="+mn-lt"/>
                <a:ea typeface="+mn-ea"/>
                <a:cs typeface="+mn-cs"/>
              </a:rPr>
              <a:t>Code:</a:t>
            </a:r>
          </a:p>
          <a:p>
            <a:r>
              <a:rPr lang="en-US" sz="1200" b="0" i="0" kern="1200" dirty="0" smtClean="0">
                <a:solidFill>
                  <a:schemeClr val="tx1"/>
                </a:solidFill>
                <a:effectLst/>
                <a:latin typeface="+mn-lt"/>
                <a:ea typeface="+mn-ea"/>
                <a:cs typeface="+mn-cs"/>
              </a:rPr>
              <a:t>View (with the </a:t>
            </a:r>
            <a:r>
              <a:rPr lang="en-US" sz="1200" b="0" i="0" kern="1200" dirty="0" err="1" smtClean="0">
                <a:solidFill>
                  <a:schemeClr val="tx1"/>
                </a:solidFill>
                <a:effectLst/>
                <a:latin typeface="+mn-lt"/>
                <a:ea typeface="+mn-ea"/>
                <a:cs typeface="+mn-cs"/>
              </a:rPr>
              <a:t>setTag</a:t>
            </a:r>
            <a:r>
              <a:rPr lang="en-US" sz="1200" b="0" i="0" kern="1200" dirty="0" smtClean="0">
                <a:solidFill>
                  <a:schemeClr val="tx1"/>
                </a:solidFill>
                <a:effectLst/>
                <a:latin typeface="+mn-lt"/>
                <a:ea typeface="+mn-ea"/>
                <a:cs typeface="+mn-cs"/>
              </a:rPr>
              <a:t> method, note android version 2.3 revision 1)</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hlinkClick r:id="rId7"/>
              </a:rPr>
              <a:t>http://grepcode.com/file/repository.grepcode.com/java/ext/com.google.android/android/2.3_r1/android/view/View.java#View.setTagInternal%28android.view.View%2Cint%2Cjava.lang.Object%29</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Sparse Array (specifically look at the </a:t>
            </a:r>
            <a:r>
              <a:rPr lang="en-US" sz="1200" b="0" i="0" kern="1200" dirty="0" err="1" smtClean="0">
                <a:solidFill>
                  <a:schemeClr val="tx1"/>
                </a:solidFill>
                <a:effectLst/>
                <a:latin typeface="+mn-lt"/>
                <a:ea typeface="+mn-ea"/>
                <a:cs typeface="+mn-cs"/>
              </a:rPr>
              <a:t>javadoc</a:t>
            </a:r>
            <a:r>
              <a:rPr lang="en-US" sz="1200" b="0" i="0" kern="1200" dirty="0" smtClean="0">
                <a:solidFill>
                  <a:schemeClr val="tx1"/>
                </a:solidFill>
                <a:effectLst/>
                <a:latin typeface="+mn-lt"/>
                <a:ea typeface="+mn-ea"/>
                <a:cs typeface="+mn-cs"/>
              </a:rPr>
              <a:t> and the method '</a:t>
            </a:r>
            <a:r>
              <a:rPr lang="en-US" sz="1200" b="0" i="0" kern="1200" dirty="0" err="1" smtClean="0">
                <a:solidFill>
                  <a:schemeClr val="tx1"/>
                </a:solidFill>
                <a:effectLst/>
                <a:latin typeface="+mn-lt"/>
                <a:ea typeface="+mn-ea"/>
                <a:cs typeface="+mn-cs"/>
              </a:rPr>
              <a:t>expungeStaleEntries</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hlinkClick r:id="rId8"/>
              </a:rPr>
              <a:t>http://grepcode.com/file/repository.grepcode.com/java/root/jdk/openjdk/6-b27/java/util/WeakHashMap.java#WeakHashMap.expungeStaleEntries%28%29</a:t>
            </a:r>
            <a:endParaRPr lang="en-US" dirty="0" smtClean="0"/>
          </a:p>
          <a:p>
            <a:endParaRPr lang="en-US" dirty="0" smtClean="0"/>
          </a:p>
          <a:p>
            <a:r>
              <a:rPr lang="en-US" dirty="0" smtClean="0"/>
              <a:t>1 class View {</a:t>
            </a:r>
          </a:p>
          <a:p>
            <a:r>
              <a:rPr lang="en-US" dirty="0" smtClean="0"/>
              <a:t>2 static </a:t>
            </a:r>
            <a:r>
              <a:rPr lang="en-US" dirty="0" err="1" smtClean="0"/>
              <a:t>WeakRef</a:t>
            </a:r>
            <a:r>
              <a:rPr lang="en-US" dirty="0" smtClean="0"/>
              <a:t>&lt;View&gt; </a:t>
            </a:r>
            <a:r>
              <a:rPr lang="en-US" dirty="0" err="1" smtClean="0"/>
              <a:t>sKey</a:t>
            </a:r>
            <a:r>
              <a:rPr lang="en-US" dirty="0" smtClean="0"/>
              <a:t> = null;</a:t>
            </a:r>
          </a:p>
          <a:p>
            <a:r>
              <a:rPr lang="en-US" dirty="0" smtClean="0"/>
              <a:t>3 static </a:t>
            </a:r>
            <a:r>
              <a:rPr lang="en-US" dirty="0" err="1" smtClean="0"/>
              <a:t>Obj</a:t>
            </a:r>
            <a:r>
              <a:rPr lang="en-US" dirty="0" smtClean="0"/>
              <a:t> | v 67→∗ </a:t>
            </a:r>
            <a:r>
              <a:rPr lang="en-US" dirty="0" err="1" smtClean="0"/>
              <a:t>sKey</a:t>
            </a:r>
            <a:r>
              <a:rPr lang="en-US" dirty="0" smtClean="0"/>
              <a:t> </a:t>
            </a:r>
            <a:r>
              <a:rPr lang="en-US" dirty="0" err="1" smtClean="0"/>
              <a:t>sTag</a:t>
            </a:r>
            <a:r>
              <a:rPr lang="en-US" dirty="0" smtClean="0"/>
              <a:t> = null;</a:t>
            </a:r>
          </a:p>
          <a:p>
            <a:r>
              <a:rPr lang="en-US" dirty="0" smtClean="0"/>
              <a:t>4 void </a:t>
            </a:r>
            <a:r>
              <a:rPr lang="en-US" dirty="0" err="1" smtClean="0"/>
              <a:t>setSTag</a:t>
            </a:r>
            <a:r>
              <a:rPr lang="en-US" dirty="0" smtClean="0"/>
              <a:t>(</a:t>
            </a:r>
            <a:r>
              <a:rPr lang="en-US" dirty="0" err="1" smtClean="0"/>
              <a:t>Obj</a:t>
            </a:r>
            <a:r>
              <a:rPr lang="en-US" dirty="0" smtClean="0"/>
              <a:t> tag) {</a:t>
            </a:r>
          </a:p>
          <a:p>
            <a:endParaRPr lang="en-US" dirty="0" smtClean="0"/>
          </a:p>
          <a:p>
            <a:r>
              <a:rPr lang="en-US" dirty="0" smtClean="0"/>
              <a:t>5 </a:t>
            </a:r>
            <a:r>
              <a:rPr lang="en-US" dirty="0" err="1" smtClean="0"/>
              <a:t>sKey</a:t>
            </a:r>
            <a:r>
              <a:rPr lang="en-US" dirty="0" smtClean="0"/>
              <a:t> = new </a:t>
            </a:r>
            <a:r>
              <a:rPr lang="en-US" dirty="0" err="1" smtClean="0"/>
              <a:t>WeakRef</a:t>
            </a:r>
            <a:r>
              <a:rPr lang="en-US" dirty="0" smtClean="0"/>
              <a:t>(this); </a:t>
            </a:r>
            <a:r>
              <a:rPr lang="en-US" dirty="0" err="1" smtClean="0"/>
              <a:t>sTag</a:t>
            </a:r>
            <a:r>
              <a:rPr lang="en-US" dirty="0" smtClean="0"/>
              <a:t> = tag; }</a:t>
            </a:r>
          </a:p>
          <a:p>
            <a:r>
              <a:rPr lang="en-US" dirty="0" smtClean="0"/>
              <a:t>6 </a:t>
            </a:r>
            <a:r>
              <a:rPr lang="en-US" dirty="0" err="1" smtClean="0"/>
              <a:t>Obj</a:t>
            </a:r>
            <a:r>
              <a:rPr lang="en-US" dirty="0" smtClean="0"/>
              <a:t> </a:t>
            </a:r>
            <a:r>
              <a:rPr lang="en-US" dirty="0" err="1" smtClean="0"/>
              <a:t>mTag</a:t>
            </a:r>
            <a:r>
              <a:rPr lang="en-US" dirty="0" smtClean="0"/>
              <a:t>;</a:t>
            </a:r>
          </a:p>
          <a:p>
            <a:r>
              <a:rPr lang="en-US" dirty="0" smtClean="0"/>
              <a:t>7 void </a:t>
            </a:r>
            <a:r>
              <a:rPr lang="en-US" dirty="0" err="1" smtClean="0"/>
              <a:t>setMTag</a:t>
            </a:r>
            <a:r>
              <a:rPr lang="en-US" dirty="0" smtClean="0"/>
              <a:t>(</a:t>
            </a:r>
            <a:r>
              <a:rPr lang="en-US" dirty="0" err="1" smtClean="0"/>
              <a:t>Obj</a:t>
            </a:r>
            <a:r>
              <a:rPr lang="en-US" dirty="0" smtClean="0"/>
              <a:t> tag) { </a:t>
            </a:r>
            <a:r>
              <a:rPr lang="en-US" dirty="0" err="1" smtClean="0"/>
              <a:t>mTag</a:t>
            </a:r>
            <a:r>
              <a:rPr lang="en-US" dirty="0" smtClean="0"/>
              <a:t> = tag; }</a:t>
            </a:r>
          </a:p>
          <a:p>
            <a:r>
              <a:rPr lang="en-US" dirty="0" smtClean="0"/>
              <a:t>8 }</a:t>
            </a:r>
            <a:endParaRPr lang="en-US" dirty="0"/>
          </a:p>
        </p:txBody>
      </p:sp>
      <p:sp>
        <p:nvSpPr>
          <p:cNvPr id="4" name="Slide Number Placeholder 3"/>
          <p:cNvSpPr>
            <a:spLocks noGrp="1"/>
          </p:cNvSpPr>
          <p:nvPr>
            <p:ph type="sldNum" sz="quarter" idx="10"/>
          </p:nvPr>
        </p:nvSpPr>
        <p:spPr/>
        <p:txBody>
          <a:bodyPr/>
          <a:lstStyle/>
          <a:p>
            <a:fld id="{267DE1A8-32D7-461C-A0D6-60C4624F4381}" type="slidenum">
              <a:rPr lang="en-US" smtClean="0"/>
              <a:t>3</a:t>
            </a:fld>
            <a:endParaRPr lang="en-US"/>
          </a:p>
        </p:txBody>
      </p:sp>
    </p:spTree>
    <p:extLst>
      <p:ext uri="{BB962C8B-B14F-4D97-AF65-F5344CB8AC3E}">
        <p14:creationId xmlns:p14="http://schemas.microsoft.com/office/powerpoint/2010/main" val="453395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Patch to another slide</a:t>
            </a:r>
          </a:p>
          <a:p>
            <a:r>
              <a:rPr lang="en-US" dirty="0" smtClean="0"/>
              <a:t>Slide to explain</a:t>
            </a:r>
            <a:r>
              <a:rPr lang="en-US" baseline="0" dirty="0" smtClean="0"/>
              <a:t> the patches from repair spec</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67DE1A8-32D7-461C-A0D6-60C4624F4381}" type="slidenum">
              <a:rPr lang="en-US" smtClean="0"/>
              <a:t>4</a:t>
            </a:fld>
            <a:endParaRPr lang="en-US" dirty="0"/>
          </a:p>
        </p:txBody>
      </p:sp>
    </p:spTree>
    <p:extLst>
      <p:ext uri="{BB962C8B-B14F-4D97-AF65-F5344CB8AC3E}">
        <p14:creationId xmlns:p14="http://schemas.microsoft.com/office/powerpoint/2010/main" val="678413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7DE1A8-32D7-461C-A0D6-60C4624F4381}" type="slidenum">
              <a:rPr lang="en-US" smtClean="0"/>
              <a:t>10</a:t>
            </a:fld>
            <a:endParaRPr lang="en-US" dirty="0"/>
          </a:p>
        </p:txBody>
      </p:sp>
    </p:spTree>
    <p:extLst>
      <p:ext uri="{BB962C8B-B14F-4D97-AF65-F5344CB8AC3E}">
        <p14:creationId xmlns:p14="http://schemas.microsoft.com/office/powerpoint/2010/main" val="3455138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BC58BC-FB1E-4F6A-BA22-3C2CC5B1F57C}" type="datetimeFigureOut">
              <a:rPr lang="en-US" smtClean="0"/>
              <a:t>2/25/2015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7111C3-CB9D-4B51-8372-1138F751FC13}" type="slidenum">
              <a:rPr lang="en-US" smtClean="0"/>
              <a:t>‹#›</a:t>
            </a:fld>
            <a:endParaRPr lang="en-US" dirty="0"/>
          </a:p>
        </p:txBody>
      </p:sp>
    </p:spTree>
    <p:extLst>
      <p:ext uri="{BB962C8B-B14F-4D97-AF65-F5344CB8AC3E}">
        <p14:creationId xmlns:p14="http://schemas.microsoft.com/office/powerpoint/2010/main" val="2270305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BC58BC-FB1E-4F6A-BA22-3C2CC5B1F57C}" type="datetimeFigureOut">
              <a:rPr lang="en-US" smtClean="0"/>
              <a:t>2/25/2015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7111C3-CB9D-4B51-8372-1138F751FC13}" type="slidenum">
              <a:rPr lang="en-US" smtClean="0"/>
              <a:t>‹#›</a:t>
            </a:fld>
            <a:endParaRPr lang="en-US" dirty="0"/>
          </a:p>
        </p:txBody>
      </p:sp>
    </p:spTree>
    <p:extLst>
      <p:ext uri="{BB962C8B-B14F-4D97-AF65-F5344CB8AC3E}">
        <p14:creationId xmlns:p14="http://schemas.microsoft.com/office/powerpoint/2010/main" val="604614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BC58BC-FB1E-4F6A-BA22-3C2CC5B1F57C}" type="datetimeFigureOut">
              <a:rPr lang="en-US" smtClean="0"/>
              <a:t>2/25/2015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7111C3-CB9D-4B51-8372-1138F751FC13}" type="slidenum">
              <a:rPr lang="en-US" smtClean="0"/>
              <a:t>‹#›</a:t>
            </a:fld>
            <a:endParaRPr lang="en-US" dirty="0"/>
          </a:p>
        </p:txBody>
      </p:sp>
    </p:spTree>
    <p:extLst>
      <p:ext uri="{BB962C8B-B14F-4D97-AF65-F5344CB8AC3E}">
        <p14:creationId xmlns:p14="http://schemas.microsoft.com/office/powerpoint/2010/main" val="4116746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BC58BC-FB1E-4F6A-BA22-3C2CC5B1F57C}" type="datetimeFigureOut">
              <a:rPr lang="en-US" smtClean="0"/>
              <a:t>2/25/2015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7111C3-CB9D-4B51-8372-1138F751FC13}" type="slidenum">
              <a:rPr lang="en-US" smtClean="0"/>
              <a:t>‹#›</a:t>
            </a:fld>
            <a:endParaRPr lang="en-US" dirty="0"/>
          </a:p>
        </p:txBody>
      </p:sp>
    </p:spTree>
    <p:extLst>
      <p:ext uri="{BB962C8B-B14F-4D97-AF65-F5344CB8AC3E}">
        <p14:creationId xmlns:p14="http://schemas.microsoft.com/office/powerpoint/2010/main" val="1422908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BC58BC-FB1E-4F6A-BA22-3C2CC5B1F57C}" type="datetimeFigureOut">
              <a:rPr lang="en-US" smtClean="0"/>
              <a:t>2/25/2015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7111C3-CB9D-4B51-8372-1138F751FC13}" type="slidenum">
              <a:rPr lang="en-US" smtClean="0"/>
              <a:t>‹#›</a:t>
            </a:fld>
            <a:endParaRPr lang="en-US" dirty="0"/>
          </a:p>
        </p:txBody>
      </p:sp>
    </p:spTree>
    <p:extLst>
      <p:ext uri="{BB962C8B-B14F-4D97-AF65-F5344CB8AC3E}">
        <p14:creationId xmlns:p14="http://schemas.microsoft.com/office/powerpoint/2010/main" val="3697631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BC58BC-FB1E-4F6A-BA22-3C2CC5B1F57C}" type="datetimeFigureOut">
              <a:rPr lang="en-US" smtClean="0"/>
              <a:t>2/25/2015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7111C3-CB9D-4B51-8372-1138F751FC13}" type="slidenum">
              <a:rPr lang="en-US" smtClean="0"/>
              <a:t>‹#›</a:t>
            </a:fld>
            <a:endParaRPr lang="en-US" dirty="0"/>
          </a:p>
        </p:txBody>
      </p:sp>
    </p:spTree>
    <p:extLst>
      <p:ext uri="{BB962C8B-B14F-4D97-AF65-F5344CB8AC3E}">
        <p14:creationId xmlns:p14="http://schemas.microsoft.com/office/powerpoint/2010/main" val="2894652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BC58BC-FB1E-4F6A-BA22-3C2CC5B1F57C}" type="datetimeFigureOut">
              <a:rPr lang="en-US" smtClean="0"/>
              <a:t>2/25/2015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17111C3-CB9D-4B51-8372-1138F751FC13}" type="slidenum">
              <a:rPr lang="en-US" smtClean="0"/>
              <a:t>‹#›</a:t>
            </a:fld>
            <a:endParaRPr lang="en-US" dirty="0"/>
          </a:p>
        </p:txBody>
      </p:sp>
    </p:spTree>
    <p:extLst>
      <p:ext uri="{BB962C8B-B14F-4D97-AF65-F5344CB8AC3E}">
        <p14:creationId xmlns:p14="http://schemas.microsoft.com/office/powerpoint/2010/main" val="3717113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BC58BC-FB1E-4F6A-BA22-3C2CC5B1F57C}" type="datetimeFigureOut">
              <a:rPr lang="en-US" smtClean="0"/>
              <a:t>2/25/2015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17111C3-CB9D-4B51-8372-1138F751FC13}" type="slidenum">
              <a:rPr lang="en-US" smtClean="0"/>
              <a:t>‹#›</a:t>
            </a:fld>
            <a:endParaRPr lang="en-US" dirty="0"/>
          </a:p>
        </p:txBody>
      </p:sp>
    </p:spTree>
    <p:extLst>
      <p:ext uri="{BB962C8B-B14F-4D97-AF65-F5344CB8AC3E}">
        <p14:creationId xmlns:p14="http://schemas.microsoft.com/office/powerpoint/2010/main" val="3298464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BC58BC-FB1E-4F6A-BA22-3C2CC5B1F57C}" type="datetimeFigureOut">
              <a:rPr lang="en-US" smtClean="0"/>
              <a:t>2/25/2015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17111C3-CB9D-4B51-8372-1138F751FC13}" type="slidenum">
              <a:rPr lang="en-US" smtClean="0"/>
              <a:t>‹#›</a:t>
            </a:fld>
            <a:endParaRPr lang="en-US" dirty="0"/>
          </a:p>
        </p:txBody>
      </p:sp>
    </p:spTree>
    <p:extLst>
      <p:ext uri="{BB962C8B-B14F-4D97-AF65-F5344CB8AC3E}">
        <p14:creationId xmlns:p14="http://schemas.microsoft.com/office/powerpoint/2010/main" val="2806792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BC58BC-FB1E-4F6A-BA22-3C2CC5B1F57C}" type="datetimeFigureOut">
              <a:rPr lang="en-US" smtClean="0"/>
              <a:t>2/25/2015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7111C3-CB9D-4B51-8372-1138F751FC13}" type="slidenum">
              <a:rPr lang="en-US" smtClean="0"/>
              <a:t>‹#›</a:t>
            </a:fld>
            <a:endParaRPr lang="en-US" dirty="0"/>
          </a:p>
        </p:txBody>
      </p:sp>
    </p:spTree>
    <p:extLst>
      <p:ext uri="{BB962C8B-B14F-4D97-AF65-F5344CB8AC3E}">
        <p14:creationId xmlns:p14="http://schemas.microsoft.com/office/powerpoint/2010/main" val="867773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BC58BC-FB1E-4F6A-BA22-3C2CC5B1F57C}" type="datetimeFigureOut">
              <a:rPr lang="en-US" smtClean="0"/>
              <a:t>2/25/2015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7111C3-CB9D-4B51-8372-1138F751FC13}" type="slidenum">
              <a:rPr lang="en-US" smtClean="0"/>
              <a:t>‹#›</a:t>
            </a:fld>
            <a:endParaRPr lang="en-US" dirty="0"/>
          </a:p>
        </p:txBody>
      </p:sp>
    </p:spTree>
    <p:extLst>
      <p:ext uri="{BB962C8B-B14F-4D97-AF65-F5344CB8AC3E}">
        <p14:creationId xmlns:p14="http://schemas.microsoft.com/office/powerpoint/2010/main" val="1323054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BC58BC-FB1E-4F6A-BA22-3C2CC5B1F57C}" type="datetimeFigureOut">
              <a:rPr lang="en-US" smtClean="0"/>
              <a:t>2/25/2015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7111C3-CB9D-4B51-8372-1138F751FC13}" type="slidenum">
              <a:rPr lang="en-US" smtClean="0"/>
              <a:t>‹#›</a:t>
            </a:fld>
            <a:endParaRPr lang="en-US" dirty="0"/>
          </a:p>
        </p:txBody>
      </p:sp>
    </p:spTree>
    <p:extLst>
      <p:ext uri="{BB962C8B-B14F-4D97-AF65-F5344CB8AC3E}">
        <p14:creationId xmlns:p14="http://schemas.microsoft.com/office/powerpoint/2010/main" val="631488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4.gif"/><Relationship Id="rId5" Type="http://schemas.openxmlformats.org/officeDocument/2006/relationships/image" Target="../media/image3.jpe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oleObject" Target="../embeddings/oleObject7.bin"/><Relationship Id="rId3" Type="http://schemas.openxmlformats.org/officeDocument/2006/relationships/notesSlide" Target="../notesSlides/notesSlide4.xml"/><Relationship Id="rId7" Type="http://schemas.openxmlformats.org/officeDocument/2006/relationships/image" Target="../media/image22.png"/><Relationship Id="rId12" Type="http://schemas.openxmlformats.org/officeDocument/2006/relationships/image" Target="../media/image23.png"/><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18.wmf"/><Relationship Id="rId11" Type="http://schemas.openxmlformats.org/officeDocument/2006/relationships/image" Target="../media/image20.wmf"/><Relationship Id="rId5" Type="http://schemas.openxmlformats.org/officeDocument/2006/relationships/oleObject" Target="../embeddings/oleObject4.bin"/><Relationship Id="rId10" Type="http://schemas.openxmlformats.org/officeDocument/2006/relationships/oleObject" Target="../embeddings/oleObject6.bin"/><Relationship Id="rId4" Type="http://schemas.openxmlformats.org/officeDocument/2006/relationships/image" Target="../media/image12.png"/><Relationship Id="rId9" Type="http://schemas.openxmlformats.org/officeDocument/2006/relationships/image" Target="../media/image19.wmf"/><Relationship Id="rId14" Type="http://schemas.openxmlformats.org/officeDocument/2006/relationships/image" Target="../media/image21.wmf"/></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jpe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4.gif"/><Relationship Id="rId5" Type="http://schemas.openxmlformats.org/officeDocument/2006/relationships/image" Target="../media/image11.png"/><Relationship Id="rId10" Type="http://schemas.openxmlformats.org/officeDocument/2006/relationships/image" Target="../media/image15.jpeg"/><Relationship Id="rId4" Type="http://schemas.openxmlformats.org/officeDocument/2006/relationships/image" Target="../media/image10.gif"/><Relationship Id="rId9" Type="http://schemas.openxmlformats.org/officeDocument/2006/relationships/image" Target="../media/image14.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7.wmf"/><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6.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18.w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Patchr</a:t>
            </a:r>
            <a:endParaRPr lang="en-US" dirty="0"/>
          </a:p>
        </p:txBody>
      </p:sp>
      <p:sp>
        <p:nvSpPr>
          <p:cNvPr id="3" name="Content Placeholder 2"/>
          <p:cNvSpPr>
            <a:spLocks noGrp="1"/>
          </p:cNvSpPr>
          <p:nvPr>
            <p:ph sz="half" idx="1"/>
          </p:nvPr>
        </p:nvSpPr>
        <p:spPr/>
        <p:txBody>
          <a:bodyPr>
            <a:normAutofit fontScale="85000" lnSpcReduction="20000"/>
          </a:bodyPr>
          <a:lstStyle/>
          <a:p>
            <a:pPr marL="0" indent="0">
              <a:spcBef>
                <a:spcPts val="600"/>
              </a:spcBef>
              <a:buNone/>
            </a:pPr>
            <a:r>
              <a:rPr lang="en-US" i="0" u="none" strike="noStrike" dirty="0" smtClean="0">
                <a:solidFill>
                  <a:srgbClr val="000000"/>
                </a:solidFill>
                <a:effectLst/>
                <a:latin typeface="Arial" panose="020B0604020202020204" pitchFamily="34" charset="0"/>
              </a:rPr>
              <a:t>How do we validate repair specifications?</a:t>
            </a:r>
            <a:endParaRPr lang="en-US" dirty="0" smtClean="0">
              <a:effectLst/>
            </a:endParaRPr>
          </a:p>
          <a:p>
            <a:pPr fontAlgn="base">
              <a:spcBef>
                <a:spcPts val="600"/>
              </a:spcBef>
            </a:pPr>
            <a:r>
              <a:rPr lang="en-US" i="0" u="none" strike="noStrike" dirty="0" smtClean="0">
                <a:solidFill>
                  <a:srgbClr val="000000"/>
                </a:solidFill>
                <a:effectLst/>
                <a:latin typeface="Arial" panose="020B0604020202020204" pitchFamily="34" charset="0"/>
              </a:rPr>
              <a:t>We synthesize appropriate patches [</a:t>
            </a:r>
            <a:r>
              <a:rPr lang="en-US" i="0" u="none" strike="noStrike" dirty="0" err="1" smtClean="0">
                <a:solidFill>
                  <a:srgbClr val="FF0000"/>
                </a:solidFill>
                <a:effectLst/>
                <a:latin typeface="Arial" panose="020B0604020202020204" pitchFamily="34" charset="0"/>
              </a:rPr>
              <a:t>Patchr</a:t>
            </a:r>
            <a:r>
              <a:rPr lang="en-US" i="0" u="none" strike="noStrike" dirty="0" smtClean="0">
                <a:solidFill>
                  <a:srgbClr val="000000"/>
                </a:solidFill>
                <a:effectLst/>
                <a:latin typeface="Arial" panose="020B0604020202020204" pitchFamily="34" charset="0"/>
              </a:rPr>
              <a:t>] for many examples</a:t>
            </a:r>
          </a:p>
          <a:p>
            <a:pPr fontAlgn="base">
              <a:spcBef>
                <a:spcPts val="0"/>
              </a:spcBef>
            </a:pPr>
            <a:r>
              <a:rPr lang="en-US" i="0" u="none" strike="noStrike" dirty="0" smtClean="0">
                <a:solidFill>
                  <a:srgbClr val="000000"/>
                </a:solidFill>
                <a:effectLst/>
                <a:latin typeface="Arial" panose="020B0604020202020204" pitchFamily="34" charset="0"/>
              </a:rPr>
              <a:t>…. and validate the patches using human input (</a:t>
            </a:r>
            <a:r>
              <a:rPr lang="en-US" i="0" u="none" strike="noStrike" dirty="0" err="1" smtClean="0">
                <a:solidFill>
                  <a:srgbClr val="000000"/>
                </a:solidFill>
                <a:effectLst/>
                <a:latin typeface="Arial" panose="020B0604020202020204" pitchFamily="34" charset="0"/>
              </a:rPr>
              <a:t>mturk</a:t>
            </a:r>
            <a:r>
              <a:rPr lang="en-US" i="0" u="none" strike="noStrike" dirty="0" smtClean="0">
                <a:solidFill>
                  <a:srgbClr val="000000"/>
                </a:solidFill>
                <a:effectLst/>
                <a:latin typeface="Arial" panose="020B0604020202020204" pitchFamily="34" charset="0"/>
              </a:rPr>
              <a:t>, pull requests) [part of </a:t>
            </a:r>
            <a:r>
              <a:rPr lang="en-US" i="0" u="none" strike="noStrike" dirty="0" err="1" smtClean="0">
                <a:solidFill>
                  <a:srgbClr val="FF0000"/>
                </a:solidFill>
                <a:effectLst/>
                <a:latin typeface="Arial" panose="020B0604020202020204" pitchFamily="34" charset="0"/>
              </a:rPr>
              <a:t>Harvestr</a:t>
            </a:r>
            <a:r>
              <a:rPr lang="en-US" i="0" u="none" strike="noStrike" dirty="0" smtClean="0">
                <a:solidFill>
                  <a:srgbClr val="000000"/>
                </a:solidFill>
                <a:effectLst/>
                <a:latin typeface="Arial" panose="020B0604020202020204" pitchFamily="34" charset="0"/>
              </a:rPr>
              <a:t>]</a:t>
            </a:r>
          </a:p>
          <a:p>
            <a:pPr marL="0" indent="0">
              <a:spcBef>
                <a:spcPts val="600"/>
              </a:spcBef>
              <a:buNone/>
            </a:pPr>
            <a:r>
              <a:rPr lang="en-US" dirty="0" smtClean="0">
                <a:effectLst/>
              </a:rPr>
              <a:t/>
            </a:r>
            <a:br>
              <a:rPr lang="en-US" dirty="0" smtClean="0">
                <a:effectLst/>
              </a:rPr>
            </a:br>
            <a:r>
              <a:rPr lang="en-US" i="0" u="none" strike="noStrike" dirty="0" smtClean="0">
                <a:solidFill>
                  <a:srgbClr val="000000"/>
                </a:solidFill>
                <a:effectLst/>
                <a:latin typeface="Arial" panose="020B0604020202020204" pitchFamily="34" charset="0"/>
              </a:rPr>
              <a:t>Motivation for developers to provide feedback:</a:t>
            </a:r>
            <a:endParaRPr lang="en-US" dirty="0" smtClean="0">
              <a:effectLst/>
            </a:endParaRPr>
          </a:p>
          <a:p>
            <a:pPr fontAlgn="base">
              <a:spcBef>
                <a:spcPts val="600"/>
              </a:spcBef>
            </a:pPr>
            <a:r>
              <a:rPr lang="en-US" i="0" u="none" strike="noStrike" dirty="0" smtClean="0">
                <a:solidFill>
                  <a:srgbClr val="000000"/>
                </a:solidFill>
                <a:effectLst/>
                <a:latin typeface="Arial" panose="020B0604020202020204" pitchFamily="34" charset="0"/>
              </a:rPr>
              <a:t>Patches </a:t>
            </a:r>
            <a:r>
              <a:rPr lang="en-US" i="0" u="none" strike="noStrike" dirty="0" smtClean="0">
                <a:solidFill>
                  <a:srgbClr val="0000FF"/>
                </a:solidFill>
                <a:effectLst/>
                <a:latin typeface="Arial" panose="020B0604020202020204" pitchFamily="34" charset="0"/>
              </a:rPr>
              <a:t>easier to understand</a:t>
            </a:r>
            <a:r>
              <a:rPr lang="en-US" i="0" u="none" strike="noStrike" dirty="0" smtClean="0">
                <a:solidFill>
                  <a:srgbClr val="000000"/>
                </a:solidFill>
                <a:effectLst/>
                <a:latin typeface="Arial" panose="020B0604020202020204" pitchFamily="34" charset="0"/>
              </a:rPr>
              <a:t> than repair specs</a:t>
            </a:r>
          </a:p>
          <a:p>
            <a:pPr fontAlgn="base">
              <a:spcBef>
                <a:spcPts val="0"/>
              </a:spcBef>
            </a:pPr>
            <a:r>
              <a:rPr lang="en-US" i="0" u="none" strike="noStrike" dirty="0" smtClean="0">
                <a:solidFill>
                  <a:srgbClr val="000000"/>
                </a:solidFill>
                <a:effectLst/>
                <a:latin typeface="Arial" panose="020B0604020202020204" pitchFamily="34" charset="0"/>
              </a:rPr>
              <a:t>Patches, if correct, </a:t>
            </a:r>
            <a:r>
              <a:rPr lang="en-US" i="0" u="none" strike="noStrike" dirty="0" smtClean="0">
                <a:solidFill>
                  <a:srgbClr val="0000FF"/>
                </a:solidFill>
                <a:effectLst/>
                <a:latin typeface="Arial" panose="020B0604020202020204" pitchFamily="34" charset="0"/>
              </a:rPr>
              <a:t>immediately useful</a:t>
            </a:r>
            <a:r>
              <a:rPr lang="en-US" i="0" u="none" strike="noStrike" dirty="0" smtClean="0">
                <a:solidFill>
                  <a:srgbClr val="000000"/>
                </a:solidFill>
                <a:effectLst/>
                <a:latin typeface="Arial" panose="020B0604020202020204" pitchFamily="34" charset="0"/>
              </a:rPr>
              <a:t> to developers</a:t>
            </a:r>
          </a:p>
          <a:p>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6765" y="1205435"/>
            <a:ext cx="931380" cy="886363"/>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56599" y="2510142"/>
            <a:ext cx="1249251" cy="1249251"/>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10729" y="4789242"/>
            <a:ext cx="1261863" cy="812640"/>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39385" y="4577937"/>
            <a:ext cx="1624045" cy="1218034"/>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45459" y="2510142"/>
            <a:ext cx="1592401" cy="1592401"/>
          </a:xfrm>
          <a:prstGeom prst="rect">
            <a:avLst/>
          </a:prstGeom>
        </p:spPr>
      </p:pic>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57554" y="2203459"/>
            <a:ext cx="555469" cy="799576"/>
          </a:xfrm>
          <a:prstGeom prst="rect">
            <a:avLst/>
          </a:prstGeom>
        </p:spPr>
      </p:pic>
      <p:sp>
        <p:nvSpPr>
          <p:cNvPr id="15" name="Down Arrow 14"/>
          <p:cNvSpPr/>
          <p:nvPr/>
        </p:nvSpPr>
        <p:spPr>
          <a:xfrm>
            <a:off x="7429099" y="2319237"/>
            <a:ext cx="246714" cy="4146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7429098" y="4227235"/>
            <a:ext cx="246714" cy="6006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8056681" y="2925761"/>
            <a:ext cx="1692628" cy="2424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 Arrow 17"/>
          <p:cNvSpPr/>
          <p:nvPr/>
        </p:nvSpPr>
        <p:spPr>
          <a:xfrm>
            <a:off x="8058866" y="3284112"/>
            <a:ext cx="1649249" cy="2318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8255358" y="5016151"/>
            <a:ext cx="1439878" cy="2967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861023" y="1991420"/>
            <a:ext cx="1427133" cy="369332"/>
          </a:xfrm>
          <a:prstGeom prst="rect">
            <a:avLst/>
          </a:prstGeom>
          <a:noFill/>
        </p:spPr>
        <p:txBody>
          <a:bodyPr wrap="square" rtlCol="0">
            <a:spAutoFit/>
          </a:bodyPr>
          <a:lstStyle/>
          <a:p>
            <a:r>
              <a:rPr lang="en-US" b="1" dirty="0" smtClean="0"/>
              <a:t>Repair Spec</a:t>
            </a:r>
            <a:endParaRPr lang="en-US" b="1" dirty="0"/>
          </a:p>
        </p:txBody>
      </p:sp>
      <p:sp>
        <p:nvSpPr>
          <p:cNvPr id="21" name="TextBox 20"/>
          <p:cNvSpPr txBox="1"/>
          <p:nvPr/>
        </p:nvSpPr>
        <p:spPr>
          <a:xfrm>
            <a:off x="6863912" y="3809507"/>
            <a:ext cx="1427133" cy="369332"/>
          </a:xfrm>
          <a:prstGeom prst="rect">
            <a:avLst/>
          </a:prstGeom>
          <a:noFill/>
        </p:spPr>
        <p:txBody>
          <a:bodyPr wrap="square" rtlCol="0">
            <a:spAutoFit/>
          </a:bodyPr>
          <a:lstStyle/>
          <a:p>
            <a:pPr algn="ctr"/>
            <a:r>
              <a:rPr lang="en-US" b="1" dirty="0" err="1" smtClean="0"/>
              <a:t>Patchr</a:t>
            </a:r>
            <a:endParaRPr lang="en-US" b="1" dirty="0"/>
          </a:p>
        </p:txBody>
      </p:sp>
      <p:sp>
        <p:nvSpPr>
          <p:cNvPr id="22" name="TextBox 21"/>
          <p:cNvSpPr txBox="1"/>
          <p:nvPr/>
        </p:nvSpPr>
        <p:spPr>
          <a:xfrm>
            <a:off x="6861023" y="5499756"/>
            <a:ext cx="1427133" cy="369332"/>
          </a:xfrm>
          <a:prstGeom prst="rect">
            <a:avLst/>
          </a:prstGeom>
          <a:noFill/>
        </p:spPr>
        <p:txBody>
          <a:bodyPr wrap="square" rtlCol="0">
            <a:spAutoFit/>
          </a:bodyPr>
          <a:lstStyle/>
          <a:p>
            <a:pPr algn="ctr"/>
            <a:r>
              <a:rPr lang="en-US" b="1" dirty="0" smtClean="0"/>
              <a:t>Patches</a:t>
            </a:r>
            <a:endParaRPr lang="en-US" b="1" dirty="0"/>
          </a:p>
        </p:txBody>
      </p:sp>
      <p:sp>
        <p:nvSpPr>
          <p:cNvPr id="23" name="TextBox 22"/>
          <p:cNvSpPr txBox="1"/>
          <p:nvPr/>
        </p:nvSpPr>
        <p:spPr>
          <a:xfrm>
            <a:off x="9539728" y="5670117"/>
            <a:ext cx="1739608" cy="646331"/>
          </a:xfrm>
          <a:prstGeom prst="rect">
            <a:avLst/>
          </a:prstGeom>
          <a:noFill/>
        </p:spPr>
        <p:txBody>
          <a:bodyPr wrap="square" rtlCol="0">
            <a:spAutoFit/>
          </a:bodyPr>
          <a:lstStyle/>
          <a:p>
            <a:pPr algn="ctr"/>
            <a:r>
              <a:rPr lang="en-US" b="1" dirty="0" smtClean="0"/>
              <a:t>Fixed Android Code</a:t>
            </a:r>
            <a:endParaRPr lang="en-US" b="1" dirty="0"/>
          </a:p>
        </p:txBody>
      </p:sp>
      <p:sp>
        <p:nvSpPr>
          <p:cNvPr id="24" name="TextBox 23"/>
          <p:cNvSpPr txBox="1"/>
          <p:nvPr/>
        </p:nvSpPr>
        <p:spPr>
          <a:xfrm>
            <a:off x="9561711" y="3664637"/>
            <a:ext cx="1427133" cy="369332"/>
          </a:xfrm>
          <a:prstGeom prst="rect">
            <a:avLst/>
          </a:prstGeom>
          <a:noFill/>
        </p:spPr>
        <p:txBody>
          <a:bodyPr wrap="square" rtlCol="0">
            <a:spAutoFit/>
          </a:bodyPr>
          <a:lstStyle/>
          <a:p>
            <a:pPr algn="ctr"/>
            <a:r>
              <a:rPr lang="en-US" b="1" dirty="0" err="1" smtClean="0"/>
              <a:t>Fixr</a:t>
            </a:r>
            <a:r>
              <a:rPr lang="en-US" b="1" dirty="0" smtClean="0"/>
              <a:t> DB</a:t>
            </a:r>
            <a:endParaRPr lang="en-US" b="1" dirty="0"/>
          </a:p>
        </p:txBody>
      </p:sp>
      <p:sp>
        <p:nvSpPr>
          <p:cNvPr id="25" name="TextBox 24"/>
          <p:cNvSpPr txBox="1"/>
          <p:nvPr/>
        </p:nvSpPr>
        <p:spPr>
          <a:xfrm>
            <a:off x="8453007" y="2334994"/>
            <a:ext cx="1427133" cy="646331"/>
          </a:xfrm>
          <a:prstGeom prst="rect">
            <a:avLst/>
          </a:prstGeom>
          <a:noFill/>
        </p:spPr>
        <p:txBody>
          <a:bodyPr wrap="square" rtlCol="0">
            <a:spAutoFit/>
          </a:bodyPr>
          <a:lstStyle/>
          <a:p>
            <a:pPr algn="ctr"/>
            <a:r>
              <a:rPr lang="en-US" b="1" dirty="0" smtClean="0"/>
              <a:t>Query Buggy Apps</a:t>
            </a:r>
            <a:endParaRPr lang="en-US" b="1" dirty="0"/>
          </a:p>
        </p:txBody>
      </p:sp>
      <p:pic>
        <p:nvPicPr>
          <p:cNvPr id="26" name="Picture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334557" y="3490263"/>
            <a:ext cx="946879" cy="849035"/>
          </a:xfrm>
          <a:prstGeom prst="rect">
            <a:avLst/>
          </a:prstGeom>
        </p:spPr>
      </p:pic>
      <p:sp>
        <p:nvSpPr>
          <p:cNvPr id="27" name="TextBox 26"/>
          <p:cNvSpPr txBox="1"/>
          <p:nvPr/>
        </p:nvSpPr>
        <p:spPr>
          <a:xfrm>
            <a:off x="8141688" y="3438777"/>
            <a:ext cx="1427133" cy="369332"/>
          </a:xfrm>
          <a:prstGeom prst="rect">
            <a:avLst/>
          </a:prstGeom>
          <a:noFill/>
        </p:spPr>
        <p:txBody>
          <a:bodyPr wrap="square" rtlCol="0">
            <a:spAutoFit/>
          </a:bodyPr>
          <a:lstStyle/>
          <a:p>
            <a:pPr algn="ctr"/>
            <a:r>
              <a:rPr lang="en-US" b="1" dirty="0" smtClean="0"/>
              <a:t>Buggy Code</a:t>
            </a:r>
            <a:endParaRPr lang="en-US" b="1" dirty="0"/>
          </a:p>
        </p:txBody>
      </p:sp>
    </p:spTree>
    <p:extLst>
      <p:ext uri="{BB962C8B-B14F-4D97-AF65-F5344CB8AC3E}">
        <p14:creationId xmlns:p14="http://schemas.microsoft.com/office/powerpoint/2010/main" val="32026130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smtClean="0"/>
              <a:t>of applying a Patch</a:t>
            </a: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0132" y="3503418"/>
            <a:ext cx="1904934" cy="875429"/>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2458507285"/>
              </p:ext>
            </p:extLst>
          </p:nvPr>
        </p:nvGraphicFramePr>
        <p:xfrm>
          <a:off x="5305676" y="3500976"/>
          <a:ext cx="1374585" cy="826355"/>
        </p:xfrm>
        <a:graphic>
          <a:graphicData uri="http://schemas.openxmlformats.org/presentationml/2006/ole">
            <mc:AlternateContent xmlns:mc="http://schemas.openxmlformats.org/markup-compatibility/2006">
              <mc:Choice xmlns:v="urn:schemas-microsoft-com:vml" Requires="v">
                <p:oleObj spid="_x0000_s3238" name="Packager Shell Object" showAsIcon="1" r:id="rId5" imgW="815760" imgH="491040" progId="Package">
                  <p:embed/>
                </p:oleObj>
              </mc:Choice>
              <mc:Fallback>
                <p:oleObj name="Packager Shell Object" showAsIcon="1" r:id="rId5" imgW="815760" imgH="491040" progId="Package">
                  <p:embed/>
                  <p:pic>
                    <p:nvPicPr>
                      <p:cNvPr id="0" name=""/>
                      <p:cNvPicPr/>
                      <p:nvPr/>
                    </p:nvPicPr>
                    <p:blipFill>
                      <a:blip r:embed="rId6"/>
                      <a:stretch>
                        <a:fillRect/>
                      </a:stretch>
                    </p:blipFill>
                    <p:spPr>
                      <a:xfrm>
                        <a:off x="5305676" y="3500976"/>
                        <a:ext cx="1374585" cy="826355"/>
                      </a:xfrm>
                      <a:prstGeom prst="rect">
                        <a:avLst/>
                      </a:prstGeom>
                    </p:spPr>
                  </p:pic>
                </p:oleObj>
              </mc:Fallback>
            </mc:AlternateContent>
          </a:graphicData>
        </a:graphic>
      </p:graphicFrame>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43665" y="3319430"/>
            <a:ext cx="729459" cy="1187397"/>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3880980319"/>
              </p:ext>
            </p:extLst>
          </p:nvPr>
        </p:nvGraphicFramePr>
        <p:xfrm>
          <a:off x="9818215" y="3694129"/>
          <a:ext cx="1042988" cy="490538"/>
        </p:xfrm>
        <a:graphic>
          <a:graphicData uri="http://schemas.openxmlformats.org/presentationml/2006/ole">
            <mc:AlternateContent xmlns:mc="http://schemas.openxmlformats.org/markup-compatibility/2006">
              <mc:Choice xmlns:v="urn:schemas-microsoft-com:vml" Requires="v">
                <p:oleObj spid="_x0000_s3239" name="Packager Shell Object" showAsIcon="1" r:id="rId8" imgW="1042560" imgH="491040" progId="Package">
                  <p:embed/>
                </p:oleObj>
              </mc:Choice>
              <mc:Fallback>
                <p:oleObj name="Packager Shell Object" showAsIcon="1" r:id="rId8" imgW="1042560" imgH="491040" progId="Package">
                  <p:embed/>
                  <p:pic>
                    <p:nvPicPr>
                      <p:cNvPr id="0" name=""/>
                      <p:cNvPicPr/>
                      <p:nvPr/>
                    </p:nvPicPr>
                    <p:blipFill>
                      <a:blip r:embed="rId9"/>
                      <a:stretch>
                        <a:fillRect/>
                      </a:stretch>
                    </p:blipFill>
                    <p:spPr>
                      <a:xfrm>
                        <a:off x="9818215" y="3694129"/>
                        <a:ext cx="1042988" cy="490538"/>
                      </a:xfrm>
                      <a:prstGeom prst="rect">
                        <a:avLst/>
                      </a:prstGeom>
                    </p:spPr>
                  </p:pic>
                </p:oleObj>
              </mc:Fallback>
            </mc:AlternateContent>
          </a:graphicData>
        </a:graphic>
      </p:graphicFrame>
      <p:sp>
        <p:nvSpPr>
          <p:cNvPr id="9" name="Right Arrow 8"/>
          <p:cNvSpPr/>
          <p:nvPr/>
        </p:nvSpPr>
        <p:spPr>
          <a:xfrm>
            <a:off x="1934788" y="3913130"/>
            <a:ext cx="826120" cy="1298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804290" y="3913129"/>
            <a:ext cx="826120" cy="1298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6439036" y="3900762"/>
            <a:ext cx="992074" cy="142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8534245" y="3875258"/>
            <a:ext cx="992074" cy="142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38200" y="4160040"/>
            <a:ext cx="1421322" cy="369332"/>
          </a:xfrm>
          <a:prstGeom prst="rect">
            <a:avLst/>
          </a:prstGeom>
          <a:noFill/>
        </p:spPr>
        <p:txBody>
          <a:bodyPr wrap="square" rtlCol="0">
            <a:spAutoFit/>
          </a:bodyPr>
          <a:lstStyle/>
          <a:p>
            <a:r>
              <a:rPr lang="en-US" b="1" dirty="0" smtClean="0"/>
              <a:t>Repair Spec</a:t>
            </a:r>
            <a:endParaRPr lang="en-US" b="1" dirty="0"/>
          </a:p>
        </p:txBody>
      </p:sp>
      <p:sp>
        <p:nvSpPr>
          <p:cNvPr id="17" name="TextBox 16"/>
          <p:cNvSpPr txBox="1"/>
          <p:nvPr/>
        </p:nvSpPr>
        <p:spPr>
          <a:xfrm>
            <a:off x="3047581" y="4322161"/>
            <a:ext cx="1421322" cy="369332"/>
          </a:xfrm>
          <a:prstGeom prst="rect">
            <a:avLst/>
          </a:prstGeom>
          <a:noFill/>
        </p:spPr>
        <p:txBody>
          <a:bodyPr wrap="square" rtlCol="0">
            <a:spAutoFit/>
          </a:bodyPr>
          <a:lstStyle/>
          <a:p>
            <a:pPr algn="ctr"/>
            <a:r>
              <a:rPr lang="en-US" b="1" dirty="0" smtClean="0"/>
              <a:t>Synthesizer</a:t>
            </a:r>
            <a:endParaRPr lang="en-US" b="1" dirty="0"/>
          </a:p>
        </p:txBody>
      </p:sp>
      <p:sp>
        <p:nvSpPr>
          <p:cNvPr id="18" name="TextBox 17"/>
          <p:cNvSpPr txBox="1"/>
          <p:nvPr/>
        </p:nvSpPr>
        <p:spPr>
          <a:xfrm>
            <a:off x="5365734" y="4206546"/>
            <a:ext cx="1421322" cy="369332"/>
          </a:xfrm>
          <a:prstGeom prst="rect">
            <a:avLst/>
          </a:prstGeom>
          <a:noFill/>
        </p:spPr>
        <p:txBody>
          <a:bodyPr wrap="square" rtlCol="0">
            <a:spAutoFit/>
          </a:bodyPr>
          <a:lstStyle/>
          <a:p>
            <a:pPr algn="ctr"/>
            <a:r>
              <a:rPr lang="en-US" b="1" dirty="0" smtClean="0"/>
              <a:t>Patch</a:t>
            </a:r>
            <a:endParaRPr lang="en-US" b="1" dirty="0"/>
          </a:p>
        </p:txBody>
      </p:sp>
      <p:sp>
        <p:nvSpPr>
          <p:cNvPr id="19" name="TextBox 18"/>
          <p:cNvSpPr txBox="1"/>
          <p:nvPr/>
        </p:nvSpPr>
        <p:spPr>
          <a:xfrm>
            <a:off x="7297733" y="4499214"/>
            <a:ext cx="1421322" cy="369332"/>
          </a:xfrm>
          <a:prstGeom prst="rect">
            <a:avLst/>
          </a:prstGeom>
          <a:noFill/>
        </p:spPr>
        <p:txBody>
          <a:bodyPr wrap="square" rtlCol="0">
            <a:spAutoFit/>
          </a:bodyPr>
          <a:lstStyle/>
          <a:p>
            <a:pPr algn="ctr"/>
            <a:r>
              <a:rPr lang="en-US" b="1" dirty="0" err="1" smtClean="0"/>
              <a:t>Patchr.scala</a:t>
            </a:r>
            <a:endParaRPr lang="en-US" b="1" dirty="0"/>
          </a:p>
        </p:txBody>
      </p:sp>
      <p:sp>
        <p:nvSpPr>
          <p:cNvPr id="20" name="TextBox 19"/>
          <p:cNvSpPr txBox="1"/>
          <p:nvPr/>
        </p:nvSpPr>
        <p:spPr>
          <a:xfrm>
            <a:off x="9682459" y="4206546"/>
            <a:ext cx="1421322" cy="369332"/>
          </a:xfrm>
          <a:prstGeom prst="rect">
            <a:avLst/>
          </a:prstGeom>
          <a:noFill/>
        </p:spPr>
        <p:txBody>
          <a:bodyPr wrap="square" rtlCol="0">
            <a:spAutoFit/>
          </a:bodyPr>
          <a:lstStyle/>
          <a:p>
            <a:pPr algn="ctr"/>
            <a:r>
              <a:rPr lang="en-US" b="1" dirty="0" smtClean="0"/>
              <a:t>Fixed Code</a:t>
            </a:r>
            <a:endParaRPr lang="en-US" b="1" dirty="0"/>
          </a:p>
        </p:txBody>
      </p:sp>
      <p:graphicFrame>
        <p:nvGraphicFramePr>
          <p:cNvPr id="22" name="Object 21"/>
          <p:cNvGraphicFramePr>
            <a:graphicFrameLocks noChangeAspect="1"/>
          </p:cNvGraphicFramePr>
          <p:nvPr>
            <p:extLst>
              <p:ext uri="{D42A27DB-BD31-4B8C-83A1-F6EECF244321}">
                <p14:modId xmlns:p14="http://schemas.microsoft.com/office/powerpoint/2010/main" val="233732131"/>
              </p:ext>
            </p:extLst>
          </p:nvPr>
        </p:nvGraphicFramePr>
        <p:xfrm>
          <a:off x="3821770" y="2612623"/>
          <a:ext cx="1042988" cy="490538"/>
        </p:xfrm>
        <a:graphic>
          <a:graphicData uri="http://schemas.openxmlformats.org/presentationml/2006/ole">
            <mc:AlternateContent xmlns:mc="http://schemas.openxmlformats.org/markup-compatibility/2006">
              <mc:Choice xmlns:v="urn:schemas-microsoft-com:vml" Requires="v">
                <p:oleObj spid="_x0000_s3240" name="Packager Shell Object" showAsIcon="1" r:id="rId10" imgW="1042560" imgH="491040" progId="Package">
                  <p:embed/>
                </p:oleObj>
              </mc:Choice>
              <mc:Fallback>
                <p:oleObj name="Packager Shell Object" showAsIcon="1" r:id="rId10" imgW="1042560" imgH="491040" progId="Package">
                  <p:embed/>
                  <p:pic>
                    <p:nvPicPr>
                      <p:cNvPr id="0" name=""/>
                      <p:cNvPicPr/>
                      <p:nvPr/>
                    </p:nvPicPr>
                    <p:blipFill>
                      <a:blip r:embed="rId11"/>
                      <a:stretch>
                        <a:fillRect/>
                      </a:stretch>
                    </p:blipFill>
                    <p:spPr>
                      <a:xfrm>
                        <a:off x="3821770" y="2612623"/>
                        <a:ext cx="1042988" cy="490538"/>
                      </a:xfrm>
                      <a:prstGeom prst="rect">
                        <a:avLst/>
                      </a:prstGeom>
                    </p:spPr>
                  </p:pic>
                </p:oleObj>
              </mc:Fallback>
            </mc:AlternateContent>
          </a:graphicData>
        </a:graphic>
      </p:graphicFrame>
      <p:sp>
        <p:nvSpPr>
          <p:cNvPr id="24" name="TextBox 23"/>
          <p:cNvSpPr txBox="1"/>
          <p:nvPr/>
        </p:nvSpPr>
        <p:spPr>
          <a:xfrm>
            <a:off x="3750858" y="3015537"/>
            <a:ext cx="1421322" cy="369332"/>
          </a:xfrm>
          <a:prstGeom prst="rect">
            <a:avLst/>
          </a:prstGeom>
          <a:noFill/>
        </p:spPr>
        <p:txBody>
          <a:bodyPr wrap="square" rtlCol="0">
            <a:spAutoFit/>
          </a:bodyPr>
          <a:lstStyle/>
          <a:p>
            <a:pPr algn="ctr"/>
            <a:r>
              <a:rPr lang="en-US" b="1" dirty="0" smtClean="0"/>
              <a:t>Buggy Code</a:t>
            </a:r>
            <a:endParaRPr lang="en-US" b="1" dirty="0"/>
          </a:p>
        </p:txBody>
      </p:sp>
      <p:sp>
        <p:nvSpPr>
          <p:cNvPr id="26" name="Down Arrow 25"/>
          <p:cNvSpPr/>
          <p:nvPr/>
        </p:nvSpPr>
        <p:spPr>
          <a:xfrm>
            <a:off x="3694714" y="2680364"/>
            <a:ext cx="127056" cy="7519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048990" y="2311032"/>
            <a:ext cx="1421322" cy="369332"/>
          </a:xfrm>
          <a:prstGeom prst="rect">
            <a:avLst/>
          </a:prstGeom>
          <a:noFill/>
        </p:spPr>
        <p:txBody>
          <a:bodyPr wrap="square" rtlCol="0">
            <a:spAutoFit/>
          </a:bodyPr>
          <a:lstStyle/>
          <a:p>
            <a:pPr algn="ctr"/>
            <a:r>
              <a:rPr lang="en-US" b="1" dirty="0" err="1" smtClean="0"/>
              <a:t>Fixr</a:t>
            </a:r>
            <a:r>
              <a:rPr lang="en-US" b="1" dirty="0" smtClean="0"/>
              <a:t> DB</a:t>
            </a:r>
            <a:endParaRPr lang="en-US" b="1" dirty="0"/>
          </a:p>
        </p:txBody>
      </p:sp>
      <p:pic>
        <p:nvPicPr>
          <p:cNvPr id="28" name="Picture 2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394558" y="1662868"/>
            <a:ext cx="727367" cy="727367"/>
          </a:xfrm>
          <a:prstGeom prst="rect">
            <a:avLst/>
          </a:prstGeom>
        </p:spPr>
      </p:pic>
      <p:sp>
        <p:nvSpPr>
          <p:cNvPr id="6" name="Bent-Up Arrow 5"/>
          <p:cNvSpPr/>
          <p:nvPr/>
        </p:nvSpPr>
        <p:spPr>
          <a:xfrm flipV="1">
            <a:off x="5069088" y="3015536"/>
            <a:ext cx="2980209" cy="30389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3958949075"/>
              </p:ext>
            </p:extLst>
          </p:nvPr>
        </p:nvGraphicFramePr>
        <p:xfrm>
          <a:off x="770632" y="3521240"/>
          <a:ext cx="1405218" cy="783776"/>
        </p:xfrm>
        <a:graphic>
          <a:graphicData uri="http://schemas.openxmlformats.org/presentationml/2006/ole">
            <mc:AlternateContent xmlns:mc="http://schemas.openxmlformats.org/markup-compatibility/2006">
              <mc:Choice xmlns:v="urn:schemas-microsoft-com:vml" Requires="v">
                <p:oleObj spid="_x0000_s3241" name="Packager Shell Object" showAsIcon="1" r:id="rId13" imgW="879480" imgH="491040" progId="Package">
                  <p:embed/>
                </p:oleObj>
              </mc:Choice>
              <mc:Fallback>
                <p:oleObj name="Packager Shell Object" showAsIcon="1" r:id="rId13" imgW="879480" imgH="491040" progId="Package">
                  <p:embed/>
                  <p:pic>
                    <p:nvPicPr>
                      <p:cNvPr id="0" name=""/>
                      <p:cNvPicPr/>
                      <p:nvPr/>
                    </p:nvPicPr>
                    <p:blipFill>
                      <a:blip r:embed="rId14"/>
                      <a:stretch>
                        <a:fillRect/>
                      </a:stretch>
                    </p:blipFill>
                    <p:spPr>
                      <a:xfrm>
                        <a:off x="770632" y="3521240"/>
                        <a:ext cx="1405218" cy="783776"/>
                      </a:xfrm>
                      <a:prstGeom prst="rect">
                        <a:avLst/>
                      </a:prstGeom>
                    </p:spPr>
                  </p:pic>
                </p:oleObj>
              </mc:Fallback>
            </mc:AlternateContent>
          </a:graphicData>
        </a:graphic>
      </p:graphicFrame>
    </p:spTree>
    <p:extLst>
      <p:ext uri="{BB962C8B-B14F-4D97-AF65-F5344CB8AC3E}">
        <p14:creationId xmlns:p14="http://schemas.microsoft.com/office/powerpoint/2010/main" val="2128658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4417" y="2144466"/>
            <a:ext cx="1174727" cy="110095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88127" y="2799315"/>
            <a:ext cx="975887" cy="28044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5786" y="2387390"/>
            <a:ext cx="769648" cy="769648"/>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76771" y="2204924"/>
            <a:ext cx="980032" cy="980032"/>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88127" y="2144466"/>
            <a:ext cx="867848" cy="650886"/>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40457" y="5254946"/>
            <a:ext cx="1260305" cy="579184"/>
          </a:xfrm>
          <a:prstGeom prst="rect">
            <a:avLst/>
          </a:prstGeom>
        </p:spPr>
      </p:pic>
      <p:sp>
        <p:nvSpPr>
          <p:cNvPr id="14" name="Left Arrow 13"/>
          <p:cNvSpPr/>
          <p:nvPr/>
        </p:nvSpPr>
        <p:spPr>
          <a:xfrm>
            <a:off x="5457893" y="2636985"/>
            <a:ext cx="1287887" cy="11590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Arrow 14"/>
          <p:cNvSpPr/>
          <p:nvPr/>
        </p:nvSpPr>
        <p:spPr>
          <a:xfrm>
            <a:off x="3137198" y="2636983"/>
            <a:ext cx="1287887" cy="11590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4868213" y="3541690"/>
            <a:ext cx="128789" cy="16227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47617" y="4324081"/>
            <a:ext cx="593162" cy="564492"/>
          </a:xfrm>
          <a:prstGeom prst="rect">
            <a:avLst/>
          </a:prstGeom>
        </p:spPr>
      </p:pic>
      <p:sp>
        <p:nvSpPr>
          <p:cNvPr id="18" name="Rounded Rectangle 17"/>
          <p:cNvSpPr/>
          <p:nvPr/>
        </p:nvSpPr>
        <p:spPr>
          <a:xfrm>
            <a:off x="3824227" y="4038566"/>
            <a:ext cx="976044" cy="21894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Input</a:t>
            </a:r>
            <a:endParaRPr lang="en-US" dirty="0"/>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18596" y="4482014"/>
            <a:ext cx="327174" cy="470954"/>
          </a:xfrm>
          <a:prstGeom prst="rect">
            <a:avLst/>
          </a:prstGeom>
        </p:spPr>
      </p:pic>
      <p:sp>
        <p:nvSpPr>
          <p:cNvPr id="24" name="Left-Up Arrow 23"/>
          <p:cNvSpPr/>
          <p:nvPr/>
        </p:nvSpPr>
        <p:spPr>
          <a:xfrm>
            <a:off x="5731099" y="3541690"/>
            <a:ext cx="1749978" cy="2086377"/>
          </a:xfrm>
          <a:prstGeom prst="leftUpArrow">
            <a:avLst>
              <a:gd name="adj1" fmla="val 4085"/>
              <a:gd name="adj2" fmla="val 4738"/>
              <a:gd name="adj3" fmla="val 34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Left-Up Arrow 24"/>
          <p:cNvSpPr/>
          <p:nvPr/>
        </p:nvSpPr>
        <p:spPr>
          <a:xfrm flipH="1">
            <a:off x="2587954" y="3541689"/>
            <a:ext cx="1672530" cy="2086377"/>
          </a:xfrm>
          <a:prstGeom prst="leftUpArrow">
            <a:avLst>
              <a:gd name="adj1" fmla="val 3707"/>
              <a:gd name="adj2" fmla="val 3861"/>
              <a:gd name="adj3" fmla="val 32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997086" y="3131744"/>
            <a:ext cx="1427133" cy="369332"/>
          </a:xfrm>
          <a:prstGeom prst="rect">
            <a:avLst/>
          </a:prstGeom>
          <a:noFill/>
        </p:spPr>
        <p:txBody>
          <a:bodyPr wrap="square" rtlCol="0">
            <a:spAutoFit/>
          </a:bodyPr>
          <a:lstStyle/>
          <a:p>
            <a:pPr algn="ctr"/>
            <a:r>
              <a:rPr lang="en-US" b="1" dirty="0" err="1" smtClean="0"/>
              <a:t>Fixr</a:t>
            </a:r>
            <a:r>
              <a:rPr lang="en-US" b="1" dirty="0" smtClean="0"/>
              <a:t> DB</a:t>
            </a:r>
            <a:endParaRPr lang="en-US" b="1" dirty="0"/>
          </a:p>
        </p:txBody>
      </p:sp>
      <p:sp>
        <p:nvSpPr>
          <p:cNvPr id="27" name="TextBox 26"/>
          <p:cNvSpPr txBox="1"/>
          <p:nvPr/>
        </p:nvSpPr>
        <p:spPr>
          <a:xfrm>
            <a:off x="4206161" y="3127349"/>
            <a:ext cx="1427133" cy="369332"/>
          </a:xfrm>
          <a:prstGeom prst="rect">
            <a:avLst/>
          </a:prstGeom>
          <a:noFill/>
        </p:spPr>
        <p:txBody>
          <a:bodyPr wrap="square" rtlCol="0">
            <a:spAutoFit/>
          </a:bodyPr>
          <a:lstStyle/>
          <a:p>
            <a:pPr algn="ctr"/>
            <a:r>
              <a:rPr lang="en-US" b="1" dirty="0" err="1" smtClean="0"/>
              <a:t>Deltar</a:t>
            </a:r>
            <a:endParaRPr lang="en-US" b="1" dirty="0"/>
          </a:p>
        </p:txBody>
      </p:sp>
      <p:sp>
        <p:nvSpPr>
          <p:cNvPr id="28" name="TextBox 27"/>
          <p:cNvSpPr txBox="1"/>
          <p:nvPr/>
        </p:nvSpPr>
        <p:spPr>
          <a:xfrm>
            <a:off x="6658213" y="3122347"/>
            <a:ext cx="1427133" cy="369332"/>
          </a:xfrm>
          <a:prstGeom prst="rect">
            <a:avLst/>
          </a:prstGeom>
          <a:noFill/>
        </p:spPr>
        <p:txBody>
          <a:bodyPr wrap="square" rtlCol="0">
            <a:spAutoFit/>
          </a:bodyPr>
          <a:lstStyle/>
          <a:p>
            <a:pPr algn="ctr"/>
            <a:r>
              <a:rPr lang="en-US" b="1" dirty="0" err="1" smtClean="0"/>
              <a:t>Harvestr</a:t>
            </a:r>
            <a:endParaRPr lang="en-US" b="1" dirty="0"/>
          </a:p>
        </p:txBody>
      </p:sp>
      <p:pic>
        <p:nvPicPr>
          <p:cNvPr id="30" name="Picture 2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611414" y="4726715"/>
            <a:ext cx="726443" cy="467829"/>
          </a:xfrm>
          <a:prstGeom prst="rect">
            <a:avLst/>
          </a:prstGeom>
        </p:spPr>
      </p:pic>
      <p:sp>
        <p:nvSpPr>
          <p:cNvPr id="32" name="Rounded Rectangle 31"/>
          <p:cNvSpPr/>
          <p:nvPr/>
        </p:nvSpPr>
        <p:spPr>
          <a:xfrm>
            <a:off x="7486613" y="4465712"/>
            <a:ext cx="976044" cy="21894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Output</a:t>
            </a:r>
            <a:endParaRPr lang="en-US" dirty="0"/>
          </a:p>
        </p:txBody>
      </p:sp>
      <p:sp>
        <p:nvSpPr>
          <p:cNvPr id="33" name="Left-Right Arrow 32"/>
          <p:cNvSpPr/>
          <p:nvPr/>
        </p:nvSpPr>
        <p:spPr>
          <a:xfrm>
            <a:off x="7974635" y="2636983"/>
            <a:ext cx="1311033" cy="11590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4206160" y="5848346"/>
            <a:ext cx="1427133" cy="369332"/>
          </a:xfrm>
          <a:prstGeom prst="rect">
            <a:avLst/>
          </a:prstGeom>
          <a:noFill/>
        </p:spPr>
        <p:txBody>
          <a:bodyPr wrap="square" rtlCol="0">
            <a:spAutoFit/>
          </a:bodyPr>
          <a:lstStyle/>
          <a:p>
            <a:pPr algn="ctr"/>
            <a:r>
              <a:rPr lang="en-US" b="1" dirty="0" err="1" smtClean="0"/>
              <a:t>Patchr</a:t>
            </a:r>
            <a:endParaRPr lang="en-US" b="1" dirty="0"/>
          </a:p>
        </p:txBody>
      </p:sp>
      <p:sp>
        <p:nvSpPr>
          <p:cNvPr id="35"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smtClean="0"/>
              <a:t>Patchr</a:t>
            </a:r>
            <a:r>
              <a:rPr lang="en-US" dirty="0" smtClean="0"/>
              <a:t> - Overview</a:t>
            </a:r>
            <a:endParaRPr lang="en-US" dirty="0"/>
          </a:p>
        </p:txBody>
      </p:sp>
      <p:sp>
        <p:nvSpPr>
          <p:cNvPr id="36" name="TextBox 35"/>
          <p:cNvSpPr txBox="1"/>
          <p:nvPr/>
        </p:nvSpPr>
        <p:spPr>
          <a:xfrm>
            <a:off x="7508382" y="4718021"/>
            <a:ext cx="1120462" cy="369332"/>
          </a:xfrm>
          <a:prstGeom prst="rect">
            <a:avLst/>
          </a:prstGeom>
          <a:noFill/>
        </p:spPr>
        <p:txBody>
          <a:bodyPr wrap="square" rtlCol="0">
            <a:spAutoFit/>
          </a:bodyPr>
          <a:lstStyle/>
          <a:p>
            <a:r>
              <a:rPr lang="en-US" dirty="0" smtClean="0"/>
              <a:t>Patches</a:t>
            </a:r>
            <a:endParaRPr lang="en-US" dirty="0"/>
          </a:p>
        </p:txBody>
      </p:sp>
      <p:sp>
        <p:nvSpPr>
          <p:cNvPr id="37" name="TextBox 36"/>
          <p:cNvSpPr txBox="1"/>
          <p:nvPr/>
        </p:nvSpPr>
        <p:spPr>
          <a:xfrm>
            <a:off x="3670479" y="4788289"/>
            <a:ext cx="1300130" cy="369332"/>
          </a:xfrm>
          <a:prstGeom prst="rect">
            <a:avLst/>
          </a:prstGeom>
          <a:noFill/>
        </p:spPr>
        <p:txBody>
          <a:bodyPr wrap="square" rtlCol="0">
            <a:spAutoFit/>
          </a:bodyPr>
          <a:lstStyle/>
          <a:p>
            <a:r>
              <a:rPr lang="en-US" dirty="0" smtClean="0"/>
              <a:t>Repair Spec</a:t>
            </a:r>
            <a:endParaRPr lang="en-US" dirty="0"/>
          </a:p>
        </p:txBody>
      </p:sp>
      <p:sp>
        <p:nvSpPr>
          <p:cNvPr id="38" name="TextBox 37"/>
          <p:cNvSpPr txBox="1"/>
          <p:nvPr/>
        </p:nvSpPr>
        <p:spPr>
          <a:xfrm>
            <a:off x="1154225" y="4248745"/>
            <a:ext cx="1338571" cy="923330"/>
          </a:xfrm>
          <a:prstGeom prst="rect">
            <a:avLst/>
          </a:prstGeom>
          <a:noFill/>
        </p:spPr>
        <p:txBody>
          <a:bodyPr wrap="square" rtlCol="0">
            <a:spAutoFit/>
          </a:bodyPr>
          <a:lstStyle/>
          <a:p>
            <a:r>
              <a:rPr lang="en-US" dirty="0" smtClean="0"/>
              <a:t>Query for Apps with similar bug</a:t>
            </a:r>
            <a:endParaRPr lang="en-US" dirty="0"/>
          </a:p>
        </p:txBody>
      </p:sp>
      <p:sp>
        <p:nvSpPr>
          <p:cNvPr id="2" name="Rounded Rectangle 1"/>
          <p:cNvSpPr/>
          <p:nvPr/>
        </p:nvSpPr>
        <p:spPr>
          <a:xfrm>
            <a:off x="866336" y="3853740"/>
            <a:ext cx="7940040" cy="2363939"/>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575162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Synthesizing patches from repair </a:t>
            </a:r>
            <a:r>
              <a:rPr lang="en-US" b="1" dirty="0" smtClean="0"/>
              <a:t>specs</a:t>
            </a:r>
            <a:br>
              <a:rPr lang="en-US" b="1" dirty="0" smtClean="0"/>
            </a:br>
            <a:r>
              <a:rPr lang="en-US" b="1" dirty="0" smtClean="0"/>
              <a:t>Example  - </a:t>
            </a:r>
            <a:r>
              <a:rPr lang="en-US" b="1" dirty="0" err="1" smtClean="0"/>
              <a:t>View</a:t>
            </a:r>
            <a:r>
              <a:rPr lang="en-US" b="1" i="1" dirty="0" err="1" smtClean="0"/>
              <a:t>.setTag</a:t>
            </a:r>
            <a:r>
              <a:rPr lang="en-US" b="1" dirty="0" smtClean="0"/>
              <a:t>() </a:t>
            </a:r>
            <a:endParaRPr lang="en-US" dirty="0"/>
          </a:p>
        </p:txBody>
      </p:sp>
      <p:sp>
        <p:nvSpPr>
          <p:cNvPr id="3" name="Text Placeholder 2"/>
          <p:cNvSpPr>
            <a:spLocks noGrp="1"/>
          </p:cNvSpPr>
          <p:nvPr>
            <p:ph type="body" idx="1"/>
          </p:nvPr>
        </p:nvSpPr>
        <p:spPr/>
        <p:txBody>
          <a:bodyPr/>
          <a:lstStyle/>
          <a:p>
            <a:r>
              <a:rPr lang="en-US" dirty="0" smtClean="0"/>
              <a:t>Bug</a:t>
            </a:r>
            <a:endParaRPr lang="en-US" dirty="0"/>
          </a:p>
        </p:txBody>
      </p:sp>
      <p:sp>
        <p:nvSpPr>
          <p:cNvPr id="4" name="Content Placeholder 3"/>
          <p:cNvSpPr>
            <a:spLocks noGrp="1"/>
          </p:cNvSpPr>
          <p:nvPr>
            <p:ph sz="half" idx="2"/>
          </p:nvPr>
        </p:nvSpPr>
        <p:spPr/>
        <p:txBody>
          <a:bodyPr/>
          <a:lstStyle/>
          <a:p>
            <a:r>
              <a:rPr lang="en-US" dirty="0" smtClean="0"/>
              <a:t>Incorrect Code</a:t>
            </a:r>
          </a:p>
          <a:p>
            <a:pPr marL="0" indent="0">
              <a:buNone/>
            </a:pPr>
            <a:r>
              <a:rPr lang="en-US" sz="2400" dirty="0" err="1" smtClean="0">
                <a:solidFill>
                  <a:srgbClr val="FF0000"/>
                </a:solidFill>
              </a:rPr>
              <a:t>viewObj</a:t>
            </a:r>
            <a:r>
              <a:rPr lang="en-US" sz="2400" b="1" dirty="0" err="1" smtClean="0"/>
              <a:t>.setTag</a:t>
            </a:r>
            <a:r>
              <a:rPr lang="en-US" sz="2400" dirty="0" smtClean="0"/>
              <a:t>(</a:t>
            </a:r>
            <a:r>
              <a:rPr lang="en-US" sz="2400" dirty="0" err="1" smtClean="0"/>
              <a:t>R.id.view</a:t>
            </a:r>
            <a:r>
              <a:rPr lang="en-US" sz="2400" b="1" dirty="0" smtClean="0"/>
              <a:t>, </a:t>
            </a:r>
            <a:r>
              <a:rPr lang="en-US" sz="2400" dirty="0" err="1" smtClean="0">
                <a:solidFill>
                  <a:srgbClr val="FFC000"/>
                </a:solidFill>
              </a:rPr>
              <a:t>argObj</a:t>
            </a:r>
            <a:r>
              <a:rPr lang="en-US" sz="2400" dirty="0" smtClean="0"/>
              <a:t>)</a:t>
            </a:r>
          </a:p>
          <a:p>
            <a:r>
              <a:rPr lang="en-US" dirty="0" smtClean="0"/>
              <a:t>Bug due to </a:t>
            </a:r>
            <a:r>
              <a:rPr lang="en-US" i="1" dirty="0" err="1" smtClean="0"/>
              <a:t>WeakHashMap</a:t>
            </a:r>
            <a:r>
              <a:rPr lang="en-US" i="1" dirty="0" smtClean="0"/>
              <a:t> </a:t>
            </a:r>
            <a:r>
              <a:rPr lang="en-US" i="1" dirty="0" err="1" smtClean="0"/>
              <a:t>sTag</a:t>
            </a:r>
            <a:endParaRPr lang="en-US" i="1" dirty="0" smtClean="0"/>
          </a:p>
          <a:p>
            <a:pPr marL="0" indent="0">
              <a:buNone/>
            </a:pPr>
            <a:r>
              <a:rPr lang="en-US" i="1" dirty="0"/>
              <a:t>	</a:t>
            </a:r>
            <a:r>
              <a:rPr lang="en-US" i="1" dirty="0" smtClean="0"/>
              <a:t>and </a:t>
            </a:r>
          </a:p>
          <a:p>
            <a:pPr marL="457200" lvl="1" indent="0">
              <a:buNone/>
            </a:pPr>
            <a:r>
              <a:rPr lang="en-US" b="1" dirty="0" err="1" smtClean="0">
                <a:solidFill>
                  <a:srgbClr val="FFC000"/>
                </a:solidFill>
              </a:rPr>
              <a:t>argObj</a:t>
            </a:r>
            <a:r>
              <a:rPr lang="en-US" dirty="0" smtClean="0">
                <a:solidFill>
                  <a:srgbClr val="FFC000"/>
                </a:solidFill>
              </a:rPr>
              <a:t> </a:t>
            </a:r>
            <a:r>
              <a:rPr lang="en-US" dirty="0" smtClean="0"/>
              <a:t>(</a:t>
            </a:r>
            <a:r>
              <a:rPr lang="en-US" dirty="0" smtClean="0">
                <a:solidFill>
                  <a:srgbClr val="002060"/>
                </a:solidFill>
              </a:rPr>
              <a:t>“reaches”</a:t>
            </a:r>
            <a:r>
              <a:rPr lang="en-US" dirty="0" smtClean="0"/>
              <a:t>) </a:t>
            </a:r>
            <a:r>
              <a:rPr lang="en-US" b="1" dirty="0" err="1" smtClean="0">
                <a:solidFill>
                  <a:srgbClr val="FF0000"/>
                </a:solidFill>
              </a:rPr>
              <a:t>viewObj</a:t>
            </a:r>
            <a:endParaRPr lang="en-US" b="1" dirty="0" smtClean="0">
              <a:solidFill>
                <a:srgbClr val="FF0000"/>
              </a:solidFill>
            </a:endParaRPr>
          </a:p>
        </p:txBody>
      </p:sp>
      <p:sp>
        <p:nvSpPr>
          <p:cNvPr id="5" name="Text Placeholder 4"/>
          <p:cNvSpPr>
            <a:spLocks noGrp="1"/>
          </p:cNvSpPr>
          <p:nvPr>
            <p:ph type="body" sz="quarter" idx="3"/>
          </p:nvPr>
        </p:nvSpPr>
        <p:spPr/>
        <p:txBody>
          <a:bodyPr/>
          <a:lstStyle/>
          <a:p>
            <a:r>
              <a:rPr lang="en-US" dirty="0" smtClean="0"/>
              <a:t>Fix</a:t>
            </a:r>
            <a:endParaRPr lang="en-US" dirty="0"/>
          </a:p>
        </p:txBody>
      </p:sp>
      <p:sp>
        <p:nvSpPr>
          <p:cNvPr id="6" name="Content Placeholder 5"/>
          <p:cNvSpPr>
            <a:spLocks noGrp="1"/>
          </p:cNvSpPr>
          <p:nvPr>
            <p:ph sz="quarter" idx="4"/>
          </p:nvPr>
        </p:nvSpPr>
        <p:spPr/>
        <p:txBody>
          <a:bodyPr/>
          <a:lstStyle/>
          <a:p>
            <a:r>
              <a:rPr lang="en-US" dirty="0" smtClean="0"/>
              <a:t>Fix for the bug</a:t>
            </a:r>
          </a:p>
          <a:p>
            <a:pPr marL="0" indent="0">
              <a:buNone/>
            </a:pPr>
            <a:r>
              <a:rPr lang="en-US" sz="2400" dirty="0" err="1" smtClean="0"/>
              <a:t>ArrayList</a:t>
            </a:r>
            <a:r>
              <a:rPr lang="en-US" sz="2400" dirty="0" smtClean="0"/>
              <a:t> </a:t>
            </a:r>
            <a:r>
              <a:rPr lang="en-US" sz="2400" dirty="0" err="1" smtClean="0">
                <a:solidFill>
                  <a:srgbClr val="00B050"/>
                </a:solidFill>
              </a:rPr>
              <a:t>viewList</a:t>
            </a:r>
            <a:r>
              <a:rPr lang="en-US" sz="2400" dirty="0" smtClean="0">
                <a:solidFill>
                  <a:srgbClr val="00B050"/>
                </a:solidFill>
              </a:rPr>
              <a:t> </a:t>
            </a:r>
            <a:r>
              <a:rPr lang="en-US" sz="2400" dirty="0" smtClean="0"/>
              <a:t>= new </a:t>
            </a:r>
            <a:r>
              <a:rPr lang="en-US" sz="2400" dirty="0" err="1" smtClean="0"/>
              <a:t>ArrayList</a:t>
            </a:r>
            <a:r>
              <a:rPr lang="en-US" sz="2400" dirty="0" smtClean="0"/>
              <a:t>()</a:t>
            </a:r>
          </a:p>
          <a:p>
            <a:pPr marL="0" indent="0">
              <a:buNone/>
            </a:pPr>
            <a:r>
              <a:rPr lang="en-US" sz="2400" dirty="0" err="1">
                <a:solidFill>
                  <a:srgbClr val="00B050"/>
                </a:solidFill>
              </a:rPr>
              <a:t>viewList</a:t>
            </a:r>
            <a:r>
              <a:rPr lang="en-US" sz="2400" dirty="0" err="1" smtClean="0"/>
              <a:t>.</a:t>
            </a:r>
            <a:r>
              <a:rPr lang="en-US" sz="2400" b="1" dirty="0" err="1" smtClean="0"/>
              <a:t>add</a:t>
            </a:r>
            <a:r>
              <a:rPr lang="en-US" sz="2400" dirty="0" smtClean="0"/>
              <a:t>(</a:t>
            </a:r>
            <a:r>
              <a:rPr lang="en-US" sz="2400" dirty="0" err="1" smtClean="0">
                <a:solidFill>
                  <a:srgbClr val="FFC000"/>
                </a:solidFill>
              </a:rPr>
              <a:t>argObj</a:t>
            </a:r>
            <a:r>
              <a:rPr lang="en-US" sz="2400" dirty="0" smtClean="0"/>
              <a:t>)</a:t>
            </a:r>
          </a:p>
          <a:p>
            <a:pPr marL="0" indent="0">
              <a:buNone/>
            </a:pPr>
            <a:r>
              <a:rPr lang="en-US" sz="2400" dirty="0" err="1" smtClean="0">
                <a:solidFill>
                  <a:srgbClr val="FF0000"/>
                </a:solidFill>
              </a:rPr>
              <a:t>viewObj</a:t>
            </a:r>
            <a:r>
              <a:rPr lang="en-US" sz="2400" b="1" dirty="0" err="1" smtClean="0"/>
              <a:t>.setTag</a:t>
            </a:r>
            <a:r>
              <a:rPr lang="en-US" sz="2400" dirty="0" smtClean="0"/>
              <a:t>(</a:t>
            </a:r>
            <a:r>
              <a:rPr lang="en-US" sz="2400" dirty="0" err="1" smtClean="0">
                <a:solidFill>
                  <a:srgbClr val="00B050"/>
                </a:solidFill>
              </a:rPr>
              <a:t>viewList</a:t>
            </a:r>
            <a:r>
              <a:rPr lang="en-US" sz="2400" dirty="0" smtClean="0"/>
              <a:t>)</a:t>
            </a:r>
            <a:endParaRPr lang="en-US" sz="2400" dirty="0"/>
          </a:p>
          <a:p>
            <a:pPr marL="0" indent="0">
              <a:buNone/>
            </a:pPr>
            <a:r>
              <a:rPr lang="en-US" dirty="0" smtClean="0"/>
              <a:t>This removes the reachability relation</a:t>
            </a:r>
          </a:p>
          <a:p>
            <a:pPr marL="0" lvl="1" indent="0">
              <a:spcBef>
                <a:spcPts val="1000"/>
              </a:spcBef>
              <a:buNone/>
            </a:pPr>
            <a:r>
              <a:rPr lang="en-US" i="1" dirty="0"/>
              <a:t> </a:t>
            </a:r>
            <a:r>
              <a:rPr lang="en-US" b="1" dirty="0" err="1" smtClean="0">
                <a:solidFill>
                  <a:srgbClr val="FFC000"/>
                </a:solidFill>
              </a:rPr>
              <a:t>argObj</a:t>
            </a:r>
            <a:r>
              <a:rPr lang="en-US" dirty="0" smtClean="0">
                <a:solidFill>
                  <a:srgbClr val="FFC000"/>
                </a:solidFill>
              </a:rPr>
              <a:t> </a:t>
            </a:r>
            <a:r>
              <a:rPr lang="en-US" dirty="0" smtClean="0"/>
              <a:t>(</a:t>
            </a:r>
            <a:r>
              <a:rPr lang="en-US" dirty="0" smtClean="0">
                <a:solidFill>
                  <a:srgbClr val="002060"/>
                </a:solidFill>
              </a:rPr>
              <a:t>“does not </a:t>
            </a:r>
            <a:r>
              <a:rPr lang="en-US" i="1" dirty="0" smtClean="0">
                <a:solidFill>
                  <a:srgbClr val="002060"/>
                </a:solidFill>
              </a:rPr>
              <a:t>reach</a:t>
            </a:r>
            <a:r>
              <a:rPr lang="en-US" dirty="0" smtClean="0">
                <a:solidFill>
                  <a:srgbClr val="002060"/>
                </a:solidFill>
              </a:rPr>
              <a:t>”</a:t>
            </a:r>
            <a:r>
              <a:rPr lang="en-US" dirty="0" smtClean="0"/>
              <a:t>) </a:t>
            </a:r>
            <a:r>
              <a:rPr lang="en-US" b="1" dirty="0" err="1">
                <a:solidFill>
                  <a:srgbClr val="FF0000"/>
                </a:solidFill>
              </a:rPr>
              <a:t>viewObj</a:t>
            </a:r>
            <a:endParaRPr lang="en-US" b="1" dirty="0">
              <a:solidFill>
                <a:srgbClr val="FF0000"/>
              </a:solidFill>
            </a:endParaRPr>
          </a:p>
          <a:p>
            <a:pPr marL="0" indent="0">
              <a:buNone/>
            </a:pPr>
            <a:endParaRPr lang="en-US" i="1" dirty="0" smtClean="0"/>
          </a:p>
        </p:txBody>
      </p:sp>
      <p:graphicFrame>
        <p:nvGraphicFramePr>
          <p:cNvPr id="7" name="Object 6"/>
          <p:cNvGraphicFramePr>
            <a:graphicFrameLocks noChangeAspect="1"/>
          </p:cNvGraphicFramePr>
          <p:nvPr>
            <p:extLst>
              <p:ext uri="{D42A27DB-BD31-4B8C-83A1-F6EECF244321}">
                <p14:modId xmlns:p14="http://schemas.microsoft.com/office/powerpoint/2010/main" val="1611500454"/>
              </p:ext>
            </p:extLst>
          </p:nvPr>
        </p:nvGraphicFramePr>
        <p:xfrm>
          <a:off x="3577488" y="2259806"/>
          <a:ext cx="1042987" cy="490537"/>
        </p:xfrm>
        <a:graphic>
          <a:graphicData uri="http://schemas.openxmlformats.org/presentationml/2006/ole">
            <mc:AlternateContent xmlns:mc="http://schemas.openxmlformats.org/markup-compatibility/2006">
              <mc:Choice xmlns:v="urn:schemas-microsoft-com:vml" Requires="v">
                <p:oleObj spid="_x0000_s1188" name="Packager Shell Object" showAsIcon="1" r:id="rId4" imgW="1042560" imgH="491040" progId="Package">
                  <p:embed/>
                </p:oleObj>
              </mc:Choice>
              <mc:Fallback>
                <p:oleObj name="Packager Shell Object" showAsIcon="1" r:id="rId4" imgW="1042560" imgH="491040" progId="Package">
                  <p:embed/>
                  <p:pic>
                    <p:nvPicPr>
                      <p:cNvPr id="0" name=""/>
                      <p:cNvPicPr/>
                      <p:nvPr/>
                    </p:nvPicPr>
                    <p:blipFill>
                      <a:blip r:embed="rId5"/>
                      <a:stretch>
                        <a:fillRect/>
                      </a:stretch>
                    </p:blipFill>
                    <p:spPr>
                      <a:xfrm>
                        <a:off x="3577488" y="2259806"/>
                        <a:ext cx="1042987" cy="490537"/>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367206019"/>
              </p:ext>
            </p:extLst>
          </p:nvPr>
        </p:nvGraphicFramePr>
        <p:xfrm>
          <a:off x="9166918" y="2217882"/>
          <a:ext cx="1042987" cy="490537"/>
        </p:xfrm>
        <a:graphic>
          <a:graphicData uri="http://schemas.openxmlformats.org/presentationml/2006/ole">
            <mc:AlternateContent xmlns:mc="http://schemas.openxmlformats.org/markup-compatibility/2006">
              <mc:Choice xmlns:v="urn:schemas-microsoft-com:vml" Requires="v">
                <p:oleObj spid="_x0000_s1189" name="Packager Shell Object" showAsIcon="1" r:id="rId6" imgW="1042560" imgH="491040" progId="Package">
                  <p:embed/>
                </p:oleObj>
              </mc:Choice>
              <mc:Fallback>
                <p:oleObj name="Packager Shell Object" showAsIcon="1" r:id="rId6" imgW="1042560" imgH="491040" progId="Package">
                  <p:embed/>
                  <p:pic>
                    <p:nvPicPr>
                      <p:cNvPr id="0" name=""/>
                      <p:cNvPicPr/>
                      <p:nvPr/>
                    </p:nvPicPr>
                    <p:blipFill>
                      <a:blip r:embed="rId7"/>
                      <a:stretch>
                        <a:fillRect/>
                      </a:stretch>
                    </p:blipFill>
                    <p:spPr>
                      <a:xfrm>
                        <a:off x="9166918" y="2217882"/>
                        <a:ext cx="1042987" cy="490537"/>
                      </a:xfrm>
                      <a:prstGeom prst="rect">
                        <a:avLst/>
                      </a:prstGeom>
                    </p:spPr>
                  </p:pic>
                </p:oleObj>
              </mc:Fallback>
            </mc:AlternateContent>
          </a:graphicData>
        </a:graphic>
      </p:graphicFrame>
    </p:spTree>
    <p:extLst>
      <p:ext uri="{BB962C8B-B14F-4D97-AF65-F5344CB8AC3E}">
        <p14:creationId xmlns:p14="http://schemas.microsoft.com/office/powerpoint/2010/main" val="13319946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Synthesizing patches from repair specs</a:t>
            </a:r>
            <a:br>
              <a:rPr lang="en-US" b="1" dirty="0"/>
            </a:br>
            <a:r>
              <a:rPr lang="en-US" b="1" dirty="0"/>
              <a:t>Example  - </a:t>
            </a:r>
            <a:r>
              <a:rPr lang="en-US" b="1" dirty="0" err="1"/>
              <a:t>View</a:t>
            </a:r>
            <a:r>
              <a:rPr lang="en-US" b="1" i="1" dirty="0" err="1"/>
              <a:t>.setTag</a:t>
            </a:r>
            <a:r>
              <a:rPr lang="en-US" b="1" dirty="0"/>
              <a:t>() </a:t>
            </a:r>
            <a:endParaRPr lang="en-US" dirty="0"/>
          </a:p>
        </p:txBody>
      </p:sp>
      <p:sp>
        <p:nvSpPr>
          <p:cNvPr id="3" name="Content Placeholder 2"/>
          <p:cNvSpPr>
            <a:spLocks noGrp="1"/>
          </p:cNvSpPr>
          <p:nvPr>
            <p:ph sz="half" idx="1"/>
          </p:nvPr>
        </p:nvSpPr>
        <p:spPr>
          <a:xfrm>
            <a:off x="838200" y="1838504"/>
            <a:ext cx="5181600" cy="4351338"/>
          </a:xfrm>
        </p:spPr>
        <p:txBody>
          <a:bodyPr>
            <a:normAutofit fontScale="92500"/>
          </a:bodyPr>
          <a:lstStyle/>
          <a:p>
            <a:r>
              <a:rPr lang="en-US" dirty="0" smtClean="0"/>
              <a:t>Error Invariant </a:t>
            </a:r>
            <a:r>
              <a:rPr lang="en-US" i="1" dirty="0" smtClean="0"/>
              <a:t>I (bug pre-condition)</a:t>
            </a:r>
            <a:endParaRPr lang="en-US" dirty="0"/>
          </a:p>
          <a:p>
            <a:pPr marL="457200" lvl="1" indent="0">
              <a:buNone/>
            </a:pPr>
            <a:r>
              <a:rPr lang="en-US" b="1" dirty="0" err="1">
                <a:solidFill>
                  <a:srgbClr val="FF0000"/>
                </a:solidFill>
              </a:rPr>
              <a:t>a</a:t>
            </a:r>
            <a:r>
              <a:rPr lang="en-US" b="1" dirty="0" err="1" smtClean="0">
                <a:solidFill>
                  <a:srgbClr val="FF0000"/>
                </a:solidFill>
              </a:rPr>
              <a:t>rg</a:t>
            </a:r>
            <a:r>
              <a:rPr lang="en-US" b="1" dirty="0" smtClean="0">
                <a:solidFill>
                  <a:srgbClr val="FF0000"/>
                </a:solidFill>
              </a:rPr>
              <a:t> </a:t>
            </a:r>
            <a:r>
              <a:rPr lang="en-US" dirty="0" smtClean="0"/>
              <a:t>(</a:t>
            </a:r>
            <a:r>
              <a:rPr lang="en-US" dirty="0" smtClean="0">
                <a:solidFill>
                  <a:srgbClr val="002060"/>
                </a:solidFill>
              </a:rPr>
              <a:t>“</a:t>
            </a:r>
            <a:r>
              <a:rPr lang="en-US" i="1" dirty="0" smtClean="0">
                <a:solidFill>
                  <a:srgbClr val="002060"/>
                </a:solidFill>
              </a:rPr>
              <a:t>reaches</a:t>
            </a:r>
            <a:r>
              <a:rPr lang="en-US" dirty="0" smtClean="0">
                <a:solidFill>
                  <a:srgbClr val="002060"/>
                </a:solidFill>
              </a:rPr>
              <a:t>”</a:t>
            </a:r>
            <a:r>
              <a:rPr lang="en-US" dirty="0" smtClean="0"/>
              <a:t>) </a:t>
            </a:r>
            <a:r>
              <a:rPr lang="en-US" b="1" dirty="0" smtClean="0">
                <a:solidFill>
                  <a:srgbClr val="FFC000"/>
                </a:solidFill>
              </a:rPr>
              <a:t>caller</a:t>
            </a:r>
          </a:p>
          <a:p>
            <a:pPr marL="457200" lvl="1" indent="0">
              <a:buNone/>
            </a:pPr>
            <a:endParaRPr lang="en-US" b="1" dirty="0">
              <a:solidFill>
                <a:srgbClr val="FF0000"/>
              </a:solidFill>
            </a:endParaRPr>
          </a:p>
          <a:p>
            <a:r>
              <a:rPr lang="en-US" dirty="0" smtClean="0"/>
              <a:t>Repair Spec</a:t>
            </a:r>
            <a:r>
              <a:rPr lang="en-US" i="1" dirty="0" smtClean="0"/>
              <a:t> R </a:t>
            </a:r>
          </a:p>
          <a:p>
            <a:pPr lvl="1"/>
            <a:r>
              <a:rPr lang="en-US" i="1" dirty="0" smtClean="0"/>
              <a:t>Talks of both buggy and fixed program</a:t>
            </a:r>
          </a:p>
          <a:p>
            <a:pPr lvl="1"/>
            <a:r>
              <a:rPr lang="en-US" i="1" dirty="0" smtClean="0"/>
              <a:t>“syntactic”- at these lines</a:t>
            </a:r>
          </a:p>
          <a:p>
            <a:pPr marL="457200" lvl="1" indent="0">
              <a:buNone/>
            </a:pPr>
            <a:r>
              <a:rPr lang="en-US" i="1" dirty="0"/>
              <a:t>	</a:t>
            </a:r>
            <a:r>
              <a:rPr lang="en-US" i="1" dirty="0" smtClean="0"/>
              <a:t> </a:t>
            </a:r>
            <a:r>
              <a:rPr lang="en-US" b="1" i="1" dirty="0" smtClean="0"/>
              <a:t>(-) </a:t>
            </a:r>
            <a:r>
              <a:rPr lang="en-US" b="1" dirty="0" err="1" smtClean="0">
                <a:solidFill>
                  <a:srgbClr val="FFC000"/>
                </a:solidFill>
              </a:rPr>
              <a:t>caller</a:t>
            </a:r>
            <a:r>
              <a:rPr lang="en-US" b="1" i="1" dirty="0" err="1" smtClean="0"/>
              <a:t>.setTag</a:t>
            </a:r>
            <a:r>
              <a:rPr lang="en-US" i="1" dirty="0" smtClean="0"/>
              <a:t>(</a:t>
            </a:r>
            <a:r>
              <a:rPr lang="en-US" i="1" dirty="0" err="1" smtClean="0"/>
              <a:t>R.id.view</a:t>
            </a:r>
            <a:r>
              <a:rPr lang="en-US" i="1" dirty="0" smtClean="0"/>
              <a:t>,</a:t>
            </a:r>
            <a:r>
              <a:rPr lang="en-US" b="1" dirty="0">
                <a:solidFill>
                  <a:srgbClr val="FF0000"/>
                </a:solidFill>
              </a:rPr>
              <a:t> </a:t>
            </a:r>
            <a:r>
              <a:rPr lang="en-US" b="1" dirty="0" err="1">
                <a:solidFill>
                  <a:srgbClr val="FF0000"/>
                </a:solidFill>
              </a:rPr>
              <a:t>arg</a:t>
            </a:r>
            <a:r>
              <a:rPr lang="en-US" i="1" dirty="0" smtClean="0"/>
              <a:t>)</a:t>
            </a:r>
          </a:p>
          <a:p>
            <a:pPr marL="457200" lvl="1" indent="0">
              <a:buNone/>
            </a:pPr>
            <a:r>
              <a:rPr lang="en-US" b="1" i="1" dirty="0" smtClean="0"/>
              <a:t>	 (+) </a:t>
            </a:r>
            <a:r>
              <a:rPr lang="en-US" i="1" dirty="0" err="1" smtClean="0"/>
              <a:t>ArrayList</a:t>
            </a:r>
            <a:r>
              <a:rPr lang="en-US" i="1" dirty="0" smtClean="0"/>
              <a:t> A = new </a:t>
            </a:r>
            <a:r>
              <a:rPr lang="en-US" i="1" dirty="0" err="1" smtClean="0"/>
              <a:t>ArrayList</a:t>
            </a:r>
            <a:r>
              <a:rPr lang="en-US" i="1" dirty="0" smtClean="0"/>
              <a:t>()</a:t>
            </a:r>
          </a:p>
          <a:p>
            <a:pPr marL="457200" lvl="1" indent="0">
              <a:buNone/>
            </a:pPr>
            <a:r>
              <a:rPr lang="en-US" i="1" dirty="0"/>
              <a:t>	</a:t>
            </a:r>
            <a:r>
              <a:rPr lang="en-US" b="1" i="1" dirty="0"/>
              <a:t> </a:t>
            </a:r>
            <a:r>
              <a:rPr lang="en-US" b="1" i="1" dirty="0" smtClean="0"/>
              <a:t>(+) </a:t>
            </a:r>
            <a:r>
              <a:rPr lang="en-US" i="1" dirty="0" err="1" smtClean="0"/>
              <a:t>A.add</a:t>
            </a:r>
            <a:r>
              <a:rPr lang="en-US" i="1" dirty="0" smtClean="0"/>
              <a:t>(</a:t>
            </a:r>
            <a:r>
              <a:rPr lang="en-US" b="1" dirty="0" err="1" smtClean="0">
                <a:solidFill>
                  <a:srgbClr val="FF0000"/>
                </a:solidFill>
              </a:rPr>
              <a:t>arg</a:t>
            </a:r>
            <a:r>
              <a:rPr lang="en-US" i="1" dirty="0" smtClean="0"/>
              <a:t>)</a:t>
            </a:r>
          </a:p>
          <a:p>
            <a:pPr marL="457200" lvl="1" indent="0">
              <a:buNone/>
            </a:pPr>
            <a:r>
              <a:rPr lang="en-US" i="1" dirty="0"/>
              <a:t>	</a:t>
            </a:r>
            <a:r>
              <a:rPr lang="en-US" b="1" dirty="0">
                <a:solidFill>
                  <a:srgbClr val="FFC000"/>
                </a:solidFill>
              </a:rPr>
              <a:t> </a:t>
            </a:r>
            <a:r>
              <a:rPr lang="en-US" b="1" i="1" dirty="0"/>
              <a:t>(</a:t>
            </a:r>
            <a:r>
              <a:rPr lang="en-US" b="1" i="1" dirty="0" smtClean="0"/>
              <a:t>+) </a:t>
            </a:r>
            <a:r>
              <a:rPr lang="en-US" b="1" dirty="0" err="1" smtClean="0">
                <a:solidFill>
                  <a:srgbClr val="FFC000"/>
                </a:solidFill>
              </a:rPr>
              <a:t>caller</a:t>
            </a:r>
            <a:r>
              <a:rPr lang="en-US" b="1" i="1" dirty="0" err="1" smtClean="0"/>
              <a:t>.setTag</a:t>
            </a:r>
            <a:r>
              <a:rPr lang="en-US" i="1" dirty="0" smtClean="0"/>
              <a:t>(A)</a:t>
            </a:r>
          </a:p>
          <a:p>
            <a:pPr marL="457200" lvl="1" indent="0">
              <a:buNone/>
            </a:pPr>
            <a:endParaRPr lang="en-US" i="1" dirty="0"/>
          </a:p>
        </p:txBody>
      </p:sp>
      <p:sp>
        <p:nvSpPr>
          <p:cNvPr id="4" name="Content Placeholder 3"/>
          <p:cNvSpPr>
            <a:spLocks noGrp="1"/>
          </p:cNvSpPr>
          <p:nvPr>
            <p:ph sz="half" idx="2"/>
          </p:nvPr>
        </p:nvSpPr>
        <p:spPr/>
        <p:txBody>
          <a:bodyPr>
            <a:normAutofit fontScale="92500"/>
          </a:bodyPr>
          <a:lstStyle/>
          <a:p>
            <a:pPr lvl="1"/>
            <a:r>
              <a:rPr lang="en-US" i="1" dirty="0"/>
              <a:t>“semantic” – </a:t>
            </a:r>
          </a:p>
          <a:p>
            <a:pPr marL="457200" lvl="1" indent="0">
              <a:buNone/>
            </a:pPr>
            <a:r>
              <a:rPr lang="en-US" b="1" dirty="0" smtClean="0"/>
              <a:t>(-)</a:t>
            </a:r>
            <a:r>
              <a:rPr lang="en-US" b="1" dirty="0" smtClean="0">
                <a:effectLst>
                  <a:outerShdw blurRad="38100" dist="38100" dir="2700000" algn="tl">
                    <a:srgbClr val="000000">
                      <a:alpha val="43137"/>
                    </a:srgbClr>
                  </a:outerShdw>
                </a:effectLst>
              </a:rPr>
              <a:t> </a:t>
            </a:r>
            <a:r>
              <a:rPr lang="en-US" b="1" dirty="0" err="1" smtClean="0">
                <a:solidFill>
                  <a:srgbClr val="FF0000"/>
                </a:solidFill>
              </a:rPr>
              <a:t>arg</a:t>
            </a:r>
            <a:r>
              <a:rPr lang="en-US" dirty="0" smtClean="0">
                <a:solidFill>
                  <a:srgbClr val="FF0000"/>
                </a:solidFill>
              </a:rPr>
              <a:t> </a:t>
            </a:r>
            <a:r>
              <a:rPr lang="en-US" dirty="0" smtClean="0"/>
              <a:t>(</a:t>
            </a:r>
            <a:r>
              <a:rPr lang="en-US" dirty="0" smtClean="0">
                <a:solidFill>
                  <a:srgbClr val="002060"/>
                </a:solidFill>
              </a:rPr>
              <a:t>“</a:t>
            </a:r>
            <a:r>
              <a:rPr lang="en-US" i="1" dirty="0" smtClean="0">
                <a:solidFill>
                  <a:srgbClr val="002060"/>
                </a:solidFill>
              </a:rPr>
              <a:t>reaches</a:t>
            </a:r>
            <a:r>
              <a:rPr lang="en-US" dirty="0">
                <a:solidFill>
                  <a:srgbClr val="002060"/>
                </a:solidFill>
              </a:rPr>
              <a:t>”</a:t>
            </a:r>
            <a:r>
              <a:rPr lang="en-US" dirty="0"/>
              <a:t>) </a:t>
            </a:r>
            <a:r>
              <a:rPr lang="en-US" b="1" dirty="0" smtClean="0">
                <a:solidFill>
                  <a:srgbClr val="FFC000"/>
                </a:solidFill>
              </a:rPr>
              <a:t>caller</a:t>
            </a:r>
          </a:p>
          <a:p>
            <a:pPr marL="457200" lvl="1" indent="0">
              <a:buNone/>
            </a:pPr>
            <a:r>
              <a:rPr lang="en-US" dirty="0" smtClean="0"/>
              <a:t>	     Or</a:t>
            </a:r>
          </a:p>
          <a:p>
            <a:pPr marL="457200" lvl="1" indent="0">
              <a:buNone/>
            </a:pPr>
            <a:r>
              <a:rPr lang="en-US" b="1" i="1" dirty="0" smtClean="0"/>
              <a:t>(-)  </a:t>
            </a:r>
            <a:r>
              <a:rPr lang="en-US" b="1" dirty="0" err="1" smtClean="0"/>
              <a:t>View</a:t>
            </a:r>
            <a:r>
              <a:rPr lang="en-US" b="1" i="1" dirty="0" err="1" smtClean="0"/>
              <a:t>.sTag</a:t>
            </a:r>
            <a:r>
              <a:rPr lang="en-US" i="1" dirty="0" smtClean="0"/>
              <a:t> != </a:t>
            </a:r>
            <a:r>
              <a:rPr lang="en-US" i="1" dirty="0" smtClean="0">
                <a:solidFill>
                  <a:srgbClr val="002060"/>
                </a:solidFill>
              </a:rPr>
              <a:t>null</a:t>
            </a:r>
          </a:p>
          <a:p>
            <a:pPr marL="457200" lvl="1" indent="0">
              <a:buNone/>
            </a:pPr>
            <a:r>
              <a:rPr lang="en-US" b="1" i="1" dirty="0" smtClean="0"/>
              <a:t>(+) </a:t>
            </a:r>
            <a:r>
              <a:rPr lang="en-US" b="1" dirty="0" err="1"/>
              <a:t>View</a:t>
            </a:r>
            <a:r>
              <a:rPr lang="en-US" b="1" i="1" dirty="0" err="1" smtClean="0"/>
              <a:t>.sTag</a:t>
            </a:r>
            <a:r>
              <a:rPr lang="en-US" i="1" dirty="0" smtClean="0"/>
              <a:t> == </a:t>
            </a:r>
            <a:r>
              <a:rPr lang="en-US" i="1" dirty="0">
                <a:solidFill>
                  <a:srgbClr val="002060"/>
                </a:solidFill>
              </a:rPr>
              <a:t>null</a:t>
            </a:r>
          </a:p>
          <a:p>
            <a:pPr marL="457200" lvl="1" indent="0">
              <a:buNone/>
            </a:pPr>
            <a:endParaRPr lang="en-US" dirty="0"/>
          </a:p>
          <a:p>
            <a:r>
              <a:rPr lang="en-US" dirty="0" smtClean="0"/>
              <a:t>Patch </a:t>
            </a:r>
            <a:r>
              <a:rPr lang="en-US" i="1" dirty="0" smtClean="0"/>
              <a:t>P</a:t>
            </a:r>
          </a:p>
          <a:p>
            <a:pPr lvl="1"/>
            <a:r>
              <a:rPr lang="en-US" dirty="0" smtClean="0"/>
              <a:t>Location of Bug</a:t>
            </a:r>
          </a:p>
          <a:p>
            <a:pPr lvl="1"/>
            <a:r>
              <a:rPr lang="en-US" dirty="0" smtClean="0"/>
              <a:t>Old code to be replaced</a:t>
            </a:r>
          </a:p>
          <a:p>
            <a:pPr lvl="1"/>
            <a:r>
              <a:rPr lang="en-US" dirty="0" smtClean="0"/>
              <a:t>New code to be added</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900868448"/>
              </p:ext>
            </p:extLst>
          </p:nvPr>
        </p:nvGraphicFramePr>
        <p:xfrm>
          <a:off x="9616460" y="4718311"/>
          <a:ext cx="1374585" cy="826355"/>
        </p:xfrm>
        <a:graphic>
          <a:graphicData uri="http://schemas.openxmlformats.org/presentationml/2006/ole">
            <mc:AlternateContent xmlns:mc="http://schemas.openxmlformats.org/markup-compatibility/2006">
              <mc:Choice xmlns:v="urn:schemas-microsoft-com:vml" Requires="v">
                <p:oleObj spid="_x0000_s2102" name="Packager Shell Object" showAsIcon="1" r:id="rId4" imgW="815760" imgH="491040" progId="Package">
                  <p:embed/>
                </p:oleObj>
              </mc:Choice>
              <mc:Fallback>
                <p:oleObj name="Packager Shell Object" showAsIcon="1" r:id="rId4" imgW="815760" imgH="491040" progId="Package">
                  <p:embed/>
                  <p:pic>
                    <p:nvPicPr>
                      <p:cNvPr id="0" name=""/>
                      <p:cNvPicPr/>
                      <p:nvPr/>
                    </p:nvPicPr>
                    <p:blipFill>
                      <a:blip r:embed="rId5"/>
                      <a:stretch>
                        <a:fillRect/>
                      </a:stretch>
                    </p:blipFill>
                    <p:spPr>
                      <a:xfrm>
                        <a:off x="9616460" y="4718311"/>
                        <a:ext cx="1374585" cy="826355"/>
                      </a:xfrm>
                      <a:prstGeom prst="rect">
                        <a:avLst/>
                      </a:prstGeom>
                    </p:spPr>
                  </p:pic>
                </p:oleObj>
              </mc:Fallback>
            </mc:AlternateContent>
          </a:graphicData>
        </a:graphic>
      </p:graphicFrame>
    </p:spTree>
    <p:extLst>
      <p:ext uri="{BB962C8B-B14F-4D97-AF65-F5344CB8AC3E}">
        <p14:creationId xmlns:p14="http://schemas.microsoft.com/office/powerpoint/2010/main" val="18960647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Synthesizing patches from repair specs</a:t>
            </a:r>
            <a:br>
              <a:rPr lang="en-US" b="1" dirty="0"/>
            </a:br>
            <a:r>
              <a:rPr lang="en-US" b="1" dirty="0" smtClean="0"/>
              <a:t>Syntactic Repair Spec</a:t>
            </a:r>
            <a:endParaRPr lang="en-US" dirty="0"/>
          </a:p>
        </p:txBody>
      </p:sp>
      <p:sp>
        <p:nvSpPr>
          <p:cNvPr id="3" name="Content Placeholder 2"/>
          <p:cNvSpPr>
            <a:spLocks noGrp="1"/>
          </p:cNvSpPr>
          <p:nvPr>
            <p:ph sz="half" idx="1"/>
          </p:nvPr>
        </p:nvSpPr>
        <p:spPr/>
        <p:txBody>
          <a:bodyPr>
            <a:normAutofit/>
          </a:bodyPr>
          <a:lstStyle/>
          <a:p>
            <a:r>
              <a:rPr lang="en-US" sz="2400" dirty="0" smtClean="0"/>
              <a:t>Prototypes what happens to certain lines of old code and what new line(s) of code to be added</a:t>
            </a:r>
          </a:p>
          <a:p>
            <a:pPr marL="0" indent="0">
              <a:buNone/>
            </a:pPr>
            <a:endParaRPr lang="en-US" sz="2400" dirty="0" smtClean="0"/>
          </a:p>
          <a:p>
            <a:r>
              <a:rPr lang="en-US" sz="2400" dirty="0" smtClean="0"/>
              <a:t>Challenge:</a:t>
            </a:r>
          </a:p>
          <a:p>
            <a:pPr lvl="1"/>
            <a:r>
              <a:rPr lang="en-US" dirty="0" smtClean="0"/>
              <a:t>Figure out actual variable names from spec for the patch</a:t>
            </a:r>
          </a:p>
          <a:p>
            <a:pPr lvl="1"/>
            <a:r>
              <a:rPr lang="en-US" dirty="0" smtClean="0"/>
              <a:t>If the buggy code contains partial code of the fix then synthesizer must take it into account while creating the patch</a:t>
            </a:r>
            <a:endParaRPr lang="en-US" dirty="0"/>
          </a:p>
        </p:txBody>
      </p:sp>
      <p:sp>
        <p:nvSpPr>
          <p:cNvPr id="4" name="Content Placeholder 3"/>
          <p:cNvSpPr>
            <a:spLocks noGrp="1"/>
          </p:cNvSpPr>
          <p:nvPr>
            <p:ph sz="half" idx="2"/>
          </p:nvPr>
        </p:nvSpPr>
        <p:spPr>
          <a:xfrm>
            <a:off x="6172200" y="1825625"/>
            <a:ext cx="5181600" cy="4787446"/>
          </a:xfrm>
        </p:spPr>
        <p:txBody>
          <a:bodyPr/>
          <a:lstStyle/>
          <a:p>
            <a:r>
              <a:rPr lang="en-US" dirty="0" smtClean="0"/>
              <a:t>Spec</a:t>
            </a:r>
          </a:p>
          <a:p>
            <a:pPr marL="457200" lvl="1" indent="0">
              <a:buNone/>
            </a:pPr>
            <a:r>
              <a:rPr lang="en-US" sz="2000" b="1" i="1" dirty="0" smtClean="0"/>
              <a:t> (-) </a:t>
            </a:r>
            <a:r>
              <a:rPr lang="en-US" sz="2000" b="1" dirty="0" err="1">
                <a:solidFill>
                  <a:srgbClr val="FFC000"/>
                </a:solidFill>
              </a:rPr>
              <a:t>caller</a:t>
            </a:r>
            <a:r>
              <a:rPr lang="en-US" sz="2000" b="1" i="1" dirty="0" err="1"/>
              <a:t>.setTag</a:t>
            </a:r>
            <a:r>
              <a:rPr lang="en-US" sz="2000" i="1" dirty="0"/>
              <a:t>(</a:t>
            </a:r>
            <a:r>
              <a:rPr lang="en-US" sz="2000" i="1" dirty="0" err="1"/>
              <a:t>R.id.view</a:t>
            </a:r>
            <a:r>
              <a:rPr lang="en-US" sz="2000" i="1" dirty="0"/>
              <a:t>,</a:t>
            </a:r>
            <a:r>
              <a:rPr lang="en-US" sz="2000" b="1" dirty="0">
                <a:solidFill>
                  <a:srgbClr val="FF0000"/>
                </a:solidFill>
              </a:rPr>
              <a:t> </a:t>
            </a:r>
            <a:r>
              <a:rPr lang="en-US" sz="2000" b="1" dirty="0" err="1">
                <a:solidFill>
                  <a:srgbClr val="FF0000"/>
                </a:solidFill>
              </a:rPr>
              <a:t>arg</a:t>
            </a:r>
            <a:r>
              <a:rPr lang="en-US" sz="2000" i="1" dirty="0"/>
              <a:t>)</a:t>
            </a:r>
          </a:p>
          <a:p>
            <a:pPr marL="457200" lvl="1" indent="0">
              <a:buNone/>
            </a:pPr>
            <a:r>
              <a:rPr lang="en-US" sz="2000" b="1" i="1" dirty="0" smtClean="0"/>
              <a:t> </a:t>
            </a:r>
            <a:r>
              <a:rPr lang="en-US" sz="2000" b="1" i="1" dirty="0"/>
              <a:t>(+) </a:t>
            </a:r>
            <a:r>
              <a:rPr lang="en-US" sz="2000" i="1" dirty="0" err="1"/>
              <a:t>ArrayList</a:t>
            </a:r>
            <a:r>
              <a:rPr lang="en-US" sz="2000" i="1" dirty="0"/>
              <a:t> </a:t>
            </a:r>
            <a:r>
              <a:rPr lang="en-US" sz="2000" b="1" i="1" dirty="0">
                <a:solidFill>
                  <a:srgbClr val="00B050"/>
                </a:solidFill>
              </a:rPr>
              <a:t>A</a:t>
            </a:r>
            <a:r>
              <a:rPr lang="en-US" sz="2000" i="1" dirty="0"/>
              <a:t> = new </a:t>
            </a:r>
            <a:r>
              <a:rPr lang="en-US" sz="2000" i="1" dirty="0" err="1"/>
              <a:t>ArrayList</a:t>
            </a:r>
            <a:r>
              <a:rPr lang="en-US" sz="2000" i="1" dirty="0"/>
              <a:t>()</a:t>
            </a:r>
          </a:p>
          <a:p>
            <a:pPr marL="457200" lvl="1" indent="0">
              <a:buNone/>
            </a:pPr>
            <a:r>
              <a:rPr lang="en-US" sz="2000" b="1" i="1" dirty="0" smtClean="0"/>
              <a:t> </a:t>
            </a:r>
            <a:r>
              <a:rPr lang="en-US" sz="2000" b="1" i="1" dirty="0"/>
              <a:t>(+) </a:t>
            </a:r>
            <a:r>
              <a:rPr lang="en-US" sz="2000" b="1" i="1" dirty="0" err="1">
                <a:solidFill>
                  <a:srgbClr val="00B050"/>
                </a:solidFill>
              </a:rPr>
              <a:t>A</a:t>
            </a:r>
            <a:r>
              <a:rPr lang="en-US" sz="2000" i="1" dirty="0" err="1"/>
              <a:t>.add</a:t>
            </a:r>
            <a:r>
              <a:rPr lang="en-US" sz="2000" i="1" dirty="0"/>
              <a:t>(</a:t>
            </a:r>
            <a:r>
              <a:rPr lang="en-US" sz="2000" b="1" dirty="0" err="1">
                <a:solidFill>
                  <a:srgbClr val="FF0000"/>
                </a:solidFill>
              </a:rPr>
              <a:t>arg</a:t>
            </a:r>
            <a:r>
              <a:rPr lang="en-US" sz="2000" i="1" dirty="0"/>
              <a:t>)</a:t>
            </a:r>
          </a:p>
          <a:p>
            <a:pPr marL="457200" lvl="1" indent="0">
              <a:buNone/>
            </a:pPr>
            <a:r>
              <a:rPr lang="en-US" sz="2000" b="1" dirty="0" smtClean="0">
                <a:solidFill>
                  <a:srgbClr val="FFC000"/>
                </a:solidFill>
              </a:rPr>
              <a:t> </a:t>
            </a:r>
            <a:r>
              <a:rPr lang="en-US" sz="2000" b="1" i="1" dirty="0"/>
              <a:t>(+) </a:t>
            </a:r>
            <a:r>
              <a:rPr lang="en-US" sz="2000" b="1" dirty="0" err="1">
                <a:solidFill>
                  <a:srgbClr val="FFC000"/>
                </a:solidFill>
              </a:rPr>
              <a:t>caller</a:t>
            </a:r>
            <a:r>
              <a:rPr lang="en-US" sz="2000" b="1" i="1" dirty="0" err="1"/>
              <a:t>.setTag</a:t>
            </a:r>
            <a:r>
              <a:rPr lang="en-US" sz="2000" i="1" dirty="0"/>
              <a:t>(</a:t>
            </a:r>
            <a:r>
              <a:rPr lang="en-US" sz="2000" i="1" dirty="0">
                <a:solidFill>
                  <a:srgbClr val="00B050"/>
                </a:solidFill>
              </a:rPr>
              <a:t>A</a:t>
            </a:r>
            <a:r>
              <a:rPr lang="en-US" sz="2000" i="1" dirty="0" smtClean="0"/>
              <a:t>)</a:t>
            </a:r>
            <a:endParaRPr lang="en-US" sz="2000" dirty="0" smtClean="0"/>
          </a:p>
          <a:p>
            <a:r>
              <a:rPr lang="en-US" dirty="0" smtClean="0"/>
              <a:t>Patch</a:t>
            </a:r>
          </a:p>
          <a:p>
            <a:pPr marL="457200" lvl="1" indent="0">
              <a:buNone/>
            </a:pPr>
            <a:r>
              <a:rPr lang="en-US" dirty="0" smtClean="0"/>
              <a:t>Replace </a:t>
            </a:r>
          </a:p>
          <a:p>
            <a:pPr marL="457200" lvl="1" indent="0">
              <a:buNone/>
            </a:pPr>
            <a:r>
              <a:rPr lang="en-US" sz="2000" b="1" dirty="0">
                <a:solidFill>
                  <a:srgbClr val="FFC000"/>
                </a:solidFill>
              </a:rPr>
              <a:t>	</a:t>
            </a:r>
            <a:r>
              <a:rPr lang="en-US" sz="2000" b="1" dirty="0" err="1" smtClean="0">
                <a:solidFill>
                  <a:srgbClr val="FFC000"/>
                </a:solidFill>
              </a:rPr>
              <a:t>tv</a:t>
            </a:r>
            <a:r>
              <a:rPr lang="en-US" sz="2000" b="1" i="1" dirty="0" err="1" smtClean="0"/>
              <a:t>.setTag</a:t>
            </a:r>
            <a:r>
              <a:rPr lang="en-US" sz="2000" i="1" dirty="0" smtClean="0"/>
              <a:t>(</a:t>
            </a:r>
            <a:r>
              <a:rPr lang="en-US" sz="2000" i="1" dirty="0" err="1" smtClean="0"/>
              <a:t>R.id.view</a:t>
            </a:r>
            <a:r>
              <a:rPr lang="en-US" sz="2000" i="1" dirty="0"/>
              <a:t>,</a:t>
            </a:r>
            <a:r>
              <a:rPr lang="en-US" sz="2000" b="1" dirty="0">
                <a:solidFill>
                  <a:srgbClr val="FF0000"/>
                </a:solidFill>
              </a:rPr>
              <a:t> </a:t>
            </a:r>
            <a:r>
              <a:rPr lang="en-US" sz="2000" b="1" dirty="0" err="1" smtClean="0">
                <a:solidFill>
                  <a:srgbClr val="FF0000"/>
                </a:solidFill>
              </a:rPr>
              <a:t>vw</a:t>
            </a:r>
            <a:r>
              <a:rPr lang="en-US" sz="2000" i="1" dirty="0" smtClean="0"/>
              <a:t>)</a:t>
            </a:r>
            <a:endParaRPr lang="en-US" i="1" dirty="0"/>
          </a:p>
          <a:p>
            <a:pPr marL="457200" lvl="1" indent="0">
              <a:buNone/>
            </a:pPr>
            <a:r>
              <a:rPr lang="en-US" dirty="0" smtClean="0"/>
              <a:t>with</a:t>
            </a:r>
          </a:p>
          <a:p>
            <a:pPr marL="914400" lvl="2" indent="0">
              <a:buNone/>
            </a:pPr>
            <a:r>
              <a:rPr lang="en-US" dirty="0" err="1" smtClean="0"/>
              <a:t>ArrayList</a:t>
            </a:r>
            <a:r>
              <a:rPr lang="en-US" dirty="0" smtClean="0"/>
              <a:t> </a:t>
            </a:r>
            <a:r>
              <a:rPr lang="en-US" b="1" dirty="0" smtClean="0">
                <a:solidFill>
                  <a:srgbClr val="00B050"/>
                </a:solidFill>
              </a:rPr>
              <a:t>x</a:t>
            </a:r>
            <a:r>
              <a:rPr lang="en-US" dirty="0" smtClean="0"/>
              <a:t> = new </a:t>
            </a:r>
            <a:r>
              <a:rPr lang="en-US" dirty="0" err="1" smtClean="0"/>
              <a:t>ArrayList</a:t>
            </a:r>
            <a:r>
              <a:rPr lang="en-US" dirty="0" smtClean="0"/>
              <a:t>();</a:t>
            </a:r>
          </a:p>
          <a:p>
            <a:pPr marL="914400" lvl="2" indent="0">
              <a:buNone/>
            </a:pPr>
            <a:r>
              <a:rPr lang="en-US" b="1" dirty="0" err="1" smtClean="0">
                <a:solidFill>
                  <a:srgbClr val="00B050"/>
                </a:solidFill>
              </a:rPr>
              <a:t>x</a:t>
            </a:r>
            <a:r>
              <a:rPr lang="en-US" dirty="0" err="1" smtClean="0"/>
              <a:t>.add</a:t>
            </a:r>
            <a:r>
              <a:rPr lang="en-US" dirty="0" smtClean="0"/>
              <a:t>(</a:t>
            </a:r>
            <a:r>
              <a:rPr lang="en-US" b="1" dirty="0" err="1">
                <a:solidFill>
                  <a:srgbClr val="FF0000"/>
                </a:solidFill>
              </a:rPr>
              <a:t>vw</a:t>
            </a:r>
            <a:r>
              <a:rPr lang="en-US" dirty="0" smtClean="0"/>
              <a:t>);</a:t>
            </a:r>
          </a:p>
          <a:p>
            <a:pPr marL="914400" lvl="2" indent="0">
              <a:buNone/>
            </a:pPr>
            <a:r>
              <a:rPr lang="en-US" b="1" dirty="0" err="1" smtClean="0">
                <a:solidFill>
                  <a:srgbClr val="FFC000"/>
                </a:solidFill>
              </a:rPr>
              <a:t>tv</a:t>
            </a:r>
            <a:r>
              <a:rPr lang="en-US" b="1" i="1" dirty="0" err="1" smtClean="0"/>
              <a:t>.setTag</a:t>
            </a:r>
            <a:r>
              <a:rPr lang="en-US" i="1" dirty="0" smtClean="0"/>
              <a:t>(</a:t>
            </a:r>
            <a:r>
              <a:rPr lang="en-US" i="1" dirty="0" smtClean="0">
                <a:solidFill>
                  <a:srgbClr val="00B050"/>
                </a:solidFill>
              </a:rPr>
              <a:t>x</a:t>
            </a:r>
            <a:r>
              <a:rPr lang="en-US" i="1" dirty="0" smtClean="0"/>
              <a:t>);</a:t>
            </a:r>
            <a:endParaRPr lang="en-US" i="1" dirty="0"/>
          </a:p>
          <a:p>
            <a:pPr marL="457200" lvl="1" indent="0">
              <a:buNone/>
            </a:pPr>
            <a:endParaRPr lang="en-US" dirty="0" smtClean="0"/>
          </a:p>
        </p:txBody>
      </p:sp>
    </p:spTree>
    <p:extLst>
      <p:ext uri="{BB962C8B-B14F-4D97-AF65-F5344CB8AC3E}">
        <p14:creationId xmlns:p14="http://schemas.microsoft.com/office/powerpoint/2010/main" val="354520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Synthesizing patches from repair specs</a:t>
            </a:r>
            <a:br>
              <a:rPr lang="en-US" b="1" dirty="0"/>
            </a:br>
            <a:r>
              <a:rPr lang="en-US" b="1" dirty="0" smtClean="0"/>
              <a:t>Semantic Repair Spec</a:t>
            </a:r>
            <a:endParaRPr lang="en-US" dirty="0"/>
          </a:p>
        </p:txBody>
      </p:sp>
      <p:sp>
        <p:nvSpPr>
          <p:cNvPr id="3" name="Content Placeholder 2"/>
          <p:cNvSpPr>
            <a:spLocks noGrp="1"/>
          </p:cNvSpPr>
          <p:nvPr>
            <p:ph sz="half" idx="1"/>
          </p:nvPr>
        </p:nvSpPr>
        <p:spPr>
          <a:xfrm>
            <a:off x="838200" y="1825625"/>
            <a:ext cx="5181600" cy="4787446"/>
          </a:xfrm>
        </p:spPr>
        <p:txBody>
          <a:bodyPr>
            <a:noAutofit/>
          </a:bodyPr>
          <a:lstStyle/>
          <a:p>
            <a:r>
              <a:rPr lang="en-US" sz="2400" dirty="0" smtClean="0"/>
              <a:t>Explains the root cause that must be fixed and will be used to generate syntactic spec</a:t>
            </a:r>
          </a:p>
          <a:p>
            <a:r>
              <a:rPr lang="en-US" sz="2400" dirty="0" smtClean="0"/>
              <a:t>Challenge:</a:t>
            </a:r>
          </a:p>
          <a:p>
            <a:pPr lvl="1"/>
            <a:r>
              <a:rPr lang="en-US" sz="2000" dirty="0" smtClean="0"/>
              <a:t>Figure out old lines of code that cause the bug and must be removed/modified.</a:t>
            </a:r>
          </a:p>
          <a:p>
            <a:pPr lvl="1"/>
            <a:r>
              <a:rPr lang="en-US" sz="2000" dirty="0" smtClean="0"/>
              <a:t>Using the above info generate a syntactic repair spec</a:t>
            </a:r>
          </a:p>
          <a:p>
            <a:pPr lvl="2"/>
            <a:r>
              <a:rPr lang="en-US" sz="1800" dirty="0" err="1" smtClean="0"/>
              <a:t>Patchr</a:t>
            </a:r>
            <a:r>
              <a:rPr lang="en-US" sz="1800" dirty="0" smtClean="0"/>
              <a:t> has domain knowledge of Android framework</a:t>
            </a:r>
          </a:p>
          <a:p>
            <a:pPr lvl="1"/>
            <a:r>
              <a:rPr lang="en-US" sz="2000" dirty="0" smtClean="0"/>
              <a:t>Inherits the challenges of syntactic spec while adding a whole new layer complexity of converting semantics to syntax</a:t>
            </a:r>
            <a:endParaRPr lang="en-US" sz="2000" dirty="0"/>
          </a:p>
        </p:txBody>
      </p:sp>
      <p:sp>
        <p:nvSpPr>
          <p:cNvPr id="4" name="Content Placeholder 3"/>
          <p:cNvSpPr>
            <a:spLocks noGrp="1"/>
          </p:cNvSpPr>
          <p:nvPr>
            <p:ph sz="half" idx="2"/>
          </p:nvPr>
        </p:nvSpPr>
        <p:spPr>
          <a:xfrm>
            <a:off x="6172200" y="1825625"/>
            <a:ext cx="5181600" cy="4787446"/>
          </a:xfrm>
        </p:spPr>
        <p:txBody>
          <a:bodyPr>
            <a:normAutofit fontScale="85000" lnSpcReduction="20000"/>
          </a:bodyPr>
          <a:lstStyle/>
          <a:p>
            <a:r>
              <a:rPr lang="en-US" dirty="0" smtClean="0"/>
              <a:t>Spec</a:t>
            </a:r>
          </a:p>
          <a:p>
            <a:pPr marL="457200" lvl="1" indent="0">
              <a:buNone/>
            </a:pPr>
            <a:r>
              <a:rPr lang="en-US" b="1" i="1" dirty="0" smtClean="0"/>
              <a:t> </a:t>
            </a:r>
            <a:r>
              <a:rPr lang="en-US" sz="2200" b="1" i="1" dirty="0" smtClean="0"/>
              <a:t>(-) </a:t>
            </a:r>
            <a:r>
              <a:rPr lang="en-US" sz="2200" b="1" dirty="0" err="1">
                <a:solidFill>
                  <a:srgbClr val="FF0000"/>
                </a:solidFill>
              </a:rPr>
              <a:t>arg</a:t>
            </a:r>
            <a:r>
              <a:rPr lang="en-US" sz="2200" dirty="0">
                <a:solidFill>
                  <a:srgbClr val="FF0000"/>
                </a:solidFill>
              </a:rPr>
              <a:t> </a:t>
            </a:r>
            <a:r>
              <a:rPr lang="en-US" sz="2200" dirty="0"/>
              <a:t>(</a:t>
            </a:r>
            <a:r>
              <a:rPr lang="en-US" sz="2200" dirty="0">
                <a:solidFill>
                  <a:srgbClr val="002060"/>
                </a:solidFill>
              </a:rPr>
              <a:t>“</a:t>
            </a:r>
            <a:r>
              <a:rPr lang="en-US" sz="2200" i="1" dirty="0">
                <a:solidFill>
                  <a:srgbClr val="002060"/>
                </a:solidFill>
              </a:rPr>
              <a:t>reaches</a:t>
            </a:r>
            <a:r>
              <a:rPr lang="en-US" sz="2200" dirty="0">
                <a:solidFill>
                  <a:srgbClr val="002060"/>
                </a:solidFill>
              </a:rPr>
              <a:t>”</a:t>
            </a:r>
            <a:r>
              <a:rPr lang="en-US" sz="2200" dirty="0"/>
              <a:t>) </a:t>
            </a:r>
            <a:r>
              <a:rPr lang="en-US" sz="2200" b="1" dirty="0" smtClean="0">
                <a:solidFill>
                  <a:srgbClr val="FFC000"/>
                </a:solidFill>
              </a:rPr>
              <a:t>caller </a:t>
            </a:r>
          </a:p>
          <a:p>
            <a:pPr marL="457200" lvl="1" indent="0">
              <a:buNone/>
            </a:pPr>
            <a:r>
              <a:rPr lang="en-US" sz="2200" b="1" dirty="0">
                <a:solidFill>
                  <a:srgbClr val="FFC000"/>
                </a:solidFill>
              </a:rPr>
              <a:t>	</a:t>
            </a:r>
            <a:r>
              <a:rPr lang="en-US" sz="1900" dirty="0" smtClean="0"/>
              <a:t>or</a:t>
            </a:r>
            <a:endParaRPr lang="en-US" sz="2200" dirty="0" smtClean="0"/>
          </a:p>
          <a:p>
            <a:pPr marL="457200" lvl="1" indent="0">
              <a:buNone/>
            </a:pPr>
            <a:r>
              <a:rPr lang="en-US" sz="2000" b="1" i="1" dirty="0"/>
              <a:t>(-)  </a:t>
            </a:r>
            <a:r>
              <a:rPr lang="en-US" sz="2000" dirty="0" err="1"/>
              <a:t>View</a:t>
            </a:r>
            <a:r>
              <a:rPr lang="en-US" sz="2000" b="1" i="1" dirty="0" err="1"/>
              <a:t>.sTag</a:t>
            </a:r>
            <a:r>
              <a:rPr lang="en-US" sz="2000" i="1" dirty="0"/>
              <a:t> != </a:t>
            </a:r>
            <a:r>
              <a:rPr lang="en-US" sz="2000" i="1" dirty="0">
                <a:solidFill>
                  <a:srgbClr val="002060"/>
                </a:solidFill>
              </a:rPr>
              <a:t>null</a:t>
            </a:r>
          </a:p>
          <a:p>
            <a:pPr marL="457200" lvl="1" indent="0">
              <a:buNone/>
            </a:pPr>
            <a:r>
              <a:rPr lang="en-US" sz="2000" b="1" i="1" dirty="0"/>
              <a:t>(+) </a:t>
            </a:r>
            <a:r>
              <a:rPr lang="en-US" sz="2000" dirty="0" err="1"/>
              <a:t>View</a:t>
            </a:r>
            <a:r>
              <a:rPr lang="en-US" sz="2000" b="1" i="1" dirty="0" err="1"/>
              <a:t>.sTag</a:t>
            </a:r>
            <a:r>
              <a:rPr lang="en-US" sz="2000" i="1" dirty="0"/>
              <a:t> == </a:t>
            </a:r>
            <a:r>
              <a:rPr lang="en-US" sz="2000" i="1" dirty="0" smtClean="0">
                <a:solidFill>
                  <a:srgbClr val="002060"/>
                </a:solidFill>
              </a:rPr>
              <a:t>null</a:t>
            </a:r>
          </a:p>
          <a:p>
            <a:pPr marL="457200" lvl="1" indent="0">
              <a:buNone/>
            </a:pPr>
            <a:endParaRPr lang="en-US" sz="2200" dirty="0"/>
          </a:p>
          <a:p>
            <a:pPr marL="457200" lvl="1" indent="0">
              <a:buNone/>
            </a:pPr>
            <a:r>
              <a:rPr lang="en-US" b="1" i="1" dirty="0" smtClean="0"/>
              <a:t>Synthesized to syntactic spec as below</a:t>
            </a:r>
          </a:p>
          <a:p>
            <a:pPr marL="457200" lvl="1" indent="0">
              <a:buNone/>
            </a:pPr>
            <a:r>
              <a:rPr lang="en-US" sz="2200" b="1" i="1" dirty="0" smtClean="0"/>
              <a:t> </a:t>
            </a:r>
            <a:r>
              <a:rPr lang="en-US" sz="2200" b="1" i="1" dirty="0"/>
              <a:t>(-) </a:t>
            </a:r>
            <a:r>
              <a:rPr lang="en-US" sz="2200" b="1" dirty="0" err="1" smtClean="0">
                <a:solidFill>
                  <a:srgbClr val="FFC000"/>
                </a:solidFill>
              </a:rPr>
              <a:t>caller</a:t>
            </a:r>
            <a:r>
              <a:rPr lang="en-US" sz="2200" b="1" i="1" dirty="0" err="1" smtClean="0"/>
              <a:t>.setTag</a:t>
            </a:r>
            <a:r>
              <a:rPr lang="en-US" sz="2200" i="1" dirty="0" smtClean="0"/>
              <a:t>(</a:t>
            </a:r>
            <a:r>
              <a:rPr lang="en-US" sz="2200" i="1" dirty="0" err="1" smtClean="0"/>
              <a:t>R.id.view</a:t>
            </a:r>
            <a:r>
              <a:rPr lang="en-US" sz="2200" i="1" dirty="0" smtClean="0"/>
              <a:t>,</a:t>
            </a:r>
            <a:r>
              <a:rPr lang="en-US" sz="2200" b="1" dirty="0" smtClean="0">
                <a:solidFill>
                  <a:srgbClr val="FF0000"/>
                </a:solidFill>
              </a:rPr>
              <a:t> </a:t>
            </a:r>
            <a:r>
              <a:rPr lang="en-US" sz="2200" b="1" dirty="0" err="1" smtClean="0">
                <a:solidFill>
                  <a:srgbClr val="FF0000"/>
                </a:solidFill>
              </a:rPr>
              <a:t>arg</a:t>
            </a:r>
            <a:r>
              <a:rPr lang="en-US" sz="2200" i="1" dirty="0" smtClean="0"/>
              <a:t>)</a:t>
            </a:r>
          </a:p>
          <a:p>
            <a:pPr marL="457200" lvl="1" indent="0">
              <a:buNone/>
            </a:pPr>
            <a:r>
              <a:rPr lang="en-US" sz="2200" b="1" i="1" dirty="0" smtClean="0"/>
              <a:t> (+) </a:t>
            </a:r>
            <a:r>
              <a:rPr lang="en-US" sz="2200" i="1" dirty="0" err="1" smtClean="0"/>
              <a:t>ArrayList</a:t>
            </a:r>
            <a:r>
              <a:rPr lang="en-US" sz="2200" i="1" dirty="0" smtClean="0"/>
              <a:t> </a:t>
            </a:r>
            <a:r>
              <a:rPr lang="en-US" sz="2200" b="1" i="1" dirty="0" smtClean="0">
                <a:solidFill>
                  <a:srgbClr val="00B050"/>
                </a:solidFill>
              </a:rPr>
              <a:t>A</a:t>
            </a:r>
            <a:r>
              <a:rPr lang="en-US" sz="2200" i="1" dirty="0" smtClean="0"/>
              <a:t> = new </a:t>
            </a:r>
            <a:r>
              <a:rPr lang="en-US" sz="2200" i="1" dirty="0" err="1" smtClean="0"/>
              <a:t>ArrayList</a:t>
            </a:r>
            <a:r>
              <a:rPr lang="en-US" sz="2200" i="1" dirty="0" smtClean="0"/>
              <a:t>()</a:t>
            </a:r>
          </a:p>
          <a:p>
            <a:pPr marL="457200" lvl="1" indent="0">
              <a:buNone/>
            </a:pPr>
            <a:r>
              <a:rPr lang="en-US" sz="2200" b="1" i="1" dirty="0" smtClean="0"/>
              <a:t> (+) </a:t>
            </a:r>
            <a:r>
              <a:rPr lang="en-US" sz="2200" b="1" i="1" dirty="0" err="1" smtClean="0">
                <a:solidFill>
                  <a:srgbClr val="00B050"/>
                </a:solidFill>
              </a:rPr>
              <a:t>A</a:t>
            </a:r>
            <a:r>
              <a:rPr lang="en-US" sz="2200" i="1" dirty="0" err="1" smtClean="0"/>
              <a:t>.add</a:t>
            </a:r>
            <a:r>
              <a:rPr lang="en-US" sz="2200" i="1" dirty="0" smtClean="0"/>
              <a:t>(</a:t>
            </a:r>
            <a:r>
              <a:rPr lang="en-US" sz="2200" b="1" dirty="0" err="1" smtClean="0">
                <a:solidFill>
                  <a:srgbClr val="FF0000"/>
                </a:solidFill>
              </a:rPr>
              <a:t>arg</a:t>
            </a:r>
            <a:r>
              <a:rPr lang="en-US" sz="2200" i="1" dirty="0" smtClean="0"/>
              <a:t>)</a:t>
            </a:r>
          </a:p>
          <a:p>
            <a:pPr marL="457200" lvl="1" indent="0">
              <a:buNone/>
            </a:pPr>
            <a:r>
              <a:rPr lang="en-US" sz="2200" b="1" dirty="0" smtClean="0">
                <a:solidFill>
                  <a:srgbClr val="FFC000"/>
                </a:solidFill>
              </a:rPr>
              <a:t> </a:t>
            </a:r>
            <a:r>
              <a:rPr lang="en-US" sz="2200" b="1" i="1" dirty="0" smtClean="0"/>
              <a:t>(+) </a:t>
            </a:r>
            <a:r>
              <a:rPr lang="en-US" sz="2200" b="1" dirty="0" err="1" smtClean="0">
                <a:solidFill>
                  <a:srgbClr val="FFC000"/>
                </a:solidFill>
              </a:rPr>
              <a:t>caller</a:t>
            </a:r>
            <a:r>
              <a:rPr lang="en-US" sz="2200" b="1" i="1" dirty="0" err="1" smtClean="0"/>
              <a:t>.setTag</a:t>
            </a:r>
            <a:r>
              <a:rPr lang="en-US" sz="2200" i="1" dirty="0" smtClean="0"/>
              <a:t>(A)</a:t>
            </a:r>
            <a:endParaRPr lang="en-US" sz="2200" dirty="0" smtClean="0"/>
          </a:p>
          <a:p>
            <a:r>
              <a:rPr lang="en-US" dirty="0" smtClean="0"/>
              <a:t>Patch</a:t>
            </a:r>
          </a:p>
          <a:p>
            <a:pPr marL="457200" lvl="1" indent="0">
              <a:buNone/>
            </a:pPr>
            <a:r>
              <a:rPr lang="en-US" sz="2200" dirty="0" smtClean="0"/>
              <a:t>Replace </a:t>
            </a:r>
            <a:r>
              <a:rPr lang="en-US" sz="2200" b="1" dirty="0" err="1" smtClean="0">
                <a:solidFill>
                  <a:srgbClr val="FFC000"/>
                </a:solidFill>
              </a:rPr>
              <a:t>tv</a:t>
            </a:r>
            <a:r>
              <a:rPr lang="en-US" sz="2200" b="1" i="1" dirty="0" err="1" smtClean="0"/>
              <a:t>.setTag</a:t>
            </a:r>
            <a:r>
              <a:rPr lang="en-US" sz="2200" i="1" dirty="0" smtClean="0"/>
              <a:t>(</a:t>
            </a:r>
            <a:r>
              <a:rPr lang="en-US" sz="2200" i="1" dirty="0" err="1" smtClean="0"/>
              <a:t>R.id.view</a:t>
            </a:r>
            <a:r>
              <a:rPr lang="en-US" sz="2200" i="1" dirty="0"/>
              <a:t>,</a:t>
            </a:r>
            <a:r>
              <a:rPr lang="en-US" sz="2200" b="1" dirty="0">
                <a:solidFill>
                  <a:srgbClr val="FF0000"/>
                </a:solidFill>
              </a:rPr>
              <a:t> </a:t>
            </a:r>
            <a:r>
              <a:rPr lang="en-US" sz="2200" b="1" dirty="0" err="1" smtClean="0">
                <a:solidFill>
                  <a:srgbClr val="FF0000"/>
                </a:solidFill>
              </a:rPr>
              <a:t>vw</a:t>
            </a:r>
            <a:r>
              <a:rPr lang="en-US" sz="2200" i="1" dirty="0" smtClean="0"/>
              <a:t>)</a:t>
            </a:r>
            <a:r>
              <a:rPr lang="en-US" sz="2200" i="1" dirty="0"/>
              <a:t> </a:t>
            </a:r>
            <a:r>
              <a:rPr lang="en-US" sz="2200" dirty="0" smtClean="0"/>
              <a:t>with</a:t>
            </a:r>
          </a:p>
          <a:p>
            <a:pPr marL="457200" lvl="1" indent="0">
              <a:buNone/>
            </a:pPr>
            <a:r>
              <a:rPr lang="en-US" sz="2200" dirty="0" err="1" smtClean="0"/>
              <a:t>ArrayList</a:t>
            </a:r>
            <a:r>
              <a:rPr lang="en-US" sz="2200" dirty="0" smtClean="0"/>
              <a:t> </a:t>
            </a:r>
            <a:r>
              <a:rPr lang="en-US" sz="2200" b="1" dirty="0" smtClean="0">
                <a:solidFill>
                  <a:srgbClr val="00B050"/>
                </a:solidFill>
              </a:rPr>
              <a:t>x</a:t>
            </a:r>
            <a:r>
              <a:rPr lang="en-US" sz="2200" dirty="0" smtClean="0"/>
              <a:t> = new </a:t>
            </a:r>
            <a:r>
              <a:rPr lang="en-US" sz="2200" dirty="0" err="1" smtClean="0"/>
              <a:t>ArrayList</a:t>
            </a:r>
            <a:r>
              <a:rPr lang="en-US" sz="2200" dirty="0" smtClean="0"/>
              <a:t>();</a:t>
            </a:r>
          </a:p>
          <a:p>
            <a:pPr marL="457200" lvl="1" indent="0">
              <a:buNone/>
            </a:pPr>
            <a:r>
              <a:rPr lang="en-US" sz="2200" b="1" dirty="0" err="1" smtClean="0">
                <a:solidFill>
                  <a:srgbClr val="00B050"/>
                </a:solidFill>
              </a:rPr>
              <a:t>x</a:t>
            </a:r>
            <a:r>
              <a:rPr lang="en-US" sz="2200" dirty="0" err="1" smtClean="0"/>
              <a:t>.add</a:t>
            </a:r>
            <a:r>
              <a:rPr lang="en-US" sz="2200" dirty="0" smtClean="0"/>
              <a:t>(</a:t>
            </a:r>
            <a:r>
              <a:rPr lang="en-US" sz="2200" b="1" dirty="0" err="1">
                <a:solidFill>
                  <a:srgbClr val="FF0000"/>
                </a:solidFill>
              </a:rPr>
              <a:t>vw</a:t>
            </a:r>
            <a:r>
              <a:rPr lang="en-US" sz="2200" dirty="0" smtClean="0"/>
              <a:t>);</a:t>
            </a:r>
          </a:p>
          <a:p>
            <a:pPr marL="457200" lvl="1" indent="0">
              <a:buNone/>
            </a:pPr>
            <a:r>
              <a:rPr lang="en-US" sz="2200" b="1" dirty="0" err="1" smtClean="0">
                <a:solidFill>
                  <a:srgbClr val="FFC000"/>
                </a:solidFill>
              </a:rPr>
              <a:t>tv</a:t>
            </a:r>
            <a:r>
              <a:rPr lang="en-US" sz="2200" b="1" i="1" dirty="0" err="1" smtClean="0"/>
              <a:t>.setTag</a:t>
            </a:r>
            <a:r>
              <a:rPr lang="en-US" sz="2200" i="1" dirty="0" smtClean="0"/>
              <a:t>(x);</a:t>
            </a:r>
            <a:endParaRPr lang="en-US" sz="2200" i="1" dirty="0"/>
          </a:p>
          <a:p>
            <a:pPr marL="457200" lvl="1" indent="0">
              <a:buNone/>
            </a:pPr>
            <a:endParaRPr lang="en-US" dirty="0" smtClean="0"/>
          </a:p>
        </p:txBody>
      </p:sp>
    </p:spTree>
    <p:extLst>
      <p:ext uri="{BB962C8B-B14F-4D97-AF65-F5344CB8AC3E}">
        <p14:creationId xmlns:p14="http://schemas.microsoft.com/office/powerpoint/2010/main" val="33955188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Synthesizing patches from repair specs</a:t>
            </a:r>
            <a:br>
              <a:rPr lang="en-US" b="1" dirty="0"/>
            </a:br>
            <a:r>
              <a:rPr lang="en-US" b="1" dirty="0"/>
              <a:t>Example  </a:t>
            </a:r>
            <a:r>
              <a:rPr lang="en-US" b="1" dirty="0" smtClean="0"/>
              <a:t>- Signature</a:t>
            </a:r>
            <a:endParaRPr lang="en-US" dirty="0"/>
          </a:p>
        </p:txBody>
      </p:sp>
      <p:sp>
        <p:nvSpPr>
          <p:cNvPr id="3" name="Content Placeholder 2"/>
          <p:cNvSpPr>
            <a:spLocks noGrp="1"/>
          </p:cNvSpPr>
          <p:nvPr>
            <p:ph sz="half" idx="1"/>
          </p:nvPr>
        </p:nvSpPr>
        <p:spPr/>
        <p:txBody>
          <a:bodyPr>
            <a:normAutofit/>
          </a:bodyPr>
          <a:lstStyle/>
          <a:p>
            <a:pPr marL="0" indent="0">
              <a:buNone/>
            </a:pPr>
            <a:r>
              <a:rPr lang="en-US" dirty="0" smtClean="0"/>
              <a:t>Example Code</a:t>
            </a:r>
          </a:p>
          <a:p>
            <a:pPr marL="0" indent="0">
              <a:buNone/>
            </a:pPr>
            <a:r>
              <a:rPr lang="en-US" sz="2000" dirty="0"/>
              <a:t>class </a:t>
            </a:r>
            <a:r>
              <a:rPr lang="en-US" sz="2000" dirty="0" err="1"/>
              <a:t>VerSig</a:t>
            </a:r>
            <a:r>
              <a:rPr lang="en-US" sz="2000" dirty="0"/>
              <a:t> </a:t>
            </a:r>
            <a:r>
              <a:rPr lang="en-US" sz="2000" dirty="0" smtClean="0"/>
              <a:t>{</a:t>
            </a:r>
            <a:endParaRPr lang="en-US" sz="2000" dirty="0"/>
          </a:p>
          <a:p>
            <a:pPr marL="457200" lvl="1" indent="0">
              <a:buNone/>
            </a:pPr>
            <a:r>
              <a:rPr lang="en-US" sz="2000" dirty="0"/>
              <a:t>public static void main(String[] </a:t>
            </a:r>
            <a:r>
              <a:rPr lang="en-US" sz="2000" dirty="0" err="1"/>
              <a:t>args</a:t>
            </a:r>
            <a:r>
              <a:rPr lang="en-US" sz="2000" dirty="0"/>
              <a:t>) </a:t>
            </a:r>
            <a:r>
              <a:rPr lang="en-US" sz="2000" dirty="0" smtClean="0"/>
              <a:t>{</a:t>
            </a:r>
            <a:endParaRPr lang="en-US" sz="2000" dirty="0"/>
          </a:p>
          <a:p>
            <a:pPr marL="914400" lvl="2" indent="0">
              <a:buNone/>
            </a:pPr>
            <a:r>
              <a:rPr lang="en-US" sz="1800" dirty="0"/>
              <a:t>Signature sig = </a:t>
            </a:r>
            <a:r>
              <a:rPr lang="en-US" sz="1800" dirty="0" err="1"/>
              <a:t>Signature.get</a:t>
            </a:r>
            <a:r>
              <a:rPr lang="en-US" sz="1800" dirty="0" smtClean="0"/>
              <a:t>(...)</a:t>
            </a:r>
            <a:endParaRPr lang="en-US" sz="1800" dirty="0"/>
          </a:p>
          <a:p>
            <a:pPr marL="914400" lvl="2" indent="0">
              <a:buNone/>
            </a:pPr>
            <a:r>
              <a:rPr lang="en-US" sz="1800" dirty="0" err="1"/>
              <a:t>sigToVerify</a:t>
            </a:r>
            <a:r>
              <a:rPr lang="en-US" sz="1800" dirty="0"/>
              <a:t> = </a:t>
            </a:r>
            <a:r>
              <a:rPr lang="en-US" sz="1800" dirty="0" err="1"/>
              <a:t>inputSignature</a:t>
            </a:r>
            <a:r>
              <a:rPr lang="en-US" sz="1800" dirty="0" smtClean="0"/>
              <a:t>();</a:t>
            </a:r>
            <a:endParaRPr lang="en-US" sz="1800" dirty="0"/>
          </a:p>
          <a:p>
            <a:pPr marL="914400" lvl="2" indent="0">
              <a:buNone/>
            </a:pPr>
            <a:r>
              <a:rPr lang="en-US" sz="1800" dirty="0" err="1"/>
              <a:t>PublicKey</a:t>
            </a:r>
            <a:r>
              <a:rPr lang="en-US" sz="1800" dirty="0"/>
              <a:t> pubKey1 = </a:t>
            </a:r>
            <a:r>
              <a:rPr lang="en-US" sz="1800" dirty="0" smtClean="0"/>
              <a:t>...</a:t>
            </a:r>
            <a:endParaRPr lang="en-US" sz="1800" dirty="0"/>
          </a:p>
          <a:p>
            <a:pPr marL="914400" lvl="2" indent="0">
              <a:buNone/>
            </a:pPr>
            <a:r>
              <a:rPr lang="en-US" sz="1800" dirty="0">
                <a:solidFill>
                  <a:srgbClr val="00B050"/>
                </a:solidFill>
              </a:rPr>
              <a:t>// </a:t>
            </a:r>
            <a:r>
              <a:rPr lang="en-US" sz="1800" dirty="0" err="1">
                <a:solidFill>
                  <a:srgbClr val="00B050"/>
                </a:solidFill>
              </a:rPr>
              <a:t>sig.initVerify</a:t>
            </a:r>
            <a:r>
              <a:rPr lang="en-US" sz="1800" dirty="0">
                <a:solidFill>
                  <a:srgbClr val="00B050"/>
                </a:solidFill>
              </a:rPr>
              <a:t> missing </a:t>
            </a:r>
            <a:r>
              <a:rPr lang="en-US" sz="1800" dirty="0" smtClean="0">
                <a:solidFill>
                  <a:srgbClr val="00B050"/>
                </a:solidFill>
              </a:rPr>
              <a:t>here</a:t>
            </a:r>
            <a:endParaRPr lang="en-US" sz="1800" dirty="0">
              <a:solidFill>
                <a:srgbClr val="00B050"/>
              </a:solidFill>
            </a:endParaRPr>
          </a:p>
          <a:p>
            <a:pPr marL="914400" lvl="2" indent="0">
              <a:buNone/>
            </a:pPr>
            <a:r>
              <a:rPr lang="en-US" sz="1800" dirty="0" err="1"/>
              <a:t>sig.update</a:t>
            </a:r>
            <a:r>
              <a:rPr lang="en-US" sz="1800" dirty="0"/>
              <a:t>(buffer1, 0, len1</a:t>
            </a:r>
            <a:r>
              <a:rPr lang="en-US" sz="1800" dirty="0" smtClean="0"/>
              <a:t>);</a:t>
            </a:r>
            <a:endParaRPr lang="en-US" sz="1800" dirty="0"/>
          </a:p>
          <a:p>
            <a:pPr marL="914400" lvl="2" indent="0">
              <a:buNone/>
            </a:pPr>
            <a:r>
              <a:rPr lang="en-US" sz="1800" dirty="0" err="1"/>
              <a:t>bool</a:t>
            </a:r>
            <a:r>
              <a:rPr lang="en-US" sz="1800" dirty="0"/>
              <a:t> </a:t>
            </a:r>
            <a:r>
              <a:rPr lang="en-US" sz="1800" dirty="0" err="1"/>
              <a:t>verif</a:t>
            </a:r>
            <a:r>
              <a:rPr lang="en-US" sz="1800" dirty="0"/>
              <a:t> = </a:t>
            </a:r>
            <a:r>
              <a:rPr lang="en-US" sz="1800" dirty="0" err="1"/>
              <a:t>sig.verify</a:t>
            </a:r>
            <a:r>
              <a:rPr lang="en-US" sz="1800" dirty="0"/>
              <a:t>(</a:t>
            </a:r>
            <a:r>
              <a:rPr lang="en-US" sz="1800" dirty="0" err="1"/>
              <a:t>sigToVerify</a:t>
            </a:r>
            <a:r>
              <a:rPr lang="en-US" sz="1800" dirty="0"/>
              <a:t>); }}</a:t>
            </a:r>
            <a:endParaRPr lang="en-US" sz="1800" dirty="0" smtClean="0"/>
          </a:p>
          <a:p>
            <a:pPr marL="0" indent="0">
              <a:buNone/>
            </a:pPr>
            <a:endParaRPr lang="en-US" dirty="0"/>
          </a:p>
        </p:txBody>
      </p:sp>
      <p:sp>
        <p:nvSpPr>
          <p:cNvPr id="8" name="Flowchart: Connector 7"/>
          <p:cNvSpPr/>
          <p:nvPr/>
        </p:nvSpPr>
        <p:spPr>
          <a:xfrm>
            <a:off x="8165210" y="2479890"/>
            <a:ext cx="463640" cy="42500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a:t>
            </a:r>
            <a:endParaRPr lang="en-US" dirty="0"/>
          </a:p>
        </p:txBody>
      </p:sp>
      <p:sp>
        <p:nvSpPr>
          <p:cNvPr id="9" name="Flowchart: Connector 8"/>
          <p:cNvSpPr/>
          <p:nvPr/>
        </p:nvSpPr>
        <p:spPr>
          <a:xfrm>
            <a:off x="7456870" y="3642578"/>
            <a:ext cx="463640" cy="42500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V</a:t>
            </a:r>
            <a:endParaRPr lang="en-US" dirty="0"/>
          </a:p>
        </p:txBody>
      </p:sp>
      <p:sp>
        <p:nvSpPr>
          <p:cNvPr id="11" name="Flowchart: Connector 10"/>
          <p:cNvSpPr/>
          <p:nvPr/>
        </p:nvSpPr>
        <p:spPr>
          <a:xfrm>
            <a:off x="6878930" y="4786652"/>
            <a:ext cx="656823" cy="42500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U1</a:t>
            </a:r>
            <a:endParaRPr lang="en-US" dirty="0"/>
          </a:p>
        </p:txBody>
      </p:sp>
      <p:cxnSp>
        <p:nvCxnSpPr>
          <p:cNvPr id="14" name="Straight Arrow Connector 13"/>
          <p:cNvCxnSpPr>
            <a:stCxn id="8" idx="3"/>
            <a:endCxn id="9" idx="7"/>
          </p:cNvCxnSpPr>
          <p:nvPr/>
        </p:nvCxnSpPr>
        <p:spPr>
          <a:xfrm flipH="1">
            <a:off x="7852611" y="2842653"/>
            <a:ext cx="380498" cy="8621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8" idx="5"/>
          </p:cNvCxnSpPr>
          <p:nvPr/>
        </p:nvCxnSpPr>
        <p:spPr>
          <a:xfrm>
            <a:off x="8560951" y="2842653"/>
            <a:ext cx="972874" cy="12249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TextBox 37"/>
          <p:cNvSpPr txBox="1"/>
          <p:nvPr/>
        </p:nvSpPr>
        <p:spPr>
          <a:xfrm rot="17686302">
            <a:off x="7456680" y="3036119"/>
            <a:ext cx="888643" cy="307777"/>
          </a:xfrm>
          <a:prstGeom prst="rect">
            <a:avLst/>
          </a:prstGeom>
          <a:noFill/>
        </p:spPr>
        <p:txBody>
          <a:bodyPr wrap="square" rtlCol="0">
            <a:spAutoFit/>
          </a:bodyPr>
          <a:lstStyle/>
          <a:p>
            <a:r>
              <a:rPr lang="en-US" sz="1400" dirty="0" err="1" smtClean="0"/>
              <a:t>initVerify</a:t>
            </a:r>
            <a:endParaRPr lang="en-US" dirty="0"/>
          </a:p>
        </p:txBody>
      </p:sp>
      <p:sp>
        <p:nvSpPr>
          <p:cNvPr id="39" name="TextBox 38"/>
          <p:cNvSpPr txBox="1"/>
          <p:nvPr/>
        </p:nvSpPr>
        <p:spPr>
          <a:xfrm rot="17987376">
            <a:off x="6485141" y="3983286"/>
            <a:ext cx="888643" cy="307777"/>
          </a:xfrm>
          <a:prstGeom prst="rect">
            <a:avLst/>
          </a:prstGeom>
          <a:noFill/>
        </p:spPr>
        <p:txBody>
          <a:bodyPr wrap="square" rtlCol="0">
            <a:spAutoFit/>
          </a:bodyPr>
          <a:lstStyle/>
          <a:p>
            <a:r>
              <a:rPr lang="en-US" sz="1400" dirty="0" smtClean="0"/>
              <a:t>update</a:t>
            </a:r>
            <a:endParaRPr lang="en-US" dirty="0"/>
          </a:p>
        </p:txBody>
      </p:sp>
      <p:sp>
        <p:nvSpPr>
          <p:cNvPr id="41" name="TextBox 40"/>
          <p:cNvSpPr txBox="1"/>
          <p:nvPr/>
        </p:nvSpPr>
        <p:spPr>
          <a:xfrm rot="3110885">
            <a:off x="8565499" y="3252856"/>
            <a:ext cx="1306922" cy="307777"/>
          </a:xfrm>
          <a:prstGeom prst="rect">
            <a:avLst/>
          </a:prstGeom>
          <a:noFill/>
        </p:spPr>
        <p:txBody>
          <a:bodyPr wrap="square" rtlCol="0">
            <a:spAutoFit/>
          </a:bodyPr>
          <a:lstStyle/>
          <a:p>
            <a:r>
              <a:rPr lang="en-US" sz="1400" dirty="0" err="1" smtClean="0"/>
              <a:t>inputSignature</a:t>
            </a:r>
            <a:endParaRPr lang="en-US" dirty="0"/>
          </a:p>
        </p:txBody>
      </p:sp>
      <p:sp>
        <p:nvSpPr>
          <p:cNvPr id="43" name="TextBox 42"/>
          <p:cNvSpPr txBox="1"/>
          <p:nvPr/>
        </p:nvSpPr>
        <p:spPr>
          <a:xfrm rot="4724397">
            <a:off x="7554166" y="4521629"/>
            <a:ext cx="888643" cy="307777"/>
          </a:xfrm>
          <a:prstGeom prst="rect">
            <a:avLst/>
          </a:prstGeom>
          <a:noFill/>
        </p:spPr>
        <p:txBody>
          <a:bodyPr wrap="square" rtlCol="0">
            <a:spAutoFit/>
          </a:bodyPr>
          <a:lstStyle/>
          <a:p>
            <a:r>
              <a:rPr lang="en-US" sz="1400" dirty="0" smtClean="0"/>
              <a:t>verify</a:t>
            </a:r>
            <a:endParaRPr lang="en-US" dirty="0"/>
          </a:p>
        </p:txBody>
      </p:sp>
      <p:cxnSp>
        <p:nvCxnSpPr>
          <p:cNvPr id="45" name="Straight Arrow Connector 44"/>
          <p:cNvCxnSpPr>
            <a:endCxn id="8" idx="0"/>
          </p:cNvCxnSpPr>
          <p:nvPr/>
        </p:nvCxnSpPr>
        <p:spPr>
          <a:xfrm>
            <a:off x="8397030" y="2167211"/>
            <a:ext cx="0" cy="3126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TextBox 45"/>
          <p:cNvSpPr txBox="1"/>
          <p:nvPr/>
        </p:nvSpPr>
        <p:spPr>
          <a:xfrm>
            <a:off x="7939826" y="2151955"/>
            <a:ext cx="450767" cy="307777"/>
          </a:xfrm>
          <a:prstGeom prst="rect">
            <a:avLst/>
          </a:prstGeom>
          <a:noFill/>
        </p:spPr>
        <p:txBody>
          <a:bodyPr wrap="square" rtlCol="0">
            <a:spAutoFit/>
          </a:bodyPr>
          <a:lstStyle/>
          <a:p>
            <a:r>
              <a:rPr lang="en-US" sz="1400" dirty="0" smtClean="0"/>
              <a:t>get</a:t>
            </a:r>
            <a:endParaRPr lang="en-US" dirty="0"/>
          </a:p>
        </p:txBody>
      </p:sp>
      <p:sp>
        <p:nvSpPr>
          <p:cNvPr id="6" name="Freeform 5"/>
          <p:cNvSpPr/>
          <p:nvPr/>
        </p:nvSpPr>
        <p:spPr>
          <a:xfrm>
            <a:off x="6992753" y="3970837"/>
            <a:ext cx="492865" cy="849086"/>
          </a:xfrm>
          <a:custGeom>
            <a:avLst/>
            <a:gdLst>
              <a:gd name="connsiteX0" fmla="*/ 492865 w 492865"/>
              <a:gd name="connsiteY0" fmla="*/ 0 h 849086"/>
              <a:gd name="connsiteX1" fmla="*/ 19337 w 492865"/>
              <a:gd name="connsiteY1" fmla="*/ 293915 h 849086"/>
              <a:gd name="connsiteX2" fmla="*/ 84651 w 492865"/>
              <a:gd name="connsiteY2" fmla="*/ 849086 h 849086"/>
              <a:gd name="connsiteX3" fmla="*/ 84651 w 492865"/>
              <a:gd name="connsiteY3" fmla="*/ 849086 h 849086"/>
            </a:gdLst>
            <a:ahLst/>
            <a:cxnLst>
              <a:cxn ang="0">
                <a:pos x="connsiteX0" y="connsiteY0"/>
              </a:cxn>
              <a:cxn ang="0">
                <a:pos x="connsiteX1" y="connsiteY1"/>
              </a:cxn>
              <a:cxn ang="0">
                <a:pos x="connsiteX2" y="connsiteY2"/>
              </a:cxn>
              <a:cxn ang="0">
                <a:pos x="connsiteX3" y="connsiteY3"/>
              </a:cxn>
            </a:cxnLst>
            <a:rect l="l" t="t" r="r" b="b"/>
            <a:pathLst>
              <a:path w="492865" h="849086">
                <a:moveTo>
                  <a:pt x="492865" y="0"/>
                </a:moveTo>
                <a:cubicBezTo>
                  <a:pt x="290119" y="76200"/>
                  <a:pt x="87373" y="152401"/>
                  <a:pt x="19337" y="293915"/>
                </a:cubicBezTo>
                <a:cubicBezTo>
                  <a:pt x="-48699" y="435429"/>
                  <a:pt x="84651" y="849086"/>
                  <a:pt x="84651" y="849086"/>
                </a:cubicBezTo>
                <a:lnTo>
                  <a:pt x="84651" y="849086"/>
                </a:ln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Freeform 14"/>
          <p:cNvSpPr/>
          <p:nvPr/>
        </p:nvSpPr>
        <p:spPr>
          <a:xfrm>
            <a:off x="7452961" y="4068809"/>
            <a:ext cx="337544" cy="816428"/>
          </a:xfrm>
          <a:custGeom>
            <a:avLst/>
            <a:gdLst>
              <a:gd name="connsiteX0" fmla="*/ 228600 w 337544"/>
              <a:gd name="connsiteY0" fmla="*/ 0 h 816428"/>
              <a:gd name="connsiteX1" fmla="*/ 326572 w 337544"/>
              <a:gd name="connsiteY1" fmla="*/ 538843 h 816428"/>
              <a:gd name="connsiteX2" fmla="*/ 0 w 337544"/>
              <a:gd name="connsiteY2" fmla="*/ 816428 h 816428"/>
              <a:gd name="connsiteX3" fmla="*/ 0 w 337544"/>
              <a:gd name="connsiteY3" fmla="*/ 816428 h 816428"/>
            </a:gdLst>
            <a:ahLst/>
            <a:cxnLst>
              <a:cxn ang="0">
                <a:pos x="connsiteX0" y="connsiteY0"/>
              </a:cxn>
              <a:cxn ang="0">
                <a:pos x="connsiteX1" y="connsiteY1"/>
              </a:cxn>
              <a:cxn ang="0">
                <a:pos x="connsiteX2" y="connsiteY2"/>
              </a:cxn>
              <a:cxn ang="0">
                <a:pos x="connsiteX3" y="connsiteY3"/>
              </a:cxn>
            </a:cxnLst>
            <a:rect l="l" t="t" r="r" b="b"/>
            <a:pathLst>
              <a:path w="337544" h="816428">
                <a:moveTo>
                  <a:pt x="228600" y="0"/>
                </a:moveTo>
                <a:cubicBezTo>
                  <a:pt x="296636" y="201386"/>
                  <a:pt x="364672" y="402772"/>
                  <a:pt x="326572" y="538843"/>
                </a:cubicBezTo>
                <a:cubicBezTo>
                  <a:pt x="288472" y="674914"/>
                  <a:pt x="0" y="816428"/>
                  <a:pt x="0" y="816428"/>
                </a:cubicBezTo>
                <a:lnTo>
                  <a:pt x="0" y="816428"/>
                </a:ln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Cloud 15"/>
          <p:cNvSpPr/>
          <p:nvPr/>
        </p:nvSpPr>
        <p:spPr>
          <a:xfrm>
            <a:off x="8390593" y="3970837"/>
            <a:ext cx="2899583" cy="1616529"/>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Rest of state Diagram</a:t>
            </a:r>
            <a:endParaRPr lang="en-US" dirty="0"/>
          </a:p>
        </p:txBody>
      </p:sp>
      <p:cxnSp>
        <p:nvCxnSpPr>
          <p:cNvPr id="25" name="Straight Arrow Connector 24"/>
          <p:cNvCxnSpPr>
            <a:stCxn id="11" idx="6"/>
          </p:cNvCxnSpPr>
          <p:nvPr/>
        </p:nvCxnSpPr>
        <p:spPr>
          <a:xfrm flipV="1">
            <a:off x="7535753" y="4999153"/>
            <a:ext cx="904975" cy="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8" name="Isosceles Triangle 27"/>
          <p:cNvSpPr/>
          <p:nvPr/>
        </p:nvSpPr>
        <p:spPr>
          <a:xfrm rot="10465459">
            <a:off x="7042557" y="4766072"/>
            <a:ext cx="57929" cy="45719"/>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Isosceles Triangle 35"/>
          <p:cNvSpPr/>
          <p:nvPr/>
        </p:nvSpPr>
        <p:spPr>
          <a:xfrm rot="20613705">
            <a:off x="7671258" y="4075653"/>
            <a:ext cx="45719" cy="45719"/>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Flowchart: Connector 28"/>
          <p:cNvSpPr/>
          <p:nvPr/>
        </p:nvSpPr>
        <p:spPr>
          <a:xfrm>
            <a:off x="8300569" y="1970472"/>
            <a:ext cx="204554" cy="194362"/>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77008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Synthesizing patches from repair specs</a:t>
            </a:r>
            <a:br>
              <a:rPr lang="en-US" b="1" dirty="0"/>
            </a:br>
            <a:r>
              <a:rPr lang="en-US" b="1" dirty="0"/>
              <a:t>Example  </a:t>
            </a:r>
            <a:r>
              <a:rPr lang="en-US" b="1" dirty="0" smtClean="0"/>
              <a:t>- Signature</a:t>
            </a:r>
            <a:endParaRPr lang="en-US" dirty="0"/>
          </a:p>
        </p:txBody>
      </p:sp>
      <p:sp>
        <p:nvSpPr>
          <p:cNvPr id="4" name="Content Placeholder 3"/>
          <p:cNvSpPr>
            <a:spLocks noGrp="1"/>
          </p:cNvSpPr>
          <p:nvPr>
            <p:ph sz="half" idx="1"/>
          </p:nvPr>
        </p:nvSpPr>
        <p:spPr/>
        <p:txBody>
          <a:bodyPr>
            <a:normAutofit fontScale="92500"/>
          </a:bodyPr>
          <a:lstStyle/>
          <a:p>
            <a:r>
              <a:rPr lang="en-US" dirty="0"/>
              <a:t>Error Invariant </a:t>
            </a:r>
            <a:r>
              <a:rPr lang="en-US" i="1" dirty="0"/>
              <a:t>I </a:t>
            </a:r>
            <a:r>
              <a:rPr lang="en-US" i="1" dirty="0" smtClean="0"/>
              <a:t>(Bug Pre-condition)</a:t>
            </a:r>
            <a:endParaRPr lang="en-US" dirty="0"/>
          </a:p>
          <a:p>
            <a:pPr lvl="1"/>
            <a:r>
              <a:rPr lang="en-US" dirty="0" smtClean="0"/>
              <a:t>verify() called at state I</a:t>
            </a:r>
            <a:endParaRPr lang="en-US" dirty="0"/>
          </a:p>
          <a:p>
            <a:r>
              <a:rPr lang="en-US" dirty="0"/>
              <a:t>Repair Spec</a:t>
            </a:r>
            <a:r>
              <a:rPr lang="en-US" i="1" dirty="0"/>
              <a:t> R</a:t>
            </a:r>
          </a:p>
          <a:p>
            <a:pPr lvl="1"/>
            <a:r>
              <a:rPr lang="en-US" i="1" dirty="0" smtClean="0"/>
              <a:t>“syntactic”-</a:t>
            </a:r>
            <a:endParaRPr lang="en-US" i="1" dirty="0"/>
          </a:p>
          <a:p>
            <a:pPr marL="457200" lvl="1" indent="0">
              <a:buNone/>
            </a:pPr>
            <a:r>
              <a:rPr lang="en-US" i="1" dirty="0"/>
              <a:t>	</a:t>
            </a:r>
            <a:r>
              <a:rPr lang="en-US" dirty="0">
                <a:solidFill>
                  <a:srgbClr val="00B050"/>
                </a:solidFill>
              </a:rPr>
              <a:t> </a:t>
            </a:r>
            <a:r>
              <a:rPr lang="en-US" b="1" dirty="0"/>
              <a:t>(+)</a:t>
            </a:r>
            <a:r>
              <a:rPr lang="en-US" sz="2000" dirty="0" err="1" smtClean="0"/>
              <a:t>sig.initVerify</a:t>
            </a:r>
            <a:r>
              <a:rPr lang="en-US" sz="2000" dirty="0" smtClean="0"/>
              <a:t> </a:t>
            </a:r>
          </a:p>
          <a:p>
            <a:pPr marL="457200" lvl="1" indent="0">
              <a:buNone/>
            </a:pPr>
            <a:r>
              <a:rPr lang="en-US" sz="2000" i="1" dirty="0"/>
              <a:t>	</a:t>
            </a:r>
            <a:r>
              <a:rPr lang="en-US" sz="2000" i="1" dirty="0" smtClean="0"/>
              <a:t> </a:t>
            </a:r>
            <a:r>
              <a:rPr lang="en-US" sz="2000" dirty="0" err="1" smtClean="0"/>
              <a:t>sig.update</a:t>
            </a:r>
            <a:r>
              <a:rPr lang="en-US" sz="2000" dirty="0" smtClean="0"/>
              <a:t>(…)</a:t>
            </a:r>
          </a:p>
          <a:p>
            <a:pPr marL="457200" lvl="1" indent="0">
              <a:buNone/>
            </a:pPr>
            <a:r>
              <a:rPr lang="en-US" sz="2000" dirty="0"/>
              <a:t>	</a:t>
            </a:r>
            <a:r>
              <a:rPr lang="en-US" sz="2000" dirty="0" smtClean="0"/>
              <a:t> </a:t>
            </a:r>
            <a:r>
              <a:rPr lang="en-US" sz="2000" dirty="0" err="1" smtClean="0"/>
              <a:t>sig.verify</a:t>
            </a:r>
            <a:r>
              <a:rPr lang="en-US" sz="2000" dirty="0" smtClean="0"/>
              <a:t>(…)</a:t>
            </a:r>
            <a:r>
              <a:rPr lang="en-US" i="1" dirty="0"/>
              <a:t>	</a:t>
            </a:r>
            <a:endParaRPr lang="en-US" i="1" dirty="0" smtClean="0"/>
          </a:p>
          <a:p>
            <a:pPr lvl="1"/>
            <a:r>
              <a:rPr lang="en-US" i="1" dirty="0" smtClean="0"/>
              <a:t> “</a:t>
            </a:r>
            <a:r>
              <a:rPr lang="en-US" i="1" dirty="0"/>
              <a:t>semantic” –</a:t>
            </a:r>
          </a:p>
          <a:p>
            <a:pPr marL="457200" lvl="1" indent="0">
              <a:buNone/>
            </a:pPr>
            <a:r>
              <a:rPr lang="en-US" dirty="0" smtClean="0"/>
              <a:t>	call verify() at state U1 </a:t>
            </a:r>
          </a:p>
          <a:p>
            <a:r>
              <a:rPr lang="en-US" dirty="0" smtClean="0"/>
              <a:t>Patch </a:t>
            </a:r>
            <a:r>
              <a:rPr lang="en-US" i="1" dirty="0" smtClean="0"/>
              <a:t>P</a:t>
            </a:r>
          </a:p>
          <a:p>
            <a:pPr lvl="1"/>
            <a:r>
              <a:rPr lang="en-US" dirty="0" smtClean="0"/>
              <a:t>Add </a:t>
            </a:r>
            <a:r>
              <a:rPr lang="en-US" dirty="0" err="1" smtClean="0"/>
              <a:t>sig.initVerify</a:t>
            </a:r>
            <a:r>
              <a:rPr lang="en-US" dirty="0" smtClean="0"/>
              <a:t>() before </a:t>
            </a:r>
            <a:r>
              <a:rPr lang="en-US" dirty="0" err="1" smtClean="0"/>
              <a:t>sig.update</a:t>
            </a:r>
            <a:r>
              <a:rPr lang="en-US" dirty="0" smtClean="0"/>
              <a:t>()</a:t>
            </a:r>
          </a:p>
        </p:txBody>
      </p:sp>
      <p:sp>
        <p:nvSpPr>
          <p:cNvPr id="31" name="Flowchart: Connector 30"/>
          <p:cNvSpPr/>
          <p:nvPr/>
        </p:nvSpPr>
        <p:spPr>
          <a:xfrm>
            <a:off x="8165208" y="2479882"/>
            <a:ext cx="463640" cy="42500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a:t>
            </a:r>
            <a:endParaRPr lang="en-US" dirty="0"/>
          </a:p>
        </p:txBody>
      </p:sp>
      <p:sp>
        <p:nvSpPr>
          <p:cNvPr id="32" name="Flowchart: Connector 31"/>
          <p:cNvSpPr/>
          <p:nvPr/>
        </p:nvSpPr>
        <p:spPr>
          <a:xfrm>
            <a:off x="7456868" y="3642570"/>
            <a:ext cx="463640" cy="42500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V</a:t>
            </a:r>
            <a:endParaRPr lang="en-US" dirty="0"/>
          </a:p>
        </p:txBody>
      </p:sp>
      <p:sp>
        <p:nvSpPr>
          <p:cNvPr id="33" name="Flowchart: Connector 32"/>
          <p:cNvSpPr/>
          <p:nvPr/>
        </p:nvSpPr>
        <p:spPr>
          <a:xfrm>
            <a:off x="6878928" y="4786644"/>
            <a:ext cx="656823" cy="42500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U1</a:t>
            </a:r>
            <a:endParaRPr lang="en-US" dirty="0"/>
          </a:p>
        </p:txBody>
      </p:sp>
      <p:cxnSp>
        <p:nvCxnSpPr>
          <p:cNvPr id="34" name="Straight Arrow Connector 33"/>
          <p:cNvCxnSpPr>
            <a:stCxn id="31" idx="3"/>
            <a:endCxn id="32" idx="7"/>
          </p:cNvCxnSpPr>
          <p:nvPr/>
        </p:nvCxnSpPr>
        <p:spPr>
          <a:xfrm flipH="1">
            <a:off x="7852609" y="2842645"/>
            <a:ext cx="380498" cy="8621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31" idx="5"/>
          </p:cNvCxnSpPr>
          <p:nvPr/>
        </p:nvCxnSpPr>
        <p:spPr>
          <a:xfrm>
            <a:off x="8560949" y="2842645"/>
            <a:ext cx="972874" cy="12249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rot="17686302">
            <a:off x="7456678" y="3048990"/>
            <a:ext cx="888643" cy="307777"/>
          </a:xfrm>
          <a:prstGeom prst="rect">
            <a:avLst/>
          </a:prstGeom>
          <a:noFill/>
        </p:spPr>
        <p:txBody>
          <a:bodyPr wrap="square" rtlCol="0">
            <a:spAutoFit/>
          </a:bodyPr>
          <a:lstStyle/>
          <a:p>
            <a:r>
              <a:rPr lang="en-US" sz="1400" dirty="0" err="1" smtClean="0"/>
              <a:t>initVerify</a:t>
            </a:r>
            <a:endParaRPr lang="en-US" dirty="0"/>
          </a:p>
        </p:txBody>
      </p:sp>
      <p:sp>
        <p:nvSpPr>
          <p:cNvPr id="37" name="TextBox 36"/>
          <p:cNvSpPr txBox="1"/>
          <p:nvPr/>
        </p:nvSpPr>
        <p:spPr>
          <a:xfrm rot="17987376">
            <a:off x="6485139" y="3983278"/>
            <a:ext cx="888643" cy="307777"/>
          </a:xfrm>
          <a:prstGeom prst="rect">
            <a:avLst/>
          </a:prstGeom>
          <a:noFill/>
        </p:spPr>
        <p:txBody>
          <a:bodyPr wrap="square" rtlCol="0">
            <a:spAutoFit/>
          </a:bodyPr>
          <a:lstStyle/>
          <a:p>
            <a:r>
              <a:rPr lang="en-US" sz="1400" dirty="0" smtClean="0"/>
              <a:t>update</a:t>
            </a:r>
            <a:endParaRPr lang="en-US" dirty="0"/>
          </a:p>
        </p:txBody>
      </p:sp>
      <p:sp>
        <p:nvSpPr>
          <p:cNvPr id="38" name="TextBox 37"/>
          <p:cNvSpPr txBox="1"/>
          <p:nvPr/>
        </p:nvSpPr>
        <p:spPr>
          <a:xfrm rot="3110885">
            <a:off x="8565497" y="3252848"/>
            <a:ext cx="1306922" cy="307777"/>
          </a:xfrm>
          <a:prstGeom prst="rect">
            <a:avLst/>
          </a:prstGeom>
          <a:noFill/>
        </p:spPr>
        <p:txBody>
          <a:bodyPr wrap="square" rtlCol="0">
            <a:spAutoFit/>
          </a:bodyPr>
          <a:lstStyle/>
          <a:p>
            <a:r>
              <a:rPr lang="en-US" sz="1400" dirty="0" err="1" smtClean="0"/>
              <a:t>inputSignature</a:t>
            </a:r>
            <a:endParaRPr lang="en-US" dirty="0"/>
          </a:p>
        </p:txBody>
      </p:sp>
      <p:sp>
        <p:nvSpPr>
          <p:cNvPr id="39" name="TextBox 38"/>
          <p:cNvSpPr txBox="1"/>
          <p:nvPr/>
        </p:nvSpPr>
        <p:spPr>
          <a:xfrm rot="4724397">
            <a:off x="7554164" y="4521621"/>
            <a:ext cx="888643" cy="307777"/>
          </a:xfrm>
          <a:prstGeom prst="rect">
            <a:avLst/>
          </a:prstGeom>
          <a:noFill/>
        </p:spPr>
        <p:txBody>
          <a:bodyPr wrap="square" rtlCol="0">
            <a:spAutoFit/>
          </a:bodyPr>
          <a:lstStyle/>
          <a:p>
            <a:r>
              <a:rPr lang="en-US" sz="1400" dirty="0" smtClean="0"/>
              <a:t>verify</a:t>
            </a:r>
            <a:endParaRPr lang="en-US" dirty="0"/>
          </a:p>
        </p:txBody>
      </p:sp>
      <p:cxnSp>
        <p:nvCxnSpPr>
          <p:cNvPr id="40" name="Straight Arrow Connector 39"/>
          <p:cNvCxnSpPr>
            <a:endCxn id="31" idx="0"/>
          </p:cNvCxnSpPr>
          <p:nvPr/>
        </p:nvCxnSpPr>
        <p:spPr>
          <a:xfrm>
            <a:off x="8397028" y="2167203"/>
            <a:ext cx="0" cy="3126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p:cNvSpPr txBox="1"/>
          <p:nvPr/>
        </p:nvSpPr>
        <p:spPr>
          <a:xfrm>
            <a:off x="7939824" y="2151947"/>
            <a:ext cx="450767" cy="307777"/>
          </a:xfrm>
          <a:prstGeom prst="rect">
            <a:avLst/>
          </a:prstGeom>
          <a:noFill/>
        </p:spPr>
        <p:txBody>
          <a:bodyPr wrap="square" rtlCol="0">
            <a:spAutoFit/>
          </a:bodyPr>
          <a:lstStyle/>
          <a:p>
            <a:r>
              <a:rPr lang="en-US" sz="1400" dirty="0" smtClean="0"/>
              <a:t>get</a:t>
            </a:r>
            <a:endParaRPr lang="en-US" dirty="0"/>
          </a:p>
        </p:txBody>
      </p:sp>
      <p:sp>
        <p:nvSpPr>
          <p:cNvPr id="42" name="Freeform 41"/>
          <p:cNvSpPr/>
          <p:nvPr/>
        </p:nvSpPr>
        <p:spPr>
          <a:xfrm>
            <a:off x="6992751" y="3970829"/>
            <a:ext cx="492865" cy="849086"/>
          </a:xfrm>
          <a:custGeom>
            <a:avLst/>
            <a:gdLst>
              <a:gd name="connsiteX0" fmla="*/ 492865 w 492865"/>
              <a:gd name="connsiteY0" fmla="*/ 0 h 849086"/>
              <a:gd name="connsiteX1" fmla="*/ 19337 w 492865"/>
              <a:gd name="connsiteY1" fmla="*/ 293915 h 849086"/>
              <a:gd name="connsiteX2" fmla="*/ 84651 w 492865"/>
              <a:gd name="connsiteY2" fmla="*/ 849086 h 849086"/>
              <a:gd name="connsiteX3" fmla="*/ 84651 w 492865"/>
              <a:gd name="connsiteY3" fmla="*/ 849086 h 849086"/>
            </a:gdLst>
            <a:ahLst/>
            <a:cxnLst>
              <a:cxn ang="0">
                <a:pos x="connsiteX0" y="connsiteY0"/>
              </a:cxn>
              <a:cxn ang="0">
                <a:pos x="connsiteX1" y="connsiteY1"/>
              </a:cxn>
              <a:cxn ang="0">
                <a:pos x="connsiteX2" y="connsiteY2"/>
              </a:cxn>
              <a:cxn ang="0">
                <a:pos x="connsiteX3" y="connsiteY3"/>
              </a:cxn>
            </a:cxnLst>
            <a:rect l="l" t="t" r="r" b="b"/>
            <a:pathLst>
              <a:path w="492865" h="849086">
                <a:moveTo>
                  <a:pt x="492865" y="0"/>
                </a:moveTo>
                <a:cubicBezTo>
                  <a:pt x="290119" y="76200"/>
                  <a:pt x="87373" y="152401"/>
                  <a:pt x="19337" y="293915"/>
                </a:cubicBezTo>
                <a:cubicBezTo>
                  <a:pt x="-48699" y="435429"/>
                  <a:pt x="84651" y="849086"/>
                  <a:pt x="84651" y="849086"/>
                </a:cubicBezTo>
                <a:lnTo>
                  <a:pt x="84651" y="849086"/>
                </a:ln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3" name="Freeform 42"/>
          <p:cNvSpPr/>
          <p:nvPr/>
        </p:nvSpPr>
        <p:spPr>
          <a:xfrm>
            <a:off x="7452959" y="4068801"/>
            <a:ext cx="337544" cy="816428"/>
          </a:xfrm>
          <a:custGeom>
            <a:avLst/>
            <a:gdLst>
              <a:gd name="connsiteX0" fmla="*/ 228600 w 337544"/>
              <a:gd name="connsiteY0" fmla="*/ 0 h 816428"/>
              <a:gd name="connsiteX1" fmla="*/ 326572 w 337544"/>
              <a:gd name="connsiteY1" fmla="*/ 538843 h 816428"/>
              <a:gd name="connsiteX2" fmla="*/ 0 w 337544"/>
              <a:gd name="connsiteY2" fmla="*/ 816428 h 816428"/>
              <a:gd name="connsiteX3" fmla="*/ 0 w 337544"/>
              <a:gd name="connsiteY3" fmla="*/ 816428 h 816428"/>
            </a:gdLst>
            <a:ahLst/>
            <a:cxnLst>
              <a:cxn ang="0">
                <a:pos x="connsiteX0" y="connsiteY0"/>
              </a:cxn>
              <a:cxn ang="0">
                <a:pos x="connsiteX1" y="connsiteY1"/>
              </a:cxn>
              <a:cxn ang="0">
                <a:pos x="connsiteX2" y="connsiteY2"/>
              </a:cxn>
              <a:cxn ang="0">
                <a:pos x="connsiteX3" y="connsiteY3"/>
              </a:cxn>
            </a:cxnLst>
            <a:rect l="l" t="t" r="r" b="b"/>
            <a:pathLst>
              <a:path w="337544" h="816428">
                <a:moveTo>
                  <a:pt x="228600" y="0"/>
                </a:moveTo>
                <a:cubicBezTo>
                  <a:pt x="296636" y="201386"/>
                  <a:pt x="364672" y="402772"/>
                  <a:pt x="326572" y="538843"/>
                </a:cubicBezTo>
                <a:cubicBezTo>
                  <a:pt x="288472" y="674914"/>
                  <a:pt x="0" y="816428"/>
                  <a:pt x="0" y="816428"/>
                </a:cubicBezTo>
                <a:lnTo>
                  <a:pt x="0" y="816428"/>
                </a:ln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4" name="Cloud 43"/>
          <p:cNvSpPr/>
          <p:nvPr/>
        </p:nvSpPr>
        <p:spPr>
          <a:xfrm>
            <a:off x="8390591" y="3970829"/>
            <a:ext cx="2899583" cy="1616529"/>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Rest of state Diagram</a:t>
            </a:r>
            <a:endParaRPr lang="en-US" dirty="0"/>
          </a:p>
        </p:txBody>
      </p:sp>
      <p:cxnSp>
        <p:nvCxnSpPr>
          <p:cNvPr id="45" name="Straight Arrow Connector 44"/>
          <p:cNvCxnSpPr>
            <a:stCxn id="33" idx="6"/>
          </p:cNvCxnSpPr>
          <p:nvPr/>
        </p:nvCxnSpPr>
        <p:spPr>
          <a:xfrm flipV="1">
            <a:off x="7535751" y="4999145"/>
            <a:ext cx="904975" cy="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6" name="Isosceles Triangle 45"/>
          <p:cNvSpPr/>
          <p:nvPr/>
        </p:nvSpPr>
        <p:spPr>
          <a:xfrm rot="10465459">
            <a:off x="7042555" y="4766064"/>
            <a:ext cx="57929" cy="45719"/>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Isosceles Triangle 46"/>
          <p:cNvSpPr/>
          <p:nvPr/>
        </p:nvSpPr>
        <p:spPr>
          <a:xfrm rot="20613705">
            <a:off x="7671256" y="4075645"/>
            <a:ext cx="45719" cy="45719"/>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Flowchart: Connector 47"/>
          <p:cNvSpPr/>
          <p:nvPr/>
        </p:nvSpPr>
        <p:spPr>
          <a:xfrm>
            <a:off x="8300567" y="1970464"/>
            <a:ext cx="204554" cy="194362"/>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19734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Technical Issue: </a:t>
            </a:r>
            <a:br>
              <a:rPr lang="en-US" b="1" dirty="0" smtClean="0"/>
            </a:br>
            <a:r>
              <a:rPr lang="en-US" b="1" dirty="0" smtClean="0"/>
              <a:t>Source Transformation</a:t>
            </a:r>
            <a:br>
              <a:rPr lang="en-US" b="1" dirty="0" smtClean="0"/>
            </a:br>
            <a:endParaRPr lang="en-US" b="1" dirty="0"/>
          </a:p>
        </p:txBody>
      </p:sp>
      <p:sp>
        <p:nvSpPr>
          <p:cNvPr id="4" name="Text Placeholder 3"/>
          <p:cNvSpPr>
            <a:spLocks noGrp="1"/>
          </p:cNvSpPr>
          <p:nvPr>
            <p:ph type="body" sz="half" idx="2"/>
          </p:nvPr>
        </p:nvSpPr>
        <p:spPr/>
        <p:txBody>
          <a:bodyPr>
            <a:normAutofit/>
          </a:bodyPr>
          <a:lstStyle/>
          <a:p>
            <a:pPr marL="342900" indent="-342900">
              <a:buFont typeface="Arial" panose="020B0604020202020204" pitchFamily="34" charset="0"/>
              <a:buChar char="•"/>
            </a:pPr>
            <a:r>
              <a:rPr lang="en-US" sz="2400" dirty="0" smtClean="0">
                <a:solidFill>
                  <a:srgbClr val="000000"/>
                </a:solidFill>
                <a:latin typeface="Arial" panose="020B0604020202020204" pitchFamily="34" charset="0"/>
              </a:rPr>
              <a:t>WALA uses IR for all the transformation</a:t>
            </a:r>
          </a:p>
          <a:p>
            <a:pPr marL="342900" indent="-342900">
              <a:buFont typeface="Arial" panose="020B0604020202020204" pitchFamily="34" charset="0"/>
              <a:buChar char="•"/>
            </a:pPr>
            <a:r>
              <a:rPr lang="en-US" sz="2400" dirty="0" smtClean="0">
                <a:solidFill>
                  <a:srgbClr val="000000"/>
                </a:solidFill>
                <a:latin typeface="Arial" panose="020B0604020202020204" pitchFamily="34" charset="0"/>
              </a:rPr>
              <a:t>We use </a:t>
            </a:r>
            <a:r>
              <a:rPr lang="en-US" sz="2400" dirty="0" err="1" smtClean="0">
                <a:solidFill>
                  <a:srgbClr val="000000"/>
                </a:solidFill>
                <a:latin typeface="Arial" panose="020B0604020202020204" pitchFamily="34" charset="0"/>
              </a:rPr>
              <a:t>Recoder</a:t>
            </a:r>
            <a:r>
              <a:rPr lang="en-US" sz="2400" dirty="0" smtClean="0">
                <a:solidFill>
                  <a:srgbClr val="000000"/>
                </a:solidFill>
                <a:latin typeface="Arial" panose="020B0604020202020204" pitchFamily="34" charset="0"/>
              </a:rPr>
              <a:t> for Java source code transformation</a:t>
            </a:r>
          </a:p>
          <a:p>
            <a:pPr marL="342900" indent="-342900">
              <a:buFont typeface="Arial" panose="020B0604020202020204" pitchFamily="34" charset="0"/>
              <a:buChar char="•"/>
            </a:pPr>
            <a:r>
              <a:rPr lang="en-US" sz="2400" dirty="0" smtClean="0">
                <a:solidFill>
                  <a:srgbClr val="000000"/>
                </a:solidFill>
                <a:latin typeface="Arial" panose="020B0604020202020204" pitchFamily="34" charset="0"/>
              </a:rPr>
              <a:t>Challenge: mapping Analysis Results </a:t>
            </a:r>
            <a:r>
              <a:rPr lang="en-US" sz="2400" smtClean="0">
                <a:solidFill>
                  <a:srgbClr val="000000"/>
                </a:solidFill>
                <a:latin typeface="Arial" panose="020B0604020202020204" pitchFamily="34" charset="0"/>
              </a:rPr>
              <a:t>to Source Code</a:t>
            </a:r>
            <a:endParaRPr lang="en-US" sz="2400" dirty="0"/>
          </a:p>
        </p:txBody>
      </p:sp>
      <p:sp>
        <p:nvSpPr>
          <p:cNvPr id="5" name="Rectangle 4"/>
          <p:cNvSpPr/>
          <p:nvPr/>
        </p:nvSpPr>
        <p:spPr>
          <a:xfrm>
            <a:off x="5747657" y="881743"/>
            <a:ext cx="5649686" cy="10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JAVA Source</a:t>
            </a:r>
            <a:endParaRPr lang="en-US" sz="4800" dirty="0"/>
          </a:p>
        </p:txBody>
      </p:sp>
      <p:sp>
        <p:nvSpPr>
          <p:cNvPr id="6" name="Rectangle 5"/>
          <p:cNvSpPr/>
          <p:nvPr/>
        </p:nvSpPr>
        <p:spPr>
          <a:xfrm>
            <a:off x="5747657" y="2861015"/>
            <a:ext cx="2857500" cy="10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WALA IR</a:t>
            </a:r>
            <a:endParaRPr lang="en-US" sz="4400" dirty="0"/>
          </a:p>
        </p:txBody>
      </p:sp>
      <p:sp>
        <p:nvSpPr>
          <p:cNvPr id="7" name="Rectangle 6"/>
          <p:cNvSpPr/>
          <p:nvPr/>
        </p:nvSpPr>
        <p:spPr>
          <a:xfrm>
            <a:off x="5747657" y="4840288"/>
            <a:ext cx="5649686" cy="10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Bytecode</a:t>
            </a:r>
            <a:endParaRPr lang="en-US" dirty="0"/>
          </a:p>
        </p:txBody>
      </p:sp>
      <p:sp>
        <p:nvSpPr>
          <p:cNvPr id="8" name="Up Arrow 7"/>
          <p:cNvSpPr/>
          <p:nvPr/>
        </p:nvSpPr>
        <p:spPr>
          <a:xfrm>
            <a:off x="6466114" y="3889714"/>
            <a:ext cx="506187" cy="9505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372098" y="4425044"/>
            <a:ext cx="2612572" cy="646331"/>
          </a:xfrm>
          <a:prstGeom prst="rect">
            <a:avLst/>
          </a:prstGeom>
          <a:solidFill>
            <a:schemeClr val="tx2">
              <a:lumMod val="20000"/>
              <a:lumOff val="80000"/>
            </a:schemeClr>
          </a:solidFill>
        </p:spPr>
        <p:txBody>
          <a:bodyPr wrap="square" rtlCol="0">
            <a:spAutoFit/>
          </a:bodyPr>
          <a:lstStyle/>
          <a:p>
            <a:r>
              <a:rPr lang="en-US" dirty="0" smtClean="0"/>
              <a:t>WALA Reads byte code and generates IR from it</a:t>
            </a:r>
            <a:endParaRPr lang="en-US" dirty="0"/>
          </a:p>
        </p:txBody>
      </p:sp>
      <p:sp>
        <p:nvSpPr>
          <p:cNvPr id="10" name="TextBox 9"/>
          <p:cNvSpPr txBox="1"/>
          <p:nvPr/>
        </p:nvSpPr>
        <p:spPr>
          <a:xfrm>
            <a:off x="5581950" y="751033"/>
            <a:ext cx="4096809" cy="369332"/>
          </a:xfrm>
          <a:prstGeom prst="rect">
            <a:avLst/>
          </a:prstGeom>
          <a:solidFill>
            <a:schemeClr val="accent1">
              <a:lumMod val="20000"/>
              <a:lumOff val="80000"/>
            </a:schemeClr>
          </a:solidFill>
        </p:spPr>
        <p:txBody>
          <a:bodyPr wrap="square" rtlCol="0">
            <a:spAutoFit/>
          </a:bodyPr>
          <a:lstStyle/>
          <a:p>
            <a:r>
              <a:rPr lang="en-US" dirty="0" err="1" smtClean="0"/>
              <a:t>Recoder</a:t>
            </a:r>
            <a:r>
              <a:rPr lang="en-US" dirty="0" smtClean="0"/>
              <a:t> reads and transforms Source files</a:t>
            </a:r>
            <a:endParaRPr lang="en-US" dirty="0"/>
          </a:p>
        </p:txBody>
      </p:sp>
      <p:sp>
        <p:nvSpPr>
          <p:cNvPr id="12" name="Bent-Up Arrow 11"/>
          <p:cNvSpPr/>
          <p:nvPr/>
        </p:nvSpPr>
        <p:spPr>
          <a:xfrm flipV="1">
            <a:off x="8605157" y="3279719"/>
            <a:ext cx="1073602" cy="156056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205862" y="2504721"/>
            <a:ext cx="2029731" cy="923330"/>
          </a:xfrm>
          <a:prstGeom prst="rect">
            <a:avLst/>
          </a:prstGeom>
          <a:solidFill>
            <a:schemeClr val="tx2">
              <a:lumMod val="20000"/>
              <a:lumOff val="80000"/>
            </a:schemeClr>
          </a:solidFill>
        </p:spPr>
        <p:txBody>
          <a:bodyPr wrap="square" rtlCol="0">
            <a:spAutoFit/>
          </a:bodyPr>
          <a:lstStyle/>
          <a:p>
            <a:r>
              <a:rPr lang="en-US" dirty="0" smtClean="0"/>
              <a:t>WALA IR to Bytecode for source information</a:t>
            </a:r>
            <a:endParaRPr lang="en-US" dirty="0"/>
          </a:p>
        </p:txBody>
      </p:sp>
      <p:sp>
        <p:nvSpPr>
          <p:cNvPr id="14" name="Up Arrow 13"/>
          <p:cNvSpPr/>
          <p:nvPr/>
        </p:nvSpPr>
        <p:spPr>
          <a:xfrm>
            <a:off x="10235594" y="1965654"/>
            <a:ext cx="506187" cy="284465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678760" y="4431308"/>
            <a:ext cx="2339070" cy="646331"/>
          </a:xfrm>
          <a:prstGeom prst="rect">
            <a:avLst/>
          </a:prstGeom>
          <a:solidFill>
            <a:schemeClr val="tx2">
              <a:lumMod val="20000"/>
              <a:lumOff val="80000"/>
            </a:schemeClr>
          </a:solidFill>
        </p:spPr>
        <p:txBody>
          <a:bodyPr wrap="square" rtlCol="0">
            <a:spAutoFit/>
          </a:bodyPr>
          <a:lstStyle/>
          <a:p>
            <a:r>
              <a:rPr lang="en-US" dirty="0" smtClean="0"/>
              <a:t>Bytecode to Source for source Information</a:t>
            </a:r>
            <a:endParaRPr lang="en-US" dirty="0"/>
          </a:p>
        </p:txBody>
      </p:sp>
    </p:spTree>
    <p:extLst>
      <p:ext uri="{BB962C8B-B14F-4D97-AF65-F5344CB8AC3E}">
        <p14:creationId xmlns:p14="http://schemas.microsoft.com/office/powerpoint/2010/main" val="40704821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2239</TotalTime>
  <Words>527</Words>
  <Application>Microsoft Office PowerPoint</Application>
  <PresentationFormat>Widescreen</PresentationFormat>
  <Paragraphs>185</Paragraphs>
  <Slides>10</Slides>
  <Notes>4</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10</vt:i4>
      </vt:variant>
    </vt:vector>
  </HeadingPairs>
  <TitlesOfParts>
    <vt:vector size="16" baseType="lpstr">
      <vt:lpstr>Arial</vt:lpstr>
      <vt:lpstr>Calibri</vt:lpstr>
      <vt:lpstr>Calibri Light</vt:lpstr>
      <vt:lpstr>Office Theme</vt:lpstr>
      <vt:lpstr>Packager Shell Object</vt:lpstr>
      <vt:lpstr>Package</vt:lpstr>
      <vt:lpstr>Patchr</vt:lpstr>
      <vt:lpstr>PowerPoint Presentation</vt:lpstr>
      <vt:lpstr>Synthesizing patches from repair specs Example  - View.setTag() </vt:lpstr>
      <vt:lpstr>Synthesizing patches from repair specs Example  - View.setTag() </vt:lpstr>
      <vt:lpstr>Synthesizing patches from repair specs Syntactic Repair Spec</vt:lpstr>
      <vt:lpstr>Synthesizing patches from repair specs Semantic Repair Spec</vt:lpstr>
      <vt:lpstr>Synthesizing patches from repair specs Example  - Signature</vt:lpstr>
      <vt:lpstr>Synthesizing patches from repair specs Example  - Signature</vt:lpstr>
      <vt:lpstr>Technical Issue:  Source Transformation </vt:lpstr>
      <vt:lpstr>Demo of applying a Patch</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Patchr</dc:title>
  <dc:creator>Vaibhav Singh</dc:creator>
  <cp:lastModifiedBy>Vaibhav Singh</cp:lastModifiedBy>
  <cp:revision>103</cp:revision>
  <dcterms:created xsi:type="dcterms:W3CDTF">2015-02-22T02:26:24Z</dcterms:created>
  <dcterms:modified xsi:type="dcterms:W3CDTF">2015-02-25T22:07:48Z</dcterms:modified>
</cp:coreProperties>
</file>