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3" r:id="rId3"/>
    <p:sldId id="271" r:id="rId4"/>
    <p:sldId id="285" r:id="rId5"/>
    <p:sldId id="287" r:id="rId6"/>
    <p:sldId id="286" r:id="rId7"/>
    <p:sldId id="288" r:id="rId8"/>
    <p:sldId id="28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90" r:id="rId17"/>
    <p:sldId id="291" r:id="rId18"/>
    <p:sldId id="292" r:id="rId19"/>
    <p:sldId id="293" r:id="rId20"/>
    <p:sldId id="294" r:id="rId21"/>
    <p:sldId id="295" r:id="rId22"/>
    <p:sldId id="270" r:id="rId2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신규요청사항" id="{9FC5C077-BACA-4942-992D-4A8B897CA740}">
          <p14:sldIdLst>
            <p14:sldId id="284"/>
            <p14:sldId id="273"/>
            <p14:sldId id="271"/>
            <p14:sldId id="285"/>
            <p14:sldId id="287"/>
            <p14:sldId id="286"/>
            <p14:sldId id="288"/>
            <p14:sldId id="289"/>
          </p14:sldIdLst>
        </p14:section>
        <p14:section name="기존요청사항" id="{D83AE3B9-B47A-4948-B01E-4AB4824BF833}">
          <p14:sldIdLst>
            <p14:sldId id="260"/>
            <p14:sldId id="261"/>
            <p14:sldId id="262"/>
            <p14:sldId id="263"/>
            <p14:sldId id="264"/>
            <p14:sldId id="266"/>
            <p14:sldId id="267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기타" id="{E91BB360-D795-45F1-9DEB-3A1888E17A5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4178" userDrawn="1">
          <p15:clr>
            <a:srgbClr val="A4A3A4"/>
          </p15:clr>
        </p15:guide>
        <p15:guide id="6" orient="horz" pos="482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  <p15:guide id="8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76092"/>
    <a:srgbClr val="F5F7FA"/>
    <a:srgbClr val="F2F2F7"/>
    <a:srgbClr val="1C226C"/>
    <a:srgbClr val="008F9E"/>
    <a:srgbClr val="84A8FF"/>
    <a:srgbClr val="96C4FF"/>
    <a:srgbClr val="0096A4"/>
    <a:srgbClr val="01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>
        <p:guide orient="horz" pos="2160"/>
        <p:guide pos="3840"/>
        <p:guide pos="166"/>
        <p:guide pos="7514"/>
        <p:guide orient="horz" pos="4178"/>
        <p:guide orient="horz" pos="482"/>
        <p:guide orient="horz" pos="346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2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2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4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9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5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1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1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0351-4A32-4915-BEEA-8F850FD8036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dart.fss.or.kr/intro/infoApiListDetail.do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9476" y="775147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11. </a:t>
            </a:r>
            <a:r>
              <a:rPr lang="ko-KR" altLang="en-US" sz="1000" dirty="0" smtClean="0">
                <a:solidFill>
                  <a:schemeClr val="tx1"/>
                </a:solidFill>
              </a:rPr>
              <a:t>입찰 및 공고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입찰 및 공고는 </a:t>
            </a:r>
            <a:r>
              <a:rPr lang="en-US" altLang="ko-KR" sz="1000" dirty="0" smtClean="0">
                <a:solidFill>
                  <a:schemeClr val="tx1"/>
                </a:solidFill>
              </a:rPr>
              <a:t>KSA, </a:t>
            </a:r>
            <a:r>
              <a:rPr lang="ko-KR" altLang="en-US" sz="1000" dirty="0" smtClean="0">
                <a:solidFill>
                  <a:srgbClr val="FF0000"/>
                </a:solidFill>
              </a:rPr>
              <a:t>성과관리로</a:t>
            </a:r>
            <a:r>
              <a:rPr lang="ko-KR" altLang="en-US" sz="1000" dirty="0" smtClean="0">
                <a:solidFill>
                  <a:schemeClr val="tx1"/>
                </a:solidFill>
              </a:rPr>
              <a:t> 구분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탭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또는 검색어로 구분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KSA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대표홈페이지 데이터 끌어와서 노출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성과관리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관리자 등록 정보 노출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전문가 및 협력기관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 접수 항목 수정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816" y="16025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의사결정내용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6816" y="529588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의사결정사항 </a:t>
            </a:r>
            <a:endParaRPr lang="ko-KR" altLang="en-US" sz="105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2366"/>
              </p:ext>
            </p:extLst>
          </p:nvPr>
        </p:nvGraphicFramePr>
        <p:xfrm>
          <a:off x="424180" y="194087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418891640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38193112"/>
                    </a:ext>
                  </a:extLst>
                </a:gridCol>
                <a:gridCol w="3169920">
                  <a:extLst>
                    <a:ext uri="{9D8B030D-6E8A-4147-A177-3AD203B41FA5}">
                      <a16:colId xmlns:a16="http://schemas.microsoft.com/office/drawing/2014/main" val="240148347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39244607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3267369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표준서식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956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경력증빙서류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경력세부사항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strike="sngStrike" dirty="0" smtClean="0">
                          <a:solidFill>
                            <a:srgbClr val="FF0000"/>
                          </a:solidFill>
                        </a:rPr>
                        <a:t>경력증명서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재직증명서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913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학력증빙서류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졸업증명서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45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개인정보 수집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이용 동의서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한글파일 및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PDF(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날인본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모두 제출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사업자 증빙서류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법인등기부등본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사업자등록증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5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5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91643"/>
          <a:stretch/>
        </p:blipFill>
        <p:spPr>
          <a:xfrm>
            <a:off x="241300" y="12701"/>
            <a:ext cx="9855200" cy="395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3423333"/>
            <a:ext cx="9855200" cy="2390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1" y="5832228"/>
            <a:ext cx="9855200" cy="1038472"/>
          </a:xfrm>
          <a:prstGeom prst="rect">
            <a:avLst/>
          </a:prstGeom>
        </p:spPr>
      </p:pic>
      <p:cxnSp>
        <p:nvCxnSpPr>
          <p:cNvPr id="16" name="꺾인 연결선 15"/>
          <p:cNvCxnSpPr>
            <a:stCxn id="12" idx="3"/>
            <a:endCxn id="19" idx="1"/>
          </p:cNvCxnSpPr>
          <p:nvPr/>
        </p:nvCxnSpPr>
        <p:spPr>
          <a:xfrm flipV="1">
            <a:off x="10096500" y="417214"/>
            <a:ext cx="927100" cy="25052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11023600" y="2633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사용자화면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50000" y="45539"/>
            <a:ext cx="2501900" cy="257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76043"/>
            <a:ext cx="9855200" cy="303786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544817" y="702544"/>
            <a:ext cx="7860253" cy="1490450"/>
          </a:xfrm>
          <a:prstGeom prst="rect">
            <a:avLst/>
          </a:prstGeom>
          <a:solidFill>
            <a:srgbClr val="01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국가 </a:t>
            </a:r>
            <a:r>
              <a:rPr lang="en-US" altLang="ko-KR" dirty="0" smtClean="0"/>
              <a:t>R&amp;D </a:t>
            </a:r>
            <a:r>
              <a:rPr lang="ko-KR" altLang="en-US" dirty="0" smtClean="0"/>
              <a:t>산업표준 성과관리시스템의 오픈 일은 </a:t>
            </a:r>
            <a:r>
              <a:rPr lang="en-US" altLang="ko-KR" dirty="0" smtClean="0">
                <a:solidFill>
                  <a:srgbClr val="0096A4"/>
                </a:solidFill>
              </a:rPr>
              <a:t>2022</a:t>
            </a:r>
            <a:r>
              <a:rPr lang="ko-KR" altLang="en-US" dirty="0" smtClean="0">
                <a:solidFill>
                  <a:srgbClr val="0096A4"/>
                </a:solidFill>
              </a:rPr>
              <a:t>년 </a:t>
            </a:r>
            <a:r>
              <a:rPr lang="en-US" altLang="ko-KR" dirty="0" smtClean="0">
                <a:solidFill>
                  <a:srgbClr val="0096A4"/>
                </a:solidFill>
              </a:rPr>
              <a:t>11</a:t>
            </a:r>
            <a:r>
              <a:rPr lang="ko-KR" altLang="en-US" dirty="0" smtClean="0">
                <a:solidFill>
                  <a:srgbClr val="0096A4"/>
                </a:solidFill>
              </a:rPr>
              <a:t>월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1300" y="12700"/>
            <a:ext cx="9855200" cy="58195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endCxn id="65" idx="1"/>
          </p:cNvCxnSpPr>
          <p:nvPr/>
        </p:nvCxnSpPr>
        <p:spPr>
          <a:xfrm>
            <a:off x="9405070" y="3216382"/>
            <a:ext cx="1056091" cy="65926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A32781-E4C7-4DFC-8546-2EBF08C7BF25}"/>
              </a:ext>
            </a:extLst>
          </p:cNvPr>
          <p:cNvSpPr/>
          <p:nvPr/>
        </p:nvSpPr>
        <p:spPr>
          <a:xfrm>
            <a:off x="1686018" y="2496117"/>
            <a:ext cx="1145219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D8DEC4B-1FD5-4A8D-8503-1A6F46B09F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9" y="2573941"/>
            <a:ext cx="1077628" cy="27935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BC462B-F8D4-4BC8-9D2D-D266A1EE8935}"/>
              </a:ext>
            </a:extLst>
          </p:cNvPr>
          <p:cNvSpPr/>
          <p:nvPr/>
        </p:nvSpPr>
        <p:spPr>
          <a:xfrm>
            <a:off x="1810304" y="2998892"/>
            <a:ext cx="896645" cy="29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사업소개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BBC462B-F8D4-4BC8-9D2D-D266A1EE8935}"/>
              </a:ext>
            </a:extLst>
          </p:cNvPr>
          <p:cNvSpPr/>
          <p:nvPr/>
        </p:nvSpPr>
        <p:spPr>
          <a:xfrm>
            <a:off x="3113821" y="2998892"/>
            <a:ext cx="896645" cy="29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표준성과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BC462B-F8D4-4BC8-9D2D-D266A1EE8935}"/>
              </a:ext>
            </a:extLst>
          </p:cNvPr>
          <p:cNvSpPr/>
          <p:nvPr/>
        </p:nvSpPr>
        <p:spPr>
          <a:xfrm>
            <a:off x="4417338" y="2998892"/>
            <a:ext cx="896645" cy="29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협력기관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BC462B-F8D4-4BC8-9D2D-D266A1EE8935}"/>
              </a:ext>
            </a:extLst>
          </p:cNvPr>
          <p:cNvSpPr/>
          <p:nvPr/>
        </p:nvSpPr>
        <p:spPr>
          <a:xfrm>
            <a:off x="5720855" y="2998892"/>
            <a:ext cx="896645" cy="29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표준화동향조사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BC462B-F8D4-4BC8-9D2D-D266A1EE8935}"/>
              </a:ext>
            </a:extLst>
          </p:cNvPr>
          <p:cNvSpPr/>
          <p:nvPr/>
        </p:nvSpPr>
        <p:spPr>
          <a:xfrm>
            <a:off x="4296759" y="3628627"/>
            <a:ext cx="1702108" cy="297242"/>
          </a:xfrm>
          <a:prstGeom prst="rect">
            <a:avLst/>
          </a:prstGeom>
          <a:solidFill>
            <a:srgbClr val="96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HELP DESK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E33566-15A9-4675-8775-6943F60ACAC4}"/>
              </a:ext>
            </a:extLst>
          </p:cNvPr>
          <p:cNvSpPr/>
          <p:nvPr/>
        </p:nvSpPr>
        <p:spPr>
          <a:xfrm>
            <a:off x="6883151" y="2554484"/>
            <a:ext cx="1145219" cy="31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STD-R&amp;D</a:t>
            </a:r>
            <a:endParaRPr lang="ko-KR" altLang="en-US" sz="1600" b="1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AB141B-0E52-42C9-949F-DE8D1119A587}"/>
              </a:ext>
            </a:extLst>
          </p:cNvPr>
          <p:cNvSpPr/>
          <p:nvPr/>
        </p:nvSpPr>
        <p:spPr>
          <a:xfrm>
            <a:off x="8301977" y="2998892"/>
            <a:ext cx="896645" cy="29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R&amp;D </a:t>
            </a:r>
            <a:r>
              <a:rPr lang="ko-KR" altLang="en-US" sz="800" b="1" dirty="0">
                <a:solidFill>
                  <a:schemeClr val="tx1"/>
                </a:solidFill>
              </a:rPr>
              <a:t>표준교육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461161" y="372175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/>
                </a:solidFill>
              </a:rPr>
              <a:t>폰트사이즈</a:t>
            </a:r>
            <a:r>
              <a:rPr lang="ko-KR" altLang="en-US" sz="1400" dirty="0" smtClean="0">
                <a:solidFill>
                  <a:schemeClr val="accent2"/>
                </a:solidFill>
              </a:rPr>
              <a:t> 크게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329704" y="4618353"/>
            <a:ext cx="1776243" cy="2154236"/>
          </a:xfrm>
          <a:prstGeom prst="roundRect">
            <a:avLst>
              <a:gd name="adj" fmla="val 535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납기 </a:t>
            </a:r>
            <a:r>
              <a:rPr lang="en-US" altLang="ko-KR" sz="1400" dirty="0" smtClean="0">
                <a:solidFill>
                  <a:schemeClr val="tx1"/>
                </a:solidFill>
              </a:rPr>
              <a:t>: 8</a:t>
            </a:r>
            <a:r>
              <a:rPr lang="ko-KR" altLang="en-US" sz="14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dirty="0" smtClean="0">
                <a:solidFill>
                  <a:schemeClr val="tx1"/>
                </a:solidFill>
              </a:rPr>
              <a:t>25</a:t>
            </a:r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BBC462B-F8D4-4BC8-9D2D-D266A1EE8935}"/>
              </a:ext>
            </a:extLst>
          </p:cNvPr>
          <p:cNvSpPr/>
          <p:nvPr/>
        </p:nvSpPr>
        <p:spPr>
          <a:xfrm>
            <a:off x="7048197" y="2998892"/>
            <a:ext cx="896645" cy="29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STD-R&amp;D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4817" y="3008946"/>
            <a:ext cx="7860254" cy="30604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BC462B-F8D4-4BC8-9D2D-D266A1EE8935}"/>
              </a:ext>
            </a:extLst>
          </p:cNvPr>
          <p:cNvSpPr/>
          <p:nvPr/>
        </p:nvSpPr>
        <p:spPr>
          <a:xfrm>
            <a:off x="3562143" y="5172441"/>
            <a:ext cx="1373862" cy="29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02-6240-4722~5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685800" cy="571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안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0" y="0"/>
            <a:ext cx="5857367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685800" cy="571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안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480" y="4418646"/>
            <a:ext cx="5857367" cy="168687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67500" y="4418646"/>
            <a:ext cx="5438447" cy="2353943"/>
          </a:xfrm>
          <a:prstGeom prst="roundRect">
            <a:avLst>
              <a:gd name="adj" fmla="val 535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게시 등록 및 수정 기능 개발이 가능한지 </a:t>
            </a:r>
            <a:r>
              <a:rPr lang="en-US" altLang="ko-KR" sz="1400" dirty="0" smtClean="0">
                <a:solidFill>
                  <a:schemeClr val="tx1"/>
                </a:solidFill>
              </a:rPr>
              <a:t>?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- </a:t>
            </a:r>
            <a:r>
              <a:rPr lang="ko-KR" altLang="en-US" sz="1400" dirty="0" smtClean="0">
                <a:solidFill>
                  <a:schemeClr val="tx1"/>
                </a:solidFill>
              </a:rPr>
              <a:t>안된다면 </a:t>
            </a:r>
            <a:r>
              <a:rPr lang="en-US" altLang="ko-KR" sz="1400" dirty="0" smtClean="0">
                <a:solidFill>
                  <a:schemeClr val="tx1"/>
                </a:solidFill>
              </a:rPr>
              <a:t>html</a:t>
            </a:r>
            <a:r>
              <a:rPr lang="ko-KR" altLang="en-US" sz="1400" dirty="0" smtClean="0">
                <a:solidFill>
                  <a:schemeClr val="tx1"/>
                </a:solidFill>
              </a:rPr>
              <a:t>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박는건</a:t>
            </a:r>
            <a:r>
              <a:rPr lang="ko-KR" altLang="en-US" sz="1400" dirty="0" smtClean="0">
                <a:solidFill>
                  <a:schemeClr val="tx1"/>
                </a:solidFill>
              </a:rPr>
              <a:t> 가능한지 </a:t>
            </a:r>
            <a:r>
              <a:rPr lang="en-US" altLang="ko-KR" sz="1400" dirty="0" smtClean="0">
                <a:solidFill>
                  <a:schemeClr val="tx1"/>
                </a:solidFill>
              </a:rPr>
              <a:t>?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- </a:t>
            </a:r>
            <a:r>
              <a:rPr lang="ko-KR" altLang="en-US" sz="1400" dirty="0" smtClean="0">
                <a:solidFill>
                  <a:schemeClr val="tx1"/>
                </a:solidFill>
              </a:rPr>
              <a:t>추후 연동은 언제 되는지 </a:t>
            </a:r>
            <a:r>
              <a:rPr lang="en-US" altLang="ko-KR" sz="1400" dirty="0" smtClean="0">
                <a:solidFill>
                  <a:schemeClr val="tx1"/>
                </a:solidFill>
              </a:rPr>
              <a:t>?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- </a:t>
            </a:r>
            <a:r>
              <a:rPr lang="ko-KR" altLang="en-US" sz="1400" dirty="0" smtClean="0">
                <a:solidFill>
                  <a:schemeClr val="tx1"/>
                </a:solidFill>
              </a:rPr>
              <a:t>최종 오픈 예정일은 </a:t>
            </a:r>
            <a:r>
              <a:rPr lang="en-US" altLang="ko-KR" sz="1400" dirty="0" smtClean="0">
                <a:solidFill>
                  <a:schemeClr val="tx1"/>
                </a:solidFill>
              </a:rPr>
              <a:t>?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6" idx="3"/>
            <a:endCxn id="7" idx="1"/>
          </p:cNvCxnSpPr>
          <p:nvPr/>
        </p:nvCxnSpPr>
        <p:spPr>
          <a:xfrm>
            <a:off x="6058847" y="5262086"/>
            <a:ext cx="608653" cy="33353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직사각형 11"/>
          <p:cNvSpPr/>
          <p:nvPr/>
        </p:nvSpPr>
        <p:spPr>
          <a:xfrm>
            <a:off x="201480" y="1876425"/>
            <a:ext cx="5857367" cy="8763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3" name="꺾인 연결선 12"/>
          <p:cNvCxnSpPr>
            <a:stCxn id="12" idx="3"/>
            <a:endCxn id="16" idx="1"/>
          </p:cNvCxnSpPr>
          <p:nvPr/>
        </p:nvCxnSpPr>
        <p:spPr>
          <a:xfrm>
            <a:off x="6058847" y="2314575"/>
            <a:ext cx="573264" cy="2095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6632111" y="237023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</a:rPr>
              <a:t>문구수정가능여부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816" y="160256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임시페이지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91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4800" cy="68441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rot="10800000" flipV="1">
            <a:off x="1600200" y="4029073"/>
            <a:ext cx="809625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표준성과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2876550" y="4029073"/>
            <a:ext cx="809625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협력기관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4819649" y="4905373"/>
            <a:ext cx="2895600" cy="361952"/>
          </a:xfrm>
          <a:prstGeom prst="rect">
            <a:avLst/>
          </a:prstGeom>
          <a:solidFill>
            <a:srgbClr val="84A8FF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HELP DESK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48" y="5791200"/>
            <a:ext cx="2895601" cy="8413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0800000" flipV="1">
            <a:off x="76199" y="4762499"/>
            <a:ext cx="4600576" cy="1971675"/>
          </a:xfrm>
          <a:prstGeom prst="rect">
            <a:avLst/>
          </a:prstGeom>
          <a:solidFill>
            <a:schemeClr val="bg1">
              <a:alpha val="99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   공지사항</a:t>
            </a:r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● 공지 사항 내용 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1                                               2022.08.23</a:t>
            </a:r>
          </a:p>
          <a:p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● </a:t>
            </a:r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공지 사항 내용 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2                                              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2022.08.23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● 공지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사항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3                                                      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2022.08.23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● </a:t>
            </a:r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공지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사항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4                                                      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2022.08.23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● 공지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사항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5                                                      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2022.08.23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3557587" y="1038223"/>
            <a:ext cx="809625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삭제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2262422" y="800098"/>
            <a:ext cx="1190389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accent1">
                    <a:lumMod val="75000"/>
                  </a:schemeClr>
                </a:solidFill>
              </a:rPr>
              <a:t>전문가 및 협력기관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4672013" y="1038223"/>
            <a:ext cx="809625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삭제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78769" y="1276348"/>
            <a:ext cx="947869" cy="1014413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77133" y="833436"/>
            <a:ext cx="947869" cy="145732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82397" y="1038222"/>
            <a:ext cx="947869" cy="1252539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29456" y="1038223"/>
            <a:ext cx="947869" cy="238126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105900" y="100965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컨텐츠 없음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8129456" y="1426365"/>
            <a:ext cx="947869" cy="2381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5900" y="140654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수정 예정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29456" y="4618353"/>
            <a:ext cx="3976492" cy="2154236"/>
          </a:xfrm>
          <a:prstGeom prst="roundRect">
            <a:avLst>
              <a:gd name="adj" fmla="val 535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</a:rPr>
              <a:t>메인 오픈 예정일 </a:t>
            </a:r>
            <a:r>
              <a:rPr lang="en-US" altLang="ko-KR" sz="1400" dirty="0" smtClean="0">
                <a:solidFill>
                  <a:schemeClr val="tx1"/>
                </a:solidFill>
              </a:rPr>
              <a:t>: 8</a:t>
            </a:r>
            <a:r>
              <a:rPr lang="ko-KR" altLang="en-US" sz="14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dirty="0" smtClean="0">
                <a:solidFill>
                  <a:schemeClr val="tx1"/>
                </a:solidFill>
              </a:rPr>
              <a:t>25</a:t>
            </a:r>
            <a:r>
              <a:rPr lang="ko-KR" altLang="en-US" sz="1400" dirty="0" smtClean="0">
                <a:solidFill>
                  <a:schemeClr val="tx1"/>
                </a:solidFill>
              </a:rPr>
              <a:t>일 목요일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</a:rPr>
              <a:t>서비스 오픈 예정일 </a:t>
            </a:r>
            <a:r>
              <a:rPr lang="en-US" altLang="ko-KR" sz="1400" dirty="0" smtClean="0">
                <a:solidFill>
                  <a:schemeClr val="tx1"/>
                </a:solidFill>
              </a:rPr>
              <a:t>: 10</a:t>
            </a:r>
            <a:r>
              <a:rPr lang="ko-KR" altLang="en-US" sz="14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dirty="0" smtClean="0">
                <a:solidFill>
                  <a:schemeClr val="tx1"/>
                </a:solidFill>
              </a:rPr>
              <a:t>31</a:t>
            </a:r>
            <a:r>
              <a:rPr lang="ko-KR" altLang="en-US" sz="1400" smtClean="0">
                <a:solidFill>
                  <a:schemeClr val="tx1"/>
                </a:solidFill>
              </a:rPr>
              <a:t>일 월요일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88381" y="1052512"/>
            <a:ext cx="1190389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accent1">
                    <a:lumMod val="75000"/>
                  </a:schemeClr>
                </a:solidFill>
              </a:rPr>
              <a:t>R&amp;D</a:t>
            </a:r>
            <a:r>
              <a:rPr lang="ko-KR" altLang="en-US" sz="800" b="1" dirty="0" smtClean="0">
                <a:solidFill>
                  <a:schemeClr val="accent1">
                    <a:lumMod val="75000"/>
                  </a:schemeClr>
                </a:solidFill>
              </a:rPr>
              <a:t>사업화표준연계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88380" y="800097"/>
            <a:ext cx="1190389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accent1">
                    <a:lumMod val="75000"/>
                  </a:schemeClr>
                </a:solidFill>
              </a:rPr>
              <a:t>표준성과전담기관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56" y="800098"/>
            <a:ext cx="947869" cy="149066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3369470" y="800097"/>
            <a:ext cx="1295165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1">
                    <a:lumMod val="75000"/>
                  </a:schemeClr>
                </a:solidFill>
              </a:rPr>
              <a:t>표준화동향조사 사업소개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29456" y="1814507"/>
            <a:ext cx="947869" cy="238126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105900" y="18034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개발필요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782894" y="800097"/>
            <a:ext cx="947869" cy="238126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4579" y="3403022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rgbClr val="FF0000"/>
                </a:solidFill>
              </a:rPr>
              <a:t>R&amp;D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사업화표준연계 </a:t>
            </a:r>
            <a:endParaRPr lang="en-US" altLang="ko-KR" sz="7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메뉴 이동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97897" y="3383972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전문가 및 협력기관</a:t>
            </a:r>
            <a:endParaRPr lang="en-US" altLang="ko-KR" sz="7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메뉴 이동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43132" y="3383972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표준화동향조사 사업소개</a:t>
            </a:r>
            <a:endParaRPr lang="en-US" altLang="ko-KR" sz="7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메뉴 이동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3169" y="3383972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rgbClr val="FF0000"/>
                </a:solidFill>
              </a:rPr>
              <a:t>STD-R&amp;D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사업소개</a:t>
            </a:r>
            <a:endParaRPr lang="en-US" altLang="ko-KR" sz="7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메뉴 이동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4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 시안</a:t>
            </a:r>
            <a:r>
              <a:rPr lang="en-US" altLang="ko-KR" dirty="0" smtClean="0"/>
              <a:t>_v0.6</a:t>
            </a:r>
          </a:p>
        </p:txBody>
      </p:sp>
    </p:spTree>
    <p:extLst>
      <p:ext uri="{BB962C8B-B14F-4D97-AF65-F5344CB8AC3E}">
        <p14:creationId xmlns:p14="http://schemas.microsoft.com/office/powerpoint/2010/main" val="250407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4800" cy="68441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rot="10800000" flipV="1">
            <a:off x="1600200" y="4029073"/>
            <a:ext cx="809625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표준성과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2876550" y="4029073"/>
            <a:ext cx="809625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협력기관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4819649" y="4905373"/>
            <a:ext cx="2895600" cy="361952"/>
          </a:xfrm>
          <a:prstGeom prst="rect">
            <a:avLst/>
          </a:prstGeom>
          <a:solidFill>
            <a:srgbClr val="84A8FF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HELP DESK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48" y="5791200"/>
            <a:ext cx="2895601" cy="84133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/>
          <p:cNvSpPr/>
          <p:nvPr/>
        </p:nvSpPr>
        <p:spPr>
          <a:xfrm rot="10800000" flipV="1">
            <a:off x="76199" y="4762499"/>
            <a:ext cx="4600576" cy="1971675"/>
          </a:xfrm>
          <a:prstGeom prst="rect">
            <a:avLst/>
          </a:prstGeom>
          <a:solidFill>
            <a:schemeClr val="bg1">
              <a:alpha val="99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   공지사항</a:t>
            </a:r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● 공지 사항 내용 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1                                               2022.08.23</a:t>
            </a:r>
          </a:p>
          <a:p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● </a:t>
            </a:r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공지 사항 내용 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2                                              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2022.08.23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● 공지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사항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3                                                      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2022.08.23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● </a:t>
            </a:r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공지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사항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4                                                      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2022.08.23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● 공지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사항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5                                                      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2022.08.23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3557587" y="1038223"/>
            <a:ext cx="809625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삭제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2262422" y="800098"/>
            <a:ext cx="1106550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accent1">
                    <a:lumMod val="75000"/>
                  </a:schemeClr>
                </a:solidFill>
              </a:rPr>
              <a:t>전문가 및 협력기관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4672013" y="1038223"/>
            <a:ext cx="809625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삭제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78769" y="1276348"/>
            <a:ext cx="947869" cy="1014413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77133" y="833436"/>
            <a:ext cx="947869" cy="145732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82397" y="1038222"/>
            <a:ext cx="947869" cy="1252539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29456" y="1038223"/>
            <a:ext cx="947869" cy="238126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105900" y="1009650"/>
            <a:ext cx="21178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컨텐츠 없음</a:t>
            </a:r>
            <a:endParaRPr lang="en-US" altLang="ko-KR" sz="12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준비중입니다</a:t>
            </a:r>
            <a:r>
              <a:rPr lang="en-US" altLang="ko-KR" sz="900" dirty="0" smtClean="0"/>
              <a:t>“ </a:t>
            </a:r>
            <a:r>
              <a:rPr lang="ko-KR" altLang="en-US" sz="900" dirty="0" smtClean="0"/>
              <a:t>메시지 노출</a:t>
            </a:r>
            <a:r>
              <a:rPr lang="en-US" altLang="ko-KR" sz="900" dirty="0" smtClean="0"/>
              <a:t>)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8129456" y="1426365"/>
            <a:ext cx="947869" cy="2381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5900" y="1406542"/>
            <a:ext cx="87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문수 수정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29456" y="4618353"/>
            <a:ext cx="3976492" cy="2154236"/>
          </a:xfrm>
          <a:prstGeom prst="roundRect">
            <a:avLst>
              <a:gd name="adj" fmla="val 535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</a:rPr>
              <a:t>메인 오픈 예정일 </a:t>
            </a:r>
            <a:r>
              <a:rPr lang="en-US" altLang="ko-KR" sz="1400" dirty="0" smtClean="0">
                <a:solidFill>
                  <a:schemeClr val="tx1"/>
                </a:solidFill>
              </a:rPr>
              <a:t>: 8</a:t>
            </a:r>
            <a:r>
              <a:rPr lang="ko-KR" altLang="en-US" sz="14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dirty="0" smtClean="0">
                <a:solidFill>
                  <a:schemeClr val="tx1"/>
                </a:solidFill>
              </a:rPr>
              <a:t>25</a:t>
            </a:r>
            <a:r>
              <a:rPr lang="ko-KR" altLang="en-US" sz="1400" dirty="0" smtClean="0">
                <a:solidFill>
                  <a:schemeClr val="tx1"/>
                </a:solidFill>
              </a:rPr>
              <a:t>일 목요일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</a:rPr>
              <a:t>서비스 오픈 예정일 </a:t>
            </a:r>
            <a:r>
              <a:rPr lang="en-US" altLang="ko-KR" sz="1400" dirty="0" smtClean="0">
                <a:solidFill>
                  <a:schemeClr val="tx1"/>
                </a:solidFill>
              </a:rPr>
              <a:t>: 10</a:t>
            </a:r>
            <a:r>
              <a:rPr lang="ko-KR" altLang="en-US" sz="14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dirty="0" smtClean="0">
                <a:solidFill>
                  <a:schemeClr val="tx1"/>
                </a:solidFill>
              </a:rPr>
              <a:t>31</a:t>
            </a:r>
            <a:r>
              <a:rPr lang="ko-KR" altLang="en-US" sz="1400" smtClean="0">
                <a:solidFill>
                  <a:schemeClr val="tx1"/>
                </a:solidFill>
              </a:rPr>
              <a:t>일 월요일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88381" y="1052512"/>
            <a:ext cx="1190389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accent1">
                    <a:lumMod val="75000"/>
                  </a:schemeClr>
                </a:solidFill>
              </a:rPr>
              <a:t>R&amp;D</a:t>
            </a:r>
            <a:r>
              <a:rPr lang="ko-KR" altLang="en-US" sz="800" b="1" dirty="0" smtClean="0">
                <a:solidFill>
                  <a:schemeClr val="accent1">
                    <a:lumMod val="75000"/>
                  </a:schemeClr>
                </a:solidFill>
              </a:rPr>
              <a:t>사업화표준연계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88380" y="800097"/>
            <a:ext cx="1190389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accent1">
                    <a:lumMod val="75000"/>
                  </a:schemeClr>
                </a:solidFill>
              </a:rPr>
              <a:t>표준성과전담기관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56" y="1309687"/>
            <a:ext cx="947869" cy="97631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3369470" y="800097"/>
            <a:ext cx="1295165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1">
                    <a:lumMod val="75000"/>
                  </a:schemeClr>
                </a:solidFill>
              </a:rPr>
              <a:t>표준화동향조사 사업소개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29456" y="1814507"/>
            <a:ext cx="947869" cy="238126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105900" y="1803434"/>
            <a:ext cx="25106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개발필요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900" dirty="0" smtClean="0"/>
              <a:t>(R&amp;D</a:t>
            </a:r>
            <a:r>
              <a:rPr lang="ko-KR" altLang="en-US" sz="900" dirty="0" smtClean="0"/>
              <a:t>사업화표준연계 화면 컨텐츠 제공 예정</a:t>
            </a:r>
            <a:r>
              <a:rPr lang="en-US" altLang="ko-KR" sz="900" dirty="0" smtClean="0"/>
              <a:t>)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782894" y="800097"/>
            <a:ext cx="947869" cy="238126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4579" y="3403022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rgbClr val="FF0000"/>
                </a:solidFill>
              </a:rPr>
              <a:t>R&amp;D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사업화표준연계 </a:t>
            </a:r>
            <a:endParaRPr lang="en-US" altLang="ko-KR" sz="7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메뉴 이동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97897" y="3383972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전문가 및 협력기관</a:t>
            </a:r>
            <a:endParaRPr lang="en-US" altLang="ko-KR" sz="7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메뉴 이동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43132" y="3383972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표준화동향조사 사업소개</a:t>
            </a:r>
            <a:endParaRPr lang="en-US" altLang="ko-KR" sz="7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메뉴 이동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3169" y="3383972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rgbClr val="FF0000"/>
                </a:solidFill>
              </a:rPr>
              <a:t>STD-R&amp;D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사업소개</a:t>
            </a:r>
            <a:endParaRPr lang="en-US" altLang="ko-KR" sz="7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메뉴 이동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4656" y="821530"/>
            <a:ext cx="947869" cy="188120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30790" y="3459448"/>
            <a:ext cx="1105344" cy="850160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610098" y="3459448"/>
            <a:ext cx="1105344" cy="850160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11090" y="1062498"/>
            <a:ext cx="947869" cy="213850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456" y="2653590"/>
            <a:ext cx="947869" cy="1418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9105900" y="2634984"/>
            <a:ext cx="3000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메인페이지</a:t>
            </a:r>
            <a:r>
              <a:rPr lang="ko-KR" altLang="en-US" sz="1050" dirty="0" smtClean="0"/>
              <a:t> 좌측 네비게이션 수정 필요 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6605325" y="76199"/>
            <a:ext cx="1237776" cy="238126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384" y="1304629"/>
            <a:ext cx="958888" cy="42617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 rot="10800000" flipV="1">
            <a:off x="2262421" y="1066503"/>
            <a:ext cx="1106551" cy="238125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</a:rPr>
              <a:t>협력기관현황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129456" y="2246037"/>
            <a:ext cx="947869" cy="238126"/>
          </a:xfrm>
          <a:prstGeom prst="rect">
            <a:avLst/>
          </a:prstGeom>
          <a:noFill/>
          <a:ln w="127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105900" y="2226214"/>
            <a:ext cx="87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메뉴추가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242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메인시안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smtClean="0"/>
              <a:t>) (1)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6816" y="529588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메인화면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71477" y="773620"/>
            <a:ext cx="11656998" cy="58243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76319" y="1027536"/>
            <a:ext cx="5890784" cy="1892905"/>
            <a:chOff x="376319" y="898920"/>
            <a:chExt cx="5890784" cy="189290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319" y="898920"/>
              <a:ext cx="5890784" cy="189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452486" y="1947627"/>
              <a:ext cx="5643513" cy="62589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2486" y="1027536"/>
              <a:ext cx="5643513" cy="8729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2232" y="810887"/>
            <a:ext cx="2768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표준정보</a:t>
            </a:r>
            <a:r>
              <a:rPr lang="ko-KR" altLang="en-US" sz="1050" dirty="0" smtClean="0"/>
              <a:t> 검색 및 </a:t>
            </a:r>
            <a:r>
              <a:rPr lang="ko-KR" altLang="en-US" sz="1050" dirty="0" err="1" smtClean="0"/>
              <a:t>바로가기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시안 이미지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6749703" y="2678793"/>
            <a:ext cx="3262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시안 이미지는 검색 및 버튼 사이즈가 너무 커서 </a:t>
            </a:r>
            <a:endParaRPr lang="en-US" altLang="ko-KR" sz="1100" dirty="0" smtClean="0"/>
          </a:p>
          <a:p>
            <a:r>
              <a:rPr lang="ko-KR" altLang="en-US" sz="1100" dirty="0" smtClean="0"/>
              <a:t>퍼블리싱 기준이었으면 합니다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9" y="3137090"/>
            <a:ext cx="5890784" cy="16817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292232" y="2931977"/>
            <a:ext cx="2537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표준정보</a:t>
            </a:r>
            <a:r>
              <a:rPr lang="ko-KR" altLang="en-US" sz="1050" dirty="0" smtClean="0"/>
              <a:t> 검색 및 </a:t>
            </a:r>
            <a:r>
              <a:rPr lang="ko-KR" altLang="en-US" sz="1050" dirty="0" err="1" smtClean="0"/>
              <a:t>바로가기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퍼블리싱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41" name="꺾인 연결선 40"/>
          <p:cNvCxnSpPr>
            <a:stCxn id="12" idx="3"/>
            <a:endCxn id="39" idx="1"/>
          </p:cNvCxnSpPr>
          <p:nvPr/>
        </p:nvCxnSpPr>
        <p:spPr>
          <a:xfrm>
            <a:off x="6267103" y="1973989"/>
            <a:ext cx="482600" cy="9202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2" idx="3"/>
            <a:endCxn id="39" idx="1"/>
          </p:cNvCxnSpPr>
          <p:nvPr/>
        </p:nvCxnSpPr>
        <p:spPr>
          <a:xfrm flipV="1">
            <a:off x="6267103" y="2894237"/>
            <a:ext cx="482600" cy="10837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232" y="4856979"/>
            <a:ext cx="29033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전문가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개인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및 협력기관 풀 통계정보 필요</a:t>
            </a:r>
            <a:endParaRPr lang="en-US" altLang="ko-KR" sz="1050" dirty="0" smtClean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" y="5095440"/>
            <a:ext cx="1657261" cy="139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4190610" y="5399924"/>
            <a:ext cx="51181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협력기관 현황 노출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승인 건 기준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디자인 필요 </a:t>
            </a:r>
            <a:r>
              <a:rPr lang="en-US" altLang="ko-KR" sz="1100" dirty="0" smtClean="0"/>
              <a:t>) 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의도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여러 전문가 및 </a:t>
            </a:r>
            <a:r>
              <a:rPr lang="ko-KR" altLang="en-US" sz="1100" dirty="0" err="1" smtClean="0"/>
              <a:t>협력기관이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동향조사와</a:t>
            </a:r>
            <a:r>
              <a:rPr lang="ko-KR" altLang="en-US" sz="1100" dirty="0" smtClean="0"/>
              <a:t> 전략컨설팅을 수행한다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7" name="직사각형 46"/>
          <p:cNvSpPr/>
          <p:nvPr/>
        </p:nvSpPr>
        <p:spPr>
          <a:xfrm>
            <a:off x="376319" y="5095440"/>
            <a:ext cx="1657261" cy="1394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304368" y="5095440"/>
            <a:ext cx="1657261" cy="1394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304368" y="511599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협력기관 현황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04368" y="5429692"/>
            <a:ext cx="174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전문가 </a:t>
            </a:r>
            <a:r>
              <a:rPr lang="en-US" altLang="ko-KR" sz="2400" b="1" dirty="0" smtClean="0">
                <a:solidFill>
                  <a:srgbClr val="008F9E"/>
                </a:solidFill>
                <a:sym typeface="Wingdings" panose="05000000000000000000" pitchFamily="2" charset="2"/>
              </a:rPr>
              <a:t>00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명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 smtClean="0"/>
              <a:t>협력기관 </a:t>
            </a:r>
            <a:r>
              <a:rPr lang="en-US" altLang="ko-KR" sz="2400" b="1" dirty="0" smtClean="0">
                <a:solidFill>
                  <a:srgbClr val="008F9E"/>
                </a:solidFill>
              </a:rPr>
              <a:t>00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3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메인시안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 (2)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816" y="529588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메인화면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71477" y="773620"/>
            <a:ext cx="11656998" cy="58243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98920"/>
            <a:ext cx="6346886" cy="2530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6829512" y="1783443"/>
            <a:ext cx="16594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보고서 대신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모집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수행 공고로 대체 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47762" y="3831318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메인 순서 배치는 협의 필요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575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메인시안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 (3)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816" y="529588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메인화면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71477" y="773620"/>
            <a:ext cx="11656998" cy="58243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94" y="796205"/>
            <a:ext cx="4506398" cy="58145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177" y="796206"/>
            <a:ext cx="4337742" cy="58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국제표준 화면 수정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5" y="774602"/>
            <a:ext cx="11655100" cy="2487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16816" y="529588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AS-IS</a:t>
            </a:r>
            <a:endParaRPr lang="ko-KR" altLang="en-US" sz="105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3375" y="3924042"/>
          <a:ext cx="116551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40">
                  <a:extLst>
                    <a:ext uri="{9D8B030D-6E8A-4147-A177-3AD203B41FA5}">
                      <a16:colId xmlns:a16="http://schemas.microsoft.com/office/drawing/2014/main" val="1622174970"/>
                    </a:ext>
                  </a:extLst>
                </a:gridCol>
                <a:gridCol w="1677725">
                  <a:extLst>
                    <a:ext uri="{9D8B030D-6E8A-4147-A177-3AD203B41FA5}">
                      <a16:colId xmlns:a16="http://schemas.microsoft.com/office/drawing/2014/main" val="3403395257"/>
                    </a:ext>
                  </a:extLst>
                </a:gridCol>
                <a:gridCol w="3363402">
                  <a:extLst>
                    <a:ext uri="{9D8B030D-6E8A-4147-A177-3AD203B41FA5}">
                      <a16:colId xmlns:a16="http://schemas.microsoft.com/office/drawing/2014/main" val="4048632171"/>
                    </a:ext>
                  </a:extLst>
                </a:gridCol>
                <a:gridCol w="1685676">
                  <a:extLst>
                    <a:ext uri="{9D8B030D-6E8A-4147-A177-3AD203B41FA5}">
                      <a16:colId xmlns:a16="http://schemas.microsoft.com/office/drawing/2014/main" val="4200723179"/>
                    </a:ext>
                  </a:extLst>
                </a:gridCol>
                <a:gridCol w="3587558">
                  <a:extLst>
                    <a:ext uri="{9D8B030D-6E8A-4147-A177-3AD203B41FA5}">
                      <a16:colId xmlns:a16="http://schemas.microsoft.com/office/drawing/2014/main" val="1984908168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표준화성과 기본정보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표준화기구명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표준화분과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490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표준번호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표준명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22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개정 구분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표준특허 추진 여부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0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표준성과 개발단계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91616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5724940" y="3429001"/>
            <a:ext cx="755374" cy="36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7354"/>
          <a:stretch/>
        </p:blipFill>
        <p:spPr>
          <a:xfrm>
            <a:off x="3444680" y="3962215"/>
            <a:ext cx="1044927" cy="28641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673" y="3947895"/>
            <a:ext cx="2432018" cy="342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673" y="4314648"/>
            <a:ext cx="2432018" cy="342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954" y="4700912"/>
            <a:ext cx="3101517" cy="2751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533" y="4314648"/>
            <a:ext cx="2432018" cy="342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106" y="4690773"/>
            <a:ext cx="1143000" cy="3143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7354"/>
          <a:stretch/>
        </p:blipFill>
        <p:spPr>
          <a:xfrm>
            <a:off x="3430533" y="5051314"/>
            <a:ext cx="1149420" cy="31505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7" name="꺾인 연결선 16"/>
          <p:cNvCxnSpPr>
            <a:stCxn id="6" idx="0"/>
            <a:endCxn id="15" idx="0"/>
          </p:cNvCxnSpPr>
          <p:nvPr/>
        </p:nvCxnSpPr>
        <p:spPr>
          <a:xfrm rot="16200000" flipH="1" flipV="1">
            <a:off x="2240964" y="2548140"/>
            <a:ext cx="312106" cy="3140255"/>
          </a:xfrm>
          <a:prstGeom prst="bentConnector3">
            <a:avLst>
              <a:gd name="adj1" fmla="val -732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76450" y="5762625"/>
            <a:ext cx="2430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“ISO”, “IEC”, “JTC1” </a:t>
            </a:r>
            <a:r>
              <a:rPr lang="ko-KR" altLang="en-US" sz="1100" dirty="0" smtClean="0"/>
              <a:t>으로 문구 변경</a:t>
            </a:r>
            <a:endParaRPr lang="ko-KR" altLang="en-US" sz="11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83939" y="4274321"/>
            <a:ext cx="1485900" cy="2486025"/>
            <a:chOff x="273375" y="5614987"/>
            <a:chExt cx="1485900" cy="248602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375" y="5614987"/>
              <a:ext cx="1485900" cy="24860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329468" y="5841622"/>
              <a:ext cx="1346932" cy="58775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꺾인 연결선 19"/>
          <p:cNvCxnSpPr>
            <a:stCxn id="19" idx="3"/>
            <a:endCxn id="18" idx="1"/>
          </p:cNvCxnSpPr>
          <p:nvPr/>
        </p:nvCxnSpPr>
        <p:spPr>
          <a:xfrm>
            <a:off x="1486964" y="4794833"/>
            <a:ext cx="589486" cy="1098597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4" idx="3"/>
            <a:endCxn id="27" idx="1"/>
          </p:cNvCxnSpPr>
          <p:nvPr/>
        </p:nvCxnSpPr>
        <p:spPr>
          <a:xfrm>
            <a:off x="4579953" y="5208842"/>
            <a:ext cx="631574" cy="9575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11527" y="5781675"/>
            <a:ext cx="6965368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 ISO, JTC1 : AWI,     Approved DIS,</a:t>
            </a:r>
            <a:r>
              <a:rPr lang="ko-KR" altLang="en-US" sz="1100" dirty="0" smtClean="0"/>
              <a:t>기타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표준안수정제안</a:t>
            </a:r>
            <a:r>
              <a:rPr lang="en-US" altLang="ko-KR" sz="1100" dirty="0" smtClean="0"/>
              <a:t>)   ,    IS(Publication)</a:t>
            </a:r>
          </a:p>
          <a:p>
            <a:r>
              <a:rPr lang="en-US" altLang="ko-KR" sz="1100" dirty="0" smtClean="0"/>
              <a:t>- IEC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ANW  </a:t>
            </a:r>
            <a:r>
              <a:rPr lang="en-US" altLang="ko-KR" sz="1100" dirty="0"/>
              <a:t>,     Approved </a:t>
            </a:r>
            <a:r>
              <a:rPr lang="en-US" altLang="ko-KR" sz="1100" dirty="0" smtClean="0"/>
              <a:t>CDV ,</a:t>
            </a:r>
            <a:r>
              <a:rPr lang="ko-KR" altLang="en-US" sz="1100" dirty="0"/>
              <a:t>기타</a:t>
            </a:r>
            <a:r>
              <a:rPr lang="en-US" altLang="ko-KR" sz="1100" dirty="0"/>
              <a:t>(</a:t>
            </a:r>
            <a:r>
              <a:rPr lang="ko-KR" altLang="en-US" sz="1100" dirty="0"/>
              <a:t>표준안수정제안</a:t>
            </a:r>
            <a:r>
              <a:rPr lang="en-US" altLang="ko-KR" sz="1100" dirty="0"/>
              <a:t>)   ,    IS(Publication)</a:t>
            </a:r>
          </a:p>
          <a:p>
            <a:r>
              <a:rPr lang="en-US" altLang="ko-KR" sz="1100" dirty="0" smtClean="0"/>
              <a:t>- ITU :             new work item,        draft recommendation(</a:t>
            </a:r>
            <a:r>
              <a:rPr lang="ko-KR" altLang="en-US" sz="1100" dirty="0" smtClean="0"/>
              <a:t>표준안수정제안 포함</a:t>
            </a:r>
            <a:r>
              <a:rPr lang="en-US" altLang="ko-KR" sz="1100" dirty="0" smtClean="0"/>
              <a:t>),      Recommendation </a:t>
            </a:r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사실</a:t>
            </a:r>
            <a:r>
              <a:rPr lang="en-US" altLang="ko-KR" sz="1100" dirty="0" smtClean="0"/>
              <a:t>(3GPP~</a:t>
            </a:r>
            <a:r>
              <a:rPr lang="ko-KR" altLang="en-US" sz="1100" dirty="0" smtClean="0"/>
              <a:t>기타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신규표준과제채택</a:t>
            </a:r>
            <a:r>
              <a:rPr lang="en-US" altLang="ko-KR" sz="1100" dirty="0" smtClean="0"/>
              <a:t>,        </a:t>
            </a:r>
            <a:r>
              <a:rPr lang="ko-KR" altLang="en-US" sz="1100" dirty="0" err="1" smtClean="0"/>
              <a:t>표준안개발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표준안수정제안포함</a:t>
            </a:r>
            <a:r>
              <a:rPr lang="en-US" altLang="ko-KR" sz="1100" dirty="0" smtClean="0"/>
              <a:t>),      </a:t>
            </a:r>
            <a:r>
              <a:rPr lang="ko-KR" altLang="en-US" sz="1100" dirty="0" smtClean="0"/>
              <a:t>국제표준승인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발간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1527" y="5551065"/>
            <a:ext cx="5753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000FF"/>
                </a:solidFill>
              </a:rPr>
              <a:t>표준화기구명 선택 시 표준성과개발단계 설정 </a:t>
            </a:r>
            <a:r>
              <a:rPr lang="en-US" altLang="ko-KR" sz="1100" dirty="0" smtClean="0">
                <a:solidFill>
                  <a:srgbClr val="0000FF"/>
                </a:solidFill>
              </a:rPr>
              <a:t>(</a:t>
            </a:r>
            <a:r>
              <a:rPr lang="ko-KR" altLang="en-US" sz="1100" dirty="0" smtClean="0">
                <a:solidFill>
                  <a:srgbClr val="0000FF"/>
                </a:solidFill>
              </a:rPr>
              <a:t>표준화기구명 선택 </a:t>
            </a:r>
            <a:r>
              <a:rPr lang="ko-KR" altLang="en-US" sz="1100" dirty="0" err="1" smtClean="0">
                <a:solidFill>
                  <a:srgbClr val="0000FF"/>
                </a:solidFill>
              </a:rPr>
              <a:t>안되있으면</a:t>
            </a:r>
            <a:r>
              <a:rPr lang="ko-KR" altLang="en-US" sz="1100" dirty="0" smtClean="0">
                <a:solidFill>
                  <a:srgbClr val="0000FF"/>
                </a:solidFill>
              </a:rPr>
              <a:t> 항목 없음</a:t>
            </a:r>
            <a:r>
              <a:rPr lang="en-US" altLang="ko-KR" sz="1100" dirty="0" smtClean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86" y="3968126"/>
            <a:ext cx="1955250" cy="28338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38" name="꺾인 연결선 37"/>
          <p:cNvCxnSpPr>
            <a:stCxn id="36" idx="3"/>
            <a:endCxn id="42" idx="1"/>
          </p:cNvCxnSpPr>
          <p:nvPr/>
        </p:nvCxnSpPr>
        <p:spPr>
          <a:xfrm flipV="1">
            <a:off x="6584936" y="3715311"/>
            <a:ext cx="530239" cy="39450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15175" y="3584506"/>
            <a:ext cx="4386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기타 선택 시 직접입력 활성화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표준성과 개발 단계는 사실과 동일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216816" y="3668898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TO-BE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연계서비스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6816" y="529588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연계사이트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271439" y="529588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샘플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271438" y="797473"/>
            <a:ext cx="9655955" cy="5824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5" y="797473"/>
            <a:ext cx="1740304" cy="3708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9068586" y="-3175"/>
            <a:ext cx="3116891" cy="5524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 수정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2571" y="3367458"/>
            <a:ext cx="1649354" cy="71199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관련사이트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표준연계서비스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8474" y="3697616"/>
            <a:ext cx="1554785" cy="381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110037" y="2264105"/>
            <a:ext cx="3289370" cy="1161142"/>
            <a:chOff x="4686170" y="2070951"/>
            <a:chExt cx="3289370" cy="1161142"/>
          </a:xfrm>
        </p:grpSpPr>
        <p:sp>
          <p:nvSpPr>
            <p:cNvPr id="10" name="직사각형 9"/>
            <p:cNvSpPr/>
            <p:nvPr/>
          </p:nvSpPr>
          <p:spPr>
            <a:xfrm>
              <a:off x="4686170" y="2070951"/>
              <a:ext cx="3068088" cy="11611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국가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R&amp;D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관련 시스템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4052" y="2474874"/>
              <a:ext cx="1754153" cy="629696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355625" y="2386306"/>
              <a:ext cx="1619915" cy="8312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과제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선정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·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평가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·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관리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240737" y="4710980"/>
            <a:ext cx="2933828" cy="1161142"/>
            <a:chOff x="4686170" y="4742039"/>
            <a:chExt cx="2933828" cy="1161142"/>
          </a:xfrm>
        </p:grpSpPr>
        <p:sp>
          <p:nvSpPr>
            <p:cNvPr id="18" name="직사각형 17"/>
            <p:cNvSpPr/>
            <p:nvPr/>
          </p:nvSpPr>
          <p:spPr>
            <a:xfrm>
              <a:off x="4686170" y="4742039"/>
              <a:ext cx="2933828" cy="11611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성문표준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성과관리시스템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(KSA)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0259" y="5286875"/>
              <a:ext cx="1449257" cy="434382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2489325" y="4428810"/>
            <a:ext cx="1952694" cy="1711939"/>
            <a:chOff x="1393821" y="4191242"/>
            <a:chExt cx="2874772" cy="2262737"/>
          </a:xfrm>
        </p:grpSpPr>
        <p:sp>
          <p:nvSpPr>
            <p:cNvPr id="24" name="직사각형 23"/>
            <p:cNvSpPr/>
            <p:nvPr/>
          </p:nvSpPr>
          <p:spPr>
            <a:xfrm>
              <a:off x="1393821" y="4191242"/>
              <a:ext cx="2874772" cy="22627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표준화기구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4194" y="4753770"/>
              <a:ext cx="1838325" cy="1381125"/>
            </a:xfrm>
            <a:prstGeom prst="rect">
              <a:avLst/>
            </a:prstGeom>
          </p:spPr>
        </p:pic>
      </p:grpSp>
      <p:cxnSp>
        <p:nvCxnSpPr>
          <p:cNvPr id="29" name="직선 화살표 연결선 28"/>
          <p:cNvCxnSpPr>
            <a:stCxn id="24" idx="3"/>
            <a:endCxn id="18" idx="1"/>
          </p:cNvCxnSpPr>
          <p:nvPr/>
        </p:nvCxnSpPr>
        <p:spPr>
          <a:xfrm>
            <a:off x="4442019" y="5284780"/>
            <a:ext cx="798718" cy="6771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66298" y="47029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성과</a:t>
            </a:r>
            <a:endParaRPr lang="en-US" altLang="ko-KR" sz="1400" dirty="0" smtClean="0"/>
          </a:p>
          <a:p>
            <a:r>
              <a:rPr lang="ko-KR" altLang="en-US" sz="1400" dirty="0" smtClean="0"/>
              <a:t>검증</a:t>
            </a:r>
            <a:endParaRPr lang="ko-KR" altLang="en-US" sz="14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9115153" y="4909316"/>
            <a:ext cx="2742325" cy="750925"/>
            <a:chOff x="10984355" y="4082028"/>
            <a:chExt cx="3442846" cy="105602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87823" y="4505572"/>
              <a:ext cx="2752725" cy="485775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0984355" y="4082028"/>
              <a:ext cx="3442846" cy="1056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한국표준정보망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5489424" y="3447199"/>
            <a:ext cx="0" cy="1249267"/>
          </a:xfrm>
          <a:prstGeom prst="straightConnector1">
            <a:avLst/>
          </a:prstGeom>
          <a:ln w="25400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68867" y="3707636"/>
            <a:ext cx="583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성과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과제</a:t>
            </a:r>
            <a:endParaRPr lang="en-US" altLang="ko-KR" sz="1400" dirty="0" smtClean="0"/>
          </a:p>
          <a:p>
            <a:r>
              <a:rPr lang="ko-KR" altLang="en-US" sz="1400" dirty="0" smtClean="0"/>
              <a:t>연동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>
            <a:stCxn id="10" idx="2"/>
          </p:cNvCxnSpPr>
          <p:nvPr/>
        </p:nvCxnSpPr>
        <p:spPr>
          <a:xfrm>
            <a:off x="6644081" y="3425247"/>
            <a:ext cx="13311" cy="1271219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36835" y="37076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성과</a:t>
            </a:r>
            <a:endParaRPr lang="en-US" altLang="ko-KR" sz="1400" dirty="0" smtClean="0"/>
          </a:p>
          <a:p>
            <a:r>
              <a:rPr lang="ko-KR" altLang="en-US" sz="1400" dirty="0" smtClean="0"/>
              <a:t>보완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7748623" y="3425247"/>
            <a:ext cx="13311" cy="1271219"/>
          </a:xfrm>
          <a:prstGeom prst="straightConnector1">
            <a:avLst/>
          </a:prstGeom>
          <a:ln w="254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41377" y="37076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성과</a:t>
            </a:r>
            <a:endParaRPr lang="en-US" altLang="ko-KR" sz="1400" dirty="0" smtClean="0"/>
          </a:p>
          <a:p>
            <a:r>
              <a:rPr lang="ko-KR" altLang="en-US" sz="1400" dirty="0" smtClean="0"/>
              <a:t>게시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18" idx="3"/>
            <a:endCxn id="36" idx="1"/>
          </p:cNvCxnSpPr>
          <p:nvPr/>
        </p:nvCxnSpPr>
        <p:spPr>
          <a:xfrm flipV="1">
            <a:off x="8174565" y="5284779"/>
            <a:ext cx="940588" cy="6772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91739" y="4688399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표준</a:t>
            </a:r>
            <a:endParaRPr lang="en-US" altLang="ko-KR" sz="1400" dirty="0" smtClean="0"/>
          </a:p>
          <a:p>
            <a:r>
              <a:rPr lang="ko-KR" altLang="en-US" sz="1400" dirty="0" smtClean="0"/>
              <a:t>참조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6657392" y="5011109"/>
            <a:ext cx="1619915" cy="831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성과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수집</a:t>
            </a:r>
            <a:r>
              <a:rPr lang="en-US" altLang="ko-KR" sz="1400" dirty="0" smtClean="0">
                <a:solidFill>
                  <a:schemeClr val="tx1"/>
                </a:solidFill>
              </a:rPr>
              <a:t>·</a:t>
            </a:r>
            <a:r>
              <a:rPr lang="ko-KR" altLang="en-US" sz="1400" dirty="0" smtClean="0">
                <a:solidFill>
                  <a:schemeClr val="tx1"/>
                </a:solidFill>
              </a:rPr>
              <a:t>유통</a:t>
            </a:r>
            <a:r>
              <a:rPr lang="en-US" altLang="ko-KR" sz="1400" dirty="0" smtClean="0">
                <a:solidFill>
                  <a:schemeClr val="tx1"/>
                </a:solidFill>
              </a:rPr>
              <a:t>·</a:t>
            </a:r>
            <a:r>
              <a:rPr lang="ko-KR" altLang="en-US" sz="1400" dirty="0" smtClean="0">
                <a:solidFill>
                  <a:schemeClr val="tx1"/>
                </a:solidFill>
              </a:rPr>
              <a:t>확산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51323" y="1217793"/>
            <a:ext cx="9104765" cy="56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 smtClean="0">
                <a:solidFill>
                  <a:schemeClr val="tx1"/>
                </a:solidFill>
              </a:rPr>
              <a:t>StandardR&amp;D</a:t>
            </a:r>
            <a:r>
              <a:rPr lang="en-US" altLang="ko-KR" sz="1100" dirty="0" smtClean="0">
                <a:solidFill>
                  <a:schemeClr val="tx1"/>
                </a:solidFill>
              </a:rPr>
              <a:t>+</a:t>
            </a:r>
            <a:r>
              <a:rPr lang="ko-KR" altLang="en-US" sz="1100" dirty="0" smtClean="0">
                <a:solidFill>
                  <a:schemeClr val="tx1"/>
                </a:solidFill>
              </a:rPr>
              <a:t>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성문표준</a:t>
            </a:r>
            <a:r>
              <a:rPr lang="ko-KR" altLang="en-US" sz="1100" dirty="0" smtClean="0">
                <a:solidFill>
                  <a:schemeClr val="tx1"/>
                </a:solidFill>
              </a:rPr>
              <a:t> 성과 </a:t>
            </a:r>
            <a:r>
              <a:rPr lang="ko-KR" altLang="en-US" sz="1100" dirty="0">
                <a:solidFill>
                  <a:schemeClr val="tx1"/>
                </a:solidFill>
              </a:rPr>
              <a:t>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유통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 smtClean="0">
                <a:solidFill>
                  <a:schemeClr val="tx1"/>
                </a:solidFill>
              </a:rPr>
              <a:t>확산을 위해 여러 시스템과 연계하고 있습니다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(</a:t>
            </a:r>
            <a:r>
              <a:rPr lang="ko-KR" altLang="en-US" sz="1100" dirty="0" smtClean="0">
                <a:solidFill>
                  <a:schemeClr val="tx1"/>
                </a:solidFill>
              </a:rPr>
              <a:t>문구 정리 필요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271438" y="797473"/>
            <a:ext cx="9655955" cy="58243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38" y="923925"/>
            <a:ext cx="8482287" cy="5579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816" y="160256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사이트 구축 근거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6816" y="529588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사이트구축근거</a:t>
            </a:r>
            <a:endParaRPr lang="ko-KR" altLang="en-US" sz="105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53" y="797473"/>
            <a:ext cx="1729976" cy="2540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l="7366" t="46514" r="6089" b="40831"/>
          <a:stretch/>
        </p:blipFill>
        <p:spPr>
          <a:xfrm>
            <a:off x="425407" y="1617784"/>
            <a:ext cx="1497205" cy="321548"/>
          </a:xfrm>
          <a:prstGeom prst="rect">
            <a:avLst/>
          </a:prstGeom>
          <a:ln>
            <a:noFill/>
          </a:ln>
        </p:spPr>
      </p:pic>
      <p:sp>
        <p:nvSpPr>
          <p:cNvPr id="39" name="직사각형 38"/>
          <p:cNvSpPr/>
          <p:nvPr/>
        </p:nvSpPr>
        <p:spPr>
          <a:xfrm>
            <a:off x="407578" y="2986060"/>
            <a:ext cx="1476641" cy="288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4960" t="33584" r="4430" b="52970"/>
          <a:stretch/>
        </p:blipFill>
        <p:spPr>
          <a:xfrm>
            <a:off x="355070" y="1969476"/>
            <a:ext cx="1567542" cy="341645"/>
          </a:xfrm>
          <a:prstGeom prst="rect">
            <a:avLst/>
          </a:prstGeom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0" y="4391710"/>
            <a:ext cx="2152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사이트 </a:t>
            </a:r>
            <a:r>
              <a:rPr lang="ko-KR" altLang="en-US" dirty="0" err="1"/>
              <a:t>구축근거</a:t>
            </a:r>
            <a:r>
              <a:rPr lang="ko-KR" altLang="en-US" dirty="0"/>
              <a:t> 메뉴 삭제 </a:t>
            </a:r>
            <a:endParaRPr lang="en-US" altLang="ko-KR" dirty="0"/>
          </a:p>
          <a:p>
            <a:pPr algn="ctr"/>
            <a:r>
              <a:rPr lang="en-US" altLang="ko-KR" dirty="0"/>
              <a:t>R&amp;D</a:t>
            </a:r>
            <a:r>
              <a:rPr lang="ko-KR" altLang="en-US" dirty="0"/>
              <a:t>사업화표준연계 메뉴에 </a:t>
            </a:r>
            <a:r>
              <a:rPr lang="ko-KR" altLang="en-US" dirty="0" err="1"/>
              <a:t>구축근거</a:t>
            </a:r>
            <a:r>
              <a:rPr lang="ko-KR" altLang="en-US" dirty="0"/>
              <a:t> 항목 추가 </a:t>
            </a:r>
          </a:p>
        </p:txBody>
      </p:sp>
    </p:spTree>
    <p:extLst>
      <p:ext uri="{BB962C8B-B14F-4D97-AF65-F5344CB8AC3E}">
        <p14:creationId xmlns:p14="http://schemas.microsoft.com/office/powerpoint/2010/main" val="25473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기업입력화면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6816" y="529588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기관인증</a:t>
            </a:r>
            <a:r>
              <a:rPr lang="ko-KR" altLang="en-US" sz="1050" dirty="0" smtClean="0"/>
              <a:t> 기능 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69476" y="786124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국세청</a:t>
            </a:r>
            <a:r>
              <a:rPr lang="en-US" altLang="ko-KR" dirty="0"/>
              <a:t>_</a:t>
            </a:r>
            <a:r>
              <a:rPr lang="ko-KR" altLang="en-US" dirty="0"/>
              <a:t>사업자등록정보 </a:t>
            </a:r>
            <a:r>
              <a:rPr lang="ko-KR" altLang="en-US" dirty="0" err="1"/>
              <a:t>진위확인</a:t>
            </a:r>
            <a:r>
              <a:rPr lang="ko-KR" altLang="en-US" dirty="0"/>
              <a:t> 및 </a:t>
            </a:r>
            <a:r>
              <a:rPr lang="ko-KR" altLang="en-US" dirty="0" err="1"/>
              <a:t>상태조회</a:t>
            </a:r>
            <a:r>
              <a:rPr lang="ko-KR" altLang="en-US" dirty="0"/>
              <a:t> 서비스</a:t>
            </a:r>
          </a:p>
          <a:p>
            <a:pPr algn="ctr"/>
            <a:r>
              <a:rPr lang="en-US" altLang="ko-KR" dirty="0"/>
              <a:t>https://www.data.go.kr/data/15081808/openapi.do#/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기업개황</a:t>
            </a:r>
            <a:r>
              <a:rPr lang="ko-KR" altLang="en-US" dirty="0"/>
              <a:t> </a:t>
            </a:r>
          </a:p>
          <a:p>
            <a:pPr algn="ctr"/>
            <a:r>
              <a:rPr lang="en-US" altLang="ko-KR" dirty="0"/>
              <a:t>https://opendart.fss.or.kr/intro/infoApiListDetail.do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1" y="2132465"/>
            <a:ext cx="7755404" cy="44612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0" y="1059791"/>
            <a:ext cx="5306942" cy="5594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16816" y="820205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* </a:t>
            </a:r>
            <a:r>
              <a:rPr lang="ko-KR" altLang="en-US" sz="1050" dirty="0" smtClean="0"/>
              <a:t>참고자료</a:t>
            </a:r>
            <a:endParaRPr lang="ko-KR" altLang="en-US" sz="10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65029" y="2868586"/>
            <a:ext cx="670267" cy="276299"/>
          </a:xfrm>
          <a:prstGeom prst="roundRect">
            <a:avLst/>
          </a:prstGeom>
          <a:solidFill>
            <a:srgbClr val="1C2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기관검색</a:t>
            </a:r>
            <a:endParaRPr lang="ko-KR" altLang="en-US" sz="900" b="1" dirty="0"/>
          </a:p>
        </p:txBody>
      </p:sp>
      <p:sp>
        <p:nvSpPr>
          <p:cNvPr id="18" name="직사각형 17"/>
          <p:cNvSpPr/>
          <p:nvPr/>
        </p:nvSpPr>
        <p:spPr>
          <a:xfrm>
            <a:off x="2367630" y="2872361"/>
            <a:ext cx="1317256" cy="2728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29048" y="1048294"/>
            <a:ext cx="3626177" cy="4455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strike="sngStrike" dirty="0" smtClean="0"/>
              <a:t>1. </a:t>
            </a:r>
            <a:r>
              <a:rPr lang="ko-KR" altLang="en-US" sz="1050" strike="sngStrike" dirty="0" err="1" smtClean="0"/>
              <a:t>국세청</a:t>
            </a:r>
            <a:r>
              <a:rPr lang="ko-KR" altLang="en-US" sz="1050" strike="sngStrike" dirty="0" err="1"/>
              <a:t>_사업자등록정보</a:t>
            </a:r>
            <a:r>
              <a:rPr lang="ko-KR" altLang="en-US" sz="1050" strike="sngStrike" dirty="0"/>
              <a:t> </a:t>
            </a:r>
            <a:r>
              <a:rPr lang="ko-KR" altLang="en-US" sz="1050" strike="sngStrike" dirty="0" err="1" smtClean="0"/>
              <a:t>진위확인</a:t>
            </a:r>
            <a:r>
              <a:rPr lang="ko-KR" altLang="en-US" sz="1050" strike="sngStrike" dirty="0" smtClean="0"/>
              <a:t> 및 </a:t>
            </a:r>
            <a:r>
              <a:rPr lang="ko-KR" altLang="en-US" sz="1050" strike="sngStrike" dirty="0" err="1" smtClean="0"/>
              <a:t>상태조회</a:t>
            </a:r>
            <a:r>
              <a:rPr lang="ko-KR" altLang="en-US" sz="1050" strike="sngStrike" dirty="0" smtClean="0"/>
              <a:t> 서비스</a:t>
            </a:r>
          </a:p>
          <a:p>
            <a:r>
              <a:rPr lang="ko-KR" altLang="en-US" sz="1050" dirty="0" smtClean="0"/>
              <a:t>https://www.data.go.kr/data/15081808/openapi.do#/</a:t>
            </a:r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금융감독원</a:t>
            </a:r>
            <a:r>
              <a:rPr lang="en-US" altLang="ko-KR" sz="1050" dirty="0" smtClean="0"/>
              <a:t>_</a:t>
            </a:r>
            <a:r>
              <a:rPr lang="ko-KR" altLang="en-US" sz="1050" dirty="0" err="1" smtClean="0"/>
              <a:t>기업개황</a:t>
            </a:r>
            <a:r>
              <a:rPr lang="ko-KR" altLang="en-US" sz="1050" dirty="0" smtClean="0"/>
              <a:t> </a:t>
            </a:r>
            <a:endParaRPr lang="ko-KR" altLang="en-US" sz="1050" dirty="0"/>
          </a:p>
          <a:p>
            <a:r>
              <a:rPr lang="ko-KR" altLang="en-US" sz="1050" dirty="0" smtClean="0">
                <a:hlinkClick r:id="rId4"/>
              </a:rPr>
              <a:t>https://opendart.fss.or.kr/intro/infoApiListDetail.do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/>
              <a:t>정식명칭</a:t>
            </a:r>
          </a:p>
          <a:p>
            <a:r>
              <a:rPr lang="en-US" altLang="ko-KR" sz="1050" dirty="0"/>
              <a:t>- </a:t>
            </a:r>
            <a:r>
              <a:rPr lang="ko-KR" altLang="en-US" sz="1050" dirty="0" err="1"/>
              <a:t>영문명칭</a:t>
            </a:r>
            <a:endParaRPr lang="ko-KR" altLang="en-US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 err="1"/>
              <a:t>종목명</a:t>
            </a:r>
            <a:r>
              <a:rPr lang="ko-KR" altLang="en-US" sz="1050" dirty="0"/>
              <a:t> 또는 </a:t>
            </a:r>
            <a:r>
              <a:rPr lang="ko-KR" altLang="en-US" sz="1050" dirty="0" err="1"/>
              <a:t>약식명칭</a:t>
            </a:r>
            <a:endParaRPr lang="ko-KR" altLang="en-US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상장회사인 경우 주식의 </a:t>
            </a:r>
            <a:r>
              <a:rPr lang="ko-KR" altLang="en-US" sz="1050" dirty="0" err="1"/>
              <a:t>종목코드</a:t>
            </a:r>
            <a:endParaRPr lang="ko-KR" altLang="en-US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대표자명</a:t>
            </a:r>
          </a:p>
          <a:p>
            <a:r>
              <a:rPr lang="en-US" altLang="ko-KR" sz="1050" dirty="0"/>
              <a:t>- </a:t>
            </a:r>
            <a:r>
              <a:rPr lang="ko-KR" altLang="en-US" sz="1050" dirty="0" err="1"/>
              <a:t>법인구분</a:t>
            </a:r>
            <a:endParaRPr lang="ko-KR" altLang="en-US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법인등록번호</a:t>
            </a:r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사업자등록번호</a:t>
            </a:r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주소</a:t>
            </a:r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홈페이지</a:t>
            </a:r>
          </a:p>
          <a:p>
            <a:r>
              <a:rPr lang="en-US" altLang="ko-KR" sz="1050" dirty="0"/>
              <a:t>- IR</a:t>
            </a:r>
            <a:r>
              <a:rPr lang="ko-KR" altLang="en-US" sz="1050" dirty="0"/>
              <a:t>홈페이지</a:t>
            </a:r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전화번호</a:t>
            </a:r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팩스번호</a:t>
            </a:r>
          </a:p>
          <a:p>
            <a:r>
              <a:rPr lang="en-US" altLang="ko-KR" sz="1050" dirty="0"/>
              <a:t>- </a:t>
            </a:r>
            <a:r>
              <a:rPr lang="ko-KR" altLang="en-US" sz="1050" dirty="0" err="1"/>
              <a:t>업종코드</a:t>
            </a:r>
            <a:endParaRPr lang="ko-KR" altLang="en-US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설립일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err="1" smtClean="0"/>
              <a:t>결산월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r>
              <a:rPr lang="en-US" altLang="ko-KR" sz="1050" dirty="0" smtClean="0"/>
              <a:t>3. </a:t>
            </a:r>
            <a:r>
              <a:rPr lang="ko-KR" altLang="en-US" sz="1050" dirty="0" err="1" smtClean="0"/>
              <a:t>나이스디엔비</a:t>
            </a:r>
            <a:r>
              <a:rPr lang="ko-KR" altLang="en-US" sz="1050" dirty="0" smtClean="0"/>
              <a:t> 연동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확정</a:t>
            </a:r>
            <a:r>
              <a:rPr lang="en-US" altLang="ko-KR" sz="1050" dirty="0" smtClean="0"/>
              <a:t>)</a:t>
            </a:r>
            <a:endParaRPr lang="en-US" altLang="ko-KR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8041064" y="820205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참고 </a:t>
            </a:r>
            <a:r>
              <a:rPr lang="en-US" altLang="ko-KR" sz="1050" dirty="0" smtClean="0"/>
              <a:t>API </a:t>
            </a:r>
            <a:r>
              <a:rPr lang="ko-KR" altLang="en-US" sz="1050" dirty="0" smtClean="0"/>
              <a:t>서비스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2256150" y="2788770"/>
            <a:ext cx="2259289" cy="4484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3779513" y="3246705"/>
            <a:ext cx="3626177" cy="900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기관 검색 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검색조건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사업자 등록번호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회사명 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err="1" smtClean="0"/>
              <a:t>기능설명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검색 시 </a:t>
            </a:r>
            <a:r>
              <a:rPr lang="en-US" altLang="ko-KR" sz="1050" dirty="0" err="1" smtClean="0"/>
              <a:t>api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호출을 통해 </a:t>
            </a:r>
            <a:r>
              <a:rPr lang="ko-KR" altLang="en-US" sz="1050" dirty="0" err="1" smtClean="0"/>
              <a:t>회사정보</a:t>
            </a:r>
            <a:r>
              <a:rPr lang="ko-KR" altLang="en-US" sz="1050" dirty="0" smtClean="0"/>
              <a:t> 노출</a:t>
            </a:r>
            <a:endParaRPr lang="en-US" altLang="ko-KR" sz="1050" dirty="0" smtClean="0"/>
          </a:p>
          <a:p>
            <a:r>
              <a:rPr lang="en-US" altLang="ko-KR" sz="1050" dirty="0" smtClean="0"/>
              <a:t>                 </a:t>
            </a:r>
            <a:r>
              <a:rPr lang="ko-KR" altLang="en-US" sz="1050" dirty="0" err="1" smtClean="0"/>
              <a:t>선택시</a:t>
            </a:r>
            <a:r>
              <a:rPr lang="ko-KR" altLang="en-US" sz="1050" dirty="0" smtClean="0"/>
              <a:t> 창에 기본정보 입력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&gt; </a:t>
            </a:r>
            <a:r>
              <a:rPr lang="ko-KR" altLang="en-US" sz="1050" dirty="0" err="1" smtClean="0"/>
              <a:t>기관명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사업자등록번호만 수정 불가 처리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298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22049"/>
              </p:ext>
            </p:extLst>
          </p:nvPr>
        </p:nvGraphicFramePr>
        <p:xfrm>
          <a:off x="1117600" y="12683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525">
                  <a:extLst>
                    <a:ext uri="{9D8B030D-6E8A-4147-A177-3AD203B41FA5}">
                      <a16:colId xmlns:a16="http://schemas.microsoft.com/office/drawing/2014/main" val="2889772408"/>
                    </a:ext>
                  </a:extLst>
                </a:gridCol>
                <a:gridCol w="6653475">
                  <a:extLst>
                    <a:ext uri="{9D8B030D-6E8A-4147-A177-3AD203B41FA5}">
                      <a16:colId xmlns:a16="http://schemas.microsoft.com/office/drawing/2014/main" val="3049937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표준화 경력 기간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8741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3190875"/>
            <a:ext cx="3724275" cy="4762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45926" y="1317298"/>
            <a:ext cx="757150" cy="2728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46873" y="1317298"/>
            <a:ext cx="1869845" cy="2728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개월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(00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00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42849"/>
              </p:ext>
            </p:extLst>
          </p:nvPr>
        </p:nvGraphicFramePr>
        <p:xfrm>
          <a:off x="1117600" y="211671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525">
                  <a:extLst>
                    <a:ext uri="{9D8B030D-6E8A-4147-A177-3AD203B41FA5}">
                      <a16:colId xmlns:a16="http://schemas.microsoft.com/office/drawing/2014/main" val="2889772408"/>
                    </a:ext>
                  </a:extLst>
                </a:gridCol>
                <a:gridCol w="6653475">
                  <a:extLst>
                    <a:ext uri="{9D8B030D-6E8A-4147-A177-3AD203B41FA5}">
                      <a16:colId xmlns:a16="http://schemas.microsoft.com/office/drawing/2014/main" val="30499379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모집기간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8741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420" y="2116718"/>
            <a:ext cx="873453" cy="6987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77" y="2153416"/>
            <a:ext cx="1913642" cy="2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7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협력기관 현황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6816" y="529588"/>
            <a:ext cx="1829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협력기관 현황 메뉴 추가 </a:t>
            </a:r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6" y="783504"/>
            <a:ext cx="1724025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107" b="46490"/>
          <a:stretch/>
        </p:blipFill>
        <p:spPr>
          <a:xfrm>
            <a:off x="347840" y="2147863"/>
            <a:ext cx="1567295" cy="574178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395163" y="1827751"/>
            <a:ext cx="1472650" cy="3204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협력기관현황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39" y="783504"/>
            <a:ext cx="7143866" cy="1938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271439" y="529588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샘플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271438" y="2984360"/>
            <a:ext cx="9655955" cy="3637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7078" y="3919834"/>
            <a:ext cx="433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등록된 전문가 </a:t>
            </a:r>
            <a:r>
              <a:rPr lang="en-US" altLang="ko-KR" sz="2400" b="1" dirty="0" smtClean="0">
                <a:solidFill>
                  <a:srgbClr val="008F9E"/>
                </a:solidFill>
                <a:sym typeface="Wingdings" panose="05000000000000000000" pitchFamily="2" charset="2"/>
              </a:rPr>
              <a:t>00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명</a:t>
            </a:r>
            <a:r>
              <a:rPr lang="en-US" altLang="ko-KR" sz="1400" dirty="0" smtClean="0">
                <a:sym typeface="Wingdings" panose="05000000000000000000" pitchFamily="2" charset="2"/>
              </a:rPr>
              <a:t>,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/>
              <a:t>협력기관 </a:t>
            </a:r>
            <a:r>
              <a:rPr lang="en-US" altLang="ko-KR" sz="2400" b="1" dirty="0" smtClean="0">
                <a:solidFill>
                  <a:srgbClr val="008F9E"/>
                </a:solidFill>
              </a:rPr>
              <a:t>00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개소 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551323" y="4381499"/>
            <a:ext cx="9104765" cy="20393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협력기관 리스트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1439" y="2757614"/>
            <a:ext cx="2358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화면 구성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전체 풀이 이정도 있다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2551323" y="3238276"/>
            <a:ext cx="9104765" cy="640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협력기관 검색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162" y="2171069"/>
            <a:ext cx="1472650" cy="5509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수행협력기관 신청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전문가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관련사이트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6816" y="529588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연계사이트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271439" y="529588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샘플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271438" y="797473"/>
            <a:ext cx="9655955" cy="58243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E-</a:t>
            </a:r>
            <a:r>
              <a:rPr lang="ko-KR" altLang="en-US"/>
              <a:t>나라표준인증</a:t>
            </a:r>
            <a:r>
              <a:rPr lang="en-US" altLang="ko-KR"/>
              <a:t>, </a:t>
            </a:r>
            <a:r>
              <a:rPr lang="ko-KR" altLang="en-US"/>
              <a:t>한국표준정보망</a:t>
            </a:r>
            <a:r>
              <a:rPr lang="en-US" altLang="ko-KR"/>
              <a:t>, ntis, iris, kistep, </a:t>
            </a:r>
            <a:r>
              <a:rPr lang="ko-KR" altLang="en-US"/>
              <a:t>국가기술표준원</a:t>
            </a:r>
            <a:r>
              <a:rPr lang="en-US" altLang="ko-KR"/>
              <a:t>, </a:t>
            </a:r>
            <a:r>
              <a:rPr lang="ko-KR" altLang="en-US"/>
              <a:t>산기평</a:t>
            </a:r>
            <a:r>
              <a:rPr lang="en-US" altLang="ko-KR"/>
              <a:t>, </a:t>
            </a:r>
            <a:r>
              <a:rPr lang="ko-KR" altLang="en-US"/>
              <a:t>에기평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75715" y="797473"/>
            <a:ext cx="1740304" cy="3708099"/>
            <a:chOff x="263525" y="3429000"/>
            <a:chExt cx="1740304" cy="370809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525" y="3429000"/>
              <a:ext cx="1740304" cy="37080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425406" y="6330461"/>
              <a:ext cx="1413441" cy="3818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96" y="856645"/>
            <a:ext cx="7277100" cy="39719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301581" y="5064371"/>
            <a:ext cx="9454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E-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나라표준인증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한국표준정보망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국가과학기술지식정보서비스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(NTIS), </a:t>
            </a:r>
            <a:r>
              <a:rPr lang="ko-KR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범부처통합연구지원시스템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(IRIS),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한국과학기술기획평가원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(KISTEP),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국가기술표준원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한국산업기술평가관리원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(KEIT),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한국에너지기술평가원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(KETEP)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2571" y="3367458"/>
            <a:ext cx="1649354" cy="71199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관련사이트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표준연계서비스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9146" y="3411436"/>
            <a:ext cx="1413441" cy="3155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STD-R&amp;D </a:t>
            </a:r>
            <a:r>
              <a:rPr lang="ko-KR" altLang="en-US" dirty="0" err="1" smtClean="0"/>
              <a:t>과제신청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69476" y="786124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29048" y="1048294"/>
            <a:ext cx="3626177" cy="18697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설립연월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전체 적용</a:t>
            </a:r>
            <a:r>
              <a:rPr lang="en-US" altLang="ko-KR" sz="1050" dirty="0" smtClean="0"/>
              <a:t>)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년 월로 입력</a:t>
            </a:r>
            <a:endParaRPr lang="en-US" altLang="ko-KR" sz="1050" dirty="0" smtClean="0"/>
          </a:p>
          <a:p>
            <a:r>
              <a:rPr lang="ko-KR" altLang="en-US" sz="1050" dirty="0" smtClean="0"/>
              <a:t> </a:t>
            </a:r>
            <a:endParaRPr lang="en-US" altLang="ko-KR" sz="1050" dirty="0"/>
          </a:p>
          <a:p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신청기관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실무담당자</a:t>
            </a:r>
            <a:r>
              <a:rPr lang="ko-KR" altLang="en-US" sz="1050" dirty="0" smtClean="0"/>
              <a:t> 연락처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유선번호</a:t>
            </a:r>
            <a:r>
              <a:rPr lang="en-US" altLang="ko-KR" sz="1050" dirty="0" smtClean="0"/>
              <a:t>), </a:t>
            </a:r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휴대전화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로 입력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3. </a:t>
            </a:r>
            <a:r>
              <a:rPr lang="ko-KR" altLang="en-US" sz="1050" dirty="0" err="1" smtClean="0">
                <a:solidFill>
                  <a:srgbClr val="0070C0"/>
                </a:solidFill>
              </a:rPr>
              <a:t>과제조회</a:t>
            </a:r>
            <a:r>
              <a:rPr lang="ko-KR" altLang="en-US" sz="1050" dirty="0" smtClean="0">
                <a:solidFill>
                  <a:srgbClr val="0070C0"/>
                </a:solidFill>
              </a:rPr>
              <a:t> 방안 확인 필요 </a:t>
            </a:r>
            <a:endParaRPr lang="en-US" altLang="ko-KR" sz="1050" dirty="0" smtClean="0">
              <a:solidFill>
                <a:srgbClr val="0070C0"/>
              </a:solidFill>
            </a:endParaRPr>
          </a:p>
          <a:p>
            <a:r>
              <a:rPr lang="en-US" altLang="ko-KR" sz="1050" dirty="0" smtClean="0">
                <a:solidFill>
                  <a:srgbClr val="0070C0"/>
                </a:solidFill>
              </a:rPr>
              <a:t>- </a:t>
            </a:r>
            <a:r>
              <a:rPr lang="ko-KR" altLang="en-US" sz="1050" dirty="0" smtClean="0">
                <a:solidFill>
                  <a:srgbClr val="0070C0"/>
                </a:solidFill>
              </a:rPr>
              <a:t>과제 </a:t>
            </a:r>
            <a:r>
              <a:rPr lang="ko-KR" altLang="en-US" sz="1050" dirty="0" err="1" smtClean="0">
                <a:solidFill>
                  <a:srgbClr val="0070C0"/>
                </a:solidFill>
              </a:rPr>
              <a:t>조회시</a:t>
            </a:r>
            <a:r>
              <a:rPr lang="ko-KR" altLang="en-US" sz="1050" dirty="0" smtClean="0">
                <a:solidFill>
                  <a:srgbClr val="0070C0"/>
                </a:solidFill>
              </a:rPr>
              <a:t> 자동으로 채워지는 항목 확인</a:t>
            </a:r>
            <a:endParaRPr lang="en-US" altLang="ko-KR" sz="1050" dirty="0" smtClean="0">
              <a:solidFill>
                <a:srgbClr val="0070C0"/>
              </a:solidFill>
            </a:endParaRP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4. </a:t>
            </a:r>
            <a:r>
              <a:rPr lang="ko-KR" altLang="en-US" sz="1050" dirty="0" err="1" smtClean="0"/>
              <a:t>기술요약서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핵심키워드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참여기관명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err="1" smtClean="0"/>
              <a:t>항목삭제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EBE2479-00A2-445E-B113-DF6C6759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7" y="786124"/>
            <a:ext cx="5970986" cy="5821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4417257" y="1660000"/>
            <a:ext cx="1678743" cy="2347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99242" y="2491358"/>
            <a:ext cx="2564090" cy="246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9242" y="3017471"/>
            <a:ext cx="2564090" cy="246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9432" y="4927111"/>
            <a:ext cx="5126568" cy="246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0758" y="5182878"/>
            <a:ext cx="5126568" cy="246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F951D9F-3ED9-46D6-BF5C-4168F75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8" y="786124"/>
            <a:ext cx="5967785" cy="5821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16816" y="160256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STD-R&amp;D </a:t>
            </a:r>
            <a:r>
              <a:rPr lang="ko-KR" altLang="en-US" dirty="0" err="1" smtClean="0"/>
              <a:t>과제신청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69476" y="786124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29048" y="762544"/>
            <a:ext cx="3626177" cy="6232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작성요령 표기 요청 </a:t>
            </a:r>
            <a:endParaRPr lang="en-US" altLang="ko-KR" sz="1050" dirty="0" smtClean="0"/>
          </a:p>
          <a:p>
            <a:r>
              <a:rPr lang="en-US" altLang="ko-KR" sz="1050" dirty="0" smtClean="0"/>
              <a:t> </a:t>
            </a:r>
            <a:r>
              <a:rPr lang="en-US" altLang="ko-KR" sz="1050" dirty="0"/>
              <a:t>&lt;</a:t>
            </a:r>
            <a:r>
              <a:rPr lang="ko-KR" altLang="en-US" sz="1050" dirty="0"/>
              <a:t>작성요령</a:t>
            </a:r>
            <a:r>
              <a:rPr lang="en-US" altLang="ko-KR" sz="1050" dirty="0"/>
              <a:t>&gt;</a:t>
            </a:r>
          </a:p>
          <a:p>
            <a:r>
              <a:rPr lang="ko-KR" altLang="en-US" sz="1050" dirty="0" err="1"/>
              <a:t>ㅇ</a:t>
            </a:r>
            <a:r>
              <a:rPr lang="ko-KR" altLang="en-US" sz="1050" dirty="0"/>
              <a:t> 신청 과제에 대하여 국제표준화전략컨설팅 사업 내에서 분석되어야 할 기술의 개요</a:t>
            </a:r>
            <a:r>
              <a:rPr lang="en-US" altLang="ko-KR" sz="1050" dirty="0"/>
              <a:t>, </a:t>
            </a:r>
            <a:r>
              <a:rPr lang="ko-KR" altLang="en-US" sz="1050" dirty="0"/>
              <a:t>표준 개발 요구사항</a:t>
            </a:r>
            <a:r>
              <a:rPr lang="en-US" altLang="ko-KR" sz="1050" dirty="0"/>
              <a:t>, </a:t>
            </a:r>
            <a:r>
              <a:rPr lang="ko-KR" altLang="en-US" sz="1050" dirty="0"/>
              <a:t>사업 참여 필요성 등 기재</a:t>
            </a:r>
          </a:p>
          <a:p>
            <a:r>
              <a:rPr lang="ko-KR" altLang="en-US" sz="1050" dirty="0" err="1"/>
              <a:t>ㅇ</a:t>
            </a:r>
            <a:r>
              <a:rPr lang="ko-KR" altLang="en-US" sz="1050" dirty="0"/>
              <a:t> 필요시 추가 자료 첨부파일로 업로드</a:t>
            </a:r>
            <a:endParaRPr lang="en-US" altLang="ko-KR" sz="1050" dirty="0"/>
          </a:p>
          <a:p>
            <a:r>
              <a:rPr lang="ko-KR" altLang="en-US" sz="1050" dirty="0" err="1"/>
              <a:t>ㅇ</a:t>
            </a:r>
            <a:r>
              <a:rPr lang="ko-KR" altLang="en-US" sz="1050" dirty="0"/>
              <a:t> 본 연구개발과제 기술요약서는 </a:t>
            </a:r>
            <a:r>
              <a:rPr lang="en-US" altLang="ko-KR" sz="1050" dirty="0"/>
              <a:t>R&amp;D</a:t>
            </a:r>
            <a:r>
              <a:rPr lang="ko-KR" altLang="en-US" sz="1050" dirty="0"/>
              <a:t>수행협력기관 </a:t>
            </a:r>
            <a:r>
              <a:rPr lang="ko-KR" altLang="en-US" sz="1050" dirty="0" err="1"/>
              <a:t>매칭시</a:t>
            </a:r>
            <a:r>
              <a:rPr lang="ko-KR" altLang="en-US" sz="1050" dirty="0"/>
              <a:t> 공개되는 자료로 사용될 수 있음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과제참여</a:t>
            </a:r>
            <a:r>
              <a:rPr lang="ko-KR" altLang="en-US" sz="1050" dirty="0" smtClean="0"/>
              <a:t> 연구원 문구 추가 </a:t>
            </a:r>
            <a:endParaRPr lang="en-US" altLang="ko-KR" sz="1050" dirty="0" smtClean="0"/>
          </a:p>
          <a:p>
            <a:r>
              <a:rPr lang="en-US" altLang="ko-KR" sz="1050" dirty="0"/>
              <a:t>* </a:t>
            </a:r>
            <a:r>
              <a:rPr lang="en-US" altLang="ko-KR" sz="1050" dirty="0" err="1"/>
              <a:t>연구개발과제</a:t>
            </a:r>
            <a:r>
              <a:rPr lang="en-US" altLang="ko-KR" sz="1050" dirty="0"/>
              <a:t> </a:t>
            </a:r>
            <a:r>
              <a:rPr lang="en-US" altLang="ko-KR" sz="1050" dirty="0" err="1"/>
              <a:t>참여인력</a:t>
            </a:r>
            <a:r>
              <a:rPr lang="en-US" altLang="ko-KR" sz="1050" dirty="0"/>
              <a:t> 중 </a:t>
            </a:r>
            <a:r>
              <a:rPr lang="en-US" altLang="ko-KR" sz="1050" dirty="0" err="1"/>
              <a:t>표준화전략컨설팅</a:t>
            </a:r>
            <a:r>
              <a:rPr lang="en-US" altLang="ko-KR" sz="1050" dirty="0"/>
              <a:t> </a:t>
            </a:r>
            <a:r>
              <a:rPr lang="en-US" altLang="ko-KR" sz="1050" dirty="0" err="1"/>
              <a:t>사업에</a:t>
            </a:r>
            <a:r>
              <a:rPr lang="en-US" altLang="ko-KR" sz="1050" dirty="0"/>
              <a:t> </a:t>
            </a:r>
            <a:r>
              <a:rPr lang="en-US" altLang="ko-KR" sz="1050" dirty="0" err="1"/>
              <a:t>참여할</a:t>
            </a:r>
            <a:r>
              <a:rPr lang="en-US" altLang="ko-KR" sz="1050" dirty="0"/>
              <a:t> </a:t>
            </a:r>
            <a:r>
              <a:rPr lang="en-US" altLang="ko-KR" sz="1050" dirty="0" err="1"/>
              <a:t>인력만</a:t>
            </a:r>
            <a:r>
              <a:rPr lang="en-US" altLang="ko-KR" sz="1050" dirty="0"/>
              <a:t> </a:t>
            </a:r>
            <a:r>
              <a:rPr lang="en-US" altLang="ko-KR" sz="1050" dirty="0" err="1"/>
              <a:t>기재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>
                <a:solidFill>
                  <a:srgbClr val="0070C0"/>
                </a:solidFill>
              </a:rPr>
              <a:t>3. </a:t>
            </a:r>
            <a:r>
              <a:rPr lang="ko-KR" altLang="en-US" sz="1050" dirty="0" err="1" smtClean="0">
                <a:solidFill>
                  <a:srgbClr val="0070C0"/>
                </a:solidFill>
              </a:rPr>
              <a:t>과제참여</a:t>
            </a:r>
            <a:r>
              <a:rPr lang="ko-KR" altLang="en-US" sz="1050" dirty="0" smtClean="0">
                <a:solidFill>
                  <a:srgbClr val="0070C0"/>
                </a:solidFill>
              </a:rPr>
              <a:t> 연구원 </a:t>
            </a:r>
            <a:r>
              <a:rPr lang="ko-KR" altLang="en-US" sz="1050" dirty="0" err="1" smtClean="0">
                <a:solidFill>
                  <a:srgbClr val="0070C0"/>
                </a:solidFill>
              </a:rPr>
              <a:t>동의란</a:t>
            </a:r>
            <a:r>
              <a:rPr lang="ko-KR" altLang="en-US" sz="1050" dirty="0" smtClean="0">
                <a:solidFill>
                  <a:srgbClr val="0070C0"/>
                </a:solidFill>
              </a:rPr>
              <a:t> 생성 </a:t>
            </a:r>
            <a:endParaRPr lang="en-US" altLang="ko-KR" sz="1050" dirty="0" smtClean="0">
              <a:solidFill>
                <a:srgbClr val="0070C0"/>
              </a:solidFill>
            </a:endParaRPr>
          </a:p>
          <a:p>
            <a:r>
              <a:rPr lang="en-US" altLang="ko-KR" sz="1050" dirty="0" smtClean="0">
                <a:solidFill>
                  <a:srgbClr val="0070C0"/>
                </a:solidFill>
              </a:rPr>
              <a:t>(</a:t>
            </a:r>
            <a:r>
              <a:rPr lang="ko-KR" altLang="en-US" sz="1050" dirty="0" err="1" smtClean="0">
                <a:solidFill>
                  <a:srgbClr val="0070C0"/>
                </a:solidFill>
              </a:rPr>
              <a:t>입력방법</a:t>
            </a:r>
            <a:r>
              <a:rPr lang="ko-KR" altLang="en-US" sz="1050" dirty="0" smtClean="0">
                <a:solidFill>
                  <a:srgbClr val="0070C0"/>
                </a:solidFill>
              </a:rPr>
              <a:t> 확인 필요 </a:t>
            </a:r>
            <a:r>
              <a:rPr lang="en-US" altLang="ko-KR" sz="1050" dirty="0" smtClean="0">
                <a:solidFill>
                  <a:srgbClr val="0070C0"/>
                </a:solidFill>
              </a:rPr>
              <a:t>&gt; </a:t>
            </a:r>
            <a:r>
              <a:rPr lang="ko-KR" altLang="en-US" sz="1050" dirty="0" smtClean="0">
                <a:solidFill>
                  <a:srgbClr val="0070C0"/>
                </a:solidFill>
              </a:rPr>
              <a:t>팝업</a:t>
            </a:r>
            <a:r>
              <a:rPr lang="en-US" altLang="ko-KR" sz="1050" dirty="0" smtClean="0">
                <a:solidFill>
                  <a:srgbClr val="0070C0"/>
                </a:solidFill>
              </a:rPr>
              <a:t>?)</a:t>
            </a:r>
          </a:p>
          <a:p>
            <a:r>
              <a:rPr lang="en-US" altLang="ko-KR" sz="1050" dirty="0" smtClean="0">
                <a:solidFill>
                  <a:srgbClr val="0070C0"/>
                </a:solidFill>
              </a:rPr>
              <a:t>* </a:t>
            </a:r>
            <a:r>
              <a:rPr lang="ko-KR" altLang="en-US" sz="1050" b="1" dirty="0" smtClean="0">
                <a:solidFill>
                  <a:srgbClr val="0070C0"/>
                </a:solidFill>
              </a:rPr>
              <a:t>하기 </a:t>
            </a:r>
            <a:r>
              <a:rPr lang="ko-KR" altLang="en-US" sz="1050" b="1" dirty="0" err="1">
                <a:solidFill>
                  <a:srgbClr val="0070C0"/>
                </a:solidFill>
              </a:rPr>
              <a:t>참여인력은</a:t>
            </a:r>
            <a:r>
              <a:rPr lang="ko-KR" altLang="en-US" sz="1050" b="1" dirty="0">
                <a:solidFill>
                  <a:srgbClr val="0070C0"/>
                </a:solidFill>
              </a:rPr>
              <a:t> 표준화전략컨설팅 사업 수행을 위하여 사업 공고 사항에 동의하고 신청 과제에 대한 심사를 거쳐 최종 선정될 시</a:t>
            </a:r>
            <a:r>
              <a:rPr lang="en-US" altLang="ko-KR" sz="1050" b="1" dirty="0">
                <a:solidFill>
                  <a:srgbClr val="0070C0"/>
                </a:solidFill>
              </a:rPr>
              <a:t>, </a:t>
            </a:r>
            <a:r>
              <a:rPr lang="ko-KR" altLang="en-US" sz="1050" b="1" dirty="0">
                <a:solidFill>
                  <a:srgbClr val="0070C0"/>
                </a:solidFill>
              </a:rPr>
              <a:t>동 사업의 제반 규정을 준수하면서 적극 참여할 것을 확약합니다</a:t>
            </a:r>
            <a:r>
              <a:rPr lang="en-US" altLang="ko-KR" sz="1050" b="1" dirty="0" smtClean="0">
                <a:solidFill>
                  <a:srgbClr val="0070C0"/>
                </a:solidFill>
              </a:rPr>
              <a:t>.</a:t>
            </a:r>
          </a:p>
          <a:p>
            <a:endParaRPr lang="ko-KR" altLang="en-US" sz="1050" b="1" dirty="0"/>
          </a:p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개인정보 수집 동의 필요 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과제참여연구원 문구 수정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학력 </a:t>
            </a:r>
            <a:r>
              <a:rPr lang="en-US" altLang="ko-KR" sz="1050" dirty="0" smtClean="0"/>
              <a:t>&gt; </a:t>
            </a:r>
            <a:r>
              <a:rPr lang="ko-KR" altLang="en-US" sz="1050" dirty="0" smtClean="0"/>
              <a:t>최종학력 </a:t>
            </a:r>
            <a:endParaRPr lang="en-US" altLang="ko-KR" sz="1050" dirty="0" smtClean="0"/>
          </a:p>
          <a:p>
            <a:r>
              <a:rPr lang="en-US" altLang="ko-KR" sz="1050" dirty="0" smtClean="0"/>
              <a:t>- (</a:t>
            </a:r>
            <a:r>
              <a:rPr lang="ko-KR" altLang="en-US" sz="1050" dirty="0" err="1" smtClean="0"/>
              <a:t>순서변경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학위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&gt; </a:t>
            </a:r>
            <a:r>
              <a:rPr lang="ko-KR" altLang="en-US" sz="1050" dirty="0" smtClean="0"/>
              <a:t>전공 </a:t>
            </a:r>
            <a:r>
              <a:rPr lang="en-US" altLang="ko-KR" sz="1050" dirty="0" smtClean="0"/>
              <a:t>&gt; </a:t>
            </a:r>
            <a:r>
              <a:rPr lang="ko-KR" altLang="en-US" sz="1050" dirty="0" smtClean="0"/>
              <a:t>학교명 </a:t>
            </a:r>
            <a:r>
              <a:rPr lang="en-US" altLang="ko-KR" sz="1050" dirty="0" smtClean="0"/>
              <a:t>&gt; </a:t>
            </a:r>
            <a:r>
              <a:rPr lang="ko-KR" altLang="en-US" sz="1050" dirty="0" err="1" smtClean="0"/>
              <a:t>졸업연도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비고 입력란에 </a:t>
            </a:r>
            <a:r>
              <a:rPr lang="en-US" altLang="ko-KR" sz="1050" dirty="0" smtClean="0"/>
              <a:t>placeholder </a:t>
            </a:r>
            <a:r>
              <a:rPr lang="ko-KR" altLang="en-US" sz="1050" dirty="0" smtClean="0"/>
              <a:t>추가 </a:t>
            </a:r>
            <a:endParaRPr lang="en-US" altLang="ko-KR" sz="1050" dirty="0" smtClean="0"/>
          </a:p>
          <a:p>
            <a:r>
              <a:rPr lang="en-US" altLang="ko-KR" sz="1050" dirty="0" smtClean="0"/>
              <a:t>&gt; </a:t>
            </a:r>
            <a:r>
              <a:rPr lang="ko-KR" altLang="en-US" sz="1050" dirty="0" err="1">
                <a:solidFill>
                  <a:srgbClr val="0070C0"/>
                </a:solidFill>
              </a:rPr>
              <a:t>표준화기구</a:t>
            </a:r>
            <a:r>
              <a:rPr lang="ko-KR" altLang="en-US" sz="1050" dirty="0">
                <a:solidFill>
                  <a:srgbClr val="0070C0"/>
                </a:solidFill>
              </a:rPr>
              <a:t> 임원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프로젝트 리더 수임 여부 또는 표준화 관련 교육</a:t>
            </a:r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ko-KR" altLang="en-US" sz="1050" dirty="0">
                <a:solidFill>
                  <a:srgbClr val="0070C0"/>
                </a:solidFill>
              </a:rPr>
              <a:t>차세대 국제표준인력</a:t>
            </a:r>
            <a:r>
              <a:rPr lang="en-US" altLang="ko-KR" sz="1050" dirty="0">
                <a:solidFill>
                  <a:srgbClr val="0070C0"/>
                </a:solidFill>
              </a:rPr>
              <a:t>(KYP), </a:t>
            </a:r>
            <a:r>
              <a:rPr lang="ko-KR" altLang="en-US" sz="1050" dirty="0" err="1">
                <a:solidFill>
                  <a:srgbClr val="0070C0"/>
                </a:solidFill>
              </a:rPr>
              <a:t>표준전문가</a:t>
            </a:r>
            <a:r>
              <a:rPr lang="ko-KR" altLang="en-US" sz="1050" dirty="0">
                <a:solidFill>
                  <a:srgbClr val="0070C0"/>
                </a:solidFill>
              </a:rPr>
              <a:t> 자격 등</a:t>
            </a:r>
            <a:r>
              <a:rPr lang="en-US" altLang="ko-KR" sz="1050" dirty="0">
                <a:solidFill>
                  <a:srgbClr val="0070C0"/>
                </a:solidFill>
              </a:rPr>
              <a:t>) </a:t>
            </a:r>
            <a:r>
              <a:rPr lang="ko-KR" altLang="en-US" sz="1050" dirty="0">
                <a:solidFill>
                  <a:srgbClr val="0070C0"/>
                </a:solidFill>
              </a:rPr>
              <a:t>수료 여부 기재</a:t>
            </a:r>
            <a:endParaRPr lang="en-US" altLang="ko-KR" sz="1050" dirty="0">
              <a:solidFill>
                <a:srgbClr val="0070C0"/>
              </a:solidFill>
            </a:endParaRPr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과제참여연구원 항목 삭제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전문분야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endParaRPr lang="en-US" altLang="ko-KR" sz="1050" dirty="0" smtClean="0"/>
          </a:p>
          <a:p>
            <a:r>
              <a:rPr lang="en-US" altLang="ko-KR" sz="1050" dirty="0" smtClean="0"/>
              <a:t>6. </a:t>
            </a:r>
            <a:r>
              <a:rPr lang="ko-KR" altLang="en-US" sz="1050" dirty="0" err="1" smtClean="0"/>
              <a:t>사전진단표</a:t>
            </a:r>
            <a:r>
              <a:rPr lang="ko-KR" altLang="en-US" sz="1050" dirty="0" smtClean="0"/>
              <a:t> 항목 추가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/>
              <a:t>본 사업을 통한 희망 표준화 기구는 어디입니까</a:t>
            </a:r>
            <a:r>
              <a:rPr lang="en-US" altLang="ko-KR" sz="1050" dirty="0"/>
              <a:t>? </a:t>
            </a:r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ko-KR" altLang="en-US" sz="1050" dirty="0" err="1">
                <a:solidFill>
                  <a:srgbClr val="0070C0"/>
                </a:solidFill>
              </a:rPr>
              <a:t>항목추가</a:t>
            </a:r>
            <a:r>
              <a:rPr lang="en-US" altLang="ko-KR" sz="1050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18217" y="1777394"/>
            <a:ext cx="581025" cy="246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9476" y="3817678"/>
            <a:ext cx="5902724" cy="10999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9476" y="5055190"/>
            <a:ext cx="5902724" cy="1307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STD-R&amp;D </a:t>
            </a:r>
            <a:r>
              <a:rPr lang="ko-KR" altLang="en-US" dirty="0" err="1" smtClean="0"/>
              <a:t>과제신청</a:t>
            </a:r>
            <a:r>
              <a:rPr lang="ko-KR" altLang="en-US" dirty="0" smtClean="0"/>
              <a:t> 조회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69476" y="786124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29048" y="762544"/>
            <a:ext cx="3626177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1. STD-R&amp;D </a:t>
            </a:r>
            <a:r>
              <a:rPr lang="ko-KR" altLang="en-US" sz="1050" dirty="0" smtClean="0"/>
              <a:t>과제 신청 조회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조회되는 화면에서는 기술 요약서 부분만 공개</a:t>
            </a:r>
            <a:r>
              <a:rPr lang="en-US" altLang="ko-KR" sz="105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7" y="786125"/>
            <a:ext cx="5979828" cy="4037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6" y="4823462"/>
            <a:ext cx="5979830" cy="1784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932416" y="2049780"/>
            <a:ext cx="5163584" cy="137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196" y="3535680"/>
            <a:ext cx="5902724" cy="830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조직도 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69476" y="786124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1020" y="3581375"/>
            <a:ext cx="106680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한국표준협회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표준성과혁신센터</a:t>
            </a:r>
            <a:endParaRPr lang="ko-KR" altLang="en-US" sz="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06980" y="5166111"/>
            <a:ext cx="181356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정보시스템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06980" y="2779330"/>
            <a:ext cx="181356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표준화 </a:t>
            </a:r>
            <a:r>
              <a:rPr lang="ko-KR" altLang="en-US" sz="1000" dirty="0" err="1" smtClean="0"/>
              <a:t>동향조사</a:t>
            </a:r>
            <a:endParaRPr lang="ko-KR" altLang="en-US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06980" y="3574923"/>
            <a:ext cx="181356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000" dirty="0"/>
              <a:t>표준화 전략수립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06980" y="1983737"/>
            <a:ext cx="181356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표준성과관리</a:t>
            </a:r>
            <a:endParaRPr lang="ko-KR" altLang="en-US" sz="1000" dirty="0"/>
          </a:p>
        </p:txBody>
      </p:sp>
      <p:cxnSp>
        <p:nvCxnSpPr>
          <p:cNvPr id="7" name="꺾인 연결선 6"/>
          <p:cNvCxnSpPr>
            <a:stCxn id="5" idx="3"/>
            <a:endCxn id="16" idx="1"/>
          </p:cNvCxnSpPr>
          <p:nvPr/>
        </p:nvCxnSpPr>
        <p:spPr>
          <a:xfrm flipV="1">
            <a:off x="1607820" y="2216147"/>
            <a:ext cx="899160" cy="15976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3"/>
            <a:endCxn id="12" idx="1"/>
          </p:cNvCxnSpPr>
          <p:nvPr/>
        </p:nvCxnSpPr>
        <p:spPr>
          <a:xfrm flipV="1">
            <a:off x="1607820" y="3011740"/>
            <a:ext cx="899160" cy="8020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13" idx="1"/>
          </p:cNvCxnSpPr>
          <p:nvPr/>
        </p:nvCxnSpPr>
        <p:spPr>
          <a:xfrm flipV="1">
            <a:off x="1607820" y="3807333"/>
            <a:ext cx="899160" cy="6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5" idx="3"/>
            <a:endCxn id="10" idx="1"/>
          </p:cNvCxnSpPr>
          <p:nvPr/>
        </p:nvCxnSpPr>
        <p:spPr>
          <a:xfrm>
            <a:off x="1607820" y="3813785"/>
            <a:ext cx="899160" cy="15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320540" y="2791216"/>
            <a:ext cx="4579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R&amp;D </a:t>
            </a:r>
            <a:r>
              <a:rPr lang="ko-KR" altLang="en-US" sz="1000" dirty="0"/>
              <a:t>과제 표준화 연계 필요성을 검토하고 표준화 추진 방향을 설정하기 위해 국내외 표준화 동향을 조사</a:t>
            </a:r>
            <a:r>
              <a:rPr lang="en-US" altLang="ko-KR" sz="1000" dirty="0"/>
              <a:t>,</a:t>
            </a:r>
            <a:r>
              <a:rPr lang="ko-KR" altLang="en-US" sz="1000" dirty="0"/>
              <a:t>분석하는 활동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20540" y="3537530"/>
            <a:ext cx="45796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국가</a:t>
            </a:r>
            <a:r>
              <a:rPr lang="en-US" altLang="ko-KR" sz="1000" dirty="0"/>
              <a:t>R&amp;D</a:t>
            </a:r>
            <a:r>
              <a:rPr lang="ko-KR" altLang="en-US" sz="1000" dirty="0"/>
              <a:t>를 수행하는 연구기관</a:t>
            </a:r>
            <a:r>
              <a:rPr lang="en-US" altLang="ko-KR" sz="1000" dirty="0"/>
              <a:t>·</a:t>
            </a:r>
            <a:r>
              <a:rPr lang="ko-KR" altLang="en-US" sz="1000" dirty="0"/>
              <a:t>기업에 과제 맞춤형 국제표준화 전략컨설팅을 지원함으로써 국제표준성과 창출 및 </a:t>
            </a:r>
            <a:r>
              <a:rPr lang="ko-KR" altLang="en-US" sz="1000" dirty="0" err="1"/>
              <a:t>개발기술의</a:t>
            </a:r>
            <a:r>
              <a:rPr lang="ko-KR" altLang="en-US" sz="1000" dirty="0"/>
              <a:t> 글로벌 영향력을 확대할 수 있도록 지원하는 사업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06980" y="4370516"/>
            <a:ext cx="181356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000" dirty="0" smtClean="0"/>
              <a:t>표준성과  향상교육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4320540" y="2013139"/>
            <a:ext cx="4579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국가가 </a:t>
            </a:r>
            <a:r>
              <a:rPr lang="ko-KR" altLang="en-US" sz="1000" dirty="0" err="1"/>
              <a:t>직·간접적으로</a:t>
            </a:r>
            <a:r>
              <a:rPr lang="ko-KR" altLang="en-US" sz="1000" dirty="0"/>
              <a:t> 지원한 </a:t>
            </a:r>
            <a:r>
              <a:rPr lang="ko-KR" altLang="en-US" sz="1000" dirty="0" err="1"/>
              <a:t>R&amp;D사업에</a:t>
            </a:r>
            <a:r>
              <a:rPr lang="ko-KR" altLang="en-US" sz="1000" dirty="0"/>
              <a:t> 대해 그 </a:t>
            </a:r>
            <a:r>
              <a:rPr lang="ko-KR" altLang="en-US" sz="1000" dirty="0" err="1"/>
              <a:t>성과정보를</a:t>
            </a:r>
            <a:r>
              <a:rPr lang="ko-KR" altLang="en-US" sz="1000" dirty="0"/>
              <a:t> 수집, 저장, 분석하고, 성과를 확산하기 위한 체계적인 관리활동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20540" y="4400583"/>
            <a:ext cx="4579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국가연구개발 수행 연구기관(</a:t>
            </a:r>
            <a:r>
              <a:rPr lang="ko-KR" altLang="en-US" sz="1000" dirty="0" err="1"/>
              <a:t>출연연</a:t>
            </a:r>
            <a:r>
              <a:rPr lang="ko-KR" altLang="en-US" sz="1000" dirty="0"/>
              <a:t>, 대학, 기업 등) 및 연구관리전문기관(</a:t>
            </a:r>
            <a:r>
              <a:rPr lang="ko-KR" altLang="en-US" sz="1000" dirty="0" err="1"/>
              <a:t>산기평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에기평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기정원</a:t>
            </a:r>
            <a:r>
              <a:rPr lang="ko-KR" altLang="en-US" sz="1000" dirty="0"/>
              <a:t> 등) 대상 </a:t>
            </a:r>
            <a:r>
              <a:rPr lang="ko-KR" altLang="en-US" sz="1000" dirty="0" err="1"/>
              <a:t>표준역량</a:t>
            </a:r>
            <a:r>
              <a:rPr lang="ko-KR" altLang="en-US" sz="1000" dirty="0"/>
              <a:t> 강화를 위한 표준성과 향상 교육 실시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20540" y="5275833"/>
            <a:ext cx="45796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국가</a:t>
            </a:r>
            <a:r>
              <a:rPr lang="en-US" altLang="ko-KR" sz="1000" dirty="0" smtClean="0"/>
              <a:t>R&amp;D </a:t>
            </a:r>
            <a:r>
              <a:rPr lang="ko-KR" altLang="en-US" sz="1000" dirty="0" smtClean="0"/>
              <a:t>산업표준 성과관리시스템 지원 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8902668" y="2008056"/>
            <a:ext cx="9966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02-6240-4722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8902668" y="2734741"/>
            <a:ext cx="9966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02-6240-4723</a:t>
            </a:r>
          </a:p>
          <a:p>
            <a:r>
              <a:rPr lang="en-US" altLang="ko-KR" sz="1000" dirty="0" smtClean="0"/>
              <a:t>02-6240-4725</a:t>
            </a:r>
            <a:endParaRPr lang="en-US" altLang="ko-KR" sz="1000" dirty="0"/>
          </a:p>
          <a:p>
            <a:r>
              <a:rPr lang="en-US" altLang="ko-KR" sz="1000" dirty="0" smtClean="0"/>
              <a:t>02-6240-4729</a:t>
            </a:r>
            <a:endParaRPr lang="en-US" altLang="ko-KR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8902668" y="3669498"/>
            <a:ext cx="9966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02-6240-4724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8902668" y="4390859"/>
            <a:ext cx="996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02-6240-4721</a:t>
            </a:r>
          </a:p>
          <a:p>
            <a:r>
              <a:rPr lang="en-US" altLang="ko-KR" sz="1000" dirty="0" smtClean="0"/>
              <a:t>02-6240-4729</a:t>
            </a:r>
            <a:endParaRPr lang="en-US" altLang="ko-KR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8902668" y="5205607"/>
            <a:ext cx="9966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02-6240-4728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455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 시안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1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1341</Words>
  <Application>Microsoft Office PowerPoint</Application>
  <PresentationFormat>와이드스크린</PresentationFormat>
  <Paragraphs>327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KoPub돋움체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jwkim</dc:creator>
  <cp:lastModifiedBy>pc</cp:lastModifiedBy>
  <cp:revision>209</cp:revision>
  <cp:lastPrinted>2022-09-22T23:52:11Z</cp:lastPrinted>
  <dcterms:created xsi:type="dcterms:W3CDTF">2022-08-22T07:50:56Z</dcterms:created>
  <dcterms:modified xsi:type="dcterms:W3CDTF">2022-09-30T10:05:34Z</dcterms:modified>
</cp:coreProperties>
</file>