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9" r:id="rId3"/>
    <p:sldId id="273" r:id="rId4"/>
    <p:sldId id="271" r:id="rId5"/>
    <p:sldId id="285" r:id="rId6"/>
    <p:sldId id="287" r:id="rId7"/>
    <p:sldId id="286" r:id="rId8"/>
    <p:sldId id="288" r:id="rId9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신규요청사항" id="{9FC5C077-BACA-4942-992D-4A8B897CA740}">
          <p14:sldIdLst>
            <p14:sldId id="284"/>
            <p14:sldId id="289"/>
            <p14:sldId id="273"/>
            <p14:sldId id="271"/>
            <p14:sldId id="285"/>
            <p14:sldId id="287"/>
            <p14:sldId id="286"/>
            <p14:sldId id="288"/>
          </p14:sldIdLst>
        </p14:section>
        <p14:section name="기존요청사항" id="{D83AE3B9-B47A-4948-B01E-4AB4824BF833}">
          <p14:sldIdLst/>
        </p14:section>
        <p14:section name="기타" id="{E91BB360-D795-45F1-9DEB-3A1888E17A5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6" userDrawn="1">
          <p15:clr>
            <a:srgbClr val="A4A3A4"/>
          </p15:clr>
        </p15:guide>
        <p15:guide id="4" pos="7514" userDrawn="1">
          <p15:clr>
            <a:srgbClr val="A4A3A4"/>
          </p15:clr>
        </p15:guide>
        <p15:guide id="5" orient="horz" pos="4178" userDrawn="1">
          <p15:clr>
            <a:srgbClr val="A4A3A4"/>
          </p15:clr>
        </p15:guide>
        <p15:guide id="6" orient="horz" pos="482" userDrawn="1">
          <p15:clr>
            <a:srgbClr val="A4A3A4"/>
          </p15:clr>
        </p15:guide>
        <p15:guide id="7" orient="horz" pos="346" userDrawn="1">
          <p15:clr>
            <a:srgbClr val="A4A3A4"/>
          </p15:clr>
        </p15:guide>
        <p15:guide id="8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76092"/>
    <a:srgbClr val="F5F7FA"/>
    <a:srgbClr val="F2F2F7"/>
    <a:srgbClr val="1C226C"/>
    <a:srgbClr val="008F9E"/>
    <a:srgbClr val="84A8FF"/>
    <a:srgbClr val="96C4FF"/>
    <a:srgbClr val="0096A4"/>
    <a:srgbClr val="012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96"/>
      </p:cViewPr>
      <p:guideLst>
        <p:guide orient="horz" pos="2160"/>
        <p:guide pos="3840"/>
        <p:guide pos="166"/>
        <p:guide pos="7514"/>
        <p:guide orient="horz" pos="4178"/>
        <p:guide orient="horz" pos="482"/>
        <p:guide orient="horz" pos="346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51-4A32-4915-BEEA-8F850FD80367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6709-69D3-4842-9630-622A3579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29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51-4A32-4915-BEEA-8F850FD80367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6709-69D3-4842-9630-622A3579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60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51-4A32-4915-BEEA-8F850FD80367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6709-69D3-4842-9630-622A3579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12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51-4A32-4915-BEEA-8F850FD80367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6709-69D3-4842-9630-622A3579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42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51-4A32-4915-BEEA-8F850FD80367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6709-69D3-4842-9630-622A3579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24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51-4A32-4915-BEEA-8F850FD80367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6709-69D3-4842-9630-622A3579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8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51-4A32-4915-BEEA-8F850FD80367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6709-69D3-4842-9630-622A3579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9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51-4A32-4915-BEEA-8F850FD80367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6709-69D3-4842-9630-622A3579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65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51-4A32-4915-BEEA-8F850FD80367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6709-69D3-4842-9630-622A3579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02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51-4A32-4915-BEEA-8F850FD80367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6709-69D3-4842-9630-622A3579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1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51-4A32-4915-BEEA-8F850FD80367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6709-69D3-4842-9630-622A3579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1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0351-4A32-4915-BEEA-8F850FD80367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C6709-69D3-4842-9630-622A3579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55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9476" y="775147"/>
            <a:ext cx="11625675" cy="58214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11. </a:t>
            </a:r>
            <a:r>
              <a:rPr lang="ko-KR" altLang="en-US" sz="1000" dirty="0" smtClean="0">
                <a:solidFill>
                  <a:schemeClr val="tx1"/>
                </a:solidFill>
              </a:rPr>
              <a:t>입찰 및 공고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&gt; </a:t>
            </a:r>
            <a:r>
              <a:rPr lang="ko-KR" altLang="en-US" sz="1000" dirty="0" smtClean="0">
                <a:solidFill>
                  <a:schemeClr val="tx1"/>
                </a:solidFill>
              </a:rPr>
              <a:t>입찰 및 공고는 </a:t>
            </a:r>
            <a:r>
              <a:rPr lang="en-US" altLang="ko-KR" sz="1000" dirty="0" smtClean="0">
                <a:solidFill>
                  <a:schemeClr val="tx1"/>
                </a:solidFill>
              </a:rPr>
              <a:t>KSA, </a:t>
            </a:r>
            <a:r>
              <a:rPr lang="ko-KR" altLang="en-US" sz="1000" dirty="0" smtClean="0">
                <a:solidFill>
                  <a:srgbClr val="FF0000"/>
                </a:solidFill>
              </a:rPr>
              <a:t>성과관리로</a:t>
            </a:r>
            <a:r>
              <a:rPr lang="ko-KR" altLang="en-US" sz="1000" dirty="0" smtClean="0">
                <a:solidFill>
                  <a:schemeClr val="tx1"/>
                </a:solidFill>
              </a:rPr>
              <a:t> 구분 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탭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또는 검색어로 구분</a:t>
            </a:r>
            <a:r>
              <a:rPr lang="en-US" altLang="ko-KR" sz="1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&gt; KSA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대표홈페이지 데이터 끌어와서 노출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&gt; </a:t>
            </a:r>
            <a:r>
              <a:rPr lang="ko-KR" altLang="en-US" sz="1000" dirty="0" smtClean="0">
                <a:solidFill>
                  <a:schemeClr val="tx1"/>
                </a:solidFill>
              </a:rPr>
              <a:t>성과관리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관리자 등록 정보 노출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전문가 및 협력기관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&gt; </a:t>
            </a:r>
            <a:r>
              <a:rPr lang="ko-KR" altLang="en-US" sz="1000" dirty="0" smtClean="0">
                <a:solidFill>
                  <a:schemeClr val="tx1"/>
                </a:solidFill>
              </a:rPr>
              <a:t>신청 접수 항목 수정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816" y="160256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의사결정내용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6816" y="529588"/>
            <a:ext cx="11464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* </a:t>
            </a:r>
            <a:r>
              <a:rPr lang="ko-KR" altLang="en-US" sz="1050" dirty="0" smtClean="0"/>
              <a:t>의사결정사항 </a:t>
            </a:r>
            <a:endParaRPr lang="ko-KR" altLang="en-US" sz="105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2366"/>
              </p:ext>
            </p:extLst>
          </p:nvPr>
        </p:nvGraphicFramePr>
        <p:xfrm>
          <a:off x="424180" y="194087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4188916405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438193112"/>
                    </a:ext>
                  </a:extLst>
                </a:gridCol>
                <a:gridCol w="3169920">
                  <a:extLst>
                    <a:ext uri="{9D8B030D-6E8A-4147-A177-3AD203B41FA5}">
                      <a16:colId xmlns:a16="http://schemas.microsoft.com/office/drawing/2014/main" val="2401483473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392446071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3267369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목록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표준서식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29567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경력증빙서류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경력세부사항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strike="sngStrike" dirty="0" smtClean="0">
                          <a:solidFill>
                            <a:srgbClr val="FF0000"/>
                          </a:solidFill>
                        </a:rPr>
                        <a:t>경력증명서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재직증명서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다운로드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913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학력증빙서류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졸업증명서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7455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개인정보 수집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이용 동의서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한글파일 및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PDF(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날인본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모두 제출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다운로드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5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법인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사업자 증빙서류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법인등기부등본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사업자등록증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35114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6361658" y="192190"/>
            <a:ext cx="5586153" cy="9287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입찰 및 </a:t>
            </a:r>
            <a:r>
              <a:rPr lang="ko-KR" altLang="en-US" dirty="0" err="1" smtClean="0"/>
              <a:t>공고화면</a:t>
            </a:r>
            <a:r>
              <a:rPr lang="ko-KR" altLang="en-US" dirty="0" smtClean="0"/>
              <a:t> 설계 디자인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5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816" y="160256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조직도 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69476" y="786124"/>
            <a:ext cx="11625675" cy="58214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1020" y="3581375"/>
            <a:ext cx="1066800" cy="464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한국표준협회 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표준성과혁신센터</a:t>
            </a:r>
            <a:endParaRPr lang="ko-KR" altLang="en-US" sz="8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506980" y="5166111"/>
            <a:ext cx="1813560" cy="464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정보시스템</a:t>
            </a:r>
            <a:endParaRPr lang="ko-KR" altLang="en-US" sz="1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06980" y="2779330"/>
            <a:ext cx="1813560" cy="464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표준화 </a:t>
            </a:r>
            <a:r>
              <a:rPr lang="ko-KR" altLang="en-US" sz="1000" dirty="0" err="1" smtClean="0"/>
              <a:t>동향조사</a:t>
            </a:r>
            <a:endParaRPr lang="ko-KR" altLang="en-US" sz="1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06980" y="3574923"/>
            <a:ext cx="1813560" cy="464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000" dirty="0"/>
              <a:t>표준화 전략수립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06980" y="1983737"/>
            <a:ext cx="1813560" cy="464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표준성과관리</a:t>
            </a:r>
            <a:endParaRPr lang="ko-KR" altLang="en-US" sz="1000" dirty="0"/>
          </a:p>
        </p:txBody>
      </p:sp>
      <p:cxnSp>
        <p:nvCxnSpPr>
          <p:cNvPr id="7" name="꺾인 연결선 6"/>
          <p:cNvCxnSpPr>
            <a:stCxn id="5" idx="3"/>
            <a:endCxn id="16" idx="1"/>
          </p:cNvCxnSpPr>
          <p:nvPr/>
        </p:nvCxnSpPr>
        <p:spPr>
          <a:xfrm flipV="1">
            <a:off x="1607820" y="2216147"/>
            <a:ext cx="899160" cy="15976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5" idx="3"/>
            <a:endCxn id="12" idx="1"/>
          </p:cNvCxnSpPr>
          <p:nvPr/>
        </p:nvCxnSpPr>
        <p:spPr>
          <a:xfrm flipV="1">
            <a:off x="1607820" y="3011740"/>
            <a:ext cx="899160" cy="8020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5" idx="3"/>
            <a:endCxn id="13" idx="1"/>
          </p:cNvCxnSpPr>
          <p:nvPr/>
        </p:nvCxnSpPr>
        <p:spPr>
          <a:xfrm flipV="1">
            <a:off x="1607820" y="3807333"/>
            <a:ext cx="899160" cy="64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5" idx="3"/>
            <a:endCxn id="10" idx="1"/>
          </p:cNvCxnSpPr>
          <p:nvPr/>
        </p:nvCxnSpPr>
        <p:spPr>
          <a:xfrm>
            <a:off x="1607820" y="3813785"/>
            <a:ext cx="899160" cy="1584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320540" y="2791216"/>
            <a:ext cx="45796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R&amp;D </a:t>
            </a:r>
            <a:r>
              <a:rPr lang="ko-KR" altLang="en-US" sz="1000" dirty="0"/>
              <a:t>과제 표준화 연계 필요성을 검토하고 표준화 추진 방향을 설정하기 위해 국내외 표준화 동향을 조사</a:t>
            </a:r>
            <a:r>
              <a:rPr lang="en-US" altLang="ko-KR" sz="1000" dirty="0"/>
              <a:t>,</a:t>
            </a:r>
            <a:r>
              <a:rPr lang="ko-KR" altLang="en-US" sz="1000" dirty="0"/>
              <a:t>분석하는 활동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320540" y="3537530"/>
            <a:ext cx="45796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국가</a:t>
            </a:r>
            <a:r>
              <a:rPr lang="en-US" altLang="ko-KR" sz="1000" dirty="0"/>
              <a:t>R&amp;D</a:t>
            </a:r>
            <a:r>
              <a:rPr lang="ko-KR" altLang="en-US" sz="1000" dirty="0"/>
              <a:t>를 수행하는 연구기관</a:t>
            </a:r>
            <a:r>
              <a:rPr lang="en-US" altLang="ko-KR" sz="1000" dirty="0"/>
              <a:t>·</a:t>
            </a:r>
            <a:r>
              <a:rPr lang="ko-KR" altLang="en-US" sz="1000" dirty="0"/>
              <a:t>기업에 과제 맞춤형 국제표준화 전략컨설팅을 지원함으로써 국제표준성과 창출 및 </a:t>
            </a:r>
            <a:r>
              <a:rPr lang="ko-KR" altLang="en-US" sz="1000" dirty="0" err="1"/>
              <a:t>개발기술의</a:t>
            </a:r>
            <a:r>
              <a:rPr lang="ko-KR" altLang="en-US" sz="1000" dirty="0"/>
              <a:t> 글로벌 영향력을 확대할 수 있도록 지원하는 사업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506980" y="4370516"/>
            <a:ext cx="1813560" cy="464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000" dirty="0" smtClean="0"/>
              <a:t>표준성과  향상교육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4320540" y="2013139"/>
            <a:ext cx="45796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국가가 </a:t>
            </a:r>
            <a:r>
              <a:rPr lang="ko-KR" altLang="en-US" sz="1000" dirty="0" err="1"/>
              <a:t>직·간접적으로</a:t>
            </a:r>
            <a:r>
              <a:rPr lang="ko-KR" altLang="en-US" sz="1000" dirty="0"/>
              <a:t> 지원한 </a:t>
            </a:r>
            <a:r>
              <a:rPr lang="ko-KR" altLang="en-US" sz="1000" dirty="0" err="1"/>
              <a:t>R&amp;D사업에</a:t>
            </a:r>
            <a:r>
              <a:rPr lang="ko-KR" altLang="en-US" sz="1000" dirty="0"/>
              <a:t> 대해 그 </a:t>
            </a:r>
            <a:r>
              <a:rPr lang="ko-KR" altLang="en-US" sz="1000" dirty="0" err="1"/>
              <a:t>성과정보를</a:t>
            </a:r>
            <a:r>
              <a:rPr lang="ko-KR" altLang="en-US" sz="1000" dirty="0"/>
              <a:t> 수집, 저장, 분석하고, 성과를 확산하기 위한 체계적인 관리활동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320540" y="4400583"/>
            <a:ext cx="45796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국가연구개발 수행 연구기관(</a:t>
            </a:r>
            <a:r>
              <a:rPr lang="ko-KR" altLang="en-US" sz="1000" dirty="0" err="1"/>
              <a:t>출연연</a:t>
            </a:r>
            <a:r>
              <a:rPr lang="ko-KR" altLang="en-US" sz="1000" dirty="0"/>
              <a:t>, 대학, 기업 등) 및 연구관리전문기관(</a:t>
            </a:r>
            <a:r>
              <a:rPr lang="ko-KR" altLang="en-US" sz="1000" dirty="0" err="1"/>
              <a:t>산기평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에기평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기정원</a:t>
            </a:r>
            <a:r>
              <a:rPr lang="ko-KR" altLang="en-US" sz="1000" dirty="0"/>
              <a:t> 등) 대상 </a:t>
            </a:r>
            <a:r>
              <a:rPr lang="ko-KR" altLang="en-US" sz="1000" dirty="0" err="1"/>
              <a:t>표준역량</a:t>
            </a:r>
            <a:r>
              <a:rPr lang="ko-KR" altLang="en-US" sz="1000" dirty="0"/>
              <a:t> 강화를 위한 표준성과 향상 교육 실시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320540" y="5275833"/>
            <a:ext cx="45796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국가</a:t>
            </a:r>
            <a:r>
              <a:rPr lang="en-US" altLang="ko-KR" sz="1000" dirty="0" smtClean="0"/>
              <a:t>R&amp;D </a:t>
            </a:r>
            <a:r>
              <a:rPr lang="ko-KR" altLang="en-US" sz="1000" dirty="0" smtClean="0"/>
              <a:t>산업표준 성과관리시스템 지원 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8902668" y="2008056"/>
            <a:ext cx="9966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02-6240-4722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8902668" y="2734741"/>
            <a:ext cx="99665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02-6240-4723</a:t>
            </a:r>
          </a:p>
          <a:p>
            <a:r>
              <a:rPr lang="en-US" altLang="ko-KR" sz="1000" dirty="0" smtClean="0"/>
              <a:t>02-6240-4725</a:t>
            </a:r>
            <a:endParaRPr lang="en-US" altLang="ko-KR" sz="1000" dirty="0"/>
          </a:p>
          <a:p>
            <a:r>
              <a:rPr lang="en-US" altLang="ko-KR" sz="1000" dirty="0" smtClean="0"/>
              <a:t>02-6240-4729</a:t>
            </a:r>
            <a:endParaRPr lang="en-US" altLang="ko-KR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8902668" y="3669498"/>
            <a:ext cx="9966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02-6240-4724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8902668" y="4390859"/>
            <a:ext cx="9966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02-6240-4721</a:t>
            </a:r>
          </a:p>
          <a:p>
            <a:r>
              <a:rPr lang="en-US" altLang="ko-KR" sz="1000" dirty="0" smtClean="0"/>
              <a:t>02-6240-4729</a:t>
            </a:r>
            <a:endParaRPr lang="en-US" altLang="ko-KR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8902668" y="5205607"/>
            <a:ext cx="9966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02-6240-4728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6361658" y="192190"/>
            <a:ext cx="5586153" cy="9287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조직도 디자인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5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816" y="160256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연계서비스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16816" y="529588"/>
            <a:ext cx="963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* </a:t>
            </a:r>
            <a:r>
              <a:rPr lang="ko-KR" altLang="en-US" sz="1050" dirty="0" err="1" smtClean="0"/>
              <a:t>연계사이트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2271439" y="529588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* </a:t>
            </a:r>
            <a:r>
              <a:rPr lang="ko-KR" altLang="en-US" sz="1050" dirty="0" smtClean="0"/>
              <a:t>샘플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271438" y="797473"/>
            <a:ext cx="9655955" cy="58243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15" y="797473"/>
            <a:ext cx="1740304" cy="37080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9068586" y="-3175"/>
            <a:ext cx="3116891" cy="5524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내용 수정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2571" y="3367458"/>
            <a:ext cx="1649354" cy="711996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관련사이트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표준연계서비스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8474" y="3697616"/>
            <a:ext cx="1554785" cy="381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5110037" y="2264105"/>
            <a:ext cx="3289370" cy="1161142"/>
            <a:chOff x="4686170" y="2070951"/>
            <a:chExt cx="3289370" cy="1161142"/>
          </a:xfrm>
        </p:grpSpPr>
        <p:sp>
          <p:nvSpPr>
            <p:cNvPr id="10" name="직사각형 9"/>
            <p:cNvSpPr/>
            <p:nvPr/>
          </p:nvSpPr>
          <p:spPr>
            <a:xfrm>
              <a:off x="4686170" y="2070951"/>
              <a:ext cx="3068088" cy="11611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국가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R&amp;D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관련 시스템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4052" y="2474874"/>
              <a:ext cx="1754153" cy="629696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6355625" y="2386306"/>
              <a:ext cx="1619915" cy="8312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과제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선정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·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평가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·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관리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240737" y="4710980"/>
            <a:ext cx="2933828" cy="1161142"/>
            <a:chOff x="4686170" y="4742039"/>
            <a:chExt cx="2933828" cy="1161142"/>
          </a:xfrm>
        </p:grpSpPr>
        <p:sp>
          <p:nvSpPr>
            <p:cNvPr id="18" name="직사각형 17"/>
            <p:cNvSpPr/>
            <p:nvPr/>
          </p:nvSpPr>
          <p:spPr>
            <a:xfrm>
              <a:off x="4686170" y="4742039"/>
              <a:ext cx="2933828" cy="11611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성문표준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성과관리시스템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(KSA)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0259" y="5286875"/>
              <a:ext cx="1449257" cy="434382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2489325" y="4428810"/>
            <a:ext cx="1952694" cy="1711939"/>
            <a:chOff x="1393821" y="4191242"/>
            <a:chExt cx="2874772" cy="2262737"/>
          </a:xfrm>
        </p:grpSpPr>
        <p:sp>
          <p:nvSpPr>
            <p:cNvPr id="24" name="직사각형 23"/>
            <p:cNvSpPr/>
            <p:nvPr/>
          </p:nvSpPr>
          <p:spPr>
            <a:xfrm>
              <a:off x="1393821" y="4191242"/>
              <a:ext cx="2874772" cy="22627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표준화기구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4194" y="4753770"/>
              <a:ext cx="1838325" cy="1381125"/>
            </a:xfrm>
            <a:prstGeom prst="rect">
              <a:avLst/>
            </a:prstGeom>
          </p:spPr>
        </p:pic>
      </p:grpSp>
      <p:cxnSp>
        <p:nvCxnSpPr>
          <p:cNvPr id="29" name="직선 화살표 연결선 28"/>
          <p:cNvCxnSpPr>
            <a:stCxn id="24" idx="3"/>
            <a:endCxn id="18" idx="1"/>
          </p:cNvCxnSpPr>
          <p:nvPr/>
        </p:nvCxnSpPr>
        <p:spPr>
          <a:xfrm>
            <a:off x="4442019" y="5284780"/>
            <a:ext cx="798718" cy="6771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66298" y="470291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성과</a:t>
            </a:r>
            <a:endParaRPr lang="en-US" altLang="ko-KR" sz="1400" dirty="0" smtClean="0"/>
          </a:p>
          <a:p>
            <a:r>
              <a:rPr lang="ko-KR" altLang="en-US" sz="1400" dirty="0" smtClean="0"/>
              <a:t>검증</a:t>
            </a:r>
            <a:endParaRPr lang="ko-KR" altLang="en-US" sz="14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9115153" y="4909316"/>
            <a:ext cx="2742325" cy="750925"/>
            <a:chOff x="10984355" y="4082028"/>
            <a:chExt cx="3442846" cy="1056029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87823" y="4505572"/>
              <a:ext cx="2752725" cy="485775"/>
            </a:xfrm>
            <a:prstGeom prst="rect">
              <a:avLst/>
            </a:prstGeom>
          </p:spPr>
        </p:pic>
        <p:sp>
          <p:nvSpPr>
            <p:cNvPr id="36" name="직사각형 35"/>
            <p:cNvSpPr/>
            <p:nvPr/>
          </p:nvSpPr>
          <p:spPr>
            <a:xfrm>
              <a:off x="10984355" y="4082028"/>
              <a:ext cx="3442846" cy="10560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한국표준정보망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직선 화살표 연결선 40"/>
          <p:cNvCxnSpPr/>
          <p:nvPr/>
        </p:nvCxnSpPr>
        <p:spPr>
          <a:xfrm>
            <a:off x="5489424" y="3447199"/>
            <a:ext cx="0" cy="1249267"/>
          </a:xfrm>
          <a:prstGeom prst="straightConnector1">
            <a:avLst/>
          </a:prstGeom>
          <a:ln w="25400"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68867" y="3707636"/>
            <a:ext cx="5838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성과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과제</a:t>
            </a:r>
            <a:endParaRPr lang="en-US" altLang="ko-KR" sz="1400" dirty="0" smtClean="0"/>
          </a:p>
          <a:p>
            <a:r>
              <a:rPr lang="ko-KR" altLang="en-US" sz="1400" dirty="0" smtClean="0"/>
              <a:t>연동</a:t>
            </a:r>
            <a:endParaRPr lang="ko-KR" altLang="en-US" sz="1400" dirty="0"/>
          </a:p>
        </p:txBody>
      </p:sp>
      <p:cxnSp>
        <p:nvCxnSpPr>
          <p:cNvPr id="45" name="직선 화살표 연결선 44"/>
          <p:cNvCxnSpPr>
            <a:stCxn id="10" idx="2"/>
          </p:cNvCxnSpPr>
          <p:nvPr/>
        </p:nvCxnSpPr>
        <p:spPr>
          <a:xfrm>
            <a:off x="6644081" y="3425247"/>
            <a:ext cx="13311" cy="1271219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36835" y="370763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성과</a:t>
            </a:r>
            <a:endParaRPr lang="en-US" altLang="ko-KR" sz="1400" dirty="0" smtClean="0"/>
          </a:p>
          <a:p>
            <a:r>
              <a:rPr lang="ko-KR" altLang="en-US" sz="1400" dirty="0" smtClean="0"/>
              <a:t>보완</a:t>
            </a:r>
            <a:endParaRPr lang="ko-KR" altLang="en-US" sz="1400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7748623" y="3425247"/>
            <a:ext cx="13311" cy="1271219"/>
          </a:xfrm>
          <a:prstGeom prst="straightConnector1">
            <a:avLst/>
          </a:prstGeom>
          <a:ln w="254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241377" y="370763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성과</a:t>
            </a:r>
            <a:endParaRPr lang="en-US" altLang="ko-KR" sz="1400" dirty="0" smtClean="0"/>
          </a:p>
          <a:p>
            <a:r>
              <a:rPr lang="ko-KR" altLang="en-US" sz="1400" dirty="0" smtClean="0"/>
              <a:t>게시</a:t>
            </a:r>
            <a:endParaRPr lang="ko-KR" altLang="en-US" sz="1400" dirty="0"/>
          </a:p>
        </p:txBody>
      </p:sp>
      <p:cxnSp>
        <p:nvCxnSpPr>
          <p:cNvPr id="52" name="직선 화살표 연결선 51"/>
          <p:cNvCxnSpPr>
            <a:stCxn id="18" idx="3"/>
            <a:endCxn id="36" idx="1"/>
          </p:cNvCxnSpPr>
          <p:nvPr/>
        </p:nvCxnSpPr>
        <p:spPr>
          <a:xfrm flipV="1">
            <a:off x="8174565" y="5284779"/>
            <a:ext cx="940588" cy="6772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391739" y="4688399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표준</a:t>
            </a:r>
            <a:endParaRPr lang="en-US" altLang="ko-KR" sz="1400" dirty="0" smtClean="0"/>
          </a:p>
          <a:p>
            <a:r>
              <a:rPr lang="ko-KR" altLang="en-US" sz="1400" dirty="0" smtClean="0"/>
              <a:t>참조</a:t>
            </a:r>
            <a:endParaRPr lang="ko-KR" altLang="en-US" sz="1400" dirty="0"/>
          </a:p>
        </p:txBody>
      </p:sp>
      <p:sp>
        <p:nvSpPr>
          <p:cNvPr id="57" name="직사각형 56"/>
          <p:cNvSpPr/>
          <p:nvPr/>
        </p:nvSpPr>
        <p:spPr>
          <a:xfrm>
            <a:off x="6657392" y="5011109"/>
            <a:ext cx="1619915" cy="831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성과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수집</a:t>
            </a:r>
            <a:r>
              <a:rPr lang="en-US" altLang="ko-KR" sz="1400" dirty="0" smtClean="0">
                <a:solidFill>
                  <a:schemeClr val="tx1"/>
                </a:solidFill>
              </a:rPr>
              <a:t>·</a:t>
            </a:r>
            <a:r>
              <a:rPr lang="ko-KR" altLang="en-US" sz="1400" dirty="0" smtClean="0">
                <a:solidFill>
                  <a:schemeClr val="tx1"/>
                </a:solidFill>
              </a:rPr>
              <a:t>유통</a:t>
            </a:r>
            <a:r>
              <a:rPr lang="en-US" altLang="ko-KR" sz="1400" dirty="0" smtClean="0">
                <a:solidFill>
                  <a:schemeClr val="tx1"/>
                </a:solidFill>
              </a:rPr>
              <a:t>·</a:t>
            </a:r>
            <a:r>
              <a:rPr lang="ko-KR" altLang="en-US" sz="1400" dirty="0" smtClean="0">
                <a:solidFill>
                  <a:schemeClr val="tx1"/>
                </a:solidFill>
              </a:rPr>
              <a:t>확산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51323" y="1217793"/>
            <a:ext cx="9104765" cy="5607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 smtClean="0">
                <a:solidFill>
                  <a:schemeClr val="tx1"/>
                </a:solidFill>
              </a:rPr>
              <a:t>StandardR&amp;D</a:t>
            </a:r>
            <a:r>
              <a:rPr lang="en-US" altLang="ko-KR" sz="1100" dirty="0" smtClean="0">
                <a:solidFill>
                  <a:schemeClr val="tx1"/>
                </a:solidFill>
              </a:rPr>
              <a:t>+</a:t>
            </a:r>
            <a:r>
              <a:rPr lang="ko-KR" altLang="en-US" sz="1100" dirty="0" smtClean="0">
                <a:solidFill>
                  <a:schemeClr val="tx1"/>
                </a:solidFill>
              </a:rPr>
              <a:t>는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성문표준</a:t>
            </a:r>
            <a:r>
              <a:rPr lang="ko-KR" altLang="en-US" sz="1100" dirty="0" smtClean="0">
                <a:solidFill>
                  <a:schemeClr val="tx1"/>
                </a:solidFill>
              </a:rPr>
              <a:t> 성과 </a:t>
            </a:r>
            <a:r>
              <a:rPr lang="ko-KR" altLang="en-US" sz="1100" dirty="0">
                <a:solidFill>
                  <a:schemeClr val="tx1"/>
                </a:solidFill>
              </a:rPr>
              <a:t>수집</a:t>
            </a:r>
            <a:r>
              <a:rPr lang="en-US" altLang="ko-KR" sz="1100" dirty="0">
                <a:solidFill>
                  <a:schemeClr val="tx1"/>
                </a:solidFill>
              </a:rPr>
              <a:t>·</a:t>
            </a:r>
            <a:r>
              <a:rPr lang="ko-KR" altLang="en-US" sz="1100" dirty="0">
                <a:solidFill>
                  <a:schemeClr val="tx1"/>
                </a:solidFill>
              </a:rPr>
              <a:t>유통</a:t>
            </a:r>
            <a:r>
              <a:rPr lang="en-US" altLang="ko-KR" sz="1100" dirty="0">
                <a:solidFill>
                  <a:schemeClr val="tx1"/>
                </a:solidFill>
              </a:rPr>
              <a:t>·</a:t>
            </a:r>
            <a:r>
              <a:rPr lang="ko-KR" altLang="en-US" sz="1100" dirty="0" smtClean="0">
                <a:solidFill>
                  <a:schemeClr val="tx1"/>
                </a:solidFill>
              </a:rPr>
              <a:t>확산을 위해 여러 시스템과 연계하고 있습니다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 (</a:t>
            </a:r>
            <a:r>
              <a:rPr lang="ko-KR" altLang="en-US" sz="1100" dirty="0" smtClean="0">
                <a:solidFill>
                  <a:schemeClr val="tx1"/>
                </a:solidFill>
              </a:rPr>
              <a:t>문구 정리 필요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61658" y="192190"/>
            <a:ext cx="5586153" cy="9287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연계서비스</a:t>
            </a:r>
            <a:r>
              <a:rPr lang="ko-KR" altLang="en-US" dirty="0" smtClean="0"/>
              <a:t> 디자인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1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816" y="160256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협력기관 현황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16816" y="529588"/>
            <a:ext cx="18293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* </a:t>
            </a:r>
            <a:r>
              <a:rPr lang="ko-KR" altLang="en-US" sz="1050" dirty="0" smtClean="0"/>
              <a:t>협력기관 현황 메뉴 추가 </a:t>
            </a:r>
            <a:endParaRPr lang="ko-KR" altLang="en-US" sz="10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76" y="783504"/>
            <a:ext cx="1724025" cy="3095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33107" b="46490"/>
          <a:stretch/>
        </p:blipFill>
        <p:spPr>
          <a:xfrm>
            <a:off x="347840" y="2147863"/>
            <a:ext cx="1567295" cy="574178"/>
          </a:xfrm>
          <a:prstGeom prst="rect">
            <a:avLst/>
          </a:prstGeom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395163" y="1827751"/>
            <a:ext cx="1472650" cy="32049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협력기관현황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439" y="783504"/>
            <a:ext cx="7143866" cy="19385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271439" y="529588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* </a:t>
            </a:r>
            <a:r>
              <a:rPr lang="ko-KR" altLang="en-US" sz="1050" dirty="0" smtClean="0"/>
              <a:t>샘플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271438" y="2984360"/>
            <a:ext cx="9655955" cy="36375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87078" y="3919834"/>
            <a:ext cx="433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등록된 전문가 </a:t>
            </a:r>
            <a:r>
              <a:rPr lang="en-US" altLang="ko-KR" sz="2400" b="1" dirty="0" smtClean="0">
                <a:solidFill>
                  <a:srgbClr val="008F9E"/>
                </a:solidFill>
                <a:sym typeface="Wingdings" panose="05000000000000000000" pitchFamily="2" charset="2"/>
              </a:rPr>
              <a:t>00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명</a:t>
            </a:r>
            <a:r>
              <a:rPr lang="en-US" altLang="ko-KR" sz="1400" dirty="0" smtClean="0">
                <a:sym typeface="Wingdings" panose="05000000000000000000" pitchFamily="2" charset="2"/>
              </a:rPr>
              <a:t>,</a:t>
            </a:r>
            <a:r>
              <a:rPr lang="ko-KR" altLang="en-US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/>
              <a:t>협력기관 </a:t>
            </a:r>
            <a:r>
              <a:rPr lang="en-US" altLang="ko-KR" sz="2400" b="1" dirty="0" smtClean="0">
                <a:solidFill>
                  <a:srgbClr val="008F9E"/>
                </a:solidFill>
              </a:rPr>
              <a:t>00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개소 입니다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2551323" y="4381499"/>
            <a:ext cx="9104765" cy="20393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협력기관 리스트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71439" y="2757614"/>
            <a:ext cx="23583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* </a:t>
            </a:r>
            <a:r>
              <a:rPr lang="ko-KR" altLang="en-US" sz="1050" dirty="0" smtClean="0"/>
              <a:t>화면 구성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전체 풀이 이정도 있다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2551323" y="3238276"/>
            <a:ext cx="9104765" cy="6408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협력기관 검색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162" y="2171069"/>
            <a:ext cx="1472650" cy="5509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수행협력기관 신청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전문가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개인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신청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61658" y="192190"/>
            <a:ext cx="5586153" cy="9287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협력기관 현황 설계 및 </a:t>
            </a:r>
            <a:r>
              <a:rPr lang="ko-KR" altLang="en-US" dirty="0"/>
              <a:t>디자인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82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287459" y="240834"/>
            <a:ext cx="5586153" cy="9287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주요 서비스 내용 및 디자인 필요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32" y="1370541"/>
            <a:ext cx="10016067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9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816" y="160256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– STD-R&amp;D </a:t>
            </a:r>
            <a:r>
              <a:rPr lang="ko-KR" altLang="en-US" dirty="0" err="1" smtClean="0"/>
              <a:t>과제신청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69476" y="786124"/>
            <a:ext cx="11625675" cy="58214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129048" y="1048294"/>
            <a:ext cx="3626177" cy="18697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 smtClean="0"/>
              <a:t>1. </a:t>
            </a:r>
            <a:r>
              <a:rPr lang="ko-KR" altLang="en-US" sz="1050" dirty="0" err="1" smtClean="0"/>
              <a:t>설립연월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전체 적용</a:t>
            </a:r>
            <a:r>
              <a:rPr lang="en-US" altLang="ko-KR" sz="1050" dirty="0" smtClean="0"/>
              <a:t>)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년 월로 입력</a:t>
            </a:r>
            <a:endParaRPr lang="en-US" altLang="ko-KR" sz="1050" dirty="0" smtClean="0"/>
          </a:p>
          <a:p>
            <a:r>
              <a:rPr lang="ko-KR" altLang="en-US" sz="1050" dirty="0" smtClean="0"/>
              <a:t> </a:t>
            </a:r>
            <a:endParaRPr lang="en-US" altLang="ko-KR" sz="1050" dirty="0"/>
          </a:p>
          <a:p>
            <a:r>
              <a:rPr lang="en-US" altLang="ko-KR" sz="1050" dirty="0" smtClean="0"/>
              <a:t>2. </a:t>
            </a:r>
            <a:r>
              <a:rPr lang="ko-KR" altLang="en-US" sz="1050" dirty="0" err="1" smtClean="0"/>
              <a:t>신청기관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실무담당자</a:t>
            </a:r>
            <a:r>
              <a:rPr lang="ko-KR" altLang="en-US" sz="1050" dirty="0" smtClean="0"/>
              <a:t> 연락처 </a:t>
            </a:r>
            <a:endParaRPr lang="en-US" altLang="ko-KR" sz="1050" dirty="0" smtClean="0"/>
          </a:p>
          <a:p>
            <a:r>
              <a:rPr lang="en-US" altLang="ko-KR" sz="1050" dirty="0" smtClean="0"/>
              <a:t>- </a:t>
            </a:r>
            <a:r>
              <a:rPr lang="ko-KR" altLang="en-US" sz="1050" dirty="0" smtClean="0"/>
              <a:t>연락처</a:t>
            </a:r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유선번호</a:t>
            </a:r>
            <a:r>
              <a:rPr lang="en-US" altLang="ko-KR" sz="1050" dirty="0" smtClean="0"/>
              <a:t>), </a:t>
            </a:r>
            <a:r>
              <a:rPr lang="ko-KR" altLang="en-US" sz="1050" dirty="0" smtClean="0"/>
              <a:t>연락처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휴대전화</a:t>
            </a:r>
            <a:r>
              <a:rPr lang="en-US" altLang="ko-KR" sz="1050" dirty="0" smtClean="0"/>
              <a:t>) </a:t>
            </a:r>
            <a:r>
              <a:rPr lang="ko-KR" altLang="en-US" sz="1050" dirty="0" smtClean="0"/>
              <a:t>로 입력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3. </a:t>
            </a:r>
            <a:r>
              <a:rPr lang="ko-KR" altLang="en-US" sz="1050" b="1" i="1" dirty="0" err="1" smtClean="0">
                <a:solidFill>
                  <a:srgbClr val="00B0F0"/>
                </a:solidFill>
              </a:rPr>
              <a:t>과제조회</a:t>
            </a:r>
            <a:r>
              <a:rPr lang="ko-KR" altLang="en-US" sz="1050" b="1" i="1" dirty="0" smtClean="0">
                <a:solidFill>
                  <a:srgbClr val="00B0F0"/>
                </a:solidFill>
              </a:rPr>
              <a:t> 방안 확인 필요 </a:t>
            </a:r>
            <a:endParaRPr lang="en-US" altLang="ko-KR" sz="1050" b="1" i="1" dirty="0" smtClean="0">
              <a:solidFill>
                <a:srgbClr val="00B0F0"/>
              </a:solidFill>
            </a:endParaRPr>
          </a:p>
          <a:p>
            <a:r>
              <a:rPr lang="en-US" altLang="ko-KR" sz="1050" b="1" i="1" dirty="0" smtClean="0">
                <a:solidFill>
                  <a:srgbClr val="00B0F0"/>
                </a:solidFill>
              </a:rPr>
              <a:t>- </a:t>
            </a:r>
            <a:r>
              <a:rPr lang="ko-KR" altLang="en-US" sz="1050" b="1" i="1" dirty="0" smtClean="0">
                <a:solidFill>
                  <a:srgbClr val="00B0F0"/>
                </a:solidFill>
              </a:rPr>
              <a:t>과제 </a:t>
            </a:r>
            <a:r>
              <a:rPr lang="ko-KR" altLang="en-US" sz="1050" b="1" i="1" dirty="0" err="1" smtClean="0">
                <a:solidFill>
                  <a:srgbClr val="00B0F0"/>
                </a:solidFill>
              </a:rPr>
              <a:t>조회시</a:t>
            </a:r>
            <a:r>
              <a:rPr lang="ko-KR" altLang="en-US" sz="1050" b="1" i="1" dirty="0" smtClean="0">
                <a:solidFill>
                  <a:srgbClr val="00B0F0"/>
                </a:solidFill>
              </a:rPr>
              <a:t> 자동으로 채워지는 항목 확인</a:t>
            </a:r>
            <a:endParaRPr lang="en-US" altLang="ko-KR" sz="1050" b="1" i="1" dirty="0" smtClean="0">
              <a:solidFill>
                <a:srgbClr val="00B0F0"/>
              </a:solidFill>
            </a:endParaRP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4. </a:t>
            </a:r>
            <a:r>
              <a:rPr lang="ko-KR" altLang="en-US" sz="1050" dirty="0" err="1" smtClean="0"/>
              <a:t>기술요약서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핵심키워드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참여기관명</a:t>
            </a:r>
            <a:r>
              <a:rPr lang="ko-KR" altLang="en-US" sz="1050" dirty="0" smtClean="0"/>
              <a:t> </a:t>
            </a:r>
            <a:endParaRPr lang="en-US" altLang="ko-KR" sz="1050" dirty="0" smtClean="0"/>
          </a:p>
          <a:p>
            <a:r>
              <a:rPr lang="en-US" altLang="ko-KR" sz="1050" dirty="0" smtClean="0"/>
              <a:t>- </a:t>
            </a:r>
            <a:r>
              <a:rPr lang="ko-KR" altLang="en-US" sz="1050" dirty="0" err="1" smtClean="0"/>
              <a:t>항목삭제</a:t>
            </a:r>
            <a:r>
              <a:rPr lang="ko-KR" altLang="en-US" sz="1050" dirty="0" smtClean="0"/>
              <a:t> </a:t>
            </a:r>
            <a:endParaRPr lang="en-US" altLang="ko-KR" sz="1050" dirty="0" smtClean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EBE2479-00A2-445E-B113-DF6C6759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77" y="786124"/>
            <a:ext cx="5970986" cy="58214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6" name="직사각형 25"/>
          <p:cNvSpPr/>
          <p:nvPr/>
        </p:nvSpPr>
        <p:spPr>
          <a:xfrm>
            <a:off x="4417257" y="1660000"/>
            <a:ext cx="1678743" cy="2347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99242" y="2491358"/>
            <a:ext cx="2564090" cy="2462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99242" y="3017471"/>
            <a:ext cx="2564090" cy="2462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69432" y="4927111"/>
            <a:ext cx="5126568" cy="2462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70758" y="5182878"/>
            <a:ext cx="5126568" cy="2462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99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F951D9F-3ED9-46D6-BF5C-4168F752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78" y="786124"/>
            <a:ext cx="5967785" cy="58214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16816" y="160256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– STD-R&amp;D </a:t>
            </a:r>
            <a:r>
              <a:rPr lang="ko-KR" altLang="en-US" dirty="0" err="1" smtClean="0"/>
              <a:t>과제신청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69476" y="786124"/>
            <a:ext cx="11625675" cy="58214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129048" y="762544"/>
            <a:ext cx="3626177" cy="62324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 smtClean="0"/>
              <a:t>1. </a:t>
            </a:r>
            <a:r>
              <a:rPr lang="ko-KR" altLang="en-US" sz="1050" dirty="0" smtClean="0"/>
              <a:t>작성요령 표기 요청 </a:t>
            </a:r>
            <a:endParaRPr lang="en-US" altLang="ko-KR" sz="1050" dirty="0" smtClean="0"/>
          </a:p>
          <a:p>
            <a:r>
              <a:rPr lang="en-US" altLang="ko-KR" sz="1050" dirty="0" smtClean="0"/>
              <a:t> </a:t>
            </a:r>
            <a:r>
              <a:rPr lang="en-US" altLang="ko-KR" sz="1050" dirty="0"/>
              <a:t>&lt;</a:t>
            </a:r>
            <a:r>
              <a:rPr lang="ko-KR" altLang="en-US" sz="1050" dirty="0"/>
              <a:t>작성요령</a:t>
            </a:r>
            <a:r>
              <a:rPr lang="en-US" altLang="ko-KR" sz="1050" dirty="0"/>
              <a:t>&gt;</a:t>
            </a:r>
          </a:p>
          <a:p>
            <a:r>
              <a:rPr lang="ko-KR" altLang="en-US" sz="1050" dirty="0" err="1"/>
              <a:t>ㅇ</a:t>
            </a:r>
            <a:r>
              <a:rPr lang="ko-KR" altLang="en-US" sz="1050" dirty="0"/>
              <a:t> 신청 과제에 대하여 국제표준화전략컨설팅 사업 내에서 분석되어야 할 기술의 개요</a:t>
            </a:r>
            <a:r>
              <a:rPr lang="en-US" altLang="ko-KR" sz="1050" dirty="0"/>
              <a:t>, </a:t>
            </a:r>
            <a:r>
              <a:rPr lang="ko-KR" altLang="en-US" sz="1050" dirty="0"/>
              <a:t>표준 개발 요구사항</a:t>
            </a:r>
            <a:r>
              <a:rPr lang="en-US" altLang="ko-KR" sz="1050" dirty="0"/>
              <a:t>, </a:t>
            </a:r>
            <a:r>
              <a:rPr lang="ko-KR" altLang="en-US" sz="1050" dirty="0"/>
              <a:t>사업 참여 필요성 등 기재</a:t>
            </a:r>
          </a:p>
          <a:p>
            <a:r>
              <a:rPr lang="ko-KR" altLang="en-US" sz="1050" dirty="0" err="1"/>
              <a:t>ㅇ</a:t>
            </a:r>
            <a:r>
              <a:rPr lang="ko-KR" altLang="en-US" sz="1050" dirty="0"/>
              <a:t> 필요시 추가 자료 첨부파일로 업로드</a:t>
            </a:r>
            <a:endParaRPr lang="en-US" altLang="ko-KR" sz="1050" dirty="0"/>
          </a:p>
          <a:p>
            <a:r>
              <a:rPr lang="ko-KR" altLang="en-US" sz="1050" dirty="0" err="1"/>
              <a:t>ㅇ</a:t>
            </a:r>
            <a:r>
              <a:rPr lang="ko-KR" altLang="en-US" sz="1050" dirty="0"/>
              <a:t> 본 연구개발과제 기술요약서는 </a:t>
            </a:r>
            <a:r>
              <a:rPr lang="en-US" altLang="ko-KR" sz="1050" dirty="0"/>
              <a:t>R&amp;D</a:t>
            </a:r>
            <a:r>
              <a:rPr lang="ko-KR" altLang="en-US" sz="1050" dirty="0"/>
              <a:t>수행협력기관 </a:t>
            </a:r>
            <a:r>
              <a:rPr lang="ko-KR" altLang="en-US" sz="1050" dirty="0" err="1"/>
              <a:t>매칭시</a:t>
            </a:r>
            <a:r>
              <a:rPr lang="ko-KR" altLang="en-US" sz="1050" dirty="0"/>
              <a:t> 공개되는 자료로 사용될 수 있음</a:t>
            </a:r>
            <a:endParaRPr lang="en-US" altLang="ko-KR" sz="1050" dirty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2. </a:t>
            </a:r>
            <a:r>
              <a:rPr lang="ko-KR" altLang="en-US" sz="1050" dirty="0" err="1" smtClean="0"/>
              <a:t>과제참여</a:t>
            </a:r>
            <a:r>
              <a:rPr lang="ko-KR" altLang="en-US" sz="1050" dirty="0" smtClean="0"/>
              <a:t> 연구원 문구 추가 </a:t>
            </a:r>
            <a:endParaRPr lang="en-US" altLang="ko-KR" sz="1050" dirty="0" smtClean="0"/>
          </a:p>
          <a:p>
            <a:r>
              <a:rPr lang="en-US" altLang="ko-KR" sz="1050" dirty="0"/>
              <a:t>* </a:t>
            </a:r>
            <a:r>
              <a:rPr lang="en-US" altLang="ko-KR" sz="1050" dirty="0" err="1"/>
              <a:t>연구개발과제</a:t>
            </a:r>
            <a:r>
              <a:rPr lang="en-US" altLang="ko-KR" sz="1050" dirty="0"/>
              <a:t> </a:t>
            </a:r>
            <a:r>
              <a:rPr lang="en-US" altLang="ko-KR" sz="1050" dirty="0" err="1"/>
              <a:t>참여인력</a:t>
            </a:r>
            <a:r>
              <a:rPr lang="en-US" altLang="ko-KR" sz="1050" dirty="0"/>
              <a:t> 중 </a:t>
            </a:r>
            <a:r>
              <a:rPr lang="en-US" altLang="ko-KR" sz="1050" dirty="0" err="1"/>
              <a:t>표준화전략컨설팅</a:t>
            </a:r>
            <a:r>
              <a:rPr lang="en-US" altLang="ko-KR" sz="1050" dirty="0"/>
              <a:t> </a:t>
            </a:r>
            <a:r>
              <a:rPr lang="en-US" altLang="ko-KR" sz="1050" dirty="0" err="1"/>
              <a:t>사업에</a:t>
            </a:r>
            <a:r>
              <a:rPr lang="en-US" altLang="ko-KR" sz="1050" dirty="0"/>
              <a:t> </a:t>
            </a:r>
            <a:r>
              <a:rPr lang="en-US" altLang="ko-KR" sz="1050" dirty="0" err="1"/>
              <a:t>참여할</a:t>
            </a:r>
            <a:r>
              <a:rPr lang="en-US" altLang="ko-KR" sz="1050" dirty="0"/>
              <a:t> </a:t>
            </a:r>
            <a:r>
              <a:rPr lang="en-US" altLang="ko-KR" sz="1050" dirty="0" err="1"/>
              <a:t>인력만</a:t>
            </a:r>
            <a:r>
              <a:rPr lang="en-US" altLang="ko-KR" sz="1050" dirty="0"/>
              <a:t> </a:t>
            </a:r>
            <a:r>
              <a:rPr lang="en-US" altLang="ko-KR" sz="1050" dirty="0" err="1"/>
              <a:t>기재</a:t>
            </a:r>
            <a:endParaRPr lang="en-US" altLang="ko-KR" sz="1050" dirty="0"/>
          </a:p>
          <a:p>
            <a:endParaRPr lang="en-US" altLang="ko-KR" sz="1050" dirty="0" smtClean="0"/>
          </a:p>
          <a:p>
            <a:r>
              <a:rPr lang="en-US" altLang="ko-KR" sz="1050" dirty="0" smtClean="0">
                <a:solidFill>
                  <a:srgbClr val="0070C0"/>
                </a:solidFill>
              </a:rPr>
              <a:t>3. </a:t>
            </a:r>
            <a:r>
              <a:rPr lang="ko-KR" altLang="en-US" sz="1050" dirty="0" err="1" smtClean="0">
                <a:solidFill>
                  <a:srgbClr val="0070C0"/>
                </a:solidFill>
              </a:rPr>
              <a:t>과제참여</a:t>
            </a:r>
            <a:r>
              <a:rPr lang="ko-KR" altLang="en-US" sz="1050" dirty="0" smtClean="0">
                <a:solidFill>
                  <a:srgbClr val="0070C0"/>
                </a:solidFill>
              </a:rPr>
              <a:t> 연구원 </a:t>
            </a:r>
            <a:r>
              <a:rPr lang="ko-KR" altLang="en-US" sz="1050" dirty="0" err="1" smtClean="0">
                <a:solidFill>
                  <a:srgbClr val="0070C0"/>
                </a:solidFill>
              </a:rPr>
              <a:t>동의란</a:t>
            </a:r>
            <a:r>
              <a:rPr lang="ko-KR" altLang="en-US" sz="1050" dirty="0" smtClean="0">
                <a:solidFill>
                  <a:srgbClr val="0070C0"/>
                </a:solidFill>
              </a:rPr>
              <a:t> 생성 </a:t>
            </a:r>
            <a:endParaRPr lang="en-US" altLang="ko-KR" sz="1050" dirty="0" smtClean="0">
              <a:solidFill>
                <a:srgbClr val="0070C0"/>
              </a:solidFill>
            </a:endParaRPr>
          </a:p>
          <a:p>
            <a:r>
              <a:rPr lang="en-US" altLang="ko-KR" sz="1050" dirty="0" smtClean="0">
                <a:solidFill>
                  <a:srgbClr val="0070C0"/>
                </a:solidFill>
              </a:rPr>
              <a:t>(</a:t>
            </a:r>
            <a:r>
              <a:rPr lang="ko-KR" altLang="en-US" sz="1050" dirty="0" err="1" smtClean="0">
                <a:solidFill>
                  <a:srgbClr val="0070C0"/>
                </a:solidFill>
              </a:rPr>
              <a:t>입력방법</a:t>
            </a:r>
            <a:r>
              <a:rPr lang="ko-KR" altLang="en-US" sz="1050" dirty="0" smtClean="0">
                <a:solidFill>
                  <a:srgbClr val="0070C0"/>
                </a:solidFill>
              </a:rPr>
              <a:t> 확인 필요 </a:t>
            </a:r>
            <a:r>
              <a:rPr lang="en-US" altLang="ko-KR" sz="1050" dirty="0" smtClean="0">
                <a:solidFill>
                  <a:srgbClr val="0070C0"/>
                </a:solidFill>
              </a:rPr>
              <a:t>&gt; </a:t>
            </a:r>
            <a:r>
              <a:rPr lang="ko-KR" altLang="en-US" sz="1050" dirty="0" smtClean="0">
                <a:solidFill>
                  <a:srgbClr val="0070C0"/>
                </a:solidFill>
              </a:rPr>
              <a:t>팝업</a:t>
            </a:r>
            <a:r>
              <a:rPr lang="en-US" altLang="ko-KR" sz="1050" dirty="0" smtClean="0">
                <a:solidFill>
                  <a:srgbClr val="0070C0"/>
                </a:solidFill>
              </a:rPr>
              <a:t>?)</a:t>
            </a:r>
          </a:p>
          <a:p>
            <a:r>
              <a:rPr lang="en-US" altLang="ko-KR" sz="1050" dirty="0" smtClean="0">
                <a:solidFill>
                  <a:srgbClr val="0070C0"/>
                </a:solidFill>
              </a:rPr>
              <a:t>* </a:t>
            </a:r>
            <a:r>
              <a:rPr lang="ko-KR" altLang="en-US" sz="1050" b="1" dirty="0" smtClean="0">
                <a:solidFill>
                  <a:srgbClr val="0070C0"/>
                </a:solidFill>
              </a:rPr>
              <a:t>하기 </a:t>
            </a:r>
            <a:r>
              <a:rPr lang="ko-KR" altLang="en-US" sz="1050" b="1" dirty="0" err="1">
                <a:solidFill>
                  <a:srgbClr val="0070C0"/>
                </a:solidFill>
              </a:rPr>
              <a:t>참여인력은</a:t>
            </a:r>
            <a:r>
              <a:rPr lang="ko-KR" altLang="en-US" sz="1050" b="1" dirty="0">
                <a:solidFill>
                  <a:srgbClr val="0070C0"/>
                </a:solidFill>
              </a:rPr>
              <a:t> 표준화전략컨설팅 사업 수행을 위하여 사업 공고 사항에 동의하고 신청 과제에 대한 심사를 거쳐 최종 선정될 시</a:t>
            </a:r>
            <a:r>
              <a:rPr lang="en-US" altLang="ko-KR" sz="1050" b="1" dirty="0">
                <a:solidFill>
                  <a:srgbClr val="0070C0"/>
                </a:solidFill>
              </a:rPr>
              <a:t>, </a:t>
            </a:r>
            <a:r>
              <a:rPr lang="ko-KR" altLang="en-US" sz="1050" b="1" dirty="0">
                <a:solidFill>
                  <a:srgbClr val="0070C0"/>
                </a:solidFill>
              </a:rPr>
              <a:t>동 사업의 제반 규정을 준수하면서 적극 참여할 것을 확약합니다</a:t>
            </a:r>
            <a:r>
              <a:rPr lang="en-US" altLang="ko-KR" sz="1050" b="1" dirty="0" smtClean="0">
                <a:solidFill>
                  <a:srgbClr val="0070C0"/>
                </a:solidFill>
              </a:rPr>
              <a:t>.</a:t>
            </a:r>
          </a:p>
          <a:p>
            <a:endParaRPr lang="ko-KR" altLang="en-US" sz="1050" b="1" dirty="0"/>
          </a:p>
          <a:p>
            <a:r>
              <a:rPr lang="en-US" altLang="ko-KR" sz="1050" dirty="0" smtClean="0"/>
              <a:t>* </a:t>
            </a:r>
            <a:r>
              <a:rPr lang="ko-KR" altLang="en-US" sz="1050" dirty="0" smtClean="0"/>
              <a:t>개인정보 수집 동의 필요 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4. </a:t>
            </a:r>
            <a:r>
              <a:rPr lang="ko-KR" altLang="en-US" sz="1050" dirty="0" smtClean="0"/>
              <a:t>과제참여연구원 문구 수정 </a:t>
            </a:r>
            <a:endParaRPr lang="en-US" altLang="ko-KR" sz="1050" dirty="0" smtClean="0"/>
          </a:p>
          <a:p>
            <a:r>
              <a:rPr lang="en-US" altLang="ko-KR" sz="1050" dirty="0" smtClean="0"/>
              <a:t>- </a:t>
            </a:r>
            <a:r>
              <a:rPr lang="ko-KR" altLang="en-US" sz="1050" dirty="0" smtClean="0"/>
              <a:t>학력 </a:t>
            </a:r>
            <a:r>
              <a:rPr lang="en-US" altLang="ko-KR" sz="1050" dirty="0" smtClean="0"/>
              <a:t>&gt; </a:t>
            </a:r>
            <a:r>
              <a:rPr lang="ko-KR" altLang="en-US" sz="1050" dirty="0" smtClean="0"/>
              <a:t>최종학력 </a:t>
            </a:r>
            <a:endParaRPr lang="en-US" altLang="ko-KR" sz="1050" dirty="0" smtClean="0"/>
          </a:p>
          <a:p>
            <a:r>
              <a:rPr lang="en-US" altLang="ko-KR" sz="1050" dirty="0" smtClean="0"/>
              <a:t>- (</a:t>
            </a:r>
            <a:r>
              <a:rPr lang="ko-KR" altLang="en-US" sz="1050" dirty="0" err="1" smtClean="0"/>
              <a:t>순서변경</a:t>
            </a:r>
            <a:r>
              <a:rPr lang="en-US" altLang="ko-KR" sz="1050" dirty="0" smtClean="0"/>
              <a:t>) </a:t>
            </a:r>
            <a:r>
              <a:rPr lang="ko-KR" altLang="en-US" sz="1050" dirty="0" smtClean="0"/>
              <a:t>학위</a:t>
            </a:r>
            <a:r>
              <a:rPr lang="en-US" altLang="ko-KR" sz="1050" dirty="0"/>
              <a:t> </a:t>
            </a:r>
            <a:r>
              <a:rPr lang="en-US" altLang="ko-KR" sz="1050" dirty="0" smtClean="0"/>
              <a:t>&gt; </a:t>
            </a:r>
            <a:r>
              <a:rPr lang="ko-KR" altLang="en-US" sz="1050" dirty="0" smtClean="0"/>
              <a:t>전공 </a:t>
            </a:r>
            <a:r>
              <a:rPr lang="en-US" altLang="ko-KR" sz="1050" dirty="0" smtClean="0"/>
              <a:t>&gt; </a:t>
            </a:r>
            <a:r>
              <a:rPr lang="ko-KR" altLang="en-US" sz="1050" dirty="0" smtClean="0"/>
              <a:t>학교명 </a:t>
            </a:r>
            <a:r>
              <a:rPr lang="en-US" altLang="ko-KR" sz="1050" dirty="0" smtClean="0"/>
              <a:t>&gt; </a:t>
            </a:r>
            <a:r>
              <a:rPr lang="ko-KR" altLang="en-US" sz="1050" dirty="0" err="1" smtClean="0"/>
              <a:t>졸업연도</a:t>
            </a:r>
            <a:endParaRPr lang="en-US" altLang="ko-KR" sz="1050" dirty="0" smtClean="0"/>
          </a:p>
          <a:p>
            <a:r>
              <a:rPr lang="en-US" altLang="ko-KR" sz="1050" dirty="0" smtClean="0"/>
              <a:t>- </a:t>
            </a:r>
            <a:r>
              <a:rPr lang="ko-KR" altLang="en-US" sz="1050" dirty="0" smtClean="0"/>
              <a:t>비고 입력란에 </a:t>
            </a:r>
            <a:r>
              <a:rPr lang="en-US" altLang="ko-KR" sz="1050" dirty="0" smtClean="0"/>
              <a:t>placeholder </a:t>
            </a:r>
            <a:r>
              <a:rPr lang="ko-KR" altLang="en-US" sz="1050" dirty="0" smtClean="0"/>
              <a:t>추가 </a:t>
            </a:r>
            <a:endParaRPr lang="en-US" altLang="ko-KR" sz="1050" dirty="0" smtClean="0"/>
          </a:p>
          <a:p>
            <a:r>
              <a:rPr lang="en-US" altLang="ko-KR" sz="1050" dirty="0" smtClean="0"/>
              <a:t>&gt; </a:t>
            </a:r>
            <a:r>
              <a:rPr lang="ko-KR" altLang="en-US" sz="1050" dirty="0" err="1">
                <a:solidFill>
                  <a:srgbClr val="0070C0"/>
                </a:solidFill>
              </a:rPr>
              <a:t>표준화기구</a:t>
            </a:r>
            <a:r>
              <a:rPr lang="ko-KR" altLang="en-US" sz="1050" dirty="0">
                <a:solidFill>
                  <a:srgbClr val="0070C0"/>
                </a:solidFill>
              </a:rPr>
              <a:t> 임원</a:t>
            </a:r>
            <a:r>
              <a:rPr lang="en-US" altLang="ko-KR" sz="1050" dirty="0">
                <a:solidFill>
                  <a:srgbClr val="0070C0"/>
                </a:solidFill>
              </a:rPr>
              <a:t>, </a:t>
            </a:r>
            <a:r>
              <a:rPr lang="ko-KR" altLang="en-US" sz="1050" dirty="0">
                <a:solidFill>
                  <a:srgbClr val="0070C0"/>
                </a:solidFill>
              </a:rPr>
              <a:t>프로젝트 리더 수임 여부 또는 표준화 관련 교육</a:t>
            </a:r>
            <a:r>
              <a:rPr lang="en-US" altLang="ko-KR" sz="1050" dirty="0">
                <a:solidFill>
                  <a:srgbClr val="0070C0"/>
                </a:solidFill>
              </a:rPr>
              <a:t>(</a:t>
            </a:r>
            <a:r>
              <a:rPr lang="ko-KR" altLang="en-US" sz="1050" dirty="0">
                <a:solidFill>
                  <a:srgbClr val="0070C0"/>
                </a:solidFill>
              </a:rPr>
              <a:t>차세대 국제표준인력</a:t>
            </a:r>
            <a:r>
              <a:rPr lang="en-US" altLang="ko-KR" sz="1050" dirty="0">
                <a:solidFill>
                  <a:srgbClr val="0070C0"/>
                </a:solidFill>
              </a:rPr>
              <a:t>(KYP), </a:t>
            </a:r>
            <a:r>
              <a:rPr lang="ko-KR" altLang="en-US" sz="1050" dirty="0" err="1">
                <a:solidFill>
                  <a:srgbClr val="0070C0"/>
                </a:solidFill>
              </a:rPr>
              <a:t>표준전문가</a:t>
            </a:r>
            <a:r>
              <a:rPr lang="ko-KR" altLang="en-US" sz="1050" dirty="0">
                <a:solidFill>
                  <a:srgbClr val="0070C0"/>
                </a:solidFill>
              </a:rPr>
              <a:t> 자격 등</a:t>
            </a:r>
            <a:r>
              <a:rPr lang="en-US" altLang="ko-KR" sz="1050" dirty="0">
                <a:solidFill>
                  <a:srgbClr val="0070C0"/>
                </a:solidFill>
              </a:rPr>
              <a:t>) </a:t>
            </a:r>
            <a:r>
              <a:rPr lang="ko-KR" altLang="en-US" sz="1050" dirty="0">
                <a:solidFill>
                  <a:srgbClr val="0070C0"/>
                </a:solidFill>
              </a:rPr>
              <a:t>수료 여부 기재</a:t>
            </a:r>
            <a:endParaRPr lang="en-US" altLang="ko-KR" sz="1050" dirty="0">
              <a:solidFill>
                <a:srgbClr val="0070C0"/>
              </a:solidFill>
            </a:endParaRPr>
          </a:p>
          <a:p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5. </a:t>
            </a:r>
            <a:r>
              <a:rPr lang="ko-KR" altLang="en-US" sz="1050" dirty="0" smtClean="0"/>
              <a:t>과제참여연구원 항목 삭제 </a:t>
            </a:r>
            <a:endParaRPr lang="en-US" altLang="ko-KR" sz="1050" dirty="0" smtClean="0"/>
          </a:p>
          <a:p>
            <a:r>
              <a:rPr lang="en-US" altLang="ko-KR" sz="1050" dirty="0" smtClean="0"/>
              <a:t>- </a:t>
            </a:r>
            <a:r>
              <a:rPr lang="ko-KR" altLang="en-US" sz="1050" dirty="0" smtClean="0"/>
              <a:t>전문분야</a:t>
            </a:r>
            <a:endParaRPr lang="en-US" altLang="ko-KR" sz="1050" dirty="0" smtClean="0"/>
          </a:p>
          <a:p>
            <a:pPr marL="171450" indent="-171450">
              <a:buFontTx/>
              <a:buChar char="-"/>
            </a:pPr>
            <a:endParaRPr lang="en-US" altLang="ko-KR" sz="1050" dirty="0" smtClean="0"/>
          </a:p>
          <a:p>
            <a:r>
              <a:rPr lang="en-US" altLang="ko-KR" sz="1050" dirty="0" smtClean="0"/>
              <a:t>6. </a:t>
            </a:r>
            <a:r>
              <a:rPr lang="ko-KR" altLang="en-US" sz="1050" dirty="0" err="1" smtClean="0"/>
              <a:t>사전진단표</a:t>
            </a:r>
            <a:r>
              <a:rPr lang="ko-KR" altLang="en-US" sz="1050" dirty="0" smtClean="0"/>
              <a:t> 항목 추가 </a:t>
            </a:r>
            <a:endParaRPr lang="en-US" altLang="ko-KR" sz="1050" dirty="0" smtClean="0"/>
          </a:p>
          <a:p>
            <a:r>
              <a:rPr lang="en-US" altLang="ko-KR" sz="1050" dirty="0" smtClean="0"/>
              <a:t>- </a:t>
            </a:r>
            <a:r>
              <a:rPr lang="ko-KR" altLang="en-US" sz="1050" dirty="0"/>
              <a:t>본 사업을 통한 희망 표준화 기구는 어디입니까</a:t>
            </a:r>
            <a:r>
              <a:rPr lang="en-US" altLang="ko-KR" sz="1050" dirty="0"/>
              <a:t>? </a:t>
            </a:r>
            <a:r>
              <a:rPr lang="en-US" altLang="ko-KR" sz="1050" dirty="0">
                <a:solidFill>
                  <a:srgbClr val="0070C0"/>
                </a:solidFill>
              </a:rPr>
              <a:t>(</a:t>
            </a:r>
            <a:r>
              <a:rPr lang="ko-KR" altLang="en-US" sz="1050" dirty="0" err="1">
                <a:solidFill>
                  <a:srgbClr val="0070C0"/>
                </a:solidFill>
              </a:rPr>
              <a:t>항목추가</a:t>
            </a:r>
            <a:r>
              <a:rPr lang="en-US" altLang="ko-KR" sz="1050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18217" y="1777394"/>
            <a:ext cx="581025" cy="2462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9476" y="3817678"/>
            <a:ext cx="5902724" cy="10999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9476" y="5055190"/>
            <a:ext cx="5902724" cy="13075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9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816" y="160256"/>
            <a:ext cx="402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– STD-R&amp;D </a:t>
            </a:r>
            <a:r>
              <a:rPr lang="ko-KR" altLang="en-US" dirty="0" err="1" smtClean="0"/>
              <a:t>과제신청</a:t>
            </a:r>
            <a:r>
              <a:rPr lang="ko-KR" altLang="en-US" dirty="0" smtClean="0"/>
              <a:t> 조회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69476" y="786124"/>
            <a:ext cx="11625675" cy="58214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129048" y="762544"/>
            <a:ext cx="3626177" cy="415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 smtClean="0"/>
              <a:t>1. STD-R&amp;D </a:t>
            </a:r>
            <a:r>
              <a:rPr lang="ko-KR" altLang="en-US" sz="1050" dirty="0" smtClean="0"/>
              <a:t>과제 신청 조회 </a:t>
            </a:r>
            <a:endParaRPr lang="en-US" altLang="ko-KR" sz="1050" dirty="0" smtClean="0"/>
          </a:p>
          <a:p>
            <a:r>
              <a:rPr lang="en-US" altLang="ko-KR" sz="1050" dirty="0" smtClean="0"/>
              <a:t>- </a:t>
            </a:r>
            <a:r>
              <a:rPr lang="ko-KR" altLang="en-US" sz="1050" dirty="0" smtClean="0"/>
              <a:t>조회되는 화면에서는 기술 요약서 부분만 공개</a:t>
            </a:r>
            <a:r>
              <a:rPr lang="en-US" altLang="ko-KR" sz="1050" dirty="0" smtClean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77" y="786125"/>
            <a:ext cx="5979828" cy="40373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76" y="4823462"/>
            <a:ext cx="5979830" cy="17840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932416" y="2049780"/>
            <a:ext cx="5163584" cy="1371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5196" y="3535680"/>
            <a:ext cx="5902724" cy="8305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4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4385</TotalTime>
  <Words>619</Words>
  <Application>Microsoft Office PowerPoint</Application>
  <PresentationFormat>와이드스크린</PresentationFormat>
  <Paragraphs>141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jwkim</dc:creator>
  <cp:lastModifiedBy>pc</cp:lastModifiedBy>
  <cp:revision>210</cp:revision>
  <cp:lastPrinted>2022-09-22T23:52:11Z</cp:lastPrinted>
  <dcterms:created xsi:type="dcterms:W3CDTF">2022-08-22T07:50:56Z</dcterms:created>
  <dcterms:modified xsi:type="dcterms:W3CDTF">2022-10-05T00:43:37Z</dcterms:modified>
</cp:coreProperties>
</file>