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473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6068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44" userDrawn="1">
          <p15:clr>
            <a:srgbClr val="A4A3A4"/>
          </p15:clr>
        </p15:guide>
        <p15:guide id="6" orient="horz" pos="1842" userDrawn="1">
          <p15:clr>
            <a:srgbClr val="A4A3A4"/>
          </p15:clr>
        </p15:guide>
        <p15:guide id="7" orient="horz" pos="1979" userDrawn="1">
          <p15:clr>
            <a:srgbClr val="A4A3A4"/>
          </p15:clr>
        </p15:guide>
        <p15:guide id="8" orient="horz" pos="2205" userDrawn="1">
          <p15:clr>
            <a:srgbClr val="A4A3A4"/>
          </p15:clr>
        </p15:guide>
        <p15:guide id="9" orient="horz" pos="2341" userDrawn="1">
          <p15:clr>
            <a:srgbClr val="A4A3A4"/>
          </p15:clr>
        </p15:guide>
        <p15:guide id="10" orient="horz" pos="2795" userDrawn="1">
          <p15:clr>
            <a:srgbClr val="A4A3A4"/>
          </p15:clr>
        </p15:guide>
        <p15:guide id="11" orient="horz" pos="3067" userDrawn="1">
          <p15:clr>
            <a:srgbClr val="A4A3A4"/>
          </p15:clr>
        </p15:guide>
        <p15:guide id="12" orient="horz" pos="3339" userDrawn="1">
          <p15:clr>
            <a:srgbClr val="A4A3A4"/>
          </p15:clr>
        </p15:guide>
        <p15:guide id="13" orient="horz" pos="3612" userDrawn="1">
          <p15:clr>
            <a:srgbClr val="A4A3A4"/>
          </p15:clr>
        </p15:guide>
        <p15:guide id="14" orient="horz" pos="3884" userDrawn="1">
          <p15:clr>
            <a:srgbClr val="A4A3A4"/>
          </p15:clr>
        </p15:guide>
        <p15:guide id="15" orient="horz" pos="2840">
          <p15:clr>
            <a:srgbClr val="A4A3A4"/>
          </p15:clr>
        </p15:guide>
        <p15:guide id="16" pos="4662" userDrawn="1">
          <p15:clr>
            <a:srgbClr val="A4A3A4"/>
          </p15:clr>
        </p15:guide>
        <p15:guide id="17" orient="horz" pos="572">
          <p15:clr>
            <a:srgbClr val="A4A3A4"/>
          </p15:clr>
        </p15:guide>
        <p15:guide id="18" orient="horz" pos="1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320"/>
    <a:srgbClr val="7F7F7F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4" autoAdjust="0"/>
    <p:restoredTop sz="99779" autoAdjust="0"/>
  </p:normalViewPr>
  <p:slideViewPr>
    <p:cSldViewPr snapToObjects="1" showGuides="1">
      <p:cViewPr varScale="1">
        <p:scale>
          <a:sx n="165" d="100"/>
          <a:sy n="165" d="100"/>
        </p:scale>
        <p:origin x="2028" y="120"/>
      </p:cViewPr>
      <p:guideLst>
        <p:guide orient="horz" pos="754"/>
        <p:guide orient="horz" pos="890"/>
        <p:guide pos="6068"/>
        <p:guide pos="3120"/>
        <p:guide pos="444"/>
        <p:guide orient="horz" pos="1842"/>
        <p:guide orient="horz" pos="1979"/>
        <p:guide orient="horz" pos="2205"/>
        <p:guide orient="horz" pos="2341"/>
        <p:guide orient="horz" pos="2795"/>
        <p:guide orient="horz" pos="3067"/>
        <p:guide orient="horz" pos="3339"/>
        <p:guide orient="horz" pos="3612"/>
        <p:guide orient="horz" pos="3884"/>
        <p:guide orient="horz" pos="2840"/>
        <p:guide pos="4662"/>
        <p:guide orient="horz" pos="57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notesViewPr>
    <p:cSldViewPr snapToObjects="1" showGuides="1">
      <p:cViewPr varScale="1">
        <p:scale>
          <a:sx n="89" d="100"/>
          <a:sy n="89" d="100"/>
        </p:scale>
        <p:origin x="-37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AB32-0341-4086-9C4A-20868FD84A20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5069-353B-4B2C-AF3A-C3EDCEA68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5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25C6-65D2-47CC-A882-DE866517FD70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CEBC-3ACC-4574-A608-4E2335CCEE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1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8096250" y="371475"/>
            <a:ext cx="1588" cy="6256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0" y="664612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3296816" y="6597781"/>
            <a:ext cx="2543175" cy="2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25" tIns="49163" rIns="98325" bIns="4916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fld id="{9D20EC60-87F7-437D-B2AE-190CE1380683}" type="slidenum">
              <a:rPr lang="en-US" altLang="ko-KR" sz="1000" b="0" smtClean="0">
                <a:solidFill>
                  <a:schemeClr val="tx1"/>
                </a:solidFill>
                <a:latin typeface="+mn-ea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 -</a:t>
            </a:r>
            <a:endParaRPr lang="ko-KR" altLang="en-US" sz="1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805590"/>
              </p:ext>
            </p:extLst>
          </p:nvPr>
        </p:nvGraphicFramePr>
        <p:xfrm>
          <a:off x="3175" y="332656"/>
          <a:ext cx="8094663" cy="18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33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 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8436685"/>
              </p:ext>
            </p:extLst>
          </p:nvPr>
        </p:nvGraphicFramePr>
        <p:xfrm>
          <a:off x="8104188" y="332656"/>
          <a:ext cx="1800000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_x381036744" descr="EMB0000e520017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" y="6675147"/>
            <a:ext cx="984101" cy="1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381037392" descr="EMB0000e520017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512" y="6684358"/>
            <a:ext cx="312107" cy="1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9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A0C3-BF60-4713-9354-BF5619379511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2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A0C3-BF60-4713-9354-BF5619379511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207"/>
          <p:cNvSpPr>
            <a:spLocks noChangeShapeType="1"/>
          </p:cNvSpPr>
          <p:nvPr/>
        </p:nvSpPr>
        <p:spPr bwMode="auto">
          <a:xfrm flipV="1">
            <a:off x="273050" y="2201863"/>
            <a:ext cx="8897938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Box 1208"/>
          <p:cNvSpPr txBox="1">
            <a:spLocks noChangeArrowheads="1"/>
          </p:cNvSpPr>
          <p:nvPr/>
        </p:nvSpPr>
        <p:spPr bwMode="auto">
          <a:xfrm>
            <a:off x="1640632" y="1643063"/>
            <a:ext cx="76398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3000" dirty="0" smtClean="0">
                <a:latin typeface="+mn-ea"/>
                <a:ea typeface="+mn-ea"/>
              </a:rPr>
              <a:t>화면설계서 </a:t>
            </a:r>
            <a:r>
              <a:rPr lang="en-US" altLang="ko-KR" sz="3000" dirty="0" smtClean="0">
                <a:latin typeface="+mn-ea"/>
                <a:ea typeface="+mn-ea"/>
              </a:rPr>
              <a:t>– BackOffice </a:t>
            </a:r>
            <a:r>
              <a:rPr lang="ko-KR" altLang="en-US" sz="3000" dirty="0" smtClean="0">
                <a:latin typeface="+mn-ea"/>
                <a:ea typeface="+mn-ea"/>
              </a:rPr>
              <a:t>메인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22" name="Text Box 1213"/>
          <p:cNvSpPr txBox="1">
            <a:spLocks noChangeArrowheads="1"/>
          </p:cNvSpPr>
          <p:nvPr/>
        </p:nvSpPr>
        <p:spPr bwMode="auto">
          <a:xfrm>
            <a:off x="5813425" y="2867025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문서번호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AP-DG-00008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18696"/>
              </p:ext>
            </p:extLst>
          </p:nvPr>
        </p:nvGraphicFramePr>
        <p:xfrm>
          <a:off x="2559050" y="4292600"/>
          <a:ext cx="4924425" cy="1342586"/>
        </p:xfrm>
        <a:graphic>
          <a:graphicData uri="http://schemas.openxmlformats.org/drawingml/2006/table">
            <a:tbl>
              <a:tblPr/>
              <a:tblGrid>
                <a:gridCol w="148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8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 서 명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화면설계서 </a:t>
                      </a:r>
                      <a:r>
                        <a:rPr lang="en-US" altLang="ko-KR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메인</a:t>
                      </a:r>
                      <a:endParaRPr lang="ko-KR" altLang="en-US" sz="1100" b="1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문서번호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AP-DG-00008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400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문서버전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 1.0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114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작성자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윤상준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1210"/>
          <p:cNvSpPr txBox="1">
            <a:spLocks noChangeArrowheads="1"/>
          </p:cNvSpPr>
          <p:nvPr/>
        </p:nvSpPr>
        <p:spPr bwMode="auto">
          <a:xfrm>
            <a:off x="3440832" y="746125"/>
            <a:ext cx="583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복합재 인증센터 구축을 위한 시스템 개발 용역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13" name="_x381036744" descr="EMB0000e52001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04020"/>
            <a:ext cx="2524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381037392" descr="EMB0000e52001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6093296"/>
            <a:ext cx="1133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15" y="60808"/>
            <a:ext cx="67165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100" dirty="0" smtClean="0">
                <a:latin typeface="+mn-ea"/>
              </a:rPr>
              <a:t>BackOffice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59717"/>
              </p:ext>
            </p:extLst>
          </p:nvPr>
        </p:nvGraphicFramePr>
        <p:xfrm>
          <a:off x="8105024" y="1245111"/>
          <a:ext cx="1800000" cy="1828719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AP-UI-20-30-01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576" y="345430"/>
            <a:ext cx="10211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 smtClean="0">
                <a:latin typeface="+mn-ea"/>
              </a:rPr>
              <a:t>BackOffice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메인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</a:t>
            </a:r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청 및 접수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452366" y="830196"/>
            <a:ext cx="7004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시헙평가지원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289031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세금계산서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081119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시험성적서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873207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시험장비관리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32148" y="804625"/>
            <a:ext cx="67318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593287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고객지원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241359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시스템관리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6692" y="1556791"/>
            <a:ext cx="7174619" cy="1224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36576" y="1836040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신청중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72680" y="1836040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접수준비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24808" y="1836040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승인요청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48944" y="1840089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접수승인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9064" y="1836040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지원시작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41703" y="184482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지원종료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4840" y="2179762"/>
            <a:ext cx="1490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3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35572" y="2179762"/>
            <a:ext cx="1490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1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87700" y="2179547"/>
            <a:ext cx="1490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2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11836" y="2185119"/>
            <a:ext cx="1490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2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91956" y="2179762"/>
            <a:ext cx="1490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2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61696" y="2176248"/>
            <a:ext cx="29815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12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586692" y="4674696"/>
            <a:ext cx="3459663" cy="1634624"/>
          </a:xfrm>
          <a:prstGeom prst="roundRect">
            <a:avLst>
              <a:gd name="adj" fmla="val 3514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200000"/>
              </a:lnSpc>
            </a:pPr>
            <a:endParaRPr lang="ko-KR" altLang="en-US" sz="10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782164" y="4870112"/>
            <a:ext cx="110858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spc="-150" dirty="0" smtClean="0">
                <a:latin typeface="+mj-ea"/>
                <a:ea typeface="+mj-ea"/>
                <a:cs typeface="Lao UI" panose="020B0502040204020203" pitchFamily="34" charset="0"/>
              </a:rPr>
              <a:t>공지사항</a:t>
            </a:r>
            <a:endParaRPr lang="en-US" altLang="ko-KR" sz="1100" b="1" spc="-150" dirty="0">
              <a:latin typeface="+mj-ea"/>
              <a:ea typeface="+mj-ea"/>
              <a:cs typeface="Lao UI" panose="020B0502040204020203" pitchFamily="34" charset="0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782164" y="5176134"/>
            <a:ext cx="2239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800" spc="-150" dirty="0" smtClean="0">
                <a:latin typeface="+mj-ea"/>
                <a:ea typeface="+mj-ea"/>
                <a:cs typeface="Lao UI" panose="020B0502040204020203" pitchFamily="34" charset="0"/>
              </a:rPr>
              <a:t>2021 </a:t>
            </a: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한</a:t>
            </a:r>
            <a:r>
              <a:rPr lang="en-US" altLang="ko-KR" sz="800" spc="-150" dirty="0" smtClean="0">
                <a:latin typeface="+mj-ea"/>
                <a:ea typeface="+mj-ea"/>
                <a:cs typeface="Lao UI" panose="020B0502040204020203" pitchFamily="34" charset="0"/>
              </a:rPr>
              <a:t>-</a:t>
            </a: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불 항공 온라인 </a:t>
            </a:r>
            <a:r>
              <a:rPr lang="ko-KR" altLang="en-US" sz="800" spc="-150" dirty="0" err="1" smtClean="0">
                <a:latin typeface="+mj-ea"/>
                <a:ea typeface="+mj-ea"/>
                <a:cs typeface="Lao UI" panose="020B0502040204020203" pitchFamily="34" charset="0"/>
              </a:rPr>
              <a:t>상담회</a:t>
            </a: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 참가 수혜기업 모집 </a:t>
            </a:r>
            <a:r>
              <a:rPr lang="en-US" altLang="ko-KR" sz="800" spc="-150" dirty="0" smtClean="0">
                <a:latin typeface="+mj-ea"/>
                <a:ea typeface="+mj-ea"/>
                <a:cs typeface="Lao UI" panose="020B0502040204020203" pitchFamily="34" charset="0"/>
              </a:rPr>
              <a:t>2</a:t>
            </a: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차 공고</a:t>
            </a:r>
            <a:endParaRPr lang="ko-KR" altLang="en-US" sz="800" spc="-150" dirty="0">
              <a:latin typeface="+mj-ea"/>
              <a:ea typeface="+mj-ea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800" spc="-150" dirty="0" smtClean="0">
                <a:latin typeface="+mj-ea"/>
                <a:ea typeface="+mj-ea"/>
                <a:cs typeface="Lao UI" panose="020B0502040204020203" pitchFamily="34" charset="0"/>
              </a:rPr>
              <a:t>2021 </a:t>
            </a: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한</a:t>
            </a:r>
            <a:r>
              <a:rPr lang="en-US" altLang="ko-KR" sz="800" spc="-150" dirty="0" smtClean="0">
                <a:latin typeface="+mj-ea"/>
                <a:ea typeface="+mj-ea"/>
                <a:cs typeface="Lao UI" panose="020B0502040204020203" pitchFamily="34" charset="0"/>
              </a:rPr>
              <a:t>-</a:t>
            </a: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불 항공 온라인 </a:t>
            </a:r>
            <a:r>
              <a:rPr lang="ko-KR" altLang="en-US" sz="800" spc="-150" dirty="0" err="1" smtClean="0">
                <a:latin typeface="+mj-ea"/>
                <a:ea typeface="+mj-ea"/>
                <a:cs typeface="Lao UI" panose="020B0502040204020203" pitchFamily="34" charset="0"/>
              </a:rPr>
              <a:t>상담회</a:t>
            </a: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 참가 수혜기업 모집 공고</a:t>
            </a:r>
            <a:endParaRPr lang="ko-KR" altLang="en-US" sz="800" spc="-150" dirty="0">
              <a:latin typeface="+mj-ea"/>
              <a:ea typeface="+mj-ea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사천시 항공부품업체 직수출 컨설팅 지원사업 동영상 제작</a:t>
            </a:r>
            <a:r>
              <a:rPr lang="en-US" altLang="ko-KR" sz="800" spc="-150" dirty="0" smtClean="0">
                <a:latin typeface="+mj-ea"/>
                <a:ea typeface="+mj-ea"/>
                <a:cs typeface="Lao UI" panose="020B0502040204020203" pitchFamily="34" charset="0"/>
              </a:rPr>
              <a:t>…….</a:t>
            </a:r>
            <a:endParaRPr lang="ko-KR" altLang="en-US" sz="800" spc="-150" dirty="0">
              <a:latin typeface="+mj-ea"/>
              <a:ea typeface="+mj-ea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사천시 항공기업 글로벌마케팅 지원사업 수혜기업 모집공공</a:t>
            </a:r>
            <a:endParaRPr lang="ko-KR" altLang="en-US" sz="800" spc="-150" dirty="0">
              <a:latin typeface="+mj-ea"/>
              <a:ea typeface="+mj-ea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마케팅 경쟁력 강화 지원프로그램 수혜기업 모집공고</a:t>
            </a:r>
            <a:endParaRPr lang="en-US" altLang="ko-KR" sz="800" spc="-150" dirty="0">
              <a:latin typeface="+mj-ea"/>
              <a:ea typeface="+mj-ea"/>
              <a:cs typeface="Lao UI" panose="020B0502040204020203" pitchFamily="34" charset="0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296816" y="5176134"/>
            <a:ext cx="65637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j-ea"/>
                <a:cs typeface="Lao UI" panose="020B0502040204020203" pitchFamily="34" charset="0"/>
              </a:rPr>
              <a:t>2021-12-09 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j-ea"/>
                <a:cs typeface="Lao UI" panose="020B0502040204020203" pitchFamily="34" charset="0"/>
              </a:rPr>
              <a:t>2021-11-29 </a:t>
            </a:r>
            <a:endParaRPr lang="en-US" altLang="ko-KR" sz="800" dirty="0">
              <a:latin typeface="+mj-ea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j-ea"/>
                <a:cs typeface="Lao UI" panose="020B0502040204020203" pitchFamily="34" charset="0"/>
              </a:rPr>
              <a:t>2021-11-16</a:t>
            </a:r>
            <a:endParaRPr lang="en-US" altLang="ko-KR" sz="800" dirty="0">
              <a:latin typeface="+mj-ea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j-ea"/>
                <a:cs typeface="Lao UI" panose="020B0502040204020203" pitchFamily="34" charset="0"/>
              </a:rPr>
              <a:t>2021-10-05 </a:t>
            </a:r>
            <a:endParaRPr lang="en-US" altLang="ko-KR" sz="800" dirty="0">
              <a:latin typeface="+mj-ea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j-ea"/>
                <a:cs typeface="Lao UI" panose="020B0502040204020203" pitchFamily="34" charset="0"/>
              </a:rPr>
              <a:t>2021-08-26 </a:t>
            </a:r>
            <a:endParaRPr lang="en-US" altLang="ko-KR" sz="800" dirty="0">
              <a:latin typeface="+mj-ea"/>
              <a:cs typeface="Lao UI" panose="020B0502040204020203" pitchFamily="34" charset="0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4301649" y="4674696"/>
            <a:ext cx="3459663" cy="1634624"/>
          </a:xfrm>
          <a:prstGeom prst="roundRect">
            <a:avLst>
              <a:gd name="adj" fmla="val 3514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200000"/>
              </a:lnSpc>
            </a:pPr>
            <a:endParaRPr lang="ko-KR" altLang="en-US" sz="10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4743411" y="4870112"/>
            <a:ext cx="110858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spc="-150" dirty="0" smtClean="0">
                <a:latin typeface="+mj-ea"/>
                <a:ea typeface="+mj-ea"/>
                <a:cs typeface="Lao UI" panose="020B0502040204020203" pitchFamily="34" charset="0"/>
              </a:rPr>
              <a:t>Q&amp;A</a:t>
            </a:r>
            <a:endParaRPr lang="en-US" altLang="ko-KR" sz="1100" b="1" spc="-150" dirty="0">
              <a:latin typeface="+mj-ea"/>
              <a:ea typeface="+mj-ea"/>
              <a:cs typeface="Lao UI" panose="020B0502040204020203" pitchFamily="34" charset="0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4743411" y="5176134"/>
            <a:ext cx="2239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시험분석의뢰 상담 문의</a:t>
            </a:r>
          </a:p>
          <a:p>
            <a:pPr>
              <a:lnSpc>
                <a:spcPct val="150000"/>
              </a:lnSpc>
            </a:pPr>
            <a:r>
              <a:rPr lang="ko-KR" altLang="en-US" sz="800" spc="-150" dirty="0" smtClean="0">
                <a:latin typeface="+mj-ea"/>
                <a:ea typeface="+mj-ea"/>
                <a:cs typeface="Lao UI" panose="020B0502040204020203" pitchFamily="34" charset="0"/>
              </a:rPr>
              <a:t>시험분석신청 문의</a:t>
            </a:r>
          </a:p>
          <a:p>
            <a:pPr>
              <a:lnSpc>
                <a:spcPct val="150000"/>
              </a:lnSpc>
            </a:pPr>
            <a:r>
              <a:rPr lang="ko-KR" altLang="en-US" sz="800" spc="-150" dirty="0">
                <a:latin typeface="+mj-ea"/>
                <a:cs typeface="Lao UI" panose="020B0502040204020203" pitchFamily="34" charset="0"/>
              </a:rPr>
              <a:t>시험분석비용 세금계산서 발행 문의</a:t>
            </a:r>
          </a:p>
          <a:p>
            <a:pPr>
              <a:lnSpc>
                <a:spcPct val="150000"/>
              </a:lnSpc>
            </a:pPr>
            <a:r>
              <a:rPr lang="ko-KR" altLang="en-US" sz="800" spc="-150" dirty="0">
                <a:latin typeface="+mj-ea"/>
                <a:cs typeface="Lao UI" panose="020B0502040204020203" pitchFamily="34" charset="0"/>
              </a:rPr>
              <a:t>시험분석 성적서 발행 문의</a:t>
            </a:r>
          </a:p>
          <a:p>
            <a:pPr>
              <a:lnSpc>
                <a:spcPct val="150000"/>
              </a:lnSpc>
            </a:pPr>
            <a:r>
              <a:rPr lang="ko-KR" altLang="en-US" sz="800" spc="-150" dirty="0">
                <a:latin typeface="+mj-ea"/>
                <a:cs typeface="Lao UI" panose="020B0502040204020203" pitchFamily="34" charset="0"/>
              </a:rPr>
              <a:t>시험장비 지원 문의</a:t>
            </a:r>
            <a:endParaRPr lang="en-US" altLang="ko-KR" sz="800" spc="-150" dirty="0">
              <a:latin typeface="+mj-ea"/>
              <a:ea typeface="+mj-ea"/>
              <a:cs typeface="Lao UI" panose="020B0502040204020203" pitchFamily="34" charset="0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6897216" y="5176134"/>
            <a:ext cx="65637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j-ea"/>
                <a:cs typeface="Lao UI" panose="020B0502040204020203" pitchFamily="34" charset="0"/>
              </a:rPr>
              <a:t>2021-12-09 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j-ea"/>
                <a:cs typeface="Lao UI" panose="020B0502040204020203" pitchFamily="34" charset="0"/>
              </a:rPr>
              <a:t>2021-11-29 </a:t>
            </a:r>
            <a:endParaRPr lang="en-US" altLang="ko-KR" sz="800" dirty="0">
              <a:latin typeface="+mj-ea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j-ea"/>
                <a:cs typeface="Lao UI" panose="020B0502040204020203" pitchFamily="34" charset="0"/>
              </a:rPr>
              <a:t>2021-11-16</a:t>
            </a:r>
            <a:endParaRPr lang="en-US" altLang="ko-KR" sz="800" dirty="0">
              <a:latin typeface="+mj-ea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j-ea"/>
                <a:cs typeface="Lao UI" panose="020B0502040204020203" pitchFamily="34" charset="0"/>
              </a:rPr>
              <a:t>2021-10-05 </a:t>
            </a:r>
            <a:endParaRPr lang="en-US" altLang="ko-KR" sz="800" dirty="0">
              <a:latin typeface="+mj-ea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j-ea"/>
                <a:cs typeface="Lao UI" panose="020B0502040204020203" pitchFamily="34" charset="0"/>
              </a:rPr>
              <a:t>2021-08-26 </a:t>
            </a:r>
            <a:endParaRPr lang="en-US" altLang="ko-KR" sz="800" dirty="0">
              <a:latin typeface="+mj-ea"/>
              <a:cs typeface="Lao UI" panose="020B0502040204020203" pitchFamily="34" charset="0"/>
            </a:endParaRPr>
          </a:p>
        </p:txBody>
      </p:sp>
      <p:sp>
        <p:nvSpPr>
          <p:cNvPr id="77" name="모서리가 둥근 사각형 설명선 275">
            <a:extLst>
              <a:ext uri="{FF2B5EF4-FFF2-40B4-BE49-F238E27FC236}">
                <a16:creationId xmlns:a16="http://schemas.microsoft.com/office/drawing/2014/main" xmlns="" id="{049F0F6D-44B8-4B15-9847-9D1E266A1888}"/>
              </a:ext>
            </a:extLst>
          </p:cNvPr>
          <p:cNvSpPr/>
          <p:nvPr/>
        </p:nvSpPr>
        <p:spPr bwMode="auto">
          <a:xfrm>
            <a:off x="119494" y="2524516"/>
            <a:ext cx="1286386" cy="1293355"/>
          </a:xfrm>
          <a:prstGeom prst="wedgeRoundRectCallout">
            <a:avLst>
              <a:gd name="adj1" fmla="val 45577"/>
              <a:gd name="adj2" fmla="val -62424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센터장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모든 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신청건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 진행상태가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신청중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건수를 보여줌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‘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신청및접수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시험신청내역조회’ 페이지로 이동</a:t>
            </a:r>
          </a:p>
        </p:txBody>
      </p:sp>
      <p:sp>
        <p:nvSpPr>
          <p:cNvPr id="78" name="모서리가 둥근 사각형 설명선 275">
            <a:extLst>
              <a:ext uri="{FF2B5EF4-FFF2-40B4-BE49-F238E27FC236}">
                <a16:creationId xmlns:a16="http://schemas.microsoft.com/office/drawing/2014/main" xmlns="" id="{049F0F6D-44B8-4B15-9847-9D1E266A1888}"/>
              </a:ext>
            </a:extLst>
          </p:cNvPr>
          <p:cNvSpPr/>
          <p:nvPr/>
        </p:nvSpPr>
        <p:spPr bwMode="auto">
          <a:xfrm>
            <a:off x="1493314" y="2580498"/>
            <a:ext cx="1371453" cy="1985029"/>
          </a:xfrm>
          <a:prstGeom prst="wedgeRoundRectCallout">
            <a:avLst>
              <a:gd name="adj1" fmla="val 17154"/>
              <a:gd name="adj2" fmla="val -55115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 건수 중 진행상태가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접수준비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건수를 보여줌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‘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신청및접수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접수승인요청처리’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센터장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건의 진행상태가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접수준비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건수를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보여줌</a:t>
            </a:r>
            <a:endParaRPr lang="en-US" altLang="ko-KR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시 ‘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신청및접수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시험신청내역조회’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이동</a:t>
            </a:r>
          </a:p>
        </p:txBody>
      </p:sp>
      <p:sp>
        <p:nvSpPr>
          <p:cNvPr id="79" name="모서리가 둥근 사각형 설명선 275">
            <a:extLst>
              <a:ext uri="{FF2B5EF4-FFF2-40B4-BE49-F238E27FC236}">
                <a16:creationId xmlns:a16="http://schemas.microsoft.com/office/drawing/2014/main" xmlns="" id="{049F0F6D-44B8-4B15-9847-9D1E266A1888}"/>
              </a:ext>
            </a:extLst>
          </p:cNvPr>
          <p:cNvSpPr/>
          <p:nvPr/>
        </p:nvSpPr>
        <p:spPr bwMode="auto">
          <a:xfrm>
            <a:off x="2931232" y="2595510"/>
            <a:ext cx="1371453" cy="1985029"/>
          </a:xfrm>
          <a:prstGeom prst="wedgeRoundRectCallout">
            <a:avLst>
              <a:gd name="adj1" fmla="val -3102"/>
              <a:gd name="adj2" fmla="val -57739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 건수 중 진행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승인요청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건수를 보여줌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‘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신청및접수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시험신청내역조회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센터장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건의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진행상태가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접수준비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건수를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보여줌</a:t>
            </a:r>
            <a:endParaRPr lang="en-US" altLang="ko-KR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시 ‘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신청및접수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시험신청내역조회’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이동</a:t>
            </a:r>
          </a:p>
        </p:txBody>
      </p:sp>
      <p:sp>
        <p:nvSpPr>
          <p:cNvPr id="80" name="모서리가 둥근 사각형 설명선 275">
            <a:extLst>
              <a:ext uri="{FF2B5EF4-FFF2-40B4-BE49-F238E27FC236}">
                <a16:creationId xmlns:a16="http://schemas.microsoft.com/office/drawing/2014/main" xmlns="" id="{049F0F6D-44B8-4B15-9847-9D1E266A1888}"/>
              </a:ext>
            </a:extLst>
          </p:cNvPr>
          <p:cNvSpPr/>
          <p:nvPr/>
        </p:nvSpPr>
        <p:spPr bwMode="auto">
          <a:xfrm>
            <a:off x="4358365" y="2587053"/>
            <a:ext cx="1371453" cy="1985029"/>
          </a:xfrm>
          <a:prstGeom prst="wedgeRoundRectCallout">
            <a:avLst>
              <a:gd name="adj1" fmla="val -18716"/>
              <a:gd name="adj2" fmla="val -56864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 건수 중 진행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접수승인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건수를 보여줌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‘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신청및접수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시험신청내역조회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센터장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건의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진행상태가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접수준비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건수를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보여줌</a:t>
            </a:r>
            <a:endParaRPr lang="en-US" altLang="ko-KR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시 ‘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신청및접수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시험신청내역조회’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이동</a:t>
            </a:r>
          </a:p>
        </p:txBody>
      </p:sp>
      <p:sp>
        <p:nvSpPr>
          <p:cNvPr id="81" name="모서리가 둥근 사각형 설명선 275">
            <a:extLst>
              <a:ext uri="{FF2B5EF4-FFF2-40B4-BE49-F238E27FC236}">
                <a16:creationId xmlns:a16="http://schemas.microsoft.com/office/drawing/2014/main" xmlns="" id="{049F0F6D-44B8-4B15-9847-9D1E266A1888}"/>
              </a:ext>
            </a:extLst>
          </p:cNvPr>
          <p:cNvSpPr/>
          <p:nvPr/>
        </p:nvSpPr>
        <p:spPr bwMode="auto">
          <a:xfrm>
            <a:off x="5791956" y="2618764"/>
            <a:ext cx="1371453" cy="1985029"/>
          </a:xfrm>
          <a:prstGeom prst="wedgeRoundRectCallout">
            <a:avLst>
              <a:gd name="adj1" fmla="val -42347"/>
              <a:gd name="adj2" fmla="val -57447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 건수 중 진행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지원시작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건수를 보여줌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‘시험평가지원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지원시작처리’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센터장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endParaRPr lang="en-US" altLang="ko-KR" sz="9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건의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진행상태가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지원시작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건수를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보여줌</a:t>
            </a:r>
            <a:endParaRPr lang="en-US" altLang="ko-KR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시 ‘시험평가지원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지원시작처리’ 페이지로 이동</a:t>
            </a:r>
          </a:p>
        </p:txBody>
      </p:sp>
      <p:sp>
        <p:nvSpPr>
          <p:cNvPr id="82" name="모서리가 둥근 사각형 설명선 275">
            <a:extLst>
              <a:ext uri="{FF2B5EF4-FFF2-40B4-BE49-F238E27FC236}">
                <a16:creationId xmlns:a16="http://schemas.microsoft.com/office/drawing/2014/main" xmlns="" id="{049F0F6D-44B8-4B15-9847-9D1E266A1888}"/>
              </a:ext>
            </a:extLst>
          </p:cNvPr>
          <p:cNvSpPr/>
          <p:nvPr/>
        </p:nvSpPr>
        <p:spPr bwMode="auto">
          <a:xfrm>
            <a:off x="7359848" y="2497879"/>
            <a:ext cx="1890734" cy="1507186"/>
          </a:xfrm>
          <a:prstGeom prst="wedgeRoundRectCallout">
            <a:avLst>
              <a:gd name="adj1" fmla="val -64290"/>
              <a:gd name="adj2" fmla="val -58905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endParaRPr lang="en-US" altLang="ko-KR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 건수 중 진행상태가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지원종료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건수를 보여줌</a:t>
            </a:r>
            <a:endParaRPr lang="en-US" altLang="ko-KR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시 ‘시험평가지원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지원종료처리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페이지로 이동</a:t>
            </a:r>
            <a:endParaRPr lang="en-US" altLang="ko-KR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센터장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endParaRPr lang="en-US" altLang="ko-KR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건의 진행상태가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지원종료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모든 건수를 보여줌</a:t>
            </a:r>
            <a:endParaRPr lang="en-US" altLang="ko-KR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시 ‘시험평가지원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지원종료처리</a:t>
            </a:r>
            <a:r>
              <a:rPr lang="ko-KR" altLang="en-US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페이지로 이동</a:t>
            </a:r>
          </a:p>
        </p:txBody>
      </p:sp>
      <p:sp>
        <p:nvSpPr>
          <p:cNvPr id="84" name="모서리가 둥근 사각형 설명선 275">
            <a:extLst>
              <a:ext uri="{FF2B5EF4-FFF2-40B4-BE49-F238E27FC236}">
                <a16:creationId xmlns:a16="http://schemas.microsoft.com/office/drawing/2014/main" xmlns="" id="{049F0F6D-44B8-4B15-9847-9D1E266A1888}"/>
              </a:ext>
            </a:extLst>
          </p:cNvPr>
          <p:cNvSpPr/>
          <p:nvPr/>
        </p:nvSpPr>
        <p:spPr bwMode="auto">
          <a:xfrm>
            <a:off x="2462676" y="4807198"/>
            <a:ext cx="1286386" cy="261819"/>
          </a:xfrm>
          <a:prstGeom prst="wedgeRoundRectCallout">
            <a:avLst>
              <a:gd name="adj1" fmla="val -126282"/>
              <a:gd name="adj2" fmla="val 2628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lvl="0" eaLnBrk="0" hangingPunct="0">
              <a:buClr>
                <a:srgbClr val="008400"/>
              </a:buClr>
              <a:defRPr/>
            </a:pP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 페이지로 이동</a:t>
            </a:r>
            <a:endParaRPr lang="ko-KR" altLang="en-US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사각형 설명선 275">
            <a:extLst>
              <a:ext uri="{FF2B5EF4-FFF2-40B4-BE49-F238E27FC236}">
                <a16:creationId xmlns:a16="http://schemas.microsoft.com/office/drawing/2014/main" xmlns="" id="{049F0F6D-44B8-4B15-9847-9D1E266A1888}"/>
              </a:ext>
            </a:extLst>
          </p:cNvPr>
          <p:cNvSpPr/>
          <p:nvPr/>
        </p:nvSpPr>
        <p:spPr bwMode="auto">
          <a:xfrm>
            <a:off x="6318763" y="4843412"/>
            <a:ext cx="1286386" cy="261819"/>
          </a:xfrm>
          <a:prstGeom prst="wedgeRoundRectCallout">
            <a:avLst>
              <a:gd name="adj1" fmla="val -126282"/>
              <a:gd name="adj2" fmla="val 2628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lvl="0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r>
              <a:rPr lang="ko-KR" altLang="en-US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페이지로 이동</a:t>
            </a:r>
            <a:endParaRPr lang="ko-KR" altLang="en-US" sz="9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85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05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28451</TotalTime>
  <Words>445</Words>
  <Application>Microsoft Office PowerPoint</Application>
  <PresentationFormat>A4 용지(210x297mm)</PresentationFormat>
  <Paragraphs>93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Lao UI</vt:lpstr>
      <vt:lpstr>나눔고딕</vt:lpstr>
      <vt:lpstr>나눔바른고딕</vt:lpstr>
      <vt:lpstr>돋움</vt:lpstr>
      <vt:lpstr>맑은 고딕</vt:lpstr>
      <vt:lpstr>Arial</vt:lpstr>
      <vt:lpstr>Times New Roman</vt:lpstr>
      <vt:lpstr>Verdana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 Yun</dc:creator>
  <cp:lastModifiedBy>yoonsj</cp:lastModifiedBy>
  <cp:revision>1474</cp:revision>
  <dcterms:created xsi:type="dcterms:W3CDTF">2014-02-13T05:50:29Z</dcterms:created>
  <dcterms:modified xsi:type="dcterms:W3CDTF">2022-03-13T23:55:54Z</dcterms:modified>
</cp:coreProperties>
</file>