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453" r:id="rId3"/>
    <p:sldId id="461" r:id="rId4"/>
    <p:sldId id="463" r:id="rId5"/>
    <p:sldId id="462" r:id="rId6"/>
    <p:sldId id="457" r:id="rId7"/>
    <p:sldId id="464" r:id="rId8"/>
    <p:sldId id="465" r:id="rId9"/>
    <p:sldId id="466" r:id="rId10"/>
    <p:sldId id="467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6068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44" userDrawn="1">
          <p15:clr>
            <a:srgbClr val="A4A3A4"/>
          </p15:clr>
        </p15:guide>
        <p15:guide id="6" orient="horz" pos="1842" userDrawn="1">
          <p15:clr>
            <a:srgbClr val="A4A3A4"/>
          </p15:clr>
        </p15:guide>
        <p15:guide id="7" orient="horz" pos="1979" userDrawn="1">
          <p15:clr>
            <a:srgbClr val="A4A3A4"/>
          </p15:clr>
        </p15:guide>
        <p15:guide id="8" orient="horz" pos="2205" userDrawn="1">
          <p15:clr>
            <a:srgbClr val="A4A3A4"/>
          </p15:clr>
        </p15:guide>
        <p15:guide id="9" orient="horz" pos="2341" userDrawn="1">
          <p15:clr>
            <a:srgbClr val="A4A3A4"/>
          </p15:clr>
        </p15:guide>
        <p15:guide id="10" orient="horz" pos="2795" userDrawn="1">
          <p15:clr>
            <a:srgbClr val="A4A3A4"/>
          </p15:clr>
        </p15:guide>
        <p15:guide id="11" orient="horz" pos="3067" userDrawn="1">
          <p15:clr>
            <a:srgbClr val="A4A3A4"/>
          </p15:clr>
        </p15:guide>
        <p15:guide id="12" orient="horz" pos="3339" userDrawn="1">
          <p15:clr>
            <a:srgbClr val="A4A3A4"/>
          </p15:clr>
        </p15:guide>
        <p15:guide id="13" orient="horz" pos="3612" userDrawn="1">
          <p15:clr>
            <a:srgbClr val="A4A3A4"/>
          </p15:clr>
        </p15:guide>
        <p15:guide id="14" orient="horz" pos="3884" userDrawn="1">
          <p15:clr>
            <a:srgbClr val="A4A3A4"/>
          </p15:clr>
        </p15:guide>
        <p15:guide id="15" orient="horz" pos="2840">
          <p15:clr>
            <a:srgbClr val="A4A3A4"/>
          </p15:clr>
        </p15:guide>
        <p15:guide id="16" pos="4662" userDrawn="1">
          <p15:clr>
            <a:srgbClr val="A4A3A4"/>
          </p15:clr>
        </p15:guide>
        <p15:guide id="17" orient="horz" pos="572">
          <p15:clr>
            <a:srgbClr val="A4A3A4"/>
          </p15:clr>
        </p15:guide>
        <p15:guide id="18" orient="horz" pos="1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320"/>
    <a:srgbClr val="7F7F7F"/>
    <a:srgbClr val="000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22" autoAdjust="0"/>
    <p:restoredTop sz="99779" autoAdjust="0"/>
  </p:normalViewPr>
  <p:slideViewPr>
    <p:cSldViewPr snapToObjects="1" showGuides="1">
      <p:cViewPr varScale="1">
        <p:scale>
          <a:sx n="165" d="100"/>
          <a:sy n="165" d="100"/>
        </p:scale>
        <p:origin x="1914" y="120"/>
      </p:cViewPr>
      <p:guideLst>
        <p:guide orient="horz" pos="754"/>
        <p:guide orient="horz" pos="890"/>
        <p:guide pos="6068"/>
        <p:guide pos="3120"/>
        <p:guide pos="444"/>
        <p:guide orient="horz" pos="1842"/>
        <p:guide orient="horz" pos="1979"/>
        <p:guide orient="horz" pos="2205"/>
        <p:guide orient="horz" pos="2341"/>
        <p:guide orient="horz" pos="2795"/>
        <p:guide orient="horz" pos="3067"/>
        <p:guide orient="horz" pos="3339"/>
        <p:guide orient="horz" pos="3612"/>
        <p:guide orient="horz" pos="3884"/>
        <p:guide orient="horz" pos="2840"/>
        <p:guide pos="4662"/>
        <p:guide orient="horz" pos="57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notesViewPr>
    <p:cSldViewPr snapToObjects="1" showGuides="1">
      <p:cViewPr varScale="1">
        <p:scale>
          <a:sx n="89" d="100"/>
          <a:sy n="89" d="100"/>
        </p:scale>
        <p:origin x="-37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AB32-0341-4086-9C4A-20868FD84A20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5069-353B-4B2C-AF3A-C3EDCEA68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5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25C6-65D2-47CC-A882-DE866517FD70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CEBC-3ACC-4574-A608-4E2335CCEE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1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8096250" y="371475"/>
            <a:ext cx="1588" cy="6256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0" y="664612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3296816" y="6597781"/>
            <a:ext cx="2543175" cy="2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25" tIns="49163" rIns="98325" bIns="4916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fld id="{9D20EC60-87F7-437D-B2AE-190CE1380683}" type="slidenum">
              <a:rPr lang="en-US" altLang="ko-KR" sz="1000" b="0" smtClean="0">
                <a:solidFill>
                  <a:schemeClr val="tx1"/>
                </a:solidFill>
                <a:latin typeface="+mn-ea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 -</a:t>
            </a:r>
            <a:endParaRPr lang="ko-KR" altLang="en-US" sz="1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805590"/>
              </p:ext>
            </p:extLst>
          </p:nvPr>
        </p:nvGraphicFramePr>
        <p:xfrm>
          <a:off x="3175" y="332656"/>
          <a:ext cx="8094663" cy="18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3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 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8436685"/>
              </p:ext>
            </p:extLst>
          </p:nvPr>
        </p:nvGraphicFramePr>
        <p:xfrm>
          <a:off x="8104188" y="332656"/>
          <a:ext cx="1800000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_x381036744" descr="EMB0000e520017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" y="6675147"/>
            <a:ext cx="984101" cy="15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381037392" descr="EMB0000e520017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512" y="6684358"/>
            <a:ext cx="312107" cy="1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9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A0C3-BF60-4713-9354-BF5619379511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2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A0C3-BF60-4713-9354-BF5619379511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207"/>
          <p:cNvSpPr>
            <a:spLocks noChangeShapeType="1"/>
          </p:cNvSpPr>
          <p:nvPr/>
        </p:nvSpPr>
        <p:spPr bwMode="auto">
          <a:xfrm flipV="1">
            <a:off x="273050" y="2201863"/>
            <a:ext cx="8897938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Box 1208"/>
          <p:cNvSpPr txBox="1">
            <a:spLocks noChangeArrowheads="1"/>
          </p:cNvSpPr>
          <p:nvPr/>
        </p:nvSpPr>
        <p:spPr bwMode="auto">
          <a:xfrm>
            <a:off x="2687638" y="1643063"/>
            <a:ext cx="65928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3000" dirty="0" smtClean="0">
                <a:latin typeface="+mn-ea"/>
                <a:ea typeface="+mn-ea"/>
              </a:rPr>
              <a:t>화면설계서 </a:t>
            </a:r>
            <a:r>
              <a:rPr lang="en-US" altLang="ko-KR" sz="3000" dirty="0" smtClean="0">
                <a:latin typeface="+mn-ea"/>
                <a:ea typeface="+mn-ea"/>
              </a:rPr>
              <a:t>– </a:t>
            </a:r>
            <a:r>
              <a:rPr lang="ko-KR" altLang="en-US" sz="3000" dirty="0" err="1" smtClean="0">
                <a:latin typeface="+mn-ea"/>
                <a:ea typeface="+mn-ea"/>
              </a:rPr>
              <a:t>마이페이지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22" name="Text Box 1213"/>
          <p:cNvSpPr txBox="1">
            <a:spLocks noChangeArrowheads="1"/>
          </p:cNvSpPr>
          <p:nvPr/>
        </p:nvSpPr>
        <p:spPr bwMode="auto">
          <a:xfrm>
            <a:off x="5813425" y="2867025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문서번호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AP-DG-00008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71205"/>
              </p:ext>
            </p:extLst>
          </p:nvPr>
        </p:nvGraphicFramePr>
        <p:xfrm>
          <a:off x="2559050" y="4292600"/>
          <a:ext cx="4924425" cy="1342586"/>
        </p:xfrm>
        <a:graphic>
          <a:graphicData uri="http://schemas.openxmlformats.org/drawingml/2006/table">
            <a:tbl>
              <a:tblPr/>
              <a:tblGrid>
                <a:gridCol w="1486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8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 서 명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화면설계서 </a:t>
                      </a:r>
                      <a:r>
                        <a:rPr lang="en-US" altLang="ko-KR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시험신청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문서번호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AP-DG-00008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400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문서버전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 1.0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114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작성자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윤상준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 Box 1210"/>
          <p:cNvSpPr txBox="1">
            <a:spLocks noChangeArrowheads="1"/>
          </p:cNvSpPr>
          <p:nvPr/>
        </p:nvSpPr>
        <p:spPr bwMode="auto">
          <a:xfrm>
            <a:off x="3440832" y="746125"/>
            <a:ext cx="5833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복합재 인증센터 구축을 위한 시스템 개발 용역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13" name="_x381036744" descr="EMB0000e52001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04020"/>
            <a:ext cx="2524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_x381037392" descr="EMB0000e52001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6093296"/>
            <a:ext cx="1133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AP-UI-10-60-04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1303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>
                <a:latin typeface="+mn-ea"/>
              </a:rPr>
              <a:t>마이페이지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회원정보수정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>
                <a:latin typeface="+mn-ea"/>
              </a:rPr>
              <a:t>회원정보수정</a:t>
            </a: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1052362" cy="215444"/>
            <a:chOff x="200472" y="952373"/>
            <a:chExt cx="1052362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97142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회원정보수정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34084"/>
              </p:ext>
            </p:extLst>
          </p:nvPr>
        </p:nvGraphicFramePr>
        <p:xfrm>
          <a:off x="8105024" y="1245111"/>
          <a:ext cx="1800000" cy="398621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이름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아이디 정보는 </a:t>
                      </a:r>
                      <a:r>
                        <a:rPr lang="ko-KR" altLang="en-US" sz="900" dirty="0" err="1" smtClean="0"/>
                        <a:t>수정할수</a:t>
                      </a:r>
                      <a:r>
                        <a:rPr lang="ko-KR" altLang="en-US" sz="900" dirty="0" smtClean="0"/>
                        <a:t> 없음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기존비밀번호를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변경비밀번호를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변경빔리번호를</a:t>
                      </a:r>
                      <a:r>
                        <a:rPr lang="ko-KR" altLang="en-US" sz="900" dirty="0" smtClean="0"/>
                        <a:t> 다시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회원분류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휴대전화는 수정할 수 없음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일반전화번호를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메일주소를 변경함 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부서정보를 입력함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우편번호검색 버튼 클릭 시 </a:t>
                      </a:r>
                      <a:r>
                        <a:rPr lang="en-US" altLang="ko-KR" sz="900" dirty="0" smtClean="0"/>
                        <a:t>jusu.go.kr</a:t>
                      </a:r>
                      <a:r>
                        <a:rPr lang="ko-KR" altLang="en-US" sz="900" dirty="0" smtClean="0"/>
                        <a:t>의 주소정보연계 팝업을 호출하여 주소정보를 </a:t>
                      </a:r>
                      <a:r>
                        <a:rPr lang="ko-KR" altLang="en-US" sz="900" dirty="0" err="1" smtClean="0"/>
                        <a:t>변경처리함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주소정보연계 팝업에서 넘겨받은 주소기본정보로 수정할 수 없음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주소정보연계 팝업에서 넘겨받은 상세주소정보로 수정할 수 없음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마이페이지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70893"/>
              </p:ext>
            </p:extLst>
          </p:nvPr>
        </p:nvGraphicFramePr>
        <p:xfrm>
          <a:off x="279643" y="1490112"/>
          <a:ext cx="1288800" cy="85344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시험신청내역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수수료납부내역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시험장비이용현황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회원정보수정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6393160" y="1251298"/>
            <a:ext cx="1584176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마이페이지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회원정보수정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62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53717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63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6393160" y="1749901"/>
            <a:ext cx="1364627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*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는 필수 입력사항입니다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.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42575"/>
              </p:ext>
            </p:extLst>
          </p:nvPr>
        </p:nvGraphicFramePr>
        <p:xfrm>
          <a:off x="1883269" y="2006605"/>
          <a:ext cx="6032891" cy="3798659"/>
        </p:xfrm>
        <a:graphic>
          <a:graphicData uri="http://schemas.openxmlformats.org/drawingml/2006/table">
            <a:tbl>
              <a:tblPr firstRow="1" bandRow="1"/>
              <a:tblGrid>
                <a:gridCol w="981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513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홍길동</a:t>
                      </a:r>
                      <a:endParaRPr lang="ko-KR" altLang="en-US" sz="8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아이디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asbdc234d</a:t>
                      </a:r>
                      <a:endParaRPr lang="ko-KR" altLang="en-US" sz="8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기존비밀번호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4392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비밀번호변경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비밀번호 확인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회원분류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개인</a:t>
                      </a:r>
                      <a:endParaRPr lang="ko-KR" altLang="en-US" sz="8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휴대전화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010-1111-2323</a:t>
                      </a:r>
                      <a:endParaRPr lang="ko-KR" altLang="en-US" sz="8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일반전화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메일주소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0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부서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소재지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24CC9195-1B1A-4EC4-B723-C7BA36BC1EB1}"/>
              </a:ext>
            </a:extLst>
          </p:cNvPr>
          <p:cNvSpPr/>
          <p:nvPr/>
        </p:nvSpPr>
        <p:spPr>
          <a:xfrm>
            <a:off x="2952636" y="2636912"/>
            <a:ext cx="2504419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기존 비밀번호를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입력하여 주세요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.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24CC9195-1B1A-4EC4-B723-C7BA36BC1EB1}"/>
              </a:ext>
            </a:extLst>
          </p:cNvPr>
          <p:cNvSpPr/>
          <p:nvPr/>
        </p:nvSpPr>
        <p:spPr>
          <a:xfrm>
            <a:off x="2952636" y="2924944"/>
            <a:ext cx="2504419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변경하고자 하는 비밀번호를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입력하여 주세요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.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24CC9195-1B1A-4EC4-B723-C7BA36BC1EB1}"/>
              </a:ext>
            </a:extLst>
          </p:cNvPr>
          <p:cNvSpPr/>
          <p:nvPr/>
        </p:nvSpPr>
        <p:spPr>
          <a:xfrm>
            <a:off x="2948598" y="3220224"/>
            <a:ext cx="2504419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변경하고자 하는 비밀번호를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다시 입력하여 주세요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.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2DD3515-C2CC-4162-8D9E-A10B71054992}"/>
              </a:ext>
            </a:extLst>
          </p:cNvPr>
          <p:cNvSpPr/>
          <p:nvPr/>
        </p:nvSpPr>
        <p:spPr>
          <a:xfrm>
            <a:off x="3789356" y="4105342"/>
            <a:ext cx="517086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indent="47625">
              <a:spcBef>
                <a:spcPct val="20000"/>
              </a:spcBef>
              <a:buFont typeface="Wingdings" pitchFamily="2" charset="2"/>
              <a:buNone/>
            </a:pPr>
            <a:endParaRPr lang="ko-KR" altLang="en-US" sz="800" kern="0" dirty="0">
              <a:solidFill>
                <a:prstClr val="white">
                  <a:lumMod val="75000"/>
                </a:prst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70B362E4-56EB-4040-8B87-87E444114A37}"/>
              </a:ext>
            </a:extLst>
          </p:cNvPr>
          <p:cNvSpPr/>
          <p:nvPr/>
        </p:nvSpPr>
        <p:spPr>
          <a:xfrm>
            <a:off x="4519595" y="4105342"/>
            <a:ext cx="517086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indent="47625">
              <a:spcBef>
                <a:spcPct val="20000"/>
              </a:spcBef>
              <a:buFont typeface="Wingdings" pitchFamily="2" charset="2"/>
              <a:buNone/>
            </a:pPr>
            <a:endParaRPr lang="ko-KR" altLang="en-US" sz="800" kern="0" dirty="0">
              <a:solidFill>
                <a:prstClr val="white">
                  <a:lumMod val="75000"/>
                </a:prst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02B3A673-3BE9-4944-A734-0F3565B9B8D0}"/>
              </a:ext>
            </a:extLst>
          </p:cNvPr>
          <p:cNvSpPr/>
          <p:nvPr/>
        </p:nvSpPr>
        <p:spPr>
          <a:xfrm>
            <a:off x="2959924" y="4105342"/>
            <a:ext cx="609632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indent="47625">
              <a:spcBef>
                <a:spcPct val="20000"/>
              </a:spcBef>
              <a:buFont typeface="Wingdings" pitchFamily="2" charset="2"/>
              <a:buNone/>
            </a:pPr>
            <a:endParaRPr lang="ko-KR" altLang="en-US" sz="800" kern="0" dirty="0">
              <a:solidFill>
                <a:prstClr val="white">
                  <a:lumMod val="75000"/>
                </a:prst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119172E-55DC-4E63-A914-4F4023CCEE1C}"/>
              </a:ext>
            </a:extLst>
          </p:cNvPr>
          <p:cNvSpPr txBox="1"/>
          <p:nvPr/>
        </p:nvSpPr>
        <p:spPr>
          <a:xfrm>
            <a:off x="3587174" y="4041561"/>
            <a:ext cx="207595" cy="277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-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3820C3D-E1BD-417D-AE37-B3522CA8100F}"/>
              </a:ext>
            </a:extLst>
          </p:cNvPr>
          <p:cNvSpPr txBox="1"/>
          <p:nvPr/>
        </p:nvSpPr>
        <p:spPr>
          <a:xfrm>
            <a:off x="4301743" y="4034866"/>
            <a:ext cx="207595" cy="277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-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15EE8475-1B24-4DBF-91F8-84D4B0FB4A99}"/>
              </a:ext>
            </a:extLst>
          </p:cNvPr>
          <p:cNvSpPr/>
          <p:nvPr/>
        </p:nvSpPr>
        <p:spPr>
          <a:xfrm>
            <a:off x="2959924" y="4386149"/>
            <a:ext cx="721367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indent="47625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800" dirty="0" err="1">
                <a:solidFill>
                  <a:schemeClr val="accent1">
                    <a:lumMod val="50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sjyoon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06A1BA7F-3C5C-4B76-9C30-79A3A30DFCE0}"/>
              </a:ext>
            </a:extLst>
          </p:cNvPr>
          <p:cNvSpPr/>
          <p:nvPr/>
        </p:nvSpPr>
        <p:spPr>
          <a:xfrm>
            <a:off x="3869552" y="4386149"/>
            <a:ext cx="828000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indent="47625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Ispark.kr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22BC8DC-1D00-4AC6-8D5D-C36D705FEF51}"/>
              </a:ext>
            </a:extLst>
          </p:cNvPr>
          <p:cNvSpPr/>
          <p:nvPr/>
        </p:nvSpPr>
        <p:spPr>
          <a:xfrm>
            <a:off x="4769538" y="4388189"/>
            <a:ext cx="609632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indent="47625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직접입력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279B83E8-B8D7-4778-B55F-63B34C71A1DF}"/>
              </a:ext>
            </a:extLst>
          </p:cNvPr>
          <p:cNvSpPr/>
          <p:nvPr/>
        </p:nvSpPr>
        <p:spPr>
          <a:xfrm>
            <a:off x="5216850" y="4388189"/>
            <a:ext cx="216000" cy="14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indent="47625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A11E12FA-7FD9-4ADE-88C3-5DEF8E93BECD}"/>
              </a:ext>
            </a:extLst>
          </p:cNvPr>
          <p:cNvSpPr txBox="1"/>
          <p:nvPr/>
        </p:nvSpPr>
        <p:spPr>
          <a:xfrm>
            <a:off x="3671624" y="4318563"/>
            <a:ext cx="2075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@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 Unicode MS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24CC9195-1B1A-4EC4-B723-C7BA36BC1EB1}"/>
              </a:ext>
            </a:extLst>
          </p:cNvPr>
          <p:cNvSpPr/>
          <p:nvPr/>
        </p:nvSpPr>
        <p:spPr>
          <a:xfrm>
            <a:off x="2952636" y="4633725"/>
            <a:ext cx="2504419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소속된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부서가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있다면 입력하여 주세요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.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4CC9195-1B1A-4EC4-B723-C7BA36BC1EB1}"/>
              </a:ext>
            </a:extLst>
          </p:cNvPr>
          <p:cNvSpPr/>
          <p:nvPr/>
        </p:nvSpPr>
        <p:spPr>
          <a:xfrm>
            <a:off x="2959925" y="4959900"/>
            <a:ext cx="984964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24CC9195-1B1A-4EC4-B723-C7BA36BC1EB1}"/>
              </a:ext>
            </a:extLst>
          </p:cNvPr>
          <p:cNvSpPr/>
          <p:nvPr/>
        </p:nvSpPr>
        <p:spPr>
          <a:xfrm>
            <a:off x="2959924" y="5235267"/>
            <a:ext cx="4873395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24CC9195-1B1A-4EC4-B723-C7BA36BC1EB1}"/>
              </a:ext>
            </a:extLst>
          </p:cNvPr>
          <p:cNvSpPr/>
          <p:nvPr/>
        </p:nvSpPr>
        <p:spPr>
          <a:xfrm>
            <a:off x="2952636" y="5545369"/>
            <a:ext cx="4873395" cy="18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000569" y="4951993"/>
            <a:ext cx="880423" cy="1958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우편번호검색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D294FEEC-1107-4DFB-AE83-524CD65B670C}"/>
              </a:ext>
            </a:extLst>
          </p:cNvPr>
          <p:cNvSpPr/>
          <p:nvPr/>
        </p:nvSpPr>
        <p:spPr>
          <a:xfrm>
            <a:off x="4449887" y="5933306"/>
            <a:ext cx="1248934" cy="315312"/>
          </a:xfrm>
          <a:prstGeom prst="rect">
            <a:avLst/>
          </a:prstGeom>
          <a:solidFill>
            <a:srgbClr val="19A0DC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저장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648744" y="219955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95148" y="263691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788922" y="2956050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770394" y="3249410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702551" y="3686770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70394" y="410534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767130" y="442363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777143" y="46860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813054" y="4937558"/>
            <a:ext cx="283961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703099" y="5275777"/>
            <a:ext cx="283961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652926" y="5545019"/>
            <a:ext cx="283961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275588" y="6026960"/>
            <a:ext cx="283961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48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AP-UI-10-60-01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3996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시험신청내역</a:t>
            </a:r>
            <a:r>
              <a:rPr lang="en-US" altLang="ko-KR" sz="1000" dirty="0" smtClean="0">
                <a:latin typeface="+mn-ea"/>
              </a:rPr>
              <a:t>(1/4)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smtClean="0">
                <a:latin typeface="+mn-ea"/>
              </a:rPr>
              <a:t>시험신청내역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마이페이지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7533"/>
              </p:ext>
            </p:extLst>
          </p:nvPr>
        </p:nvGraphicFramePr>
        <p:xfrm>
          <a:off x="279643" y="1490112"/>
          <a:ext cx="1288800" cy="85344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시험신청내역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수수료납부내역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시험장비이용현황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회원정보수정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1878232" y="2044253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총 시험신청내역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: </a:t>
            </a:r>
            <a:r>
              <a:rPr kumimoji="1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1052362" cy="215444"/>
            <a:chOff x="200472" y="952373"/>
            <a:chExt cx="1052362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97142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시험신청내역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1271"/>
              </p:ext>
            </p:extLst>
          </p:nvPr>
        </p:nvGraphicFramePr>
        <p:xfrm>
          <a:off x="8105024" y="1245111"/>
          <a:ext cx="1800000" cy="379251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검색조건인 신청일자 항목으로 </a:t>
                      </a:r>
                      <a:r>
                        <a:rPr lang="en-US" altLang="ko-KR" sz="900" dirty="0" smtClean="0"/>
                        <a:t>From To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조건으로 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- To</a:t>
                      </a:r>
                      <a:r>
                        <a:rPr lang="ko-KR" altLang="en-US" sz="900" baseline="0" dirty="0" smtClean="0"/>
                        <a:t>의 날자는 </a:t>
                      </a:r>
                      <a:r>
                        <a:rPr lang="en-US" altLang="ko-KR" sz="900" baseline="0" dirty="0" smtClean="0"/>
                        <a:t>From</a:t>
                      </a:r>
                      <a:r>
                        <a:rPr lang="ko-KR" altLang="en-US" sz="900" baseline="0" dirty="0" smtClean="0"/>
                        <a:t>의 </a:t>
                      </a:r>
                      <a:r>
                        <a:rPr lang="ko-KR" altLang="en-US" sz="900" baseline="0" dirty="0" err="1" smtClean="0"/>
                        <a:t>날자보다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클수</a:t>
                      </a:r>
                      <a:r>
                        <a:rPr lang="ko-KR" altLang="en-US" sz="900" baseline="0" dirty="0" smtClean="0"/>
                        <a:t> 없음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- </a:t>
                      </a:r>
                      <a:r>
                        <a:rPr lang="ko-KR" altLang="en-US" sz="900" baseline="0" dirty="0" smtClean="0"/>
                        <a:t>기본은 현재 날자 기준으로 </a:t>
                      </a:r>
                      <a:r>
                        <a:rPr lang="en-US" altLang="ko-KR" sz="900" baseline="0" dirty="0" smtClean="0"/>
                        <a:t>1</a:t>
                      </a:r>
                      <a:r>
                        <a:rPr lang="ko-KR" altLang="en-US" sz="900" baseline="0" dirty="0" smtClean="0"/>
                        <a:t>개월을 설정 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검색조건인 진행상태 항목으로 진행상태 코드를 </a:t>
                      </a:r>
                      <a:r>
                        <a:rPr lang="en-US" altLang="ko-KR" sz="900" dirty="0" smtClean="0"/>
                        <a:t>Select Box</a:t>
                      </a:r>
                      <a:r>
                        <a:rPr lang="ko-KR" altLang="en-US" sz="900" dirty="0" smtClean="0"/>
                        <a:t>로 보여주고 선택할 수 있도록 함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- </a:t>
                      </a:r>
                      <a:r>
                        <a:rPr lang="ko-KR" altLang="en-US" sz="900" dirty="0" smtClean="0"/>
                        <a:t>기본은 </a:t>
                      </a:r>
                      <a:r>
                        <a:rPr lang="en-US" altLang="ko-KR" sz="900" dirty="0" smtClean="0"/>
                        <a:t>“</a:t>
                      </a:r>
                      <a:r>
                        <a:rPr lang="ko-KR" altLang="en-US" sz="900" dirty="0" smtClean="0"/>
                        <a:t>전체</a:t>
                      </a:r>
                      <a:r>
                        <a:rPr lang="en-US" altLang="ko-KR" sz="900" dirty="0" smtClean="0"/>
                        <a:t>”</a:t>
                      </a:r>
                      <a:r>
                        <a:rPr lang="ko-KR" altLang="en-US" sz="900" dirty="0" smtClean="0"/>
                        <a:t>임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검색조건에 해당하는 시험신청내역을 조회하여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검색결과에 대한 총 </a:t>
                      </a:r>
                      <a:r>
                        <a:rPr lang="ko-KR" altLang="en-US" sz="900" dirty="0" err="1" smtClean="0"/>
                        <a:t>레코드수를</a:t>
                      </a:r>
                      <a:r>
                        <a:rPr lang="ko-KR" altLang="en-US" sz="900" dirty="0" smtClean="0"/>
                        <a:t>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시험명</a:t>
                      </a:r>
                      <a:r>
                        <a:rPr lang="ko-KR" altLang="en-US" sz="900" dirty="0" smtClean="0"/>
                        <a:t> 클릭 시 해당 시험에 대한 시험신청정보의 상세조회 팝업을 호출함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검색결과에 대한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처리로 클릭된 숫자에 대한 페이지로 이동함 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표 256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7962"/>
              </p:ext>
            </p:extLst>
          </p:nvPr>
        </p:nvGraphicFramePr>
        <p:xfrm>
          <a:off x="1872438" y="2284864"/>
          <a:ext cx="6032890" cy="853440"/>
        </p:xfrm>
        <a:graphic>
          <a:graphicData uri="http://schemas.openxmlformats.org/drawingml/2006/table">
            <a:tbl>
              <a:tblPr firstRow="1" bandRow="1"/>
              <a:tblGrid>
                <a:gridCol w="7763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869393814"/>
                    </a:ext>
                  </a:extLst>
                </a:gridCol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순번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시험명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신청일자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진행상태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TA-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시험분석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&gt;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복합재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CAI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2020-12-08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신청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MP-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가공장비사용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&gt;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시험평가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2020-11-15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접수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8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MP-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가공장비지원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&gt;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복합재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2020-11-01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7410608" y="1880029"/>
            <a:ext cx="494720" cy="167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검색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7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3394337" y="3493145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&lt;&lt;   &lt;   1   2   3   4   5   6   7   8   9   10   &gt;   &gt;&gt;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200808" y="3520164"/>
            <a:ext cx="135874" cy="144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84541" y="17905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59699" y="19649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01835" y="254132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28765" y="35201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6393160" y="1251298"/>
            <a:ext cx="1584176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마이페이지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시험신청내역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16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626163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4CC9195-1B1A-4EC4-B723-C7BA36BC1EB1}"/>
              </a:ext>
            </a:extLst>
          </p:cNvPr>
          <p:cNvSpPr/>
          <p:nvPr/>
        </p:nvSpPr>
        <p:spPr>
          <a:xfrm>
            <a:off x="4001543" y="1878566"/>
            <a:ext cx="654370" cy="169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21" y="1883824"/>
            <a:ext cx="202271" cy="15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4CC9195-1B1A-4EC4-B723-C7BA36BC1EB1}"/>
              </a:ext>
            </a:extLst>
          </p:cNvPr>
          <p:cNvSpPr/>
          <p:nvPr/>
        </p:nvSpPr>
        <p:spPr>
          <a:xfrm>
            <a:off x="5081663" y="1884074"/>
            <a:ext cx="654370" cy="169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41" y="1889332"/>
            <a:ext cx="202271" cy="15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4860240" y="1855005"/>
            <a:ext cx="242384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~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4729583" y="177075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3472001" y="1856947"/>
            <a:ext cx="581673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신청일자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B07F60D1-DF32-4CA7-BF2E-103025FB68C4}"/>
              </a:ext>
            </a:extLst>
          </p:cNvPr>
          <p:cNvGrpSpPr/>
          <p:nvPr/>
        </p:nvGrpSpPr>
        <p:grpSpPr>
          <a:xfrm>
            <a:off x="6588124" y="1891503"/>
            <a:ext cx="648072" cy="167737"/>
            <a:chOff x="2798993" y="2265271"/>
            <a:chExt cx="648072" cy="216000"/>
          </a:xfrm>
        </p:grpSpPr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신청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1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6044754" y="1875786"/>
            <a:ext cx="54336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진행상태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952258" y="1777719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AP-UI-10-60-01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4445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시험신청내역</a:t>
            </a:r>
            <a:r>
              <a:rPr lang="en-US" altLang="ko-KR" sz="1000" dirty="0" smtClean="0">
                <a:latin typeface="+mn-ea"/>
              </a:rPr>
              <a:t>(2/4)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smtClean="0">
                <a:latin typeface="+mn-ea"/>
              </a:rPr>
              <a:t>시험신청내역 상세조회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팝업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62765"/>
              </p:ext>
            </p:extLst>
          </p:nvPr>
        </p:nvGraphicFramePr>
        <p:xfrm>
          <a:off x="8105024" y="1245111"/>
          <a:ext cx="1800000" cy="324387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시험신청내역 상세조회 팝업 화면을 닫음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시험신청내역의 </a:t>
                      </a:r>
                      <a:r>
                        <a:rPr lang="ko-KR" altLang="en-US" sz="900" dirty="0" err="1" smtClean="0"/>
                        <a:t>신청일시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진행상태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접수번호를 보여줌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접수번호는 접수번호가 있을 경우 접수번호를 보이고 없을 경우 </a:t>
                      </a:r>
                      <a:r>
                        <a:rPr lang="en-US" altLang="ko-KR" sz="900" dirty="0" smtClean="0"/>
                        <a:t>‘-’</a:t>
                      </a:r>
                      <a:r>
                        <a:rPr lang="ko-KR" altLang="en-US" sz="900" dirty="0" smtClean="0"/>
                        <a:t>로 보이게 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시험신청 항목을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시험성적서에</a:t>
                      </a:r>
                      <a:r>
                        <a:rPr lang="ko-KR" altLang="en-US" sz="900" dirty="0" smtClean="0"/>
                        <a:t> 대한 신청정보를 보여줌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radio </a:t>
                      </a:r>
                      <a:r>
                        <a:rPr lang="ko-KR" altLang="en-US" sz="900" dirty="0" smtClean="0"/>
                        <a:t>버튼은 비활성화하여 변경할 수 없도록 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시료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시편정보를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파일명 클릭 시 파일을 </a:t>
                      </a:r>
                      <a:r>
                        <a:rPr lang="ko-KR" altLang="en-US" sz="900" dirty="0" err="1" smtClean="0"/>
                        <a:t>다운로드함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72480" y="836712"/>
            <a:ext cx="7632848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18911" y="982394"/>
            <a:ext cx="481032" cy="226591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781332" y="990154"/>
            <a:ext cx="123996" cy="47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95060"/>
              </p:ext>
            </p:extLst>
          </p:nvPr>
        </p:nvGraphicFramePr>
        <p:xfrm>
          <a:off x="353611" y="1352858"/>
          <a:ext cx="7372039" cy="213360"/>
        </p:xfrm>
        <a:graphic>
          <a:graphicData uri="http://schemas.openxmlformats.org/drawingml/2006/table">
            <a:tbl>
              <a:tblPr firstRow="1" bandRow="1"/>
              <a:tblGrid>
                <a:gridCol w="707142"/>
                <a:gridCol w="1563468"/>
                <a:gridCol w="868593"/>
                <a:gridCol w="1824046"/>
                <a:gridCol w="968892"/>
                <a:gridCol w="1439898"/>
              </a:tblGrid>
              <a:tr h="16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신청일시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2020-11-15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10:10:10</a:t>
                      </a:r>
                      <a:endParaRPr lang="ko-KR" altLang="en-US" sz="800" b="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진행상태</a:t>
                      </a:r>
                      <a:endParaRPr lang="ko-KR" altLang="en-US" sz="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접수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접수번호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2020-CR-00012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35" name="TextBox 8"/>
          <p:cNvSpPr txBox="1"/>
          <p:nvPr/>
        </p:nvSpPr>
        <p:spPr>
          <a:xfrm>
            <a:off x="3062886" y="961807"/>
            <a:ext cx="21239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시험신청내역 상세조회</a:t>
            </a:r>
            <a:endParaRPr lang="ko-KR" altLang="en-US" sz="1600" dirty="0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873891" y="1206178"/>
            <a:ext cx="2520000" cy="185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E710704-C803-4406-8668-D46EE13C99DA}"/>
              </a:ext>
            </a:extLst>
          </p:cNvPr>
          <p:cNvSpPr/>
          <p:nvPr/>
        </p:nvSpPr>
        <p:spPr>
          <a:xfrm>
            <a:off x="363997" y="1700808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시험항목 내역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8" name="AutoShape 86">
            <a:extLst>
              <a:ext uri="{FF2B5EF4-FFF2-40B4-BE49-F238E27FC236}">
                <a16:creationId xmlns="" xmlns:a16="http://schemas.microsoft.com/office/drawing/2014/main" id="{77295C22-9575-4B13-A1A4-2F1AAD373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230" y="6093296"/>
            <a:ext cx="383559" cy="267700"/>
          </a:xfrm>
          <a:prstGeom prst="downArrow">
            <a:avLst>
              <a:gd name="adj1" fmla="val 74796"/>
              <a:gd name="adj2" fmla="val 37741"/>
            </a:avLst>
          </a:prstGeom>
          <a:gradFill rotWithShape="0">
            <a:gsLst>
              <a:gs pos="0">
                <a:srgbClr val="6DB7D1">
                  <a:gamma/>
                  <a:tint val="0"/>
                  <a:invGamma/>
                </a:srgbClr>
              </a:gs>
              <a:gs pos="100000">
                <a:sysClr val="window" lastClr="FFFFFF">
                  <a:lumMod val="75000"/>
                </a:sys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63500" dir="5400000" algn="ctr" rotWithShape="0">
              <a:sysClr val="window" lastClr="FFFFFF"/>
            </a:outerShdw>
          </a:effectLst>
        </p:spPr>
        <p:txBody>
          <a:bodyPr wrap="none" lIns="58675" tIns="29338" rIns="58675" bIns="29338" anchor="ctr"/>
          <a:lstStyle/>
          <a:p>
            <a:pPr marL="0" marR="0" lvl="0" indent="0" algn="l" defTabSz="582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9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382A5CC-4AD8-4E36-9C9B-A8938EC79748}"/>
              </a:ext>
            </a:extLst>
          </p:cNvPr>
          <p:cNvSpPr txBox="1"/>
          <p:nvPr/>
        </p:nvSpPr>
        <p:spPr>
          <a:xfrm>
            <a:off x="4016896" y="6093296"/>
            <a:ext cx="615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계속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8490" y="128855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50974" y="94184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35997" y="1721280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50E5D8A6-149A-4134-8F97-942494B74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16296"/>
              </p:ext>
            </p:extLst>
          </p:nvPr>
        </p:nvGraphicFramePr>
        <p:xfrm>
          <a:off x="363994" y="2044566"/>
          <a:ext cx="7361657" cy="1002720"/>
        </p:xfrm>
        <a:graphic>
          <a:graphicData uri="http://schemas.openxmlformats.org/drawingml/2006/table">
            <a:tbl>
              <a:tblPr firstRow="1" bandRow="1"/>
              <a:tblGrid>
                <a:gridCol w="9260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8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08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0807"/>
                <a:gridCol w="555604"/>
                <a:gridCol w="972201"/>
                <a:gridCol w="1296411"/>
                <a:gridCol w="13890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764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시험분류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대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시험분류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시험항목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소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시험장비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담당자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의뢰내용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연락처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금속 재료시험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역학</a:t>
                      </a:r>
                      <a:endParaRPr lang="en-US" altLang="ko-KR" sz="800" b="0" kern="120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인장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홍담당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010-1111-1111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abc@abc.com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금속 재료시험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열분석</a:t>
                      </a:r>
                      <a:endParaRPr lang="en-US" altLang="ko-KR" sz="800" b="0" kern="120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압축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홍담당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010-1111-1111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abc@abc.com</a:t>
                      </a:r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E710704-C803-4406-8668-D46EE13C99DA}"/>
              </a:ext>
            </a:extLst>
          </p:cNvPr>
          <p:cNvSpPr/>
          <p:nvPr/>
        </p:nvSpPr>
        <p:spPr>
          <a:xfrm>
            <a:off x="376913" y="3212976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시험성적서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95201"/>
              </p:ext>
            </p:extLst>
          </p:nvPr>
        </p:nvGraphicFramePr>
        <p:xfrm>
          <a:off x="379562" y="3550346"/>
          <a:ext cx="7346087" cy="869343"/>
        </p:xfrm>
        <a:graphic>
          <a:graphicData uri="http://schemas.openxmlformats.org/drawingml/2006/table">
            <a:tbl>
              <a:tblPr firstRow="1" bandRow="1"/>
              <a:tblGrid>
                <a:gridCol w="10347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74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9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78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9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종류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언어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9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수령방법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사용용도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사용용도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9292260"/>
                  </a:ext>
                </a:extLst>
              </a:tr>
              <a:tr h="289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발급희망일자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2021-01-27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특이사항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특이사항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439292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63B62BA2-D00E-4F07-B2C3-AFA61E3A4683}"/>
              </a:ext>
            </a:extLst>
          </p:cNvPr>
          <p:cNvGrpSpPr/>
          <p:nvPr/>
        </p:nvGrpSpPr>
        <p:grpSpPr>
          <a:xfrm>
            <a:off x="1654478" y="3588331"/>
            <a:ext cx="634226" cy="215444"/>
            <a:chOff x="3324113" y="5973463"/>
            <a:chExt cx="634226" cy="236989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BA78E5F3-6573-45CF-B6CA-E6160928909D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5382A5CC-4AD8-4E36-9C9B-A8938EC79748}"/>
                </a:ext>
              </a:extLst>
            </p:cNvPr>
            <p:cNvSpPr txBox="1"/>
            <p:nvPr/>
          </p:nvSpPr>
          <p:spPr>
            <a:xfrm>
              <a:off x="3343156" y="5973463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필요없음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DE8C79CE-60B5-47AA-803D-E44828B80809}"/>
              </a:ext>
            </a:extLst>
          </p:cNvPr>
          <p:cNvGrpSpPr/>
          <p:nvPr/>
        </p:nvGrpSpPr>
        <p:grpSpPr>
          <a:xfrm>
            <a:off x="2374558" y="3588331"/>
            <a:ext cx="634226" cy="215444"/>
            <a:chOff x="3720200" y="4918114"/>
            <a:chExt cx="634226" cy="215444"/>
          </a:xfrm>
        </p:grpSpPr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DA20EE17-5F35-45A7-B305-5ECAB2F111EF}"/>
                </a:ext>
              </a:extLst>
            </p:cNvPr>
            <p:cNvSpPr/>
            <p:nvPr/>
          </p:nvSpPr>
          <p:spPr>
            <a:xfrm>
              <a:off x="3720200" y="4972951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697D33C8-ACB4-4C84-AFAA-A8AF944DF157}"/>
                </a:ext>
              </a:extLst>
            </p:cNvPr>
            <p:cNvSpPr txBox="1"/>
            <p:nvPr/>
          </p:nvSpPr>
          <p:spPr>
            <a:xfrm>
              <a:off x="3739243" y="4918114"/>
              <a:ext cx="6151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일반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E9E9A339-7F4F-4BD6-A672-6808A962D13D}"/>
                </a:ext>
              </a:extLst>
            </p:cNvPr>
            <p:cNvSpPr/>
            <p:nvPr/>
          </p:nvSpPr>
          <p:spPr>
            <a:xfrm>
              <a:off x="3741564" y="4992357"/>
              <a:ext cx="41716" cy="6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FD208401-C8DD-4AED-934A-A28ED38B3DEE}"/>
              </a:ext>
            </a:extLst>
          </p:cNvPr>
          <p:cNvGrpSpPr/>
          <p:nvPr/>
        </p:nvGrpSpPr>
        <p:grpSpPr>
          <a:xfrm>
            <a:off x="2878614" y="3588331"/>
            <a:ext cx="634226" cy="215444"/>
            <a:chOff x="3324113" y="5973463"/>
            <a:chExt cx="634226" cy="236989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798A0C0D-8FBE-4C46-A7B6-BCFAE6186C6C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424EDF6A-5D32-4CED-906D-5DDAE0CEBB47}"/>
                </a:ext>
              </a:extLst>
            </p:cNvPr>
            <p:cNvSpPr txBox="1"/>
            <p:nvPr/>
          </p:nvSpPr>
          <p:spPr>
            <a:xfrm>
              <a:off x="3343156" y="5973463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KOLAS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CADFD559-223D-4E0F-A0E3-FB338DE0C0B0}"/>
              </a:ext>
            </a:extLst>
          </p:cNvPr>
          <p:cNvGrpSpPr/>
          <p:nvPr/>
        </p:nvGrpSpPr>
        <p:grpSpPr>
          <a:xfrm>
            <a:off x="5097016" y="3588331"/>
            <a:ext cx="634226" cy="215444"/>
            <a:chOff x="3720200" y="4918114"/>
            <a:chExt cx="634226" cy="215444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4A7616D6-EAA4-4680-B8BB-038D71AE45FB}"/>
                </a:ext>
              </a:extLst>
            </p:cNvPr>
            <p:cNvSpPr/>
            <p:nvPr/>
          </p:nvSpPr>
          <p:spPr>
            <a:xfrm>
              <a:off x="3720200" y="4972951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14BD6226-BB88-45D2-96EE-391A2E042648}"/>
                </a:ext>
              </a:extLst>
            </p:cNvPr>
            <p:cNvSpPr txBox="1"/>
            <p:nvPr/>
          </p:nvSpPr>
          <p:spPr>
            <a:xfrm>
              <a:off x="3739243" y="4918114"/>
              <a:ext cx="6151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국문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74827075-EEAB-4B3C-9A43-5E98F3C3875D}"/>
                </a:ext>
              </a:extLst>
            </p:cNvPr>
            <p:cNvSpPr/>
            <p:nvPr/>
          </p:nvSpPr>
          <p:spPr>
            <a:xfrm>
              <a:off x="3741564" y="4992357"/>
              <a:ext cx="41716" cy="6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8D23E3B2-985D-42B5-A964-19E9E0F1EEEB}"/>
              </a:ext>
            </a:extLst>
          </p:cNvPr>
          <p:cNvGrpSpPr/>
          <p:nvPr/>
        </p:nvGrpSpPr>
        <p:grpSpPr>
          <a:xfrm>
            <a:off x="6006995" y="3588331"/>
            <a:ext cx="634226" cy="215444"/>
            <a:chOff x="3324113" y="5973463"/>
            <a:chExt cx="634226" cy="236989"/>
          </a:xfrm>
        </p:grpSpPr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03AF9E3F-5254-4C10-B485-389DEE44BC9E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B34CE1EE-D274-47AD-9926-B93FCC062B41}"/>
                </a:ext>
              </a:extLst>
            </p:cNvPr>
            <p:cNvSpPr txBox="1"/>
            <p:nvPr/>
          </p:nvSpPr>
          <p:spPr>
            <a:xfrm>
              <a:off x="3343156" y="5973463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영어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345B7653-32E6-43B3-BA23-2C306429304A}"/>
              </a:ext>
            </a:extLst>
          </p:cNvPr>
          <p:cNvGrpSpPr/>
          <p:nvPr/>
        </p:nvGrpSpPr>
        <p:grpSpPr>
          <a:xfrm>
            <a:off x="1656340" y="3878989"/>
            <a:ext cx="755970" cy="215444"/>
            <a:chOff x="3720200" y="4918114"/>
            <a:chExt cx="755970" cy="215444"/>
          </a:xfrm>
        </p:grpSpPr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814B3F7C-B905-4B4C-AC24-6373F2117BAA}"/>
                </a:ext>
              </a:extLst>
            </p:cNvPr>
            <p:cNvSpPr/>
            <p:nvPr/>
          </p:nvSpPr>
          <p:spPr>
            <a:xfrm>
              <a:off x="3720200" y="4972951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5812670C-9289-4AC8-8B1D-CED43688BACD}"/>
                </a:ext>
              </a:extLst>
            </p:cNvPr>
            <p:cNvSpPr txBox="1"/>
            <p:nvPr/>
          </p:nvSpPr>
          <p:spPr>
            <a:xfrm>
              <a:off x="3731799" y="4918114"/>
              <a:ext cx="74437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온라인배포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979DAEC1-0FD9-4B7C-BA52-C1F22FBA8E62}"/>
                </a:ext>
              </a:extLst>
            </p:cNvPr>
            <p:cNvSpPr/>
            <p:nvPr/>
          </p:nvSpPr>
          <p:spPr>
            <a:xfrm>
              <a:off x="3741564" y="4992357"/>
              <a:ext cx="41716" cy="6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B7760CEC-B9AF-428E-B282-0B5F39EA3AB5}"/>
              </a:ext>
            </a:extLst>
          </p:cNvPr>
          <p:cNvGrpSpPr/>
          <p:nvPr/>
        </p:nvGrpSpPr>
        <p:grpSpPr>
          <a:xfrm>
            <a:off x="2374558" y="3878989"/>
            <a:ext cx="634226" cy="215444"/>
            <a:chOff x="3324113" y="5973463"/>
            <a:chExt cx="634226" cy="236989"/>
          </a:xfrm>
        </p:grpSpPr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DCED5CE3-4C8F-4688-A5AF-CE9B2426CE0C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2AC16494-7DAA-432F-BC1C-D5036CCF92A3}"/>
                </a:ext>
              </a:extLst>
            </p:cNvPr>
            <p:cNvSpPr txBox="1"/>
            <p:nvPr/>
          </p:nvSpPr>
          <p:spPr>
            <a:xfrm>
              <a:off x="3343156" y="5973463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우편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1843892A-557C-40D7-B724-86EB302FE136}"/>
              </a:ext>
            </a:extLst>
          </p:cNvPr>
          <p:cNvGrpSpPr/>
          <p:nvPr/>
        </p:nvGrpSpPr>
        <p:grpSpPr>
          <a:xfrm>
            <a:off x="2878614" y="3857658"/>
            <a:ext cx="634226" cy="215444"/>
            <a:chOff x="3324113" y="5973463"/>
            <a:chExt cx="634226" cy="236989"/>
          </a:xfrm>
        </p:grpSpPr>
        <p:sp>
          <p:nvSpPr>
            <p:cNvPr id="75" name="타원 74">
              <a:extLst>
                <a:ext uri="{FF2B5EF4-FFF2-40B4-BE49-F238E27FC236}">
                  <a16:creationId xmlns="" xmlns:a16="http://schemas.microsoft.com/office/drawing/2014/main" id="{9205D9DE-7977-4B9A-9AC3-7EAA4880A260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3FA92C91-F433-4DB8-90FF-37C8533FD97D}"/>
                </a:ext>
              </a:extLst>
            </p:cNvPr>
            <p:cNvSpPr txBox="1"/>
            <p:nvPr/>
          </p:nvSpPr>
          <p:spPr>
            <a:xfrm>
              <a:off x="3343156" y="5973463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직접방문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1259244" y="326003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3ACD7414-C060-45FD-A685-EEAF5F5B5C56}"/>
              </a:ext>
            </a:extLst>
          </p:cNvPr>
          <p:cNvSpPr/>
          <p:nvPr/>
        </p:nvSpPr>
        <p:spPr>
          <a:xfrm>
            <a:off x="363781" y="4530860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시료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 /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시편 정보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494275" y="456428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768850" y="5191293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88833"/>
              </p:ext>
            </p:extLst>
          </p:nvPr>
        </p:nvGraphicFramePr>
        <p:xfrm>
          <a:off x="384605" y="4821976"/>
          <a:ext cx="7341044" cy="864000"/>
        </p:xfrm>
        <a:graphic>
          <a:graphicData uri="http://schemas.openxmlformats.org/drawingml/2006/table">
            <a:tbl>
              <a:tblPr firstRow="1" bandRow="1"/>
              <a:tblGrid>
                <a:gridCol w="3919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9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41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/>
                <a:gridCol w="6359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33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88598">
                  <a:extLst>
                    <a:ext uri="{9D8B030D-6E8A-4147-A177-3AD203B41FA5}">
                      <a16:colId xmlns="" xmlns:a16="http://schemas.microsoft.com/office/drawing/2014/main" val="662227511"/>
                    </a:ext>
                  </a:extLst>
                </a:gridCol>
                <a:gridCol w="613354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  <a:gridCol w="788598"/>
                <a:gridCol w="700976">
                  <a:extLst>
                    <a:ext uri="{9D8B030D-6E8A-4147-A177-3AD203B41FA5}">
                      <a16:colId xmlns="" xmlns:a16="http://schemas.microsoft.com/office/drawing/2014/main" val="869393814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순번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시료명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재료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재질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기지재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강화재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공정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Lot No.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적용산업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제조사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원자재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파일첨부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시료명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복합재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Epoxy / Carbon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Auto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항공산업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국내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국내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Abdc.zip</a:t>
                      </a:r>
                      <a:endParaRPr lang="ko-KR" altLang="en-US" sz="800" b="1" u="sng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시료명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금속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Press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항공산업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국내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국내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Fdfa.zip</a:t>
                      </a:r>
                      <a:endParaRPr lang="ko-KR" altLang="en-US" sz="800" b="1" u="sng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7016339" y="518197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94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AP-UI-10-60-01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3996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>
                <a:latin typeface="+mn-ea"/>
              </a:rPr>
              <a:t>시험신청내역</a:t>
            </a:r>
            <a:r>
              <a:rPr lang="en-US" altLang="ko-KR" sz="1000" dirty="0" smtClean="0">
                <a:latin typeface="+mn-ea"/>
              </a:rPr>
              <a:t>(3/4)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smtClean="0">
                <a:latin typeface="+mn-ea"/>
              </a:rPr>
              <a:t>시험신청내역 상세조회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팝업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143"/>
              </p:ext>
            </p:extLst>
          </p:nvPr>
        </p:nvGraphicFramePr>
        <p:xfrm>
          <a:off x="8105024" y="1245111"/>
          <a:ext cx="1800000" cy="2190151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시료처리방법의 </a:t>
                      </a:r>
                      <a:r>
                        <a:rPr lang="en-US" altLang="ko-KR" sz="900" dirty="0" smtClean="0"/>
                        <a:t>radio </a:t>
                      </a:r>
                      <a:r>
                        <a:rPr lang="ko-KR" altLang="en-US" sz="900" dirty="0" smtClean="0"/>
                        <a:t>버튼은 비활성화하여 변경할 수 없도록 함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신청인 정보를 보여줌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신청기업 기본정보를 보여줌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radio </a:t>
                      </a:r>
                      <a:r>
                        <a:rPr lang="ko-KR" altLang="en-US" sz="900" dirty="0" smtClean="0"/>
                        <a:t>버튼은 비활성화하여 변경할 수 없도록 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첨부한 구비서류를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파일명 클릭 시 해당 파일을 다운로드 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776536" y="836712"/>
            <a:ext cx="6624736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77276" y="990154"/>
            <a:ext cx="123996" cy="47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EE05D918-99C2-4FBE-BD7A-8A85DE4F6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43587"/>
              </p:ext>
            </p:extLst>
          </p:nvPr>
        </p:nvGraphicFramePr>
        <p:xfrm>
          <a:off x="976276" y="1256871"/>
          <a:ext cx="6038418" cy="576000"/>
        </p:xfrm>
        <a:graphic>
          <a:graphicData uri="http://schemas.openxmlformats.org/drawingml/2006/table">
            <a:tbl>
              <a:tblPr firstRow="1" bandRow="1"/>
              <a:tblGrid>
                <a:gridCol w="850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7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시료처리방법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기타메모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기타 메모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9728943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ACA8DF0F-DEBA-4C8B-A41C-AFBC1BB4A7B7}"/>
              </a:ext>
            </a:extLst>
          </p:cNvPr>
          <p:cNvGrpSpPr/>
          <p:nvPr/>
        </p:nvGrpSpPr>
        <p:grpSpPr>
          <a:xfrm>
            <a:off x="2139400" y="1290521"/>
            <a:ext cx="643751" cy="215444"/>
            <a:chOff x="3324113" y="5983941"/>
            <a:chExt cx="643751" cy="236989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17359386-2FAB-4265-B3E5-E633350CF554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85DD8CF6-C51F-422D-8362-8C2F4E903F5B}"/>
                </a:ext>
              </a:extLst>
            </p:cNvPr>
            <p:cNvSpPr txBox="1"/>
            <p:nvPr/>
          </p:nvSpPr>
          <p:spPr>
            <a:xfrm>
              <a:off x="3352681" y="5983941"/>
              <a:ext cx="615183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itchFamily="50" charset="-127"/>
                  <a:ea typeface="나눔고딕" panose="020D0304000000000000" pitchFamily="50" charset="-127"/>
                  <a:cs typeface="+mn-cs"/>
                </a:rPr>
                <a:t>폐기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E53D7275-533D-4B17-8308-609AA1DBEA75}"/>
              </a:ext>
            </a:extLst>
          </p:cNvPr>
          <p:cNvGrpSpPr/>
          <p:nvPr/>
        </p:nvGrpSpPr>
        <p:grpSpPr>
          <a:xfrm>
            <a:off x="2946378" y="1280995"/>
            <a:ext cx="3466261" cy="215444"/>
            <a:chOff x="3720200" y="4918113"/>
            <a:chExt cx="3466261" cy="215444"/>
          </a:xfrm>
        </p:grpSpPr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0CF77791-18AD-43C4-B7AD-D728D85B297F}"/>
                </a:ext>
              </a:extLst>
            </p:cNvPr>
            <p:cNvSpPr/>
            <p:nvPr/>
          </p:nvSpPr>
          <p:spPr>
            <a:xfrm>
              <a:off x="3720200" y="4972951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1DAD59DC-1E97-4A5E-877F-EEB172617C48}"/>
                </a:ext>
              </a:extLst>
            </p:cNvPr>
            <p:cNvSpPr txBox="1"/>
            <p:nvPr/>
          </p:nvSpPr>
          <p:spPr>
            <a:xfrm>
              <a:off x="3739243" y="4918113"/>
              <a:ext cx="34472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반환 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(1</a:t>
              </a: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개월이상 찾아가지 않을 경우 폐기</a:t>
              </a:r>
              <a:r>
                <a: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)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1165F3DA-6A06-4439-B5B6-476748726B7D}"/>
                </a:ext>
              </a:extLst>
            </p:cNvPr>
            <p:cNvSpPr/>
            <p:nvPr/>
          </p:nvSpPr>
          <p:spPr>
            <a:xfrm>
              <a:off x="3741564" y="4992357"/>
              <a:ext cx="41716" cy="6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685447" y="6041620"/>
            <a:ext cx="615183" cy="267700"/>
            <a:chOff x="4016896" y="5661248"/>
            <a:chExt cx="615183" cy="267700"/>
          </a:xfrm>
        </p:grpSpPr>
        <p:sp>
          <p:nvSpPr>
            <p:cNvPr id="70" name="AutoShape 86">
              <a:extLst>
                <a:ext uri="{FF2B5EF4-FFF2-40B4-BE49-F238E27FC236}">
                  <a16:creationId xmlns="" xmlns:a16="http://schemas.microsoft.com/office/drawing/2014/main" id="{77295C22-9575-4B13-A1A4-2F1AAD373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230" y="5661248"/>
              <a:ext cx="383559" cy="267700"/>
            </a:xfrm>
            <a:prstGeom prst="downArrow">
              <a:avLst>
                <a:gd name="adj1" fmla="val 74796"/>
                <a:gd name="adj2" fmla="val 37741"/>
              </a:avLst>
            </a:prstGeom>
            <a:gradFill rotWithShape="0">
              <a:gsLst>
                <a:gs pos="0">
                  <a:srgbClr val="6DB7D1">
                    <a:gamma/>
                    <a:tint val="0"/>
                    <a:invGamma/>
                  </a:srgbClr>
                </a:gs>
                <a:gs pos="100000">
                  <a:sysClr val="window" lastClr="FFFFFF">
                    <a:lumMod val="75000"/>
                  </a:sys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63500" dir="5400000" algn="ctr" rotWithShape="0">
                <a:sysClr val="window" lastClr="FFFFFF"/>
              </a:outerShdw>
            </a:effectLst>
          </p:spPr>
          <p:txBody>
            <a:bodyPr wrap="none" lIns="58675" tIns="29338" rIns="58675" bIns="29338" anchor="ctr"/>
            <a:lstStyle/>
            <a:p>
              <a:pPr marL="0" marR="0" lvl="0" indent="0" algn="l" defTabSz="5827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9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5382A5CC-4AD8-4E36-9C9B-A8938EC79748}"/>
                </a:ext>
              </a:extLst>
            </p:cNvPr>
            <p:cNvSpPr txBox="1"/>
            <p:nvPr/>
          </p:nvSpPr>
          <p:spPr>
            <a:xfrm>
              <a:off x="4016896" y="5661248"/>
              <a:ext cx="6151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dirty="0" smtClean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계속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1966512" y="119675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685447" y="932328"/>
            <a:ext cx="615183" cy="267700"/>
            <a:chOff x="4016896" y="5661248"/>
            <a:chExt cx="615183" cy="267700"/>
          </a:xfrm>
        </p:grpSpPr>
        <p:sp>
          <p:nvSpPr>
            <p:cNvPr id="74" name="AutoShape 86">
              <a:extLst>
                <a:ext uri="{FF2B5EF4-FFF2-40B4-BE49-F238E27FC236}">
                  <a16:creationId xmlns="" xmlns:a16="http://schemas.microsoft.com/office/drawing/2014/main" id="{77295C22-9575-4B13-A1A4-2F1AAD373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230" y="5661248"/>
              <a:ext cx="383559" cy="267700"/>
            </a:xfrm>
            <a:prstGeom prst="downArrow">
              <a:avLst>
                <a:gd name="adj1" fmla="val 74796"/>
                <a:gd name="adj2" fmla="val 37741"/>
              </a:avLst>
            </a:prstGeom>
            <a:gradFill rotWithShape="0">
              <a:gsLst>
                <a:gs pos="0">
                  <a:srgbClr val="6DB7D1">
                    <a:gamma/>
                    <a:tint val="0"/>
                    <a:invGamma/>
                  </a:srgbClr>
                </a:gs>
                <a:gs pos="100000">
                  <a:sysClr val="window" lastClr="FFFFFF">
                    <a:lumMod val="75000"/>
                  </a:sys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63500" dir="5400000" algn="ctr" rotWithShape="0">
                <a:sysClr val="window" lastClr="FFFFFF"/>
              </a:outerShdw>
            </a:effectLst>
          </p:spPr>
          <p:txBody>
            <a:bodyPr wrap="none" lIns="58675" tIns="29338" rIns="58675" bIns="29338" anchor="ctr"/>
            <a:lstStyle/>
            <a:p>
              <a:pPr marL="0" marR="0" lvl="0" indent="0" algn="l" defTabSz="5827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9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5382A5CC-4AD8-4E36-9C9B-A8938EC79748}"/>
                </a:ext>
              </a:extLst>
            </p:cNvPr>
            <p:cNvSpPr txBox="1"/>
            <p:nvPr/>
          </p:nvSpPr>
          <p:spPr>
            <a:xfrm>
              <a:off x="4016896" y="5661248"/>
              <a:ext cx="6151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dirty="0" smtClean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계속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E710704-C803-4406-8668-D46EE13C99DA}"/>
              </a:ext>
            </a:extLst>
          </p:cNvPr>
          <p:cNvSpPr/>
          <p:nvPr/>
        </p:nvSpPr>
        <p:spPr>
          <a:xfrm>
            <a:off x="999961" y="1988840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신청인 </a:t>
            </a:r>
            <a:r>
              <a:rPr lang="ko-KR" altLang="en-US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정보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830065" y="2009188"/>
            <a:ext cx="203121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3ACD7414-C060-45FD-A685-EEAF5F5B5C56}"/>
              </a:ext>
            </a:extLst>
          </p:cNvPr>
          <p:cNvSpPr/>
          <p:nvPr/>
        </p:nvSpPr>
        <p:spPr>
          <a:xfrm>
            <a:off x="992560" y="4853455"/>
            <a:ext cx="2542331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구비서류</a:t>
            </a:r>
            <a:r>
              <a:rPr lang="en-US" altLang="ko-KR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(</a:t>
            </a:r>
            <a:r>
              <a:rPr lang="ko-KR" altLang="en-US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재료인증 및 동등성입증 신청 시</a:t>
            </a:r>
            <a:r>
              <a:rPr lang="en-US" altLang="ko-KR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16859"/>
              </p:ext>
            </p:extLst>
          </p:nvPr>
        </p:nvGraphicFramePr>
        <p:xfrm>
          <a:off x="1004934" y="5113508"/>
          <a:ext cx="6065243" cy="640080"/>
        </p:xfrm>
        <a:graphic>
          <a:graphicData uri="http://schemas.openxmlformats.org/drawingml/2006/table">
            <a:tbl>
              <a:tblPr firstRow="1" bandRow="1"/>
              <a:tblGrid>
                <a:gridCol w="4688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17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855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  <a:gridCol w="729962"/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순번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파일명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파일용량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공정규격서</a:t>
                      </a:r>
                      <a:r>
                        <a:rPr lang="en-US" altLang="ko-KR" sz="800" b="1" u="sng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.zip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2.5 MB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인증시험계획서</a:t>
                      </a:r>
                      <a:r>
                        <a:rPr lang="en-US" altLang="ko-KR" sz="800" b="1" u="sng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.zip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3.2 MB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3451907" y="4892887"/>
            <a:ext cx="20099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011717" y="5360684"/>
            <a:ext cx="200990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81385"/>
              </p:ext>
            </p:extLst>
          </p:nvPr>
        </p:nvGraphicFramePr>
        <p:xfrm>
          <a:off x="976276" y="2275159"/>
          <a:ext cx="6101887" cy="426720"/>
        </p:xfrm>
        <a:graphic>
          <a:graphicData uri="http://schemas.openxmlformats.org/drawingml/2006/table">
            <a:tbl>
              <a:tblPr firstRow="1" bandRow="1"/>
              <a:tblGrid>
                <a:gridCol w="475540"/>
                <a:gridCol w="401171"/>
                <a:gridCol w="2030488"/>
                <a:gridCol w="813285"/>
                <a:gridCol w="2381403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신청인명</a:t>
                      </a: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김신청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휴대전화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010-1111-8888</a:t>
                      </a:r>
                      <a:endParaRPr kumimoji="1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부서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부서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100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신청인 메일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abcd@naver.com</a:t>
                      </a:r>
                      <a:endParaRPr kumimoji="1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4E710704-C803-4406-8668-D46EE13C99DA}"/>
              </a:ext>
            </a:extLst>
          </p:cNvPr>
          <p:cNvSpPr/>
          <p:nvPr/>
        </p:nvSpPr>
        <p:spPr>
          <a:xfrm>
            <a:off x="1039460" y="2864049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신청기업 </a:t>
            </a:r>
            <a:r>
              <a:rPr lang="ko-KR" altLang="en-US" sz="1000" kern="0" dirty="0" smtClean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기본정보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89597"/>
              </p:ext>
            </p:extLst>
          </p:nvPr>
        </p:nvGraphicFramePr>
        <p:xfrm>
          <a:off x="992560" y="3151624"/>
          <a:ext cx="6101887" cy="853440"/>
        </p:xfrm>
        <a:graphic>
          <a:graphicData uri="http://schemas.openxmlformats.org/drawingml/2006/table">
            <a:tbl>
              <a:tblPr firstRow="1" bandRow="1"/>
              <a:tblGrid>
                <a:gridCol w="8767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0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32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814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업체명</a:t>
                      </a: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한국카본</a:t>
                      </a:r>
                      <a:endParaRPr lang="ko-KR" altLang="en-US" sz="800" b="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업체구분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6603733"/>
                  </a:ext>
                </a:extLst>
              </a:tr>
              <a:tr h="16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주소</a:t>
                      </a: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경남 밀양시 </a:t>
                      </a:r>
                      <a:r>
                        <a:rPr lang="ko-KR" altLang="en-US" sz="8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부북면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 춘화로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85(</a:t>
                      </a:r>
                      <a:r>
                        <a:rPr lang="ko-KR" altLang="en-US" sz="8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용지리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183)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2420204"/>
                  </a:ext>
                </a:extLst>
              </a:tr>
              <a:tr h="167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사업자등록번호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10120120120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업체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a typeface="나눔고딕" panose="020D0304000000000000" pitchFamily="50" charset="-127"/>
                        </a:rPr>
                        <a:t>badfds@abc.com</a:t>
                      </a:r>
                      <a:endParaRPr lang="ko-KR" altLang="en-US" sz="800" dirty="0"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6973495"/>
                  </a:ext>
                </a:extLst>
              </a:tr>
              <a:tr h="1679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대표자명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a typeface="나눔고딕" panose="020D0304000000000000" pitchFamily="50" charset="-127"/>
                        </a:rPr>
                        <a:t>복대표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대표 연락처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a typeface="나눔고딕" panose="020D0304000000000000" pitchFamily="50" charset="-127"/>
                        </a:rPr>
                        <a:t>055-5555-5555</a:t>
                      </a:r>
                      <a:endParaRPr lang="ko-KR" altLang="en-US" sz="800" dirty="0"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2247BF83-6797-4BBA-90C9-A096D53452D9}"/>
              </a:ext>
            </a:extLst>
          </p:cNvPr>
          <p:cNvGrpSpPr/>
          <p:nvPr/>
        </p:nvGrpSpPr>
        <p:grpSpPr>
          <a:xfrm>
            <a:off x="4849560" y="3154227"/>
            <a:ext cx="469266" cy="215444"/>
            <a:chOff x="3720200" y="4918114"/>
            <a:chExt cx="469266" cy="215444"/>
          </a:xfrm>
        </p:grpSpPr>
        <p:sp>
          <p:nvSpPr>
            <p:cNvPr id="86" name="타원 85">
              <a:extLst>
                <a:ext uri="{FF2B5EF4-FFF2-40B4-BE49-F238E27FC236}">
                  <a16:creationId xmlns="" xmlns:a16="http://schemas.microsoft.com/office/drawing/2014/main" id="{59E167D0-B9B0-4A82-A190-3A3B2F3EE623}"/>
                </a:ext>
              </a:extLst>
            </p:cNvPr>
            <p:cNvSpPr/>
            <p:nvPr/>
          </p:nvSpPr>
          <p:spPr>
            <a:xfrm>
              <a:off x="3720200" y="4972951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CC2C1061-AC86-4107-B217-48688F448AAE}"/>
                </a:ext>
              </a:extLst>
            </p:cNvPr>
            <p:cNvSpPr txBox="1"/>
            <p:nvPr/>
          </p:nvSpPr>
          <p:spPr>
            <a:xfrm>
              <a:off x="3739748" y="4918114"/>
              <a:ext cx="4497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기업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05C21BB4-ACB8-4F19-8BF2-1524F347D240}"/>
                </a:ext>
              </a:extLst>
            </p:cNvPr>
            <p:cNvSpPr/>
            <p:nvPr/>
          </p:nvSpPr>
          <p:spPr>
            <a:xfrm>
              <a:off x="3741564" y="4992357"/>
              <a:ext cx="41716" cy="610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08A9EB9C-0A29-4956-B32A-1F6FD0058339}"/>
              </a:ext>
            </a:extLst>
          </p:cNvPr>
          <p:cNvGrpSpPr/>
          <p:nvPr/>
        </p:nvGrpSpPr>
        <p:grpSpPr>
          <a:xfrm>
            <a:off x="5390834" y="3154227"/>
            <a:ext cx="464258" cy="215444"/>
            <a:chOff x="3324113" y="5973463"/>
            <a:chExt cx="464258" cy="236989"/>
          </a:xfrm>
        </p:grpSpPr>
        <p:sp>
          <p:nvSpPr>
            <p:cNvPr id="90" name="타원 89">
              <a:extLst>
                <a:ext uri="{FF2B5EF4-FFF2-40B4-BE49-F238E27FC236}">
                  <a16:creationId xmlns="" xmlns:a16="http://schemas.microsoft.com/office/drawing/2014/main" id="{F0746745-C99C-4E16-9D7F-47089871CD4A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12CF61FA-9D4D-4CE7-A69A-6B75A5C10B4A}"/>
                </a:ext>
              </a:extLst>
            </p:cNvPr>
            <p:cNvSpPr txBox="1"/>
            <p:nvPr/>
          </p:nvSpPr>
          <p:spPr>
            <a:xfrm>
              <a:off x="3343156" y="5973463"/>
              <a:ext cx="445215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기관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0205AF6B-19D0-481A-B74E-A367AE662C0F}"/>
              </a:ext>
            </a:extLst>
          </p:cNvPr>
          <p:cNvGrpSpPr/>
          <p:nvPr/>
        </p:nvGrpSpPr>
        <p:grpSpPr>
          <a:xfrm>
            <a:off x="5889103" y="3159219"/>
            <a:ext cx="581851" cy="215444"/>
            <a:chOff x="3324113" y="5973463"/>
            <a:chExt cx="581851" cy="236989"/>
          </a:xfrm>
        </p:grpSpPr>
        <p:sp>
          <p:nvSpPr>
            <p:cNvPr id="93" name="타원 92">
              <a:extLst>
                <a:ext uri="{FF2B5EF4-FFF2-40B4-BE49-F238E27FC236}">
                  <a16:creationId xmlns="" xmlns:a16="http://schemas.microsoft.com/office/drawing/2014/main" id="{ABF4B1FF-0373-4B93-A3FA-84AAE6754273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5C1AD8E-29B1-4774-9D18-6D5EAD5E8A4A}"/>
                </a:ext>
              </a:extLst>
            </p:cNvPr>
            <p:cNvSpPr txBox="1"/>
            <p:nvPr/>
          </p:nvSpPr>
          <p:spPr>
            <a:xfrm>
              <a:off x="3348943" y="5973463"/>
              <a:ext cx="557021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연구소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E7C0DD5E-E133-41FC-A046-4EDAF5BA61EF}"/>
              </a:ext>
            </a:extLst>
          </p:cNvPr>
          <p:cNvGrpSpPr/>
          <p:nvPr/>
        </p:nvGrpSpPr>
        <p:grpSpPr>
          <a:xfrm>
            <a:off x="6542962" y="3154227"/>
            <a:ext cx="565770" cy="215444"/>
            <a:chOff x="3324113" y="5973463"/>
            <a:chExt cx="565770" cy="236989"/>
          </a:xfrm>
        </p:grpSpPr>
        <p:sp>
          <p:nvSpPr>
            <p:cNvPr id="96" name="타원 95">
              <a:extLst>
                <a:ext uri="{FF2B5EF4-FFF2-40B4-BE49-F238E27FC236}">
                  <a16:creationId xmlns="" xmlns:a16="http://schemas.microsoft.com/office/drawing/2014/main" id="{B9DD645F-5873-4526-8FB9-A89CF8D701CE}"/>
                </a:ext>
              </a:extLst>
            </p:cNvPr>
            <p:cNvSpPr/>
            <p:nvPr/>
          </p:nvSpPr>
          <p:spPr>
            <a:xfrm>
              <a:off x="3324113" y="6039195"/>
              <a:ext cx="89423" cy="108202"/>
            </a:xfrm>
            <a:prstGeom prst="ellipse">
              <a:avLst/>
            </a:prstGeom>
            <a:noFill/>
            <a:ln w="9525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EF831476-519A-48BC-A3FF-C4C08AB4C93E}"/>
                </a:ext>
              </a:extLst>
            </p:cNvPr>
            <p:cNvSpPr txBox="1"/>
            <p:nvPr/>
          </p:nvSpPr>
          <p:spPr>
            <a:xfrm>
              <a:off x="3343156" y="5973463"/>
              <a:ext cx="546727" cy="236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대학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936880" y="2852936"/>
            <a:ext cx="6248368" cy="12006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사각형 설명선 275">
            <a:extLst>
              <a:ext uri="{FF2B5EF4-FFF2-40B4-BE49-F238E27FC236}">
                <a16:creationId xmlns="" xmlns:a16="http://schemas.microsoft.com/office/drawing/2014/main" id="{049F0F6D-44B8-4B15-9847-9D1E266A1888}"/>
              </a:ext>
            </a:extLst>
          </p:cNvPr>
          <p:cNvSpPr/>
          <p:nvPr/>
        </p:nvSpPr>
        <p:spPr bwMode="auto">
          <a:xfrm>
            <a:off x="153043" y="3114626"/>
            <a:ext cx="748466" cy="523358"/>
          </a:xfrm>
          <a:prstGeom prst="wedgeRoundRectCallout">
            <a:avLst>
              <a:gd name="adj1" fmla="val 56021"/>
              <a:gd name="adj2" fmla="val -86324"/>
              <a:gd name="adj3" fmla="val 16667"/>
            </a:avLst>
          </a:prstGeom>
          <a:solidFill>
            <a:srgbClr val="FFFF99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사용자가 기업회원인 경우만 보임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196315" y="2904663"/>
            <a:ext cx="203121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54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AP-UI-10-60-01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3996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>
                <a:latin typeface="+mn-ea"/>
              </a:rPr>
              <a:t>시험신청내역</a:t>
            </a:r>
            <a:r>
              <a:rPr lang="en-US" altLang="ko-KR" sz="1000" dirty="0" smtClean="0">
                <a:latin typeface="+mn-ea"/>
              </a:rPr>
              <a:t>(4/4)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smtClean="0">
                <a:latin typeface="+mn-ea"/>
              </a:rPr>
              <a:t>시험신청내역 상세조회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팝업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09300"/>
              </p:ext>
            </p:extLst>
          </p:nvPr>
        </p:nvGraphicFramePr>
        <p:xfrm>
          <a:off x="8105024" y="1245111"/>
          <a:ext cx="1800000" cy="949219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세금계산서 담당자 정보를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시험신청내역 상세조회 팝업 화면을 닫음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76536" y="836712"/>
            <a:ext cx="6624736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277276" y="990154"/>
            <a:ext cx="123996" cy="47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ACD7414-C060-45FD-A685-EEAF5F5B5C56}"/>
              </a:ext>
            </a:extLst>
          </p:cNvPr>
          <p:cNvSpPr/>
          <p:nvPr/>
        </p:nvSpPr>
        <p:spPr>
          <a:xfrm>
            <a:off x="1051911" y="1484784"/>
            <a:ext cx="2542331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noProof="0" dirty="0" smtClean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세금계산서 담당자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220FA726-4F11-4F23-8D37-FDDB9E3F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14365"/>
              </p:ext>
            </p:extLst>
          </p:nvPr>
        </p:nvGraphicFramePr>
        <p:xfrm>
          <a:off x="1070079" y="1724097"/>
          <a:ext cx="6036820" cy="426720"/>
        </p:xfrm>
        <a:graphic>
          <a:graphicData uri="http://schemas.openxmlformats.org/drawingml/2006/table">
            <a:tbl>
              <a:tblPr firstRow="1" bandRow="1"/>
              <a:tblGrid>
                <a:gridCol w="858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21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30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7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이름</a:t>
                      </a:r>
                      <a:endParaRPr lang="ko-KR" altLang="en-US" sz="800" b="0" kern="120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한세금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6603733"/>
                  </a:ext>
                </a:extLst>
              </a:tr>
              <a:tr h="1374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연락처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055-2345-5678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abcdefg@abc.com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4202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2218242" y="1523970"/>
            <a:ext cx="214727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56856" y="2761962"/>
            <a:ext cx="481032" cy="226591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496602" y="2728876"/>
            <a:ext cx="214727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685447" y="932328"/>
            <a:ext cx="615183" cy="267700"/>
            <a:chOff x="4016896" y="5661248"/>
            <a:chExt cx="615183" cy="267700"/>
          </a:xfrm>
        </p:grpSpPr>
        <p:sp>
          <p:nvSpPr>
            <p:cNvPr id="49" name="AutoShape 86">
              <a:extLst>
                <a:ext uri="{FF2B5EF4-FFF2-40B4-BE49-F238E27FC236}">
                  <a16:creationId xmlns="" xmlns:a16="http://schemas.microsoft.com/office/drawing/2014/main" id="{77295C22-9575-4B13-A1A4-2F1AAD373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230" y="5661248"/>
              <a:ext cx="383559" cy="267700"/>
            </a:xfrm>
            <a:prstGeom prst="downArrow">
              <a:avLst>
                <a:gd name="adj1" fmla="val 74796"/>
                <a:gd name="adj2" fmla="val 37741"/>
              </a:avLst>
            </a:prstGeom>
            <a:gradFill rotWithShape="0">
              <a:gsLst>
                <a:gs pos="0">
                  <a:srgbClr val="6DB7D1">
                    <a:gamma/>
                    <a:tint val="0"/>
                    <a:invGamma/>
                  </a:srgbClr>
                </a:gs>
                <a:gs pos="100000">
                  <a:sysClr val="window" lastClr="FFFFFF">
                    <a:lumMod val="75000"/>
                  </a:sys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63500" dir="5400000" algn="ctr" rotWithShape="0">
                <a:sysClr val="window" lastClr="FFFFFF"/>
              </a:outerShdw>
            </a:effectLst>
          </p:spPr>
          <p:txBody>
            <a:bodyPr wrap="none" lIns="58675" tIns="29338" rIns="58675" bIns="29338" anchor="ctr"/>
            <a:lstStyle/>
            <a:p>
              <a:pPr marL="0" marR="0" lvl="0" indent="0" algn="l" defTabSz="5827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9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5382A5CC-4AD8-4E36-9C9B-A8938EC79748}"/>
                </a:ext>
              </a:extLst>
            </p:cNvPr>
            <p:cNvSpPr txBox="1"/>
            <p:nvPr/>
          </p:nvSpPr>
          <p:spPr>
            <a:xfrm>
              <a:off x="4016896" y="5661248"/>
              <a:ext cx="6151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ko-KR" altLang="en-US" sz="800" dirty="0" smtClean="0">
                  <a:solidFill>
                    <a:prstClr val="black"/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계속</a:t>
              </a: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31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AP-UI-10-60-02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52793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>
                <a:latin typeface="+mn-ea"/>
              </a:rPr>
              <a:t>마이페이지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수수료납부내역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smtClean="0">
                <a:latin typeface="+mn-ea"/>
              </a:rPr>
              <a:t>1/2)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smtClean="0">
                <a:latin typeface="+mn-ea"/>
              </a:rPr>
              <a:t>수수료납부내역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1214266" cy="215444"/>
            <a:chOff x="200472" y="952373"/>
            <a:chExt cx="1214266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11333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수수료납부내역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40700"/>
              </p:ext>
            </p:extLst>
          </p:nvPr>
        </p:nvGraphicFramePr>
        <p:xfrm>
          <a:off x="8105024" y="1245111"/>
          <a:ext cx="1800000" cy="4434759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일자구분은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신청일자</a:t>
                      </a:r>
                      <a:r>
                        <a:rPr lang="en-US" altLang="ko-KR" sz="900" dirty="0" smtClean="0"/>
                        <a:t>‘, ‘</a:t>
                      </a:r>
                      <a:r>
                        <a:rPr lang="ko-KR" altLang="en-US" sz="900" dirty="0" smtClean="0"/>
                        <a:t>납기일자</a:t>
                      </a:r>
                      <a:r>
                        <a:rPr lang="en-US" altLang="ko-KR" sz="900" dirty="0" smtClean="0"/>
                        <a:t>’</a:t>
                      </a:r>
                      <a:r>
                        <a:rPr lang="ko-KR" altLang="en-US" sz="900" dirty="0" smtClean="0"/>
                        <a:t>를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dirty="0" smtClean="0"/>
                        <a:t>선택하여 조회할 수 있음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기본은 신청일자 임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검색조건인 일자항목으로 </a:t>
                      </a:r>
                      <a:r>
                        <a:rPr lang="en-US" altLang="ko-KR" sz="900" dirty="0" smtClean="0"/>
                        <a:t>From To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조건으로 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- To</a:t>
                      </a:r>
                      <a:r>
                        <a:rPr lang="ko-KR" altLang="en-US" sz="900" baseline="0" dirty="0" smtClean="0"/>
                        <a:t>의 날자는 </a:t>
                      </a:r>
                      <a:r>
                        <a:rPr lang="en-US" altLang="ko-KR" sz="900" baseline="0" dirty="0" smtClean="0"/>
                        <a:t>From</a:t>
                      </a:r>
                      <a:r>
                        <a:rPr lang="ko-KR" altLang="en-US" sz="900" baseline="0" dirty="0" smtClean="0"/>
                        <a:t>의 </a:t>
                      </a:r>
                      <a:r>
                        <a:rPr lang="ko-KR" altLang="en-US" sz="900" baseline="0" dirty="0" err="1" smtClean="0"/>
                        <a:t>날자보다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클수</a:t>
                      </a:r>
                      <a:r>
                        <a:rPr lang="ko-KR" altLang="en-US" sz="900" baseline="0" dirty="0" smtClean="0"/>
                        <a:t> 없음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- </a:t>
                      </a:r>
                      <a:r>
                        <a:rPr lang="ko-KR" altLang="en-US" sz="900" baseline="0" dirty="0" smtClean="0"/>
                        <a:t>기본은 현재 날자 기준으로 </a:t>
                      </a:r>
                      <a:r>
                        <a:rPr lang="en-US" altLang="ko-KR" sz="900" baseline="0" dirty="0" smtClean="0"/>
                        <a:t>1</a:t>
                      </a:r>
                      <a:r>
                        <a:rPr lang="ko-KR" altLang="en-US" sz="900" baseline="0" dirty="0" smtClean="0"/>
                        <a:t>개월을 설정 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검색조건인 수수료상태 항목으로 수수료납부상태 코드를 </a:t>
                      </a:r>
                      <a:r>
                        <a:rPr lang="en-US" altLang="ko-KR" sz="900" dirty="0" smtClean="0"/>
                        <a:t>Select Box</a:t>
                      </a:r>
                      <a:r>
                        <a:rPr lang="ko-KR" altLang="en-US" sz="900" dirty="0" smtClean="0"/>
                        <a:t>로 보여주고 선택할 수 있도록 함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- </a:t>
                      </a:r>
                      <a:r>
                        <a:rPr lang="ko-KR" altLang="en-US" sz="900" dirty="0" smtClean="0"/>
                        <a:t>기본은 </a:t>
                      </a:r>
                      <a:r>
                        <a:rPr lang="en-US" altLang="ko-KR" sz="900" dirty="0" smtClean="0"/>
                        <a:t>“</a:t>
                      </a:r>
                      <a:r>
                        <a:rPr lang="ko-KR" altLang="en-US" sz="900" dirty="0" smtClean="0"/>
                        <a:t>전체</a:t>
                      </a:r>
                      <a:r>
                        <a:rPr lang="en-US" altLang="ko-KR" sz="900" dirty="0" smtClean="0"/>
                        <a:t>”</a:t>
                      </a:r>
                      <a:r>
                        <a:rPr lang="ko-KR" altLang="en-US" sz="900" dirty="0" smtClean="0"/>
                        <a:t>임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검색조건에 해당하는 수수료납부내역을 조회하여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검색결과에 대한 총 </a:t>
                      </a:r>
                      <a:r>
                        <a:rPr lang="ko-KR" altLang="en-US" sz="900" dirty="0" err="1" smtClean="0"/>
                        <a:t>레코드수를</a:t>
                      </a:r>
                      <a:r>
                        <a:rPr lang="ko-KR" altLang="en-US" sz="900" dirty="0" smtClean="0"/>
                        <a:t>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시험명</a:t>
                      </a:r>
                      <a:r>
                        <a:rPr lang="ko-KR" altLang="en-US" sz="900" dirty="0" smtClean="0"/>
                        <a:t> 클릭 시 해당 시험에 대한 수수료납부내역의 상세조회 팝업을 호출함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검색결과에 대한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처리로 클릭된 숫자에 대한 페이지로 이동함 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sp>
        <p:nvSpPr>
          <p:cNvPr id="107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3394337" y="3493145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&lt;&lt;   &lt;   1   2   3   4   5   6   7   8   9   10   &gt;   &gt;&gt;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200808" y="3520164"/>
            <a:ext cx="135874" cy="144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953772" y="19345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28765" y="35201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마이페이지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36489"/>
              </p:ext>
            </p:extLst>
          </p:nvPr>
        </p:nvGraphicFramePr>
        <p:xfrm>
          <a:off x="279643" y="1490112"/>
          <a:ext cx="1288800" cy="85344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시험신청내역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수수료납부내역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시험장비이용현황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회원정보수정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7410608" y="1803118"/>
            <a:ext cx="494720" cy="167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검색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384541" y="171363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CC9195-1B1A-4EC4-B723-C7BA36BC1EB1}"/>
              </a:ext>
            </a:extLst>
          </p:cNvPr>
          <p:cNvSpPr/>
          <p:nvPr/>
        </p:nvSpPr>
        <p:spPr>
          <a:xfrm>
            <a:off x="3682342" y="1801655"/>
            <a:ext cx="654370" cy="169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520" y="1806913"/>
            <a:ext cx="202271" cy="15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4CC9195-1B1A-4EC4-B723-C7BA36BC1EB1}"/>
              </a:ext>
            </a:extLst>
          </p:cNvPr>
          <p:cNvSpPr/>
          <p:nvPr/>
        </p:nvSpPr>
        <p:spPr>
          <a:xfrm>
            <a:off x="4762462" y="1807163"/>
            <a:ext cx="654370" cy="169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640" y="1812421"/>
            <a:ext cx="202271" cy="15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4541039" y="1778094"/>
            <a:ext cx="242384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~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5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2447960" y="1795276"/>
            <a:ext cx="581673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일자구분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B07F60D1-DF32-4CA7-BF2E-103025FB68C4}"/>
              </a:ext>
            </a:extLst>
          </p:cNvPr>
          <p:cNvGrpSpPr/>
          <p:nvPr/>
        </p:nvGrpSpPr>
        <p:grpSpPr>
          <a:xfrm>
            <a:off x="6588124" y="1814592"/>
            <a:ext cx="648072" cy="167737"/>
            <a:chOff x="2798993" y="2265271"/>
            <a:chExt cx="648072" cy="216000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전체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9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5768727" y="1798875"/>
            <a:ext cx="76844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수수료납부상태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52258" y="1700808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6393160" y="1251298"/>
            <a:ext cx="1584176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마이페이지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수수료납부내역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62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537176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98360"/>
              </p:ext>
            </p:extLst>
          </p:nvPr>
        </p:nvGraphicFramePr>
        <p:xfrm>
          <a:off x="1872438" y="2284864"/>
          <a:ext cx="6032890" cy="853440"/>
        </p:xfrm>
        <a:graphic>
          <a:graphicData uri="http://schemas.openxmlformats.org/drawingml/2006/table">
            <a:tbl>
              <a:tblPr firstRow="1" bandRow="1"/>
              <a:tblGrid>
                <a:gridCol w="488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  <a:gridCol w="792088"/>
                <a:gridCol w="792088"/>
                <a:gridCol w="1008112">
                  <a:extLst>
                    <a:ext uri="{9D8B030D-6E8A-4147-A177-3AD203B41FA5}">
                      <a16:colId xmlns="" xmlns:a16="http://schemas.microsoft.com/office/drawing/2014/main" val="869393814"/>
                    </a:ext>
                  </a:extLst>
                </a:gridCol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순번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시험명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신청일자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금액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수수료납부상태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TA-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시험분석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&gt;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복합재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CAI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2020-12-08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1,430,000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2022-01-27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미납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MP-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가공장비사용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&gt;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시험평가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2020-11-15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1,200,000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2020-12-20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체납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8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MP-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가공장비지원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&gt;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복합재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2020-11-01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1,100,000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2020-12-10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완납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B07F60D1-DF32-4CA7-BF2E-103025FB68C4}"/>
              </a:ext>
            </a:extLst>
          </p:cNvPr>
          <p:cNvGrpSpPr/>
          <p:nvPr/>
        </p:nvGrpSpPr>
        <p:grpSpPr>
          <a:xfrm>
            <a:off x="2974876" y="1808580"/>
            <a:ext cx="648072" cy="167737"/>
            <a:chOff x="2798993" y="2265271"/>
            <a:chExt cx="648072" cy="216000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신청일자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913028" y="170153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575773" y="170153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56433" y="2559830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1878232" y="2044253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총 수수료납부내역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: </a:t>
            </a:r>
            <a:r>
              <a:rPr kumimoji="1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8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AP-UI-10-60-02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52793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>
                <a:latin typeface="+mn-ea"/>
              </a:rPr>
              <a:t>마이페이지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>
                <a:latin typeface="+mn-ea"/>
              </a:rPr>
              <a:t>수수료납부내역</a:t>
            </a:r>
            <a:r>
              <a:rPr lang="en-US" altLang="ko-KR" sz="1000" dirty="0" smtClean="0">
                <a:latin typeface="+mn-ea"/>
              </a:rPr>
              <a:t>(2/2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smtClean="0">
                <a:latin typeface="+mn-ea"/>
              </a:rPr>
              <a:t>수수료납부내역 상세조회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팝업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10171"/>
              </p:ext>
            </p:extLst>
          </p:nvPr>
        </p:nvGraphicFramePr>
        <p:xfrm>
          <a:off x="8105024" y="1245111"/>
          <a:ext cx="1800000" cy="2233707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수수료납부내역 상세조회 팝업 화면을 닫음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시험신청정보의 </a:t>
                      </a:r>
                      <a:r>
                        <a:rPr lang="ko-KR" altLang="en-US" sz="900" dirty="0" err="1" smtClean="0"/>
                        <a:t>신청일시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수수료납부상태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접수번호를 보여줌</a:t>
                      </a:r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  - </a:t>
                      </a:r>
                      <a:r>
                        <a:rPr lang="ko-KR" altLang="en-US" sz="900" dirty="0" smtClean="0"/>
                        <a:t>접수번호는 접수번호가 있을 경우 접수번호를 보이고 없을 경우 </a:t>
                      </a:r>
                      <a:r>
                        <a:rPr lang="en-US" altLang="ko-KR" sz="900" dirty="0" smtClean="0"/>
                        <a:t>‘-’</a:t>
                      </a:r>
                      <a:r>
                        <a:rPr lang="ko-KR" altLang="en-US" sz="900" dirty="0" smtClean="0"/>
                        <a:t>로 보이게 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시험신청 항목 및 비용을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수수료납부내역 상세조회 팝업 화면을 닫음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76536" y="836712"/>
            <a:ext cx="6624736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18911" y="982394"/>
            <a:ext cx="481032" cy="226591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277276" y="990154"/>
            <a:ext cx="123996" cy="47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43840"/>
              </p:ext>
            </p:extLst>
          </p:nvPr>
        </p:nvGraphicFramePr>
        <p:xfrm>
          <a:off x="1054398" y="1352858"/>
          <a:ext cx="6111557" cy="213360"/>
        </p:xfrm>
        <a:graphic>
          <a:graphicData uri="http://schemas.openxmlformats.org/drawingml/2006/table">
            <a:tbl>
              <a:tblPr firstRow="1" bandRow="1"/>
              <a:tblGrid>
                <a:gridCol w="586234"/>
                <a:gridCol w="1152128"/>
                <a:gridCol w="936104"/>
                <a:gridCol w="1440160"/>
                <a:gridCol w="803229"/>
                <a:gridCol w="1193702"/>
              </a:tblGrid>
              <a:tr h="16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신청일시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2020-11-15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10:10:10</a:t>
                      </a:r>
                      <a:endParaRPr lang="ko-KR" altLang="en-US" sz="800" b="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수수료납부상태</a:t>
                      </a:r>
                      <a:endParaRPr lang="ko-KR" altLang="en-US" sz="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미납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접수번호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2020-CR-00012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98" name="TextBox 8"/>
          <p:cNvSpPr txBox="1"/>
          <p:nvPr/>
        </p:nvSpPr>
        <p:spPr>
          <a:xfrm>
            <a:off x="2967256" y="961807"/>
            <a:ext cx="23291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수수료납부내역 상세조회</a:t>
            </a:r>
            <a:endParaRPr lang="ko-KR" altLang="en-US" sz="16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873891" y="1206178"/>
            <a:ext cx="2520000" cy="185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E710704-C803-4406-8668-D46EE13C99DA}"/>
              </a:ext>
            </a:extLst>
          </p:cNvPr>
          <p:cNvSpPr/>
          <p:nvPr/>
        </p:nvSpPr>
        <p:spPr>
          <a:xfrm>
            <a:off x="1064784" y="1700808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시험항목 </a:t>
            </a:r>
            <a:r>
              <a:rPr lang="ko-KR" altLang="en-US" sz="1000" kern="0" dirty="0" smtClean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및 비용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="" xmlns:a16="http://schemas.microsoft.com/office/drawing/2014/main" id="{50E5D8A6-149A-4134-8F97-942494B74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32976"/>
              </p:ext>
            </p:extLst>
          </p:nvPr>
        </p:nvGraphicFramePr>
        <p:xfrm>
          <a:off x="1208584" y="1988840"/>
          <a:ext cx="6032891" cy="1487280"/>
        </p:xfrm>
        <a:graphic>
          <a:graphicData uri="http://schemas.openxmlformats.org/drawingml/2006/table">
            <a:tbl>
              <a:tblPr firstRow="1" bandRow="1"/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4096"/>
                <a:gridCol w="792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/>
                <a:gridCol w="576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8072"/>
                <a:gridCol w="576064"/>
                <a:gridCol w="77630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순번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시험분류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대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시험분류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시험장비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단가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기준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단가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원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사용시간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(hour)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사용금액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원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비금속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역학</a:t>
                      </a:r>
                      <a:endParaRPr lang="en-US" altLang="ko-KR" sz="800" b="0" kern="120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인장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70,000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700,000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금속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인장</a:t>
                      </a:r>
                      <a:endParaRPr lang="en-US" altLang="ko-KR" sz="800" b="0" kern="120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압축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50,000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600,000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00">
                <a:tc gridSpan="8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부가세</a:t>
                      </a:r>
                      <a:endParaRPr lang="ko-KR" altLang="en-US" sz="9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130,000</a:t>
                      </a:r>
                      <a:endParaRPr lang="ko-KR" altLang="en-US" sz="9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88000">
                <a:tc gridSpan="8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총계</a:t>
                      </a:r>
                      <a:endParaRPr lang="ko-KR" altLang="en-US" sz="9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1,430,000</a:t>
                      </a:r>
                      <a:endParaRPr lang="ko-KR" altLang="en-US" sz="9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989277" y="128855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550974" y="94184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296846" y="1721280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09052" y="3896481"/>
            <a:ext cx="481032" cy="226591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23215" y="389516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33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AP-UI-10-60-03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7010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>
                <a:latin typeface="+mn-ea"/>
              </a:rPr>
              <a:t>마이페이지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시험장비이용현황</a:t>
            </a:r>
            <a:r>
              <a:rPr lang="en-US" altLang="ko-KR" sz="1000" dirty="0" smtClean="0">
                <a:latin typeface="+mn-ea"/>
              </a:rPr>
              <a:t>(1/2)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smtClean="0">
                <a:latin typeface="+mn-ea"/>
              </a:rPr>
              <a:t>시험장비이용현황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1376168" cy="215444"/>
            <a:chOff x="200472" y="952373"/>
            <a:chExt cx="1376168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129522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시험장비이용현황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64636"/>
              </p:ext>
            </p:extLst>
          </p:nvPr>
        </p:nvGraphicFramePr>
        <p:xfrm>
          <a:off x="8105024" y="1245111"/>
          <a:ext cx="1800000" cy="4571919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검색조건으로 </a:t>
                      </a:r>
                      <a:r>
                        <a:rPr lang="ko-KR" altLang="en-US" sz="900" dirty="0" err="1" smtClean="0"/>
                        <a:t>장비명을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Text</a:t>
                      </a:r>
                      <a:r>
                        <a:rPr lang="ko-KR" altLang="en-US" sz="900" dirty="0" smtClean="0"/>
                        <a:t>로 입력 함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검색조건인 이용기간 항목으로 </a:t>
                      </a:r>
                      <a:r>
                        <a:rPr lang="en-US" altLang="ko-KR" sz="900" dirty="0" smtClean="0"/>
                        <a:t>From To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조건으로 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- To</a:t>
                      </a:r>
                      <a:r>
                        <a:rPr lang="ko-KR" altLang="en-US" sz="900" baseline="0" dirty="0" smtClean="0"/>
                        <a:t>의 날자는 </a:t>
                      </a:r>
                      <a:r>
                        <a:rPr lang="en-US" altLang="ko-KR" sz="900" baseline="0" dirty="0" smtClean="0"/>
                        <a:t>From</a:t>
                      </a:r>
                      <a:r>
                        <a:rPr lang="ko-KR" altLang="en-US" sz="900" baseline="0" dirty="0" smtClean="0"/>
                        <a:t>의 </a:t>
                      </a:r>
                      <a:r>
                        <a:rPr lang="ko-KR" altLang="en-US" sz="900" baseline="0" dirty="0" err="1" smtClean="0"/>
                        <a:t>날자보다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클수</a:t>
                      </a:r>
                      <a:r>
                        <a:rPr lang="ko-KR" altLang="en-US" sz="900" baseline="0" dirty="0" smtClean="0"/>
                        <a:t> 없음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- </a:t>
                      </a:r>
                      <a:r>
                        <a:rPr lang="ko-KR" altLang="en-US" sz="900" baseline="0" dirty="0" smtClean="0"/>
                        <a:t>기본은 현재 날자 기준으로 </a:t>
                      </a:r>
                      <a:r>
                        <a:rPr lang="en-US" altLang="ko-KR" sz="900" baseline="0" dirty="0" smtClean="0"/>
                        <a:t>1</a:t>
                      </a:r>
                      <a:r>
                        <a:rPr lang="ko-KR" altLang="en-US" sz="900" baseline="0" dirty="0" smtClean="0"/>
                        <a:t>개월을 설정 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- </a:t>
                      </a:r>
                      <a:r>
                        <a:rPr lang="ko-KR" altLang="en-US" sz="900" baseline="0" dirty="0" smtClean="0"/>
                        <a:t>이용기간의 일자는 장비의 사용종료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로그인 사용자가 이용한 장비에 대하여 검색조건에 </a:t>
                      </a:r>
                      <a:r>
                        <a:rPr lang="ko-KR" altLang="en-US" sz="900" dirty="0" err="1" smtClean="0"/>
                        <a:t>해댕하는</a:t>
                      </a:r>
                      <a:r>
                        <a:rPr lang="ko-KR" altLang="en-US" sz="900" baseline="0" dirty="0" smtClean="0"/>
                        <a:t> 시험장비이용현황을 </a:t>
                      </a:r>
                      <a:r>
                        <a:rPr lang="ko-KR" altLang="en-US" sz="900" baseline="0" dirty="0" err="1" smtClean="0"/>
                        <a:t>목록으롤</a:t>
                      </a:r>
                      <a:r>
                        <a:rPr lang="ko-KR" altLang="en-US" sz="900" baseline="0" dirty="0" smtClean="0"/>
                        <a:t> 보여줌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검색결과에 대한 총 </a:t>
                      </a:r>
                      <a:r>
                        <a:rPr lang="ko-KR" altLang="en-US" sz="900" dirty="0" err="1" smtClean="0"/>
                        <a:t>레코드수를</a:t>
                      </a:r>
                      <a:r>
                        <a:rPr lang="ko-KR" altLang="en-US" sz="900" dirty="0" smtClean="0"/>
                        <a:t>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장비명</a:t>
                      </a:r>
                      <a:r>
                        <a:rPr lang="ko-KR" altLang="en-US" sz="900" dirty="0" smtClean="0"/>
                        <a:t> 클릭 시 해당 장비에 대한 장비이용현황 상세조회 팝업을 호출함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장비이용기간은 로그인 사용자가 신청한 </a:t>
                      </a:r>
                      <a:r>
                        <a:rPr lang="ko-KR" altLang="en-US" sz="900" dirty="0" err="1" smtClean="0"/>
                        <a:t>시험신청건에</a:t>
                      </a:r>
                      <a:r>
                        <a:rPr lang="ko-KR" altLang="en-US" sz="900" dirty="0" smtClean="0"/>
                        <a:t> 대한 </a:t>
                      </a:r>
                      <a:r>
                        <a:rPr lang="ko-KR" altLang="en-US" sz="900" dirty="0" err="1" smtClean="0"/>
                        <a:t>장비별</a:t>
                      </a:r>
                      <a:r>
                        <a:rPr lang="ko-KR" altLang="en-US" sz="900" baseline="0" dirty="0" smtClean="0"/>
                        <a:t> 사용시작일자</a:t>
                      </a:r>
                      <a:r>
                        <a:rPr lang="en-US" altLang="ko-KR" sz="900" baseline="0" dirty="0" smtClean="0"/>
                        <a:t>(Min)</a:t>
                      </a:r>
                      <a:r>
                        <a:rPr lang="ko-KR" altLang="en-US" sz="900" baseline="0" dirty="0" smtClean="0"/>
                        <a:t>와 사용종료일자</a:t>
                      </a:r>
                      <a:r>
                        <a:rPr lang="en-US" altLang="ko-KR" sz="900" baseline="0" dirty="0" smtClean="0"/>
                        <a:t>(Max)</a:t>
                      </a:r>
                      <a:r>
                        <a:rPr lang="ko-KR" altLang="en-US" sz="900" baseline="0" dirty="0" smtClean="0"/>
                        <a:t>의 조합으로 보여줌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검색결과에 대한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처리로 클릭된 숫자에 대한 페이지로 이동함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sp>
        <p:nvSpPr>
          <p:cNvPr id="107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3394337" y="3493145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&lt;&lt;   &lt;   1   2   3   4   5   6   7   8   9   10   &gt;   &gt;&gt;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200808" y="3520164"/>
            <a:ext cx="135874" cy="144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953772" y="19345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28765" y="35201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마이페이지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56926"/>
              </p:ext>
            </p:extLst>
          </p:nvPr>
        </p:nvGraphicFramePr>
        <p:xfrm>
          <a:off x="279643" y="1490112"/>
          <a:ext cx="1288800" cy="85344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시험신청내역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수수료납부내역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시험장비이용현황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회원정보수정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60900DC-C91C-48EC-AEDF-6F969D8C66F5}"/>
              </a:ext>
            </a:extLst>
          </p:cNvPr>
          <p:cNvSpPr/>
          <p:nvPr/>
        </p:nvSpPr>
        <p:spPr>
          <a:xfrm>
            <a:off x="7410608" y="1803118"/>
            <a:ext cx="494720" cy="167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검색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384541" y="171363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CC9195-1B1A-4EC4-B723-C7BA36BC1EB1}"/>
              </a:ext>
            </a:extLst>
          </p:cNvPr>
          <p:cNvSpPr/>
          <p:nvPr/>
        </p:nvSpPr>
        <p:spPr>
          <a:xfrm>
            <a:off x="5385048" y="1801655"/>
            <a:ext cx="654370" cy="169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26" y="1806913"/>
            <a:ext cx="202271" cy="15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4CC9195-1B1A-4EC4-B723-C7BA36BC1EB1}"/>
              </a:ext>
            </a:extLst>
          </p:cNvPr>
          <p:cNvSpPr/>
          <p:nvPr/>
        </p:nvSpPr>
        <p:spPr>
          <a:xfrm>
            <a:off x="6465168" y="1807163"/>
            <a:ext cx="654370" cy="169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346" y="1812421"/>
            <a:ext cx="202271" cy="15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6243745" y="1778094"/>
            <a:ext cx="242384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~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5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4875383" y="1795276"/>
            <a:ext cx="581673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이용기간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61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6393160" y="1251298"/>
            <a:ext cx="1584176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마이페이지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시험장비이용현황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62" name="자유형 149">
            <a:extLst>
              <a:ext uri="{FF2B5EF4-FFF2-40B4-BE49-F238E27FC236}">
                <a16:creationId xmlns="" xmlns:a16="http://schemas.microsoft.com/office/drawing/2014/main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393160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95035"/>
              </p:ext>
            </p:extLst>
          </p:nvPr>
        </p:nvGraphicFramePr>
        <p:xfrm>
          <a:off x="1872438" y="2284864"/>
          <a:ext cx="6032890" cy="853440"/>
        </p:xfrm>
        <a:graphic>
          <a:graphicData uri="http://schemas.openxmlformats.org/drawingml/2006/table">
            <a:tbl>
              <a:tblPr firstRow="1" bandRow="1"/>
              <a:tblGrid>
                <a:gridCol w="488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3735042416"/>
                    </a:ext>
                  </a:extLst>
                </a:gridCol>
                <a:gridCol w="1296144"/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순번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장비명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이용기간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사용시간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(hour)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장비명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2020.12.01 ~ 2020.12.30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장비명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2020.11.01 ~ 2020.12.10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30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8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CAI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측정기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2020.10.01 ~ 2020.11.15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48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6278479" y="170153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56433" y="2559830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1878232" y="2044253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총 시험장비이용현황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: </a:t>
            </a:r>
            <a:r>
              <a:rPr kumimoji="1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4CC9195-1B1A-4EC4-B723-C7BA36BC1EB1}"/>
              </a:ext>
            </a:extLst>
          </p:cNvPr>
          <p:cNvSpPr/>
          <p:nvPr/>
        </p:nvSpPr>
        <p:spPr>
          <a:xfrm>
            <a:off x="3261757" y="1803118"/>
            <a:ext cx="1489882" cy="169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71" name="TextBox 192">
            <a:extLst>
              <a:ext uri="{FF2B5EF4-FFF2-40B4-BE49-F238E27FC236}">
                <a16:creationId xmlns="" xmlns:a16="http://schemas.microsoft.com/office/drawing/2014/main" id="{CEF7C9D6-DAC2-4CCA-8AFD-7B015F8C47CE}"/>
              </a:ext>
            </a:extLst>
          </p:cNvPr>
          <p:cNvSpPr txBox="1"/>
          <p:nvPr/>
        </p:nvSpPr>
        <p:spPr>
          <a:xfrm>
            <a:off x="2792760" y="1796739"/>
            <a:ext cx="581673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l" latinLnBrk="0"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장비명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85236" y="169960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68423" y="236521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64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AP-UI-10-60-03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27010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>
                <a:latin typeface="+mn-ea"/>
              </a:rPr>
              <a:t>마이페이지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시험장비이용현황</a:t>
            </a:r>
            <a:r>
              <a:rPr lang="en-US" altLang="ko-KR" sz="1000" dirty="0" smtClean="0">
                <a:latin typeface="+mn-ea"/>
              </a:rPr>
              <a:t>(2/2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>
                <a:latin typeface="+mn-ea"/>
              </a:rPr>
              <a:t>시험장비이용현황 </a:t>
            </a:r>
            <a:r>
              <a:rPr lang="ko-KR" altLang="en-US" sz="800" dirty="0" smtClean="0">
                <a:latin typeface="+mn-ea"/>
              </a:rPr>
              <a:t>상세조회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팝업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81914"/>
              </p:ext>
            </p:extLst>
          </p:nvPr>
        </p:nvGraphicFramePr>
        <p:xfrm>
          <a:off x="8105024" y="1245111"/>
          <a:ext cx="1800000" cy="1915831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시험장비이용현황 상세조회 팝업 화면을 닫음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해당장비의 사진을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해당 장비의 기본정보를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해당 장비의 장비이용 시험항목을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시험장비이용현황 상세조회 팝업 화면을 닫음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76536" y="836712"/>
            <a:ext cx="6624736" cy="5616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18911" y="982394"/>
            <a:ext cx="481032" cy="226591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277276" y="990154"/>
            <a:ext cx="123996" cy="47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8"/>
          <p:cNvSpPr txBox="1"/>
          <p:nvPr/>
        </p:nvSpPr>
        <p:spPr>
          <a:xfrm>
            <a:off x="2864768" y="961807"/>
            <a:ext cx="25343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smtClean="0"/>
              <a:t>시험장비이용현황 </a:t>
            </a:r>
            <a:r>
              <a:rPr lang="ko-KR" altLang="en-US" sz="1600" dirty="0" smtClean="0"/>
              <a:t>상세조회</a:t>
            </a:r>
            <a:endParaRPr lang="ko-KR" altLang="en-US" sz="1600" dirty="0"/>
          </a:p>
        </p:txBody>
      </p:sp>
      <p:sp>
        <p:nvSpPr>
          <p:cNvPr id="114" name="직사각형 113"/>
          <p:cNvSpPr/>
          <p:nvPr/>
        </p:nvSpPr>
        <p:spPr>
          <a:xfrm>
            <a:off x="6550974" y="94184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11DE29E0-3CF8-47D2-9874-A7B8B1426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28" y="1403462"/>
            <a:ext cx="863985" cy="67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3097D55-210F-4BE6-A60D-BAEF93A51759}"/>
              </a:ext>
            </a:extLst>
          </p:cNvPr>
          <p:cNvSpPr/>
          <p:nvPr/>
        </p:nvSpPr>
        <p:spPr bwMode="auto">
          <a:xfrm>
            <a:off x="2524007" y="1424052"/>
            <a:ext cx="4162841" cy="661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l" defTabSz="84408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</a:rPr>
              <a:t>장비명</a:t>
            </a:r>
            <a:r>
              <a:rPr kumimoji="0" lang="en-US" altLang="ko-KR" sz="800" i="0" u="none" strike="noStrike" kern="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</a:rPr>
              <a:t>    : CAI </a:t>
            </a:r>
            <a:r>
              <a:rPr kumimoji="0" lang="ko-KR" altLang="en-US" sz="800" i="0" u="none" strike="noStrike" kern="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</a:rPr>
              <a:t>측정기</a:t>
            </a:r>
            <a:endParaRPr kumimoji="0" lang="en-US" altLang="ko-KR" sz="800" i="0" u="none" strike="noStrike" kern="0" cap="none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 marL="0" marR="0" lvl="0" indent="0" algn="l" defTabSz="84408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</a:rPr>
              <a:t>모델명</a:t>
            </a:r>
            <a:r>
              <a:rPr kumimoji="0" lang="en-US" altLang="ko-KR" sz="800" i="0" u="none" strike="noStrike" kern="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</a:rPr>
              <a:t>    : </a:t>
            </a:r>
            <a:r>
              <a:rPr kumimoji="0" lang="ko-KR" altLang="en-US" sz="800" i="0" u="none" strike="noStrike" kern="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</a:rPr>
              <a:t>압축측정 처리장치 </a:t>
            </a:r>
            <a:endParaRPr kumimoji="0" lang="en-US" altLang="ko-KR" sz="800" kern="0" dirty="0">
              <a:solidFill>
                <a:schemeClr val="accent1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  <a:p>
            <a:pPr marL="0" marR="0" lvl="0" indent="0" algn="l" defTabSz="84408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</a:rPr>
              <a:t>장비설명 </a:t>
            </a:r>
            <a:r>
              <a:rPr kumimoji="0" lang="en-US" altLang="ko-KR" sz="800" i="0" u="none" strike="noStrike" kern="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</a:rPr>
              <a:t>: Cartridge Comp~~ </a:t>
            </a:r>
            <a:r>
              <a:rPr kumimoji="0" lang="ko-KR" altLang="en-US" sz="800" i="0" u="none" strike="noStrike" kern="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</a:rPr>
              <a:t>규격</a:t>
            </a:r>
            <a:endParaRPr kumimoji="0" lang="ko-KR" altLang="en-US" sz="800" i="0" u="none" strike="noStrike" kern="0" cap="none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E710704-C803-4406-8668-D46EE13C99DA}"/>
              </a:ext>
            </a:extLst>
          </p:cNvPr>
          <p:cNvSpPr/>
          <p:nvPr/>
        </p:nvSpPr>
        <p:spPr>
          <a:xfrm>
            <a:off x="940018" y="2374491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lvl="0" indent="-171450">
              <a:spcBef>
                <a:spcPct val="20000"/>
              </a:spcBef>
              <a:buFont typeface="맑은 고딕" panose="020B0503020000020004" pitchFamily="50" charset="-127"/>
              <a:buChar char="▶"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Calibri" panose="020F0502020204030204"/>
                <a:ea typeface="나눔고딕" panose="020D0304000000000000" pitchFamily="50" charset="-127"/>
              </a:rPr>
              <a:t>장비이용 시험항목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50E5D8A6-149A-4134-8F97-942494B74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73312"/>
              </p:ext>
            </p:extLst>
          </p:nvPr>
        </p:nvGraphicFramePr>
        <p:xfrm>
          <a:off x="1083818" y="2662523"/>
          <a:ext cx="6032891" cy="1002720"/>
        </p:xfrm>
        <a:graphic>
          <a:graphicData uri="http://schemas.openxmlformats.org/drawingml/2006/table">
            <a:tbl>
              <a:tblPr firstRow="1" bandRow="1"/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4096"/>
                <a:gridCol w="792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2838"/>
                <a:gridCol w="792088"/>
                <a:gridCol w="6515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400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순번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시험분류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대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시험분류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시험항목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시험신청일자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이용기간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이용시간</a:t>
                      </a:r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시작일자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종료일자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TA-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시험분석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복합재</a:t>
                      </a:r>
                      <a:endParaRPr lang="en-US" altLang="ko-KR" sz="800" b="0" kern="1200" noProof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CAI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2020-10-01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2020-10-01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2020-10-20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30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b="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TA-</a:t>
                      </a: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시험분석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  <a:sym typeface="Wingdings" pitchFamily="2" charset="2"/>
                        </a:rPr>
                        <a:t>복합재</a:t>
                      </a:r>
                      <a:endParaRPr lang="en-US" altLang="ko-KR" sz="800" b="0" kern="1200" noProof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압축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2020-10-01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2020-11-01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2020-11-15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18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72080" y="2394963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864768" y="1206178"/>
            <a:ext cx="2520000" cy="185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623297" y="4080355"/>
            <a:ext cx="481032" cy="226591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355448" y="1331868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93206" y="138650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55360" y="405584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4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05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21320</TotalTime>
  <Words>1338</Words>
  <Application>Microsoft Office PowerPoint</Application>
  <PresentationFormat>A4 용지(210x297mm)</PresentationFormat>
  <Paragraphs>614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Arial Unicode MS</vt:lpstr>
      <vt:lpstr>Lao UI</vt:lpstr>
      <vt:lpstr>Rix모던고딕 B</vt:lpstr>
      <vt:lpstr>나눔고딕</vt:lpstr>
      <vt:lpstr>나눔바른고딕</vt:lpstr>
      <vt:lpstr>돋움</vt:lpstr>
      <vt:lpstr>맑은 고딕</vt:lpstr>
      <vt:lpstr>Arial</vt:lpstr>
      <vt:lpstr>Calibri</vt:lpstr>
      <vt:lpstr>Times New Roman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JuYeon Yun</dc:creator>
  <cp:lastModifiedBy>yoonsj</cp:lastModifiedBy>
  <cp:revision>1421</cp:revision>
  <dcterms:created xsi:type="dcterms:W3CDTF">2014-02-13T05:50:29Z</dcterms:created>
  <dcterms:modified xsi:type="dcterms:W3CDTF">2022-02-16T04:15:05Z</dcterms:modified>
</cp:coreProperties>
</file>