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452" r:id="rId3"/>
    <p:sldId id="453" r:id="rId4"/>
    <p:sldId id="454" r:id="rId5"/>
    <p:sldId id="449" r:id="rId6"/>
    <p:sldId id="455" r:id="rId7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 userDrawn="1">
          <p15:clr>
            <a:srgbClr val="A4A3A4"/>
          </p15:clr>
        </p15:guide>
        <p15:guide id="2" orient="horz" pos="890" userDrawn="1">
          <p15:clr>
            <a:srgbClr val="A4A3A4"/>
          </p15:clr>
        </p15:guide>
        <p15:guide id="3" pos="6068">
          <p15:clr>
            <a:srgbClr val="A4A3A4"/>
          </p15:clr>
        </p15:guide>
        <p15:guide id="4" pos="3120" userDrawn="1">
          <p15:clr>
            <a:srgbClr val="A4A3A4"/>
          </p15:clr>
        </p15:guide>
        <p15:guide id="5" pos="444" userDrawn="1">
          <p15:clr>
            <a:srgbClr val="A4A3A4"/>
          </p15:clr>
        </p15:guide>
        <p15:guide id="6" orient="horz" pos="1842" userDrawn="1">
          <p15:clr>
            <a:srgbClr val="A4A3A4"/>
          </p15:clr>
        </p15:guide>
        <p15:guide id="7" orient="horz" pos="1979" userDrawn="1">
          <p15:clr>
            <a:srgbClr val="A4A3A4"/>
          </p15:clr>
        </p15:guide>
        <p15:guide id="8" orient="horz" pos="2205" userDrawn="1">
          <p15:clr>
            <a:srgbClr val="A4A3A4"/>
          </p15:clr>
        </p15:guide>
        <p15:guide id="9" orient="horz" pos="2341" userDrawn="1">
          <p15:clr>
            <a:srgbClr val="A4A3A4"/>
          </p15:clr>
        </p15:guide>
        <p15:guide id="10" orient="horz" pos="2795" userDrawn="1">
          <p15:clr>
            <a:srgbClr val="A4A3A4"/>
          </p15:clr>
        </p15:guide>
        <p15:guide id="11" orient="horz" pos="3067" userDrawn="1">
          <p15:clr>
            <a:srgbClr val="A4A3A4"/>
          </p15:clr>
        </p15:guide>
        <p15:guide id="12" orient="horz" pos="3339" userDrawn="1">
          <p15:clr>
            <a:srgbClr val="A4A3A4"/>
          </p15:clr>
        </p15:guide>
        <p15:guide id="13" orient="horz" pos="3612" userDrawn="1">
          <p15:clr>
            <a:srgbClr val="A4A3A4"/>
          </p15:clr>
        </p15:guide>
        <p15:guide id="14" orient="horz" pos="3884" userDrawn="1">
          <p15:clr>
            <a:srgbClr val="A4A3A4"/>
          </p15:clr>
        </p15:guide>
        <p15:guide id="15" orient="horz" pos="2840">
          <p15:clr>
            <a:srgbClr val="A4A3A4"/>
          </p15:clr>
        </p15:guide>
        <p15:guide id="16" pos="4662" userDrawn="1">
          <p15:clr>
            <a:srgbClr val="A4A3A4"/>
          </p15:clr>
        </p15:guide>
        <p15:guide id="17" orient="horz" pos="572">
          <p15:clr>
            <a:srgbClr val="A4A3A4"/>
          </p15:clr>
        </p15:guide>
        <p15:guide id="18" orient="horz" pos="12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6320"/>
    <a:srgbClr val="7F7F7F"/>
    <a:srgbClr val="0000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5" autoAdjust="0"/>
    <p:restoredTop sz="99779" autoAdjust="0"/>
  </p:normalViewPr>
  <p:slideViewPr>
    <p:cSldViewPr snapToObjects="1" showGuides="1">
      <p:cViewPr varScale="1">
        <p:scale>
          <a:sx n="165" d="100"/>
          <a:sy n="165" d="100"/>
        </p:scale>
        <p:origin x="1722" y="120"/>
      </p:cViewPr>
      <p:guideLst>
        <p:guide orient="horz" pos="754"/>
        <p:guide orient="horz" pos="890"/>
        <p:guide pos="6068"/>
        <p:guide pos="3120"/>
        <p:guide pos="444"/>
        <p:guide orient="horz" pos="1842"/>
        <p:guide orient="horz" pos="1979"/>
        <p:guide orient="horz" pos="2205"/>
        <p:guide orient="horz" pos="2341"/>
        <p:guide orient="horz" pos="2795"/>
        <p:guide orient="horz" pos="3067"/>
        <p:guide orient="horz" pos="3339"/>
        <p:guide orient="horz" pos="3612"/>
        <p:guide orient="horz" pos="3884"/>
        <p:guide orient="horz" pos="2840"/>
        <p:guide pos="4662"/>
        <p:guide orient="horz" pos="57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74"/>
    </p:cViewPr>
  </p:sorterViewPr>
  <p:notesViewPr>
    <p:cSldViewPr snapToObjects="1" showGuides="1">
      <p:cViewPr varScale="1">
        <p:scale>
          <a:sx n="89" d="100"/>
          <a:sy n="89" d="100"/>
        </p:scale>
        <p:origin x="-3762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6AB32-0341-4086-9C4A-20868FD84A20}" type="datetimeFigureOut">
              <a:rPr lang="ko-KR" altLang="en-US" smtClean="0"/>
              <a:pPr/>
              <a:t>2022-02-16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85069-353B-4B2C-AF3A-C3EDCEA68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853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E25C6-65D2-47CC-A882-DE866517FD70}" type="datetimeFigureOut">
              <a:rPr lang="ko-KR" altLang="en-US" smtClean="0"/>
              <a:pPr/>
              <a:t>2022-02-16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ACEBC-3ACC-4574-A608-4E2335CCEE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91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8096250" y="371475"/>
            <a:ext cx="1588" cy="6256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5"/>
          <p:cNvSpPr>
            <a:spLocks noChangeArrowheads="1"/>
          </p:cNvSpPr>
          <p:nvPr userDrawn="1"/>
        </p:nvSpPr>
        <p:spPr bwMode="auto">
          <a:xfrm>
            <a:off x="0" y="1"/>
            <a:ext cx="9906000" cy="332656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ctr" eaLnBrk="1" hangingPunct="1"/>
            <a:endParaRPr kumimoji="0" lang="ko-KR" altLang="ko-KR" sz="1000">
              <a:latin typeface="+mn-ea"/>
              <a:ea typeface="+mn-ea"/>
            </a:endParaRPr>
          </a:p>
        </p:txBody>
      </p:sp>
      <p:sp>
        <p:nvSpPr>
          <p:cNvPr id="8" name="Line 6"/>
          <p:cNvSpPr>
            <a:spLocks noChangeShapeType="1"/>
          </p:cNvSpPr>
          <p:nvPr userDrawn="1"/>
        </p:nvSpPr>
        <p:spPr bwMode="auto">
          <a:xfrm>
            <a:off x="0" y="6646120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TextBox 7"/>
          <p:cNvSpPr txBox="1">
            <a:spLocks noChangeArrowheads="1"/>
          </p:cNvSpPr>
          <p:nvPr userDrawn="1"/>
        </p:nvSpPr>
        <p:spPr bwMode="auto">
          <a:xfrm>
            <a:off x="3296816" y="6597781"/>
            <a:ext cx="2543175" cy="25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325" tIns="49163" rIns="98325" bIns="4916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b="0" dirty="0" smtClean="0">
                <a:solidFill>
                  <a:schemeClr val="tx1"/>
                </a:solidFill>
                <a:latin typeface="+mn-ea"/>
                <a:ea typeface="+mn-ea"/>
              </a:rPr>
              <a:t>- </a:t>
            </a:r>
            <a:fld id="{9D20EC60-87F7-437D-B2AE-190CE1380683}" type="slidenum">
              <a:rPr lang="en-US" altLang="ko-KR" sz="1000" b="0" smtClean="0">
                <a:solidFill>
                  <a:schemeClr val="tx1"/>
                </a:solidFill>
                <a:latin typeface="+mn-ea"/>
                <a:ea typeface="+mn-ea"/>
              </a:rPr>
              <a:pPr algn="ctr" eaLnBrk="1" hangingPunct="1">
                <a:defRPr/>
              </a:pPr>
              <a:t>‹#›</a:t>
            </a:fld>
            <a:r>
              <a:rPr lang="en-US" altLang="ko-KR" sz="1000" b="0" dirty="0" smtClean="0">
                <a:solidFill>
                  <a:schemeClr val="tx1"/>
                </a:solidFill>
                <a:latin typeface="+mn-ea"/>
                <a:ea typeface="+mn-ea"/>
              </a:rPr>
              <a:t> -</a:t>
            </a:r>
            <a:endParaRPr lang="ko-KR" altLang="en-US" sz="1000" b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4805590"/>
              </p:ext>
            </p:extLst>
          </p:nvPr>
        </p:nvGraphicFramePr>
        <p:xfrm>
          <a:off x="3175" y="332656"/>
          <a:ext cx="8094663" cy="187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3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332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   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 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58436685"/>
              </p:ext>
            </p:extLst>
          </p:nvPr>
        </p:nvGraphicFramePr>
        <p:xfrm>
          <a:off x="8104188" y="332656"/>
          <a:ext cx="1800000" cy="9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ID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12" marR="91412" marT="45722" marB="45722" anchor="ctr" horzOverflow="overflow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35989" marR="35989" marT="36002" marB="36002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메뉴명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12" marR="91412" marT="45722" marB="45722" anchor="ctr" horzOverflow="overflow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35989" marR="35989" marT="36002" marB="36002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4" name="_x381036744" descr="EMB0000e520017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8" y="6675147"/>
            <a:ext cx="984101" cy="152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_x381037392" descr="EMB0000e520017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1512" y="6684358"/>
            <a:ext cx="312107" cy="13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5"/>
          <p:cNvSpPr>
            <a:spLocks noChangeArrowheads="1"/>
          </p:cNvSpPr>
          <p:nvPr userDrawn="1"/>
        </p:nvSpPr>
        <p:spPr bwMode="auto">
          <a:xfrm>
            <a:off x="0" y="1"/>
            <a:ext cx="9906000" cy="332656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ctr" eaLnBrk="1" hangingPunct="1"/>
            <a:endParaRPr kumimoji="0" lang="ko-KR" altLang="ko-KR" sz="10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199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A0C3-BF60-4713-9354-BF5619379511}" type="datetimeFigureOut">
              <a:rPr lang="ko-KR" altLang="en-US" smtClean="0"/>
              <a:pPr/>
              <a:t>2022-02-16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61E7-E5B9-46E9-9CF2-9E51C37F8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92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6A0C3-BF60-4713-9354-BF5619379511}" type="datetimeFigureOut">
              <a:rPr lang="ko-KR" altLang="en-US" smtClean="0"/>
              <a:pPr/>
              <a:t>2022-02-16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E61E7-E5B9-46E9-9CF2-9E51C37F8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9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49" r:id="rId2"/>
    <p:sldLayoutId id="2147483655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1207"/>
          <p:cNvSpPr>
            <a:spLocks noChangeShapeType="1"/>
          </p:cNvSpPr>
          <p:nvPr/>
        </p:nvSpPr>
        <p:spPr bwMode="auto">
          <a:xfrm flipV="1">
            <a:off x="273050" y="2201863"/>
            <a:ext cx="8897938" cy="317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 Box 1208"/>
          <p:cNvSpPr txBox="1">
            <a:spLocks noChangeArrowheads="1"/>
          </p:cNvSpPr>
          <p:nvPr/>
        </p:nvSpPr>
        <p:spPr bwMode="auto">
          <a:xfrm>
            <a:off x="2687638" y="1643063"/>
            <a:ext cx="65928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ko-KR" altLang="en-US" sz="3000" dirty="0" smtClean="0">
                <a:latin typeface="+mn-ea"/>
                <a:ea typeface="+mn-ea"/>
              </a:rPr>
              <a:t>화면설계서 </a:t>
            </a:r>
            <a:r>
              <a:rPr lang="en-US" altLang="ko-KR" sz="3000" dirty="0" smtClean="0">
                <a:latin typeface="+mn-ea"/>
                <a:ea typeface="+mn-ea"/>
              </a:rPr>
              <a:t>– </a:t>
            </a:r>
            <a:r>
              <a:rPr lang="ko-KR" altLang="en-US" sz="3000" dirty="0" smtClean="0">
                <a:latin typeface="+mn-ea"/>
                <a:ea typeface="+mn-ea"/>
              </a:rPr>
              <a:t>시험신청</a:t>
            </a:r>
            <a:endParaRPr lang="ko-KR" altLang="en-US" sz="3000" dirty="0">
              <a:latin typeface="+mn-ea"/>
              <a:ea typeface="+mn-ea"/>
            </a:endParaRPr>
          </a:p>
        </p:txBody>
      </p:sp>
      <p:sp>
        <p:nvSpPr>
          <p:cNvPr id="22" name="Text Box 1213"/>
          <p:cNvSpPr txBox="1">
            <a:spLocks noChangeArrowheads="1"/>
          </p:cNvSpPr>
          <p:nvPr/>
        </p:nvSpPr>
        <p:spPr bwMode="auto">
          <a:xfrm>
            <a:off x="5813425" y="2867025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문서번호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AP-DG-00008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271205"/>
              </p:ext>
            </p:extLst>
          </p:nvPr>
        </p:nvGraphicFramePr>
        <p:xfrm>
          <a:off x="2559050" y="4292600"/>
          <a:ext cx="4924425" cy="1342586"/>
        </p:xfrm>
        <a:graphic>
          <a:graphicData uri="http://schemas.openxmlformats.org/drawingml/2006/table">
            <a:tbl>
              <a:tblPr/>
              <a:tblGrid>
                <a:gridCol w="14860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383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8036">
                <a:tc>
                  <a:txBody>
                    <a:bodyPr/>
                    <a:lstStyle/>
                    <a:p>
                      <a:pPr algn="ctr" fontAlgn="auto" latinLnBrk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문 서 명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화면설계서 </a:t>
                      </a:r>
                      <a:r>
                        <a:rPr lang="en-US" altLang="ko-KR" sz="11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– </a:t>
                      </a:r>
                      <a:r>
                        <a:rPr lang="ko-KR" altLang="en-US" sz="11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시험신청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6">
                <a:tc>
                  <a:txBody>
                    <a:bodyPr/>
                    <a:lstStyle/>
                    <a:p>
                      <a:pPr algn="ctr" fontAlgn="auto" latinLnBrk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문서번호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AP-DG-00008</a:t>
                      </a:r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1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4400">
                <a:tc>
                  <a:txBody>
                    <a:bodyPr/>
                    <a:lstStyle/>
                    <a:p>
                      <a:pPr algn="ctr" fontAlgn="auto" latinLnBrk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문서버전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 1.0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2114">
                <a:tc>
                  <a:txBody>
                    <a:bodyPr/>
                    <a:lstStyle/>
                    <a:p>
                      <a:pPr algn="ctr" fontAlgn="auto" latinLnBrk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작성자</a:t>
                      </a:r>
                      <a:endParaRPr lang="ko-KR" sz="11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auto" latinLnBrk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윤상준</a:t>
                      </a:r>
                      <a:endParaRPr lang="ko-KR" sz="11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Text Box 1210"/>
          <p:cNvSpPr txBox="1">
            <a:spLocks noChangeArrowheads="1"/>
          </p:cNvSpPr>
          <p:nvPr/>
        </p:nvSpPr>
        <p:spPr bwMode="auto">
          <a:xfrm>
            <a:off x="3440832" y="746125"/>
            <a:ext cx="58333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ko-KR" altLang="en-US" sz="2000" dirty="0" smtClean="0">
                <a:latin typeface="+mn-ea"/>
                <a:ea typeface="+mn-ea"/>
              </a:rPr>
              <a:t>복합재 인증센터 구축을 위한 시스템 개발 용역</a:t>
            </a:r>
            <a:endParaRPr lang="en-US" altLang="ko-KR" sz="2000" dirty="0">
              <a:latin typeface="+mn-ea"/>
              <a:ea typeface="+mn-ea"/>
            </a:endParaRPr>
          </a:p>
        </p:txBody>
      </p:sp>
      <p:pic>
        <p:nvPicPr>
          <p:cNvPr id="13" name="_x381036744" descr="EMB0000e52001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404020"/>
            <a:ext cx="2524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_x381037392" descr="EMB0000e520017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63" y="6093296"/>
            <a:ext cx="1133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409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직사각형 332"/>
          <p:cNvSpPr/>
          <p:nvPr/>
        </p:nvSpPr>
        <p:spPr>
          <a:xfrm>
            <a:off x="1744138" y="1628800"/>
            <a:ext cx="6233197" cy="4957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/>
          <p:cNvSpPr txBox="1"/>
          <p:nvPr/>
        </p:nvSpPr>
        <p:spPr>
          <a:xfrm>
            <a:off x="118415" y="60808"/>
            <a:ext cx="90409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100" dirty="0" err="1" smtClean="0">
                <a:latin typeface="+mn-ea"/>
              </a:rPr>
              <a:t>프론트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&gt; </a:t>
            </a:r>
            <a:r>
              <a:rPr lang="ko-KR" altLang="en-US" sz="1100" dirty="0" smtClean="0">
                <a:latin typeface="+mn-ea"/>
              </a:rPr>
              <a:t>메인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4" name="TextBox 10"/>
          <p:cNvSpPr txBox="1"/>
          <p:nvPr/>
        </p:nvSpPr>
        <p:spPr>
          <a:xfrm>
            <a:off x="8746400" y="489754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+mn-ea"/>
              </a:rPr>
              <a:t>AP-UI-10-30-02</a:t>
            </a:r>
            <a:endParaRPr lang="ko-KR" altLang="en-US" sz="8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6576" y="345430"/>
            <a:ext cx="132247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 dirty="0" err="1" smtClean="0">
                <a:latin typeface="+mn-ea"/>
              </a:rPr>
              <a:t>프론트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– </a:t>
            </a:r>
            <a:r>
              <a:rPr lang="ko-KR" altLang="en-US" sz="1000" dirty="0" smtClean="0">
                <a:latin typeface="+mn-ea"/>
              </a:rPr>
              <a:t>시험신청</a:t>
            </a:r>
            <a:r>
              <a:rPr lang="en-US" altLang="ko-KR" sz="1000" dirty="0" smtClean="0">
                <a:latin typeface="+mn-ea"/>
              </a:rPr>
              <a:t>(1/5</a:t>
            </a:r>
            <a:r>
              <a:rPr lang="en-US" altLang="ko-KR" sz="1000" dirty="0" smtClean="0">
                <a:latin typeface="+mn-ea"/>
              </a:rPr>
              <a:t>)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1" name="TextBox 10"/>
          <p:cNvSpPr txBox="1"/>
          <p:nvPr/>
        </p:nvSpPr>
        <p:spPr>
          <a:xfrm>
            <a:off x="8741143" y="912375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800" dirty="0" err="1" smtClean="0">
                <a:latin typeface="+mn-ea"/>
              </a:rPr>
              <a:t>프론트</a:t>
            </a:r>
            <a:r>
              <a:rPr lang="en-US" altLang="ko-KR" sz="800" dirty="0" smtClean="0">
                <a:latin typeface="+mn-ea"/>
              </a:rPr>
              <a:t>-</a:t>
            </a:r>
            <a:r>
              <a:rPr lang="ko-KR" altLang="en-US" sz="800" dirty="0" smtClean="0">
                <a:latin typeface="+mn-ea"/>
              </a:rPr>
              <a:t>시험신청</a:t>
            </a:r>
            <a:endParaRPr lang="ko-KR" altLang="en-US" sz="800" dirty="0">
              <a:latin typeface="+mn-ea"/>
            </a:endParaRPr>
          </a:p>
        </p:txBody>
      </p:sp>
      <p:sp>
        <p:nvSpPr>
          <p:cNvPr id="187" name="Rectangle 4"/>
          <p:cNvSpPr>
            <a:spLocks noChangeArrowheads="1"/>
          </p:cNvSpPr>
          <p:nvPr/>
        </p:nvSpPr>
        <p:spPr bwMode="auto">
          <a:xfrm>
            <a:off x="118415" y="620688"/>
            <a:ext cx="7930929" cy="597666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lvl="0"/>
            <a:endParaRPr lang="ko-KR" altLang="en-US" dirty="0">
              <a:ea typeface="나눔고딕" panose="020D0304000000000000" pitchFamily="50" charset="-127"/>
            </a:endParaRPr>
          </a:p>
        </p:txBody>
      </p:sp>
      <p:grpSp>
        <p:nvGrpSpPr>
          <p:cNvPr id="188" name="그룹 187">
            <a:extLst>
              <a:ext uri="{FF2B5EF4-FFF2-40B4-BE49-F238E27FC236}">
                <a16:creationId xmlns="" xmlns:a16="http://schemas.microsoft.com/office/drawing/2014/main" id="{390CC34F-24EF-422F-9190-402632310513}"/>
              </a:ext>
            </a:extLst>
          </p:cNvPr>
          <p:cNvGrpSpPr/>
          <p:nvPr/>
        </p:nvGrpSpPr>
        <p:grpSpPr>
          <a:xfrm>
            <a:off x="278267" y="1180565"/>
            <a:ext cx="1291198" cy="307777"/>
            <a:chOff x="271674" y="2211754"/>
            <a:chExt cx="1291198" cy="307777"/>
          </a:xfrm>
        </p:grpSpPr>
        <p:sp>
          <p:nvSpPr>
            <p:cNvPr id="189" name="TextBox 188">
              <a:extLst>
                <a:ext uri="{FF2B5EF4-FFF2-40B4-BE49-F238E27FC236}">
                  <a16:creationId xmlns="" xmlns:a16="http://schemas.microsoft.com/office/drawing/2014/main" id="{4C02627A-8E24-4733-A76B-C863CA10AA57}"/>
                </a:ext>
              </a:extLst>
            </p:cNvPr>
            <p:cNvSpPr txBox="1"/>
            <p:nvPr/>
          </p:nvSpPr>
          <p:spPr>
            <a:xfrm>
              <a:off x="271674" y="2211754"/>
              <a:ext cx="1291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신청하기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cxnSp>
          <p:nvCxnSpPr>
            <p:cNvPr id="190" name="직선 연결선 189">
              <a:extLst>
                <a:ext uri="{FF2B5EF4-FFF2-40B4-BE49-F238E27FC236}">
                  <a16:creationId xmlns="" xmlns:a16="http://schemas.microsoft.com/office/drawing/2014/main" id="{3BFBC5AC-8331-4EC7-97C0-FF223FD62B9C}"/>
                </a:ext>
              </a:extLst>
            </p:cNvPr>
            <p:cNvCxnSpPr/>
            <p:nvPr/>
          </p:nvCxnSpPr>
          <p:spPr>
            <a:xfrm>
              <a:off x="292894" y="2468453"/>
              <a:ext cx="1257300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191" name="표 190">
            <a:extLst>
              <a:ext uri="{FF2B5EF4-FFF2-40B4-BE49-F238E27FC236}">
                <a16:creationId xmlns="" xmlns:a16="http://schemas.microsoft.com/office/drawing/2014/main" id="{10D6AE0E-28D3-4EFB-B51E-AFF130271346}"/>
              </a:ext>
            </a:extLst>
          </p:cNvPr>
          <p:cNvGraphicFramePr>
            <a:graphicFrameLocks noGrp="1"/>
          </p:cNvGraphicFramePr>
          <p:nvPr/>
        </p:nvGraphicFramePr>
        <p:xfrm>
          <a:off x="279643" y="1490112"/>
          <a:ext cx="1288800" cy="426720"/>
        </p:xfrm>
        <a:graphic>
          <a:graphicData uri="http://schemas.openxmlformats.org/drawingml/2006/table">
            <a:tbl>
              <a:tblPr firstRow="1" bandRow="1"/>
              <a:tblGrid>
                <a:gridCol w="1288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46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38113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절차안내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시험신청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2" name="직사각형 191"/>
          <p:cNvSpPr/>
          <p:nvPr/>
        </p:nvSpPr>
        <p:spPr bwMode="auto">
          <a:xfrm>
            <a:off x="197690" y="692696"/>
            <a:ext cx="7779646" cy="4128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none" w="med" len="med"/>
          </a:ln>
          <a:effectLst>
            <a:outerShdw blurRad="88900" dist="25400" dir="5400000" sx="93000" sy="93000" algn="t" rotWithShape="0">
              <a:prstClr val="black">
                <a:alpha val="20000"/>
              </a:prstClr>
            </a:outerShdw>
          </a:effectLst>
        </p:spPr>
        <p:txBody>
          <a:bodyPr vert="horz" wrap="none" lIns="101250" tIns="52650" rIns="101250" bIns="108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endParaRPr lang="en-US" altLang="ko-KR" sz="900" b="1" baseline="30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itchFamily="34" charset="0"/>
            </a:endParaRPr>
          </a:p>
        </p:txBody>
      </p:sp>
      <p:sp>
        <p:nvSpPr>
          <p:cNvPr id="193" name="Text Box 7"/>
          <p:cNvSpPr txBox="1">
            <a:spLocks noChangeArrowheads="1"/>
          </p:cNvSpPr>
          <p:nvPr/>
        </p:nvSpPr>
        <p:spPr bwMode="auto">
          <a:xfrm>
            <a:off x="1638091" y="830196"/>
            <a:ext cx="82795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시험분석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4" name="Text Box 7"/>
          <p:cNvSpPr txBox="1">
            <a:spLocks noChangeArrowheads="1"/>
          </p:cNvSpPr>
          <p:nvPr/>
        </p:nvSpPr>
        <p:spPr bwMode="auto">
          <a:xfrm>
            <a:off x="2864768" y="830196"/>
            <a:ext cx="56550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신청하기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5" name="Text Box 7"/>
          <p:cNvSpPr txBox="1">
            <a:spLocks noChangeArrowheads="1"/>
          </p:cNvSpPr>
          <p:nvPr/>
        </p:nvSpPr>
        <p:spPr bwMode="auto">
          <a:xfrm>
            <a:off x="387288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자료실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6" name="Text Box 7"/>
          <p:cNvSpPr txBox="1">
            <a:spLocks noChangeArrowheads="1"/>
          </p:cNvSpPr>
          <p:nvPr/>
        </p:nvSpPr>
        <p:spPr bwMode="auto">
          <a:xfrm>
            <a:off x="495300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고객센터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7" name="Text Box 7"/>
          <p:cNvSpPr txBox="1">
            <a:spLocks noChangeArrowheads="1"/>
          </p:cNvSpPr>
          <p:nvPr/>
        </p:nvSpPr>
        <p:spPr bwMode="auto">
          <a:xfrm>
            <a:off x="593636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마이페이지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6912160" y="804625"/>
            <a:ext cx="713340" cy="1880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로그아웃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712640" y="1113850"/>
            <a:ext cx="0" cy="5472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192">
            <a:extLst>
              <a:ext uri="{FF2B5EF4-FFF2-40B4-BE49-F238E27FC236}">
                <a16:creationId xmlns="" xmlns:a16="http://schemas.microsoft.com/office/drawing/2014/main" id="{CEF7C9D6-DAC2-4CCA-8AFD-7B015F8C47CE}"/>
              </a:ext>
            </a:extLst>
          </p:cNvPr>
          <p:cNvSpPr txBox="1"/>
          <p:nvPr/>
        </p:nvSpPr>
        <p:spPr>
          <a:xfrm>
            <a:off x="5529064" y="1251298"/>
            <a:ext cx="2448272" cy="21600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92075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신청하기 </a:t>
            </a: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&gt; </a:t>
            </a: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시험신청</a:t>
            </a:r>
          </a:p>
        </p:txBody>
      </p:sp>
      <p:sp>
        <p:nvSpPr>
          <p:cNvPr id="203" name="자유형 149">
            <a:extLst>
              <a:ext uri="{FF2B5EF4-FFF2-40B4-BE49-F238E27FC236}">
                <a16:creationId xmlns="" xmlns:a16="http://schemas.microsoft.com/office/drawing/2014/main" id="{702263F4-23A1-45B7-B426-484E4EC5DA50}"/>
              </a:ext>
            </a:extLst>
          </p:cNvPr>
          <p:cNvSpPr>
            <a:spLocks noChangeAspect="1"/>
          </p:cNvSpPr>
          <p:nvPr/>
        </p:nvSpPr>
        <p:spPr>
          <a:xfrm>
            <a:off x="6787922" y="1294029"/>
            <a:ext cx="127037" cy="108000"/>
          </a:xfrm>
          <a:custGeom>
            <a:avLst/>
            <a:gdLst>
              <a:gd name="connsiteX0" fmla="*/ 396044 w 792088"/>
              <a:gd name="connsiteY0" fmla="*/ 0 h 500280"/>
              <a:gd name="connsiteX1" fmla="*/ 792088 w 792088"/>
              <a:gd name="connsiteY1" fmla="*/ 216024 h 500280"/>
              <a:gd name="connsiteX2" fmla="*/ 648072 w 792088"/>
              <a:gd name="connsiteY2" fmla="*/ 216024 h 500280"/>
              <a:gd name="connsiteX3" fmla="*/ 648072 w 792088"/>
              <a:gd name="connsiteY3" fmla="*/ 500280 h 500280"/>
              <a:gd name="connsiteX4" fmla="*/ 504056 w 792088"/>
              <a:gd name="connsiteY4" fmla="*/ 500280 h 500280"/>
              <a:gd name="connsiteX5" fmla="*/ 504056 w 792088"/>
              <a:gd name="connsiteY5" fmla="*/ 288032 h 500280"/>
              <a:gd name="connsiteX6" fmla="*/ 288032 w 792088"/>
              <a:gd name="connsiteY6" fmla="*/ 288032 h 500280"/>
              <a:gd name="connsiteX7" fmla="*/ 288032 w 792088"/>
              <a:gd name="connsiteY7" fmla="*/ 500280 h 500280"/>
              <a:gd name="connsiteX8" fmla="*/ 144016 w 792088"/>
              <a:gd name="connsiteY8" fmla="*/ 500280 h 500280"/>
              <a:gd name="connsiteX9" fmla="*/ 144016 w 792088"/>
              <a:gd name="connsiteY9" fmla="*/ 216024 h 500280"/>
              <a:gd name="connsiteX10" fmla="*/ 0 w 792088"/>
              <a:gd name="connsiteY10" fmla="*/ 216024 h 50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2088" h="500280">
                <a:moveTo>
                  <a:pt x="396044" y="0"/>
                </a:moveTo>
                <a:lnTo>
                  <a:pt x="792088" y="216024"/>
                </a:lnTo>
                <a:lnTo>
                  <a:pt x="648072" y="216024"/>
                </a:lnTo>
                <a:lnTo>
                  <a:pt x="648072" y="500280"/>
                </a:lnTo>
                <a:lnTo>
                  <a:pt x="504056" y="500280"/>
                </a:lnTo>
                <a:lnTo>
                  <a:pt x="504056" y="288032"/>
                </a:lnTo>
                <a:lnTo>
                  <a:pt x="288032" y="288032"/>
                </a:lnTo>
                <a:lnTo>
                  <a:pt x="288032" y="500280"/>
                </a:lnTo>
                <a:lnTo>
                  <a:pt x="144016" y="500280"/>
                </a:lnTo>
                <a:lnTo>
                  <a:pt x="144016" y="216024"/>
                </a:lnTo>
                <a:lnTo>
                  <a:pt x="0" y="216024"/>
                </a:lnTo>
                <a:close/>
              </a:path>
            </a:pathLst>
          </a:cu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grpSp>
        <p:nvGrpSpPr>
          <p:cNvPr id="204" name="그룹 203"/>
          <p:cNvGrpSpPr/>
          <p:nvPr/>
        </p:nvGrpSpPr>
        <p:grpSpPr>
          <a:xfrm>
            <a:off x="1785969" y="1221820"/>
            <a:ext cx="728555" cy="215444"/>
            <a:chOff x="200472" y="952373"/>
            <a:chExt cx="728555" cy="215444"/>
          </a:xfrm>
        </p:grpSpPr>
        <p:sp>
          <p:nvSpPr>
            <p:cNvPr id="205" name="직사각형 204"/>
            <p:cNvSpPr/>
            <p:nvPr/>
          </p:nvSpPr>
          <p:spPr>
            <a:xfrm>
              <a:off x="200472" y="970000"/>
              <a:ext cx="36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81414" y="952373"/>
              <a:ext cx="6476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400" dirty="0" smtClean="0"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시험신청</a:t>
              </a:r>
              <a:endParaRPr lang="ko-KR" altLang="en-US" sz="1400" dirty="0"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</p:grpSp>
      <p:graphicFrame>
        <p:nvGraphicFramePr>
          <p:cNvPr id="213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775882"/>
              </p:ext>
            </p:extLst>
          </p:nvPr>
        </p:nvGraphicFramePr>
        <p:xfrm>
          <a:off x="8105024" y="1245111"/>
          <a:ext cx="1800000" cy="5277195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3371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Description 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시험항목선택 팝업을 호출함</a:t>
                      </a:r>
                      <a:endParaRPr lang="ko-KR" altLang="en-US" sz="900" dirty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966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선택된 시험항목을 목록에서 삭제함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삭제할 시험항목을 선택함</a:t>
                      </a:r>
                      <a:endParaRPr lang="ko-KR" altLang="en-US" sz="900" dirty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시험항목별로 의뢰내용 입력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시험성적서 관련 정보 입력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달력팝업을 호출하고 해당</a:t>
                      </a:r>
                      <a:r>
                        <a:rPr lang="ko-KR" altLang="en-US" sz="900" baseline="0" dirty="0" smtClean="0"/>
                        <a:t> 일자를 선택함</a:t>
                      </a:r>
                      <a:r>
                        <a:rPr lang="ko-KR" altLang="en-US" sz="900" dirty="0" smtClean="0"/>
                        <a:t> 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시료 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시편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관련 정보 입력</a:t>
                      </a:r>
                      <a:endParaRPr lang="ko-KR" altLang="en-US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8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행추가</a:t>
                      </a:r>
                      <a:r>
                        <a:rPr lang="ko-KR" altLang="en-US" sz="900" dirty="0" smtClean="0"/>
                        <a:t> 버튼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9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선택된 행을 화면에서 삭제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10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삭제하고자 하는 행 선택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11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재료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재질 구분은 </a:t>
                      </a:r>
                      <a:r>
                        <a:rPr lang="en-US" altLang="ko-KR" sz="900" dirty="0" smtClean="0"/>
                        <a:t>“</a:t>
                      </a:r>
                      <a:r>
                        <a:rPr lang="ko-KR" altLang="en-US" sz="900" dirty="0" err="1" smtClean="0"/>
                        <a:t>강화재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err="1" smtClean="0"/>
                        <a:t>기지재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복합재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고무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금속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기타</a:t>
                      </a:r>
                      <a:r>
                        <a:rPr lang="en-US" altLang="ko-KR" sz="900" dirty="0" smtClean="0"/>
                        <a:t>＂</a:t>
                      </a:r>
                      <a:r>
                        <a:rPr lang="ko-KR" altLang="en-US" sz="900" dirty="0" smtClean="0"/>
                        <a:t>임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12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기지재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err="1" smtClean="0"/>
                        <a:t>강화재</a:t>
                      </a:r>
                      <a:r>
                        <a:rPr lang="ko-KR" altLang="en-US" sz="900" dirty="0" smtClean="0"/>
                        <a:t> 구분은 </a:t>
                      </a:r>
                      <a:r>
                        <a:rPr lang="en-US" altLang="ko-KR" sz="900" dirty="0" smtClean="0"/>
                        <a:t>“</a:t>
                      </a:r>
                      <a:r>
                        <a:rPr lang="en-US" altLang="ko-KR" sz="900" kern="0" dirty="0" err="1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Bismaleimide</a:t>
                      </a:r>
                      <a:r>
                        <a:rPr lang="en-US" altLang="ko-KR" sz="900" kern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/ Carbon, Epoxy / Carbon, Epoxy / Glass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”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임</a:t>
                      </a:r>
                      <a:endParaRPr lang="ko-KR" altLang="en-US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13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제조사 구분은 </a:t>
                      </a:r>
                      <a:r>
                        <a:rPr lang="en-US" altLang="ko-KR" sz="900" dirty="0" smtClean="0"/>
                        <a:t>“</a:t>
                      </a:r>
                      <a:r>
                        <a:rPr lang="ko-KR" altLang="en-US" sz="900" dirty="0" smtClean="0"/>
                        <a:t>국내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국외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자체개발</a:t>
                      </a:r>
                      <a:r>
                        <a:rPr lang="en-US" altLang="ko-KR" sz="900" dirty="0" smtClean="0"/>
                        <a:t>“ </a:t>
                      </a:r>
                      <a:r>
                        <a:rPr lang="ko-KR" altLang="en-US" sz="900" dirty="0" smtClean="0"/>
                        <a:t>임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14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원자재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시편 구분은 </a:t>
                      </a:r>
                      <a:r>
                        <a:rPr lang="en-US" altLang="ko-KR" sz="900" dirty="0" smtClean="0"/>
                        <a:t>“</a:t>
                      </a:r>
                      <a:r>
                        <a:rPr lang="ko-KR" altLang="en-US" sz="900" dirty="0" smtClean="0"/>
                        <a:t>국내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국외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자체개발</a:t>
                      </a:r>
                      <a:r>
                        <a:rPr lang="en-US" altLang="ko-KR" sz="900" dirty="0" smtClean="0"/>
                        <a:t>“ </a:t>
                      </a:r>
                      <a:r>
                        <a:rPr lang="ko-KR" altLang="en-US" sz="900" dirty="0" smtClean="0"/>
                        <a:t>임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15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시료별</a:t>
                      </a:r>
                      <a:r>
                        <a:rPr lang="ko-KR" altLang="en-US" sz="900" dirty="0" smtClean="0"/>
                        <a:t> 관련 첨부파일을 </a:t>
                      </a:r>
                      <a:r>
                        <a:rPr lang="ko-KR" altLang="en-US" sz="900" dirty="0" err="1" smtClean="0"/>
                        <a:t>업로함</a:t>
                      </a:r>
                      <a:endParaRPr lang="ko-KR" altLang="en-US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16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시료처리방법 정보 입력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43" name="그림 1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47" y="779746"/>
            <a:ext cx="1099592" cy="237664"/>
          </a:xfrm>
          <a:prstGeom prst="rect">
            <a:avLst/>
          </a:prstGeom>
        </p:spPr>
      </p:pic>
      <p:sp>
        <p:nvSpPr>
          <p:cNvPr id="184" name="직사각형 183">
            <a:extLst>
              <a:ext uri="{FF2B5EF4-FFF2-40B4-BE49-F238E27FC236}">
                <a16:creationId xmlns="" xmlns:a16="http://schemas.microsoft.com/office/drawing/2014/main" id="{4E710704-C803-4406-8668-D46EE13C99DA}"/>
              </a:ext>
            </a:extLst>
          </p:cNvPr>
          <p:cNvSpPr/>
          <p:nvPr/>
        </p:nvSpPr>
        <p:spPr>
          <a:xfrm>
            <a:off x="1860065" y="1774330"/>
            <a:ext cx="1944000" cy="216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맑은 고딕" panose="020B0503020000020004" pitchFamily="50" charset="-127"/>
              <a:buChar char="▶"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나눔고딕" panose="020D0304000000000000" pitchFamily="50" charset="-127"/>
                <a:cs typeface="+mn-cs"/>
              </a:rPr>
              <a:t>시험항목 내역</a:t>
            </a:r>
          </a:p>
        </p:txBody>
      </p:sp>
      <p:graphicFrame>
        <p:nvGraphicFramePr>
          <p:cNvPr id="186" name="표 185">
            <a:extLst>
              <a:ext uri="{FF2B5EF4-FFF2-40B4-BE49-F238E27FC236}">
                <a16:creationId xmlns="" xmlns:a16="http://schemas.microsoft.com/office/drawing/2014/main" id="{50E5D8A6-149A-4134-8F97-942494B74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288830"/>
              </p:ext>
            </p:extLst>
          </p:nvPr>
        </p:nvGraphicFramePr>
        <p:xfrm>
          <a:off x="1872438" y="2034407"/>
          <a:ext cx="6032890" cy="864000"/>
        </p:xfrm>
        <a:graphic>
          <a:graphicData uri="http://schemas.openxmlformats.org/drawingml/2006/table">
            <a:tbl>
              <a:tblPr firstRow="1" bandRow="1"/>
              <a:tblGrid>
                <a:gridCol w="4162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01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16124"/>
                <a:gridCol w="158417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선택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시험분류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대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시험분류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중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시험항목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시험장비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의뢰내용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en-US" altLang="ko-KR" sz="800" b="0" kern="1200" noProof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  <a:sym typeface="Wingdings" pitchFamily="2" charset="2"/>
                        </a:rPr>
                        <a:t>TA-</a:t>
                      </a:r>
                      <a:r>
                        <a:rPr lang="ko-KR" altLang="en-US" sz="800" b="0" kern="1200" noProof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  <a:sym typeface="Wingdings" pitchFamily="2" charset="2"/>
                        </a:rPr>
                        <a:t>시험분석</a:t>
                      </a:r>
                      <a:endParaRPr lang="ko-KR" altLang="en-US" sz="8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noProof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  <a:sym typeface="Wingdings" pitchFamily="2" charset="2"/>
                        </a:rPr>
                        <a:t>복합재</a:t>
                      </a:r>
                      <a:endParaRPr lang="en-US" altLang="ko-KR" sz="800" b="0" kern="1200" noProof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CAI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CAI 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측정기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en-US" altLang="ko-KR" sz="800" b="0" kern="1200" noProof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  <a:sym typeface="Wingdings" pitchFamily="2" charset="2"/>
                        </a:rPr>
                        <a:t>TA-</a:t>
                      </a:r>
                      <a:r>
                        <a:rPr lang="ko-KR" altLang="en-US" sz="800" b="0" kern="1200" noProof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  <a:sym typeface="Wingdings" pitchFamily="2" charset="2"/>
                        </a:rPr>
                        <a:t>시험분석</a:t>
                      </a:r>
                      <a:endParaRPr lang="ko-KR" altLang="en-US" sz="8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noProof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  <a:sym typeface="Wingdings" pitchFamily="2" charset="2"/>
                        </a:rPr>
                        <a:t>복합재</a:t>
                      </a:r>
                      <a:endParaRPr lang="en-US" altLang="ko-KR" sz="800" b="0" kern="1200" noProof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압축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CAI 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측정기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8" name="직사각형 197">
            <a:extLst>
              <a:ext uri="{FF2B5EF4-FFF2-40B4-BE49-F238E27FC236}">
                <a16:creationId xmlns="" xmlns:a16="http://schemas.microsoft.com/office/drawing/2014/main" id="{3BE525EA-7AB6-4643-91DF-C74D420C1C4A}"/>
              </a:ext>
            </a:extLst>
          </p:cNvPr>
          <p:cNvSpPr/>
          <p:nvPr/>
        </p:nvSpPr>
        <p:spPr>
          <a:xfrm>
            <a:off x="6393160" y="2376407"/>
            <a:ext cx="1443356" cy="1800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476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="" xmlns:a16="http://schemas.microsoft.com/office/drawing/2014/main" id="{3BE525EA-7AB6-4643-91DF-C74D420C1C4A}"/>
              </a:ext>
            </a:extLst>
          </p:cNvPr>
          <p:cNvSpPr/>
          <p:nvPr/>
        </p:nvSpPr>
        <p:spPr>
          <a:xfrm>
            <a:off x="6389964" y="2675760"/>
            <a:ext cx="1443356" cy="1800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476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="" xmlns:a16="http://schemas.microsoft.com/office/drawing/2014/main" id="{063F4A24-6F3D-44DF-9C46-5E603DA06E06}"/>
              </a:ext>
            </a:extLst>
          </p:cNvPr>
          <p:cNvSpPr/>
          <p:nvPr/>
        </p:nvSpPr>
        <p:spPr>
          <a:xfrm>
            <a:off x="1860065" y="3075455"/>
            <a:ext cx="1944000" cy="216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맑은 고딕" panose="020B0503020000020004" pitchFamily="50" charset="-127"/>
              <a:buChar char="▶"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나눔고딕" panose="020D0304000000000000" pitchFamily="50" charset="-127"/>
                <a:cs typeface="+mn-cs"/>
              </a:rPr>
              <a:t>시험성적서</a:t>
            </a:r>
          </a:p>
        </p:txBody>
      </p:sp>
      <p:graphicFrame>
        <p:nvGraphicFramePr>
          <p:cNvPr id="207" name="표 206">
            <a:extLst>
              <a:ext uri="{FF2B5EF4-FFF2-40B4-BE49-F238E27FC236}">
                <a16:creationId xmlns="" xmlns:a16="http://schemas.microsoft.com/office/drawing/2014/main" id="{1AF98699-8219-497C-83FD-5D1D9308F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426259"/>
              </p:ext>
            </p:extLst>
          </p:nvPr>
        </p:nvGraphicFramePr>
        <p:xfrm>
          <a:off x="1872438" y="3320330"/>
          <a:ext cx="6032891" cy="864000"/>
        </p:xfrm>
        <a:graphic>
          <a:graphicData uri="http://schemas.openxmlformats.org/drawingml/2006/table">
            <a:tbl>
              <a:tblPr firstRow="1" bandRow="1"/>
              <a:tblGrid>
                <a:gridCol w="8497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756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613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813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종류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언어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96437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수령방법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사용용도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692922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발급희망일자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특이사항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439292"/>
                  </a:ext>
                </a:extLst>
              </a:tr>
            </a:tbl>
          </a:graphicData>
        </a:graphic>
      </p:graphicFrame>
      <p:grpSp>
        <p:nvGrpSpPr>
          <p:cNvPr id="209" name="그룹 208">
            <a:extLst>
              <a:ext uri="{FF2B5EF4-FFF2-40B4-BE49-F238E27FC236}">
                <a16:creationId xmlns="" xmlns:a16="http://schemas.microsoft.com/office/drawing/2014/main" id="{63B62BA2-D00E-4F07-B2C3-AFA61E3A4683}"/>
              </a:ext>
            </a:extLst>
          </p:cNvPr>
          <p:cNvGrpSpPr/>
          <p:nvPr/>
        </p:nvGrpSpPr>
        <p:grpSpPr>
          <a:xfrm>
            <a:off x="2864768" y="3358315"/>
            <a:ext cx="634226" cy="215444"/>
            <a:chOff x="3324113" y="5973463"/>
            <a:chExt cx="634226" cy="236989"/>
          </a:xfrm>
        </p:grpSpPr>
        <p:sp>
          <p:nvSpPr>
            <p:cNvPr id="210" name="타원 209">
              <a:extLst>
                <a:ext uri="{FF2B5EF4-FFF2-40B4-BE49-F238E27FC236}">
                  <a16:creationId xmlns="" xmlns:a16="http://schemas.microsoft.com/office/drawing/2014/main" id="{BA78E5F3-6573-45CF-B6CA-E6160928909D}"/>
                </a:ext>
              </a:extLst>
            </p:cNvPr>
            <p:cNvSpPr/>
            <p:nvPr/>
          </p:nvSpPr>
          <p:spPr>
            <a:xfrm>
              <a:off x="3324113" y="6039195"/>
              <a:ext cx="89423" cy="108202"/>
            </a:xfrm>
            <a:prstGeom prst="ellipse">
              <a:avLst/>
            </a:prstGeom>
            <a:noFill/>
            <a:ln w="9525">
              <a:solidFill>
                <a:srgbClr val="8064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="" xmlns:a16="http://schemas.microsoft.com/office/drawing/2014/main" id="{5382A5CC-4AD8-4E36-9C9B-A8938EC79748}"/>
                </a:ext>
              </a:extLst>
            </p:cNvPr>
            <p:cNvSpPr txBox="1"/>
            <p:nvPr/>
          </p:nvSpPr>
          <p:spPr>
            <a:xfrm>
              <a:off x="3343156" y="5973463"/>
              <a:ext cx="615183" cy="2369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1" lang="ko-KR" alt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필요없음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</p:grpSp>
      <p:grpSp>
        <p:nvGrpSpPr>
          <p:cNvPr id="212" name="그룹 211">
            <a:extLst>
              <a:ext uri="{FF2B5EF4-FFF2-40B4-BE49-F238E27FC236}">
                <a16:creationId xmlns="" xmlns:a16="http://schemas.microsoft.com/office/drawing/2014/main" id="{DE8C79CE-60B5-47AA-803D-E44828B80809}"/>
              </a:ext>
            </a:extLst>
          </p:cNvPr>
          <p:cNvGrpSpPr/>
          <p:nvPr/>
        </p:nvGrpSpPr>
        <p:grpSpPr>
          <a:xfrm>
            <a:off x="3584848" y="3358315"/>
            <a:ext cx="634226" cy="215444"/>
            <a:chOff x="3720200" y="4918114"/>
            <a:chExt cx="634226" cy="215444"/>
          </a:xfrm>
        </p:grpSpPr>
        <p:sp>
          <p:nvSpPr>
            <p:cNvPr id="228" name="타원 227">
              <a:extLst>
                <a:ext uri="{FF2B5EF4-FFF2-40B4-BE49-F238E27FC236}">
                  <a16:creationId xmlns="" xmlns:a16="http://schemas.microsoft.com/office/drawing/2014/main" id="{DA20EE17-5F35-45A7-B305-5ECAB2F111EF}"/>
                </a:ext>
              </a:extLst>
            </p:cNvPr>
            <p:cNvSpPr/>
            <p:nvPr/>
          </p:nvSpPr>
          <p:spPr>
            <a:xfrm>
              <a:off x="3720200" y="4972951"/>
              <a:ext cx="89423" cy="108202"/>
            </a:xfrm>
            <a:prstGeom prst="ellipse">
              <a:avLst/>
            </a:prstGeom>
            <a:noFill/>
            <a:ln w="9525">
              <a:solidFill>
                <a:srgbClr val="8064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="" xmlns:a16="http://schemas.microsoft.com/office/drawing/2014/main" id="{697D33C8-ACB4-4C84-AFAA-A8AF944DF157}"/>
                </a:ext>
              </a:extLst>
            </p:cNvPr>
            <p:cNvSpPr txBox="1"/>
            <p:nvPr/>
          </p:nvSpPr>
          <p:spPr>
            <a:xfrm>
              <a:off x="3739243" y="4918114"/>
              <a:ext cx="61518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1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일반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sp>
          <p:nvSpPr>
            <p:cNvPr id="231" name="타원 230">
              <a:extLst>
                <a:ext uri="{FF2B5EF4-FFF2-40B4-BE49-F238E27FC236}">
                  <a16:creationId xmlns="" xmlns:a16="http://schemas.microsoft.com/office/drawing/2014/main" id="{E9E9A339-7F4F-4BD6-A672-6808A962D13D}"/>
                </a:ext>
              </a:extLst>
            </p:cNvPr>
            <p:cNvSpPr/>
            <p:nvPr/>
          </p:nvSpPr>
          <p:spPr>
            <a:xfrm>
              <a:off x="3741564" y="4992357"/>
              <a:ext cx="41716" cy="6107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8064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</p:grpSp>
      <p:grpSp>
        <p:nvGrpSpPr>
          <p:cNvPr id="232" name="그룹 231">
            <a:extLst>
              <a:ext uri="{FF2B5EF4-FFF2-40B4-BE49-F238E27FC236}">
                <a16:creationId xmlns="" xmlns:a16="http://schemas.microsoft.com/office/drawing/2014/main" id="{FD208401-C8DD-4AED-934A-A28ED38B3DEE}"/>
              </a:ext>
            </a:extLst>
          </p:cNvPr>
          <p:cNvGrpSpPr/>
          <p:nvPr/>
        </p:nvGrpSpPr>
        <p:grpSpPr>
          <a:xfrm>
            <a:off x="4088904" y="3358315"/>
            <a:ext cx="634226" cy="215444"/>
            <a:chOff x="3324113" y="5973463"/>
            <a:chExt cx="634226" cy="236989"/>
          </a:xfrm>
        </p:grpSpPr>
        <p:sp>
          <p:nvSpPr>
            <p:cNvPr id="233" name="타원 232">
              <a:extLst>
                <a:ext uri="{FF2B5EF4-FFF2-40B4-BE49-F238E27FC236}">
                  <a16:creationId xmlns="" xmlns:a16="http://schemas.microsoft.com/office/drawing/2014/main" id="{798A0C0D-8FBE-4C46-A7B6-BCFAE6186C6C}"/>
                </a:ext>
              </a:extLst>
            </p:cNvPr>
            <p:cNvSpPr/>
            <p:nvPr/>
          </p:nvSpPr>
          <p:spPr>
            <a:xfrm>
              <a:off x="3324113" y="6039195"/>
              <a:ext cx="89423" cy="108202"/>
            </a:xfrm>
            <a:prstGeom prst="ellipse">
              <a:avLst/>
            </a:prstGeom>
            <a:noFill/>
            <a:ln w="9525">
              <a:solidFill>
                <a:srgbClr val="8064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="" xmlns:a16="http://schemas.microsoft.com/office/drawing/2014/main" id="{424EDF6A-5D32-4CED-906D-5DDAE0CEBB47}"/>
                </a:ext>
              </a:extLst>
            </p:cNvPr>
            <p:cNvSpPr txBox="1"/>
            <p:nvPr/>
          </p:nvSpPr>
          <p:spPr>
            <a:xfrm>
              <a:off x="3343156" y="5973463"/>
              <a:ext cx="615183" cy="2369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KOLAS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</p:grpSp>
      <p:grpSp>
        <p:nvGrpSpPr>
          <p:cNvPr id="235" name="그룹 234">
            <a:extLst>
              <a:ext uri="{FF2B5EF4-FFF2-40B4-BE49-F238E27FC236}">
                <a16:creationId xmlns="" xmlns:a16="http://schemas.microsoft.com/office/drawing/2014/main" id="{CADFD559-223D-4E0F-A0E3-FB338DE0C0B0}"/>
              </a:ext>
            </a:extLst>
          </p:cNvPr>
          <p:cNvGrpSpPr/>
          <p:nvPr/>
        </p:nvGrpSpPr>
        <p:grpSpPr>
          <a:xfrm>
            <a:off x="5961112" y="3358315"/>
            <a:ext cx="634226" cy="215444"/>
            <a:chOff x="3720200" y="4918114"/>
            <a:chExt cx="634226" cy="215444"/>
          </a:xfrm>
        </p:grpSpPr>
        <p:sp>
          <p:nvSpPr>
            <p:cNvPr id="236" name="타원 235">
              <a:extLst>
                <a:ext uri="{FF2B5EF4-FFF2-40B4-BE49-F238E27FC236}">
                  <a16:creationId xmlns="" xmlns:a16="http://schemas.microsoft.com/office/drawing/2014/main" id="{4A7616D6-EAA4-4680-B8BB-038D71AE45FB}"/>
                </a:ext>
              </a:extLst>
            </p:cNvPr>
            <p:cNvSpPr/>
            <p:nvPr/>
          </p:nvSpPr>
          <p:spPr>
            <a:xfrm>
              <a:off x="3720200" y="4972951"/>
              <a:ext cx="89423" cy="108202"/>
            </a:xfrm>
            <a:prstGeom prst="ellipse">
              <a:avLst/>
            </a:prstGeom>
            <a:noFill/>
            <a:ln w="9525">
              <a:solidFill>
                <a:srgbClr val="8064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="" xmlns:a16="http://schemas.microsoft.com/office/drawing/2014/main" id="{14BD6226-BB88-45D2-96EE-391A2E042648}"/>
                </a:ext>
              </a:extLst>
            </p:cNvPr>
            <p:cNvSpPr txBox="1"/>
            <p:nvPr/>
          </p:nvSpPr>
          <p:spPr>
            <a:xfrm>
              <a:off x="3739243" y="4918114"/>
              <a:ext cx="61518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1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국문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sp>
          <p:nvSpPr>
            <p:cNvPr id="238" name="타원 237">
              <a:extLst>
                <a:ext uri="{FF2B5EF4-FFF2-40B4-BE49-F238E27FC236}">
                  <a16:creationId xmlns="" xmlns:a16="http://schemas.microsoft.com/office/drawing/2014/main" id="{74827075-EEAB-4B3C-9A43-5E98F3C3875D}"/>
                </a:ext>
              </a:extLst>
            </p:cNvPr>
            <p:cNvSpPr/>
            <p:nvPr/>
          </p:nvSpPr>
          <p:spPr>
            <a:xfrm>
              <a:off x="3741564" y="4992357"/>
              <a:ext cx="41716" cy="6107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8064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</p:grpSp>
      <p:grpSp>
        <p:nvGrpSpPr>
          <p:cNvPr id="239" name="그룹 238">
            <a:extLst>
              <a:ext uri="{FF2B5EF4-FFF2-40B4-BE49-F238E27FC236}">
                <a16:creationId xmlns="" xmlns:a16="http://schemas.microsoft.com/office/drawing/2014/main" id="{8D23E3B2-985D-42B5-A964-19E9E0F1EEEB}"/>
              </a:ext>
            </a:extLst>
          </p:cNvPr>
          <p:cNvGrpSpPr/>
          <p:nvPr/>
        </p:nvGrpSpPr>
        <p:grpSpPr>
          <a:xfrm>
            <a:off x="6871091" y="3358315"/>
            <a:ext cx="634226" cy="215444"/>
            <a:chOff x="3324113" y="5973463"/>
            <a:chExt cx="634226" cy="236989"/>
          </a:xfrm>
        </p:grpSpPr>
        <p:sp>
          <p:nvSpPr>
            <p:cNvPr id="240" name="타원 239">
              <a:extLst>
                <a:ext uri="{FF2B5EF4-FFF2-40B4-BE49-F238E27FC236}">
                  <a16:creationId xmlns="" xmlns:a16="http://schemas.microsoft.com/office/drawing/2014/main" id="{03AF9E3F-5254-4C10-B485-389DEE44BC9E}"/>
                </a:ext>
              </a:extLst>
            </p:cNvPr>
            <p:cNvSpPr/>
            <p:nvPr/>
          </p:nvSpPr>
          <p:spPr>
            <a:xfrm>
              <a:off x="3324113" y="6039195"/>
              <a:ext cx="89423" cy="108202"/>
            </a:xfrm>
            <a:prstGeom prst="ellipse">
              <a:avLst/>
            </a:prstGeom>
            <a:noFill/>
            <a:ln w="9525">
              <a:solidFill>
                <a:srgbClr val="8064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="" xmlns:a16="http://schemas.microsoft.com/office/drawing/2014/main" id="{B34CE1EE-D274-47AD-9926-B93FCC062B41}"/>
                </a:ext>
              </a:extLst>
            </p:cNvPr>
            <p:cNvSpPr txBox="1"/>
            <p:nvPr/>
          </p:nvSpPr>
          <p:spPr>
            <a:xfrm>
              <a:off x="3343156" y="5973463"/>
              <a:ext cx="615183" cy="2369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1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영어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</p:grpSp>
      <p:grpSp>
        <p:nvGrpSpPr>
          <p:cNvPr id="242" name="그룹 241">
            <a:extLst>
              <a:ext uri="{FF2B5EF4-FFF2-40B4-BE49-F238E27FC236}">
                <a16:creationId xmlns="" xmlns:a16="http://schemas.microsoft.com/office/drawing/2014/main" id="{345B7653-32E6-43B3-BA23-2C306429304A}"/>
              </a:ext>
            </a:extLst>
          </p:cNvPr>
          <p:cNvGrpSpPr/>
          <p:nvPr/>
        </p:nvGrpSpPr>
        <p:grpSpPr>
          <a:xfrm>
            <a:off x="2866630" y="3654846"/>
            <a:ext cx="755970" cy="215444"/>
            <a:chOff x="3720200" y="4918114"/>
            <a:chExt cx="755970" cy="215444"/>
          </a:xfrm>
        </p:grpSpPr>
        <p:sp>
          <p:nvSpPr>
            <p:cNvPr id="243" name="타원 242">
              <a:extLst>
                <a:ext uri="{FF2B5EF4-FFF2-40B4-BE49-F238E27FC236}">
                  <a16:creationId xmlns="" xmlns:a16="http://schemas.microsoft.com/office/drawing/2014/main" id="{814B3F7C-B905-4B4C-AC24-6373F2117BAA}"/>
                </a:ext>
              </a:extLst>
            </p:cNvPr>
            <p:cNvSpPr/>
            <p:nvPr/>
          </p:nvSpPr>
          <p:spPr>
            <a:xfrm>
              <a:off x="3720200" y="4972951"/>
              <a:ext cx="89423" cy="108202"/>
            </a:xfrm>
            <a:prstGeom prst="ellipse">
              <a:avLst/>
            </a:prstGeom>
            <a:noFill/>
            <a:ln w="9525">
              <a:solidFill>
                <a:srgbClr val="8064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="" xmlns:a16="http://schemas.microsoft.com/office/drawing/2014/main" id="{5812670C-9289-4AC8-8B1D-CED43688BACD}"/>
                </a:ext>
              </a:extLst>
            </p:cNvPr>
            <p:cNvSpPr txBox="1"/>
            <p:nvPr/>
          </p:nvSpPr>
          <p:spPr>
            <a:xfrm>
              <a:off x="3731799" y="4918114"/>
              <a:ext cx="74437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1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온라인배포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sp>
          <p:nvSpPr>
            <p:cNvPr id="245" name="타원 244">
              <a:extLst>
                <a:ext uri="{FF2B5EF4-FFF2-40B4-BE49-F238E27FC236}">
                  <a16:creationId xmlns="" xmlns:a16="http://schemas.microsoft.com/office/drawing/2014/main" id="{979DAEC1-0FD9-4B7C-BA52-C1F22FBA8E62}"/>
                </a:ext>
              </a:extLst>
            </p:cNvPr>
            <p:cNvSpPr/>
            <p:nvPr/>
          </p:nvSpPr>
          <p:spPr>
            <a:xfrm>
              <a:off x="3741564" y="4992357"/>
              <a:ext cx="41716" cy="6107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8064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</p:grpSp>
      <p:grpSp>
        <p:nvGrpSpPr>
          <p:cNvPr id="246" name="그룹 245">
            <a:extLst>
              <a:ext uri="{FF2B5EF4-FFF2-40B4-BE49-F238E27FC236}">
                <a16:creationId xmlns="" xmlns:a16="http://schemas.microsoft.com/office/drawing/2014/main" id="{B7760CEC-B9AF-428E-B282-0B5F39EA3AB5}"/>
              </a:ext>
            </a:extLst>
          </p:cNvPr>
          <p:cNvGrpSpPr/>
          <p:nvPr/>
        </p:nvGrpSpPr>
        <p:grpSpPr>
          <a:xfrm>
            <a:off x="3584848" y="3654846"/>
            <a:ext cx="634226" cy="215444"/>
            <a:chOff x="3324113" y="5973463"/>
            <a:chExt cx="634226" cy="236989"/>
          </a:xfrm>
        </p:grpSpPr>
        <p:sp>
          <p:nvSpPr>
            <p:cNvPr id="247" name="타원 246">
              <a:extLst>
                <a:ext uri="{FF2B5EF4-FFF2-40B4-BE49-F238E27FC236}">
                  <a16:creationId xmlns="" xmlns:a16="http://schemas.microsoft.com/office/drawing/2014/main" id="{DCED5CE3-4C8F-4688-A5AF-CE9B2426CE0C}"/>
                </a:ext>
              </a:extLst>
            </p:cNvPr>
            <p:cNvSpPr/>
            <p:nvPr/>
          </p:nvSpPr>
          <p:spPr>
            <a:xfrm>
              <a:off x="3324113" y="6039195"/>
              <a:ext cx="89423" cy="108202"/>
            </a:xfrm>
            <a:prstGeom prst="ellipse">
              <a:avLst/>
            </a:prstGeom>
            <a:noFill/>
            <a:ln w="9525">
              <a:solidFill>
                <a:srgbClr val="8064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sp>
          <p:nvSpPr>
            <p:cNvPr id="248" name="TextBox 247">
              <a:extLst>
                <a:ext uri="{FF2B5EF4-FFF2-40B4-BE49-F238E27FC236}">
                  <a16:creationId xmlns="" xmlns:a16="http://schemas.microsoft.com/office/drawing/2014/main" id="{2AC16494-7DAA-432F-BC1C-D5036CCF92A3}"/>
                </a:ext>
              </a:extLst>
            </p:cNvPr>
            <p:cNvSpPr txBox="1"/>
            <p:nvPr/>
          </p:nvSpPr>
          <p:spPr>
            <a:xfrm>
              <a:off x="3343156" y="5973463"/>
              <a:ext cx="615183" cy="2369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1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우편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</p:grpSp>
      <p:grpSp>
        <p:nvGrpSpPr>
          <p:cNvPr id="249" name="그룹 248">
            <a:extLst>
              <a:ext uri="{FF2B5EF4-FFF2-40B4-BE49-F238E27FC236}">
                <a16:creationId xmlns="" xmlns:a16="http://schemas.microsoft.com/office/drawing/2014/main" id="{1843892A-557C-40D7-B724-86EB302FE136}"/>
              </a:ext>
            </a:extLst>
          </p:cNvPr>
          <p:cNvGrpSpPr/>
          <p:nvPr/>
        </p:nvGrpSpPr>
        <p:grpSpPr>
          <a:xfrm>
            <a:off x="4088904" y="3633515"/>
            <a:ext cx="634226" cy="215444"/>
            <a:chOff x="3324113" y="5973463"/>
            <a:chExt cx="634226" cy="236989"/>
          </a:xfrm>
        </p:grpSpPr>
        <p:sp>
          <p:nvSpPr>
            <p:cNvPr id="251" name="타원 250">
              <a:extLst>
                <a:ext uri="{FF2B5EF4-FFF2-40B4-BE49-F238E27FC236}">
                  <a16:creationId xmlns="" xmlns:a16="http://schemas.microsoft.com/office/drawing/2014/main" id="{9205D9DE-7977-4B9A-9AC3-7EAA4880A260}"/>
                </a:ext>
              </a:extLst>
            </p:cNvPr>
            <p:cNvSpPr/>
            <p:nvPr/>
          </p:nvSpPr>
          <p:spPr>
            <a:xfrm>
              <a:off x="3324113" y="6039195"/>
              <a:ext cx="89423" cy="108202"/>
            </a:xfrm>
            <a:prstGeom prst="ellipse">
              <a:avLst/>
            </a:prstGeom>
            <a:noFill/>
            <a:ln w="9525">
              <a:solidFill>
                <a:srgbClr val="8064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sp>
          <p:nvSpPr>
            <p:cNvPr id="253" name="TextBox 252">
              <a:extLst>
                <a:ext uri="{FF2B5EF4-FFF2-40B4-BE49-F238E27FC236}">
                  <a16:creationId xmlns="" xmlns:a16="http://schemas.microsoft.com/office/drawing/2014/main" id="{3FA92C91-F433-4DB8-90FF-37C8533FD97D}"/>
                </a:ext>
              </a:extLst>
            </p:cNvPr>
            <p:cNvSpPr txBox="1"/>
            <p:nvPr/>
          </p:nvSpPr>
          <p:spPr>
            <a:xfrm>
              <a:off x="3343156" y="5973463"/>
              <a:ext cx="615183" cy="2369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1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직접방문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</p:grpSp>
      <p:sp>
        <p:nvSpPr>
          <p:cNvPr id="254" name="직사각형 253">
            <a:extLst>
              <a:ext uri="{FF2B5EF4-FFF2-40B4-BE49-F238E27FC236}">
                <a16:creationId xmlns="" xmlns:a16="http://schemas.microsoft.com/office/drawing/2014/main" id="{81C4B6D7-C7B5-467A-A0A1-C2DB717950C2}"/>
              </a:ext>
            </a:extLst>
          </p:cNvPr>
          <p:cNvSpPr/>
          <p:nvPr/>
        </p:nvSpPr>
        <p:spPr>
          <a:xfrm>
            <a:off x="5673080" y="3662727"/>
            <a:ext cx="2160000" cy="1800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476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예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) </a:t>
            </a: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복합소재인증</a:t>
            </a:r>
          </a:p>
        </p:txBody>
      </p:sp>
      <p:sp>
        <p:nvSpPr>
          <p:cNvPr id="255" name="직사각형 254">
            <a:extLst>
              <a:ext uri="{FF2B5EF4-FFF2-40B4-BE49-F238E27FC236}">
                <a16:creationId xmlns="" xmlns:a16="http://schemas.microsoft.com/office/drawing/2014/main" id="{24CC9195-1B1A-4EC4-B723-C7BA36BC1EB1}"/>
              </a:ext>
            </a:extLst>
          </p:cNvPr>
          <p:cNvSpPr/>
          <p:nvPr/>
        </p:nvSpPr>
        <p:spPr>
          <a:xfrm>
            <a:off x="2822377" y="3927856"/>
            <a:ext cx="1285570" cy="2160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476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성적서발급희망일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="" xmlns:a16="http://schemas.microsoft.com/office/drawing/2014/main" id="{3BE525EA-7AB6-4643-91DF-C74D420C1C4A}"/>
              </a:ext>
            </a:extLst>
          </p:cNvPr>
          <p:cNvSpPr/>
          <p:nvPr/>
        </p:nvSpPr>
        <p:spPr>
          <a:xfrm>
            <a:off x="5673080" y="3948478"/>
            <a:ext cx="2160000" cy="1800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476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="" xmlns:a16="http://schemas.microsoft.com/office/drawing/2014/main" id="{3ACD7414-C060-45FD-A685-EEAF5F5B5C56}"/>
              </a:ext>
            </a:extLst>
          </p:cNvPr>
          <p:cNvSpPr/>
          <p:nvPr/>
        </p:nvSpPr>
        <p:spPr>
          <a:xfrm>
            <a:off x="1860065" y="4365104"/>
            <a:ext cx="1944000" cy="216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맑은 고딕" panose="020B0503020000020004" pitchFamily="50" charset="-127"/>
              <a:buChar char="▶"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나눔고딕" panose="020D0304000000000000" pitchFamily="50" charset="-127"/>
                <a:cs typeface="+mn-cs"/>
              </a:rPr>
              <a:t>시료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나눔고딕" panose="020D0304000000000000" pitchFamily="50" charset="-127"/>
                <a:cs typeface="+mn-cs"/>
              </a:rPr>
              <a:t> /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나눔고딕" panose="020D0304000000000000" pitchFamily="50" charset="-127"/>
                <a:cs typeface="+mn-cs"/>
              </a:rPr>
              <a:t>시편 정보</a:t>
            </a:r>
          </a:p>
        </p:txBody>
      </p:sp>
      <p:graphicFrame>
        <p:nvGraphicFramePr>
          <p:cNvPr id="258" name="표 257">
            <a:extLst>
              <a:ext uri="{FF2B5EF4-FFF2-40B4-BE49-F238E27FC236}">
                <a16:creationId xmlns="" xmlns:a16="http://schemas.microsoft.com/office/drawing/2014/main" id="{76CA3801-ECDB-432C-8729-EE77BC84A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724551"/>
              </p:ext>
            </p:extLst>
          </p:nvPr>
        </p:nvGraphicFramePr>
        <p:xfrm>
          <a:off x="1872438" y="4625181"/>
          <a:ext cx="6032890" cy="911280"/>
        </p:xfrm>
        <a:graphic>
          <a:graphicData uri="http://schemas.openxmlformats.org/drawingml/2006/table">
            <a:tbl>
              <a:tblPr firstRow="1" bandRow="1"/>
              <a:tblGrid>
                <a:gridCol w="4162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6064"/>
                <a:gridCol w="57606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662227511"/>
                    </a:ext>
                  </a:extLst>
                </a:gridCol>
                <a:gridCol w="504056">
                  <a:extLst>
                    <a:ext uri="{9D8B030D-6E8A-4147-A177-3AD203B41FA5}">
                      <a16:colId xmlns="" xmlns:a16="http://schemas.microsoft.com/office/drawing/2014/main" val="3735042416"/>
                    </a:ext>
                  </a:extLst>
                </a:gridCol>
                <a:gridCol w="648072"/>
                <a:gridCol w="576064">
                  <a:extLst>
                    <a:ext uri="{9D8B030D-6E8A-4147-A177-3AD203B41FA5}">
                      <a16:colId xmlns="" xmlns:a16="http://schemas.microsoft.com/office/drawing/2014/main" val="869393814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선택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시료명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수량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재료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재질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기지재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/</a:t>
                      </a:r>
                      <a:r>
                        <a:rPr lang="ko-KR" altLang="en-US" sz="8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강화재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공정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Lot No.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적용산업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제조사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원자재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/ 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시편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파일첨부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□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1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□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1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9" name="직사각형 258">
            <a:extLst>
              <a:ext uri="{FF2B5EF4-FFF2-40B4-BE49-F238E27FC236}">
                <a16:creationId xmlns="" xmlns:a16="http://schemas.microsoft.com/office/drawing/2014/main" id="{56886ADF-EA49-4CFD-ACE0-9565789F2DB9}"/>
              </a:ext>
            </a:extLst>
          </p:cNvPr>
          <p:cNvSpPr/>
          <p:nvPr/>
        </p:nvSpPr>
        <p:spPr>
          <a:xfrm>
            <a:off x="7342627" y="5034578"/>
            <a:ext cx="490693" cy="148521"/>
          </a:xfrm>
          <a:prstGeom prst="rect">
            <a:avLst/>
          </a:prstGeom>
          <a:solidFill>
            <a:srgbClr val="E7E6E6">
              <a:lumMod val="90000"/>
            </a:srgbClr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나눔고딕" panose="020D0304000000000000" pitchFamily="50" charset="-127"/>
                <a:cs typeface="+mn-cs"/>
              </a:rPr>
              <a:t>파일올리기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grpSp>
        <p:nvGrpSpPr>
          <p:cNvPr id="262" name="그룹 261">
            <a:extLst>
              <a:ext uri="{FF2B5EF4-FFF2-40B4-BE49-F238E27FC236}">
                <a16:creationId xmlns="" xmlns:a16="http://schemas.microsoft.com/office/drawing/2014/main" id="{B07F60D1-DF32-4CA7-BF2E-103025FB68C4}"/>
              </a:ext>
            </a:extLst>
          </p:cNvPr>
          <p:cNvGrpSpPr/>
          <p:nvPr/>
        </p:nvGrpSpPr>
        <p:grpSpPr>
          <a:xfrm>
            <a:off x="3316741" y="5026739"/>
            <a:ext cx="526749" cy="167737"/>
            <a:chOff x="2798993" y="2265271"/>
            <a:chExt cx="648072" cy="216000"/>
          </a:xfrm>
        </p:grpSpPr>
        <p:sp>
          <p:nvSpPr>
            <p:cNvPr id="263" name="직사각형 262">
              <a:extLst>
                <a:ext uri="{FF2B5EF4-FFF2-40B4-BE49-F238E27FC236}">
                  <a16:creationId xmlns="" xmlns:a16="http://schemas.microsoft.com/office/drawing/2014/main" id="{98F05530-24B8-4520-B1E5-1E21B7128150}"/>
                </a:ext>
              </a:extLst>
            </p:cNvPr>
            <p:cNvSpPr/>
            <p:nvPr/>
          </p:nvSpPr>
          <p:spPr>
            <a:xfrm>
              <a:off x="2798993" y="2265271"/>
              <a:ext cx="648071" cy="216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47625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선택</a:t>
              </a:r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="" xmlns:a16="http://schemas.microsoft.com/office/drawing/2014/main" id="{3CC8ABA1-39C4-4368-BC68-10D91ED3689B}"/>
                </a:ext>
              </a:extLst>
            </p:cNvPr>
            <p:cNvSpPr/>
            <p:nvPr/>
          </p:nvSpPr>
          <p:spPr>
            <a:xfrm>
              <a:off x="3231065" y="2265271"/>
              <a:ext cx="216000" cy="216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▼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65" name="그룹 264">
            <a:extLst>
              <a:ext uri="{FF2B5EF4-FFF2-40B4-BE49-F238E27FC236}">
                <a16:creationId xmlns="" xmlns:a16="http://schemas.microsoft.com/office/drawing/2014/main" id="{BD6877C5-B3E3-4D50-9F2F-307A0ABC3D99}"/>
              </a:ext>
            </a:extLst>
          </p:cNvPr>
          <p:cNvGrpSpPr/>
          <p:nvPr/>
        </p:nvGrpSpPr>
        <p:grpSpPr>
          <a:xfrm>
            <a:off x="3322957" y="5306601"/>
            <a:ext cx="526749" cy="167737"/>
            <a:chOff x="2798993" y="2265271"/>
            <a:chExt cx="648072" cy="216000"/>
          </a:xfrm>
        </p:grpSpPr>
        <p:sp>
          <p:nvSpPr>
            <p:cNvPr id="266" name="직사각형 265">
              <a:extLst>
                <a:ext uri="{FF2B5EF4-FFF2-40B4-BE49-F238E27FC236}">
                  <a16:creationId xmlns="" xmlns:a16="http://schemas.microsoft.com/office/drawing/2014/main" id="{26061B25-7902-4C41-B4C6-5F363C52D291}"/>
                </a:ext>
              </a:extLst>
            </p:cNvPr>
            <p:cNvSpPr/>
            <p:nvPr/>
          </p:nvSpPr>
          <p:spPr>
            <a:xfrm>
              <a:off x="2798993" y="2265271"/>
              <a:ext cx="648071" cy="216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47625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선택</a:t>
              </a: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="" xmlns:a16="http://schemas.microsoft.com/office/drawing/2014/main" id="{A12E046D-70C2-472E-BFE7-C50651810DDE}"/>
                </a:ext>
              </a:extLst>
            </p:cNvPr>
            <p:cNvSpPr/>
            <p:nvPr/>
          </p:nvSpPr>
          <p:spPr>
            <a:xfrm>
              <a:off x="3231065" y="2265271"/>
              <a:ext cx="216000" cy="216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▼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68" name="직사각형 267">
            <a:extLst>
              <a:ext uri="{FF2B5EF4-FFF2-40B4-BE49-F238E27FC236}">
                <a16:creationId xmlns="" xmlns:a16="http://schemas.microsoft.com/office/drawing/2014/main" id="{BFB788BC-6F5F-40FF-83AE-A9B134B33611}"/>
              </a:ext>
            </a:extLst>
          </p:cNvPr>
          <p:cNvSpPr/>
          <p:nvPr/>
        </p:nvSpPr>
        <p:spPr>
          <a:xfrm>
            <a:off x="4585691" y="5009132"/>
            <a:ext cx="407537" cy="196364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476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Auto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269" name="직사각형 268">
            <a:extLst>
              <a:ext uri="{FF2B5EF4-FFF2-40B4-BE49-F238E27FC236}">
                <a16:creationId xmlns="" xmlns:a16="http://schemas.microsoft.com/office/drawing/2014/main" id="{5AA0BC43-320F-4BA7-AC92-75FDD0A447A6}"/>
              </a:ext>
            </a:extLst>
          </p:cNvPr>
          <p:cNvSpPr/>
          <p:nvPr/>
        </p:nvSpPr>
        <p:spPr>
          <a:xfrm>
            <a:off x="4585691" y="5282966"/>
            <a:ext cx="407537" cy="196364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476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Press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="" xmlns:a16="http://schemas.microsoft.com/office/drawing/2014/main" id="{3F5FE3D7-682C-4BA0-9005-D23865FF45C9}"/>
              </a:ext>
            </a:extLst>
          </p:cNvPr>
          <p:cNvSpPr/>
          <p:nvPr/>
        </p:nvSpPr>
        <p:spPr>
          <a:xfrm>
            <a:off x="5588922" y="5009006"/>
            <a:ext cx="583849" cy="196364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476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입력</a:t>
            </a:r>
          </a:p>
        </p:txBody>
      </p:sp>
      <p:sp>
        <p:nvSpPr>
          <p:cNvPr id="271" name="직사각형 270">
            <a:extLst>
              <a:ext uri="{FF2B5EF4-FFF2-40B4-BE49-F238E27FC236}">
                <a16:creationId xmlns="" xmlns:a16="http://schemas.microsoft.com/office/drawing/2014/main" id="{7A7DFFE2-4425-4BFB-9FB8-4488DB6A9EA0}"/>
              </a:ext>
            </a:extLst>
          </p:cNvPr>
          <p:cNvSpPr/>
          <p:nvPr/>
        </p:nvSpPr>
        <p:spPr>
          <a:xfrm>
            <a:off x="5593286" y="5282840"/>
            <a:ext cx="583849" cy="196364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476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입력</a:t>
            </a:r>
          </a:p>
        </p:txBody>
      </p:sp>
      <p:grpSp>
        <p:nvGrpSpPr>
          <p:cNvPr id="272" name="그룹 271">
            <a:extLst>
              <a:ext uri="{FF2B5EF4-FFF2-40B4-BE49-F238E27FC236}">
                <a16:creationId xmlns="" xmlns:a16="http://schemas.microsoft.com/office/drawing/2014/main" id="{23170674-C837-4859-A976-B8CD007150D7}"/>
              </a:ext>
            </a:extLst>
          </p:cNvPr>
          <p:cNvGrpSpPr/>
          <p:nvPr/>
        </p:nvGrpSpPr>
        <p:grpSpPr>
          <a:xfrm>
            <a:off x="6190308" y="5018003"/>
            <a:ext cx="492626" cy="167737"/>
            <a:chOff x="2898997" y="2265271"/>
            <a:chExt cx="492626" cy="216000"/>
          </a:xfrm>
        </p:grpSpPr>
        <p:sp>
          <p:nvSpPr>
            <p:cNvPr id="273" name="직사각형 272">
              <a:extLst>
                <a:ext uri="{FF2B5EF4-FFF2-40B4-BE49-F238E27FC236}">
                  <a16:creationId xmlns="" xmlns:a16="http://schemas.microsoft.com/office/drawing/2014/main" id="{705C266C-A577-45F1-8464-2C9A227F24AE}"/>
                </a:ext>
              </a:extLst>
            </p:cNvPr>
            <p:cNvSpPr/>
            <p:nvPr/>
          </p:nvSpPr>
          <p:spPr>
            <a:xfrm>
              <a:off x="2898997" y="2265271"/>
              <a:ext cx="332563" cy="216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47625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선택</a:t>
              </a: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="" xmlns:a16="http://schemas.microsoft.com/office/drawing/2014/main" id="{76189267-FC6C-4784-9675-061A45E13ECE}"/>
                </a:ext>
              </a:extLst>
            </p:cNvPr>
            <p:cNvSpPr/>
            <p:nvPr/>
          </p:nvSpPr>
          <p:spPr>
            <a:xfrm>
              <a:off x="3231065" y="2265271"/>
              <a:ext cx="160558" cy="216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▼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75" name="그룹 274">
            <a:extLst>
              <a:ext uri="{FF2B5EF4-FFF2-40B4-BE49-F238E27FC236}">
                <a16:creationId xmlns="" xmlns:a16="http://schemas.microsoft.com/office/drawing/2014/main" id="{1409B48F-BA5E-406C-8EFB-9D2AEA7B50F4}"/>
              </a:ext>
            </a:extLst>
          </p:cNvPr>
          <p:cNvGrpSpPr/>
          <p:nvPr/>
        </p:nvGrpSpPr>
        <p:grpSpPr>
          <a:xfrm>
            <a:off x="6791367" y="5021404"/>
            <a:ext cx="499583" cy="167737"/>
            <a:chOff x="2898997" y="2265271"/>
            <a:chExt cx="499583" cy="216000"/>
          </a:xfrm>
        </p:grpSpPr>
        <p:sp>
          <p:nvSpPr>
            <p:cNvPr id="276" name="직사각형 275">
              <a:extLst>
                <a:ext uri="{FF2B5EF4-FFF2-40B4-BE49-F238E27FC236}">
                  <a16:creationId xmlns="" xmlns:a16="http://schemas.microsoft.com/office/drawing/2014/main" id="{87387021-0CC1-4091-A0F7-DA2486FD8F7F}"/>
                </a:ext>
              </a:extLst>
            </p:cNvPr>
            <p:cNvSpPr/>
            <p:nvPr/>
          </p:nvSpPr>
          <p:spPr>
            <a:xfrm>
              <a:off x="2898997" y="2265271"/>
              <a:ext cx="332563" cy="216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47625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선택</a:t>
              </a:r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="" xmlns:a16="http://schemas.microsoft.com/office/drawing/2014/main" id="{1DFA5E00-DE56-4683-A20C-92A5E2DFD5BD}"/>
                </a:ext>
              </a:extLst>
            </p:cNvPr>
            <p:cNvSpPr/>
            <p:nvPr/>
          </p:nvSpPr>
          <p:spPr>
            <a:xfrm>
              <a:off x="3231065" y="2265271"/>
              <a:ext cx="167515" cy="216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▼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78" name="그룹 277">
            <a:extLst>
              <a:ext uri="{FF2B5EF4-FFF2-40B4-BE49-F238E27FC236}">
                <a16:creationId xmlns="" xmlns:a16="http://schemas.microsoft.com/office/drawing/2014/main" id="{A2E54E5E-5265-487C-9715-2B96DD3264E8}"/>
              </a:ext>
            </a:extLst>
          </p:cNvPr>
          <p:cNvGrpSpPr/>
          <p:nvPr/>
        </p:nvGrpSpPr>
        <p:grpSpPr>
          <a:xfrm>
            <a:off x="6190308" y="5301624"/>
            <a:ext cx="492626" cy="167737"/>
            <a:chOff x="2898997" y="2265271"/>
            <a:chExt cx="492626" cy="216000"/>
          </a:xfrm>
        </p:grpSpPr>
        <p:sp>
          <p:nvSpPr>
            <p:cNvPr id="279" name="직사각형 278">
              <a:extLst>
                <a:ext uri="{FF2B5EF4-FFF2-40B4-BE49-F238E27FC236}">
                  <a16:creationId xmlns="" xmlns:a16="http://schemas.microsoft.com/office/drawing/2014/main" id="{6BAE8D1D-85B8-4CCD-BD14-288A4C3789E8}"/>
                </a:ext>
              </a:extLst>
            </p:cNvPr>
            <p:cNvSpPr/>
            <p:nvPr/>
          </p:nvSpPr>
          <p:spPr>
            <a:xfrm>
              <a:off x="2898997" y="2265271"/>
              <a:ext cx="332563" cy="216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47625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선택</a:t>
              </a:r>
            </a:p>
          </p:txBody>
        </p:sp>
        <p:sp>
          <p:nvSpPr>
            <p:cNvPr id="280" name="직사각형 279">
              <a:extLst>
                <a:ext uri="{FF2B5EF4-FFF2-40B4-BE49-F238E27FC236}">
                  <a16:creationId xmlns="" xmlns:a16="http://schemas.microsoft.com/office/drawing/2014/main" id="{E7991CD6-3045-4C3B-960E-C37353066B09}"/>
                </a:ext>
              </a:extLst>
            </p:cNvPr>
            <p:cNvSpPr/>
            <p:nvPr/>
          </p:nvSpPr>
          <p:spPr>
            <a:xfrm>
              <a:off x="3231065" y="2265271"/>
              <a:ext cx="160558" cy="216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▼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81" name="그룹 280">
            <a:extLst>
              <a:ext uri="{FF2B5EF4-FFF2-40B4-BE49-F238E27FC236}">
                <a16:creationId xmlns="" xmlns:a16="http://schemas.microsoft.com/office/drawing/2014/main" id="{83321463-9968-4CDA-9626-B1DAA81B5DAF}"/>
              </a:ext>
            </a:extLst>
          </p:cNvPr>
          <p:cNvGrpSpPr/>
          <p:nvPr/>
        </p:nvGrpSpPr>
        <p:grpSpPr>
          <a:xfrm>
            <a:off x="6791367" y="5305025"/>
            <a:ext cx="499583" cy="167737"/>
            <a:chOff x="2898997" y="2265271"/>
            <a:chExt cx="499583" cy="216000"/>
          </a:xfrm>
        </p:grpSpPr>
        <p:sp>
          <p:nvSpPr>
            <p:cNvPr id="282" name="직사각형 281">
              <a:extLst>
                <a:ext uri="{FF2B5EF4-FFF2-40B4-BE49-F238E27FC236}">
                  <a16:creationId xmlns="" xmlns:a16="http://schemas.microsoft.com/office/drawing/2014/main" id="{EB306FFC-732C-462A-9C6B-2B8C0DBB1FE5}"/>
                </a:ext>
              </a:extLst>
            </p:cNvPr>
            <p:cNvSpPr/>
            <p:nvPr/>
          </p:nvSpPr>
          <p:spPr>
            <a:xfrm>
              <a:off x="2898997" y="2265271"/>
              <a:ext cx="332563" cy="216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47625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선택</a:t>
              </a:r>
            </a:p>
          </p:txBody>
        </p:sp>
        <p:sp>
          <p:nvSpPr>
            <p:cNvPr id="283" name="직사각형 282">
              <a:extLst>
                <a:ext uri="{FF2B5EF4-FFF2-40B4-BE49-F238E27FC236}">
                  <a16:creationId xmlns="" xmlns:a16="http://schemas.microsoft.com/office/drawing/2014/main" id="{8E3940D7-ED1D-4A8B-9542-90658BFBBD12}"/>
                </a:ext>
              </a:extLst>
            </p:cNvPr>
            <p:cNvSpPr/>
            <p:nvPr/>
          </p:nvSpPr>
          <p:spPr>
            <a:xfrm>
              <a:off x="3231065" y="2265271"/>
              <a:ext cx="167515" cy="216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▼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84" name="직사각형 283">
            <a:extLst>
              <a:ext uri="{FF2B5EF4-FFF2-40B4-BE49-F238E27FC236}">
                <a16:creationId xmlns="" xmlns:a16="http://schemas.microsoft.com/office/drawing/2014/main" id="{F3E4C6B9-0149-460A-BC0F-D03907A01A63}"/>
              </a:ext>
            </a:extLst>
          </p:cNvPr>
          <p:cNvSpPr/>
          <p:nvPr/>
        </p:nvSpPr>
        <p:spPr>
          <a:xfrm>
            <a:off x="7410608" y="4378312"/>
            <a:ext cx="494720" cy="183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나눔고딕" panose="020D0304000000000000" pitchFamily="50" charset="-127"/>
                <a:cs typeface="+mn-cs"/>
              </a:rPr>
              <a:t>행삭제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285" name="직사각형 284">
            <a:extLst>
              <a:ext uri="{FF2B5EF4-FFF2-40B4-BE49-F238E27FC236}">
                <a16:creationId xmlns="" xmlns:a16="http://schemas.microsoft.com/office/drawing/2014/main" id="{060900DC-C91C-48EC-AEDF-6F969D8C66F5}"/>
              </a:ext>
            </a:extLst>
          </p:cNvPr>
          <p:cNvSpPr/>
          <p:nvPr/>
        </p:nvSpPr>
        <p:spPr>
          <a:xfrm>
            <a:off x="6872404" y="4378312"/>
            <a:ext cx="494720" cy="183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나눔고딕" panose="020D0304000000000000" pitchFamily="50" charset="-127"/>
                <a:cs typeface="+mn-cs"/>
              </a:rPr>
              <a:t>행추가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286" name="직사각형 285">
            <a:extLst>
              <a:ext uri="{FF2B5EF4-FFF2-40B4-BE49-F238E27FC236}">
                <a16:creationId xmlns="" xmlns:a16="http://schemas.microsoft.com/office/drawing/2014/main" id="{BFB788BC-6F5F-40FF-83AE-A9B134B33611}"/>
              </a:ext>
            </a:extLst>
          </p:cNvPr>
          <p:cNvSpPr/>
          <p:nvPr/>
        </p:nvSpPr>
        <p:spPr>
          <a:xfrm>
            <a:off x="5121527" y="5018003"/>
            <a:ext cx="407537" cy="196364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47625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287" name="직사각형 286">
            <a:extLst>
              <a:ext uri="{FF2B5EF4-FFF2-40B4-BE49-F238E27FC236}">
                <a16:creationId xmlns="" xmlns:a16="http://schemas.microsoft.com/office/drawing/2014/main" id="{5AA0BC43-320F-4BA7-AC92-75FDD0A447A6}"/>
              </a:ext>
            </a:extLst>
          </p:cNvPr>
          <p:cNvSpPr/>
          <p:nvPr/>
        </p:nvSpPr>
        <p:spPr>
          <a:xfrm>
            <a:off x="5121527" y="5291837"/>
            <a:ext cx="407537" cy="196364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47625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288" name="직사각형 287">
            <a:extLst>
              <a:ext uri="{FF2B5EF4-FFF2-40B4-BE49-F238E27FC236}">
                <a16:creationId xmlns="" xmlns:a16="http://schemas.microsoft.com/office/drawing/2014/main" id="{56886ADF-EA49-4CFD-ACE0-9565789F2DB9}"/>
              </a:ext>
            </a:extLst>
          </p:cNvPr>
          <p:cNvSpPr/>
          <p:nvPr/>
        </p:nvSpPr>
        <p:spPr>
          <a:xfrm>
            <a:off x="7339191" y="5314632"/>
            <a:ext cx="490693" cy="148521"/>
          </a:xfrm>
          <a:prstGeom prst="rect">
            <a:avLst/>
          </a:prstGeom>
          <a:solidFill>
            <a:srgbClr val="E7E6E6">
              <a:lumMod val="90000"/>
            </a:srgbClr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나눔고딕" panose="020D0304000000000000" pitchFamily="50" charset="-127"/>
                <a:cs typeface="+mn-cs"/>
              </a:rPr>
              <a:t>파일올리기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graphicFrame>
        <p:nvGraphicFramePr>
          <p:cNvPr id="289" name="표 288">
            <a:extLst>
              <a:ext uri="{FF2B5EF4-FFF2-40B4-BE49-F238E27FC236}">
                <a16:creationId xmlns="" xmlns:a16="http://schemas.microsoft.com/office/drawing/2014/main" id="{EE05D918-99C2-4FBE-BD7A-8A85DE4F6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668945"/>
              </p:ext>
            </p:extLst>
          </p:nvPr>
        </p:nvGraphicFramePr>
        <p:xfrm>
          <a:off x="1866911" y="5661248"/>
          <a:ext cx="6038418" cy="576000"/>
        </p:xfrm>
        <a:graphic>
          <a:graphicData uri="http://schemas.openxmlformats.org/drawingml/2006/table">
            <a:tbl>
              <a:tblPr firstRow="1" bandRow="1"/>
              <a:tblGrid>
                <a:gridCol w="8505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78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시료처리방법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96437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기타메모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9728943"/>
                  </a:ext>
                </a:extLst>
              </a:tr>
            </a:tbl>
          </a:graphicData>
        </a:graphic>
      </p:graphicFrame>
      <p:grpSp>
        <p:nvGrpSpPr>
          <p:cNvPr id="290" name="그룹 289">
            <a:extLst>
              <a:ext uri="{FF2B5EF4-FFF2-40B4-BE49-F238E27FC236}">
                <a16:creationId xmlns="" xmlns:a16="http://schemas.microsoft.com/office/drawing/2014/main" id="{ACA8DF0F-DEBA-4C8B-A41C-AFBC1BB4A7B7}"/>
              </a:ext>
            </a:extLst>
          </p:cNvPr>
          <p:cNvGrpSpPr/>
          <p:nvPr/>
        </p:nvGrpSpPr>
        <p:grpSpPr>
          <a:xfrm>
            <a:off x="3030035" y="5694898"/>
            <a:ext cx="643751" cy="215444"/>
            <a:chOff x="3324113" y="5983941"/>
            <a:chExt cx="643751" cy="236989"/>
          </a:xfrm>
        </p:grpSpPr>
        <p:sp>
          <p:nvSpPr>
            <p:cNvPr id="291" name="타원 290">
              <a:extLst>
                <a:ext uri="{FF2B5EF4-FFF2-40B4-BE49-F238E27FC236}">
                  <a16:creationId xmlns="" xmlns:a16="http://schemas.microsoft.com/office/drawing/2014/main" id="{17359386-2FAB-4265-B3E5-E633350CF554}"/>
                </a:ext>
              </a:extLst>
            </p:cNvPr>
            <p:cNvSpPr/>
            <p:nvPr/>
          </p:nvSpPr>
          <p:spPr>
            <a:xfrm>
              <a:off x="3324113" y="6039195"/>
              <a:ext cx="89423" cy="108202"/>
            </a:xfrm>
            <a:prstGeom prst="ellipse">
              <a:avLst/>
            </a:prstGeom>
            <a:noFill/>
            <a:ln w="9525">
              <a:solidFill>
                <a:srgbClr val="8064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="" xmlns:a16="http://schemas.microsoft.com/office/drawing/2014/main" id="{85DD8CF6-C51F-422D-8362-8C2F4E903F5B}"/>
                </a:ext>
              </a:extLst>
            </p:cNvPr>
            <p:cNvSpPr txBox="1"/>
            <p:nvPr/>
          </p:nvSpPr>
          <p:spPr>
            <a:xfrm>
              <a:off x="3352681" y="5983941"/>
              <a:ext cx="615183" cy="2369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1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Unicode MS" pitchFamily="50" charset="-127"/>
                  <a:ea typeface="나눔고딕" panose="020D0304000000000000" pitchFamily="50" charset="-127"/>
                  <a:cs typeface="+mn-cs"/>
                </a:rPr>
                <a:t>폐기</a:t>
              </a:r>
            </a:p>
          </p:txBody>
        </p:sp>
      </p:grpSp>
      <p:grpSp>
        <p:nvGrpSpPr>
          <p:cNvPr id="293" name="그룹 292">
            <a:extLst>
              <a:ext uri="{FF2B5EF4-FFF2-40B4-BE49-F238E27FC236}">
                <a16:creationId xmlns="" xmlns:a16="http://schemas.microsoft.com/office/drawing/2014/main" id="{E53D7275-533D-4B17-8308-609AA1DBEA75}"/>
              </a:ext>
            </a:extLst>
          </p:cNvPr>
          <p:cNvGrpSpPr/>
          <p:nvPr/>
        </p:nvGrpSpPr>
        <p:grpSpPr>
          <a:xfrm>
            <a:off x="3837013" y="5685372"/>
            <a:ext cx="3466261" cy="215444"/>
            <a:chOff x="3720200" y="4918113"/>
            <a:chExt cx="3466261" cy="215444"/>
          </a:xfrm>
        </p:grpSpPr>
        <p:sp>
          <p:nvSpPr>
            <p:cNvPr id="294" name="타원 293">
              <a:extLst>
                <a:ext uri="{FF2B5EF4-FFF2-40B4-BE49-F238E27FC236}">
                  <a16:creationId xmlns="" xmlns:a16="http://schemas.microsoft.com/office/drawing/2014/main" id="{0CF77791-18AD-43C4-B7AD-D728D85B297F}"/>
                </a:ext>
              </a:extLst>
            </p:cNvPr>
            <p:cNvSpPr/>
            <p:nvPr/>
          </p:nvSpPr>
          <p:spPr>
            <a:xfrm>
              <a:off x="3720200" y="4972951"/>
              <a:ext cx="89423" cy="108202"/>
            </a:xfrm>
            <a:prstGeom prst="ellipse">
              <a:avLst/>
            </a:prstGeom>
            <a:noFill/>
            <a:ln w="9525">
              <a:solidFill>
                <a:srgbClr val="8064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sp>
          <p:nvSpPr>
            <p:cNvPr id="295" name="TextBox 294">
              <a:extLst>
                <a:ext uri="{FF2B5EF4-FFF2-40B4-BE49-F238E27FC236}">
                  <a16:creationId xmlns="" xmlns:a16="http://schemas.microsoft.com/office/drawing/2014/main" id="{1DAD59DC-1E97-4A5E-877F-EEB172617C48}"/>
                </a:ext>
              </a:extLst>
            </p:cNvPr>
            <p:cNvSpPr txBox="1"/>
            <p:nvPr/>
          </p:nvSpPr>
          <p:spPr>
            <a:xfrm>
              <a:off x="3739243" y="4918113"/>
              <a:ext cx="344721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1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반환 </a:t>
              </a:r>
              <a:r>
                <a:rPr kumimoji="1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(1</a:t>
              </a:r>
              <a:r>
                <a:rPr kumimoji="1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개월이상 찾아가지 않을 경우 폐기</a:t>
              </a:r>
              <a:r>
                <a:rPr kumimoji="1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)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sp>
          <p:nvSpPr>
            <p:cNvPr id="296" name="타원 295">
              <a:extLst>
                <a:ext uri="{FF2B5EF4-FFF2-40B4-BE49-F238E27FC236}">
                  <a16:creationId xmlns="" xmlns:a16="http://schemas.microsoft.com/office/drawing/2014/main" id="{1165F3DA-6A06-4439-B5B6-476748726B7D}"/>
                </a:ext>
              </a:extLst>
            </p:cNvPr>
            <p:cNvSpPr/>
            <p:nvPr/>
          </p:nvSpPr>
          <p:spPr>
            <a:xfrm>
              <a:off x="3741564" y="4992357"/>
              <a:ext cx="41716" cy="6107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8064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</p:grpSp>
      <p:sp>
        <p:nvSpPr>
          <p:cNvPr id="297" name="직사각형 296">
            <a:extLst>
              <a:ext uri="{FF2B5EF4-FFF2-40B4-BE49-F238E27FC236}">
                <a16:creationId xmlns="" xmlns:a16="http://schemas.microsoft.com/office/drawing/2014/main" id="{0ABA907D-0284-44DE-874C-8A5F7C6F1B5C}"/>
              </a:ext>
            </a:extLst>
          </p:cNvPr>
          <p:cNvSpPr/>
          <p:nvPr/>
        </p:nvSpPr>
        <p:spPr>
          <a:xfrm>
            <a:off x="2792760" y="6007607"/>
            <a:ext cx="5040320" cy="1800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476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기타 의뢰내용 작성</a:t>
            </a:r>
          </a:p>
        </p:txBody>
      </p:sp>
      <p:sp>
        <p:nvSpPr>
          <p:cNvPr id="299" name="AutoShape 86">
            <a:extLst>
              <a:ext uri="{FF2B5EF4-FFF2-40B4-BE49-F238E27FC236}">
                <a16:creationId xmlns="" xmlns:a16="http://schemas.microsoft.com/office/drawing/2014/main" id="{77295C22-9575-4B13-A1A4-2F1AAD373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8473" y="6258724"/>
            <a:ext cx="383559" cy="267700"/>
          </a:xfrm>
          <a:prstGeom prst="downArrow">
            <a:avLst>
              <a:gd name="adj1" fmla="val 74796"/>
              <a:gd name="adj2" fmla="val 37741"/>
            </a:avLst>
          </a:prstGeom>
          <a:gradFill rotWithShape="0">
            <a:gsLst>
              <a:gs pos="0">
                <a:srgbClr val="6DB7D1">
                  <a:gamma/>
                  <a:tint val="0"/>
                  <a:invGamma/>
                </a:srgbClr>
              </a:gs>
              <a:gs pos="100000">
                <a:sysClr val="window" lastClr="FFFFFF">
                  <a:lumMod val="75000"/>
                </a:sys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63500" dir="5400000" algn="ctr" rotWithShape="0">
              <a:sysClr val="window" lastClr="FFFFFF"/>
            </a:outerShdw>
          </a:effectLst>
        </p:spPr>
        <p:txBody>
          <a:bodyPr wrap="none" lIns="58675" tIns="29338" rIns="58675" bIns="29338" anchor="ctr"/>
          <a:lstStyle/>
          <a:p>
            <a:pPr marL="0" marR="0" lvl="0" indent="0" algn="l" defTabSz="5827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92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00" name="TextBox 299">
            <a:extLst>
              <a:ext uri="{FF2B5EF4-FFF2-40B4-BE49-F238E27FC236}">
                <a16:creationId xmlns="" xmlns:a16="http://schemas.microsoft.com/office/drawing/2014/main" id="{5382A5CC-4AD8-4E36-9C9B-A8938EC79748}"/>
              </a:ext>
            </a:extLst>
          </p:cNvPr>
          <p:cNvSpPr txBox="1"/>
          <p:nvPr/>
        </p:nvSpPr>
        <p:spPr>
          <a:xfrm>
            <a:off x="4487139" y="6258724"/>
            <a:ext cx="6151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8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계속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301" name="직사각형 300"/>
          <p:cNvSpPr/>
          <p:nvPr/>
        </p:nvSpPr>
        <p:spPr>
          <a:xfrm>
            <a:off x="2149517" y="2319383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2" name="직사각형 301"/>
          <p:cNvSpPr/>
          <p:nvPr/>
        </p:nvSpPr>
        <p:spPr>
          <a:xfrm>
            <a:off x="6287746" y="2232407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3" name="직사각형 302"/>
          <p:cNvSpPr/>
          <p:nvPr/>
        </p:nvSpPr>
        <p:spPr>
          <a:xfrm>
            <a:off x="2694871" y="3129506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4" name="직사각형 303"/>
          <p:cNvSpPr/>
          <p:nvPr/>
        </p:nvSpPr>
        <p:spPr>
          <a:xfrm>
            <a:off x="1916196" y="4486664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5" name="직사각형 304"/>
          <p:cNvSpPr/>
          <p:nvPr/>
        </p:nvSpPr>
        <p:spPr>
          <a:xfrm>
            <a:off x="6804467" y="4333314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6" name="직사각형 305"/>
          <p:cNvSpPr/>
          <p:nvPr/>
        </p:nvSpPr>
        <p:spPr>
          <a:xfrm>
            <a:off x="7368011" y="4398075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9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7" name="직사각형 306">
            <a:extLst>
              <a:ext uri="{FF2B5EF4-FFF2-40B4-BE49-F238E27FC236}">
                <a16:creationId xmlns="" xmlns:a16="http://schemas.microsoft.com/office/drawing/2014/main" id="{BFB788BC-6F5F-40FF-83AE-A9B134B33611}"/>
              </a:ext>
            </a:extLst>
          </p:cNvPr>
          <p:cNvSpPr/>
          <p:nvPr/>
        </p:nvSpPr>
        <p:spPr>
          <a:xfrm>
            <a:off x="2336201" y="5020310"/>
            <a:ext cx="456560" cy="196364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47625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시료명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308" name="직사각형 307">
            <a:extLst>
              <a:ext uri="{FF2B5EF4-FFF2-40B4-BE49-F238E27FC236}">
                <a16:creationId xmlns="" xmlns:a16="http://schemas.microsoft.com/office/drawing/2014/main" id="{5AA0BC43-320F-4BA7-AC92-75FDD0A447A6}"/>
              </a:ext>
            </a:extLst>
          </p:cNvPr>
          <p:cNvSpPr/>
          <p:nvPr/>
        </p:nvSpPr>
        <p:spPr>
          <a:xfrm>
            <a:off x="2336201" y="5294144"/>
            <a:ext cx="456560" cy="196364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47625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ko-KR" altLang="en-US" sz="800" kern="0" dirty="0" err="1" smtClean="0">
                <a:solidFill>
                  <a:prstClr val="white">
                    <a:lumMod val="75000"/>
                  </a:prst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시료명</a:t>
            </a:r>
            <a:r>
              <a:rPr lang="en-US" altLang="ko-KR" sz="800" kern="0" dirty="0" smtClean="0">
                <a:solidFill>
                  <a:prstClr val="white">
                    <a:lumMod val="75000"/>
                  </a:prst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309" name="직사각형 308">
            <a:extLst>
              <a:ext uri="{FF2B5EF4-FFF2-40B4-BE49-F238E27FC236}">
                <a16:creationId xmlns="" xmlns:a16="http://schemas.microsoft.com/office/drawing/2014/main" id="{BFB788BC-6F5F-40FF-83AE-A9B134B33611}"/>
              </a:ext>
            </a:extLst>
          </p:cNvPr>
          <p:cNvSpPr/>
          <p:nvPr/>
        </p:nvSpPr>
        <p:spPr>
          <a:xfrm>
            <a:off x="2864769" y="5010299"/>
            <a:ext cx="330532" cy="196364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47625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310" name="직사각형 309">
            <a:extLst>
              <a:ext uri="{FF2B5EF4-FFF2-40B4-BE49-F238E27FC236}">
                <a16:creationId xmlns="" xmlns:a16="http://schemas.microsoft.com/office/drawing/2014/main" id="{5AA0BC43-320F-4BA7-AC92-75FDD0A447A6}"/>
              </a:ext>
            </a:extLst>
          </p:cNvPr>
          <p:cNvSpPr/>
          <p:nvPr/>
        </p:nvSpPr>
        <p:spPr>
          <a:xfrm>
            <a:off x="2864769" y="5284133"/>
            <a:ext cx="330532" cy="196364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47625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311" name="직사각형 310"/>
          <p:cNvSpPr/>
          <p:nvPr/>
        </p:nvSpPr>
        <p:spPr>
          <a:xfrm>
            <a:off x="3674271" y="4923105"/>
            <a:ext cx="207896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2" name="직사각형 311"/>
          <p:cNvSpPr/>
          <p:nvPr/>
        </p:nvSpPr>
        <p:spPr>
          <a:xfrm>
            <a:off x="6219774" y="4913783"/>
            <a:ext cx="213878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3" name="직사각형 312"/>
          <p:cNvSpPr/>
          <p:nvPr/>
        </p:nvSpPr>
        <p:spPr>
          <a:xfrm>
            <a:off x="6767062" y="4913783"/>
            <a:ext cx="213878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14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4" name="직사각형 313"/>
          <p:cNvSpPr/>
          <p:nvPr/>
        </p:nvSpPr>
        <p:spPr>
          <a:xfrm>
            <a:off x="1838192" y="5900351"/>
            <a:ext cx="213878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16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5" name="직사각형 314"/>
          <p:cNvSpPr/>
          <p:nvPr/>
        </p:nvSpPr>
        <p:spPr>
          <a:xfrm>
            <a:off x="2080265" y="4934010"/>
            <a:ext cx="17996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10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944" y="3961113"/>
            <a:ext cx="202271" cy="157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" name="직사각형 316"/>
          <p:cNvSpPr/>
          <p:nvPr/>
        </p:nvSpPr>
        <p:spPr>
          <a:xfrm>
            <a:off x="4083879" y="4079065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8" name="모서리가 둥근 사각형 설명선 275">
            <a:extLst>
              <a:ext uri="{FF2B5EF4-FFF2-40B4-BE49-F238E27FC236}">
                <a16:creationId xmlns="" xmlns:a16="http://schemas.microsoft.com/office/drawing/2014/main" id="{049F0F6D-44B8-4B15-9847-9D1E266A1888}"/>
              </a:ext>
            </a:extLst>
          </p:cNvPr>
          <p:cNvSpPr/>
          <p:nvPr/>
        </p:nvSpPr>
        <p:spPr bwMode="auto">
          <a:xfrm>
            <a:off x="574211" y="4934010"/>
            <a:ext cx="1172846" cy="1003163"/>
          </a:xfrm>
          <a:prstGeom prst="wedgeRoundRectCallout">
            <a:avLst>
              <a:gd name="adj1" fmla="val 190441"/>
              <a:gd name="adj2" fmla="val -18870"/>
              <a:gd name="adj3" fmla="val 16667"/>
            </a:avLst>
          </a:prstGeom>
          <a:solidFill>
            <a:srgbClr val="FFFF99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/>
          <a:lstStyle/>
          <a:p>
            <a:pPr marL="0" marR="0" lvl="0" indent="0" algn="ctr" defTabSz="914400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4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재료</a:t>
            </a: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/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재질</a:t>
            </a: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(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필수입력</a:t>
            </a: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)</a:t>
            </a:r>
          </a:p>
          <a:p>
            <a:pPr marL="0" marR="0" lvl="0" indent="0" algn="ctr" defTabSz="914400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4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-</a:t>
            </a:r>
            <a:r>
              <a:rPr kumimoji="0" lang="ko-KR" alt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강화재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ctr" defTabSz="914400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4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-</a:t>
            </a:r>
            <a:r>
              <a:rPr kumimoji="0" lang="ko-KR" alt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기지재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ctr" defTabSz="914400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4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-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복합재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ctr" defTabSz="914400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4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-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고무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ctr" defTabSz="914400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4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-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금속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ctr" defTabSz="914400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4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-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기타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320" name="직사각형 319">
            <a:extLst>
              <a:ext uri="{FF2B5EF4-FFF2-40B4-BE49-F238E27FC236}">
                <a16:creationId xmlns="" xmlns:a16="http://schemas.microsoft.com/office/drawing/2014/main" id="{F3E4C6B9-0149-460A-BC0F-D03907A01A63}"/>
              </a:ext>
            </a:extLst>
          </p:cNvPr>
          <p:cNvSpPr/>
          <p:nvPr/>
        </p:nvSpPr>
        <p:spPr>
          <a:xfrm>
            <a:off x="7232148" y="1797412"/>
            <a:ext cx="673180" cy="183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나눔고딕" panose="020D0304000000000000" pitchFamily="50" charset="-127"/>
                <a:cs typeface="+mn-cs"/>
              </a:rPr>
              <a:t>시험항목삭제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321" name="직사각형 320">
            <a:extLst>
              <a:ext uri="{FF2B5EF4-FFF2-40B4-BE49-F238E27FC236}">
                <a16:creationId xmlns="" xmlns:a16="http://schemas.microsoft.com/office/drawing/2014/main" id="{060900DC-C91C-48EC-AEDF-6F969D8C66F5}"/>
              </a:ext>
            </a:extLst>
          </p:cNvPr>
          <p:cNvSpPr/>
          <p:nvPr/>
        </p:nvSpPr>
        <p:spPr>
          <a:xfrm>
            <a:off x="6512048" y="1797412"/>
            <a:ext cx="673200" cy="183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spcBef>
                <a:spcPct val="20000"/>
              </a:spcBef>
            </a:pPr>
            <a:r>
              <a:rPr lang="ko-KR" altLang="en-US" sz="800" b="1" kern="0">
                <a:solidFill>
                  <a:prstClr val="white"/>
                </a:solidFill>
                <a:latin typeface="Calibri" panose="020F0502020204030204"/>
                <a:ea typeface="나눔고딕" panose="020D0304000000000000" pitchFamily="50" charset="-127"/>
              </a:rPr>
              <a:t>시험항목</a:t>
            </a:r>
            <a:r>
              <a:rPr lang="ko-KR" altLang="en-US" sz="800" b="1" kern="0" dirty="0">
                <a:solidFill>
                  <a:prstClr val="white"/>
                </a:solidFill>
                <a:latin typeface="Calibri" panose="020F0502020204030204"/>
                <a:ea typeface="나눔고딕" panose="020D0304000000000000" pitchFamily="50" charset="-127"/>
              </a:rPr>
              <a:t>추가</a:t>
            </a:r>
            <a:endParaRPr lang="ko-KR" altLang="en-US" sz="800" b="1" kern="0" dirty="0">
              <a:solidFill>
                <a:prstClr val="white"/>
              </a:solidFill>
              <a:latin typeface="Calibri" panose="020F0502020204030204"/>
              <a:ea typeface="나눔고딕" panose="020D0304000000000000" pitchFamily="50" charset="-127"/>
            </a:endParaRPr>
          </a:p>
        </p:txBody>
      </p:sp>
      <p:sp>
        <p:nvSpPr>
          <p:cNvPr id="322" name="직사각형 321"/>
          <p:cNvSpPr/>
          <p:nvPr/>
        </p:nvSpPr>
        <p:spPr>
          <a:xfrm>
            <a:off x="6433413" y="1720632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3" name="직사각형 322"/>
          <p:cNvSpPr/>
          <p:nvPr/>
        </p:nvSpPr>
        <p:spPr>
          <a:xfrm>
            <a:off x="7274450" y="1669560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24" name="그룹 323">
            <a:extLst>
              <a:ext uri="{FF2B5EF4-FFF2-40B4-BE49-F238E27FC236}">
                <a16:creationId xmlns="" xmlns:a16="http://schemas.microsoft.com/office/drawing/2014/main" id="{B07F60D1-DF32-4CA7-BF2E-103025FB68C4}"/>
              </a:ext>
            </a:extLst>
          </p:cNvPr>
          <p:cNvGrpSpPr/>
          <p:nvPr/>
        </p:nvGrpSpPr>
        <p:grpSpPr>
          <a:xfrm>
            <a:off x="3926436" y="5021664"/>
            <a:ext cx="526749" cy="167737"/>
            <a:chOff x="2798993" y="2265271"/>
            <a:chExt cx="648072" cy="216000"/>
          </a:xfrm>
        </p:grpSpPr>
        <p:sp>
          <p:nvSpPr>
            <p:cNvPr id="325" name="직사각형 324">
              <a:extLst>
                <a:ext uri="{FF2B5EF4-FFF2-40B4-BE49-F238E27FC236}">
                  <a16:creationId xmlns="" xmlns:a16="http://schemas.microsoft.com/office/drawing/2014/main" id="{98F05530-24B8-4520-B1E5-1E21B7128150}"/>
                </a:ext>
              </a:extLst>
            </p:cNvPr>
            <p:cNvSpPr/>
            <p:nvPr/>
          </p:nvSpPr>
          <p:spPr>
            <a:xfrm>
              <a:off x="2798993" y="2265271"/>
              <a:ext cx="648071" cy="216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47625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선택</a:t>
              </a:r>
            </a:p>
          </p:txBody>
        </p:sp>
        <p:sp>
          <p:nvSpPr>
            <p:cNvPr id="326" name="직사각형 325">
              <a:extLst>
                <a:ext uri="{FF2B5EF4-FFF2-40B4-BE49-F238E27FC236}">
                  <a16:creationId xmlns="" xmlns:a16="http://schemas.microsoft.com/office/drawing/2014/main" id="{3CC8ABA1-39C4-4368-BC68-10D91ED3689B}"/>
                </a:ext>
              </a:extLst>
            </p:cNvPr>
            <p:cNvSpPr/>
            <p:nvPr/>
          </p:nvSpPr>
          <p:spPr>
            <a:xfrm>
              <a:off x="3231065" y="2265271"/>
              <a:ext cx="216000" cy="216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▼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27" name="그룹 326">
            <a:extLst>
              <a:ext uri="{FF2B5EF4-FFF2-40B4-BE49-F238E27FC236}">
                <a16:creationId xmlns="" xmlns:a16="http://schemas.microsoft.com/office/drawing/2014/main" id="{BD6877C5-B3E3-4D50-9F2F-307A0ABC3D99}"/>
              </a:ext>
            </a:extLst>
          </p:cNvPr>
          <p:cNvGrpSpPr/>
          <p:nvPr/>
        </p:nvGrpSpPr>
        <p:grpSpPr>
          <a:xfrm>
            <a:off x="3932652" y="5301526"/>
            <a:ext cx="526749" cy="167737"/>
            <a:chOff x="2798993" y="2265271"/>
            <a:chExt cx="648072" cy="216000"/>
          </a:xfrm>
        </p:grpSpPr>
        <p:sp>
          <p:nvSpPr>
            <p:cNvPr id="328" name="직사각형 327">
              <a:extLst>
                <a:ext uri="{FF2B5EF4-FFF2-40B4-BE49-F238E27FC236}">
                  <a16:creationId xmlns="" xmlns:a16="http://schemas.microsoft.com/office/drawing/2014/main" id="{26061B25-7902-4C41-B4C6-5F363C52D291}"/>
                </a:ext>
              </a:extLst>
            </p:cNvPr>
            <p:cNvSpPr/>
            <p:nvPr/>
          </p:nvSpPr>
          <p:spPr>
            <a:xfrm>
              <a:off x="2798993" y="2265271"/>
              <a:ext cx="648071" cy="216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47625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선택</a:t>
              </a:r>
            </a:p>
          </p:txBody>
        </p:sp>
        <p:sp>
          <p:nvSpPr>
            <p:cNvPr id="329" name="직사각형 328">
              <a:extLst>
                <a:ext uri="{FF2B5EF4-FFF2-40B4-BE49-F238E27FC236}">
                  <a16:creationId xmlns="" xmlns:a16="http://schemas.microsoft.com/office/drawing/2014/main" id="{A12E046D-70C2-472E-BFE7-C50651810DDE}"/>
                </a:ext>
              </a:extLst>
            </p:cNvPr>
            <p:cNvSpPr/>
            <p:nvPr/>
          </p:nvSpPr>
          <p:spPr>
            <a:xfrm>
              <a:off x="3231065" y="2265271"/>
              <a:ext cx="216000" cy="216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▼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30" name="직사각형 329"/>
          <p:cNvSpPr/>
          <p:nvPr/>
        </p:nvSpPr>
        <p:spPr>
          <a:xfrm>
            <a:off x="4152536" y="4928188"/>
            <a:ext cx="213878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1" name="직사각형 330"/>
          <p:cNvSpPr/>
          <p:nvPr/>
        </p:nvSpPr>
        <p:spPr>
          <a:xfrm>
            <a:off x="7694149" y="4899071"/>
            <a:ext cx="213878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15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2" name="모서리가 둥근 사각형 설명선 275">
            <a:extLst>
              <a:ext uri="{FF2B5EF4-FFF2-40B4-BE49-F238E27FC236}">
                <a16:creationId xmlns="" xmlns:a16="http://schemas.microsoft.com/office/drawing/2014/main" id="{DE8B7BF9-1274-480A-A530-8B91CE07D61A}"/>
              </a:ext>
            </a:extLst>
          </p:cNvPr>
          <p:cNvSpPr/>
          <p:nvPr/>
        </p:nvSpPr>
        <p:spPr bwMode="auto">
          <a:xfrm>
            <a:off x="263621" y="3579563"/>
            <a:ext cx="1491547" cy="785541"/>
          </a:xfrm>
          <a:prstGeom prst="wedgeRoundRectCallout">
            <a:avLst>
              <a:gd name="adj1" fmla="val 201704"/>
              <a:gd name="adj2" fmla="val 97167"/>
              <a:gd name="adj3" fmla="val 16667"/>
            </a:avLst>
          </a:prstGeom>
          <a:solidFill>
            <a:srgbClr val="FFFF99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/>
          <a:lstStyle/>
          <a:p>
            <a:pPr marL="0" marR="0" lvl="0" indent="0" algn="ctr" defTabSz="914400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4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기지재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/</a:t>
            </a:r>
            <a:r>
              <a:rPr kumimoji="0" lang="ko-KR" alt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강화재</a:t>
            </a: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</a:t>
            </a:r>
            <a:r>
              <a:rPr kumimoji="0" lang="ko-KR" alt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구분값</a:t>
            </a:r>
            <a:endParaRPr kumimoji="0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lvl="0" algn="ctr" eaLnBrk="0" hangingPunct="0">
              <a:buClr>
                <a:srgbClr val="008400"/>
              </a:buClr>
              <a:defRPr/>
            </a:pPr>
            <a:r>
              <a:rPr lang="en-US" altLang="ko-KR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Bismaleimide</a:t>
            </a:r>
            <a:r>
              <a:rPr lang="en-US" altLang="ko-KR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en-US" altLang="ko-KR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Carbon</a:t>
            </a:r>
          </a:p>
          <a:p>
            <a:pPr lvl="0" algn="ctr" eaLnBrk="0" hangingPunct="0">
              <a:buClr>
                <a:srgbClr val="008400"/>
              </a:buClr>
              <a:defRPr/>
            </a:pPr>
            <a:r>
              <a:rPr lang="en-US" altLang="ko-KR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Epoxy </a:t>
            </a:r>
            <a:r>
              <a:rPr lang="en-US" altLang="ko-KR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en-US" altLang="ko-KR" sz="9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Carbon</a:t>
            </a:r>
          </a:p>
          <a:p>
            <a:pPr lvl="0" algn="ctr" eaLnBrk="0" hangingPunct="0">
              <a:buClr>
                <a:srgbClr val="008400"/>
              </a:buClr>
              <a:defRPr/>
            </a:pPr>
            <a:r>
              <a:rPr lang="en-US" altLang="ko-KR" sz="9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Epoxy / Glass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334" name="모서리가 둥근 사각형 설명선 275">
            <a:extLst>
              <a:ext uri="{FF2B5EF4-FFF2-40B4-BE49-F238E27FC236}">
                <a16:creationId xmlns="" xmlns:a16="http://schemas.microsoft.com/office/drawing/2014/main" id="{DE8B7BF9-1274-480A-A530-8B91CE07D61A}"/>
              </a:ext>
            </a:extLst>
          </p:cNvPr>
          <p:cNvSpPr/>
          <p:nvPr/>
        </p:nvSpPr>
        <p:spPr bwMode="auto">
          <a:xfrm>
            <a:off x="5817096" y="5624282"/>
            <a:ext cx="1172846" cy="231855"/>
          </a:xfrm>
          <a:prstGeom prst="wedgeRoundRectCallout">
            <a:avLst>
              <a:gd name="adj1" fmla="val 14775"/>
              <a:gd name="adj2" fmla="val -136822"/>
              <a:gd name="adj3" fmla="val 16667"/>
            </a:avLst>
          </a:prstGeom>
          <a:solidFill>
            <a:srgbClr val="FFFF99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/>
          <a:lstStyle/>
          <a:p>
            <a:pPr marL="0" marR="0" lvl="0" indent="0" algn="ctr" defTabSz="914400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4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국내</a:t>
            </a: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/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국외</a:t>
            </a: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/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자체개발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335" name="모서리가 둥근 사각형 설명선 275">
            <a:extLst>
              <a:ext uri="{FF2B5EF4-FFF2-40B4-BE49-F238E27FC236}">
                <a16:creationId xmlns="" xmlns:a16="http://schemas.microsoft.com/office/drawing/2014/main" id="{DE8B7BF9-1274-480A-A530-8B91CE07D61A}"/>
              </a:ext>
            </a:extLst>
          </p:cNvPr>
          <p:cNvSpPr/>
          <p:nvPr/>
        </p:nvSpPr>
        <p:spPr bwMode="auto">
          <a:xfrm>
            <a:off x="6765023" y="6223583"/>
            <a:ext cx="1172846" cy="231855"/>
          </a:xfrm>
          <a:prstGeom prst="wedgeRoundRectCallout">
            <a:avLst>
              <a:gd name="adj1" fmla="val -7923"/>
              <a:gd name="adj2" fmla="val -376448"/>
              <a:gd name="adj3" fmla="val 16667"/>
            </a:avLst>
          </a:prstGeom>
          <a:solidFill>
            <a:srgbClr val="FFFF99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/>
          <a:lstStyle/>
          <a:p>
            <a:pPr marL="0" marR="0" lvl="0" indent="0" algn="ctr" defTabSz="914400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4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국내</a:t>
            </a: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/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국외</a:t>
            </a: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/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자체개발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32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Box 178"/>
          <p:cNvSpPr txBox="1"/>
          <p:nvPr/>
        </p:nvSpPr>
        <p:spPr>
          <a:xfrm>
            <a:off x="118415" y="60808"/>
            <a:ext cx="90409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100" dirty="0" err="1" smtClean="0">
                <a:latin typeface="+mn-ea"/>
              </a:rPr>
              <a:t>프론트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&gt; </a:t>
            </a:r>
            <a:r>
              <a:rPr lang="ko-KR" altLang="en-US" sz="1100" dirty="0" smtClean="0">
                <a:latin typeface="+mn-ea"/>
              </a:rPr>
              <a:t>메인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4" name="TextBox 10"/>
          <p:cNvSpPr txBox="1"/>
          <p:nvPr/>
        </p:nvSpPr>
        <p:spPr>
          <a:xfrm>
            <a:off x="8746400" y="489754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+mn-ea"/>
              </a:rPr>
              <a:t>AP-UI-10-30-02</a:t>
            </a:r>
            <a:endParaRPr lang="ko-KR" altLang="en-US" sz="8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6576" y="345430"/>
            <a:ext cx="132247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 dirty="0" err="1" smtClean="0">
                <a:latin typeface="+mn-ea"/>
              </a:rPr>
              <a:t>프론트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– </a:t>
            </a:r>
            <a:r>
              <a:rPr lang="ko-KR" altLang="en-US" sz="1000" dirty="0" smtClean="0">
                <a:latin typeface="+mn-ea"/>
              </a:rPr>
              <a:t>시험신청</a:t>
            </a:r>
            <a:r>
              <a:rPr lang="en-US" altLang="ko-KR" sz="1000" dirty="0" smtClean="0">
                <a:latin typeface="+mn-ea"/>
              </a:rPr>
              <a:t>(2/5</a:t>
            </a:r>
            <a:r>
              <a:rPr lang="en-US" altLang="ko-KR" sz="1000" dirty="0" smtClean="0">
                <a:latin typeface="+mn-ea"/>
              </a:rPr>
              <a:t>)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1" name="TextBox 10"/>
          <p:cNvSpPr txBox="1"/>
          <p:nvPr/>
        </p:nvSpPr>
        <p:spPr>
          <a:xfrm>
            <a:off x="8741143" y="912375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800" dirty="0" err="1" smtClean="0">
                <a:latin typeface="+mn-ea"/>
              </a:rPr>
              <a:t>프론트</a:t>
            </a:r>
            <a:r>
              <a:rPr lang="en-US" altLang="ko-KR" sz="800" dirty="0" smtClean="0">
                <a:latin typeface="+mn-ea"/>
              </a:rPr>
              <a:t>-</a:t>
            </a:r>
            <a:r>
              <a:rPr lang="ko-KR" altLang="en-US" sz="800" dirty="0" smtClean="0">
                <a:latin typeface="+mn-ea"/>
              </a:rPr>
              <a:t>시험신청</a:t>
            </a:r>
            <a:endParaRPr lang="ko-KR" altLang="en-US" sz="800" dirty="0">
              <a:latin typeface="+mn-ea"/>
            </a:endParaRPr>
          </a:p>
        </p:txBody>
      </p:sp>
      <p:sp>
        <p:nvSpPr>
          <p:cNvPr id="187" name="Rectangle 4"/>
          <p:cNvSpPr>
            <a:spLocks noChangeArrowheads="1"/>
          </p:cNvSpPr>
          <p:nvPr/>
        </p:nvSpPr>
        <p:spPr bwMode="auto">
          <a:xfrm>
            <a:off x="118415" y="620688"/>
            <a:ext cx="7930929" cy="597666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lvl="0"/>
            <a:endParaRPr lang="ko-KR" altLang="en-US" dirty="0">
              <a:ea typeface="나눔고딕" panose="020D0304000000000000" pitchFamily="50" charset="-127"/>
            </a:endParaRPr>
          </a:p>
        </p:txBody>
      </p:sp>
      <p:grpSp>
        <p:nvGrpSpPr>
          <p:cNvPr id="188" name="그룹 187">
            <a:extLst>
              <a:ext uri="{FF2B5EF4-FFF2-40B4-BE49-F238E27FC236}">
                <a16:creationId xmlns="" xmlns:a16="http://schemas.microsoft.com/office/drawing/2014/main" id="{390CC34F-24EF-422F-9190-402632310513}"/>
              </a:ext>
            </a:extLst>
          </p:cNvPr>
          <p:cNvGrpSpPr/>
          <p:nvPr/>
        </p:nvGrpSpPr>
        <p:grpSpPr>
          <a:xfrm>
            <a:off x="278267" y="1180565"/>
            <a:ext cx="1291198" cy="307777"/>
            <a:chOff x="271674" y="2211754"/>
            <a:chExt cx="1291198" cy="307777"/>
          </a:xfrm>
        </p:grpSpPr>
        <p:sp>
          <p:nvSpPr>
            <p:cNvPr id="189" name="TextBox 188">
              <a:extLst>
                <a:ext uri="{FF2B5EF4-FFF2-40B4-BE49-F238E27FC236}">
                  <a16:creationId xmlns="" xmlns:a16="http://schemas.microsoft.com/office/drawing/2014/main" id="{4C02627A-8E24-4733-A76B-C863CA10AA57}"/>
                </a:ext>
              </a:extLst>
            </p:cNvPr>
            <p:cNvSpPr txBox="1"/>
            <p:nvPr/>
          </p:nvSpPr>
          <p:spPr>
            <a:xfrm>
              <a:off x="271674" y="2211754"/>
              <a:ext cx="1291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신청하기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cxnSp>
          <p:nvCxnSpPr>
            <p:cNvPr id="190" name="직선 연결선 189">
              <a:extLst>
                <a:ext uri="{FF2B5EF4-FFF2-40B4-BE49-F238E27FC236}">
                  <a16:creationId xmlns="" xmlns:a16="http://schemas.microsoft.com/office/drawing/2014/main" id="{3BFBC5AC-8331-4EC7-97C0-FF223FD62B9C}"/>
                </a:ext>
              </a:extLst>
            </p:cNvPr>
            <p:cNvCxnSpPr/>
            <p:nvPr/>
          </p:nvCxnSpPr>
          <p:spPr>
            <a:xfrm>
              <a:off x="292894" y="2468453"/>
              <a:ext cx="1257300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191" name="표 190">
            <a:extLst>
              <a:ext uri="{FF2B5EF4-FFF2-40B4-BE49-F238E27FC236}">
                <a16:creationId xmlns="" xmlns:a16="http://schemas.microsoft.com/office/drawing/2014/main" id="{10D6AE0E-28D3-4EFB-B51E-AFF130271346}"/>
              </a:ext>
            </a:extLst>
          </p:cNvPr>
          <p:cNvGraphicFramePr>
            <a:graphicFrameLocks noGrp="1"/>
          </p:cNvGraphicFramePr>
          <p:nvPr/>
        </p:nvGraphicFramePr>
        <p:xfrm>
          <a:off x="279643" y="1490112"/>
          <a:ext cx="1288800" cy="426720"/>
        </p:xfrm>
        <a:graphic>
          <a:graphicData uri="http://schemas.openxmlformats.org/drawingml/2006/table">
            <a:tbl>
              <a:tblPr firstRow="1" bandRow="1"/>
              <a:tblGrid>
                <a:gridCol w="1288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46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38113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절차안내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시험신청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2" name="직사각형 191"/>
          <p:cNvSpPr/>
          <p:nvPr/>
        </p:nvSpPr>
        <p:spPr bwMode="auto">
          <a:xfrm>
            <a:off x="197690" y="692696"/>
            <a:ext cx="7779646" cy="4128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none" w="med" len="med"/>
          </a:ln>
          <a:effectLst>
            <a:outerShdw blurRad="88900" dist="25400" dir="5400000" sx="93000" sy="93000" algn="t" rotWithShape="0">
              <a:prstClr val="black">
                <a:alpha val="20000"/>
              </a:prstClr>
            </a:outerShdw>
          </a:effectLst>
        </p:spPr>
        <p:txBody>
          <a:bodyPr vert="horz" wrap="none" lIns="101250" tIns="52650" rIns="101250" bIns="108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endParaRPr lang="en-US" altLang="ko-KR" sz="900" b="1" baseline="30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itchFamily="34" charset="0"/>
            </a:endParaRPr>
          </a:p>
        </p:txBody>
      </p:sp>
      <p:sp>
        <p:nvSpPr>
          <p:cNvPr id="193" name="Text Box 7"/>
          <p:cNvSpPr txBox="1">
            <a:spLocks noChangeArrowheads="1"/>
          </p:cNvSpPr>
          <p:nvPr/>
        </p:nvSpPr>
        <p:spPr bwMode="auto">
          <a:xfrm>
            <a:off x="1638091" y="830196"/>
            <a:ext cx="82795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시험분석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4" name="Text Box 7"/>
          <p:cNvSpPr txBox="1">
            <a:spLocks noChangeArrowheads="1"/>
          </p:cNvSpPr>
          <p:nvPr/>
        </p:nvSpPr>
        <p:spPr bwMode="auto">
          <a:xfrm>
            <a:off x="2864768" y="830196"/>
            <a:ext cx="56550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신청하기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5" name="Text Box 7"/>
          <p:cNvSpPr txBox="1">
            <a:spLocks noChangeArrowheads="1"/>
          </p:cNvSpPr>
          <p:nvPr/>
        </p:nvSpPr>
        <p:spPr bwMode="auto">
          <a:xfrm>
            <a:off x="387288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자료실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6" name="Text Box 7"/>
          <p:cNvSpPr txBox="1">
            <a:spLocks noChangeArrowheads="1"/>
          </p:cNvSpPr>
          <p:nvPr/>
        </p:nvSpPr>
        <p:spPr bwMode="auto">
          <a:xfrm>
            <a:off x="495300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고객센터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7" name="Text Box 7"/>
          <p:cNvSpPr txBox="1">
            <a:spLocks noChangeArrowheads="1"/>
          </p:cNvSpPr>
          <p:nvPr/>
        </p:nvSpPr>
        <p:spPr bwMode="auto">
          <a:xfrm>
            <a:off x="593636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마이페이지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6912160" y="804625"/>
            <a:ext cx="713340" cy="1880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로그아웃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712640" y="1113850"/>
            <a:ext cx="0" cy="5472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192">
            <a:extLst>
              <a:ext uri="{FF2B5EF4-FFF2-40B4-BE49-F238E27FC236}">
                <a16:creationId xmlns="" xmlns:a16="http://schemas.microsoft.com/office/drawing/2014/main" id="{CEF7C9D6-DAC2-4CCA-8AFD-7B015F8C47CE}"/>
              </a:ext>
            </a:extLst>
          </p:cNvPr>
          <p:cNvSpPr txBox="1"/>
          <p:nvPr/>
        </p:nvSpPr>
        <p:spPr>
          <a:xfrm>
            <a:off x="5529064" y="1251298"/>
            <a:ext cx="2448272" cy="21600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92075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신청하기 </a:t>
            </a: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&gt; </a:t>
            </a: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시험신청</a:t>
            </a:r>
          </a:p>
        </p:txBody>
      </p:sp>
      <p:sp>
        <p:nvSpPr>
          <p:cNvPr id="203" name="자유형 149">
            <a:extLst>
              <a:ext uri="{FF2B5EF4-FFF2-40B4-BE49-F238E27FC236}">
                <a16:creationId xmlns="" xmlns:a16="http://schemas.microsoft.com/office/drawing/2014/main" id="{702263F4-23A1-45B7-B426-484E4EC5DA50}"/>
              </a:ext>
            </a:extLst>
          </p:cNvPr>
          <p:cNvSpPr>
            <a:spLocks noChangeAspect="1"/>
          </p:cNvSpPr>
          <p:nvPr/>
        </p:nvSpPr>
        <p:spPr>
          <a:xfrm>
            <a:off x="6787922" y="1294029"/>
            <a:ext cx="127037" cy="108000"/>
          </a:xfrm>
          <a:custGeom>
            <a:avLst/>
            <a:gdLst>
              <a:gd name="connsiteX0" fmla="*/ 396044 w 792088"/>
              <a:gd name="connsiteY0" fmla="*/ 0 h 500280"/>
              <a:gd name="connsiteX1" fmla="*/ 792088 w 792088"/>
              <a:gd name="connsiteY1" fmla="*/ 216024 h 500280"/>
              <a:gd name="connsiteX2" fmla="*/ 648072 w 792088"/>
              <a:gd name="connsiteY2" fmla="*/ 216024 h 500280"/>
              <a:gd name="connsiteX3" fmla="*/ 648072 w 792088"/>
              <a:gd name="connsiteY3" fmla="*/ 500280 h 500280"/>
              <a:gd name="connsiteX4" fmla="*/ 504056 w 792088"/>
              <a:gd name="connsiteY4" fmla="*/ 500280 h 500280"/>
              <a:gd name="connsiteX5" fmla="*/ 504056 w 792088"/>
              <a:gd name="connsiteY5" fmla="*/ 288032 h 500280"/>
              <a:gd name="connsiteX6" fmla="*/ 288032 w 792088"/>
              <a:gd name="connsiteY6" fmla="*/ 288032 h 500280"/>
              <a:gd name="connsiteX7" fmla="*/ 288032 w 792088"/>
              <a:gd name="connsiteY7" fmla="*/ 500280 h 500280"/>
              <a:gd name="connsiteX8" fmla="*/ 144016 w 792088"/>
              <a:gd name="connsiteY8" fmla="*/ 500280 h 500280"/>
              <a:gd name="connsiteX9" fmla="*/ 144016 w 792088"/>
              <a:gd name="connsiteY9" fmla="*/ 216024 h 500280"/>
              <a:gd name="connsiteX10" fmla="*/ 0 w 792088"/>
              <a:gd name="connsiteY10" fmla="*/ 216024 h 50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2088" h="500280">
                <a:moveTo>
                  <a:pt x="396044" y="0"/>
                </a:moveTo>
                <a:lnTo>
                  <a:pt x="792088" y="216024"/>
                </a:lnTo>
                <a:lnTo>
                  <a:pt x="648072" y="216024"/>
                </a:lnTo>
                <a:lnTo>
                  <a:pt x="648072" y="500280"/>
                </a:lnTo>
                <a:lnTo>
                  <a:pt x="504056" y="500280"/>
                </a:lnTo>
                <a:lnTo>
                  <a:pt x="504056" y="288032"/>
                </a:lnTo>
                <a:lnTo>
                  <a:pt x="288032" y="288032"/>
                </a:lnTo>
                <a:lnTo>
                  <a:pt x="288032" y="500280"/>
                </a:lnTo>
                <a:lnTo>
                  <a:pt x="144016" y="500280"/>
                </a:lnTo>
                <a:lnTo>
                  <a:pt x="144016" y="216024"/>
                </a:lnTo>
                <a:lnTo>
                  <a:pt x="0" y="216024"/>
                </a:lnTo>
                <a:close/>
              </a:path>
            </a:pathLst>
          </a:cu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grpSp>
        <p:nvGrpSpPr>
          <p:cNvPr id="204" name="그룹 203"/>
          <p:cNvGrpSpPr/>
          <p:nvPr/>
        </p:nvGrpSpPr>
        <p:grpSpPr>
          <a:xfrm>
            <a:off x="1785969" y="1221820"/>
            <a:ext cx="728555" cy="215444"/>
            <a:chOff x="200472" y="952373"/>
            <a:chExt cx="728555" cy="215444"/>
          </a:xfrm>
        </p:grpSpPr>
        <p:sp>
          <p:nvSpPr>
            <p:cNvPr id="205" name="직사각형 204"/>
            <p:cNvSpPr/>
            <p:nvPr/>
          </p:nvSpPr>
          <p:spPr>
            <a:xfrm>
              <a:off x="200472" y="970000"/>
              <a:ext cx="36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81414" y="952373"/>
              <a:ext cx="6476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400" dirty="0" smtClean="0"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시험신청</a:t>
              </a:r>
              <a:endParaRPr lang="ko-KR" altLang="en-US" sz="1400" dirty="0"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44138" y="1628800"/>
            <a:ext cx="6233197" cy="4957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3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439642"/>
              </p:ext>
            </p:extLst>
          </p:nvPr>
        </p:nvGraphicFramePr>
        <p:xfrm>
          <a:off x="8105024" y="1245111"/>
          <a:ext cx="1800000" cy="1915831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3371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Description 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17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신청인의 기본정보를 보여줌</a:t>
                      </a:r>
                      <a:endParaRPr lang="ko-KR" altLang="en-US" sz="900" dirty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966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18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사용자가 기업회원일 경우만 보이는 정보임</a:t>
                      </a:r>
                      <a:endParaRPr lang="en-US" altLang="ko-KR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19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세금계산서 정보를 입력함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20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소재 </a:t>
                      </a:r>
                      <a:r>
                        <a:rPr lang="ko-KR" altLang="en-US" sz="900" dirty="0" smtClean="0"/>
                        <a:t>관련 정보를 입력함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21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우편번호검색 버튼 클릭 시 </a:t>
                      </a:r>
                      <a:r>
                        <a:rPr lang="en-US" altLang="ko-KR" sz="900" dirty="0" smtClean="0"/>
                        <a:t>jusu.go.kr</a:t>
                      </a:r>
                      <a:r>
                        <a:rPr lang="ko-KR" altLang="en-US" sz="900" dirty="0" smtClean="0"/>
                        <a:t>의 주소정보연계 팝업을 호출하여 주소를 입력함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3" name="직사각형 142">
            <a:extLst>
              <a:ext uri="{FF2B5EF4-FFF2-40B4-BE49-F238E27FC236}">
                <a16:creationId xmlns="" xmlns:a16="http://schemas.microsoft.com/office/drawing/2014/main" id="{4E710704-C803-4406-8668-D46EE13C99DA}"/>
              </a:ext>
            </a:extLst>
          </p:cNvPr>
          <p:cNvSpPr/>
          <p:nvPr/>
        </p:nvSpPr>
        <p:spPr>
          <a:xfrm>
            <a:off x="1860064" y="2492896"/>
            <a:ext cx="1944000" cy="216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171450" lvl="0" indent="-171450">
              <a:spcBef>
                <a:spcPct val="20000"/>
              </a:spcBef>
              <a:buFont typeface="맑은 고딕" panose="020B0503020000020004" pitchFamily="50" charset="-127"/>
              <a:buChar char="▶"/>
              <a:defRPr/>
            </a:pPr>
            <a:r>
              <a:rPr lang="ko-KR" altLang="en-US" sz="1000" kern="0" dirty="0">
                <a:solidFill>
                  <a:prstClr val="black"/>
                </a:solidFill>
                <a:latin typeface="Calibri" panose="020F0502020204030204"/>
                <a:ea typeface="나눔고딕" panose="020D0304000000000000" pitchFamily="50" charset="-127"/>
              </a:rPr>
              <a:t>신청기업 </a:t>
            </a:r>
            <a:r>
              <a:rPr lang="ko-KR" altLang="en-US" sz="1000" kern="0" dirty="0" smtClean="0">
                <a:solidFill>
                  <a:prstClr val="black"/>
                </a:solidFill>
                <a:latin typeface="Calibri" panose="020F0502020204030204"/>
                <a:ea typeface="나눔고딕" panose="020D0304000000000000" pitchFamily="50" charset="-127"/>
              </a:rPr>
              <a:t>기본정보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graphicFrame>
        <p:nvGraphicFramePr>
          <p:cNvPr id="182" name="표 181">
            <a:extLst>
              <a:ext uri="{FF2B5EF4-FFF2-40B4-BE49-F238E27FC236}">
                <a16:creationId xmlns="" xmlns:a16="http://schemas.microsoft.com/office/drawing/2014/main" id="{1AF98699-8219-497C-83FD-5D1D9308F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715701"/>
              </p:ext>
            </p:extLst>
          </p:nvPr>
        </p:nvGraphicFramePr>
        <p:xfrm>
          <a:off x="1813164" y="2780471"/>
          <a:ext cx="6101887" cy="853440"/>
        </p:xfrm>
        <a:graphic>
          <a:graphicData uri="http://schemas.openxmlformats.org/drawingml/2006/table">
            <a:tbl>
              <a:tblPr firstRow="1" bandRow="1"/>
              <a:tblGrid>
                <a:gridCol w="8767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304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1328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38140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67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업체명</a:t>
                      </a:r>
                    </a:p>
                  </a:txBody>
                  <a:tcPr marL="36000" marR="36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6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업체구분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76603733"/>
                  </a:ext>
                </a:extLst>
              </a:tr>
              <a:tr h="167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주소</a:t>
                      </a:r>
                    </a:p>
                  </a:txBody>
                  <a:tcPr marL="36000" marR="36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ea typeface="나눔고딕" panose="020D0304000000000000" pitchFamily="50" charset="-127"/>
                        </a:rPr>
                        <a:t>경남 밀양시 </a:t>
                      </a:r>
                      <a:r>
                        <a:rPr lang="ko-KR" altLang="en-US" sz="8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a typeface="나눔고딕" panose="020D0304000000000000" pitchFamily="50" charset="-127"/>
                        </a:rPr>
                        <a:t>부북면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ea typeface="나눔고딕" panose="020D0304000000000000" pitchFamily="50" charset="-127"/>
                        </a:rPr>
                        <a:t> 춘화로 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ea typeface="나눔고딕" panose="020D0304000000000000" pitchFamily="50" charset="-127"/>
                        </a:rPr>
                        <a:t>85(</a:t>
                      </a:r>
                      <a:r>
                        <a:rPr lang="ko-KR" altLang="en-US" sz="8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a typeface="나눔고딕" panose="020D0304000000000000" pitchFamily="50" charset="-127"/>
                        </a:rPr>
                        <a:t>용지리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ea typeface="나눔고딕" panose="020D0304000000000000" pitchFamily="50" charset="-127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ea typeface="나눔고딕" panose="020D0304000000000000" pitchFamily="50" charset="-127"/>
                        </a:rPr>
                        <a:t>183)</a:t>
                      </a:r>
                      <a:endParaRPr lang="ko-KR" altLang="en-US" sz="800" dirty="0">
                        <a:solidFill>
                          <a:schemeClr val="bg1">
                            <a:lumMod val="65000"/>
                          </a:schemeClr>
                        </a:solidFill>
                        <a:ea typeface="나눔고딕" panose="020D0304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62420204"/>
                  </a:ext>
                </a:extLst>
              </a:tr>
              <a:tr h="16790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사업자등록번호</a:t>
                      </a:r>
                      <a:endParaRPr lang="ko-KR" altLang="en-US" sz="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a typeface="나눔고딕" panose="020D0304000000000000" pitchFamily="50" charset="-127"/>
                        </a:rPr>
                        <a:t>10120120120</a:t>
                      </a:r>
                      <a:endParaRPr lang="ko-KR" altLang="en-US" sz="800" dirty="0">
                        <a:solidFill>
                          <a:schemeClr val="bg1">
                            <a:lumMod val="65000"/>
                          </a:schemeClr>
                        </a:solidFill>
                        <a:ea typeface="나눔고딕" panose="020D0304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업체 </a:t>
                      </a:r>
                      <a:r>
                        <a:rPr lang="ko-KR" altLang="en-US" sz="8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이메일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ea typeface="나눔고딕" panose="020D0304000000000000" pitchFamily="50" charset="-127"/>
                        </a:rPr>
                        <a:t>badfds@abc.com</a:t>
                      </a:r>
                      <a:endParaRPr lang="ko-KR" altLang="en-US" sz="800" dirty="0">
                        <a:ea typeface="나눔고딕" panose="020D0304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46973495"/>
                  </a:ext>
                </a:extLst>
              </a:tr>
              <a:tr h="16790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대표자명</a:t>
                      </a:r>
                      <a:endParaRPr lang="ko-KR" altLang="en-US" sz="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a typeface="나눔고딕" panose="020D0304000000000000" pitchFamily="50" charset="-127"/>
                        </a:rPr>
                        <a:t>복대표</a:t>
                      </a:r>
                      <a:endParaRPr lang="ko-KR" altLang="en-US" sz="800" dirty="0">
                        <a:solidFill>
                          <a:schemeClr val="bg1">
                            <a:lumMod val="65000"/>
                          </a:schemeClr>
                        </a:solidFill>
                        <a:ea typeface="나눔고딕" panose="020D0304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대표 연락처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ea typeface="나눔고딕" panose="020D0304000000000000" pitchFamily="50" charset="-127"/>
                        </a:rPr>
                        <a:t>055-5555-5555</a:t>
                      </a:r>
                      <a:endParaRPr lang="ko-KR" altLang="en-US" sz="800" dirty="0">
                        <a:ea typeface="나눔고딕" panose="020D0304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grpSp>
        <p:nvGrpSpPr>
          <p:cNvPr id="234" name="그룹 233">
            <a:extLst>
              <a:ext uri="{FF2B5EF4-FFF2-40B4-BE49-F238E27FC236}">
                <a16:creationId xmlns="" xmlns:a16="http://schemas.microsoft.com/office/drawing/2014/main" id="{2247BF83-6797-4BBA-90C9-A096D53452D9}"/>
              </a:ext>
            </a:extLst>
          </p:cNvPr>
          <p:cNvGrpSpPr/>
          <p:nvPr/>
        </p:nvGrpSpPr>
        <p:grpSpPr>
          <a:xfrm>
            <a:off x="5635862" y="2784041"/>
            <a:ext cx="469266" cy="215444"/>
            <a:chOff x="3720200" y="4918114"/>
            <a:chExt cx="469266" cy="215444"/>
          </a:xfrm>
        </p:grpSpPr>
        <p:sp>
          <p:nvSpPr>
            <p:cNvPr id="235" name="타원 234">
              <a:extLst>
                <a:ext uri="{FF2B5EF4-FFF2-40B4-BE49-F238E27FC236}">
                  <a16:creationId xmlns="" xmlns:a16="http://schemas.microsoft.com/office/drawing/2014/main" id="{59E167D0-B9B0-4A82-A190-3A3B2F3EE623}"/>
                </a:ext>
              </a:extLst>
            </p:cNvPr>
            <p:cNvSpPr/>
            <p:nvPr/>
          </p:nvSpPr>
          <p:spPr>
            <a:xfrm>
              <a:off x="3720200" y="4972951"/>
              <a:ext cx="89423" cy="108202"/>
            </a:xfrm>
            <a:prstGeom prst="ellipse">
              <a:avLst/>
            </a:prstGeom>
            <a:noFill/>
            <a:ln w="9525">
              <a:solidFill>
                <a:srgbClr val="8064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="" xmlns:a16="http://schemas.microsoft.com/office/drawing/2014/main" id="{CC2C1061-AC86-4107-B217-48688F448AAE}"/>
                </a:ext>
              </a:extLst>
            </p:cNvPr>
            <p:cNvSpPr txBox="1"/>
            <p:nvPr/>
          </p:nvSpPr>
          <p:spPr>
            <a:xfrm>
              <a:off x="3739748" y="4918114"/>
              <a:ext cx="44971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1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기업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sp>
          <p:nvSpPr>
            <p:cNvPr id="237" name="타원 236">
              <a:extLst>
                <a:ext uri="{FF2B5EF4-FFF2-40B4-BE49-F238E27FC236}">
                  <a16:creationId xmlns="" xmlns:a16="http://schemas.microsoft.com/office/drawing/2014/main" id="{05C21BB4-ACB8-4F19-8BF2-1524F347D240}"/>
                </a:ext>
              </a:extLst>
            </p:cNvPr>
            <p:cNvSpPr/>
            <p:nvPr/>
          </p:nvSpPr>
          <p:spPr>
            <a:xfrm>
              <a:off x="3741564" y="4992357"/>
              <a:ext cx="41716" cy="6107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8064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</p:grpSp>
      <p:grpSp>
        <p:nvGrpSpPr>
          <p:cNvPr id="238" name="그룹 237">
            <a:extLst>
              <a:ext uri="{FF2B5EF4-FFF2-40B4-BE49-F238E27FC236}">
                <a16:creationId xmlns="" xmlns:a16="http://schemas.microsoft.com/office/drawing/2014/main" id="{08A9EB9C-0A29-4956-B32A-1F6FD0058339}"/>
              </a:ext>
            </a:extLst>
          </p:cNvPr>
          <p:cNvGrpSpPr/>
          <p:nvPr/>
        </p:nvGrpSpPr>
        <p:grpSpPr>
          <a:xfrm>
            <a:off x="6177136" y="2784041"/>
            <a:ext cx="464258" cy="215444"/>
            <a:chOff x="3324113" y="5973463"/>
            <a:chExt cx="464258" cy="236989"/>
          </a:xfrm>
        </p:grpSpPr>
        <p:sp>
          <p:nvSpPr>
            <p:cNvPr id="239" name="타원 238">
              <a:extLst>
                <a:ext uri="{FF2B5EF4-FFF2-40B4-BE49-F238E27FC236}">
                  <a16:creationId xmlns="" xmlns:a16="http://schemas.microsoft.com/office/drawing/2014/main" id="{F0746745-C99C-4E16-9D7F-47089871CD4A}"/>
                </a:ext>
              </a:extLst>
            </p:cNvPr>
            <p:cNvSpPr/>
            <p:nvPr/>
          </p:nvSpPr>
          <p:spPr>
            <a:xfrm>
              <a:off x="3324113" y="6039195"/>
              <a:ext cx="89423" cy="108202"/>
            </a:xfrm>
            <a:prstGeom prst="ellipse">
              <a:avLst/>
            </a:prstGeom>
            <a:noFill/>
            <a:ln w="9525">
              <a:solidFill>
                <a:srgbClr val="8064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="" xmlns:a16="http://schemas.microsoft.com/office/drawing/2014/main" id="{12CF61FA-9D4D-4CE7-A69A-6B75A5C10B4A}"/>
                </a:ext>
              </a:extLst>
            </p:cNvPr>
            <p:cNvSpPr txBox="1"/>
            <p:nvPr/>
          </p:nvSpPr>
          <p:spPr>
            <a:xfrm>
              <a:off x="3343156" y="5973463"/>
              <a:ext cx="445215" cy="2369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1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기관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</p:grpSp>
      <p:grpSp>
        <p:nvGrpSpPr>
          <p:cNvPr id="242" name="그룹 241">
            <a:extLst>
              <a:ext uri="{FF2B5EF4-FFF2-40B4-BE49-F238E27FC236}">
                <a16:creationId xmlns="" xmlns:a16="http://schemas.microsoft.com/office/drawing/2014/main" id="{0205AF6B-19D0-481A-B74E-A367AE662C0F}"/>
              </a:ext>
            </a:extLst>
          </p:cNvPr>
          <p:cNvGrpSpPr/>
          <p:nvPr/>
        </p:nvGrpSpPr>
        <p:grpSpPr>
          <a:xfrm>
            <a:off x="6675405" y="2789033"/>
            <a:ext cx="581851" cy="215444"/>
            <a:chOff x="3324113" y="5973463"/>
            <a:chExt cx="581851" cy="236989"/>
          </a:xfrm>
        </p:grpSpPr>
        <p:sp>
          <p:nvSpPr>
            <p:cNvPr id="243" name="타원 242">
              <a:extLst>
                <a:ext uri="{FF2B5EF4-FFF2-40B4-BE49-F238E27FC236}">
                  <a16:creationId xmlns="" xmlns:a16="http://schemas.microsoft.com/office/drawing/2014/main" id="{ABF4B1FF-0373-4B93-A3FA-84AAE6754273}"/>
                </a:ext>
              </a:extLst>
            </p:cNvPr>
            <p:cNvSpPr/>
            <p:nvPr/>
          </p:nvSpPr>
          <p:spPr>
            <a:xfrm>
              <a:off x="3324113" y="6039195"/>
              <a:ext cx="89423" cy="108202"/>
            </a:xfrm>
            <a:prstGeom prst="ellipse">
              <a:avLst/>
            </a:prstGeom>
            <a:noFill/>
            <a:ln w="9525">
              <a:solidFill>
                <a:srgbClr val="8064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="" xmlns:a16="http://schemas.microsoft.com/office/drawing/2014/main" id="{65C1AD8E-29B1-4774-9D18-6D5EAD5E8A4A}"/>
                </a:ext>
              </a:extLst>
            </p:cNvPr>
            <p:cNvSpPr txBox="1"/>
            <p:nvPr/>
          </p:nvSpPr>
          <p:spPr>
            <a:xfrm>
              <a:off x="3348943" y="5973463"/>
              <a:ext cx="557021" cy="2369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1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연구소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</p:grpSp>
      <p:grpSp>
        <p:nvGrpSpPr>
          <p:cNvPr id="245" name="그룹 244">
            <a:extLst>
              <a:ext uri="{FF2B5EF4-FFF2-40B4-BE49-F238E27FC236}">
                <a16:creationId xmlns="" xmlns:a16="http://schemas.microsoft.com/office/drawing/2014/main" id="{E7C0DD5E-E133-41FC-A046-4EDAF5BA61EF}"/>
              </a:ext>
            </a:extLst>
          </p:cNvPr>
          <p:cNvGrpSpPr/>
          <p:nvPr/>
        </p:nvGrpSpPr>
        <p:grpSpPr>
          <a:xfrm>
            <a:off x="7329264" y="2784041"/>
            <a:ext cx="565770" cy="215444"/>
            <a:chOff x="3324113" y="5973463"/>
            <a:chExt cx="565770" cy="236989"/>
          </a:xfrm>
        </p:grpSpPr>
        <p:sp>
          <p:nvSpPr>
            <p:cNvPr id="246" name="타원 245">
              <a:extLst>
                <a:ext uri="{FF2B5EF4-FFF2-40B4-BE49-F238E27FC236}">
                  <a16:creationId xmlns="" xmlns:a16="http://schemas.microsoft.com/office/drawing/2014/main" id="{B9DD645F-5873-4526-8FB9-A89CF8D701CE}"/>
                </a:ext>
              </a:extLst>
            </p:cNvPr>
            <p:cNvSpPr/>
            <p:nvPr/>
          </p:nvSpPr>
          <p:spPr>
            <a:xfrm>
              <a:off x="3324113" y="6039195"/>
              <a:ext cx="89423" cy="108202"/>
            </a:xfrm>
            <a:prstGeom prst="ellipse">
              <a:avLst/>
            </a:prstGeom>
            <a:noFill/>
            <a:ln w="9525">
              <a:solidFill>
                <a:srgbClr val="8064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sp>
          <p:nvSpPr>
            <p:cNvPr id="247" name="TextBox 246">
              <a:extLst>
                <a:ext uri="{FF2B5EF4-FFF2-40B4-BE49-F238E27FC236}">
                  <a16:creationId xmlns="" xmlns:a16="http://schemas.microsoft.com/office/drawing/2014/main" id="{EF831476-519A-48BC-A3FF-C4C08AB4C93E}"/>
                </a:ext>
              </a:extLst>
            </p:cNvPr>
            <p:cNvSpPr txBox="1"/>
            <p:nvPr/>
          </p:nvSpPr>
          <p:spPr>
            <a:xfrm>
              <a:off x="3343156" y="5973463"/>
              <a:ext cx="546727" cy="2369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1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대학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</p:grpSp>
      <p:sp>
        <p:nvSpPr>
          <p:cNvPr id="263" name="직사각형 262">
            <a:extLst>
              <a:ext uri="{FF2B5EF4-FFF2-40B4-BE49-F238E27FC236}">
                <a16:creationId xmlns="" xmlns:a16="http://schemas.microsoft.com/office/drawing/2014/main" id="{3ACD7414-C060-45FD-A685-EEAF5F5B5C56}"/>
              </a:ext>
            </a:extLst>
          </p:cNvPr>
          <p:cNvSpPr/>
          <p:nvPr/>
        </p:nvSpPr>
        <p:spPr>
          <a:xfrm>
            <a:off x="1860064" y="3861048"/>
            <a:ext cx="2542331" cy="216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171450" lvl="0" indent="-171450">
              <a:spcBef>
                <a:spcPct val="20000"/>
              </a:spcBef>
              <a:buFont typeface="맑은 고딕" panose="020B0503020000020004" pitchFamily="50" charset="-127"/>
              <a:buChar char="▶"/>
              <a:defRPr/>
            </a:pPr>
            <a:r>
              <a:rPr lang="ko-KR" altLang="en-US" sz="1000" kern="0" noProof="0" dirty="0" smtClean="0">
                <a:solidFill>
                  <a:prstClr val="black"/>
                </a:solidFill>
                <a:latin typeface="Calibri" panose="020F0502020204030204"/>
                <a:ea typeface="나눔고딕" panose="020D0304000000000000" pitchFamily="50" charset="-127"/>
              </a:rPr>
              <a:t>세금계산서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graphicFrame>
        <p:nvGraphicFramePr>
          <p:cNvPr id="264" name="표 263">
            <a:extLst>
              <a:ext uri="{FF2B5EF4-FFF2-40B4-BE49-F238E27FC236}">
                <a16:creationId xmlns="" xmlns:a16="http://schemas.microsoft.com/office/drawing/2014/main" id="{220FA726-4F11-4F23-8D37-FDDB9E3F5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410524"/>
              </p:ext>
            </p:extLst>
          </p:nvPr>
        </p:nvGraphicFramePr>
        <p:xfrm>
          <a:off x="1878232" y="4100361"/>
          <a:ext cx="6036820" cy="426720"/>
        </p:xfrm>
        <a:graphic>
          <a:graphicData uri="http://schemas.openxmlformats.org/drawingml/2006/table">
            <a:tbl>
              <a:tblPr firstRow="1" bandRow="1"/>
              <a:tblGrid>
                <a:gridCol w="6264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3000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374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담당자</a:t>
                      </a:r>
                      <a:endParaRPr lang="ko-KR" altLang="en-US" sz="800" b="0" kern="1200" noProof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□ </a:t>
                      </a:r>
                      <a:r>
                        <a:rPr lang="ko-KR" altLang="en-US" sz="800" b="0" dirty="0">
                          <a:solidFill>
                            <a:srgbClr val="0070C0"/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신청자와 동일  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□ 제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3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자 세금계산서발행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입금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noProof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이름</a:t>
                      </a:r>
                      <a:endParaRPr lang="ko-KR" altLang="en-US" sz="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76603733"/>
                  </a:ext>
                </a:extLst>
              </a:tr>
              <a:tr h="1374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연락처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이메일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62420204"/>
                  </a:ext>
                </a:extLst>
              </a:tr>
            </a:tbl>
          </a:graphicData>
        </a:graphic>
      </p:graphicFrame>
      <p:sp>
        <p:nvSpPr>
          <p:cNvPr id="265" name="직사각형 264">
            <a:extLst>
              <a:ext uri="{FF2B5EF4-FFF2-40B4-BE49-F238E27FC236}">
                <a16:creationId xmlns="" xmlns:a16="http://schemas.microsoft.com/office/drawing/2014/main" id="{22982DE1-063E-44CB-8C42-8109E6DD7FB3}"/>
              </a:ext>
            </a:extLst>
          </p:cNvPr>
          <p:cNvSpPr/>
          <p:nvPr/>
        </p:nvSpPr>
        <p:spPr>
          <a:xfrm>
            <a:off x="5432402" y="4131876"/>
            <a:ext cx="1769305" cy="1440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476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한세금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grpSp>
        <p:nvGrpSpPr>
          <p:cNvPr id="266" name="그룹 265">
            <a:extLst>
              <a:ext uri="{FF2B5EF4-FFF2-40B4-BE49-F238E27FC236}">
                <a16:creationId xmlns="" xmlns:a16="http://schemas.microsoft.com/office/drawing/2014/main" id="{1108F2C7-D749-427B-BF60-B4E9AB9872A8}"/>
              </a:ext>
            </a:extLst>
          </p:cNvPr>
          <p:cNvGrpSpPr/>
          <p:nvPr/>
        </p:nvGrpSpPr>
        <p:grpSpPr>
          <a:xfrm>
            <a:off x="2576736" y="4277994"/>
            <a:ext cx="2076757" cy="283697"/>
            <a:chOff x="3020259" y="5626796"/>
            <a:chExt cx="2076757" cy="283697"/>
          </a:xfrm>
        </p:grpSpPr>
        <p:sp>
          <p:nvSpPr>
            <p:cNvPr id="267" name="직사각형 266">
              <a:extLst>
                <a:ext uri="{FF2B5EF4-FFF2-40B4-BE49-F238E27FC236}">
                  <a16:creationId xmlns="" xmlns:a16="http://schemas.microsoft.com/office/drawing/2014/main" id="{D2DD3515-C2CC-4162-8D9E-A10B71054992}"/>
                </a:ext>
              </a:extLst>
            </p:cNvPr>
            <p:cNvSpPr/>
            <p:nvPr/>
          </p:nvSpPr>
          <p:spPr>
            <a:xfrm>
              <a:off x="3849691" y="5697272"/>
              <a:ext cx="517086" cy="144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47625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="" xmlns:a16="http://schemas.microsoft.com/office/drawing/2014/main" id="{70B362E4-56EB-4040-8B87-87E444114A37}"/>
                </a:ext>
              </a:extLst>
            </p:cNvPr>
            <p:cNvSpPr/>
            <p:nvPr/>
          </p:nvSpPr>
          <p:spPr>
            <a:xfrm>
              <a:off x="4579930" y="5697272"/>
              <a:ext cx="517086" cy="144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47625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sp>
          <p:nvSpPr>
            <p:cNvPr id="272" name="직사각형 271">
              <a:extLst>
                <a:ext uri="{FF2B5EF4-FFF2-40B4-BE49-F238E27FC236}">
                  <a16:creationId xmlns="" xmlns:a16="http://schemas.microsoft.com/office/drawing/2014/main" id="{02B3A673-3BE9-4944-A734-0F3565B9B8D0}"/>
                </a:ext>
              </a:extLst>
            </p:cNvPr>
            <p:cNvSpPr/>
            <p:nvPr/>
          </p:nvSpPr>
          <p:spPr>
            <a:xfrm>
              <a:off x="3020259" y="5697272"/>
              <a:ext cx="609632" cy="144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47625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sp>
          <p:nvSpPr>
            <p:cNvPr id="270" name="TextBox 269">
              <a:extLst>
                <a:ext uri="{FF2B5EF4-FFF2-40B4-BE49-F238E27FC236}">
                  <a16:creationId xmlns="" xmlns:a16="http://schemas.microsoft.com/office/drawing/2014/main" id="{7119172E-55DC-4E63-A914-4F4023CCEE1C}"/>
                </a:ext>
              </a:extLst>
            </p:cNvPr>
            <p:cNvSpPr txBox="1"/>
            <p:nvPr/>
          </p:nvSpPr>
          <p:spPr>
            <a:xfrm>
              <a:off x="3647509" y="5633491"/>
              <a:ext cx="207595" cy="2770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나눔고딕" panose="020D0304000000000000" pitchFamily="50" charset="-127"/>
                  <a:cs typeface="+mn-cs"/>
                </a:rPr>
                <a:t>-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271" name="TextBox 270">
              <a:extLst>
                <a:ext uri="{FF2B5EF4-FFF2-40B4-BE49-F238E27FC236}">
                  <a16:creationId xmlns="" xmlns:a16="http://schemas.microsoft.com/office/drawing/2014/main" id="{D3820C3D-E1BD-417D-AE37-B3522CA8100F}"/>
                </a:ext>
              </a:extLst>
            </p:cNvPr>
            <p:cNvSpPr txBox="1"/>
            <p:nvPr/>
          </p:nvSpPr>
          <p:spPr>
            <a:xfrm>
              <a:off x="4362078" y="5626796"/>
              <a:ext cx="207595" cy="2770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나눔고딕" panose="020D0304000000000000" pitchFamily="50" charset="-127"/>
                  <a:cs typeface="+mn-cs"/>
                </a:rPr>
                <a:t>-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50" charset="-127"/>
                <a:ea typeface="맑은 고딕" pitchFamily="50" charset="-127"/>
                <a:cs typeface="+mn-cs"/>
              </a:endParaRPr>
            </a:p>
          </p:txBody>
        </p:sp>
      </p:grpSp>
      <p:sp>
        <p:nvSpPr>
          <p:cNvPr id="274" name="직사각형 273">
            <a:extLst>
              <a:ext uri="{FF2B5EF4-FFF2-40B4-BE49-F238E27FC236}">
                <a16:creationId xmlns="" xmlns:a16="http://schemas.microsoft.com/office/drawing/2014/main" id="{15EE8475-1B24-4DBF-91F8-84D4B0FB4A99}"/>
              </a:ext>
            </a:extLst>
          </p:cNvPr>
          <p:cNvSpPr/>
          <p:nvPr/>
        </p:nvSpPr>
        <p:spPr>
          <a:xfrm>
            <a:off x="5432402" y="4352262"/>
            <a:ext cx="721367" cy="1440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476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275" name="직사각형 274">
            <a:extLst>
              <a:ext uri="{FF2B5EF4-FFF2-40B4-BE49-F238E27FC236}">
                <a16:creationId xmlns="" xmlns:a16="http://schemas.microsoft.com/office/drawing/2014/main" id="{06A1BA7F-3C5C-4B76-9C30-79A3A30DFCE0}"/>
              </a:ext>
            </a:extLst>
          </p:cNvPr>
          <p:cNvSpPr/>
          <p:nvPr/>
        </p:nvSpPr>
        <p:spPr>
          <a:xfrm>
            <a:off x="6342030" y="4352262"/>
            <a:ext cx="828000" cy="1440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476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grpSp>
        <p:nvGrpSpPr>
          <p:cNvPr id="276" name="그룹 275">
            <a:extLst>
              <a:ext uri="{FF2B5EF4-FFF2-40B4-BE49-F238E27FC236}">
                <a16:creationId xmlns="" xmlns:a16="http://schemas.microsoft.com/office/drawing/2014/main" id="{FB72B5DA-3A8D-42CB-AA42-C962CD44BF74}"/>
              </a:ext>
            </a:extLst>
          </p:cNvPr>
          <p:cNvGrpSpPr/>
          <p:nvPr/>
        </p:nvGrpSpPr>
        <p:grpSpPr>
          <a:xfrm>
            <a:off x="7242016" y="4354302"/>
            <a:ext cx="663312" cy="144000"/>
            <a:chOff x="3072526" y="2265271"/>
            <a:chExt cx="663312" cy="216000"/>
          </a:xfrm>
        </p:grpSpPr>
        <p:sp>
          <p:nvSpPr>
            <p:cNvPr id="277" name="직사각형 276">
              <a:extLst>
                <a:ext uri="{FF2B5EF4-FFF2-40B4-BE49-F238E27FC236}">
                  <a16:creationId xmlns="" xmlns:a16="http://schemas.microsoft.com/office/drawing/2014/main" id="{D22BC8DC-1D00-4AC6-8D5D-C36D705FEF51}"/>
                </a:ext>
              </a:extLst>
            </p:cNvPr>
            <p:cNvSpPr/>
            <p:nvPr/>
          </p:nvSpPr>
          <p:spPr>
            <a:xfrm>
              <a:off x="3072526" y="2265271"/>
              <a:ext cx="609632" cy="216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47625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직접입력</a:t>
              </a:r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="" xmlns:a16="http://schemas.microsoft.com/office/drawing/2014/main" id="{279B83E8-B8D7-4778-B55F-63B34C71A1DF}"/>
                </a:ext>
              </a:extLst>
            </p:cNvPr>
            <p:cNvSpPr/>
            <p:nvPr/>
          </p:nvSpPr>
          <p:spPr>
            <a:xfrm>
              <a:off x="3519838" y="2265271"/>
              <a:ext cx="216000" cy="216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47625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▼</a:t>
              </a:r>
            </a:p>
          </p:txBody>
        </p:sp>
      </p:grpSp>
      <p:sp>
        <p:nvSpPr>
          <p:cNvPr id="279" name="TextBox 278">
            <a:extLst>
              <a:ext uri="{FF2B5EF4-FFF2-40B4-BE49-F238E27FC236}">
                <a16:creationId xmlns="" xmlns:a16="http://schemas.microsoft.com/office/drawing/2014/main" id="{A11E12FA-7FD9-4ADE-88C3-5DEF8E93BECD}"/>
              </a:ext>
            </a:extLst>
          </p:cNvPr>
          <p:cNvSpPr txBox="1"/>
          <p:nvPr/>
        </p:nvSpPr>
        <p:spPr>
          <a:xfrm>
            <a:off x="6147326" y="4285951"/>
            <a:ext cx="2075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나눔고딕" panose="020D0304000000000000" pitchFamily="50" charset="-127"/>
                <a:cs typeface="+mn-cs"/>
              </a:rPr>
              <a:t>@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 Unicode MS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80" name="AutoShape 86">
            <a:extLst>
              <a:ext uri="{FF2B5EF4-FFF2-40B4-BE49-F238E27FC236}">
                <a16:creationId xmlns="" xmlns:a16="http://schemas.microsoft.com/office/drawing/2014/main" id="{77295C22-9575-4B13-A1A4-2F1AAD373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8473" y="6258724"/>
            <a:ext cx="383559" cy="267700"/>
          </a:xfrm>
          <a:prstGeom prst="downArrow">
            <a:avLst>
              <a:gd name="adj1" fmla="val 74796"/>
              <a:gd name="adj2" fmla="val 37741"/>
            </a:avLst>
          </a:prstGeom>
          <a:gradFill rotWithShape="0">
            <a:gsLst>
              <a:gs pos="0">
                <a:srgbClr val="6DB7D1">
                  <a:gamma/>
                  <a:tint val="0"/>
                  <a:invGamma/>
                </a:srgbClr>
              </a:gs>
              <a:gs pos="100000">
                <a:sysClr val="window" lastClr="FFFFFF">
                  <a:lumMod val="75000"/>
                </a:sys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63500" dir="5400000" algn="ctr" rotWithShape="0">
              <a:sysClr val="window" lastClr="FFFFFF"/>
            </a:outerShdw>
          </a:effectLst>
        </p:spPr>
        <p:txBody>
          <a:bodyPr wrap="none" lIns="58675" tIns="29338" rIns="58675" bIns="29338" anchor="ctr"/>
          <a:lstStyle/>
          <a:p>
            <a:pPr marL="0" marR="0" lvl="0" indent="0" algn="l" defTabSz="5827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92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="" xmlns:a16="http://schemas.microsoft.com/office/drawing/2014/main" id="{5382A5CC-4AD8-4E36-9C9B-A8938EC79748}"/>
              </a:ext>
            </a:extLst>
          </p:cNvPr>
          <p:cNvSpPr txBox="1"/>
          <p:nvPr/>
        </p:nvSpPr>
        <p:spPr>
          <a:xfrm>
            <a:off x="4487139" y="6258724"/>
            <a:ext cx="6151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8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계속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296" name="직사각형 295"/>
          <p:cNvSpPr/>
          <p:nvPr/>
        </p:nvSpPr>
        <p:spPr>
          <a:xfrm>
            <a:off x="2648744" y="3932593"/>
            <a:ext cx="266845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19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0" name="그림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47" y="779746"/>
            <a:ext cx="1099592" cy="237664"/>
          </a:xfrm>
          <a:prstGeom prst="rect">
            <a:avLst/>
          </a:prstGeom>
        </p:spPr>
      </p:pic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3BE525EA-7AB6-4643-91DF-C74D420C1C4A}"/>
              </a:ext>
            </a:extLst>
          </p:cNvPr>
          <p:cNvSpPr/>
          <p:nvPr/>
        </p:nvSpPr>
        <p:spPr>
          <a:xfrm>
            <a:off x="2738811" y="2826948"/>
            <a:ext cx="1914681" cy="1440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476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한국카본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="" xmlns:a16="http://schemas.microsoft.com/office/drawing/2014/main" id="{4E710704-C803-4406-8668-D46EE13C99DA}"/>
              </a:ext>
            </a:extLst>
          </p:cNvPr>
          <p:cNvSpPr/>
          <p:nvPr/>
        </p:nvSpPr>
        <p:spPr>
          <a:xfrm>
            <a:off x="1860064" y="1700808"/>
            <a:ext cx="1944000" cy="216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171450" lvl="0" indent="-171450">
              <a:spcBef>
                <a:spcPct val="20000"/>
              </a:spcBef>
              <a:buFont typeface="맑은 고딕" panose="020B0503020000020004" pitchFamily="50" charset="-127"/>
              <a:buChar char="▶"/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Calibri" panose="020F0502020204030204"/>
                <a:ea typeface="나눔고딕" panose="020D0304000000000000" pitchFamily="50" charset="-127"/>
              </a:rPr>
              <a:t>신청인 정보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158824"/>
              </p:ext>
            </p:extLst>
          </p:nvPr>
        </p:nvGraphicFramePr>
        <p:xfrm>
          <a:off x="1813164" y="1987127"/>
          <a:ext cx="6101887" cy="426720"/>
        </p:xfrm>
        <a:graphic>
          <a:graphicData uri="http://schemas.openxmlformats.org/drawingml/2006/table">
            <a:tbl>
              <a:tblPr firstRow="1" bandRow="1"/>
              <a:tblGrid>
                <a:gridCol w="475540"/>
                <a:gridCol w="401171"/>
                <a:gridCol w="2030488"/>
                <a:gridCol w="813285"/>
                <a:gridCol w="2381403"/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신청인명</a:t>
                      </a:r>
                    </a:p>
                  </a:txBody>
                  <a:tcPr marL="36000" marR="36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김신청</a:t>
                      </a:r>
                      <a:endParaRPr lang="ko-KR" altLang="en-US" sz="800" dirty="0">
                        <a:solidFill>
                          <a:schemeClr val="bg1">
                            <a:lumMod val="65000"/>
                          </a:schemeClr>
                        </a:solidFill>
                        <a:ea typeface="나눔고딕" panose="020D0304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휴대전화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010-1111-8888</a:t>
                      </a:r>
                      <a:endParaRPr kumimoji="1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부서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a typeface="나눔고딕" panose="020D0304000000000000" pitchFamily="50" charset="-127"/>
                        </a:rPr>
                        <a:t>부서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a typeface="나눔고딕" panose="020D0304000000000000" pitchFamily="50" charset="-127"/>
                        </a:rPr>
                        <a:t>100</a:t>
                      </a:r>
                      <a:endParaRPr lang="ko-KR" altLang="en-US" sz="800" dirty="0">
                        <a:solidFill>
                          <a:schemeClr val="bg1">
                            <a:lumMod val="65000"/>
                          </a:schemeClr>
                        </a:solidFill>
                        <a:ea typeface="나눔고딕" panose="020D0304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신청인 메일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abcd@naver.com</a:t>
                      </a:r>
                      <a:endParaRPr kumimoji="1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126" name="직사각형 125">
            <a:extLst>
              <a:ext uri="{FF2B5EF4-FFF2-40B4-BE49-F238E27FC236}">
                <a16:creationId xmlns="" xmlns:a16="http://schemas.microsoft.com/office/drawing/2014/main" id="{4E710704-C803-4406-8668-D46EE13C99DA}"/>
              </a:ext>
            </a:extLst>
          </p:cNvPr>
          <p:cNvSpPr/>
          <p:nvPr/>
        </p:nvSpPr>
        <p:spPr>
          <a:xfrm>
            <a:off x="1860064" y="4729204"/>
            <a:ext cx="1944000" cy="216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171450" lvl="0" indent="-171450">
              <a:spcBef>
                <a:spcPct val="20000"/>
              </a:spcBef>
              <a:buFont typeface="맑은 고딕" panose="020B0503020000020004" pitchFamily="50" charset="-127"/>
              <a:buChar char="▶"/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Calibri" panose="020F0502020204030204"/>
                <a:ea typeface="나눔고딕" panose="020D0304000000000000" pitchFamily="50" charset="-127"/>
              </a:rPr>
              <a:t>소재 관련 정보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graphicFrame>
        <p:nvGraphicFramePr>
          <p:cNvPr id="127" name="표 126">
            <a:extLst>
              <a:ext uri="{FF2B5EF4-FFF2-40B4-BE49-F238E27FC236}">
                <a16:creationId xmlns="" xmlns:a16="http://schemas.microsoft.com/office/drawing/2014/main" id="{1AF98699-8219-497C-83FD-5D1D9308F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095472"/>
              </p:ext>
            </p:extLst>
          </p:nvPr>
        </p:nvGraphicFramePr>
        <p:xfrm>
          <a:off x="1830049" y="5016779"/>
          <a:ext cx="6101888" cy="1066800"/>
        </p:xfrm>
        <a:graphic>
          <a:graphicData uri="http://schemas.openxmlformats.org/drawingml/2006/table">
            <a:tbl>
              <a:tblPr firstRow="1" bandRow="1"/>
              <a:tblGrid>
                <a:gridCol w="8767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304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1328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38140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67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제작구분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marL="36000" marR="36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6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76603733"/>
                  </a:ext>
                </a:extLst>
              </a:tr>
              <a:tr h="1679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재료명</a:t>
                      </a:r>
                      <a:endParaRPr lang="ko-KR" altLang="en-US" sz="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marL="36000" marR="36000" anchor="ctr">
                    <a:lnL w="12700" cmpd="sng">
                      <a:solidFill>
                        <a:sysClr val="window" lastClr="FFFFFF"/>
                      </a:solidFill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>
                            <a:lumMod val="65000"/>
                          </a:schemeClr>
                        </a:solidFill>
                        <a:ea typeface="나눔고딕" panose="020D0304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사양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ea typeface="나눔고딕" panose="020D0304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46973495"/>
                  </a:ext>
                </a:extLst>
              </a:tr>
              <a:tr h="1679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비고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>
                            <a:lumMod val="65000"/>
                          </a:schemeClr>
                        </a:solidFill>
                        <a:ea typeface="나눔고딕" panose="020D0304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ea typeface="나눔고딕" panose="020D0304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16790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협력</a:t>
                      </a:r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)</a:t>
                      </a:r>
                      <a:r>
                        <a:rPr lang="ko-KR" altLang="en-US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패널제작</a:t>
                      </a:r>
                      <a:endParaRPr lang="ko-KR" altLang="en-US" sz="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>
                            <a:lumMod val="65000"/>
                          </a:schemeClr>
                        </a:solidFill>
                        <a:ea typeface="나눔고딕" panose="020D0304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ea typeface="나눔고딕" panose="020D0304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16790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협력</a:t>
                      </a:r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)</a:t>
                      </a:r>
                      <a:r>
                        <a:rPr lang="ko-KR" altLang="en-US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시편가공</a:t>
                      </a:r>
                      <a:endParaRPr lang="ko-KR" altLang="en-US" sz="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>
                            <a:lumMod val="65000"/>
                          </a:schemeClr>
                        </a:solidFill>
                        <a:ea typeface="나눔고딕" panose="020D0304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ea typeface="나눔고딕" panose="020D0304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128" name="직사각형 127">
            <a:extLst>
              <a:ext uri="{FF2B5EF4-FFF2-40B4-BE49-F238E27FC236}">
                <a16:creationId xmlns="" xmlns:a16="http://schemas.microsoft.com/office/drawing/2014/main" id="{80F6D9A5-71D4-45BB-B45C-0A6BF8BD22E3}"/>
              </a:ext>
            </a:extLst>
          </p:cNvPr>
          <p:cNvSpPr/>
          <p:nvPr/>
        </p:nvSpPr>
        <p:spPr>
          <a:xfrm>
            <a:off x="3108727" y="5694327"/>
            <a:ext cx="1316817" cy="1440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476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업체명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="" xmlns:a16="http://schemas.microsoft.com/office/drawing/2014/main" id="{0C66218D-607E-4813-B152-41E15EE3F630}"/>
              </a:ext>
            </a:extLst>
          </p:cNvPr>
          <p:cNvSpPr/>
          <p:nvPr/>
        </p:nvSpPr>
        <p:spPr>
          <a:xfrm>
            <a:off x="4743796" y="5690199"/>
            <a:ext cx="497236" cy="1440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476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우편번호</a:t>
            </a:r>
            <a:endParaRPr kumimoji="0" lang="ko-KR" altLang="en-US" sz="6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CC2C1061-AC86-4107-B217-48688F448AAE}"/>
              </a:ext>
            </a:extLst>
          </p:cNvPr>
          <p:cNvSpPr txBox="1"/>
          <p:nvPr/>
        </p:nvSpPr>
        <p:spPr>
          <a:xfrm>
            <a:off x="2671892" y="5664392"/>
            <a:ext cx="50884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업체명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CC2C1061-AC86-4107-B217-48688F448AAE}"/>
              </a:ext>
            </a:extLst>
          </p:cNvPr>
          <p:cNvSpPr txBox="1"/>
          <p:nvPr/>
        </p:nvSpPr>
        <p:spPr>
          <a:xfrm>
            <a:off x="4425545" y="5664392"/>
            <a:ext cx="4008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주소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 pitchFamily="50" charset="-127"/>
              <a:ea typeface="나눔고딕" panose="020D0304000000000000" pitchFamily="50" charset="-127"/>
              <a:cs typeface="+mn-cs"/>
            </a:endParaRPr>
          </a:p>
        </p:txBody>
      </p:sp>
      <p:grpSp>
        <p:nvGrpSpPr>
          <p:cNvPr id="132" name="그룹 131"/>
          <p:cNvGrpSpPr/>
          <p:nvPr/>
        </p:nvGrpSpPr>
        <p:grpSpPr>
          <a:xfrm>
            <a:off x="7689067" y="5694326"/>
            <a:ext cx="144016" cy="144000"/>
            <a:chOff x="704528" y="3946495"/>
            <a:chExt cx="144016" cy="144000"/>
          </a:xfrm>
        </p:grpSpPr>
        <p:sp>
          <p:nvSpPr>
            <p:cNvPr id="133" name="직사각형 132"/>
            <p:cNvSpPr/>
            <p:nvPr/>
          </p:nvSpPr>
          <p:spPr>
            <a:xfrm>
              <a:off x="704528" y="3946495"/>
              <a:ext cx="144016" cy="144000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4" name="그림 1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536" y="3965621"/>
              <a:ext cx="108000" cy="108000"/>
            </a:xfrm>
            <a:prstGeom prst="rect">
              <a:avLst/>
            </a:prstGeom>
          </p:spPr>
        </p:pic>
      </p:grpSp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80F6D9A5-71D4-45BB-B45C-0A6BF8BD22E3}"/>
              </a:ext>
            </a:extLst>
          </p:cNvPr>
          <p:cNvSpPr/>
          <p:nvPr/>
        </p:nvSpPr>
        <p:spPr>
          <a:xfrm>
            <a:off x="3108964" y="5907787"/>
            <a:ext cx="1316817" cy="1440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476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업체명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="" xmlns:a16="http://schemas.microsoft.com/office/drawing/2014/main" id="{CC2C1061-AC86-4107-B217-48688F448AAE}"/>
              </a:ext>
            </a:extLst>
          </p:cNvPr>
          <p:cNvSpPr txBox="1"/>
          <p:nvPr/>
        </p:nvSpPr>
        <p:spPr>
          <a:xfrm>
            <a:off x="2672129" y="5877852"/>
            <a:ext cx="50884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업체명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="" xmlns:a16="http://schemas.microsoft.com/office/drawing/2014/main" id="{CC2C1061-AC86-4107-B217-48688F448AAE}"/>
              </a:ext>
            </a:extLst>
          </p:cNvPr>
          <p:cNvSpPr txBox="1"/>
          <p:nvPr/>
        </p:nvSpPr>
        <p:spPr>
          <a:xfrm>
            <a:off x="4425782" y="5877852"/>
            <a:ext cx="4008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주소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 pitchFamily="50" charset="-127"/>
              <a:ea typeface="나눔고딕" panose="020D0304000000000000" pitchFamily="50" charset="-127"/>
              <a:cs typeface="+mn-cs"/>
            </a:endParaRPr>
          </a:p>
        </p:txBody>
      </p:sp>
      <p:grpSp>
        <p:nvGrpSpPr>
          <p:cNvPr id="139" name="그룹 138"/>
          <p:cNvGrpSpPr/>
          <p:nvPr/>
        </p:nvGrpSpPr>
        <p:grpSpPr>
          <a:xfrm>
            <a:off x="7689304" y="5907786"/>
            <a:ext cx="144016" cy="144000"/>
            <a:chOff x="704528" y="3946495"/>
            <a:chExt cx="144016" cy="144000"/>
          </a:xfrm>
        </p:grpSpPr>
        <p:sp>
          <p:nvSpPr>
            <p:cNvPr id="140" name="직사각형 139"/>
            <p:cNvSpPr/>
            <p:nvPr/>
          </p:nvSpPr>
          <p:spPr>
            <a:xfrm>
              <a:off x="704528" y="3946495"/>
              <a:ext cx="144016" cy="144000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1" name="그림 1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536" y="3965621"/>
              <a:ext cx="108000" cy="108000"/>
            </a:xfrm>
            <a:prstGeom prst="rect">
              <a:avLst/>
            </a:prstGeom>
          </p:spPr>
        </p:pic>
      </p:grpSp>
      <p:grpSp>
        <p:nvGrpSpPr>
          <p:cNvPr id="142" name="그룹 141">
            <a:extLst>
              <a:ext uri="{FF2B5EF4-FFF2-40B4-BE49-F238E27FC236}">
                <a16:creationId xmlns="" xmlns:a16="http://schemas.microsoft.com/office/drawing/2014/main" id="{345B7653-32E6-43B3-BA23-2C306429304A}"/>
              </a:ext>
            </a:extLst>
          </p:cNvPr>
          <p:cNvGrpSpPr/>
          <p:nvPr/>
        </p:nvGrpSpPr>
        <p:grpSpPr>
          <a:xfrm>
            <a:off x="2915589" y="5020503"/>
            <a:ext cx="755970" cy="215444"/>
            <a:chOff x="3720200" y="4918114"/>
            <a:chExt cx="755970" cy="215444"/>
          </a:xfrm>
        </p:grpSpPr>
        <p:sp>
          <p:nvSpPr>
            <p:cNvPr id="144" name="타원 143">
              <a:extLst>
                <a:ext uri="{FF2B5EF4-FFF2-40B4-BE49-F238E27FC236}">
                  <a16:creationId xmlns="" xmlns:a16="http://schemas.microsoft.com/office/drawing/2014/main" id="{814B3F7C-B905-4B4C-AC24-6373F2117BAA}"/>
                </a:ext>
              </a:extLst>
            </p:cNvPr>
            <p:cNvSpPr/>
            <p:nvPr/>
          </p:nvSpPr>
          <p:spPr>
            <a:xfrm>
              <a:off x="3720200" y="4972951"/>
              <a:ext cx="89423" cy="108202"/>
            </a:xfrm>
            <a:prstGeom prst="ellipse">
              <a:avLst/>
            </a:prstGeom>
            <a:noFill/>
            <a:ln w="9525">
              <a:solidFill>
                <a:srgbClr val="8064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="" xmlns:a16="http://schemas.microsoft.com/office/drawing/2014/main" id="{5812670C-9289-4AC8-8B1D-CED43688BACD}"/>
                </a:ext>
              </a:extLst>
            </p:cNvPr>
            <p:cNvSpPr txBox="1"/>
            <p:nvPr/>
          </p:nvSpPr>
          <p:spPr>
            <a:xfrm>
              <a:off x="3731799" y="4918114"/>
              <a:ext cx="74437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1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재료제작사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sp>
          <p:nvSpPr>
            <p:cNvPr id="146" name="타원 145">
              <a:extLst>
                <a:ext uri="{FF2B5EF4-FFF2-40B4-BE49-F238E27FC236}">
                  <a16:creationId xmlns="" xmlns:a16="http://schemas.microsoft.com/office/drawing/2014/main" id="{979DAEC1-0FD9-4B7C-BA52-C1F22FBA8E62}"/>
                </a:ext>
              </a:extLst>
            </p:cNvPr>
            <p:cNvSpPr/>
            <p:nvPr/>
          </p:nvSpPr>
          <p:spPr>
            <a:xfrm>
              <a:off x="3741564" y="4992357"/>
              <a:ext cx="41716" cy="6107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8064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="" xmlns:a16="http://schemas.microsoft.com/office/drawing/2014/main" id="{B7760CEC-B9AF-428E-B282-0B5F39EA3AB5}"/>
              </a:ext>
            </a:extLst>
          </p:cNvPr>
          <p:cNvGrpSpPr/>
          <p:nvPr/>
        </p:nvGrpSpPr>
        <p:grpSpPr>
          <a:xfrm>
            <a:off x="3720705" y="5020503"/>
            <a:ext cx="828364" cy="215444"/>
            <a:chOff x="3324113" y="5973463"/>
            <a:chExt cx="828364" cy="236989"/>
          </a:xfrm>
        </p:grpSpPr>
        <p:sp>
          <p:nvSpPr>
            <p:cNvPr id="148" name="타원 147">
              <a:extLst>
                <a:ext uri="{FF2B5EF4-FFF2-40B4-BE49-F238E27FC236}">
                  <a16:creationId xmlns="" xmlns:a16="http://schemas.microsoft.com/office/drawing/2014/main" id="{DCED5CE3-4C8F-4688-A5AF-CE9B2426CE0C}"/>
                </a:ext>
              </a:extLst>
            </p:cNvPr>
            <p:cNvSpPr/>
            <p:nvPr/>
          </p:nvSpPr>
          <p:spPr>
            <a:xfrm>
              <a:off x="3324113" y="6039195"/>
              <a:ext cx="89423" cy="108202"/>
            </a:xfrm>
            <a:prstGeom prst="ellipse">
              <a:avLst/>
            </a:prstGeom>
            <a:noFill/>
            <a:ln w="9525">
              <a:solidFill>
                <a:srgbClr val="8064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="" xmlns:a16="http://schemas.microsoft.com/office/drawing/2014/main" id="{2AC16494-7DAA-432F-BC1C-D5036CCF92A3}"/>
                </a:ext>
              </a:extLst>
            </p:cNvPr>
            <p:cNvSpPr txBox="1"/>
            <p:nvPr/>
          </p:nvSpPr>
          <p:spPr>
            <a:xfrm>
              <a:off x="3343156" y="5973463"/>
              <a:ext cx="809321" cy="2369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1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부품제작사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</p:grpSp>
      <p:sp>
        <p:nvSpPr>
          <p:cNvPr id="150" name="직사각형 149">
            <a:extLst>
              <a:ext uri="{FF2B5EF4-FFF2-40B4-BE49-F238E27FC236}">
                <a16:creationId xmlns="" xmlns:a16="http://schemas.microsoft.com/office/drawing/2014/main" id="{3BE525EA-7AB6-4643-91DF-C74D420C1C4A}"/>
              </a:ext>
            </a:extLst>
          </p:cNvPr>
          <p:cNvSpPr/>
          <p:nvPr/>
        </p:nvSpPr>
        <p:spPr>
          <a:xfrm>
            <a:off x="2721000" y="5269942"/>
            <a:ext cx="1871960" cy="1440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476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재료명</a:t>
            </a: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 입력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(</a:t>
            </a: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선택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)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="" xmlns:a16="http://schemas.microsoft.com/office/drawing/2014/main" id="{63473FBA-89E9-4DB0-82F1-9B165735B260}"/>
              </a:ext>
            </a:extLst>
          </p:cNvPr>
          <p:cNvSpPr/>
          <p:nvPr/>
        </p:nvSpPr>
        <p:spPr>
          <a:xfrm>
            <a:off x="5588421" y="5269942"/>
            <a:ext cx="2232000" cy="1440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lvl="0" indent="47625">
              <a:spcBef>
                <a:spcPct val="20000"/>
              </a:spcBef>
              <a:defRPr/>
            </a:pPr>
            <a:r>
              <a:rPr lang="ko-KR" altLang="en-US" sz="800" kern="0" dirty="0">
                <a:solidFill>
                  <a:prstClr val="white">
                    <a:lumMod val="75000"/>
                  </a:prst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사양 입력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="" xmlns:a16="http://schemas.microsoft.com/office/drawing/2014/main" id="{38F44757-2FA5-4901-9F95-027EBA07E3D1}"/>
              </a:ext>
            </a:extLst>
          </p:cNvPr>
          <p:cNvSpPr/>
          <p:nvPr/>
        </p:nvSpPr>
        <p:spPr>
          <a:xfrm>
            <a:off x="2720999" y="5480179"/>
            <a:ext cx="5099421" cy="14056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lvl="0" indent="47625">
              <a:spcBef>
                <a:spcPct val="20000"/>
              </a:spcBef>
              <a:defRPr/>
            </a:pPr>
            <a:r>
              <a:rPr lang="ko-KR" altLang="en-US" sz="800" kern="0" dirty="0">
                <a:solidFill>
                  <a:prstClr val="white">
                    <a:lumMod val="75000"/>
                  </a:prst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비고 입력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2719841" y="1771552"/>
            <a:ext cx="217112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17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2956225" y="4767463"/>
            <a:ext cx="224510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20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7707312" y="5801056"/>
            <a:ext cx="224626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="" xmlns:a16="http://schemas.microsoft.com/office/drawing/2014/main" id="{0C66218D-607E-4813-B152-41E15EE3F630}"/>
              </a:ext>
            </a:extLst>
          </p:cNvPr>
          <p:cNvSpPr/>
          <p:nvPr/>
        </p:nvSpPr>
        <p:spPr>
          <a:xfrm>
            <a:off x="5286976" y="5690199"/>
            <a:ext cx="1250200" cy="1440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476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기본주소</a:t>
            </a:r>
            <a:endParaRPr kumimoji="0" lang="ko-KR" altLang="en-US" sz="6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="" xmlns:a16="http://schemas.microsoft.com/office/drawing/2014/main" id="{0C66218D-607E-4813-B152-41E15EE3F630}"/>
              </a:ext>
            </a:extLst>
          </p:cNvPr>
          <p:cNvSpPr/>
          <p:nvPr/>
        </p:nvSpPr>
        <p:spPr>
          <a:xfrm>
            <a:off x="6568673" y="5690199"/>
            <a:ext cx="1082722" cy="1440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476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상세주소</a:t>
            </a:r>
            <a:endParaRPr kumimoji="0" lang="ko-KR" altLang="en-US" sz="6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="" xmlns:a16="http://schemas.microsoft.com/office/drawing/2014/main" id="{0C66218D-607E-4813-B152-41E15EE3F630}"/>
              </a:ext>
            </a:extLst>
          </p:cNvPr>
          <p:cNvSpPr/>
          <p:nvPr/>
        </p:nvSpPr>
        <p:spPr>
          <a:xfrm>
            <a:off x="4743796" y="5910902"/>
            <a:ext cx="497236" cy="1440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476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우편번호</a:t>
            </a:r>
            <a:endParaRPr kumimoji="0" lang="ko-KR" altLang="en-US" sz="6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="" xmlns:a16="http://schemas.microsoft.com/office/drawing/2014/main" id="{0C66218D-607E-4813-B152-41E15EE3F630}"/>
              </a:ext>
            </a:extLst>
          </p:cNvPr>
          <p:cNvSpPr/>
          <p:nvPr/>
        </p:nvSpPr>
        <p:spPr>
          <a:xfrm>
            <a:off x="5286976" y="5910902"/>
            <a:ext cx="1250200" cy="1440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476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기본주소</a:t>
            </a:r>
            <a:endParaRPr kumimoji="0" lang="ko-KR" altLang="en-US" sz="6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="" xmlns:a16="http://schemas.microsoft.com/office/drawing/2014/main" id="{0C66218D-607E-4813-B152-41E15EE3F630}"/>
              </a:ext>
            </a:extLst>
          </p:cNvPr>
          <p:cNvSpPr/>
          <p:nvPr/>
        </p:nvSpPr>
        <p:spPr>
          <a:xfrm>
            <a:off x="6568673" y="5910902"/>
            <a:ext cx="1082722" cy="1440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476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상세주소</a:t>
            </a:r>
            <a:endParaRPr kumimoji="0" lang="ko-KR" altLang="en-US" sz="6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13164" y="2492896"/>
            <a:ext cx="6101888" cy="120063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모서리가 둥근 사각형 설명선 275">
            <a:extLst>
              <a:ext uri="{FF2B5EF4-FFF2-40B4-BE49-F238E27FC236}">
                <a16:creationId xmlns="" xmlns:a16="http://schemas.microsoft.com/office/drawing/2014/main" id="{049F0F6D-44B8-4B15-9847-9D1E266A1888}"/>
              </a:ext>
            </a:extLst>
          </p:cNvPr>
          <p:cNvSpPr/>
          <p:nvPr/>
        </p:nvSpPr>
        <p:spPr bwMode="auto">
          <a:xfrm>
            <a:off x="239496" y="2689619"/>
            <a:ext cx="1172846" cy="523358"/>
          </a:xfrm>
          <a:prstGeom prst="wedgeRoundRectCallout">
            <a:avLst>
              <a:gd name="adj1" fmla="val 83857"/>
              <a:gd name="adj2" fmla="val -32139"/>
              <a:gd name="adj3" fmla="val 16667"/>
            </a:avLst>
          </a:prstGeom>
          <a:solidFill>
            <a:srgbClr val="FFFF99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/>
          <a:lstStyle/>
          <a:p>
            <a:pPr marL="0" marR="0" lvl="0" indent="0" algn="ctr" defTabSz="914400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4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사용자가 기업회원인 경우만 보임</a:t>
            </a:r>
            <a:endParaRPr kumimoji="0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3270294" y="2421324"/>
            <a:ext cx="242546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18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4487139" y="1491711"/>
            <a:ext cx="615183" cy="267700"/>
            <a:chOff x="4487139" y="6258724"/>
            <a:chExt cx="615183" cy="267700"/>
          </a:xfrm>
        </p:grpSpPr>
        <p:sp>
          <p:nvSpPr>
            <p:cNvPr id="102" name="AutoShape 86">
              <a:extLst>
                <a:ext uri="{FF2B5EF4-FFF2-40B4-BE49-F238E27FC236}">
                  <a16:creationId xmlns="" xmlns:a16="http://schemas.microsoft.com/office/drawing/2014/main" id="{77295C22-9575-4B13-A1A4-2F1AAD373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8473" y="6258724"/>
              <a:ext cx="383559" cy="267700"/>
            </a:xfrm>
            <a:prstGeom prst="downArrow">
              <a:avLst>
                <a:gd name="adj1" fmla="val 74796"/>
                <a:gd name="adj2" fmla="val 37741"/>
              </a:avLst>
            </a:prstGeom>
            <a:gradFill rotWithShape="0">
              <a:gsLst>
                <a:gs pos="0">
                  <a:srgbClr val="6DB7D1">
                    <a:gamma/>
                    <a:tint val="0"/>
                    <a:invGamma/>
                  </a:srgbClr>
                </a:gs>
                <a:gs pos="100000">
                  <a:sysClr val="window" lastClr="FFFFFF">
                    <a:lumMod val="75000"/>
                  </a:sys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>
              <a:outerShdw dist="63500" dir="5400000" algn="ctr" rotWithShape="0">
                <a:sysClr val="window" lastClr="FFFFFF"/>
              </a:outerShdw>
            </a:effectLst>
          </p:spPr>
          <p:txBody>
            <a:bodyPr wrap="none" lIns="58675" tIns="29338" rIns="58675" bIns="29338" anchor="ctr"/>
            <a:lstStyle/>
            <a:p>
              <a:pPr marL="0" marR="0" lvl="0" indent="0" algn="l" defTabSz="58274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92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="" xmlns:a16="http://schemas.microsoft.com/office/drawing/2014/main" id="{5382A5CC-4AD8-4E36-9C9B-A8938EC79748}"/>
                </a:ext>
              </a:extLst>
            </p:cNvPr>
            <p:cNvSpPr txBox="1"/>
            <p:nvPr/>
          </p:nvSpPr>
          <p:spPr>
            <a:xfrm>
              <a:off x="4487139" y="6258724"/>
              <a:ext cx="61518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1" lang="ko-KR" altLang="en-US" sz="800" dirty="0" smtClean="0">
                  <a:solidFill>
                    <a:prstClr val="black"/>
                  </a:solidFill>
                  <a:latin typeface="나눔고딕" panose="020D0304000000000000" pitchFamily="50" charset="-127"/>
                  <a:ea typeface="나눔고딕" panose="020D0304000000000000" pitchFamily="50" charset="-127"/>
                </a:rPr>
                <a:t>계속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258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Box 178"/>
          <p:cNvSpPr txBox="1"/>
          <p:nvPr/>
        </p:nvSpPr>
        <p:spPr>
          <a:xfrm>
            <a:off x="118415" y="60808"/>
            <a:ext cx="90409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100" dirty="0" err="1" smtClean="0">
                <a:latin typeface="+mn-ea"/>
              </a:rPr>
              <a:t>프론트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&gt; </a:t>
            </a:r>
            <a:r>
              <a:rPr lang="ko-KR" altLang="en-US" sz="1100" dirty="0" smtClean="0">
                <a:latin typeface="+mn-ea"/>
              </a:rPr>
              <a:t>메인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4" name="TextBox 10"/>
          <p:cNvSpPr txBox="1"/>
          <p:nvPr/>
        </p:nvSpPr>
        <p:spPr>
          <a:xfrm>
            <a:off x="8746400" y="489754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+mn-ea"/>
              </a:rPr>
              <a:t>AP-UI-10-30-02</a:t>
            </a:r>
            <a:endParaRPr lang="ko-KR" altLang="en-US" sz="8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6576" y="345430"/>
            <a:ext cx="132247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 dirty="0" err="1" smtClean="0">
                <a:latin typeface="+mn-ea"/>
              </a:rPr>
              <a:t>프론트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– </a:t>
            </a:r>
            <a:r>
              <a:rPr lang="ko-KR" altLang="en-US" sz="1000" dirty="0" smtClean="0">
                <a:latin typeface="+mn-ea"/>
              </a:rPr>
              <a:t>시험신청</a:t>
            </a:r>
            <a:r>
              <a:rPr lang="en-US" altLang="ko-KR" sz="1000" dirty="0" smtClean="0">
                <a:latin typeface="+mn-ea"/>
              </a:rPr>
              <a:t>(3/5</a:t>
            </a:r>
            <a:r>
              <a:rPr lang="en-US" altLang="ko-KR" sz="1000" dirty="0" smtClean="0">
                <a:latin typeface="+mn-ea"/>
              </a:rPr>
              <a:t>)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1" name="TextBox 10"/>
          <p:cNvSpPr txBox="1"/>
          <p:nvPr/>
        </p:nvSpPr>
        <p:spPr>
          <a:xfrm>
            <a:off x="8741143" y="912375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800" dirty="0" err="1" smtClean="0">
                <a:latin typeface="+mn-ea"/>
              </a:rPr>
              <a:t>프론트</a:t>
            </a:r>
            <a:r>
              <a:rPr lang="en-US" altLang="ko-KR" sz="800" dirty="0" smtClean="0">
                <a:latin typeface="+mn-ea"/>
              </a:rPr>
              <a:t>-</a:t>
            </a:r>
            <a:r>
              <a:rPr lang="ko-KR" altLang="en-US" sz="800" dirty="0" smtClean="0">
                <a:latin typeface="+mn-ea"/>
              </a:rPr>
              <a:t>시험신청</a:t>
            </a:r>
            <a:endParaRPr lang="ko-KR" altLang="en-US" sz="800" dirty="0">
              <a:latin typeface="+mn-ea"/>
            </a:endParaRPr>
          </a:p>
        </p:txBody>
      </p:sp>
      <p:sp>
        <p:nvSpPr>
          <p:cNvPr id="187" name="Rectangle 4"/>
          <p:cNvSpPr>
            <a:spLocks noChangeArrowheads="1"/>
          </p:cNvSpPr>
          <p:nvPr/>
        </p:nvSpPr>
        <p:spPr bwMode="auto">
          <a:xfrm>
            <a:off x="118415" y="620688"/>
            <a:ext cx="7930929" cy="597666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lvl="0"/>
            <a:endParaRPr lang="ko-KR" altLang="en-US" dirty="0">
              <a:ea typeface="나눔고딕" panose="020D0304000000000000" pitchFamily="50" charset="-127"/>
            </a:endParaRPr>
          </a:p>
        </p:txBody>
      </p:sp>
      <p:grpSp>
        <p:nvGrpSpPr>
          <p:cNvPr id="188" name="그룹 187">
            <a:extLst>
              <a:ext uri="{FF2B5EF4-FFF2-40B4-BE49-F238E27FC236}">
                <a16:creationId xmlns="" xmlns:a16="http://schemas.microsoft.com/office/drawing/2014/main" id="{390CC34F-24EF-422F-9190-402632310513}"/>
              </a:ext>
            </a:extLst>
          </p:cNvPr>
          <p:cNvGrpSpPr/>
          <p:nvPr/>
        </p:nvGrpSpPr>
        <p:grpSpPr>
          <a:xfrm>
            <a:off x="278267" y="1180565"/>
            <a:ext cx="1291198" cy="307777"/>
            <a:chOff x="271674" y="2211754"/>
            <a:chExt cx="1291198" cy="307777"/>
          </a:xfrm>
        </p:grpSpPr>
        <p:sp>
          <p:nvSpPr>
            <p:cNvPr id="189" name="TextBox 188">
              <a:extLst>
                <a:ext uri="{FF2B5EF4-FFF2-40B4-BE49-F238E27FC236}">
                  <a16:creationId xmlns="" xmlns:a16="http://schemas.microsoft.com/office/drawing/2014/main" id="{4C02627A-8E24-4733-A76B-C863CA10AA57}"/>
                </a:ext>
              </a:extLst>
            </p:cNvPr>
            <p:cNvSpPr txBox="1"/>
            <p:nvPr/>
          </p:nvSpPr>
          <p:spPr>
            <a:xfrm>
              <a:off x="271674" y="2211754"/>
              <a:ext cx="1291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신청하기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cxnSp>
          <p:nvCxnSpPr>
            <p:cNvPr id="190" name="직선 연결선 189">
              <a:extLst>
                <a:ext uri="{FF2B5EF4-FFF2-40B4-BE49-F238E27FC236}">
                  <a16:creationId xmlns="" xmlns:a16="http://schemas.microsoft.com/office/drawing/2014/main" id="{3BFBC5AC-8331-4EC7-97C0-FF223FD62B9C}"/>
                </a:ext>
              </a:extLst>
            </p:cNvPr>
            <p:cNvCxnSpPr/>
            <p:nvPr/>
          </p:nvCxnSpPr>
          <p:spPr>
            <a:xfrm>
              <a:off x="292894" y="2468453"/>
              <a:ext cx="1257300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191" name="표 190">
            <a:extLst>
              <a:ext uri="{FF2B5EF4-FFF2-40B4-BE49-F238E27FC236}">
                <a16:creationId xmlns="" xmlns:a16="http://schemas.microsoft.com/office/drawing/2014/main" id="{10D6AE0E-28D3-4EFB-B51E-AFF130271346}"/>
              </a:ext>
            </a:extLst>
          </p:cNvPr>
          <p:cNvGraphicFramePr>
            <a:graphicFrameLocks noGrp="1"/>
          </p:cNvGraphicFramePr>
          <p:nvPr/>
        </p:nvGraphicFramePr>
        <p:xfrm>
          <a:off x="279643" y="1490112"/>
          <a:ext cx="1288800" cy="426720"/>
        </p:xfrm>
        <a:graphic>
          <a:graphicData uri="http://schemas.openxmlformats.org/drawingml/2006/table">
            <a:tbl>
              <a:tblPr firstRow="1" bandRow="1"/>
              <a:tblGrid>
                <a:gridCol w="1288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46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38113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절차안내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시험신청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2" name="직사각형 191"/>
          <p:cNvSpPr/>
          <p:nvPr/>
        </p:nvSpPr>
        <p:spPr bwMode="auto">
          <a:xfrm>
            <a:off x="197690" y="692696"/>
            <a:ext cx="7779646" cy="4128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none" w="med" len="med"/>
          </a:ln>
          <a:effectLst>
            <a:outerShdw blurRad="88900" dist="25400" dir="5400000" sx="93000" sy="93000" algn="t" rotWithShape="0">
              <a:prstClr val="black">
                <a:alpha val="20000"/>
              </a:prstClr>
            </a:outerShdw>
          </a:effectLst>
        </p:spPr>
        <p:txBody>
          <a:bodyPr vert="horz" wrap="none" lIns="101250" tIns="52650" rIns="101250" bIns="108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endParaRPr lang="en-US" altLang="ko-KR" sz="900" b="1" baseline="30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itchFamily="34" charset="0"/>
            </a:endParaRPr>
          </a:p>
        </p:txBody>
      </p:sp>
      <p:sp>
        <p:nvSpPr>
          <p:cNvPr id="193" name="Text Box 7"/>
          <p:cNvSpPr txBox="1">
            <a:spLocks noChangeArrowheads="1"/>
          </p:cNvSpPr>
          <p:nvPr/>
        </p:nvSpPr>
        <p:spPr bwMode="auto">
          <a:xfrm>
            <a:off x="1638091" y="830196"/>
            <a:ext cx="82795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시험분석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4" name="Text Box 7"/>
          <p:cNvSpPr txBox="1">
            <a:spLocks noChangeArrowheads="1"/>
          </p:cNvSpPr>
          <p:nvPr/>
        </p:nvSpPr>
        <p:spPr bwMode="auto">
          <a:xfrm>
            <a:off x="2864768" y="830196"/>
            <a:ext cx="56550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신청하기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5" name="Text Box 7"/>
          <p:cNvSpPr txBox="1">
            <a:spLocks noChangeArrowheads="1"/>
          </p:cNvSpPr>
          <p:nvPr/>
        </p:nvSpPr>
        <p:spPr bwMode="auto">
          <a:xfrm>
            <a:off x="387288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자료실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6" name="Text Box 7"/>
          <p:cNvSpPr txBox="1">
            <a:spLocks noChangeArrowheads="1"/>
          </p:cNvSpPr>
          <p:nvPr/>
        </p:nvSpPr>
        <p:spPr bwMode="auto">
          <a:xfrm>
            <a:off x="495300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고객센터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7" name="Text Box 7"/>
          <p:cNvSpPr txBox="1">
            <a:spLocks noChangeArrowheads="1"/>
          </p:cNvSpPr>
          <p:nvPr/>
        </p:nvSpPr>
        <p:spPr bwMode="auto">
          <a:xfrm>
            <a:off x="593636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마이페이지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6912160" y="804625"/>
            <a:ext cx="713340" cy="1880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로그아웃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712640" y="1113850"/>
            <a:ext cx="0" cy="5472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192">
            <a:extLst>
              <a:ext uri="{FF2B5EF4-FFF2-40B4-BE49-F238E27FC236}">
                <a16:creationId xmlns="" xmlns:a16="http://schemas.microsoft.com/office/drawing/2014/main" id="{CEF7C9D6-DAC2-4CCA-8AFD-7B015F8C47CE}"/>
              </a:ext>
            </a:extLst>
          </p:cNvPr>
          <p:cNvSpPr txBox="1"/>
          <p:nvPr/>
        </p:nvSpPr>
        <p:spPr>
          <a:xfrm>
            <a:off x="5529064" y="1251298"/>
            <a:ext cx="2448272" cy="21600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92075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신청하기 </a:t>
            </a: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&gt; </a:t>
            </a: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시험신청</a:t>
            </a:r>
          </a:p>
        </p:txBody>
      </p:sp>
      <p:sp>
        <p:nvSpPr>
          <p:cNvPr id="203" name="자유형 149">
            <a:extLst>
              <a:ext uri="{FF2B5EF4-FFF2-40B4-BE49-F238E27FC236}">
                <a16:creationId xmlns="" xmlns:a16="http://schemas.microsoft.com/office/drawing/2014/main" id="{702263F4-23A1-45B7-B426-484E4EC5DA50}"/>
              </a:ext>
            </a:extLst>
          </p:cNvPr>
          <p:cNvSpPr>
            <a:spLocks noChangeAspect="1"/>
          </p:cNvSpPr>
          <p:nvPr/>
        </p:nvSpPr>
        <p:spPr>
          <a:xfrm>
            <a:off x="6787922" y="1294029"/>
            <a:ext cx="127037" cy="108000"/>
          </a:xfrm>
          <a:custGeom>
            <a:avLst/>
            <a:gdLst>
              <a:gd name="connsiteX0" fmla="*/ 396044 w 792088"/>
              <a:gd name="connsiteY0" fmla="*/ 0 h 500280"/>
              <a:gd name="connsiteX1" fmla="*/ 792088 w 792088"/>
              <a:gd name="connsiteY1" fmla="*/ 216024 h 500280"/>
              <a:gd name="connsiteX2" fmla="*/ 648072 w 792088"/>
              <a:gd name="connsiteY2" fmla="*/ 216024 h 500280"/>
              <a:gd name="connsiteX3" fmla="*/ 648072 w 792088"/>
              <a:gd name="connsiteY3" fmla="*/ 500280 h 500280"/>
              <a:gd name="connsiteX4" fmla="*/ 504056 w 792088"/>
              <a:gd name="connsiteY4" fmla="*/ 500280 h 500280"/>
              <a:gd name="connsiteX5" fmla="*/ 504056 w 792088"/>
              <a:gd name="connsiteY5" fmla="*/ 288032 h 500280"/>
              <a:gd name="connsiteX6" fmla="*/ 288032 w 792088"/>
              <a:gd name="connsiteY6" fmla="*/ 288032 h 500280"/>
              <a:gd name="connsiteX7" fmla="*/ 288032 w 792088"/>
              <a:gd name="connsiteY7" fmla="*/ 500280 h 500280"/>
              <a:gd name="connsiteX8" fmla="*/ 144016 w 792088"/>
              <a:gd name="connsiteY8" fmla="*/ 500280 h 500280"/>
              <a:gd name="connsiteX9" fmla="*/ 144016 w 792088"/>
              <a:gd name="connsiteY9" fmla="*/ 216024 h 500280"/>
              <a:gd name="connsiteX10" fmla="*/ 0 w 792088"/>
              <a:gd name="connsiteY10" fmla="*/ 216024 h 50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2088" h="500280">
                <a:moveTo>
                  <a:pt x="396044" y="0"/>
                </a:moveTo>
                <a:lnTo>
                  <a:pt x="792088" y="216024"/>
                </a:lnTo>
                <a:lnTo>
                  <a:pt x="648072" y="216024"/>
                </a:lnTo>
                <a:lnTo>
                  <a:pt x="648072" y="500280"/>
                </a:lnTo>
                <a:lnTo>
                  <a:pt x="504056" y="500280"/>
                </a:lnTo>
                <a:lnTo>
                  <a:pt x="504056" y="288032"/>
                </a:lnTo>
                <a:lnTo>
                  <a:pt x="288032" y="288032"/>
                </a:lnTo>
                <a:lnTo>
                  <a:pt x="288032" y="500280"/>
                </a:lnTo>
                <a:lnTo>
                  <a:pt x="144016" y="500280"/>
                </a:lnTo>
                <a:lnTo>
                  <a:pt x="144016" y="216024"/>
                </a:lnTo>
                <a:lnTo>
                  <a:pt x="0" y="216024"/>
                </a:lnTo>
                <a:close/>
              </a:path>
            </a:pathLst>
          </a:cu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grpSp>
        <p:nvGrpSpPr>
          <p:cNvPr id="204" name="그룹 203"/>
          <p:cNvGrpSpPr/>
          <p:nvPr/>
        </p:nvGrpSpPr>
        <p:grpSpPr>
          <a:xfrm>
            <a:off x="1785969" y="1221820"/>
            <a:ext cx="728555" cy="215444"/>
            <a:chOff x="200472" y="952373"/>
            <a:chExt cx="728555" cy="215444"/>
          </a:xfrm>
        </p:grpSpPr>
        <p:sp>
          <p:nvSpPr>
            <p:cNvPr id="205" name="직사각형 204"/>
            <p:cNvSpPr/>
            <p:nvPr/>
          </p:nvSpPr>
          <p:spPr>
            <a:xfrm>
              <a:off x="200472" y="970000"/>
              <a:ext cx="36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81414" y="952373"/>
              <a:ext cx="6476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400" dirty="0" smtClean="0"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시험신청</a:t>
              </a:r>
              <a:endParaRPr lang="ko-KR" altLang="en-US" sz="1400" dirty="0"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44138" y="1628800"/>
            <a:ext cx="6233197" cy="4957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3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022264"/>
              </p:ext>
            </p:extLst>
          </p:nvPr>
        </p:nvGraphicFramePr>
        <p:xfrm>
          <a:off x="8105024" y="1245111"/>
          <a:ext cx="1800000" cy="2240199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3371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Description 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22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구비서류 첨부파일 목록</a:t>
                      </a:r>
                      <a:endParaRPr lang="ko-KR" altLang="en-US" sz="900" dirty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966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23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행추가</a:t>
                      </a:r>
                      <a:r>
                        <a:rPr lang="ko-KR" altLang="en-US" sz="900" dirty="0" smtClean="0"/>
                        <a:t> 버튼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966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24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선택된 행을 화면에서 삭제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66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25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삭제하고자 하는 행 선택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66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26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파일업로드 버튼 클릭 시 첨부파일 선택창을 띄워줌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66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27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신청 안내 및 동의 체크</a:t>
                      </a:r>
                      <a:endParaRPr lang="ko-KR" altLang="en-US" sz="900" dirty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66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28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시험신청하기 버튼 클릭 시 입력된 시험신청정보를 </a:t>
                      </a:r>
                      <a:r>
                        <a:rPr lang="en-US" altLang="ko-KR" sz="900" dirty="0" smtClean="0"/>
                        <a:t>DB</a:t>
                      </a:r>
                      <a:r>
                        <a:rPr lang="ko-KR" altLang="en-US" sz="900" dirty="0" smtClean="0"/>
                        <a:t>에 저장처리 함</a:t>
                      </a:r>
                      <a:endParaRPr lang="en-US" altLang="ko-KR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3" name="직사각형 142">
            <a:extLst>
              <a:ext uri="{FF2B5EF4-FFF2-40B4-BE49-F238E27FC236}">
                <a16:creationId xmlns="" xmlns:a16="http://schemas.microsoft.com/office/drawing/2014/main" id="{4E710704-C803-4406-8668-D46EE13C99DA}"/>
              </a:ext>
            </a:extLst>
          </p:cNvPr>
          <p:cNvSpPr/>
          <p:nvPr/>
        </p:nvSpPr>
        <p:spPr>
          <a:xfrm>
            <a:off x="1860065" y="2668984"/>
            <a:ext cx="1944000" cy="216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171450" lvl="0" indent="-171450">
              <a:spcBef>
                <a:spcPct val="20000"/>
              </a:spcBef>
              <a:buFont typeface="맑은 고딕" panose="020B0503020000020004" pitchFamily="50" charset="-127"/>
              <a:buChar char="▶"/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Calibri" panose="020F0502020204030204"/>
                <a:ea typeface="나눔고딕" panose="020D0304000000000000" pitchFamily="50" charset="-127"/>
              </a:rPr>
              <a:t>신청 안내 및 동의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graphicFrame>
        <p:nvGraphicFramePr>
          <p:cNvPr id="84" name="표 83">
            <a:extLst>
              <a:ext uri="{FF2B5EF4-FFF2-40B4-BE49-F238E27FC236}">
                <a16:creationId xmlns="" xmlns:a16="http://schemas.microsoft.com/office/drawing/2014/main" id="{1AF98699-8219-497C-83FD-5D1D9308F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82441"/>
              </p:ext>
            </p:extLst>
          </p:nvPr>
        </p:nvGraphicFramePr>
        <p:xfrm>
          <a:off x="1878233" y="3128369"/>
          <a:ext cx="5756003" cy="2059382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477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059382">
                <a:tc>
                  <a:txBody>
                    <a:bodyPr/>
                    <a:lstStyle/>
                    <a:p>
                      <a:pPr algn="l" latinLnBrk="1"/>
                      <a:endParaRPr lang="ko-KR" altLang="en-US" sz="105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1. </a:t>
                      </a:r>
                      <a:r>
                        <a:rPr lang="ko-KR" alt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체납이 있는 경우 접수처리 되지 않을 수 있습니다</a:t>
                      </a:r>
                      <a:r>
                        <a:rPr lang="en-US" altLang="ko-KR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2. '</a:t>
                      </a:r>
                      <a:r>
                        <a:rPr lang="ko-KR" alt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동의합니다</a:t>
                      </a:r>
                      <a:r>
                        <a:rPr lang="en-US" altLang="ko-KR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.'</a:t>
                      </a:r>
                      <a:r>
                        <a:rPr lang="ko-KR" alt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를 체크하면 신청자의 이름으로 </a:t>
                      </a:r>
                      <a:r>
                        <a:rPr lang="ko-KR" altLang="en-US" sz="105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전자날인됩니다</a:t>
                      </a:r>
                      <a:r>
                        <a:rPr lang="en-US" altLang="ko-KR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3. </a:t>
                      </a:r>
                      <a:r>
                        <a:rPr lang="ko-KR" alt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여러 건을 한 번에 신청할 경우 </a:t>
                      </a:r>
                      <a:r>
                        <a:rPr lang="ko-KR" altLang="en-US" sz="105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건별로</a:t>
                      </a:r>
                      <a:r>
                        <a:rPr lang="ko-KR" alt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 분리되어 접수될 수 있습니다</a:t>
                      </a:r>
                      <a:r>
                        <a:rPr lang="en-US" altLang="ko-KR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4. </a:t>
                      </a:r>
                      <a:r>
                        <a:rPr lang="ko-KR" alt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하나의 접수에는 하나의 성적서가 제공됩니다</a:t>
                      </a:r>
                    </a:p>
                    <a:p>
                      <a:pPr algn="l" latinLnBrk="1"/>
                      <a:endParaRPr lang="en-US" altLang="ko-KR" sz="105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             •</a:t>
                      </a:r>
                    </a:p>
                    <a:p>
                      <a:pPr algn="l" latinLnBrk="1"/>
                      <a:r>
                        <a:rPr lang="en-US" altLang="ko-KR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             •</a:t>
                      </a:r>
                    </a:p>
                    <a:p>
                      <a:pPr algn="l" latinLnBrk="1"/>
                      <a:r>
                        <a:rPr lang="en-US" altLang="ko-KR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             •</a:t>
                      </a:r>
                    </a:p>
                    <a:p>
                      <a:pPr algn="l" latinLnBrk="1"/>
                      <a:r>
                        <a:rPr lang="en-US" altLang="ko-KR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             •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2"/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※ </a:t>
                      </a:r>
                      <a:r>
                        <a:rPr lang="ko-KR" altLang="en-US" sz="1050" b="0" dirty="0">
                          <a:solidFill>
                            <a:schemeClr val="tx2"/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상기 정보는 </a:t>
                      </a:r>
                      <a:r>
                        <a:rPr lang="ko-KR" altLang="en-US" sz="1050" b="0" dirty="0" err="1">
                          <a:solidFill>
                            <a:schemeClr val="tx2"/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경남테크노파크의</a:t>
                      </a:r>
                      <a:r>
                        <a:rPr lang="ko-KR" altLang="en-US" sz="1050" b="0" dirty="0">
                          <a:solidFill>
                            <a:schemeClr val="tx2"/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 기업지원을 위해 활용됩니다</a:t>
                      </a:r>
                      <a:r>
                        <a:rPr lang="en-US" altLang="ko-KR" sz="1050" b="0" dirty="0">
                          <a:solidFill>
                            <a:schemeClr val="tx2"/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76603733"/>
                  </a:ext>
                </a:extLst>
              </a:tr>
            </a:tbl>
          </a:graphicData>
        </a:graphic>
      </p:graphicFrame>
      <p:grpSp>
        <p:nvGrpSpPr>
          <p:cNvPr id="85" name="그룹 84">
            <a:extLst>
              <a:ext uri="{FF2B5EF4-FFF2-40B4-BE49-F238E27FC236}">
                <a16:creationId xmlns="" xmlns:a16="http://schemas.microsoft.com/office/drawing/2014/main" id="{83DF35F2-D184-44DA-B551-AB7D8645F0D7}"/>
              </a:ext>
            </a:extLst>
          </p:cNvPr>
          <p:cNvGrpSpPr/>
          <p:nvPr/>
        </p:nvGrpSpPr>
        <p:grpSpPr>
          <a:xfrm>
            <a:off x="7634236" y="3144390"/>
            <a:ext cx="196328" cy="2049112"/>
            <a:chOff x="9342718" y="3118928"/>
            <a:chExt cx="216024" cy="1866210"/>
          </a:xfrm>
        </p:grpSpPr>
        <p:sp>
          <p:nvSpPr>
            <p:cNvPr id="86" name="직사각형 85">
              <a:extLst>
                <a:ext uri="{FF2B5EF4-FFF2-40B4-BE49-F238E27FC236}">
                  <a16:creationId xmlns="" xmlns:a16="http://schemas.microsoft.com/office/drawing/2014/main" id="{D3134273-E701-4103-B4E1-9E05F1EF2BBA}"/>
                </a:ext>
              </a:extLst>
            </p:cNvPr>
            <p:cNvSpPr/>
            <p:nvPr/>
          </p:nvSpPr>
          <p:spPr>
            <a:xfrm>
              <a:off x="9342718" y="3356993"/>
              <a:ext cx="216024" cy="1412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="" xmlns:a16="http://schemas.microsoft.com/office/drawing/2014/main" id="{C05AA8F8-9C0E-4598-BD9D-31DEFC3C7646}"/>
                </a:ext>
              </a:extLst>
            </p:cNvPr>
            <p:cNvSpPr/>
            <p:nvPr/>
          </p:nvSpPr>
          <p:spPr>
            <a:xfrm>
              <a:off x="9342718" y="3376044"/>
              <a:ext cx="216024" cy="7010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="" xmlns:a16="http://schemas.microsoft.com/office/drawing/2014/main" id="{9B4F2107-DA07-4DC4-957F-1C5469D274B5}"/>
                </a:ext>
              </a:extLst>
            </p:cNvPr>
            <p:cNvSpPr/>
            <p:nvPr/>
          </p:nvSpPr>
          <p:spPr>
            <a:xfrm rot="10800000">
              <a:off x="9342718" y="3118928"/>
              <a:ext cx="216024" cy="2401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▼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="" xmlns:a16="http://schemas.microsoft.com/office/drawing/2014/main" id="{00555509-41C5-447A-822D-DFB85F1DF42B}"/>
                </a:ext>
              </a:extLst>
            </p:cNvPr>
            <p:cNvSpPr/>
            <p:nvPr/>
          </p:nvSpPr>
          <p:spPr>
            <a:xfrm>
              <a:off x="9342718" y="4769114"/>
              <a:ext cx="216024" cy="2160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▼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D294FEEC-1107-4DFB-AE83-524CD65B670C}"/>
              </a:ext>
            </a:extLst>
          </p:cNvPr>
          <p:cNvSpPr/>
          <p:nvPr/>
        </p:nvSpPr>
        <p:spPr>
          <a:xfrm>
            <a:off x="4340261" y="6006104"/>
            <a:ext cx="1248934" cy="409201"/>
          </a:xfrm>
          <a:prstGeom prst="rect">
            <a:avLst/>
          </a:prstGeom>
          <a:solidFill>
            <a:srgbClr val="19A0DC"/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나눔고딕" panose="020D0304000000000000" pitchFamily="50" charset="-127"/>
                <a:cs typeface="+mn-cs"/>
              </a:rPr>
              <a:t>시험신청하기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75284A0D-1E6D-4C16-8265-E402D01252BE}"/>
              </a:ext>
            </a:extLst>
          </p:cNvPr>
          <p:cNvSpPr txBox="1"/>
          <p:nvPr/>
        </p:nvSpPr>
        <p:spPr>
          <a:xfrm>
            <a:off x="2050132" y="5441483"/>
            <a:ext cx="4953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□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위의 내용을 확인하고 동의합니다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.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 Unicode MS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092379" y="5708037"/>
            <a:ext cx="268333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27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402395" y="6381344"/>
            <a:ext cx="233705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28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47" y="779746"/>
            <a:ext cx="1099592" cy="237664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3ACD7414-C060-45FD-A685-EEAF5F5B5C56}"/>
              </a:ext>
            </a:extLst>
          </p:cNvPr>
          <p:cNvSpPr/>
          <p:nvPr/>
        </p:nvSpPr>
        <p:spPr>
          <a:xfrm>
            <a:off x="1860064" y="1665498"/>
            <a:ext cx="2542331" cy="216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171450" lvl="0" indent="-171450">
              <a:spcBef>
                <a:spcPct val="20000"/>
              </a:spcBef>
              <a:buFont typeface="맑은 고딕" panose="020B0503020000020004" pitchFamily="50" charset="-127"/>
              <a:buChar char="▶"/>
              <a:defRPr/>
            </a:pPr>
            <a:r>
              <a:rPr lang="ko-KR" altLang="en-US" sz="1000" kern="0" dirty="0">
                <a:solidFill>
                  <a:prstClr val="black"/>
                </a:solidFill>
                <a:latin typeface="Calibri" panose="020F0502020204030204"/>
                <a:ea typeface="나눔고딕" panose="020D0304000000000000" pitchFamily="50" charset="-127"/>
              </a:rPr>
              <a:t>구비서류</a:t>
            </a:r>
            <a:r>
              <a:rPr lang="en-US" altLang="ko-KR" sz="1000" kern="0" dirty="0">
                <a:solidFill>
                  <a:prstClr val="black"/>
                </a:solidFill>
                <a:latin typeface="Calibri" panose="020F0502020204030204"/>
                <a:ea typeface="나눔고딕" panose="020D0304000000000000" pitchFamily="50" charset="-127"/>
              </a:rPr>
              <a:t>(</a:t>
            </a:r>
            <a:r>
              <a:rPr lang="ko-KR" altLang="en-US" sz="1000" kern="0" dirty="0">
                <a:solidFill>
                  <a:prstClr val="black"/>
                </a:solidFill>
                <a:latin typeface="Calibri" panose="020F0502020204030204"/>
                <a:ea typeface="나눔고딕" panose="020D0304000000000000" pitchFamily="50" charset="-127"/>
              </a:rPr>
              <a:t>재료인증 및 동등성입증 신청 시</a:t>
            </a:r>
            <a:r>
              <a:rPr lang="en-US" altLang="ko-KR" sz="1000" kern="0" dirty="0">
                <a:solidFill>
                  <a:prstClr val="black"/>
                </a:solidFill>
                <a:latin typeface="Calibri" panose="020F0502020204030204"/>
                <a:ea typeface="나눔고딕" panose="020D0304000000000000" pitchFamily="50" charset="-127"/>
              </a:rPr>
              <a:t>)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="" xmlns:a16="http://schemas.microsoft.com/office/drawing/2014/main" id="{76CA3801-ECDB-432C-8729-EE77BC84A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19541"/>
              </p:ext>
            </p:extLst>
          </p:nvPr>
        </p:nvGraphicFramePr>
        <p:xfrm>
          <a:off x="1872438" y="1925551"/>
          <a:ext cx="6032890" cy="640080"/>
        </p:xfrm>
        <a:graphic>
          <a:graphicData uri="http://schemas.openxmlformats.org/drawingml/2006/table">
            <a:tbl>
              <a:tblPr firstRow="1" bandRow="1"/>
              <a:tblGrid>
                <a:gridCol w="4162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="" xmlns:a16="http://schemas.microsoft.com/office/drawing/2014/main" val="3735042416"/>
                    </a:ext>
                  </a:extLst>
                </a:gridCol>
                <a:gridCol w="648072"/>
                <a:gridCol w="648072">
                  <a:extLst>
                    <a:ext uri="{9D8B030D-6E8A-4147-A177-3AD203B41FA5}">
                      <a16:colId xmlns="" xmlns:a16="http://schemas.microsoft.com/office/drawing/2014/main" val="869393814"/>
                    </a:ext>
                  </a:extLst>
                </a:gridCol>
              </a:tblGrid>
              <a:tr h="1683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선택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파일명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파일용량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파일첨부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83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□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공정규격서</a:t>
                      </a:r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.zip</a:t>
                      </a:r>
                      <a:endParaRPr lang="ko-KR" altLang="en-US" sz="800" b="1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2.5 MB</a:t>
                      </a:r>
                      <a:endParaRPr lang="ko-KR" altLang="en-US" sz="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83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□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인증시험계획서</a:t>
                      </a:r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.</a:t>
                      </a:r>
                      <a:endParaRPr lang="ko-KR" altLang="en-US" sz="800" b="1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3.2 MB</a:t>
                      </a:r>
                      <a:endParaRPr lang="ko-KR" altLang="en-US" sz="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F3E4C6B9-0149-460A-BC0F-D03907A01A63}"/>
              </a:ext>
            </a:extLst>
          </p:cNvPr>
          <p:cNvSpPr/>
          <p:nvPr/>
        </p:nvSpPr>
        <p:spPr>
          <a:xfrm>
            <a:off x="7410608" y="1678682"/>
            <a:ext cx="494720" cy="183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나눔고딕" panose="020D0304000000000000" pitchFamily="50" charset="-127"/>
                <a:cs typeface="+mn-cs"/>
              </a:rPr>
              <a:t>행삭제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060900DC-C91C-48EC-AEDF-6F969D8C66F5}"/>
              </a:ext>
            </a:extLst>
          </p:cNvPr>
          <p:cNvSpPr/>
          <p:nvPr/>
        </p:nvSpPr>
        <p:spPr>
          <a:xfrm>
            <a:off x="6872404" y="1678682"/>
            <a:ext cx="494720" cy="183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나눔고딕" panose="020D0304000000000000" pitchFamily="50" charset="-127"/>
                <a:cs typeface="+mn-cs"/>
              </a:rPr>
              <a:t>행추가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56886ADF-EA49-4CFD-ACE0-9565789F2DB9}"/>
              </a:ext>
            </a:extLst>
          </p:cNvPr>
          <p:cNvSpPr/>
          <p:nvPr/>
        </p:nvSpPr>
        <p:spPr>
          <a:xfrm>
            <a:off x="7345823" y="2175317"/>
            <a:ext cx="490693" cy="148521"/>
          </a:xfrm>
          <a:prstGeom prst="rect">
            <a:avLst/>
          </a:prstGeom>
          <a:solidFill>
            <a:srgbClr val="E7E6E6">
              <a:lumMod val="90000"/>
            </a:srgbClr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나눔고딕" panose="020D0304000000000000" pitchFamily="50" charset="-127"/>
                <a:cs typeface="+mn-cs"/>
              </a:rPr>
              <a:t>파일업로드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56886ADF-EA49-4CFD-ACE0-9565789F2DB9}"/>
              </a:ext>
            </a:extLst>
          </p:cNvPr>
          <p:cNvSpPr/>
          <p:nvPr/>
        </p:nvSpPr>
        <p:spPr>
          <a:xfrm>
            <a:off x="7345823" y="2386177"/>
            <a:ext cx="490693" cy="148521"/>
          </a:xfrm>
          <a:prstGeom prst="rect">
            <a:avLst/>
          </a:prstGeom>
          <a:solidFill>
            <a:srgbClr val="E7E6E6">
              <a:lumMod val="90000"/>
            </a:srgbClr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나눔고딕" panose="020D0304000000000000" pitchFamily="50" charset="-127"/>
                <a:cs typeface="+mn-cs"/>
              </a:rPr>
              <a:t>파일업로드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276531" y="1705176"/>
            <a:ext cx="20345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674351" y="1696343"/>
            <a:ext cx="222506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366074" y="1556792"/>
            <a:ext cx="251222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24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800429" y="2165319"/>
            <a:ext cx="213677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25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113240" y="2262078"/>
            <a:ext cx="256649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26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487139" y="1491711"/>
            <a:ext cx="615183" cy="267700"/>
            <a:chOff x="4487139" y="6258724"/>
            <a:chExt cx="615183" cy="267700"/>
          </a:xfrm>
        </p:grpSpPr>
        <p:sp>
          <p:nvSpPr>
            <p:cNvPr id="51" name="AutoShape 86">
              <a:extLst>
                <a:ext uri="{FF2B5EF4-FFF2-40B4-BE49-F238E27FC236}">
                  <a16:creationId xmlns="" xmlns:a16="http://schemas.microsoft.com/office/drawing/2014/main" id="{77295C22-9575-4B13-A1A4-2F1AAD373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8473" y="6258724"/>
              <a:ext cx="383559" cy="267700"/>
            </a:xfrm>
            <a:prstGeom prst="downArrow">
              <a:avLst>
                <a:gd name="adj1" fmla="val 74796"/>
                <a:gd name="adj2" fmla="val 37741"/>
              </a:avLst>
            </a:prstGeom>
            <a:gradFill rotWithShape="0">
              <a:gsLst>
                <a:gs pos="0">
                  <a:srgbClr val="6DB7D1">
                    <a:gamma/>
                    <a:tint val="0"/>
                    <a:invGamma/>
                  </a:srgbClr>
                </a:gs>
                <a:gs pos="100000">
                  <a:sysClr val="window" lastClr="FFFFFF">
                    <a:lumMod val="75000"/>
                  </a:sys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>
              <a:outerShdw dist="63500" dir="5400000" algn="ctr" rotWithShape="0">
                <a:sysClr val="window" lastClr="FFFFFF"/>
              </a:outerShdw>
            </a:effectLst>
          </p:spPr>
          <p:txBody>
            <a:bodyPr wrap="none" lIns="58675" tIns="29338" rIns="58675" bIns="29338" anchor="ctr"/>
            <a:lstStyle/>
            <a:p>
              <a:pPr marL="0" marR="0" lvl="0" indent="0" algn="l" defTabSz="58274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92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5382A5CC-4AD8-4E36-9C9B-A8938EC79748}"/>
                </a:ext>
              </a:extLst>
            </p:cNvPr>
            <p:cNvSpPr txBox="1"/>
            <p:nvPr/>
          </p:nvSpPr>
          <p:spPr>
            <a:xfrm>
              <a:off x="4487139" y="6258724"/>
              <a:ext cx="61518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1" lang="ko-KR" altLang="en-US" sz="800" dirty="0" smtClean="0">
                  <a:solidFill>
                    <a:prstClr val="black"/>
                  </a:solidFill>
                  <a:latin typeface="나눔고딕" panose="020D0304000000000000" pitchFamily="50" charset="-127"/>
                  <a:ea typeface="나눔고딕" panose="020D0304000000000000" pitchFamily="50" charset="-127"/>
                </a:rPr>
                <a:t>계속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559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Box 178"/>
          <p:cNvSpPr txBox="1"/>
          <p:nvPr/>
        </p:nvSpPr>
        <p:spPr>
          <a:xfrm>
            <a:off x="118415" y="60808"/>
            <a:ext cx="90409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100" dirty="0" err="1" smtClean="0">
                <a:latin typeface="+mn-ea"/>
              </a:rPr>
              <a:t>프론트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&gt; </a:t>
            </a:r>
            <a:r>
              <a:rPr lang="ko-KR" altLang="en-US" sz="1100" dirty="0" smtClean="0">
                <a:latin typeface="+mn-ea"/>
              </a:rPr>
              <a:t>메인</a:t>
            </a:r>
            <a:endParaRPr lang="ko-KR" altLang="en-US" sz="1100" dirty="0">
              <a:latin typeface="+mn-ea"/>
            </a:endParaRPr>
          </a:p>
        </p:txBody>
      </p:sp>
      <p:graphicFrame>
        <p:nvGraphicFramePr>
          <p:cNvPr id="73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456162"/>
              </p:ext>
            </p:extLst>
          </p:nvPr>
        </p:nvGraphicFramePr>
        <p:xfrm>
          <a:off x="8105024" y="1245111"/>
          <a:ext cx="1800000" cy="4347647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3371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Description 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시험분류체계를 트리 형태로 보여줌</a:t>
                      </a:r>
                      <a:endParaRPr lang="en-US" altLang="ko-KR" sz="900" dirty="0" smtClean="0"/>
                    </a:p>
                    <a:p>
                      <a:r>
                        <a:rPr lang="en-US" altLang="ko-KR" sz="900" dirty="0" smtClean="0"/>
                        <a:t>  - 3</a:t>
                      </a:r>
                      <a:r>
                        <a:rPr lang="ko-KR" altLang="en-US" sz="900" dirty="0" smtClean="0"/>
                        <a:t>단계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시험항목</a:t>
                      </a:r>
                      <a:r>
                        <a:rPr lang="en-US" altLang="ko-KR" sz="900" dirty="0" smtClean="0"/>
                        <a:t>) </a:t>
                      </a:r>
                      <a:r>
                        <a:rPr lang="ko-KR" altLang="en-US" sz="900" dirty="0" smtClean="0"/>
                        <a:t>클릭 시 우측의 해당 장비 목록을 보여줌 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966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시험분류체계에서 선택한 정보를 </a:t>
                      </a:r>
                      <a:r>
                        <a:rPr lang="ko-KR" altLang="en-US" sz="900" dirty="0" err="1" smtClean="0"/>
                        <a:t>대분류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en-US" altLang="ko-KR" sz="900" dirty="0" smtClean="0"/>
                        <a:t>&gt; </a:t>
                      </a:r>
                      <a:r>
                        <a:rPr lang="ko-KR" altLang="en-US" sz="900" dirty="0" smtClean="0"/>
                        <a:t>중분류 </a:t>
                      </a:r>
                      <a:r>
                        <a:rPr lang="en-US" altLang="ko-KR" sz="900" dirty="0" smtClean="0"/>
                        <a:t>&gt; </a:t>
                      </a:r>
                      <a:r>
                        <a:rPr lang="ko-KR" altLang="en-US" sz="900" dirty="0" smtClean="0"/>
                        <a:t>시험항목으로 보여줌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시험항목에 </a:t>
                      </a:r>
                      <a:r>
                        <a:rPr lang="ko-KR" altLang="en-US" sz="900" dirty="0" err="1" smtClean="0"/>
                        <a:t>매핑된</a:t>
                      </a:r>
                      <a:r>
                        <a:rPr lang="ko-KR" altLang="en-US" sz="900" dirty="0" smtClean="0"/>
                        <a:t> 장비 목록에서 원하는 장비를 선택함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선택된 장비를 화면 아래의</a:t>
                      </a:r>
                      <a:r>
                        <a:rPr lang="ko-KR" altLang="en-US" sz="900" baseline="0" dirty="0" smtClean="0"/>
                        <a:t> 목록에 추가 함</a:t>
                      </a:r>
                      <a:endParaRPr lang="ko-KR" altLang="en-US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선택한 시험항목 및 장비목록을 보여줌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선택한 시험항목 및 장비 목록에서 선택된 행을 화면에서 삭제 함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삭제하고자 하는 행을 선택함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8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선택한 시험항목 및 장비 목록을 </a:t>
                      </a:r>
                      <a:r>
                        <a:rPr lang="en-US" altLang="ko-KR" sz="900" dirty="0" smtClean="0"/>
                        <a:t>Parent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창에 전달하고 창을 닫음</a:t>
                      </a:r>
                      <a:endParaRPr lang="ko-KR" altLang="en-US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9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창을 닫음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4" name="TextBox 10"/>
          <p:cNvSpPr txBox="1"/>
          <p:nvPr/>
        </p:nvSpPr>
        <p:spPr>
          <a:xfrm>
            <a:off x="8746400" y="489754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+mn-ea"/>
              </a:rPr>
              <a:t>AP-UI-10-30-02</a:t>
            </a:r>
            <a:endParaRPr lang="ko-KR" altLang="en-US" sz="8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6576" y="345430"/>
            <a:ext cx="132247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 dirty="0" err="1" smtClean="0">
                <a:latin typeface="+mn-ea"/>
              </a:rPr>
              <a:t>프론트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– </a:t>
            </a:r>
            <a:r>
              <a:rPr lang="ko-KR" altLang="en-US" sz="1000" dirty="0" smtClean="0">
                <a:latin typeface="+mn-ea"/>
              </a:rPr>
              <a:t>시험신청</a:t>
            </a:r>
            <a:r>
              <a:rPr lang="en-US" altLang="ko-KR" sz="1000" dirty="0" smtClean="0">
                <a:latin typeface="+mn-ea"/>
              </a:rPr>
              <a:t>(4/5</a:t>
            </a:r>
            <a:r>
              <a:rPr lang="en-US" altLang="ko-KR" sz="1000" dirty="0" smtClean="0">
                <a:latin typeface="+mn-ea"/>
              </a:rPr>
              <a:t>)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1" name="TextBox 10"/>
          <p:cNvSpPr txBox="1"/>
          <p:nvPr/>
        </p:nvSpPr>
        <p:spPr>
          <a:xfrm>
            <a:off x="8741143" y="912375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800" dirty="0" err="1" smtClean="0">
                <a:latin typeface="+mn-ea"/>
              </a:rPr>
              <a:t>프론트</a:t>
            </a:r>
            <a:r>
              <a:rPr lang="en-US" altLang="ko-KR" sz="800" dirty="0" smtClean="0">
                <a:latin typeface="+mn-ea"/>
              </a:rPr>
              <a:t>-</a:t>
            </a:r>
            <a:r>
              <a:rPr lang="ko-KR" altLang="en-US" sz="800" dirty="0" smtClean="0">
                <a:latin typeface="+mn-ea"/>
              </a:rPr>
              <a:t>시험신청</a:t>
            </a:r>
            <a:endParaRPr lang="ko-KR" altLang="en-US" sz="800" dirty="0">
              <a:latin typeface="+mn-ea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00472" y="836712"/>
            <a:ext cx="7776864" cy="561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713155" y="6000485"/>
            <a:ext cx="481032" cy="226591"/>
          </a:xfrm>
          <a:prstGeom prst="rect">
            <a:avLst/>
          </a:prstGeom>
          <a:solidFill>
            <a:srgbClr val="FFC000"/>
          </a:solidFill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</a:p>
        </p:txBody>
      </p:sp>
      <p:sp>
        <p:nvSpPr>
          <p:cNvPr id="81" name="TextBox 8"/>
          <p:cNvSpPr txBox="1"/>
          <p:nvPr/>
        </p:nvSpPr>
        <p:spPr>
          <a:xfrm>
            <a:off x="2936776" y="961807"/>
            <a:ext cx="261770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/>
              <a:t>시험 항목 및 장비 선택 팝업</a:t>
            </a:r>
            <a:endParaRPr lang="ko-KR" altLang="en-US" sz="1600" dirty="0"/>
          </a:p>
        </p:txBody>
      </p:sp>
      <p:cxnSp>
        <p:nvCxnSpPr>
          <p:cNvPr id="82" name="직선 연결선 81"/>
          <p:cNvCxnSpPr/>
          <p:nvPr/>
        </p:nvCxnSpPr>
        <p:spPr>
          <a:xfrm flipV="1">
            <a:off x="2649024" y="1216445"/>
            <a:ext cx="3092494" cy="82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454244" y="2092625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72480" y="1351678"/>
            <a:ext cx="7632848" cy="4957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5" name="그룹 84"/>
          <p:cNvGrpSpPr/>
          <p:nvPr/>
        </p:nvGrpSpPr>
        <p:grpSpPr>
          <a:xfrm>
            <a:off x="460177" y="3830203"/>
            <a:ext cx="1491908" cy="1953578"/>
            <a:chOff x="1156836" y="1835462"/>
            <a:chExt cx="1491908" cy="1953578"/>
          </a:xfrm>
        </p:grpSpPr>
        <p:sp>
          <p:nvSpPr>
            <p:cNvPr id="86" name="직사각형 85">
              <a:extLst>
                <a:ext uri="{FF2B5EF4-FFF2-40B4-BE49-F238E27FC236}">
                  <a16:creationId xmlns="" xmlns:a16="http://schemas.microsoft.com/office/drawing/2014/main" id="{4E710704-C803-4406-8668-D46EE13C99DA}"/>
                </a:ext>
              </a:extLst>
            </p:cNvPr>
            <p:cNvSpPr/>
            <p:nvPr/>
          </p:nvSpPr>
          <p:spPr>
            <a:xfrm>
              <a:off x="1156836" y="1835462"/>
              <a:ext cx="1111950" cy="21600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>
                <a:spcBef>
                  <a:spcPct val="20000"/>
                </a:spcBef>
                <a:defRPr/>
              </a:pP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나눔고딕" panose="020D0304000000000000" pitchFamily="50" charset="-127"/>
                </a:rPr>
                <a:t>+</a:t>
              </a:r>
              <a:r>
                <a:rPr lang="ko-KR" altLang="en-US" sz="1000" dirty="0" smtClean="0">
                  <a:solidFill>
                    <a:schemeClr val="bg1"/>
                  </a:solidFill>
                  <a:ea typeface="나눔고딕" panose="020D0304000000000000" pitchFamily="50" charset="-127"/>
                </a:rPr>
                <a:t> </a:t>
              </a: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나눔고딕" panose="020D0304000000000000" pitchFamily="50" charset="-127"/>
                  <a:cs typeface="+mn-cs"/>
                </a:rPr>
                <a:t>금속 재료시험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나눔고딕" panose="020D0304000000000000" pitchFamily="50" charset="-127"/>
                <a:cs typeface="+mn-cs"/>
              </a:endParaRPr>
            </a:p>
          </p:txBody>
        </p:sp>
        <p:sp>
          <p:nvSpPr>
            <p:cNvPr id="87" name="TextBox 192">
              <a:extLst>
                <a:ext uri="{FF2B5EF4-FFF2-40B4-BE49-F238E27FC236}">
                  <a16:creationId xmlns="" xmlns:a16="http://schemas.microsoft.com/office/drawing/2014/main" id="{DD0640FC-60EB-4F5B-A296-0AE39C4B3E7F}"/>
                </a:ext>
              </a:extLst>
            </p:cNvPr>
            <p:cNvSpPr txBox="1"/>
            <p:nvPr/>
          </p:nvSpPr>
          <p:spPr>
            <a:xfrm>
              <a:off x="1266867" y="2105473"/>
              <a:ext cx="1381877" cy="1683567"/>
            </a:xfrm>
            <a:prstGeom prst="rect">
              <a:avLst/>
            </a:prstGeom>
            <a:noFill/>
            <a:ln w="3175">
              <a:noFill/>
            </a:ln>
            <a:effectLst/>
          </p:spPr>
          <p:txBody>
            <a:bodyPr wrap="square" lIns="0" tIns="0" rIns="0" bIns="0" rtlCol="0" anchor="t" anchorCtr="0">
              <a:noAutofit/>
            </a:bodyPr>
            <a:lstStyle>
              <a:defPPr>
                <a:defRPr lang="ko-KR"/>
              </a:defPPr>
              <a:lvl1pPr algn="ctr" rtl="0" fontAlgn="base" latinLnBrk="1">
                <a:spcBef>
                  <a:spcPct val="2000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2000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2000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2000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2000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92075" algn="l" defTabSz="914400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dirty="0" smtClean="0">
                  <a:solidFill>
                    <a:srgbClr val="1F497D"/>
                  </a:solidFill>
                  <a:latin typeface="나눔고딕" panose="020D0304000000000000" pitchFamily="50" charset="-127"/>
                  <a:ea typeface="나눔고딕" panose="020D0304000000000000" pitchFamily="50" charset="-127"/>
                </a:rPr>
                <a:t>- </a:t>
              </a:r>
              <a:r>
                <a:rPr lang="ko-KR" altLang="en-US" sz="900" dirty="0" smtClean="0">
                  <a:solidFill>
                    <a:srgbClr val="1F497D"/>
                  </a:solidFill>
                  <a:latin typeface="나눔고딕" panose="020D0304000000000000" pitchFamily="50" charset="-127"/>
                  <a:ea typeface="나눔고딕" panose="020D0304000000000000" pitchFamily="50" charset="-127"/>
                </a:rPr>
                <a:t>역학</a:t>
              </a:r>
              <a:endParaRPr lang="en-US" altLang="ko-KR" sz="900" dirty="0" smtClean="0">
                <a:solidFill>
                  <a:srgbClr val="1F497D"/>
                </a:solidFill>
                <a:latin typeface="나눔고딕" panose="020D0304000000000000" pitchFamily="50" charset="-127"/>
                <a:ea typeface="나눔고딕" panose="020D0304000000000000" pitchFamily="50" charset="-127"/>
              </a:endParaRPr>
            </a:p>
            <a:p>
              <a:pPr lvl="0" indent="92075" algn="l" latinLnBrk="0">
                <a:lnSpc>
                  <a:spcPct val="150000"/>
                </a:lnSpc>
                <a:defRPr/>
              </a:pPr>
              <a:r>
                <a:rPr lang="en-US" altLang="ko-KR" sz="900" dirty="0" smtClean="0">
                  <a:solidFill>
                    <a:srgbClr val="1F497D"/>
                  </a:solidFill>
                  <a:latin typeface="나눔고딕" panose="020D0304000000000000" pitchFamily="50" charset="-127"/>
                  <a:ea typeface="나눔고딕" panose="020D0304000000000000" pitchFamily="50" charset="-127"/>
                </a:rPr>
                <a:t>   </a:t>
              </a: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304000000000000" pitchFamily="50" charset="-127"/>
                  <a:ea typeface="나눔고딕" panose="020D0304000000000000" pitchFamily="50" charset="-127"/>
                </a:rPr>
                <a:t>-</a:t>
              </a:r>
              <a:r>
                <a:rPr lang="ko-KR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304000000000000" pitchFamily="50" charset="-127"/>
                  <a:ea typeface="나눔고딕" panose="020D0304000000000000" pitchFamily="50" charset="-127"/>
                </a:rPr>
                <a:t> </a:t>
              </a:r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304000000000000" pitchFamily="50" charset="-127"/>
                  <a:ea typeface="나눔고딕" panose="020D0304000000000000" pitchFamily="50" charset="-127"/>
                </a:rPr>
                <a:t>인장</a:t>
              </a:r>
              <a:endPara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endParaRPr>
            </a:p>
            <a:p>
              <a:pPr lvl="0" indent="92075" algn="l" latinLnBrk="0">
                <a:lnSpc>
                  <a:spcPct val="150000"/>
                </a:lnSpc>
                <a:defRPr/>
              </a:pPr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304000000000000" pitchFamily="50" charset="-127"/>
                  <a:ea typeface="나눔고딕" panose="020D0304000000000000" pitchFamily="50" charset="-127"/>
                </a:rPr>
                <a:t>   -</a:t>
              </a:r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304000000000000" pitchFamily="50" charset="-127"/>
                  <a:ea typeface="나눔고딕" panose="020D0304000000000000" pitchFamily="50" charset="-127"/>
                </a:rPr>
                <a:t> 압축</a:t>
              </a:r>
              <a:endPara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endParaRPr>
            </a:p>
            <a:p>
              <a:pPr lvl="0" indent="92075" algn="l" latinLnBrk="0">
                <a:lnSpc>
                  <a:spcPct val="150000"/>
                </a:lnSpc>
                <a:defRPr/>
              </a:pPr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304000000000000" pitchFamily="50" charset="-127"/>
                  <a:ea typeface="나눔고딕" panose="020D0304000000000000" pitchFamily="50" charset="-127"/>
                </a:rPr>
                <a:t>   -</a:t>
              </a:r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304000000000000" pitchFamily="50" charset="-127"/>
                  <a:ea typeface="나눔고딕" panose="020D0304000000000000" pitchFamily="50" charset="-127"/>
                </a:rPr>
                <a:t> 전단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endParaRPr>
            </a:p>
            <a:p>
              <a:pPr marL="0" marR="0" lvl="0" indent="92075" algn="l" defTabSz="914400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+ </a:t>
              </a:r>
              <a:r>
                <a:rPr kumimoji="1" lang="ko-KR" altLang="en-US" sz="9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열분석</a:t>
              </a:r>
              <a:endPara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  <a:p>
              <a:pPr marL="0" marR="0" lvl="0" indent="92075" algn="l" defTabSz="914400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dirty="0" smtClean="0">
                  <a:solidFill>
                    <a:srgbClr val="1F497D"/>
                  </a:solidFill>
                  <a:latin typeface="나눔고딕" panose="020D0304000000000000" pitchFamily="50" charset="-127"/>
                  <a:ea typeface="나눔고딕" panose="020D0304000000000000" pitchFamily="50" charset="-127"/>
                </a:rPr>
                <a:t>+ </a:t>
              </a:r>
              <a:r>
                <a:rPr lang="ko-KR" altLang="en-US" sz="900" dirty="0" smtClean="0">
                  <a:solidFill>
                    <a:srgbClr val="1F497D"/>
                  </a:solidFill>
                  <a:latin typeface="나눔고딕" panose="020D0304000000000000" pitchFamily="50" charset="-127"/>
                  <a:ea typeface="나눔고딕" panose="020D0304000000000000" pitchFamily="50" charset="-127"/>
                </a:rPr>
                <a:t>화학</a:t>
              </a:r>
              <a:endParaRPr lang="en-US" altLang="ko-KR" sz="900" dirty="0">
                <a:solidFill>
                  <a:srgbClr val="1F497D"/>
                </a:solidFill>
                <a:latin typeface="나눔고딕" panose="020D0304000000000000" pitchFamily="50" charset="-127"/>
                <a:ea typeface="나눔고딕" panose="020D0304000000000000" pitchFamily="50" charset="-127"/>
              </a:endParaRPr>
            </a:p>
            <a:p>
              <a:pPr marL="0" marR="0" lvl="0" indent="92075" algn="l" defTabSz="914400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dirty="0" smtClean="0">
                  <a:solidFill>
                    <a:srgbClr val="1F497D"/>
                  </a:solidFill>
                  <a:latin typeface="나눔고딕" panose="020D0304000000000000" pitchFamily="50" charset="-127"/>
                  <a:ea typeface="나눔고딕" panose="020D0304000000000000" pitchFamily="50" charset="-127"/>
                </a:rPr>
                <a:t>+ </a:t>
              </a:r>
              <a:r>
                <a:rPr lang="ko-KR" altLang="en-US" sz="900" dirty="0" smtClean="0">
                  <a:solidFill>
                    <a:srgbClr val="1F497D"/>
                  </a:solidFill>
                  <a:latin typeface="나눔고딕" panose="020D0304000000000000" pitchFamily="50" charset="-127"/>
                  <a:ea typeface="나눔고딕" panose="020D0304000000000000" pitchFamily="50" charset="-127"/>
                </a:rPr>
                <a:t>물성</a:t>
              </a:r>
              <a:endParaRPr lang="en-US" altLang="ko-KR" sz="900" dirty="0">
                <a:solidFill>
                  <a:srgbClr val="1F497D"/>
                </a:solidFill>
                <a:latin typeface="나눔고딕" panose="020D0304000000000000" pitchFamily="50" charset="-127"/>
                <a:ea typeface="나눔고딕" panose="020D0304000000000000" pitchFamily="50" charset="-127"/>
              </a:endParaRPr>
            </a:p>
          </p:txBody>
        </p:sp>
      </p:grpSp>
      <p:sp>
        <p:nvSpPr>
          <p:cNvPr id="88" name="직사각형 87"/>
          <p:cNvSpPr/>
          <p:nvPr/>
        </p:nvSpPr>
        <p:spPr>
          <a:xfrm>
            <a:off x="350677" y="1814300"/>
            <a:ext cx="1531260" cy="406297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1991436" y="1813304"/>
            <a:ext cx="5841884" cy="406297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0" name="표 89">
            <a:extLst>
              <a:ext uri="{FF2B5EF4-FFF2-40B4-BE49-F238E27FC236}">
                <a16:creationId xmlns="" xmlns:a16="http://schemas.microsoft.com/office/drawing/2014/main" id="{76CA3801-ECDB-432C-8729-EE77BC84A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461735"/>
              </p:ext>
            </p:extLst>
          </p:nvPr>
        </p:nvGraphicFramePr>
        <p:xfrm>
          <a:off x="2075388" y="1945855"/>
          <a:ext cx="5685924" cy="1102056"/>
        </p:xfrm>
        <a:graphic>
          <a:graphicData uri="http://schemas.openxmlformats.org/drawingml/2006/table">
            <a:tbl>
              <a:tblPr firstRow="1" bandRow="1"/>
              <a:tblGrid>
                <a:gridCol w="3826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7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051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76064">
                  <a:extLst>
                    <a:ext uri="{9D8B030D-6E8A-4147-A177-3AD203B41FA5}">
                      <a16:colId xmlns="" xmlns:a16="http://schemas.microsoft.com/office/drawing/2014/main" val="3735042416"/>
                    </a:ext>
                  </a:extLst>
                </a:gridCol>
                <a:gridCol w="648072"/>
                <a:gridCol w="792088">
                  <a:extLst>
                    <a:ext uri="{9D8B030D-6E8A-4147-A177-3AD203B41FA5}">
                      <a16:colId xmlns="" xmlns:a16="http://schemas.microsoft.com/office/drawing/2014/main" val="869393814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선택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시험장비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장비설명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담당자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단가기준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단가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원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725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□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1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장비명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장비설명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100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홍담당</a:t>
                      </a:r>
                      <a:endParaRPr lang="ko-KR" altLang="en-US" sz="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시간</a:t>
                      </a:r>
                      <a:endParaRPr lang="ko-KR" altLang="en-US" sz="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50,000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6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□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1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장비명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장비설명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200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홍담당</a:t>
                      </a:r>
                      <a:endParaRPr lang="ko-KR" altLang="en-US" sz="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시간</a:t>
                      </a:r>
                      <a:endParaRPr lang="ko-KR" altLang="en-US" sz="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70,000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1" name="Picture 2">
            <a:extLst>
              <a:ext uri="{FF2B5EF4-FFF2-40B4-BE49-F238E27FC236}">
                <a16:creationId xmlns="" xmlns:a16="http://schemas.microsoft.com/office/drawing/2014/main" id="{11DE29E0-3CF8-47D2-9874-A7B8B1426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976" y="2317075"/>
            <a:ext cx="335080" cy="260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4">
            <a:extLst>
              <a:ext uri="{FF2B5EF4-FFF2-40B4-BE49-F238E27FC236}">
                <a16:creationId xmlns="" xmlns:a16="http://schemas.microsoft.com/office/drawing/2014/main" id="{C5F48594-8453-46A6-BF77-5FCF49B4C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476" y="2667239"/>
            <a:ext cx="414581" cy="36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8"/>
          <p:cNvSpPr txBox="1"/>
          <p:nvPr/>
        </p:nvSpPr>
        <p:spPr>
          <a:xfrm>
            <a:off x="2962056" y="1525670"/>
            <a:ext cx="293830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 smtClean="0"/>
              <a:t>시험항목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비금속 재료시험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역학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인장</a:t>
            </a:r>
            <a:endParaRPr lang="ko-KR" altLang="en-US" sz="1200" dirty="0"/>
          </a:p>
        </p:txBody>
      </p:sp>
      <p:sp>
        <p:nvSpPr>
          <p:cNvPr id="94" name="TextBox 8"/>
          <p:cNvSpPr txBox="1"/>
          <p:nvPr/>
        </p:nvSpPr>
        <p:spPr>
          <a:xfrm>
            <a:off x="610537" y="1547882"/>
            <a:ext cx="103233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 smtClean="0"/>
              <a:t>시험 분류 체계</a:t>
            </a:r>
            <a:endParaRPr lang="ko-KR" altLang="en-US" sz="1200" dirty="0"/>
          </a:p>
        </p:txBody>
      </p:sp>
      <p:sp>
        <p:nvSpPr>
          <p:cNvPr id="95" name="직사각형 94"/>
          <p:cNvSpPr/>
          <p:nvPr/>
        </p:nvSpPr>
        <p:spPr>
          <a:xfrm>
            <a:off x="4088904" y="6014915"/>
            <a:ext cx="481032" cy="226591"/>
          </a:xfrm>
          <a:prstGeom prst="rect">
            <a:avLst/>
          </a:prstGeom>
          <a:solidFill>
            <a:srgbClr val="FFC000"/>
          </a:solidFill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306649" y="3356992"/>
            <a:ext cx="719156" cy="226591"/>
          </a:xfrm>
          <a:prstGeom prst="rect">
            <a:avLst/>
          </a:prstGeom>
          <a:solidFill>
            <a:srgbClr val="FFC000"/>
          </a:solidFill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장비추가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7" name="표 96">
            <a:extLst>
              <a:ext uri="{FF2B5EF4-FFF2-40B4-BE49-F238E27FC236}">
                <a16:creationId xmlns="" xmlns:a16="http://schemas.microsoft.com/office/drawing/2014/main" id="{50E5D8A6-149A-4134-8F97-942494B74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500779"/>
              </p:ext>
            </p:extLst>
          </p:nvPr>
        </p:nvGraphicFramePr>
        <p:xfrm>
          <a:off x="2071204" y="4077168"/>
          <a:ext cx="5690107" cy="864000"/>
        </p:xfrm>
        <a:graphic>
          <a:graphicData uri="http://schemas.openxmlformats.org/drawingml/2006/table">
            <a:tbl>
              <a:tblPr firstRow="1" bandRow="1"/>
              <a:tblGrid>
                <a:gridCol w="3926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90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4215"/>
              </a:tblGrid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선택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시험분류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대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시험분류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중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시험항목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시험장비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en-US" altLang="ko-KR" sz="800" b="0" kern="1200" noProof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  <a:sym typeface="Wingdings" pitchFamily="2" charset="2"/>
                        </a:rPr>
                        <a:t>TA-</a:t>
                      </a:r>
                      <a:r>
                        <a:rPr lang="ko-KR" altLang="en-US" sz="800" b="0" kern="1200" noProof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  <a:sym typeface="Wingdings" pitchFamily="2" charset="2"/>
                        </a:rPr>
                        <a:t>시험분석</a:t>
                      </a:r>
                      <a:endParaRPr lang="ko-KR" altLang="en-US" sz="8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noProof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  <a:sym typeface="Wingdings" pitchFamily="2" charset="2"/>
                        </a:rPr>
                        <a:t>복합재</a:t>
                      </a:r>
                      <a:endParaRPr lang="en-US" altLang="ko-KR" sz="800" b="0" kern="1200" noProof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CAI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장비명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en-US" altLang="ko-KR" sz="800" b="0" kern="1200" noProof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  <a:sym typeface="Wingdings" pitchFamily="2" charset="2"/>
                        </a:rPr>
                        <a:t>TA-</a:t>
                      </a:r>
                      <a:r>
                        <a:rPr lang="ko-KR" altLang="en-US" sz="800" b="0" kern="1200" noProof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  <a:sym typeface="Wingdings" pitchFamily="2" charset="2"/>
                        </a:rPr>
                        <a:t>시험분석</a:t>
                      </a:r>
                      <a:endParaRPr lang="ko-KR" altLang="en-US" sz="8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noProof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  <a:sym typeface="Wingdings" pitchFamily="2" charset="2"/>
                        </a:rPr>
                        <a:t>복합재</a:t>
                      </a:r>
                      <a:endParaRPr lang="en-US" altLang="ko-KR" sz="800" b="0" kern="1200" noProof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압축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장비명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F3E4C6B9-0149-460A-BC0F-D03907A01A63}"/>
              </a:ext>
            </a:extLst>
          </p:cNvPr>
          <p:cNvSpPr/>
          <p:nvPr/>
        </p:nvSpPr>
        <p:spPr>
          <a:xfrm>
            <a:off x="7244194" y="3840760"/>
            <a:ext cx="494720" cy="183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나눔고딕" panose="020D0304000000000000" pitchFamily="50" charset="-127"/>
                <a:cs typeface="+mn-cs"/>
              </a:rPr>
              <a:t>행삭제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785154" y="1541872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2075388" y="2318556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4223143" y="3318922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2" name="TextBox 8"/>
          <p:cNvSpPr txBox="1"/>
          <p:nvPr/>
        </p:nvSpPr>
        <p:spPr>
          <a:xfrm>
            <a:off x="3680420" y="3820398"/>
            <a:ext cx="206466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 smtClean="0"/>
              <a:t>선택한 시험항목 및 장비 목록</a:t>
            </a:r>
            <a:endParaRPr lang="ko-KR" altLang="en-US" sz="1200" dirty="0"/>
          </a:p>
        </p:txBody>
      </p:sp>
      <p:sp>
        <p:nvSpPr>
          <p:cNvPr id="103" name="직사각형 102"/>
          <p:cNvSpPr/>
          <p:nvPr/>
        </p:nvSpPr>
        <p:spPr>
          <a:xfrm>
            <a:off x="2091962" y="4392185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7206702" y="3787952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4020967" y="5939781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540475" y="3820817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4688389" y="5886816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9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2CF15869-01A9-42DB-856B-8B5411FC68E3}"/>
              </a:ext>
            </a:extLst>
          </p:cNvPr>
          <p:cNvSpPr/>
          <p:nvPr/>
        </p:nvSpPr>
        <p:spPr bwMode="auto">
          <a:xfrm>
            <a:off x="628699" y="2354397"/>
            <a:ext cx="1086943" cy="204155"/>
          </a:xfrm>
          <a:prstGeom prst="rect">
            <a:avLst/>
          </a:prstGeom>
          <a:solidFill>
            <a:srgbClr val="E7E6E6">
              <a:lumMod val="90000"/>
            </a:srgbClr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fontAlgn="auto" latinLnBrk="1">
              <a:spcBef>
                <a:spcPct val="20000"/>
              </a:spcBef>
              <a:spcAft>
                <a:spcPts val="0"/>
              </a:spcAft>
            </a:pPr>
            <a:endParaRPr kumimoji="0" lang="ko-KR" altLang="en-US" sz="800" kern="0" dirty="0">
              <a:solidFill>
                <a:prstClr val="black"/>
              </a:solidFill>
              <a:latin typeface="Calibri" panose="020F0502020204030204"/>
              <a:ea typeface="나눔고딕" panose="020D0304000000000000" pitchFamily="50" charset="-127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462036" y="1835462"/>
            <a:ext cx="1491908" cy="1953578"/>
            <a:chOff x="1156836" y="1835462"/>
            <a:chExt cx="1491908" cy="1953578"/>
          </a:xfrm>
        </p:grpSpPr>
        <p:sp>
          <p:nvSpPr>
            <p:cNvPr id="110" name="직사각형 109">
              <a:extLst>
                <a:ext uri="{FF2B5EF4-FFF2-40B4-BE49-F238E27FC236}">
                  <a16:creationId xmlns="" xmlns:a16="http://schemas.microsoft.com/office/drawing/2014/main" id="{4E710704-C803-4406-8668-D46EE13C99DA}"/>
                </a:ext>
              </a:extLst>
            </p:cNvPr>
            <p:cNvSpPr/>
            <p:nvPr/>
          </p:nvSpPr>
          <p:spPr>
            <a:xfrm>
              <a:off x="1156836" y="1835462"/>
              <a:ext cx="1111950" cy="21600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>
                <a:spcBef>
                  <a:spcPct val="20000"/>
                </a:spcBef>
                <a:defRPr/>
              </a:pP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나눔고딕" panose="020D0304000000000000" pitchFamily="50" charset="-127"/>
                </a:rPr>
                <a:t>-</a:t>
              </a:r>
              <a:r>
                <a:rPr lang="ko-KR" altLang="en-US" sz="1000" dirty="0" smtClean="0">
                  <a:solidFill>
                    <a:schemeClr val="bg1"/>
                  </a:solidFill>
                  <a:ea typeface="나눔고딕" panose="020D0304000000000000" pitchFamily="50" charset="-127"/>
                </a:rPr>
                <a:t> </a:t>
              </a: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나눔고딕" panose="020D0304000000000000" pitchFamily="50" charset="-127"/>
                  <a:cs typeface="+mn-cs"/>
                </a:rPr>
                <a:t>비금속 재료시험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나눔고딕" panose="020D0304000000000000" pitchFamily="50" charset="-127"/>
                <a:cs typeface="+mn-cs"/>
              </a:endParaRPr>
            </a:p>
          </p:txBody>
        </p:sp>
        <p:sp>
          <p:nvSpPr>
            <p:cNvPr id="111" name="TextBox 192">
              <a:extLst>
                <a:ext uri="{FF2B5EF4-FFF2-40B4-BE49-F238E27FC236}">
                  <a16:creationId xmlns="" xmlns:a16="http://schemas.microsoft.com/office/drawing/2014/main" id="{DD0640FC-60EB-4F5B-A296-0AE39C4B3E7F}"/>
                </a:ext>
              </a:extLst>
            </p:cNvPr>
            <p:cNvSpPr txBox="1"/>
            <p:nvPr/>
          </p:nvSpPr>
          <p:spPr>
            <a:xfrm>
              <a:off x="1266867" y="2105473"/>
              <a:ext cx="1381877" cy="1683567"/>
            </a:xfrm>
            <a:prstGeom prst="rect">
              <a:avLst/>
            </a:prstGeom>
            <a:noFill/>
            <a:ln w="3175">
              <a:noFill/>
            </a:ln>
            <a:effectLst/>
          </p:spPr>
          <p:txBody>
            <a:bodyPr wrap="square" lIns="0" tIns="0" rIns="0" bIns="0" rtlCol="0" anchor="t" anchorCtr="0">
              <a:noAutofit/>
            </a:bodyPr>
            <a:lstStyle>
              <a:defPPr>
                <a:defRPr lang="ko-KR"/>
              </a:defPPr>
              <a:lvl1pPr algn="ctr" rtl="0" fontAlgn="base" latinLnBrk="1">
                <a:spcBef>
                  <a:spcPct val="2000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2000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2000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2000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2000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92075" algn="l" defTabSz="914400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dirty="0" smtClean="0">
                  <a:solidFill>
                    <a:srgbClr val="1F497D"/>
                  </a:solidFill>
                  <a:latin typeface="나눔고딕" panose="020D0304000000000000" pitchFamily="50" charset="-127"/>
                  <a:ea typeface="나눔고딕" panose="020D0304000000000000" pitchFamily="50" charset="-127"/>
                </a:rPr>
                <a:t>- </a:t>
              </a:r>
              <a:r>
                <a:rPr lang="ko-KR" altLang="en-US" sz="900" dirty="0" smtClean="0">
                  <a:solidFill>
                    <a:srgbClr val="1F497D"/>
                  </a:solidFill>
                  <a:latin typeface="나눔고딕" panose="020D0304000000000000" pitchFamily="50" charset="-127"/>
                  <a:ea typeface="나눔고딕" panose="020D0304000000000000" pitchFamily="50" charset="-127"/>
                </a:rPr>
                <a:t>역학</a:t>
              </a:r>
              <a:endParaRPr lang="en-US" altLang="ko-KR" sz="900" dirty="0" smtClean="0">
                <a:solidFill>
                  <a:srgbClr val="1F497D"/>
                </a:solidFill>
                <a:latin typeface="나눔고딕" panose="020D0304000000000000" pitchFamily="50" charset="-127"/>
                <a:ea typeface="나눔고딕" panose="020D0304000000000000" pitchFamily="50" charset="-127"/>
              </a:endParaRPr>
            </a:p>
            <a:p>
              <a:pPr lvl="0" indent="92075" algn="l" latinLnBrk="0">
                <a:lnSpc>
                  <a:spcPct val="150000"/>
                </a:lnSpc>
                <a:defRPr/>
              </a:pPr>
              <a:r>
                <a:rPr lang="en-US" altLang="ko-KR" sz="900" dirty="0" smtClean="0">
                  <a:solidFill>
                    <a:srgbClr val="1F497D"/>
                  </a:solidFill>
                  <a:latin typeface="나눔고딕" panose="020D0304000000000000" pitchFamily="50" charset="-127"/>
                  <a:ea typeface="나눔고딕" panose="020D0304000000000000" pitchFamily="50" charset="-127"/>
                </a:rPr>
                <a:t>   </a:t>
              </a: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304000000000000" pitchFamily="50" charset="-127"/>
                  <a:ea typeface="나눔고딕" panose="020D0304000000000000" pitchFamily="50" charset="-127"/>
                </a:rPr>
                <a:t>-</a:t>
              </a:r>
              <a:r>
                <a:rPr lang="ko-KR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304000000000000" pitchFamily="50" charset="-127"/>
                  <a:ea typeface="나눔고딕" panose="020D0304000000000000" pitchFamily="50" charset="-127"/>
                </a:rPr>
                <a:t> </a:t>
              </a:r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304000000000000" pitchFamily="50" charset="-127"/>
                  <a:ea typeface="나눔고딕" panose="020D0304000000000000" pitchFamily="50" charset="-127"/>
                </a:rPr>
                <a:t>인장</a:t>
              </a:r>
              <a:endPara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endParaRPr>
            </a:p>
            <a:p>
              <a:pPr lvl="0" indent="92075" algn="l" latinLnBrk="0">
                <a:lnSpc>
                  <a:spcPct val="150000"/>
                </a:lnSpc>
                <a:defRPr/>
              </a:pPr>
              <a:r>
                <a:rPr lang="en-US" altLang="ko-KR" sz="900" dirty="0" smtClean="0">
                  <a:solidFill>
                    <a:srgbClr val="1F497D"/>
                  </a:solidFill>
                  <a:latin typeface="나눔고딕" panose="020D0304000000000000" pitchFamily="50" charset="-127"/>
                  <a:ea typeface="나눔고딕" panose="020D0304000000000000" pitchFamily="50" charset="-127"/>
                </a:rPr>
                <a:t>   </a:t>
              </a: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304000000000000" pitchFamily="50" charset="-127"/>
                  <a:ea typeface="나눔고딕" panose="020D0304000000000000" pitchFamily="50" charset="-127"/>
                </a:rPr>
                <a:t>-</a:t>
              </a:r>
              <a:r>
                <a:rPr lang="ko-KR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304000000000000" pitchFamily="50" charset="-127"/>
                  <a:ea typeface="나눔고딕" panose="020D0304000000000000" pitchFamily="50" charset="-127"/>
                </a:rPr>
                <a:t> </a:t>
              </a:r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304000000000000" pitchFamily="50" charset="-127"/>
                  <a:ea typeface="나눔고딕" panose="020D0304000000000000" pitchFamily="50" charset="-127"/>
                </a:rPr>
                <a:t>압축</a:t>
              </a:r>
              <a:endPara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endParaRPr>
            </a:p>
            <a:p>
              <a:pPr lvl="0" indent="92075" algn="l" latinLnBrk="0">
                <a:lnSpc>
                  <a:spcPct val="150000"/>
                </a:lnSpc>
                <a:defRPr/>
              </a:pPr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304000000000000" pitchFamily="50" charset="-127"/>
                  <a:ea typeface="나눔고딕" panose="020D0304000000000000" pitchFamily="50" charset="-127"/>
                </a:rPr>
                <a:t>   -</a:t>
              </a:r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304000000000000" pitchFamily="50" charset="-127"/>
                  <a:ea typeface="나눔고딕" panose="020D0304000000000000" pitchFamily="50" charset="-127"/>
                </a:rPr>
                <a:t> 전단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endParaRPr>
            </a:p>
            <a:p>
              <a:pPr marL="0" marR="0" lvl="0" indent="92075" algn="l" defTabSz="914400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+ </a:t>
              </a:r>
              <a:r>
                <a:rPr kumimoji="1" lang="ko-KR" altLang="en-US" sz="9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열분석</a:t>
              </a:r>
              <a:endPara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  <a:p>
              <a:pPr marL="0" marR="0" lvl="0" indent="92075" algn="l" defTabSz="914400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dirty="0" smtClean="0">
                  <a:solidFill>
                    <a:srgbClr val="1F497D"/>
                  </a:solidFill>
                  <a:latin typeface="나눔고딕" panose="020D0304000000000000" pitchFamily="50" charset="-127"/>
                  <a:ea typeface="나눔고딕" panose="020D0304000000000000" pitchFamily="50" charset="-127"/>
                </a:rPr>
                <a:t>+ </a:t>
              </a:r>
              <a:r>
                <a:rPr lang="ko-KR" altLang="en-US" sz="900" dirty="0" smtClean="0">
                  <a:solidFill>
                    <a:srgbClr val="1F497D"/>
                  </a:solidFill>
                  <a:latin typeface="나눔고딕" panose="020D0304000000000000" pitchFamily="50" charset="-127"/>
                  <a:ea typeface="나눔고딕" panose="020D0304000000000000" pitchFamily="50" charset="-127"/>
                </a:rPr>
                <a:t>화학</a:t>
              </a:r>
              <a:endParaRPr lang="en-US" altLang="ko-KR" sz="900" dirty="0">
                <a:solidFill>
                  <a:srgbClr val="1F497D"/>
                </a:solidFill>
                <a:latin typeface="나눔고딕" panose="020D0304000000000000" pitchFamily="50" charset="-127"/>
                <a:ea typeface="나눔고딕" panose="020D0304000000000000" pitchFamily="50" charset="-127"/>
              </a:endParaRPr>
            </a:p>
            <a:p>
              <a:pPr marL="0" marR="0" lvl="0" indent="92075" algn="l" defTabSz="914400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dirty="0" smtClean="0">
                  <a:solidFill>
                    <a:srgbClr val="1F497D"/>
                  </a:solidFill>
                  <a:latin typeface="나눔고딕" panose="020D0304000000000000" pitchFamily="50" charset="-127"/>
                  <a:ea typeface="나눔고딕" panose="020D0304000000000000" pitchFamily="50" charset="-127"/>
                </a:rPr>
                <a:t>+ </a:t>
              </a:r>
              <a:r>
                <a:rPr lang="ko-KR" altLang="en-US" sz="900" dirty="0" smtClean="0">
                  <a:solidFill>
                    <a:srgbClr val="1F497D"/>
                  </a:solidFill>
                  <a:latin typeface="나눔고딕" panose="020D0304000000000000" pitchFamily="50" charset="-127"/>
                  <a:ea typeface="나눔고딕" panose="020D0304000000000000" pitchFamily="50" charset="-127"/>
                </a:rPr>
                <a:t>물성</a:t>
              </a:r>
              <a:endParaRPr lang="en-US" altLang="ko-KR" sz="900" dirty="0">
                <a:solidFill>
                  <a:srgbClr val="1F497D"/>
                </a:solidFill>
                <a:latin typeface="나눔고딕" panose="020D0304000000000000" pitchFamily="50" charset="-127"/>
                <a:ea typeface="나눔고딕" panose="020D0304000000000000" pitchFamily="50" charset="-127"/>
              </a:endParaRPr>
            </a:p>
          </p:txBody>
        </p:sp>
      </p:grpSp>
      <p:sp>
        <p:nvSpPr>
          <p:cNvPr id="112" name="Rectangle 4"/>
          <p:cNvSpPr>
            <a:spLocks noChangeArrowheads="1"/>
          </p:cNvSpPr>
          <p:nvPr/>
        </p:nvSpPr>
        <p:spPr bwMode="auto">
          <a:xfrm>
            <a:off x="118415" y="620688"/>
            <a:ext cx="7930929" cy="597666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lvl="0"/>
            <a:endParaRPr lang="ko-KR" altLang="en-US" dirty="0">
              <a:ea typeface="나눔고딕" panose="020D03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770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Box 178"/>
          <p:cNvSpPr txBox="1"/>
          <p:nvPr/>
        </p:nvSpPr>
        <p:spPr>
          <a:xfrm>
            <a:off x="118415" y="60808"/>
            <a:ext cx="90409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100" dirty="0" err="1" smtClean="0">
                <a:latin typeface="+mn-ea"/>
              </a:rPr>
              <a:t>프론트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&gt; </a:t>
            </a:r>
            <a:r>
              <a:rPr lang="ko-KR" altLang="en-US" sz="1100" dirty="0" smtClean="0">
                <a:latin typeface="+mn-ea"/>
              </a:rPr>
              <a:t>메인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4" name="TextBox 10"/>
          <p:cNvSpPr txBox="1"/>
          <p:nvPr/>
        </p:nvSpPr>
        <p:spPr>
          <a:xfrm>
            <a:off x="8746400" y="489754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+mn-ea"/>
              </a:rPr>
              <a:t>AP-UI-10-30-02</a:t>
            </a:r>
            <a:endParaRPr lang="ko-KR" altLang="en-US" sz="8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6576" y="345430"/>
            <a:ext cx="132247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 dirty="0" err="1" smtClean="0">
                <a:latin typeface="+mn-ea"/>
              </a:rPr>
              <a:t>프론트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– </a:t>
            </a:r>
            <a:r>
              <a:rPr lang="ko-KR" altLang="en-US" sz="1000" dirty="0" smtClean="0">
                <a:latin typeface="+mn-ea"/>
              </a:rPr>
              <a:t>시험신청</a:t>
            </a:r>
            <a:r>
              <a:rPr lang="en-US" altLang="ko-KR" sz="1000" dirty="0" smtClean="0">
                <a:latin typeface="+mn-ea"/>
              </a:rPr>
              <a:t>(5/5)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1" name="TextBox 10"/>
          <p:cNvSpPr txBox="1"/>
          <p:nvPr/>
        </p:nvSpPr>
        <p:spPr>
          <a:xfrm>
            <a:off x="8741143" y="912375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800" dirty="0" err="1" smtClean="0">
                <a:latin typeface="+mn-ea"/>
              </a:rPr>
              <a:t>프론트</a:t>
            </a:r>
            <a:r>
              <a:rPr lang="en-US" altLang="ko-KR" sz="800" dirty="0" smtClean="0">
                <a:latin typeface="+mn-ea"/>
              </a:rPr>
              <a:t>-</a:t>
            </a:r>
            <a:r>
              <a:rPr lang="ko-KR" altLang="en-US" sz="800" dirty="0" smtClean="0">
                <a:latin typeface="+mn-ea"/>
              </a:rPr>
              <a:t>시험신청</a:t>
            </a:r>
            <a:endParaRPr lang="ko-KR" altLang="en-US" sz="800" dirty="0">
              <a:latin typeface="+mn-ea"/>
            </a:endParaRPr>
          </a:p>
        </p:txBody>
      </p:sp>
      <p:sp>
        <p:nvSpPr>
          <p:cNvPr id="187" name="Rectangle 4"/>
          <p:cNvSpPr>
            <a:spLocks noChangeArrowheads="1"/>
          </p:cNvSpPr>
          <p:nvPr/>
        </p:nvSpPr>
        <p:spPr bwMode="auto">
          <a:xfrm>
            <a:off x="118415" y="620688"/>
            <a:ext cx="7930929" cy="597666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lvl="0"/>
            <a:endParaRPr lang="ko-KR" altLang="en-US" dirty="0">
              <a:ea typeface="나눔고딕" panose="020D0304000000000000" pitchFamily="50" charset="-127"/>
            </a:endParaRPr>
          </a:p>
        </p:txBody>
      </p:sp>
      <p:grpSp>
        <p:nvGrpSpPr>
          <p:cNvPr id="188" name="그룹 187">
            <a:extLst>
              <a:ext uri="{FF2B5EF4-FFF2-40B4-BE49-F238E27FC236}">
                <a16:creationId xmlns="" xmlns:a16="http://schemas.microsoft.com/office/drawing/2014/main" id="{390CC34F-24EF-422F-9190-402632310513}"/>
              </a:ext>
            </a:extLst>
          </p:cNvPr>
          <p:cNvGrpSpPr/>
          <p:nvPr/>
        </p:nvGrpSpPr>
        <p:grpSpPr>
          <a:xfrm>
            <a:off x="278267" y="1180565"/>
            <a:ext cx="1291198" cy="307777"/>
            <a:chOff x="271674" y="2211754"/>
            <a:chExt cx="1291198" cy="307777"/>
          </a:xfrm>
        </p:grpSpPr>
        <p:sp>
          <p:nvSpPr>
            <p:cNvPr id="189" name="TextBox 188">
              <a:extLst>
                <a:ext uri="{FF2B5EF4-FFF2-40B4-BE49-F238E27FC236}">
                  <a16:creationId xmlns="" xmlns:a16="http://schemas.microsoft.com/office/drawing/2014/main" id="{4C02627A-8E24-4733-A76B-C863CA10AA57}"/>
                </a:ext>
              </a:extLst>
            </p:cNvPr>
            <p:cNvSpPr txBox="1"/>
            <p:nvPr/>
          </p:nvSpPr>
          <p:spPr>
            <a:xfrm>
              <a:off x="271674" y="2211754"/>
              <a:ext cx="1291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신청하기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cxnSp>
          <p:nvCxnSpPr>
            <p:cNvPr id="190" name="직선 연결선 189">
              <a:extLst>
                <a:ext uri="{FF2B5EF4-FFF2-40B4-BE49-F238E27FC236}">
                  <a16:creationId xmlns="" xmlns:a16="http://schemas.microsoft.com/office/drawing/2014/main" id="{3BFBC5AC-8331-4EC7-97C0-FF223FD62B9C}"/>
                </a:ext>
              </a:extLst>
            </p:cNvPr>
            <p:cNvCxnSpPr/>
            <p:nvPr/>
          </p:nvCxnSpPr>
          <p:spPr>
            <a:xfrm>
              <a:off x="292894" y="2468453"/>
              <a:ext cx="1257300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191" name="표 190">
            <a:extLst>
              <a:ext uri="{FF2B5EF4-FFF2-40B4-BE49-F238E27FC236}">
                <a16:creationId xmlns="" xmlns:a16="http://schemas.microsoft.com/office/drawing/2014/main" id="{10D6AE0E-28D3-4EFB-B51E-AFF130271346}"/>
              </a:ext>
            </a:extLst>
          </p:cNvPr>
          <p:cNvGraphicFramePr>
            <a:graphicFrameLocks noGrp="1"/>
          </p:cNvGraphicFramePr>
          <p:nvPr/>
        </p:nvGraphicFramePr>
        <p:xfrm>
          <a:off x="279643" y="1490112"/>
          <a:ext cx="1288800" cy="426720"/>
        </p:xfrm>
        <a:graphic>
          <a:graphicData uri="http://schemas.openxmlformats.org/drawingml/2006/table">
            <a:tbl>
              <a:tblPr firstRow="1" bandRow="1"/>
              <a:tblGrid>
                <a:gridCol w="1288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46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38113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절차안내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시험신청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2" name="직사각형 191"/>
          <p:cNvSpPr/>
          <p:nvPr/>
        </p:nvSpPr>
        <p:spPr bwMode="auto">
          <a:xfrm>
            <a:off x="197690" y="692696"/>
            <a:ext cx="7779646" cy="4128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none" w="med" len="med"/>
          </a:ln>
          <a:effectLst>
            <a:outerShdw blurRad="88900" dist="25400" dir="5400000" sx="93000" sy="93000" algn="t" rotWithShape="0">
              <a:prstClr val="black">
                <a:alpha val="20000"/>
              </a:prstClr>
            </a:outerShdw>
          </a:effectLst>
        </p:spPr>
        <p:txBody>
          <a:bodyPr vert="horz" wrap="none" lIns="101250" tIns="52650" rIns="101250" bIns="108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endParaRPr lang="en-US" altLang="ko-KR" sz="900" b="1" baseline="30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itchFamily="34" charset="0"/>
            </a:endParaRPr>
          </a:p>
        </p:txBody>
      </p:sp>
      <p:sp>
        <p:nvSpPr>
          <p:cNvPr id="193" name="Text Box 7"/>
          <p:cNvSpPr txBox="1">
            <a:spLocks noChangeArrowheads="1"/>
          </p:cNvSpPr>
          <p:nvPr/>
        </p:nvSpPr>
        <p:spPr bwMode="auto">
          <a:xfrm>
            <a:off x="1638091" y="830196"/>
            <a:ext cx="82795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시험분석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4" name="Text Box 7"/>
          <p:cNvSpPr txBox="1">
            <a:spLocks noChangeArrowheads="1"/>
          </p:cNvSpPr>
          <p:nvPr/>
        </p:nvSpPr>
        <p:spPr bwMode="auto">
          <a:xfrm>
            <a:off x="2864768" y="830196"/>
            <a:ext cx="56550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신청하기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5" name="Text Box 7"/>
          <p:cNvSpPr txBox="1">
            <a:spLocks noChangeArrowheads="1"/>
          </p:cNvSpPr>
          <p:nvPr/>
        </p:nvSpPr>
        <p:spPr bwMode="auto">
          <a:xfrm>
            <a:off x="387288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자료실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6" name="Text Box 7"/>
          <p:cNvSpPr txBox="1">
            <a:spLocks noChangeArrowheads="1"/>
          </p:cNvSpPr>
          <p:nvPr/>
        </p:nvSpPr>
        <p:spPr bwMode="auto">
          <a:xfrm>
            <a:off x="495300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고객센터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7" name="Text Box 7"/>
          <p:cNvSpPr txBox="1">
            <a:spLocks noChangeArrowheads="1"/>
          </p:cNvSpPr>
          <p:nvPr/>
        </p:nvSpPr>
        <p:spPr bwMode="auto">
          <a:xfrm>
            <a:off x="593636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마이페이지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6912160" y="804625"/>
            <a:ext cx="713340" cy="1880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로그아웃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712640" y="1113850"/>
            <a:ext cx="0" cy="5472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192">
            <a:extLst>
              <a:ext uri="{FF2B5EF4-FFF2-40B4-BE49-F238E27FC236}">
                <a16:creationId xmlns="" xmlns:a16="http://schemas.microsoft.com/office/drawing/2014/main" id="{CEF7C9D6-DAC2-4CCA-8AFD-7B015F8C47CE}"/>
              </a:ext>
            </a:extLst>
          </p:cNvPr>
          <p:cNvSpPr txBox="1"/>
          <p:nvPr/>
        </p:nvSpPr>
        <p:spPr>
          <a:xfrm>
            <a:off x="5529064" y="1251298"/>
            <a:ext cx="2448272" cy="21600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92075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신청하기 </a:t>
            </a: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&gt; </a:t>
            </a: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시험신청</a:t>
            </a:r>
          </a:p>
        </p:txBody>
      </p:sp>
      <p:sp>
        <p:nvSpPr>
          <p:cNvPr id="203" name="자유형 149">
            <a:extLst>
              <a:ext uri="{FF2B5EF4-FFF2-40B4-BE49-F238E27FC236}">
                <a16:creationId xmlns="" xmlns:a16="http://schemas.microsoft.com/office/drawing/2014/main" id="{702263F4-23A1-45B7-B426-484E4EC5DA50}"/>
              </a:ext>
            </a:extLst>
          </p:cNvPr>
          <p:cNvSpPr>
            <a:spLocks noChangeAspect="1"/>
          </p:cNvSpPr>
          <p:nvPr/>
        </p:nvSpPr>
        <p:spPr>
          <a:xfrm>
            <a:off x="6787922" y="1294029"/>
            <a:ext cx="127037" cy="108000"/>
          </a:xfrm>
          <a:custGeom>
            <a:avLst/>
            <a:gdLst>
              <a:gd name="connsiteX0" fmla="*/ 396044 w 792088"/>
              <a:gd name="connsiteY0" fmla="*/ 0 h 500280"/>
              <a:gd name="connsiteX1" fmla="*/ 792088 w 792088"/>
              <a:gd name="connsiteY1" fmla="*/ 216024 h 500280"/>
              <a:gd name="connsiteX2" fmla="*/ 648072 w 792088"/>
              <a:gd name="connsiteY2" fmla="*/ 216024 h 500280"/>
              <a:gd name="connsiteX3" fmla="*/ 648072 w 792088"/>
              <a:gd name="connsiteY3" fmla="*/ 500280 h 500280"/>
              <a:gd name="connsiteX4" fmla="*/ 504056 w 792088"/>
              <a:gd name="connsiteY4" fmla="*/ 500280 h 500280"/>
              <a:gd name="connsiteX5" fmla="*/ 504056 w 792088"/>
              <a:gd name="connsiteY5" fmla="*/ 288032 h 500280"/>
              <a:gd name="connsiteX6" fmla="*/ 288032 w 792088"/>
              <a:gd name="connsiteY6" fmla="*/ 288032 h 500280"/>
              <a:gd name="connsiteX7" fmla="*/ 288032 w 792088"/>
              <a:gd name="connsiteY7" fmla="*/ 500280 h 500280"/>
              <a:gd name="connsiteX8" fmla="*/ 144016 w 792088"/>
              <a:gd name="connsiteY8" fmla="*/ 500280 h 500280"/>
              <a:gd name="connsiteX9" fmla="*/ 144016 w 792088"/>
              <a:gd name="connsiteY9" fmla="*/ 216024 h 500280"/>
              <a:gd name="connsiteX10" fmla="*/ 0 w 792088"/>
              <a:gd name="connsiteY10" fmla="*/ 216024 h 50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2088" h="500280">
                <a:moveTo>
                  <a:pt x="396044" y="0"/>
                </a:moveTo>
                <a:lnTo>
                  <a:pt x="792088" y="216024"/>
                </a:lnTo>
                <a:lnTo>
                  <a:pt x="648072" y="216024"/>
                </a:lnTo>
                <a:lnTo>
                  <a:pt x="648072" y="500280"/>
                </a:lnTo>
                <a:lnTo>
                  <a:pt x="504056" y="500280"/>
                </a:lnTo>
                <a:lnTo>
                  <a:pt x="504056" y="288032"/>
                </a:lnTo>
                <a:lnTo>
                  <a:pt x="288032" y="288032"/>
                </a:lnTo>
                <a:lnTo>
                  <a:pt x="288032" y="500280"/>
                </a:lnTo>
                <a:lnTo>
                  <a:pt x="144016" y="500280"/>
                </a:lnTo>
                <a:lnTo>
                  <a:pt x="144016" y="216024"/>
                </a:lnTo>
                <a:lnTo>
                  <a:pt x="0" y="216024"/>
                </a:lnTo>
                <a:close/>
              </a:path>
            </a:pathLst>
          </a:cu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grpSp>
        <p:nvGrpSpPr>
          <p:cNvPr id="204" name="그룹 203"/>
          <p:cNvGrpSpPr/>
          <p:nvPr/>
        </p:nvGrpSpPr>
        <p:grpSpPr>
          <a:xfrm>
            <a:off x="1785969" y="1221820"/>
            <a:ext cx="728555" cy="215444"/>
            <a:chOff x="200472" y="952373"/>
            <a:chExt cx="728555" cy="215444"/>
          </a:xfrm>
        </p:grpSpPr>
        <p:sp>
          <p:nvSpPr>
            <p:cNvPr id="205" name="직사각형 204"/>
            <p:cNvSpPr/>
            <p:nvPr/>
          </p:nvSpPr>
          <p:spPr>
            <a:xfrm>
              <a:off x="200472" y="970000"/>
              <a:ext cx="36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81414" y="952373"/>
              <a:ext cx="6476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400" dirty="0" smtClean="0"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시험신청</a:t>
              </a:r>
              <a:endParaRPr lang="ko-KR" altLang="en-US" sz="1400" dirty="0"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44138" y="1628800"/>
            <a:ext cx="6233197" cy="4957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3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681495"/>
              </p:ext>
            </p:extLst>
          </p:nvPr>
        </p:nvGraphicFramePr>
        <p:xfrm>
          <a:off x="8105024" y="1245111"/>
          <a:ext cx="1800000" cy="1179983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3371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Description 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시험신청처리가 정상적으로 처리 </a:t>
                      </a:r>
                      <a:r>
                        <a:rPr lang="ko-KR" altLang="en-US" sz="900" dirty="0" err="1" smtClean="0"/>
                        <a:t>됐을때</a:t>
                      </a:r>
                      <a:r>
                        <a:rPr lang="ko-KR" altLang="en-US" sz="900" dirty="0" smtClean="0"/>
                        <a:t> 메시지</a:t>
                      </a:r>
                      <a:endParaRPr lang="ko-KR" altLang="en-US" sz="900" dirty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966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메인화면으로</a:t>
                      </a:r>
                      <a:r>
                        <a:rPr lang="ko-KR" altLang="en-US" sz="900" dirty="0" smtClean="0"/>
                        <a:t> 이동하기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마이페이지의</a:t>
                      </a:r>
                      <a:r>
                        <a:rPr lang="ko-KR" altLang="en-US" sz="900" dirty="0" smtClean="0"/>
                        <a:t> 시험신청내역조회 메뉴로 이동하기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84" name="표 83">
            <a:extLst>
              <a:ext uri="{FF2B5EF4-FFF2-40B4-BE49-F238E27FC236}">
                <a16:creationId xmlns="" xmlns:a16="http://schemas.microsoft.com/office/drawing/2014/main" id="{1AF98699-8219-497C-83FD-5D1D9308F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133320"/>
              </p:ext>
            </p:extLst>
          </p:nvPr>
        </p:nvGraphicFramePr>
        <p:xfrm>
          <a:off x="1883341" y="1979579"/>
          <a:ext cx="5955087" cy="1247915"/>
        </p:xfrm>
        <a:graphic>
          <a:graphicData uri="http://schemas.openxmlformats.org/drawingml/2006/table">
            <a:tbl>
              <a:tblPr firstRow="1" bandRow="1"/>
              <a:tblGrid>
                <a:gridCol w="2154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3960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247915">
                <a:tc>
                  <a:txBody>
                    <a:bodyPr/>
                    <a:lstStyle/>
                    <a:p>
                      <a:pPr algn="l" latinLnBrk="1"/>
                      <a:endParaRPr lang="ko-KR" altLang="en-US" sz="105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2"/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시험신청이 정상적으로 처리되었습니다</a:t>
                      </a:r>
                      <a:r>
                        <a:rPr lang="en-US" altLang="ko-KR" sz="1600" b="0" dirty="0" smtClean="0">
                          <a:solidFill>
                            <a:schemeClr val="tx2"/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.</a:t>
                      </a:r>
                      <a:endParaRPr lang="en-US" altLang="ko-KR" sz="1600" b="0" dirty="0">
                        <a:solidFill>
                          <a:schemeClr val="tx2"/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76603733"/>
                  </a:ext>
                </a:extLst>
              </a:tr>
            </a:tbl>
          </a:graphicData>
        </a:graphic>
      </p:graphicFrame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D294FEEC-1107-4DFB-AE83-524CD65B670C}"/>
              </a:ext>
            </a:extLst>
          </p:cNvPr>
          <p:cNvSpPr/>
          <p:nvPr/>
        </p:nvSpPr>
        <p:spPr>
          <a:xfrm>
            <a:off x="5241032" y="3590856"/>
            <a:ext cx="1584175" cy="314959"/>
          </a:xfrm>
          <a:prstGeom prst="rect">
            <a:avLst/>
          </a:prstGeom>
          <a:solidFill>
            <a:srgbClr val="19A0DC"/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나눔고딕" panose="020D0304000000000000" pitchFamily="50" charset="-127"/>
                <a:cs typeface="+mn-cs"/>
              </a:rPr>
              <a:t>시험신청내역 조회하기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D294FEEC-1107-4DFB-AE83-524CD65B670C}"/>
              </a:ext>
            </a:extLst>
          </p:cNvPr>
          <p:cNvSpPr/>
          <p:nvPr/>
        </p:nvSpPr>
        <p:spPr>
          <a:xfrm>
            <a:off x="3512840" y="3595583"/>
            <a:ext cx="1231921" cy="314959"/>
          </a:xfrm>
          <a:prstGeom prst="rect">
            <a:avLst/>
          </a:prstGeom>
          <a:solidFill>
            <a:srgbClr val="19A0DC"/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나눔고딕" panose="020D0304000000000000" pitchFamily="50" charset="-127"/>
                <a:cs typeface="+mn-cs"/>
              </a:rPr>
              <a:t>홈으로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282579" y="1896077"/>
            <a:ext cx="214727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377637" y="3832476"/>
            <a:ext cx="214727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133668" y="3825389"/>
            <a:ext cx="214727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47" y="779746"/>
            <a:ext cx="1099592" cy="23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47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05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21213</TotalTime>
  <Words>970</Words>
  <Application>Microsoft Office PowerPoint</Application>
  <PresentationFormat>A4 용지(210x297mm)</PresentationFormat>
  <Paragraphs>457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9" baseType="lpstr">
      <vt:lpstr>Arial Unicode MS</vt:lpstr>
      <vt:lpstr>Lao UI</vt:lpstr>
      <vt:lpstr>Rix모던고딕 B</vt:lpstr>
      <vt:lpstr>나눔고딕</vt:lpstr>
      <vt:lpstr>나눔바른고딕</vt:lpstr>
      <vt:lpstr>돋움</vt:lpstr>
      <vt:lpstr>맑은 고딕</vt:lpstr>
      <vt:lpstr>Arial</vt:lpstr>
      <vt:lpstr>Calibri</vt:lpstr>
      <vt:lpstr>Times New Roman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JuYeon Yun</dc:creator>
  <cp:lastModifiedBy>yoonsj</cp:lastModifiedBy>
  <cp:revision>1394</cp:revision>
  <cp:lastPrinted>2022-01-24T04:42:03Z</cp:lastPrinted>
  <dcterms:created xsi:type="dcterms:W3CDTF">2014-02-13T05:50:29Z</dcterms:created>
  <dcterms:modified xsi:type="dcterms:W3CDTF">2022-02-16T04:01:51Z</dcterms:modified>
</cp:coreProperties>
</file>