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453" r:id="rId3"/>
    <p:sldId id="456" r:id="rId4"/>
    <p:sldId id="457" r:id="rId5"/>
    <p:sldId id="458" r:id="rId6"/>
    <p:sldId id="459" r:id="rId7"/>
    <p:sldId id="460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pos="6068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pos="444" userDrawn="1">
          <p15:clr>
            <a:srgbClr val="A4A3A4"/>
          </p15:clr>
        </p15:guide>
        <p15:guide id="6" orient="horz" pos="1842" userDrawn="1">
          <p15:clr>
            <a:srgbClr val="A4A3A4"/>
          </p15:clr>
        </p15:guide>
        <p15:guide id="7" orient="horz" pos="1979" userDrawn="1">
          <p15:clr>
            <a:srgbClr val="A4A3A4"/>
          </p15:clr>
        </p15:guide>
        <p15:guide id="8" orient="horz" pos="2205" userDrawn="1">
          <p15:clr>
            <a:srgbClr val="A4A3A4"/>
          </p15:clr>
        </p15:guide>
        <p15:guide id="9" orient="horz" pos="2341" userDrawn="1">
          <p15:clr>
            <a:srgbClr val="A4A3A4"/>
          </p15:clr>
        </p15:guide>
        <p15:guide id="10" orient="horz" pos="2795" userDrawn="1">
          <p15:clr>
            <a:srgbClr val="A4A3A4"/>
          </p15:clr>
        </p15:guide>
        <p15:guide id="11" orient="horz" pos="3067" userDrawn="1">
          <p15:clr>
            <a:srgbClr val="A4A3A4"/>
          </p15:clr>
        </p15:guide>
        <p15:guide id="12" orient="horz" pos="3339" userDrawn="1">
          <p15:clr>
            <a:srgbClr val="A4A3A4"/>
          </p15:clr>
        </p15:guide>
        <p15:guide id="13" orient="horz" pos="3612" userDrawn="1">
          <p15:clr>
            <a:srgbClr val="A4A3A4"/>
          </p15:clr>
        </p15:guide>
        <p15:guide id="14" orient="horz" pos="3884" userDrawn="1">
          <p15:clr>
            <a:srgbClr val="A4A3A4"/>
          </p15:clr>
        </p15:guide>
        <p15:guide id="15" orient="horz" pos="2840">
          <p15:clr>
            <a:srgbClr val="A4A3A4"/>
          </p15:clr>
        </p15:guide>
        <p15:guide id="16" pos="4662" userDrawn="1">
          <p15:clr>
            <a:srgbClr val="A4A3A4"/>
          </p15:clr>
        </p15:guide>
        <p15:guide id="17" orient="horz" pos="572">
          <p15:clr>
            <a:srgbClr val="A4A3A4"/>
          </p15:clr>
        </p15:guide>
        <p15:guide id="18" orient="horz" pos="12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320"/>
    <a:srgbClr val="7F7F7F"/>
    <a:srgbClr val="0000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9779" autoAdjust="0"/>
  </p:normalViewPr>
  <p:slideViewPr>
    <p:cSldViewPr snapToObjects="1" showGuides="1">
      <p:cViewPr varScale="1">
        <p:scale>
          <a:sx n="165" d="100"/>
          <a:sy n="165" d="100"/>
        </p:scale>
        <p:origin x="1722" y="120"/>
      </p:cViewPr>
      <p:guideLst>
        <p:guide orient="horz" pos="754"/>
        <p:guide orient="horz" pos="890"/>
        <p:guide pos="6068"/>
        <p:guide pos="3120"/>
        <p:guide pos="444"/>
        <p:guide orient="horz" pos="1842"/>
        <p:guide orient="horz" pos="1979"/>
        <p:guide orient="horz" pos="2205"/>
        <p:guide orient="horz" pos="2341"/>
        <p:guide orient="horz" pos="2795"/>
        <p:guide orient="horz" pos="3067"/>
        <p:guide orient="horz" pos="3339"/>
        <p:guide orient="horz" pos="3612"/>
        <p:guide orient="horz" pos="3884"/>
        <p:guide orient="horz" pos="2840"/>
        <p:guide pos="4662"/>
        <p:guide orient="horz" pos="57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4"/>
    </p:cViewPr>
  </p:sorterViewPr>
  <p:notesViewPr>
    <p:cSldViewPr snapToObjects="1" showGuides="1">
      <p:cViewPr varScale="1">
        <p:scale>
          <a:sx n="89" d="100"/>
          <a:sy n="89" d="100"/>
        </p:scale>
        <p:origin x="-37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6AB32-0341-4086-9C4A-20868FD84A20}" type="datetimeFigureOut">
              <a:rPr lang="ko-KR" altLang="en-US" smtClean="0"/>
              <a:pPr/>
              <a:t>2022-01-21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85069-353B-4B2C-AF3A-C3EDCEA68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53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25C6-65D2-47CC-A882-DE866517FD70}" type="datetimeFigureOut">
              <a:rPr lang="ko-KR" altLang="en-US" smtClean="0"/>
              <a:pPr/>
              <a:t>2022-01-21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ACEBC-3ACC-4574-A608-4E2335CCEE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1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8096250" y="371475"/>
            <a:ext cx="1588" cy="6256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5"/>
          <p:cNvSpPr>
            <a:spLocks noChangeArrowheads="1"/>
          </p:cNvSpPr>
          <p:nvPr userDrawn="1"/>
        </p:nvSpPr>
        <p:spPr bwMode="auto">
          <a:xfrm>
            <a:off x="0" y="1"/>
            <a:ext cx="9906000" cy="332656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/>
            <a:endParaRPr kumimoji="0" lang="ko-KR" altLang="ko-KR" sz="1000">
              <a:latin typeface="+mn-ea"/>
              <a:ea typeface="+mn-ea"/>
            </a:endParaRPr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auto">
          <a:xfrm>
            <a:off x="0" y="664612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3296816" y="6597781"/>
            <a:ext cx="2543175" cy="2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325" tIns="49163" rIns="98325" bIns="4916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fld id="{9D20EC60-87F7-437D-B2AE-190CE1380683}" type="slidenum">
              <a:rPr lang="en-US" altLang="ko-KR" sz="1000" b="0" smtClean="0">
                <a:solidFill>
                  <a:schemeClr val="tx1"/>
                </a:solidFill>
                <a:latin typeface="+mn-ea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en-US" altLang="ko-KR" sz="1000" b="0" dirty="0" smtClean="0">
                <a:solidFill>
                  <a:schemeClr val="tx1"/>
                </a:solidFill>
                <a:latin typeface="+mn-ea"/>
                <a:ea typeface="+mn-ea"/>
              </a:rPr>
              <a:t> -</a:t>
            </a:r>
            <a:endParaRPr lang="ko-KR" altLang="en-US" sz="10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4805590"/>
              </p:ext>
            </p:extLst>
          </p:nvPr>
        </p:nvGraphicFramePr>
        <p:xfrm>
          <a:off x="3175" y="332656"/>
          <a:ext cx="8094663" cy="187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3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33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  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8436685"/>
              </p:ext>
            </p:extLst>
          </p:nvPr>
        </p:nvGraphicFramePr>
        <p:xfrm>
          <a:off x="8104188" y="332656"/>
          <a:ext cx="1800000" cy="9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12" marR="91412" marT="45722" marB="45722" anchor="ctr" horzOverflow="overflow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5989" marR="35989" marT="36002" marB="36002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91412" marR="91412" marT="45722" marB="45722" anchor="ctr" horzOverflow="overflow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5989" marR="35989" marT="36002" marB="36002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_x381036744" descr="EMB0000e520017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8" y="6675147"/>
            <a:ext cx="984101" cy="152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_x381037392" descr="EMB0000e520017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512" y="6684358"/>
            <a:ext cx="312107" cy="13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5"/>
          <p:cNvSpPr>
            <a:spLocks noChangeArrowheads="1"/>
          </p:cNvSpPr>
          <p:nvPr userDrawn="1"/>
        </p:nvSpPr>
        <p:spPr bwMode="auto">
          <a:xfrm>
            <a:off x="0" y="1"/>
            <a:ext cx="9906000" cy="332656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/>
            <a:endParaRPr kumimoji="0" lang="ko-KR" altLang="ko-KR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199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A0C3-BF60-4713-9354-BF5619379511}" type="datetimeFigureOut">
              <a:rPr lang="ko-KR" altLang="en-US" smtClean="0"/>
              <a:pPr/>
              <a:t>2022-01-21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61E7-E5B9-46E9-9CF2-9E51C37F8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2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A0C3-BF60-4713-9354-BF5619379511}" type="datetimeFigureOut">
              <a:rPr lang="ko-KR" altLang="en-US" smtClean="0"/>
              <a:pPr/>
              <a:t>2022-01-21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E61E7-E5B9-46E9-9CF2-9E51C37F8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9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207"/>
          <p:cNvSpPr>
            <a:spLocks noChangeShapeType="1"/>
          </p:cNvSpPr>
          <p:nvPr/>
        </p:nvSpPr>
        <p:spPr bwMode="auto">
          <a:xfrm flipV="1">
            <a:off x="273050" y="2201863"/>
            <a:ext cx="8897938" cy="31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 Box 1208"/>
          <p:cNvSpPr txBox="1">
            <a:spLocks noChangeArrowheads="1"/>
          </p:cNvSpPr>
          <p:nvPr/>
        </p:nvSpPr>
        <p:spPr bwMode="auto">
          <a:xfrm>
            <a:off x="2687638" y="1643063"/>
            <a:ext cx="65928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ko-KR" altLang="en-US" sz="3000" dirty="0" smtClean="0">
                <a:latin typeface="+mn-ea"/>
                <a:ea typeface="+mn-ea"/>
              </a:rPr>
              <a:t>화면설계서 </a:t>
            </a:r>
            <a:r>
              <a:rPr lang="en-US" altLang="ko-KR" sz="3000" dirty="0" smtClean="0">
                <a:latin typeface="+mn-ea"/>
                <a:ea typeface="+mn-ea"/>
              </a:rPr>
              <a:t>– </a:t>
            </a:r>
            <a:r>
              <a:rPr lang="ko-KR" altLang="en-US" sz="3000" dirty="0" smtClean="0">
                <a:latin typeface="+mn-ea"/>
                <a:ea typeface="+mn-ea"/>
              </a:rPr>
              <a:t>자료실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22" name="Text Box 1213"/>
          <p:cNvSpPr txBox="1">
            <a:spLocks noChangeArrowheads="1"/>
          </p:cNvSpPr>
          <p:nvPr/>
        </p:nvSpPr>
        <p:spPr bwMode="auto">
          <a:xfrm>
            <a:off x="5813425" y="2867025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문서번호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AP-DG-00008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71205"/>
              </p:ext>
            </p:extLst>
          </p:nvPr>
        </p:nvGraphicFramePr>
        <p:xfrm>
          <a:off x="2559050" y="4292600"/>
          <a:ext cx="4924425" cy="1342586"/>
        </p:xfrm>
        <a:graphic>
          <a:graphicData uri="http://schemas.openxmlformats.org/drawingml/2006/table">
            <a:tbl>
              <a:tblPr/>
              <a:tblGrid>
                <a:gridCol w="14860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83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8036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문 서 명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화면설계서 </a:t>
                      </a:r>
                      <a:r>
                        <a:rPr lang="en-US" altLang="ko-KR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– </a:t>
                      </a: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시험신청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문서번호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AP-DG-00008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4400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문서버전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 1.0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2114">
                <a:tc>
                  <a:txBody>
                    <a:bodyPr/>
                    <a:lstStyle/>
                    <a:p>
                      <a:pPr algn="ctr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작성자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auto" latinLnBrk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윤상준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Box 1210"/>
          <p:cNvSpPr txBox="1">
            <a:spLocks noChangeArrowheads="1"/>
          </p:cNvSpPr>
          <p:nvPr/>
        </p:nvSpPr>
        <p:spPr bwMode="auto">
          <a:xfrm>
            <a:off x="3440832" y="746125"/>
            <a:ext cx="58333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ko-KR" altLang="en-US" sz="2000" dirty="0" smtClean="0">
                <a:latin typeface="+mn-ea"/>
                <a:ea typeface="+mn-ea"/>
              </a:rPr>
              <a:t>복합재 인증센터 구축을 위한 시스템 개발 용역</a:t>
            </a:r>
            <a:endParaRPr lang="en-US" altLang="ko-KR" sz="2000" dirty="0">
              <a:latin typeface="+mn-ea"/>
              <a:ea typeface="+mn-ea"/>
            </a:endParaRPr>
          </a:p>
        </p:txBody>
      </p:sp>
      <p:pic>
        <p:nvPicPr>
          <p:cNvPr id="13" name="_x381036744" descr="EMB0000e52001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404020"/>
            <a:ext cx="2524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_x381037392" descr="EMB0000e520017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6093296"/>
            <a:ext cx="1133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0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</a:rPr>
              <a:t>AP-UI-10-40-01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188673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smtClean="0">
                <a:latin typeface="+mn-ea"/>
              </a:rPr>
              <a:t>자료실 </a:t>
            </a:r>
            <a:r>
              <a:rPr lang="en-US" altLang="ko-KR" sz="1000" dirty="0" smtClean="0">
                <a:latin typeface="+mn-ea"/>
              </a:rPr>
              <a:t>&gt; </a:t>
            </a:r>
            <a:r>
              <a:rPr lang="ko-KR" altLang="en-US" sz="1000" dirty="0" smtClean="0">
                <a:latin typeface="+mn-ea"/>
              </a:rPr>
              <a:t>관련법령</a:t>
            </a:r>
            <a:r>
              <a:rPr lang="en-US" altLang="ko-KR" sz="1000" dirty="0" smtClean="0">
                <a:latin typeface="+mn-ea"/>
              </a:rPr>
              <a:t>(1/2)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err="1" smtClean="0">
                <a:latin typeface="+mn-ea"/>
              </a:rPr>
              <a:t>프론트</a:t>
            </a:r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 smtClean="0">
                <a:latin typeface="+mn-ea"/>
              </a:rPr>
              <a:t>자료실</a:t>
            </a:r>
            <a:r>
              <a:rPr lang="en-US" altLang="ko-KR" sz="800" dirty="0" smtClean="0">
                <a:latin typeface="+mn-ea"/>
              </a:rPr>
              <a:t>&gt;</a:t>
            </a:r>
            <a:r>
              <a:rPr lang="ko-KR" altLang="en-US" sz="800" dirty="0" smtClean="0">
                <a:latin typeface="+mn-ea"/>
              </a:rPr>
              <a:t>관련법령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xmlns="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xmlns="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자료실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xmlns="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191" name="표 190">
            <a:extLst>
              <a:ext uri="{FF2B5EF4-FFF2-40B4-BE49-F238E27FC236}">
                <a16:creationId xmlns:a16="http://schemas.microsoft.com/office/drawing/2014/main" xmlns="" id="{10D6AE0E-28D3-4EFB-B51E-AFF130271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34450"/>
              </p:ext>
            </p:extLst>
          </p:nvPr>
        </p:nvGraphicFramePr>
        <p:xfrm>
          <a:off x="279643" y="1490112"/>
          <a:ext cx="1288800" cy="64008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관련법령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기술자료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발간물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92">
            <a:extLst>
              <a:ext uri="{FF2B5EF4-FFF2-40B4-BE49-F238E27FC236}">
                <a16:creationId xmlns:a16="http://schemas.microsoft.com/office/drawing/2014/main" xmlns="" id="{CEF7C9D6-DAC2-4CCA-8AFD-7B015F8C47CE}"/>
              </a:ext>
            </a:extLst>
          </p:cNvPr>
          <p:cNvSpPr txBox="1"/>
          <p:nvPr/>
        </p:nvSpPr>
        <p:spPr>
          <a:xfrm>
            <a:off x="1878232" y="2044253"/>
            <a:ext cx="1145079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총 게시물 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: </a:t>
            </a:r>
            <a:r>
              <a:rPr kumimoji="1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3</a:t>
            </a:r>
            <a:endParaRPr kumimoji="1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1785969" y="1221820"/>
            <a:ext cx="728555" cy="215444"/>
            <a:chOff x="200472" y="952373"/>
            <a:chExt cx="728555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6476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관련법령</a:t>
              </a:r>
              <a:endParaRPr lang="ko-KR" altLang="en-US" sz="14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85610"/>
              </p:ext>
            </p:extLst>
          </p:nvPr>
        </p:nvGraphicFramePr>
        <p:xfrm>
          <a:off x="8105024" y="1245111"/>
          <a:ext cx="1800000" cy="2420915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검색조건을</a:t>
                      </a:r>
                      <a:r>
                        <a:rPr lang="ko-KR" altLang="en-US" sz="900" baseline="0" dirty="0" smtClean="0"/>
                        <a:t> 선택함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 - </a:t>
                      </a:r>
                      <a:r>
                        <a:rPr lang="ko-KR" altLang="en-US" sz="900" baseline="0" dirty="0" smtClean="0"/>
                        <a:t>제목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 - </a:t>
                      </a:r>
                      <a:r>
                        <a:rPr lang="ko-KR" altLang="en-US" sz="900" baseline="0" dirty="0" smtClean="0"/>
                        <a:t>내용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검색어를</a:t>
                      </a:r>
                      <a:r>
                        <a:rPr lang="ko-KR" altLang="en-US" sz="900" dirty="0" smtClean="0"/>
                        <a:t> 입력함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버튼 클릭 시 검색조건으로 게시물을 검색하여 결과를 목록으로 보여줌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검색조건에 대한 결과물의 총 게시물 건수를 보여줌 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제목</a:t>
                      </a:r>
                      <a:r>
                        <a:rPr lang="ko-KR" altLang="en-US" sz="900" baseline="0" dirty="0" smtClean="0"/>
                        <a:t> 클릭 시 해당 게시물의 상세조회 화면으로 이동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게시물 목록의 </a:t>
                      </a:r>
                      <a:r>
                        <a:rPr lang="ko-KR" altLang="en-US" sz="900" dirty="0" err="1" smtClean="0"/>
                        <a:t>페이징</a:t>
                      </a:r>
                      <a:r>
                        <a:rPr lang="ko-KR" altLang="en-US" sz="900" dirty="0" smtClean="0"/>
                        <a:t> 처리</a:t>
                      </a: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7" name="표 256">
            <a:extLst>
              <a:ext uri="{FF2B5EF4-FFF2-40B4-BE49-F238E27FC236}">
                <a16:creationId xmlns:a16="http://schemas.microsoft.com/office/drawing/2014/main" xmlns="" id="{76CA3801-ECDB-432C-8729-EE77BC84A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495420"/>
              </p:ext>
            </p:extLst>
          </p:nvPr>
        </p:nvGraphicFramePr>
        <p:xfrm>
          <a:off x="1872438" y="2284864"/>
          <a:ext cx="6032890" cy="853440"/>
        </p:xfrm>
        <a:graphic>
          <a:graphicData uri="http://schemas.openxmlformats.org/drawingml/2006/table">
            <a:tbl>
              <a:tblPr firstRow="1" bandRow="1"/>
              <a:tblGrid>
                <a:gridCol w="4162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373504241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869393814"/>
                    </a:ext>
                  </a:extLst>
                </a:gridCol>
              </a:tblGrid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번호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작성일자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조회수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산업기술개발장비 통합관리요령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2020-06-16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국가연구개발 시설장비의 관리 등에 관한 표준지침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2020-06-16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8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국가연구개발 시설장비의 관리 등에 관한 매뉴얼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(2019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년 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6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월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2020-06-16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B07F60D1-DF32-4CA7-BF2E-103025FB68C4}"/>
              </a:ext>
            </a:extLst>
          </p:cNvPr>
          <p:cNvGrpSpPr/>
          <p:nvPr/>
        </p:nvGrpSpPr>
        <p:grpSpPr>
          <a:xfrm>
            <a:off x="4794730" y="1880029"/>
            <a:ext cx="648072" cy="167737"/>
            <a:chOff x="2798993" y="2265271"/>
            <a:chExt cx="648072" cy="216000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98F05530-24B8-4520-B1E5-1E21B7128150}"/>
                </a:ext>
              </a:extLst>
            </p:cNvPr>
            <p:cNvSpPr/>
            <p:nvPr/>
          </p:nvSpPr>
          <p:spPr>
            <a:xfrm>
              <a:off x="2798993" y="2265271"/>
              <a:ext cx="648071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476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제목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3CC8ABA1-39C4-4368-BC68-10D91ED3689B}"/>
                </a:ext>
              </a:extLst>
            </p:cNvPr>
            <p:cNvSpPr/>
            <p:nvPr/>
          </p:nvSpPr>
          <p:spPr>
            <a:xfrm>
              <a:off x="3231065" y="2265271"/>
              <a:ext cx="216000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▼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60900DC-C91C-48EC-AEDF-6F969D8C66F5}"/>
              </a:ext>
            </a:extLst>
          </p:cNvPr>
          <p:cNvSpPr/>
          <p:nvPr/>
        </p:nvSpPr>
        <p:spPr>
          <a:xfrm>
            <a:off x="7410608" y="1880029"/>
            <a:ext cx="494720" cy="1677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검색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98F05530-24B8-4520-B1E5-1E21B7128150}"/>
              </a:ext>
            </a:extLst>
          </p:cNvPr>
          <p:cNvSpPr/>
          <p:nvPr/>
        </p:nvSpPr>
        <p:spPr>
          <a:xfrm>
            <a:off x="5498481" y="1880029"/>
            <a:ext cx="1840118" cy="16773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검색어를</a:t>
            </a:r>
            <a:r>
              <a:rPr kumimoji="0" lang="ko-KR" alt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 입력하세요</a:t>
            </a:r>
            <a:endParaRPr kumimoji="0" lang="ko-KR" altLang="en-US" sz="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7" name="TextBox 192">
            <a:extLst>
              <a:ext uri="{FF2B5EF4-FFF2-40B4-BE49-F238E27FC236}">
                <a16:creationId xmlns:a16="http://schemas.microsoft.com/office/drawing/2014/main" xmlns="" id="{CEF7C9D6-DAC2-4CCA-8AFD-7B015F8C47CE}"/>
              </a:ext>
            </a:extLst>
          </p:cNvPr>
          <p:cNvSpPr txBox="1"/>
          <p:nvPr/>
        </p:nvSpPr>
        <p:spPr>
          <a:xfrm>
            <a:off x="3394337" y="3493145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&lt;&lt;   &lt;   1   2   3   4   5   6   7   8   9   10   &gt;   &gt;&gt;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200808" y="3520164"/>
            <a:ext cx="135874" cy="144000"/>
          </a:xfrm>
          <a:prstGeom prst="rect">
            <a:avLst/>
          </a:prstGeom>
          <a:solidFill>
            <a:srgbClr val="00B0F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4676796" y="1812881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529064" y="1755336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384541" y="179054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259699" y="196494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901835" y="261332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428765" y="3520164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TextBox 192">
            <a:extLst>
              <a:ext uri="{FF2B5EF4-FFF2-40B4-BE49-F238E27FC236}">
                <a16:creationId xmlns:a16="http://schemas.microsoft.com/office/drawing/2014/main" xmlns="" id="{CEF7C9D6-DAC2-4CCA-8AFD-7B015F8C47CE}"/>
              </a:ext>
            </a:extLst>
          </p:cNvPr>
          <p:cNvSpPr txBox="1"/>
          <p:nvPr/>
        </p:nvSpPr>
        <p:spPr>
          <a:xfrm>
            <a:off x="5529064" y="1251298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r" latinLnBrk="0">
              <a:defRPr/>
            </a:pPr>
            <a:r>
              <a:rPr lang="ko-KR" altLang="en-US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자료실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관련법령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16" name="자유형 149">
            <a:extLst>
              <a:ext uri="{FF2B5EF4-FFF2-40B4-BE49-F238E27FC236}">
                <a16:creationId xmlns:a16="http://schemas.microsoft.com/office/drawing/2014/main" xmlns="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986203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5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</a:rPr>
              <a:t>AP-UI-10-40-01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188673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smtClean="0">
                <a:latin typeface="+mn-ea"/>
              </a:rPr>
              <a:t>자료실 </a:t>
            </a:r>
            <a:r>
              <a:rPr lang="en-US" altLang="ko-KR" sz="1000" dirty="0" smtClean="0">
                <a:latin typeface="+mn-ea"/>
              </a:rPr>
              <a:t>&gt; </a:t>
            </a:r>
            <a:r>
              <a:rPr lang="ko-KR" altLang="en-US" sz="1000" dirty="0" smtClean="0">
                <a:latin typeface="+mn-ea"/>
              </a:rPr>
              <a:t>관련법령</a:t>
            </a:r>
            <a:r>
              <a:rPr lang="en-US" altLang="ko-KR" sz="1000" dirty="0" smtClean="0">
                <a:latin typeface="+mn-ea"/>
              </a:rPr>
              <a:t>(2/2)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err="1" smtClean="0">
                <a:latin typeface="+mn-ea"/>
              </a:rPr>
              <a:t>프론트</a:t>
            </a:r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 smtClean="0">
                <a:latin typeface="+mn-ea"/>
              </a:rPr>
              <a:t>자료실</a:t>
            </a:r>
            <a:r>
              <a:rPr lang="en-US" altLang="ko-KR" sz="800" dirty="0" smtClean="0">
                <a:latin typeface="+mn-ea"/>
              </a:rPr>
              <a:t>&gt;</a:t>
            </a:r>
            <a:r>
              <a:rPr lang="ko-KR" altLang="en-US" sz="800" dirty="0" smtClean="0">
                <a:latin typeface="+mn-ea"/>
              </a:rPr>
              <a:t>관련법령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xmlns="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xmlns="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자료실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xmlns="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191" name="표 190">
            <a:extLst>
              <a:ext uri="{FF2B5EF4-FFF2-40B4-BE49-F238E27FC236}">
                <a16:creationId xmlns:a16="http://schemas.microsoft.com/office/drawing/2014/main" xmlns="" id="{10D6AE0E-28D3-4EFB-B51E-AFF130271346}"/>
              </a:ext>
            </a:extLst>
          </p:cNvPr>
          <p:cNvGraphicFramePr>
            <a:graphicFrameLocks noGrp="1"/>
          </p:cNvGraphicFramePr>
          <p:nvPr/>
        </p:nvGraphicFramePr>
        <p:xfrm>
          <a:off x="279643" y="1490112"/>
          <a:ext cx="1288800" cy="64008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관련법령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기술자료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발간물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/>
          <p:cNvGrpSpPr/>
          <p:nvPr/>
        </p:nvGrpSpPr>
        <p:grpSpPr>
          <a:xfrm>
            <a:off x="1785969" y="1221820"/>
            <a:ext cx="728555" cy="215444"/>
            <a:chOff x="200472" y="952373"/>
            <a:chExt cx="728555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6476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관련법령</a:t>
              </a:r>
              <a:endParaRPr lang="ko-KR" altLang="en-US" sz="14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73896"/>
              </p:ext>
            </p:extLst>
          </p:nvPr>
        </p:nvGraphicFramePr>
        <p:xfrm>
          <a:off x="8105024" y="1245111"/>
          <a:ext cx="1800000" cy="2233707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게시물에 첨부된 파일을 보여주고 파일명 클릭 시 첨부파일을 </a:t>
                      </a:r>
                      <a:r>
                        <a:rPr lang="ko-KR" altLang="en-US" sz="900" dirty="0" err="1" smtClean="0"/>
                        <a:t>다운로드함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버튼 클릭 시 게시물 목록조회 화면으로 이동함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검색조건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err="1" smtClean="0"/>
                        <a:t>페이징</a:t>
                      </a:r>
                      <a:r>
                        <a:rPr lang="ko-KR" altLang="en-US" sz="900" dirty="0" smtClean="0"/>
                        <a:t> 번호 일치해야 함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이전 게시물 제목이 보이고 제목 클릭 시 상세조회</a:t>
                      </a:r>
                      <a:r>
                        <a:rPr lang="ko-KR" altLang="en-US" sz="900" baseline="0" dirty="0" smtClean="0"/>
                        <a:t> 화면으로 이동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이후 게시물 제목이 보이고 제목 클릭 시 상세조회</a:t>
                      </a:r>
                      <a:r>
                        <a:rPr lang="ko-KR" altLang="en-US" sz="900" baseline="0" dirty="0" smtClean="0"/>
                        <a:t> 화면으로 이동</a:t>
                      </a:r>
                      <a:r>
                        <a:rPr lang="ko-KR" altLang="en-US" sz="900" dirty="0" smtClean="0"/>
                        <a:t> 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1AF98699-8219-497C-83FD-5D1D9308F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8363"/>
              </p:ext>
            </p:extLst>
          </p:nvPr>
        </p:nvGraphicFramePr>
        <p:xfrm>
          <a:off x="1840479" y="1710946"/>
          <a:ext cx="6032891" cy="2294118"/>
        </p:xfrm>
        <a:graphic>
          <a:graphicData uri="http://schemas.openxmlformats.org/drawingml/2006/table">
            <a:tbl>
              <a:tblPr firstRow="1" bandRow="1"/>
              <a:tblGrid>
                <a:gridCol w="8497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56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61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81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국가연구개발 시설장비의 관리 등에 관한 표준지침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643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작성일자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2020-06-16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조회수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7</a:t>
                      </a:r>
                      <a:endParaRPr lang="ko-KR" altLang="en-US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9292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첨부파일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      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국가연구개발 시설장비의 관리 등에 관한 표준지침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</a:t>
                      </a:r>
                      <a:r>
                        <a:rPr lang="en-US" altLang="ko-KR" sz="800" b="1" u="none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hwp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439292"/>
                  </a:ext>
                </a:extLst>
              </a:tr>
              <a:tr h="1430118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국가연구개발 시설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·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장비의 관리 등에 관한 표준지침</a:t>
                      </a:r>
                    </a:p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시행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2020. 5. 4.] [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과학기술정보통신부고시 제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2020-19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호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, 2020. 5. 4.,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일부개정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.]</a:t>
                      </a:r>
                    </a:p>
                    <a:p>
                      <a:pPr algn="l" latinLnBrk="1"/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첨부파일을 확인하세요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07" y="2372028"/>
            <a:ext cx="114300" cy="133350"/>
          </a:xfrm>
          <a:prstGeom prst="rect">
            <a:avLst/>
          </a:prstGeom>
        </p:spPr>
      </p:pic>
      <p:sp>
        <p:nvSpPr>
          <p:cNvPr id="44" name="TextBox 192">
            <a:extLst>
              <a:ext uri="{FF2B5EF4-FFF2-40B4-BE49-F238E27FC236}">
                <a16:creationId xmlns:a16="http://schemas.microsoft.com/office/drawing/2014/main" xmlns="" id="{CEF7C9D6-DAC2-4CCA-8AFD-7B015F8C47CE}"/>
              </a:ext>
            </a:extLst>
          </p:cNvPr>
          <p:cNvSpPr txBox="1"/>
          <p:nvPr/>
        </p:nvSpPr>
        <p:spPr>
          <a:xfrm>
            <a:off x="5529064" y="1251298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r" latinLnBrk="0">
              <a:defRPr/>
            </a:pPr>
            <a:r>
              <a:rPr lang="ko-KR" altLang="en-US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자료실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&gt; </a:t>
            </a:r>
            <a:r>
              <a:rPr lang="ko-KR" altLang="en-US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관련법령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203" name="자유형 149">
            <a:extLst>
              <a:ext uri="{FF2B5EF4-FFF2-40B4-BE49-F238E27FC236}">
                <a16:creationId xmlns:a16="http://schemas.microsoft.com/office/drawing/2014/main" xmlns="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986203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60900DC-C91C-48EC-AEDF-6F969D8C66F5}"/>
              </a:ext>
            </a:extLst>
          </p:cNvPr>
          <p:cNvSpPr/>
          <p:nvPr/>
        </p:nvSpPr>
        <p:spPr>
          <a:xfrm>
            <a:off x="4528736" y="4227930"/>
            <a:ext cx="640287" cy="2091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smtClean="0">
                <a:solidFill>
                  <a:prstClr val="white"/>
                </a:solidFill>
                <a:latin typeface="Calibri" panose="020F0502020204030204"/>
                <a:ea typeface="나눔고딕" panose="020D0304000000000000" pitchFamily="50" charset="-127"/>
              </a:rPr>
              <a:t>목록보기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1AF98699-8219-497C-83FD-5D1D9308F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022875"/>
              </p:ext>
            </p:extLst>
          </p:nvPr>
        </p:nvGraphicFramePr>
        <p:xfrm>
          <a:off x="1840479" y="4725208"/>
          <a:ext cx="6032891" cy="576000"/>
        </p:xfrm>
        <a:graphic>
          <a:graphicData uri="http://schemas.openxmlformats.org/drawingml/2006/table">
            <a:tbl>
              <a:tblPr firstRow="1" bandRow="1"/>
              <a:tblGrid>
                <a:gridCol w="8497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3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이전글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국가연구개발 시설장비의 관리 등에 관한 매뉴얼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(2019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년 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6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월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643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다음글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산업기술개발장비 통합관리요령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9292260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2695785" y="2301933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37749" y="4188521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71856" y="4797152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88382" y="507850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92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AP-UI-10-40-02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188673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smtClean="0">
                <a:latin typeface="+mn-ea"/>
              </a:rPr>
              <a:t>자료실 </a:t>
            </a:r>
            <a:r>
              <a:rPr lang="en-US" altLang="ko-KR" sz="1000" dirty="0" smtClean="0">
                <a:latin typeface="+mn-ea"/>
              </a:rPr>
              <a:t>&gt; </a:t>
            </a:r>
            <a:r>
              <a:rPr lang="ko-KR" altLang="en-US" sz="1000" dirty="0" smtClean="0">
                <a:latin typeface="+mn-ea"/>
              </a:rPr>
              <a:t>기술자료</a:t>
            </a:r>
            <a:r>
              <a:rPr lang="en-US" altLang="ko-KR" sz="1000" dirty="0" smtClean="0">
                <a:latin typeface="+mn-ea"/>
              </a:rPr>
              <a:t>(1/2)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err="1" smtClean="0">
                <a:latin typeface="+mn-ea"/>
              </a:rPr>
              <a:t>프론트</a:t>
            </a:r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 smtClean="0">
                <a:latin typeface="+mn-ea"/>
              </a:rPr>
              <a:t>자료실</a:t>
            </a:r>
            <a:r>
              <a:rPr lang="en-US" altLang="ko-KR" sz="800" dirty="0" smtClean="0">
                <a:latin typeface="+mn-ea"/>
              </a:rPr>
              <a:t>&gt;</a:t>
            </a:r>
            <a:r>
              <a:rPr lang="ko-KR" altLang="en-US" sz="800" dirty="0" smtClean="0">
                <a:latin typeface="+mn-ea"/>
              </a:rPr>
              <a:t>기술자료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xmlns="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xmlns="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자료실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xmlns="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191" name="표 190">
            <a:extLst>
              <a:ext uri="{FF2B5EF4-FFF2-40B4-BE49-F238E27FC236}">
                <a16:creationId xmlns:a16="http://schemas.microsoft.com/office/drawing/2014/main" xmlns="" id="{10D6AE0E-28D3-4EFB-B51E-AFF130271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515734"/>
              </p:ext>
            </p:extLst>
          </p:nvPr>
        </p:nvGraphicFramePr>
        <p:xfrm>
          <a:off x="279643" y="1490112"/>
          <a:ext cx="1288800" cy="64008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관련법령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기술자료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발간물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92">
            <a:extLst>
              <a:ext uri="{FF2B5EF4-FFF2-40B4-BE49-F238E27FC236}">
                <a16:creationId xmlns:a16="http://schemas.microsoft.com/office/drawing/2014/main" xmlns="" id="{CEF7C9D6-DAC2-4CCA-8AFD-7B015F8C47CE}"/>
              </a:ext>
            </a:extLst>
          </p:cNvPr>
          <p:cNvSpPr txBox="1"/>
          <p:nvPr/>
        </p:nvSpPr>
        <p:spPr>
          <a:xfrm>
            <a:off x="1878232" y="2044253"/>
            <a:ext cx="1145079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총 게시물 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: </a:t>
            </a:r>
            <a:r>
              <a:rPr kumimoji="1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3</a:t>
            </a:r>
            <a:endParaRPr kumimoji="1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1785969" y="1221820"/>
            <a:ext cx="728555" cy="215444"/>
            <a:chOff x="200472" y="952373"/>
            <a:chExt cx="728555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6476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기술자료</a:t>
              </a:r>
              <a:endParaRPr lang="ko-KR" altLang="en-US" sz="14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31150"/>
              </p:ext>
            </p:extLst>
          </p:nvPr>
        </p:nvGraphicFramePr>
        <p:xfrm>
          <a:off x="8105024" y="1245111"/>
          <a:ext cx="1800000" cy="2420915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검색조건을</a:t>
                      </a:r>
                      <a:r>
                        <a:rPr lang="ko-KR" altLang="en-US" sz="900" baseline="0" dirty="0" smtClean="0"/>
                        <a:t> 선택함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 - </a:t>
                      </a:r>
                      <a:r>
                        <a:rPr lang="ko-KR" altLang="en-US" sz="900" baseline="0" dirty="0" smtClean="0"/>
                        <a:t>제목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 - </a:t>
                      </a:r>
                      <a:r>
                        <a:rPr lang="ko-KR" altLang="en-US" sz="900" baseline="0" dirty="0" smtClean="0"/>
                        <a:t>내용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검색어를</a:t>
                      </a:r>
                      <a:r>
                        <a:rPr lang="ko-KR" altLang="en-US" sz="900" dirty="0" smtClean="0"/>
                        <a:t> 입력함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버튼 클릭 시 검색조건으로 게시물을 검색하여 결과를 목록으로 보여줌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검색조건에 대한 결과물의 총 게시물 건수를 보여줌 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제목</a:t>
                      </a:r>
                      <a:r>
                        <a:rPr lang="ko-KR" altLang="en-US" sz="900" baseline="0" dirty="0" smtClean="0"/>
                        <a:t> 클릭 시 해당 게시물의 상세조회 화면으로 이동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게시물 목록의 </a:t>
                      </a:r>
                      <a:r>
                        <a:rPr lang="ko-KR" altLang="en-US" sz="900" dirty="0" err="1" smtClean="0"/>
                        <a:t>페이징</a:t>
                      </a:r>
                      <a:r>
                        <a:rPr lang="ko-KR" altLang="en-US" sz="900" dirty="0" smtClean="0"/>
                        <a:t> 처리</a:t>
                      </a: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7" name="표 256">
            <a:extLst>
              <a:ext uri="{FF2B5EF4-FFF2-40B4-BE49-F238E27FC236}">
                <a16:creationId xmlns:a16="http://schemas.microsoft.com/office/drawing/2014/main" xmlns="" id="{76CA3801-ECDB-432C-8729-EE77BC84A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70316"/>
              </p:ext>
            </p:extLst>
          </p:nvPr>
        </p:nvGraphicFramePr>
        <p:xfrm>
          <a:off x="1872438" y="2284864"/>
          <a:ext cx="6032890" cy="853440"/>
        </p:xfrm>
        <a:graphic>
          <a:graphicData uri="http://schemas.openxmlformats.org/drawingml/2006/table">
            <a:tbl>
              <a:tblPr firstRow="1" bandRow="1"/>
              <a:tblGrid>
                <a:gridCol w="4162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373504241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869393814"/>
                    </a:ext>
                  </a:extLst>
                </a:gridCol>
              </a:tblGrid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번호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작성일자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조회수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국가대형연구시설 총람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2020-06-16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국가 대형연구시설 구축지도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2020-06-16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8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2018 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국가연구시설장비 조사분석보고서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2020-06-16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B07F60D1-DF32-4CA7-BF2E-103025FB68C4}"/>
              </a:ext>
            </a:extLst>
          </p:cNvPr>
          <p:cNvGrpSpPr/>
          <p:nvPr/>
        </p:nvGrpSpPr>
        <p:grpSpPr>
          <a:xfrm>
            <a:off x="4794730" y="1880029"/>
            <a:ext cx="648072" cy="167737"/>
            <a:chOff x="2798993" y="2265271"/>
            <a:chExt cx="648072" cy="216000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98F05530-24B8-4520-B1E5-1E21B7128150}"/>
                </a:ext>
              </a:extLst>
            </p:cNvPr>
            <p:cNvSpPr/>
            <p:nvPr/>
          </p:nvSpPr>
          <p:spPr>
            <a:xfrm>
              <a:off x="2798993" y="2265271"/>
              <a:ext cx="648071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476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제목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3CC8ABA1-39C4-4368-BC68-10D91ED3689B}"/>
                </a:ext>
              </a:extLst>
            </p:cNvPr>
            <p:cNvSpPr/>
            <p:nvPr/>
          </p:nvSpPr>
          <p:spPr>
            <a:xfrm>
              <a:off x="3231065" y="2265271"/>
              <a:ext cx="216000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▼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60900DC-C91C-48EC-AEDF-6F969D8C66F5}"/>
              </a:ext>
            </a:extLst>
          </p:cNvPr>
          <p:cNvSpPr/>
          <p:nvPr/>
        </p:nvSpPr>
        <p:spPr>
          <a:xfrm>
            <a:off x="7410608" y="1880029"/>
            <a:ext cx="494720" cy="1677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검색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98F05530-24B8-4520-B1E5-1E21B7128150}"/>
              </a:ext>
            </a:extLst>
          </p:cNvPr>
          <p:cNvSpPr/>
          <p:nvPr/>
        </p:nvSpPr>
        <p:spPr>
          <a:xfrm>
            <a:off x="5498481" y="1880029"/>
            <a:ext cx="1840118" cy="16773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검색어를</a:t>
            </a:r>
            <a:r>
              <a:rPr kumimoji="0" lang="ko-KR" alt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 입력하세요</a:t>
            </a:r>
            <a:endParaRPr kumimoji="0" lang="ko-KR" altLang="en-US" sz="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7" name="TextBox 192">
            <a:extLst>
              <a:ext uri="{FF2B5EF4-FFF2-40B4-BE49-F238E27FC236}">
                <a16:creationId xmlns:a16="http://schemas.microsoft.com/office/drawing/2014/main" xmlns="" id="{CEF7C9D6-DAC2-4CCA-8AFD-7B015F8C47CE}"/>
              </a:ext>
            </a:extLst>
          </p:cNvPr>
          <p:cNvSpPr txBox="1"/>
          <p:nvPr/>
        </p:nvSpPr>
        <p:spPr>
          <a:xfrm>
            <a:off x="3394337" y="3493145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&lt;&lt;   &lt;   1   2   3   4   5   6   7   8   9   10   &gt;   &gt;&gt;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200808" y="3520164"/>
            <a:ext cx="135874" cy="144000"/>
          </a:xfrm>
          <a:prstGeom prst="rect">
            <a:avLst/>
          </a:prstGeom>
          <a:solidFill>
            <a:srgbClr val="00B0F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4676796" y="1812881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529064" y="1755336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384541" y="179054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259699" y="196494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901835" y="261332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428765" y="3520164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TextBox 192">
            <a:extLst>
              <a:ext uri="{FF2B5EF4-FFF2-40B4-BE49-F238E27FC236}">
                <a16:creationId xmlns:a16="http://schemas.microsoft.com/office/drawing/2014/main" xmlns="" id="{CEF7C9D6-DAC2-4CCA-8AFD-7B015F8C47CE}"/>
              </a:ext>
            </a:extLst>
          </p:cNvPr>
          <p:cNvSpPr txBox="1"/>
          <p:nvPr/>
        </p:nvSpPr>
        <p:spPr>
          <a:xfrm>
            <a:off x="5529064" y="1251298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r" latinLnBrk="0">
              <a:defRPr/>
            </a:pPr>
            <a:r>
              <a:rPr lang="ko-KR" altLang="en-US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자료실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기술자료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16" name="자유형 149">
            <a:extLst>
              <a:ext uri="{FF2B5EF4-FFF2-40B4-BE49-F238E27FC236}">
                <a16:creationId xmlns:a16="http://schemas.microsoft.com/office/drawing/2014/main" xmlns="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986203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87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AP-UI-10-40-02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188673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smtClean="0">
                <a:latin typeface="+mn-ea"/>
              </a:rPr>
              <a:t>자료실 </a:t>
            </a:r>
            <a:r>
              <a:rPr lang="en-US" altLang="ko-KR" sz="1000" dirty="0" smtClean="0">
                <a:latin typeface="+mn-ea"/>
              </a:rPr>
              <a:t>&gt; </a:t>
            </a:r>
            <a:r>
              <a:rPr lang="ko-KR" altLang="en-US" sz="1000" dirty="0" smtClean="0">
                <a:latin typeface="+mn-ea"/>
              </a:rPr>
              <a:t>기술자료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>
                <a:latin typeface="+mn-ea"/>
              </a:rPr>
              <a:t>2</a:t>
            </a:r>
            <a:r>
              <a:rPr lang="en-US" altLang="ko-KR" sz="1000" dirty="0" smtClean="0">
                <a:latin typeface="+mn-ea"/>
              </a:rPr>
              <a:t>/2)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err="1" smtClean="0">
                <a:latin typeface="+mn-ea"/>
              </a:rPr>
              <a:t>프론트</a:t>
            </a:r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 smtClean="0">
                <a:latin typeface="+mn-ea"/>
              </a:rPr>
              <a:t>자료실</a:t>
            </a:r>
            <a:r>
              <a:rPr lang="en-US" altLang="ko-KR" sz="800" dirty="0" smtClean="0">
                <a:latin typeface="+mn-ea"/>
              </a:rPr>
              <a:t>&gt;</a:t>
            </a:r>
            <a:r>
              <a:rPr lang="ko-KR" altLang="en-US" sz="800" dirty="0" smtClean="0">
                <a:latin typeface="+mn-ea"/>
              </a:rPr>
              <a:t>기술자료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xmlns="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xmlns="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자료실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xmlns="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191" name="표 190">
            <a:extLst>
              <a:ext uri="{FF2B5EF4-FFF2-40B4-BE49-F238E27FC236}">
                <a16:creationId xmlns:a16="http://schemas.microsoft.com/office/drawing/2014/main" xmlns="" id="{10D6AE0E-28D3-4EFB-B51E-AFF130271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75482"/>
              </p:ext>
            </p:extLst>
          </p:nvPr>
        </p:nvGraphicFramePr>
        <p:xfrm>
          <a:off x="279643" y="1490112"/>
          <a:ext cx="1288800" cy="64008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관련법령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기술자료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발간물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/>
          <p:cNvGrpSpPr/>
          <p:nvPr/>
        </p:nvGrpSpPr>
        <p:grpSpPr>
          <a:xfrm>
            <a:off x="1785969" y="1221820"/>
            <a:ext cx="728555" cy="215444"/>
            <a:chOff x="200472" y="952373"/>
            <a:chExt cx="728555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6476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기술자료</a:t>
              </a:r>
              <a:endParaRPr lang="ko-KR" altLang="en-US" sz="14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/>
          </p:nvPr>
        </p:nvGraphicFramePr>
        <p:xfrm>
          <a:off x="8105024" y="1245111"/>
          <a:ext cx="1800000" cy="2233707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게시물에 첨부된 파일을 보여주고 파일명 클릭 시 첨부파일을 </a:t>
                      </a:r>
                      <a:r>
                        <a:rPr lang="ko-KR" altLang="en-US" sz="900" dirty="0" err="1" smtClean="0"/>
                        <a:t>다운로드함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버튼 클릭 시 게시물 목록조회 화면으로 이동함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검색조건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err="1" smtClean="0"/>
                        <a:t>페이징</a:t>
                      </a:r>
                      <a:r>
                        <a:rPr lang="ko-KR" altLang="en-US" sz="900" dirty="0" smtClean="0"/>
                        <a:t> 번호 일치해야 함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이전 게시물 제목이 보이고 제목 클릭 시 상세조회</a:t>
                      </a:r>
                      <a:r>
                        <a:rPr lang="ko-KR" altLang="en-US" sz="900" baseline="0" dirty="0" smtClean="0"/>
                        <a:t> 화면으로 이동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이후 게시물 제목이 보이고 제목 클릭 시 상세조회</a:t>
                      </a:r>
                      <a:r>
                        <a:rPr lang="ko-KR" altLang="en-US" sz="900" baseline="0" dirty="0" smtClean="0"/>
                        <a:t> 화면으로 이동</a:t>
                      </a:r>
                      <a:r>
                        <a:rPr lang="ko-KR" altLang="en-US" sz="900" dirty="0" smtClean="0"/>
                        <a:t> 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1AF98699-8219-497C-83FD-5D1D9308F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557659"/>
              </p:ext>
            </p:extLst>
          </p:nvPr>
        </p:nvGraphicFramePr>
        <p:xfrm>
          <a:off x="1840479" y="1710946"/>
          <a:ext cx="6032891" cy="2294118"/>
        </p:xfrm>
        <a:graphic>
          <a:graphicData uri="http://schemas.openxmlformats.org/drawingml/2006/table">
            <a:tbl>
              <a:tblPr firstRow="1" bandRow="1"/>
              <a:tblGrid>
                <a:gridCol w="8497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56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61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81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국가 대형연구시설 구축지도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643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작성일자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2020-06-16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조회수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7</a:t>
                      </a:r>
                      <a:endParaRPr lang="ko-KR" altLang="en-US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9292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첨부파일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      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국가 대형연구시설 구축지도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.pdf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439292"/>
                  </a:ext>
                </a:extLst>
              </a:tr>
              <a:tr h="1430118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국가 대형연구시설 구축지도</a:t>
                      </a:r>
                    </a:p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첨부파일을 확인하세요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07" y="2372028"/>
            <a:ext cx="114300" cy="133350"/>
          </a:xfrm>
          <a:prstGeom prst="rect">
            <a:avLst/>
          </a:prstGeom>
        </p:spPr>
      </p:pic>
      <p:sp>
        <p:nvSpPr>
          <p:cNvPr id="44" name="TextBox 192">
            <a:extLst>
              <a:ext uri="{FF2B5EF4-FFF2-40B4-BE49-F238E27FC236}">
                <a16:creationId xmlns:a16="http://schemas.microsoft.com/office/drawing/2014/main" xmlns="" id="{CEF7C9D6-DAC2-4CCA-8AFD-7B015F8C47CE}"/>
              </a:ext>
            </a:extLst>
          </p:cNvPr>
          <p:cNvSpPr txBox="1"/>
          <p:nvPr/>
        </p:nvSpPr>
        <p:spPr>
          <a:xfrm>
            <a:off x="5529064" y="1251298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r" latinLnBrk="0">
              <a:defRPr/>
            </a:pPr>
            <a:r>
              <a:rPr lang="ko-KR" altLang="en-US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자료실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기술자료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203" name="자유형 149">
            <a:extLst>
              <a:ext uri="{FF2B5EF4-FFF2-40B4-BE49-F238E27FC236}">
                <a16:creationId xmlns:a16="http://schemas.microsoft.com/office/drawing/2014/main" xmlns="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986203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60900DC-C91C-48EC-AEDF-6F969D8C66F5}"/>
              </a:ext>
            </a:extLst>
          </p:cNvPr>
          <p:cNvSpPr/>
          <p:nvPr/>
        </p:nvSpPr>
        <p:spPr>
          <a:xfrm>
            <a:off x="4528736" y="4227930"/>
            <a:ext cx="640287" cy="2091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smtClean="0">
                <a:solidFill>
                  <a:prstClr val="white"/>
                </a:solidFill>
                <a:latin typeface="Calibri" panose="020F0502020204030204"/>
                <a:ea typeface="나눔고딕" panose="020D0304000000000000" pitchFamily="50" charset="-127"/>
              </a:rPr>
              <a:t>목록보기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1AF98699-8219-497C-83FD-5D1D9308F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402850"/>
              </p:ext>
            </p:extLst>
          </p:nvPr>
        </p:nvGraphicFramePr>
        <p:xfrm>
          <a:off x="1840479" y="4725208"/>
          <a:ext cx="6032891" cy="576000"/>
        </p:xfrm>
        <a:graphic>
          <a:graphicData uri="http://schemas.openxmlformats.org/drawingml/2006/table">
            <a:tbl>
              <a:tblPr firstRow="1" bandRow="1"/>
              <a:tblGrid>
                <a:gridCol w="8497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3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이전글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2018 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국가연구시설장비 조사분석보고서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643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다음글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국가대형연구시설 총람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9292260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2695785" y="2301933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37749" y="4188521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71856" y="4797152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88382" y="507850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123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AP-UI-10-40-03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175849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smtClean="0">
                <a:latin typeface="+mn-ea"/>
              </a:rPr>
              <a:t>자료실 </a:t>
            </a:r>
            <a:r>
              <a:rPr lang="en-US" altLang="ko-KR" sz="1000" dirty="0" smtClean="0">
                <a:latin typeface="+mn-ea"/>
              </a:rPr>
              <a:t>&gt; </a:t>
            </a:r>
            <a:r>
              <a:rPr lang="ko-KR" altLang="en-US" sz="1000" dirty="0" err="1" smtClean="0">
                <a:latin typeface="+mn-ea"/>
              </a:rPr>
              <a:t>발간물</a:t>
            </a:r>
            <a:r>
              <a:rPr lang="en-US" altLang="ko-KR" sz="1000" dirty="0" smtClean="0">
                <a:latin typeface="+mn-ea"/>
              </a:rPr>
              <a:t>(1/2)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err="1" smtClean="0">
                <a:latin typeface="+mn-ea"/>
              </a:rPr>
              <a:t>프론트</a:t>
            </a:r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 smtClean="0">
                <a:latin typeface="+mn-ea"/>
              </a:rPr>
              <a:t>자료실</a:t>
            </a:r>
            <a:r>
              <a:rPr lang="en-US" altLang="ko-KR" sz="800" dirty="0" smtClean="0">
                <a:latin typeface="+mn-ea"/>
              </a:rPr>
              <a:t>&gt;</a:t>
            </a:r>
            <a:r>
              <a:rPr lang="ko-KR" altLang="en-US" sz="800" dirty="0" err="1" smtClean="0">
                <a:latin typeface="+mn-ea"/>
              </a:rPr>
              <a:t>발간물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xmlns="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xmlns="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자료실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xmlns="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191" name="표 190">
            <a:extLst>
              <a:ext uri="{FF2B5EF4-FFF2-40B4-BE49-F238E27FC236}">
                <a16:creationId xmlns:a16="http://schemas.microsoft.com/office/drawing/2014/main" xmlns="" id="{10D6AE0E-28D3-4EFB-B51E-AFF130271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499074"/>
              </p:ext>
            </p:extLst>
          </p:nvPr>
        </p:nvGraphicFramePr>
        <p:xfrm>
          <a:off x="279643" y="1490112"/>
          <a:ext cx="1288800" cy="64008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관련법령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기술자료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발간물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92">
            <a:extLst>
              <a:ext uri="{FF2B5EF4-FFF2-40B4-BE49-F238E27FC236}">
                <a16:creationId xmlns:a16="http://schemas.microsoft.com/office/drawing/2014/main" xmlns="" id="{CEF7C9D6-DAC2-4CCA-8AFD-7B015F8C47CE}"/>
              </a:ext>
            </a:extLst>
          </p:cNvPr>
          <p:cNvSpPr txBox="1"/>
          <p:nvPr/>
        </p:nvSpPr>
        <p:spPr>
          <a:xfrm>
            <a:off x="1878232" y="2044253"/>
            <a:ext cx="1145079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총 게시물 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: </a:t>
            </a:r>
            <a:r>
              <a:rPr kumimoji="1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3</a:t>
            </a:r>
            <a:endParaRPr kumimoji="1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1785969" y="1221820"/>
            <a:ext cx="566652" cy="215444"/>
            <a:chOff x="200472" y="952373"/>
            <a:chExt cx="566652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48571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 err="1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발간물</a:t>
              </a:r>
              <a:endParaRPr lang="ko-KR" altLang="en-US" sz="14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69446"/>
              </p:ext>
            </p:extLst>
          </p:nvPr>
        </p:nvGraphicFramePr>
        <p:xfrm>
          <a:off x="8105024" y="1245111"/>
          <a:ext cx="1800000" cy="2420915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검색조건을</a:t>
                      </a:r>
                      <a:r>
                        <a:rPr lang="ko-KR" altLang="en-US" sz="900" baseline="0" dirty="0" smtClean="0"/>
                        <a:t> 선택함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 - </a:t>
                      </a:r>
                      <a:r>
                        <a:rPr lang="ko-KR" altLang="en-US" sz="900" baseline="0" dirty="0" smtClean="0"/>
                        <a:t>제목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   - </a:t>
                      </a:r>
                      <a:r>
                        <a:rPr lang="ko-KR" altLang="en-US" sz="900" baseline="0" dirty="0" smtClean="0"/>
                        <a:t>내용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검색어를</a:t>
                      </a:r>
                      <a:r>
                        <a:rPr lang="ko-KR" altLang="en-US" sz="900" dirty="0" smtClean="0"/>
                        <a:t> 입력함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버튼 클릭 시 검색조건으로 게시물을 검색하여 결과를 목록으로 보여줌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검색조건에 대한 결과물의 총 게시물 건수를 보여줌 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제목</a:t>
                      </a:r>
                      <a:r>
                        <a:rPr lang="ko-KR" altLang="en-US" sz="900" baseline="0" dirty="0" smtClean="0"/>
                        <a:t> 클릭 시 해당 게시물의 상세조회 화면으로 이동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게시물 목록의 </a:t>
                      </a:r>
                      <a:r>
                        <a:rPr lang="ko-KR" altLang="en-US" sz="900" dirty="0" err="1" smtClean="0"/>
                        <a:t>페이징</a:t>
                      </a:r>
                      <a:r>
                        <a:rPr lang="ko-KR" altLang="en-US" sz="900" dirty="0" smtClean="0"/>
                        <a:t> 처리</a:t>
                      </a:r>
                      <a:endParaRPr lang="en-US" altLang="ko-KR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7" name="표 256">
            <a:extLst>
              <a:ext uri="{FF2B5EF4-FFF2-40B4-BE49-F238E27FC236}">
                <a16:creationId xmlns:a16="http://schemas.microsoft.com/office/drawing/2014/main" xmlns="" id="{76CA3801-ECDB-432C-8729-EE77BC84A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165764"/>
              </p:ext>
            </p:extLst>
          </p:nvPr>
        </p:nvGraphicFramePr>
        <p:xfrm>
          <a:off x="1872438" y="2284864"/>
          <a:ext cx="6032890" cy="853440"/>
        </p:xfrm>
        <a:graphic>
          <a:graphicData uri="http://schemas.openxmlformats.org/drawingml/2006/table">
            <a:tbl>
              <a:tblPr firstRow="1" bandRow="1"/>
              <a:tblGrid>
                <a:gridCol w="4162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373504241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869393814"/>
                    </a:ext>
                  </a:extLst>
                </a:gridCol>
              </a:tblGrid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번호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작성일자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조회수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연구장비 유지보수비 산정기준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2020-06-16</a:t>
                      </a:r>
                      <a:endParaRPr lang="ko-KR" altLang="en-US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8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연구시설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·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장비의 정의 및 범위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개정판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2020-06-16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8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연구장비의 회계적 수명과 관리적 수명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2020-06-16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B07F60D1-DF32-4CA7-BF2E-103025FB68C4}"/>
              </a:ext>
            </a:extLst>
          </p:cNvPr>
          <p:cNvGrpSpPr/>
          <p:nvPr/>
        </p:nvGrpSpPr>
        <p:grpSpPr>
          <a:xfrm>
            <a:off x="4794730" y="1880029"/>
            <a:ext cx="648072" cy="167737"/>
            <a:chOff x="2798993" y="2265271"/>
            <a:chExt cx="648072" cy="216000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98F05530-24B8-4520-B1E5-1E21B7128150}"/>
                </a:ext>
              </a:extLst>
            </p:cNvPr>
            <p:cNvSpPr/>
            <p:nvPr/>
          </p:nvSpPr>
          <p:spPr>
            <a:xfrm>
              <a:off x="2798993" y="2265271"/>
              <a:ext cx="648071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47625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제목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3CC8ABA1-39C4-4368-BC68-10D91ED3689B}"/>
                </a:ext>
              </a:extLst>
            </p:cNvPr>
            <p:cNvSpPr/>
            <p:nvPr/>
          </p:nvSpPr>
          <p:spPr>
            <a:xfrm>
              <a:off x="3231065" y="2265271"/>
              <a:ext cx="216000" cy="216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▼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60900DC-C91C-48EC-AEDF-6F969D8C66F5}"/>
              </a:ext>
            </a:extLst>
          </p:cNvPr>
          <p:cNvSpPr/>
          <p:nvPr/>
        </p:nvSpPr>
        <p:spPr>
          <a:xfrm>
            <a:off x="7410608" y="1880029"/>
            <a:ext cx="494720" cy="1677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나눔고딕" panose="020D0304000000000000" pitchFamily="50" charset="-127"/>
                <a:cs typeface="+mn-cs"/>
              </a:rPr>
              <a:t>검색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98F05530-24B8-4520-B1E5-1E21B7128150}"/>
              </a:ext>
            </a:extLst>
          </p:cNvPr>
          <p:cNvSpPr/>
          <p:nvPr/>
        </p:nvSpPr>
        <p:spPr>
          <a:xfrm>
            <a:off x="5498481" y="1880029"/>
            <a:ext cx="1840118" cy="16773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4762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검색어를</a:t>
            </a:r>
            <a:r>
              <a:rPr kumimoji="0" lang="ko-KR" altLang="en-US" sz="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 입력하세요</a:t>
            </a:r>
            <a:endParaRPr kumimoji="0" lang="ko-KR" altLang="en-US" sz="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7" name="TextBox 192">
            <a:extLst>
              <a:ext uri="{FF2B5EF4-FFF2-40B4-BE49-F238E27FC236}">
                <a16:creationId xmlns:a16="http://schemas.microsoft.com/office/drawing/2014/main" xmlns="" id="{CEF7C9D6-DAC2-4CCA-8AFD-7B015F8C47CE}"/>
              </a:ext>
            </a:extLst>
          </p:cNvPr>
          <p:cNvSpPr txBox="1"/>
          <p:nvPr/>
        </p:nvSpPr>
        <p:spPr>
          <a:xfrm>
            <a:off x="3394337" y="3493145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92075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rPr>
              <a:t>&lt;&lt;   &lt;   1   2   3   4   5   6   7   8   9   10   &gt;   &gt;&gt;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200808" y="3520164"/>
            <a:ext cx="135874" cy="144000"/>
          </a:xfrm>
          <a:prstGeom prst="rect">
            <a:avLst/>
          </a:prstGeom>
          <a:solidFill>
            <a:srgbClr val="00B0F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4676796" y="1812881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529064" y="1755336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384541" y="179054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259699" y="1964947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901835" y="261332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428765" y="3520164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TextBox 192">
            <a:extLst>
              <a:ext uri="{FF2B5EF4-FFF2-40B4-BE49-F238E27FC236}">
                <a16:creationId xmlns:a16="http://schemas.microsoft.com/office/drawing/2014/main" xmlns="" id="{CEF7C9D6-DAC2-4CCA-8AFD-7B015F8C47CE}"/>
              </a:ext>
            </a:extLst>
          </p:cNvPr>
          <p:cNvSpPr txBox="1"/>
          <p:nvPr/>
        </p:nvSpPr>
        <p:spPr>
          <a:xfrm>
            <a:off x="5529064" y="1251298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r" latinLnBrk="0">
              <a:defRPr/>
            </a:pPr>
            <a:r>
              <a:rPr lang="ko-KR" altLang="en-US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자료실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&gt; </a:t>
            </a:r>
            <a:r>
              <a:rPr lang="ko-KR" altLang="en-US" sz="800" dirty="0" err="1" smtClean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발간물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116" name="자유형 149">
            <a:extLst>
              <a:ext uri="{FF2B5EF4-FFF2-40B4-BE49-F238E27FC236}">
                <a16:creationId xmlns:a16="http://schemas.microsoft.com/office/drawing/2014/main" xmlns="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986203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118415" y="60808"/>
            <a:ext cx="90409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100" dirty="0" err="1" smtClean="0">
                <a:latin typeface="+mn-ea"/>
              </a:rPr>
              <a:t>프론트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메인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4" name="TextBox 10"/>
          <p:cNvSpPr txBox="1"/>
          <p:nvPr/>
        </p:nvSpPr>
        <p:spPr>
          <a:xfrm>
            <a:off x="8746400" y="489754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latin typeface="+mn-ea"/>
              </a:rPr>
              <a:t>AP-UI-10-40-03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345430"/>
            <a:ext cx="175849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 dirty="0" err="1" smtClean="0">
                <a:latin typeface="+mn-ea"/>
              </a:rPr>
              <a:t>프론트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– </a:t>
            </a:r>
            <a:r>
              <a:rPr lang="ko-KR" altLang="en-US" sz="1000" dirty="0" smtClean="0">
                <a:latin typeface="+mn-ea"/>
              </a:rPr>
              <a:t>자료실 </a:t>
            </a:r>
            <a:r>
              <a:rPr lang="en-US" altLang="ko-KR" sz="1000" dirty="0" smtClean="0">
                <a:latin typeface="+mn-ea"/>
              </a:rPr>
              <a:t>&gt; </a:t>
            </a:r>
            <a:r>
              <a:rPr lang="ko-KR" altLang="en-US" sz="1000" dirty="0" err="1" smtClean="0">
                <a:latin typeface="+mn-ea"/>
              </a:rPr>
              <a:t>발간물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>
                <a:latin typeface="+mn-ea"/>
              </a:rPr>
              <a:t>2</a:t>
            </a:r>
            <a:r>
              <a:rPr lang="en-US" altLang="ko-KR" sz="1000" dirty="0" smtClean="0">
                <a:latin typeface="+mn-ea"/>
              </a:rPr>
              <a:t>/2)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741143" y="912375"/>
            <a:ext cx="1136576" cy="20294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800" dirty="0" err="1" smtClean="0">
                <a:latin typeface="+mn-ea"/>
              </a:rPr>
              <a:t>프론트</a:t>
            </a:r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 smtClean="0">
                <a:latin typeface="+mn-ea"/>
              </a:rPr>
              <a:t>자료실</a:t>
            </a:r>
            <a:r>
              <a:rPr lang="en-US" altLang="ko-KR" sz="800" dirty="0" smtClean="0">
                <a:latin typeface="+mn-ea"/>
              </a:rPr>
              <a:t>&gt;</a:t>
            </a:r>
            <a:r>
              <a:rPr lang="ko-KR" altLang="en-US" sz="800" dirty="0" err="1">
                <a:latin typeface="+mn-ea"/>
              </a:rPr>
              <a:t>발간물</a:t>
            </a:r>
            <a:endParaRPr lang="ko-KR" altLang="en-US" sz="800" dirty="0">
              <a:latin typeface="+mn-ea"/>
            </a:endParaRPr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118415" y="620688"/>
            <a:ext cx="7930929" cy="59766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lvl="0"/>
            <a:endParaRPr lang="ko-KR" altLang="en-US" dirty="0">
              <a:ea typeface="나눔고딕" panose="020D0304000000000000" pitchFamily="50" charset="-127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xmlns="" id="{390CC34F-24EF-422F-9190-402632310513}"/>
              </a:ext>
            </a:extLst>
          </p:cNvPr>
          <p:cNvGrpSpPr/>
          <p:nvPr/>
        </p:nvGrpSpPr>
        <p:grpSpPr>
          <a:xfrm>
            <a:off x="278267" y="1180565"/>
            <a:ext cx="1291198" cy="307777"/>
            <a:chOff x="271674" y="2211754"/>
            <a:chExt cx="1291198" cy="30777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xmlns="" id="{4C02627A-8E24-4733-A76B-C863CA10AA57}"/>
                </a:ext>
              </a:extLst>
            </p:cNvPr>
            <p:cNvSpPr txBox="1"/>
            <p:nvPr/>
          </p:nvSpPr>
          <p:spPr>
            <a:xfrm>
              <a:off x="271674" y="2211754"/>
              <a:ext cx="1291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304000000000000" pitchFamily="50" charset="-127"/>
                  <a:ea typeface="나눔고딕" panose="020D0304000000000000" pitchFamily="50" charset="-127"/>
                  <a:cs typeface="+mn-cs"/>
                </a:rPr>
                <a:t>자료실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304000000000000" pitchFamily="50" charset="-127"/>
                <a:ea typeface="나눔고딕" panose="020D0304000000000000" pitchFamily="50" charset="-127"/>
                <a:cs typeface="+mn-cs"/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xmlns="" id="{3BFBC5AC-8331-4EC7-97C0-FF223FD62B9C}"/>
                </a:ext>
              </a:extLst>
            </p:cNvPr>
            <p:cNvCxnSpPr/>
            <p:nvPr/>
          </p:nvCxnSpPr>
          <p:spPr>
            <a:xfrm>
              <a:off x="292894" y="2468453"/>
              <a:ext cx="125730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191" name="표 190">
            <a:extLst>
              <a:ext uri="{FF2B5EF4-FFF2-40B4-BE49-F238E27FC236}">
                <a16:creationId xmlns:a16="http://schemas.microsoft.com/office/drawing/2014/main" xmlns="" id="{10D6AE0E-28D3-4EFB-B51E-AFF130271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177667"/>
              </p:ext>
            </p:extLst>
          </p:nvPr>
        </p:nvGraphicFramePr>
        <p:xfrm>
          <a:off x="279643" y="1490112"/>
          <a:ext cx="1288800" cy="640080"/>
        </p:xfrm>
        <a:graphic>
          <a:graphicData uri="http://schemas.openxmlformats.org/drawingml/2006/table">
            <a:tbl>
              <a:tblPr firstRow="1" bandRow="1"/>
              <a:tblGrid>
                <a:gridCol w="128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46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관련법령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기술자료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38113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발간물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2" name="직사각형 191"/>
          <p:cNvSpPr/>
          <p:nvPr/>
        </p:nvSpPr>
        <p:spPr bwMode="auto">
          <a:xfrm>
            <a:off x="197690" y="692696"/>
            <a:ext cx="7779646" cy="412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88900" dist="25400" dir="5400000" sx="93000" sy="93000" algn="t" rotWithShape="0">
              <a:prstClr val="black">
                <a:alpha val="20000"/>
              </a:prstClr>
            </a:outerShdw>
          </a:effectLst>
        </p:spPr>
        <p:txBody>
          <a:bodyPr vert="horz" wrap="none" lIns="101250" tIns="52650" rIns="101250" bIns="10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en-US" altLang="ko-KR" sz="900" b="1" baseline="30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itchFamily="34" charset="0"/>
            </a:endParaRPr>
          </a:p>
        </p:txBody>
      </p:sp>
      <p:sp>
        <p:nvSpPr>
          <p:cNvPr id="193" name="Text Box 7"/>
          <p:cNvSpPr txBox="1">
            <a:spLocks noChangeArrowheads="1"/>
          </p:cNvSpPr>
          <p:nvPr/>
        </p:nvSpPr>
        <p:spPr bwMode="auto">
          <a:xfrm>
            <a:off x="1638091" y="830196"/>
            <a:ext cx="8279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시험분석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4" name="Text Box 7"/>
          <p:cNvSpPr txBox="1">
            <a:spLocks noChangeArrowheads="1"/>
          </p:cNvSpPr>
          <p:nvPr/>
        </p:nvSpPr>
        <p:spPr bwMode="auto">
          <a:xfrm>
            <a:off x="2864768" y="830196"/>
            <a:ext cx="5655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신청하기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5" name="Text Box 7"/>
          <p:cNvSpPr txBox="1">
            <a:spLocks noChangeArrowheads="1"/>
          </p:cNvSpPr>
          <p:nvPr/>
        </p:nvSpPr>
        <p:spPr bwMode="auto">
          <a:xfrm>
            <a:off x="387288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자료실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6" name="Text Box 7"/>
          <p:cNvSpPr txBox="1">
            <a:spLocks noChangeArrowheads="1"/>
          </p:cNvSpPr>
          <p:nvPr/>
        </p:nvSpPr>
        <p:spPr bwMode="auto">
          <a:xfrm>
            <a:off x="495300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고객센터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7" name="Text Box 7"/>
          <p:cNvSpPr txBox="1">
            <a:spLocks noChangeArrowheads="1"/>
          </p:cNvSpPr>
          <p:nvPr/>
        </p:nvSpPr>
        <p:spPr bwMode="auto">
          <a:xfrm>
            <a:off x="5936360" y="830196"/>
            <a:ext cx="6558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694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389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0846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7794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4742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1690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8639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5587" algn="l" defTabSz="753896" rtl="0" eaLnBrk="1" latinLnBrk="1" hangingPunct="1">
              <a:defRPr sz="1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spc="-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o UI" panose="020B0502040204020203" pitchFamily="34" charset="0"/>
              </a:rPr>
              <a:t>마이페이지</a:t>
            </a:r>
            <a:endParaRPr lang="en-US" altLang="ko-KR" sz="600" b="1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o UI" panose="020B0502040204020203" pitchFamily="34" charset="0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912160" y="804625"/>
            <a:ext cx="713340" cy="188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12640" y="1113850"/>
            <a:ext cx="0" cy="5472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/>
          <p:cNvGrpSpPr/>
          <p:nvPr/>
        </p:nvGrpSpPr>
        <p:grpSpPr>
          <a:xfrm>
            <a:off x="1785969" y="1221820"/>
            <a:ext cx="566652" cy="215444"/>
            <a:chOff x="200472" y="952373"/>
            <a:chExt cx="566652" cy="215444"/>
          </a:xfrm>
        </p:grpSpPr>
        <p:sp>
          <p:nvSpPr>
            <p:cNvPr id="205" name="직사각형 204"/>
            <p:cNvSpPr/>
            <p:nvPr/>
          </p:nvSpPr>
          <p:spPr>
            <a:xfrm>
              <a:off x="200472" y="970000"/>
              <a:ext cx="36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81414" y="952373"/>
              <a:ext cx="48571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 err="1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발간물</a:t>
              </a:r>
              <a:endParaRPr lang="ko-KR" altLang="en-US" sz="14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44138" y="1628800"/>
            <a:ext cx="6233197" cy="4957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3" name="Group 89"/>
          <p:cNvGraphicFramePr>
            <a:graphicFrameLocks noGrp="1"/>
          </p:cNvGraphicFramePr>
          <p:nvPr>
            <p:extLst/>
          </p:nvPr>
        </p:nvGraphicFramePr>
        <p:xfrm>
          <a:off x="8105024" y="1245111"/>
          <a:ext cx="1800000" cy="2233707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3371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게시물에 첨부된 파일을 보여주고 파일명 클릭 시 첨부파일을 </a:t>
                      </a:r>
                      <a:r>
                        <a:rPr lang="ko-KR" altLang="en-US" sz="900" dirty="0" err="1" smtClean="0"/>
                        <a:t>다운로드함</a:t>
                      </a:r>
                      <a:endParaRPr lang="ko-KR" altLang="en-US" sz="900" dirty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버튼 클릭 시 게시물 목록조회 화면으로 이동함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검색조건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err="1" smtClean="0"/>
                        <a:t>페이징</a:t>
                      </a:r>
                      <a:r>
                        <a:rPr lang="ko-KR" altLang="en-US" sz="900" dirty="0" smtClean="0"/>
                        <a:t> 번호 일치해야 함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이전 게시물 제목이 보이고 제목 클릭 시 상세조회</a:t>
                      </a:r>
                      <a:r>
                        <a:rPr lang="ko-KR" altLang="en-US" sz="900" baseline="0" dirty="0" smtClean="0"/>
                        <a:t> 화면으로 이동</a:t>
                      </a:r>
                      <a:endParaRPr lang="ko-KR" altLang="en-US" sz="900" dirty="0" smtClean="0"/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이후 게시물 제목이 보이고 제목 클릭 시 상세조회</a:t>
                      </a:r>
                      <a:r>
                        <a:rPr lang="ko-KR" altLang="en-US" sz="900" baseline="0" dirty="0" smtClean="0"/>
                        <a:t> 화면으로 이동</a:t>
                      </a:r>
                      <a:r>
                        <a:rPr lang="ko-KR" altLang="en-US" sz="900" dirty="0" smtClean="0"/>
                        <a:t> </a:t>
                      </a:r>
                    </a:p>
                  </a:txBody>
                  <a:tcPr marL="36000" marR="36000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0" name="그림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7" y="779746"/>
            <a:ext cx="1099592" cy="237664"/>
          </a:xfrm>
          <a:prstGeom prst="rect">
            <a:avLst/>
          </a:prstGeom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1AF98699-8219-497C-83FD-5D1D9308F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03827"/>
              </p:ext>
            </p:extLst>
          </p:nvPr>
        </p:nvGraphicFramePr>
        <p:xfrm>
          <a:off x="1840479" y="1710946"/>
          <a:ext cx="6032891" cy="2294118"/>
        </p:xfrm>
        <a:graphic>
          <a:graphicData uri="http://schemas.openxmlformats.org/drawingml/2006/table">
            <a:tbl>
              <a:tblPr firstRow="1" bandRow="1"/>
              <a:tblGrid>
                <a:gridCol w="8497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56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61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81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연구시설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·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장비의 정의 및 범위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개정판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643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작성일자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  <a:cs typeface="+mn-cs"/>
                        </a:rPr>
                        <a:t>2020-06-16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조회수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7</a:t>
                      </a:r>
                      <a:endParaRPr lang="ko-KR" altLang="en-US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9292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첨부파일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      [M1] 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연구시설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·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장비의 정의 및 범위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개정판</a:t>
                      </a:r>
                      <a:r>
                        <a:rPr lang="en-US" altLang="ko-KR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).pdf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439292"/>
                  </a:ext>
                </a:extLst>
              </a:tr>
              <a:tr h="1430118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연구시설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·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장비의 정의 및 범위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개정판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첨부파일을 확인하세요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07" y="2372028"/>
            <a:ext cx="114300" cy="133350"/>
          </a:xfrm>
          <a:prstGeom prst="rect">
            <a:avLst/>
          </a:prstGeom>
        </p:spPr>
      </p:pic>
      <p:sp>
        <p:nvSpPr>
          <p:cNvPr id="44" name="TextBox 192">
            <a:extLst>
              <a:ext uri="{FF2B5EF4-FFF2-40B4-BE49-F238E27FC236}">
                <a16:creationId xmlns:a16="http://schemas.microsoft.com/office/drawing/2014/main" xmlns="" id="{CEF7C9D6-DAC2-4CCA-8AFD-7B015F8C47CE}"/>
              </a:ext>
            </a:extLst>
          </p:cNvPr>
          <p:cNvSpPr txBox="1"/>
          <p:nvPr/>
        </p:nvSpPr>
        <p:spPr>
          <a:xfrm>
            <a:off x="5529064" y="1251298"/>
            <a:ext cx="2448272" cy="21600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0" indent="92075" algn="r" latinLnBrk="0">
              <a:defRPr/>
            </a:pPr>
            <a:r>
              <a:rPr lang="ko-KR" altLang="en-US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자료실 </a:t>
            </a:r>
            <a:r>
              <a:rPr lang="en-US" altLang="ko-KR" sz="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&gt; </a:t>
            </a:r>
            <a:r>
              <a:rPr lang="ko-KR" altLang="en-US" sz="800" dirty="0" err="1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rPr>
              <a:t>발간물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304000000000000" pitchFamily="50" charset="-127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203" name="자유형 149">
            <a:extLst>
              <a:ext uri="{FF2B5EF4-FFF2-40B4-BE49-F238E27FC236}">
                <a16:creationId xmlns:a16="http://schemas.microsoft.com/office/drawing/2014/main" xmlns="" id="{702263F4-23A1-45B7-B426-484E4EC5DA50}"/>
              </a:ext>
            </a:extLst>
          </p:cNvPr>
          <p:cNvSpPr>
            <a:spLocks noChangeAspect="1"/>
          </p:cNvSpPr>
          <p:nvPr/>
        </p:nvSpPr>
        <p:spPr>
          <a:xfrm>
            <a:off x="6986203" y="1294029"/>
            <a:ext cx="127037" cy="108000"/>
          </a:xfrm>
          <a:custGeom>
            <a:avLst/>
            <a:gdLst>
              <a:gd name="connsiteX0" fmla="*/ 396044 w 792088"/>
              <a:gd name="connsiteY0" fmla="*/ 0 h 500280"/>
              <a:gd name="connsiteX1" fmla="*/ 792088 w 792088"/>
              <a:gd name="connsiteY1" fmla="*/ 216024 h 500280"/>
              <a:gd name="connsiteX2" fmla="*/ 648072 w 792088"/>
              <a:gd name="connsiteY2" fmla="*/ 216024 h 500280"/>
              <a:gd name="connsiteX3" fmla="*/ 648072 w 792088"/>
              <a:gd name="connsiteY3" fmla="*/ 500280 h 500280"/>
              <a:gd name="connsiteX4" fmla="*/ 504056 w 792088"/>
              <a:gd name="connsiteY4" fmla="*/ 500280 h 500280"/>
              <a:gd name="connsiteX5" fmla="*/ 504056 w 792088"/>
              <a:gd name="connsiteY5" fmla="*/ 288032 h 500280"/>
              <a:gd name="connsiteX6" fmla="*/ 288032 w 792088"/>
              <a:gd name="connsiteY6" fmla="*/ 288032 h 500280"/>
              <a:gd name="connsiteX7" fmla="*/ 288032 w 792088"/>
              <a:gd name="connsiteY7" fmla="*/ 500280 h 500280"/>
              <a:gd name="connsiteX8" fmla="*/ 144016 w 792088"/>
              <a:gd name="connsiteY8" fmla="*/ 500280 h 500280"/>
              <a:gd name="connsiteX9" fmla="*/ 144016 w 792088"/>
              <a:gd name="connsiteY9" fmla="*/ 216024 h 500280"/>
              <a:gd name="connsiteX10" fmla="*/ 0 w 792088"/>
              <a:gd name="connsiteY10" fmla="*/ 216024 h 5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500280">
                <a:moveTo>
                  <a:pt x="396044" y="0"/>
                </a:moveTo>
                <a:lnTo>
                  <a:pt x="792088" y="216024"/>
                </a:lnTo>
                <a:lnTo>
                  <a:pt x="648072" y="216024"/>
                </a:lnTo>
                <a:lnTo>
                  <a:pt x="648072" y="500280"/>
                </a:lnTo>
                <a:lnTo>
                  <a:pt x="504056" y="500280"/>
                </a:lnTo>
                <a:lnTo>
                  <a:pt x="504056" y="288032"/>
                </a:lnTo>
                <a:lnTo>
                  <a:pt x="288032" y="288032"/>
                </a:lnTo>
                <a:lnTo>
                  <a:pt x="288032" y="500280"/>
                </a:lnTo>
                <a:lnTo>
                  <a:pt x="144016" y="500280"/>
                </a:lnTo>
                <a:lnTo>
                  <a:pt x="144016" y="216024"/>
                </a:lnTo>
                <a:lnTo>
                  <a:pt x="0" y="216024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60900DC-C91C-48EC-AEDF-6F969D8C66F5}"/>
              </a:ext>
            </a:extLst>
          </p:cNvPr>
          <p:cNvSpPr/>
          <p:nvPr/>
        </p:nvSpPr>
        <p:spPr>
          <a:xfrm>
            <a:off x="4528736" y="4227930"/>
            <a:ext cx="640287" cy="2091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smtClean="0">
                <a:solidFill>
                  <a:prstClr val="white"/>
                </a:solidFill>
                <a:latin typeface="Calibri" panose="020F0502020204030204"/>
                <a:ea typeface="나눔고딕" panose="020D0304000000000000" pitchFamily="50" charset="-127"/>
              </a:rPr>
              <a:t>목록보기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나눔고딕" panose="020D0304000000000000" pitchFamily="50" charset="-127"/>
              <a:cs typeface="+mn-cs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1AF98699-8219-497C-83FD-5D1D9308FB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40479" y="4725208"/>
          <a:ext cx="6032891" cy="576000"/>
        </p:xfrm>
        <a:graphic>
          <a:graphicData uri="http://schemas.openxmlformats.org/drawingml/2006/table">
            <a:tbl>
              <a:tblPr firstRow="1" bandRow="1"/>
              <a:tblGrid>
                <a:gridCol w="8497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3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이전글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연구장비의 회계적 수명과 관리적 수명</a:t>
                      </a:r>
                      <a:endParaRPr lang="ko-KR" altLang="en-US" sz="8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643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다음글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non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연구장비 유지보수비 산정기준</a:t>
                      </a:r>
                      <a:endParaRPr lang="ko-KR" altLang="en-US" sz="800" b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9292260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2695785" y="2301933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37749" y="4188521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71856" y="4797152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88382" y="5078505"/>
            <a:ext cx="135874" cy="14400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48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05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16479</TotalTime>
  <Words>832</Words>
  <Application>Microsoft Office PowerPoint</Application>
  <PresentationFormat>A4 용지(210x297mm)</PresentationFormat>
  <Paragraphs>330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Lao UI</vt:lpstr>
      <vt:lpstr>Rix모던고딕 B</vt:lpstr>
      <vt:lpstr>나눔고딕</vt:lpstr>
      <vt:lpstr>나눔바른고딕</vt:lpstr>
      <vt:lpstr>돋움</vt:lpstr>
      <vt:lpstr>맑은 고딕</vt:lpstr>
      <vt:lpstr>Arial</vt:lpstr>
      <vt:lpstr>Calibri</vt:lpstr>
      <vt:lpstr>Times New Roman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JuYeon Yun</dc:creator>
  <cp:lastModifiedBy>yoonsj</cp:lastModifiedBy>
  <cp:revision>1379</cp:revision>
  <dcterms:created xsi:type="dcterms:W3CDTF">2014-02-13T05:50:29Z</dcterms:created>
  <dcterms:modified xsi:type="dcterms:W3CDTF">2022-01-21T05:25:16Z</dcterms:modified>
</cp:coreProperties>
</file>