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3" r:id="rId5"/>
    <p:sldId id="271" r:id="rId6"/>
    <p:sldId id="276" r:id="rId7"/>
    <p:sldId id="284" r:id="rId8"/>
    <p:sldId id="295" r:id="rId9"/>
    <p:sldId id="287" r:id="rId10"/>
    <p:sldId id="296" r:id="rId11"/>
    <p:sldId id="306" r:id="rId12"/>
    <p:sldId id="280" r:id="rId13"/>
    <p:sldId id="288" r:id="rId14"/>
    <p:sldId id="290" r:id="rId15"/>
    <p:sldId id="291" r:id="rId16"/>
    <p:sldId id="297" r:id="rId17"/>
    <p:sldId id="298" r:id="rId18"/>
    <p:sldId id="302" r:id="rId19"/>
    <p:sldId id="303" r:id="rId20"/>
    <p:sldId id="300" r:id="rId21"/>
    <p:sldId id="301" r:id="rId22"/>
    <p:sldId id="299" r:id="rId23"/>
    <p:sldId id="270" r:id="rId24"/>
    <p:sldId id="304" r:id="rId25"/>
    <p:sldId id="305" r:id="rId26"/>
    <p:sldId id="293" r:id="rId27"/>
    <p:sldId id="281" r:id="rId28"/>
    <p:sldId id="273" r:id="rId29"/>
    <p:sldId id="282" r:id="rId30"/>
    <p:sldId id="275" r:id="rId31"/>
    <p:sldId id="286" r:id="rId32"/>
    <p:sldId id="307" r:id="rId33"/>
    <p:sldId id="274" r:id="rId34"/>
    <p:sldId id="277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1422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400" dirty="0"/>
              <a:t>서울축제 참여 경험</a:t>
            </a:r>
          </a:p>
        </c:rich>
      </c:tx>
      <c:layout>
        <c:manualLayout>
          <c:xMode val="edge"/>
          <c:yMode val="edge"/>
          <c:x val="0.16243344345673966"/>
          <c:y val="0.8119209932599381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0522773974546741E-2"/>
          <c:y val="0.25546644829341403"/>
          <c:w val="0.77587474313999294"/>
          <c:h val="0.55854522810358354"/>
        </c:manualLayout>
      </c:layout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400" dirty="0"/>
              <a:t>서울축제 참여 경험</a:t>
            </a:r>
          </a:p>
        </c:rich>
      </c:tx>
      <c:layout>
        <c:manualLayout>
          <c:xMode val="edge"/>
          <c:yMode val="edge"/>
          <c:x val="0.16243344345673966"/>
          <c:y val="0.8119209932599381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0522773974546741E-2"/>
          <c:y val="0.25546644829341403"/>
          <c:w val="0.77587474313999294"/>
          <c:h val="0.55854522810358354"/>
        </c:manualLayout>
      </c:layout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400" dirty="0"/>
              <a:t>서울축제 참여 경험</a:t>
            </a:r>
          </a:p>
        </c:rich>
      </c:tx>
      <c:layout>
        <c:manualLayout>
          <c:xMode val="edge"/>
          <c:yMode val="edge"/>
          <c:x val="0.16243344345673966"/>
          <c:y val="0.8119209932599381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0522773974546741E-2"/>
          <c:y val="0.25546644829341403"/>
          <c:w val="0.77587474313999294"/>
          <c:h val="0.5585452281035835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서울축제 참여 경험</c:v>
                </c:pt>
              </c:strCache>
            </c:strRef>
          </c:tx>
          <c:dPt>
            <c:idx val="0"/>
            <c:bubble3D val="0"/>
            <c:explosion val="1"/>
          </c:dPt>
          <c:dLbls>
            <c:dLbl>
              <c:idx val="0"/>
              <c:layout>
                <c:manualLayout>
                  <c:x val="9.826278907394162E-2"/>
                  <c:y val="0.261585259024611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2.2366688237230793E-2"/>
                  <c:y val="6.411233078472357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49.3</c:v>
                </c:pt>
                <c:pt idx="1">
                  <c:v>50.7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3200" dirty="0"/>
              <a:t>축제 참여시 만족도</a:t>
            </a:r>
          </a:p>
        </c:rich>
      </c:tx>
      <c:layout>
        <c:manualLayout>
          <c:xMode val="edge"/>
          <c:yMode val="edge"/>
          <c:x val="0.39820251068883217"/>
          <c:y val="3.2919182370455886E-2"/>
        </c:manualLayout>
      </c:layout>
      <c:overlay val="0"/>
    </c:title>
    <c:autoTitleDeleted val="0"/>
    <c:plotArea>
      <c:layout/>
      <c:pie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축제 참여시 만족도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매우 불만족</c:v>
                </c:pt>
                <c:pt idx="1">
                  <c:v>약간 불만족</c:v>
                </c:pt>
                <c:pt idx="2">
                  <c:v>보통</c:v>
                </c:pt>
                <c:pt idx="3">
                  <c:v>약간 만족</c:v>
                </c:pt>
                <c:pt idx="4">
                  <c:v>매우 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4</c:v>
                </c:pt>
                <c:pt idx="2">
                  <c:v>26.6</c:v>
                </c:pt>
                <c:pt idx="3">
                  <c:v>58.6</c:v>
                </c:pt>
                <c:pt idx="4">
                  <c:v>10.1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3200" dirty="0"/>
              <a:t>축제에 대한 관심 정도</a:t>
            </a:r>
          </a:p>
        </c:rich>
      </c:tx>
      <c:layout>
        <c:manualLayout>
          <c:xMode val="edge"/>
          <c:yMode val="edge"/>
          <c:x val="0.45084891732283466"/>
          <c:y val="6.2500000000000003E-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축제에 대한 관심 정도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전혀 관심없다</c:v>
                </c:pt>
                <c:pt idx="1">
                  <c:v>약간 관심없다</c:v>
                </c:pt>
                <c:pt idx="2">
                  <c:v>보통이다</c:v>
                </c:pt>
                <c:pt idx="3">
                  <c:v>약간 관심있다</c:v>
                </c:pt>
                <c:pt idx="4">
                  <c:v>매우 관심있다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</c:v>
                </c:pt>
                <c:pt idx="1">
                  <c:v>7.9</c:v>
                </c:pt>
                <c:pt idx="2">
                  <c:v>37</c:v>
                </c:pt>
                <c:pt idx="3">
                  <c:v>41.9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그림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553660" cy="523932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293" y="1844824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축제 </a:t>
            </a:r>
            <a:r>
              <a:rPr lang="ko-KR" altLang="en-US" sz="5400" dirty="0" err="1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서칭</a:t>
            </a:r>
            <a:r>
              <a:rPr lang="ko-KR" altLang="en-US" sz="54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ko-KR" altLang="en-US" sz="5400" dirty="0" err="1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웹페이지</a:t>
            </a:r>
            <a:endParaRPr lang="en-US" altLang="ko-KR" sz="5400" dirty="0" smtClean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450912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전지나</a:t>
            </a:r>
            <a:endParaRPr lang="en-US" altLang="ko-KR" sz="2800" b="1" dirty="0" smtClean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박찬우</a:t>
            </a:r>
            <a:endParaRPr lang="en-US" altLang="ko-KR" sz="2800" b="1" dirty="0" smtClean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설동재</a:t>
            </a:r>
            <a:endParaRPr lang="en-US" altLang="ko-KR" sz="2800" b="1" dirty="0" smtClean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068960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7915" y="4943890"/>
            <a:ext cx="1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</a:t>
            </a: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조</a:t>
            </a:r>
            <a:endParaRPr lang="en-US" altLang="ko-KR" sz="2800" b="1" dirty="0" smtClean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메인 화면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 After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3968"/>
            <a:ext cx="8873268" cy="26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8"/>
            <a:ext cx="9144000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메인 화면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 After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6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로그인 및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회원가입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99" y="1361339"/>
            <a:ext cx="3819525" cy="4669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2" y="1268760"/>
            <a:ext cx="4599537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검색된 축제 목록 화면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7"/>
            <a:ext cx="9144000" cy="56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-1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6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-2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0" y="1052736"/>
            <a:ext cx="833678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-3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9"/>
            <a:ext cx="9144000" cy="54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-4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-5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5"/>
            <a:ext cx="9144000" cy="53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축제 상세 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-6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4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4912" y="18935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목</a:t>
            </a:r>
            <a:r>
              <a:rPr lang="ko-KR" altLang="en-US" sz="48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차</a:t>
            </a:r>
            <a:endParaRPr lang="en-US" altLang="ko-KR" sz="4800" b="1" dirty="0" smtClean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4912" y="2769309"/>
            <a:ext cx="61414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선정 배경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.....01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화면 및 시스템 구조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.....02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개발 환경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.....03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역할 분담 및 향후 계획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.....04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프로젝트 일정</a:t>
            </a:r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.....05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–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마이페이지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-1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980728"/>
            <a:ext cx="836295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–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마이페이지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-2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1047750"/>
            <a:ext cx="7896225" cy="54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마이페이지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-3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5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구조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마이페이지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-4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7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구조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관리자 페이지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" y="980728"/>
            <a:ext cx="903565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구조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공지사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항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게시판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5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구조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리뷰 신고함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시스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구조　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DB diagram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tudent\Desktop\db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23" y="853968"/>
            <a:ext cx="6794554" cy="51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2187" y="869429"/>
            <a:ext cx="2376264" cy="1422904"/>
          </a:xfrm>
          <a:prstGeom prst="rect">
            <a:avLst/>
          </a:prstGeom>
          <a:noFill/>
          <a:ln>
            <a:solidFill>
              <a:schemeClr val="tx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1856" y="2564904"/>
            <a:ext cx="2361413" cy="1278888"/>
          </a:xfrm>
          <a:prstGeom prst="rect">
            <a:avLst/>
          </a:prstGeom>
          <a:noFill/>
          <a:ln>
            <a:solidFill>
              <a:schemeClr val="tx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시스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구조　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U M L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student\Desktop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9" y="853968"/>
            <a:ext cx="7545388" cy="57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986393" y="4077072"/>
            <a:ext cx="3168352" cy="27809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51920" y="2276872"/>
            <a:ext cx="5184576" cy="345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환경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5905"/>
              </p:ext>
            </p:extLst>
          </p:nvPr>
        </p:nvGraphicFramePr>
        <p:xfrm>
          <a:off x="832761" y="1425268"/>
          <a:ext cx="6403535" cy="167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194"/>
                <a:gridCol w="46603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구성요소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개발환경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개발언어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Java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개발기술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Java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baseline="0" dirty="0" err="1" smtClean="0"/>
                        <a:t>jdk</a:t>
                      </a:r>
                      <a:r>
                        <a:rPr lang="en-US" altLang="ko-KR" sz="1600" b="1" baseline="0" dirty="0" smtClean="0"/>
                        <a:t>, Eclipse</a:t>
                      </a:r>
                      <a:r>
                        <a:rPr lang="ko-KR" altLang="en-US" sz="1600" b="1" baseline="0" dirty="0" smtClean="0"/>
                        <a:t> </a:t>
                      </a:r>
                      <a:r>
                        <a:rPr lang="en-US" altLang="ko-KR" sz="1600" b="1" baseline="0" dirty="0" smtClean="0"/>
                        <a:t>IDE, Tomcat 9.0, Oracle 11g, </a:t>
                      </a:r>
                    </a:p>
                    <a:p>
                      <a:pPr latinLnBrk="1"/>
                      <a:r>
                        <a:rPr lang="en-US" altLang="ko-KR" sz="1600" b="1" baseline="0" dirty="0" smtClean="0"/>
                        <a:t>Oracle SQL Developer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테스트환경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Chrome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572" y="10232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바른돋움OTFPro 3" pitchFamily="50" charset="-127"/>
                <a:ea typeface="바른돋움OTFPro 3" pitchFamily="50" charset="-127"/>
              </a:rPr>
              <a:t>개발플랫폼</a:t>
            </a:r>
            <a:endParaRPr lang="en-US" altLang="ko-KR" sz="2800" b="1" dirty="0" smtClean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539" y="3197025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바른돋움OTFPro 3" pitchFamily="50" charset="-127"/>
                <a:ea typeface="바른돋움OTFPro 3" pitchFamily="50" charset="-127"/>
              </a:rPr>
              <a:t>Client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74804"/>
              </p:ext>
            </p:extLst>
          </p:nvPr>
        </p:nvGraphicFramePr>
        <p:xfrm>
          <a:off x="2537379" y="3573016"/>
          <a:ext cx="4698917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04"/>
                <a:gridCol w="35640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구성요소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개발환경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개발기술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Java</a:t>
                      </a:r>
                      <a:r>
                        <a:rPr lang="en-US" altLang="ko-KR" sz="1600" b="1" baseline="0" dirty="0" smtClean="0"/>
                        <a:t> Script, HTML5, CSS3, 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Leaflet, </a:t>
                      </a:r>
                      <a:r>
                        <a:rPr lang="en-US" altLang="ko-KR" sz="1600" b="1" baseline="0" dirty="0" err="1" smtClean="0"/>
                        <a:t>BootStrap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79856" y="470795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바른돋움OTFPro 3" pitchFamily="50" charset="-127"/>
                <a:ea typeface="바른돋움OTFPro 3" pitchFamily="50" charset="-127"/>
              </a:rPr>
              <a:t>Server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82297"/>
              </p:ext>
            </p:extLst>
          </p:nvPr>
        </p:nvGraphicFramePr>
        <p:xfrm>
          <a:off x="3671900" y="5157192"/>
          <a:ext cx="475252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2334"/>
                <a:gridCol w="32801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구성요소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개발환경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개발기술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smtClean="0"/>
                        <a:t>JSP</a:t>
                      </a:r>
                      <a:r>
                        <a:rPr lang="en-US" altLang="ko-KR" sz="1600" b="1" baseline="0" dirty="0" smtClean="0"/>
                        <a:t>, Spring, </a:t>
                      </a:r>
                      <a:r>
                        <a:rPr lang="en-US" altLang="ko-KR" sz="1600" b="1" baseline="0" dirty="0" err="1" smtClean="0"/>
                        <a:t>Mybatis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선정 배경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229537"/>
              </p:ext>
            </p:extLst>
          </p:nvPr>
        </p:nvGraphicFramePr>
        <p:xfrm>
          <a:off x="690748" y="1268760"/>
          <a:ext cx="7553660" cy="482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0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역할 분담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tudent\Downloads\tou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2" y="4336114"/>
            <a:ext cx="128627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ownloads\she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124744"/>
            <a:ext cx="12862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dent\Downloads\t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16" y="2852936"/>
            <a:ext cx="1085435" cy="10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모서리가 둥근 사각형 15">
            <a:extLst>
              <a:ext uri="{FF2B5EF4-FFF2-40B4-BE49-F238E27FC236}">
                <a16:creationId xmlns:a16="http://schemas.microsoft.com/office/drawing/2014/main" xmlns="" id="{572321CC-A40D-4CE7-90B3-FDF3935B48F0}"/>
              </a:ext>
            </a:extLst>
          </p:cNvPr>
          <p:cNvSpPr/>
          <p:nvPr/>
        </p:nvSpPr>
        <p:spPr>
          <a:xfrm>
            <a:off x="2840915" y="1194882"/>
            <a:ext cx="5402150" cy="1201588"/>
          </a:xfrm>
          <a:prstGeom prst="wedgeRoundRectCallout">
            <a:avLst>
              <a:gd name="adj1" fmla="val -66383"/>
              <a:gd name="adj2" fmla="val 2106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164178" y="1126262"/>
            <a:ext cx="23778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공지사항 페이지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DB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구성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축제목록 구성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1" name="말풍선: 모서리가 둥근 사각형 29">
            <a:extLst>
              <a:ext uri="{FF2B5EF4-FFF2-40B4-BE49-F238E27FC236}">
                <a16:creationId xmlns:a16="http://schemas.microsoft.com/office/drawing/2014/main" xmlns="" id="{9802CA51-9DE1-4094-83BE-60EEC053C2A2}"/>
              </a:ext>
            </a:extLst>
          </p:cNvPr>
          <p:cNvSpPr/>
          <p:nvPr/>
        </p:nvSpPr>
        <p:spPr>
          <a:xfrm>
            <a:off x="2987824" y="4437739"/>
            <a:ext cx="5255241" cy="1171148"/>
          </a:xfrm>
          <a:prstGeom prst="wedgeRoundRectCallout">
            <a:avLst>
              <a:gd name="adj1" fmla="val -63682"/>
              <a:gd name="adj2" fmla="val 2250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말풍선: 모서리가 둥근 사각형 29">
            <a:extLst>
              <a:ext uri="{FF2B5EF4-FFF2-40B4-BE49-F238E27FC236}">
                <a16:creationId xmlns:a16="http://schemas.microsoft.com/office/drawing/2014/main" xmlns="" id="{9802CA51-9DE1-4094-83BE-60EEC053C2A2}"/>
              </a:ext>
            </a:extLst>
          </p:cNvPr>
          <p:cNvSpPr/>
          <p:nvPr/>
        </p:nvSpPr>
        <p:spPr>
          <a:xfrm>
            <a:off x="3164178" y="2805373"/>
            <a:ext cx="5078887" cy="1274260"/>
          </a:xfrm>
          <a:prstGeom prst="wedgeRoundRectCallout">
            <a:avLst>
              <a:gd name="adj1" fmla="val -72520"/>
              <a:gd name="adj2" fmla="val 18790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164178" y="4336114"/>
            <a:ext cx="23214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내 정보 수정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축제 찜 목록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리뷰 확인 등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마이페이지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222979" y="2711235"/>
            <a:ext cx="2573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로그인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회원가입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데이터 수집 및 전처리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5568207" y="1124744"/>
            <a:ext cx="23778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신고된 리뷰 관리 및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공지사항 매니지먼트 등 관리자 페이지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5568207" y="2950605"/>
            <a:ext cx="257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이달의 축제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통합 검색 등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메인 화면 구성 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267758" y="2337721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★팀장★ 전 지나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28155" y="4036126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 찬우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28154" y="5539671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설 동재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5579519" y="4534728"/>
            <a:ext cx="232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축제 상세 페이지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리뷰 작성 및 신고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2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미구현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기능에 대한 향후 계획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모서리가 둥근 사각형 29">
            <a:extLst>
              <a:ext uri="{FF2B5EF4-FFF2-40B4-BE49-F238E27FC236}">
                <a16:creationId xmlns:a16="http://schemas.microsoft.com/office/drawing/2014/main" xmlns="" id="{9802CA51-9DE1-4094-83BE-60EEC053C2A2}"/>
              </a:ext>
            </a:extLst>
          </p:cNvPr>
          <p:cNvSpPr/>
          <p:nvPr/>
        </p:nvSpPr>
        <p:spPr>
          <a:xfrm>
            <a:off x="2341309" y="3933056"/>
            <a:ext cx="6047329" cy="1274260"/>
          </a:xfrm>
          <a:prstGeom prst="wedgeRoundRectCallout">
            <a:avLst>
              <a:gd name="adj1" fmla="val -32678"/>
              <a:gd name="adj2" fmla="val -80307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2483768" y="3880607"/>
            <a:ext cx="25731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페스티벌 축제 조회수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프로필 이미지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상세 페이지 </a:t>
            </a: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뒤로가기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4895497" y="3900772"/>
            <a:ext cx="32927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상세 페이지 이미지 슬라이드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서울 외 구역 데이터 추가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리뷰 </a:t>
            </a: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페이징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처리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pic>
        <p:nvPicPr>
          <p:cNvPr id="3" name="Picture 2" descr="C:\Users\student\Desktop\hih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후기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tudent\Downloads\tou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2" y="4336114"/>
            <a:ext cx="128627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ownloads\she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124744"/>
            <a:ext cx="12862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dent\Downloads\t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16" y="2852936"/>
            <a:ext cx="1085435" cy="10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모서리가 둥근 사각형 15">
            <a:extLst>
              <a:ext uri="{FF2B5EF4-FFF2-40B4-BE49-F238E27FC236}">
                <a16:creationId xmlns:a16="http://schemas.microsoft.com/office/drawing/2014/main" xmlns="" id="{572321CC-A40D-4CE7-90B3-FDF3935B48F0}"/>
              </a:ext>
            </a:extLst>
          </p:cNvPr>
          <p:cNvSpPr/>
          <p:nvPr/>
        </p:nvSpPr>
        <p:spPr>
          <a:xfrm>
            <a:off x="2840915" y="1194882"/>
            <a:ext cx="5402150" cy="1201588"/>
          </a:xfrm>
          <a:prstGeom prst="wedgeRoundRectCallout">
            <a:avLst>
              <a:gd name="adj1" fmla="val -66383"/>
              <a:gd name="adj2" fmla="val 2106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170106" y="1307463"/>
            <a:ext cx="498359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부족한 부분을 많이 알게 되었고 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아쉬운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부분도 있지만 </a:t>
            </a:r>
            <a:r>
              <a:rPr lang="ko-KR" altLang="en-US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재밌게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진행했습니다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1" name="말풍선: 모서리가 둥근 사각형 29">
            <a:extLst>
              <a:ext uri="{FF2B5EF4-FFF2-40B4-BE49-F238E27FC236}">
                <a16:creationId xmlns:a16="http://schemas.microsoft.com/office/drawing/2014/main" xmlns="" id="{9802CA51-9DE1-4094-83BE-60EEC053C2A2}"/>
              </a:ext>
            </a:extLst>
          </p:cNvPr>
          <p:cNvSpPr/>
          <p:nvPr/>
        </p:nvSpPr>
        <p:spPr>
          <a:xfrm>
            <a:off x="2987824" y="4437739"/>
            <a:ext cx="5255241" cy="1171148"/>
          </a:xfrm>
          <a:prstGeom prst="wedgeRoundRectCallout">
            <a:avLst>
              <a:gd name="adj1" fmla="val -63682"/>
              <a:gd name="adj2" fmla="val 2250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말풍선: 모서리가 둥근 사각형 29">
            <a:extLst>
              <a:ext uri="{FF2B5EF4-FFF2-40B4-BE49-F238E27FC236}">
                <a16:creationId xmlns:a16="http://schemas.microsoft.com/office/drawing/2014/main" xmlns="" id="{9802CA51-9DE1-4094-83BE-60EEC053C2A2}"/>
              </a:ext>
            </a:extLst>
          </p:cNvPr>
          <p:cNvSpPr/>
          <p:nvPr/>
        </p:nvSpPr>
        <p:spPr>
          <a:xfrm>
            <a:off x="3164178" y="2805373"/>
            <a:ext cx="5078887" cy="1274260"/>
          </a:xfrm>
          <a:prstGeom prst="wedgeRoundRectCallout">
            <a:avLst>
              <a:gd name="adj1" fmla="val -72520"/>
              <a:gd name="adj2" fmla="val 18790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267758" y="2337721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★팀장★ 전 지나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28155" y="4036126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 찬우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28154" y="5539671"/>
            <a:ext cx="257315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설 동재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322518" y="4819591"/>
            <a:ext cx="467876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끝 </a:t>
            </a: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났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다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50BA4A-B740-48F7-86C3-B50325AF2AD5}"/>
              </a:ext>
            </a:extLst>
          </p:cNvPr>
          <p:cNvSpPr txBox="1"/>
          <p:nvPr/>
        </p:nvSpPr>
        <p:spPr>
          <a:xfrm>
            <a:off x="3010129" y="2783914"/>
            <a:ext cx="5503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기능 구현하면서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많은 </a:t>
            </a: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애러를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경험하고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해당 문제들을 해결하는 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능력을  배양 할 수 있었다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재미있었음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9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Ⅴ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프로젝트 일정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F6C79AE0-87F0-473A-93C4-1D1A30E87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95207"/>
              </p:ext>
            </p:extLst>
          </p:nvPr>
        </p:nvGraphicFramePr>
        <p:xfrm>
          <a:off x="61625" y="1052736"/>
          <a:ext cx="9020749" cy="4880192"/>
        </p:xfrm>
        <a:graphic>
          <a:graphicData uri="http://schemas.openxmlformats.org/drawingml/2006/table">
            <a:tbl>
              <a:tblPr/>
              <a:tblGrid>
                <a:gridCol w="875731">
                  <a:extLst>
                    <a:ext uri="{9D8B030D-6E8A-4147-A177-3AD203B41FA5}">
                      <a16:colId xmlns:a16="http://schemas.microsoft.com/office/drawing/2014/main" xmlns="" val="4072201880"/>
                    </a:ext>
                  </a:extLst>
                </a:gridCol>
                <a:gridCol w="581787"/>
                <a:gridCol w="581787"/>
                <a:gridCol w="581787"/>
                <a:gridCol w="581787"/>
                <a:gridCol w="581787"/>
                <a:gridCol w="581787">
                  <a:extLst>
                    <a:ext uri="{9D8B030D-6E8A-4147-A177-3AD203B41FA5}">
                      <a16:colId xmlns:a16="http://schemas.microsoft.com/office/drawing/2014/main" xmlns="" val="1296878827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2212387284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1305220570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558851254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2284175664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1654054814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3367798451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xmlns="" val="1764372036"/>
                    </a:ext>
                  </a:extLst>
                </a:gridCol>
                <a:gridCol w="581787"/>
              </a:tblGrid>
              <a:tr h="29222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2019.07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051527"/>
                  </a:ext>
                </a:extLst>
              </a:tr>
              <a:tr h="764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14</a:t>
                      </a: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15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16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17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18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19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20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21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4888764"/>
                  </a:ext>
                </a:extLst>
              </a:tr>
              <a:tr h="764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주제 선정 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92D05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5593477"/>
                  </a:ext>
                </a:extLst>
              </a:tr>
              <a:tr h="764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DB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4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 데이터 모으기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FF00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4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프로그램 기능 구현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4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프로그램 테스트</a:t>
                      </a:r>
                      <a:endParaRPr lang="en-US" altLang="ko-KR" sz="1000" b="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3180" marR="33180" marT="9173" marB="9173" anchor="ctr">
                    <a:lnL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6554" y="24441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감사합니다</a:t>
            </a:r>
            <a:endParaRPr lang="en-US" altLang="ko-KR" sz="3200" dirty="0" smtClean="0">
              <a:solidFill>
                <a:prstClr val="white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선정 배경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477468"/>
              </p:ext>
            </p:extLst>
          </p:nvPr>
        </p:nvGraphicFramePr>
        <p:xfrm>
          <a:off x="678396" y="3429000"/>
          <a:ext cx="3677580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2" y="1124744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선정 배경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35712"/>
              </p:ext>
            </p:extLst>
          </p:nvPr>
        </p:nvGraphicFramePr>
        <p:xfrm>
          <a:off x="678396" y="3429000"/>
          <a:ext cx="3677580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3134843" y="4365104"/>
            <a:ext cx="1581173" cy="50405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699792" y="2852936"/>
            <a:ext cx="864096" cy="136815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16190864"/>
              </p:ext>
            </p:extLst>
          </p:nvPr>
        </p:nvGraphicFramePr>
        <p:xfrm>
          <a:off x="2699792" y="853968"/>
          <a:ext cx="6003930" cy="385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4048" y="530120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출처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서울열린데이터광장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서울축제 참여율 및 만족도 통계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선정 배경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7715642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출처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서울열린데이터광장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 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서울축제 관심도 통계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214" y="3923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선정 배경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968"/>
            <a:ext cx="9153004" cy="6004032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xmlns="" id="{95D5EF76-A718-4328-9799-F6C0E560878B}"/>
              </a:ext>
            </a:extLst>
          </p:cNvPr>
          <p:cNvSpPr txBox="1">
            <a:spLocks/>
          </p:cNvSpPr>
          <p:nvPr/>
        </p:nvSpPr>
        <p:spPr>
          <a:xfrm>
            <a:off x="179512" y="4699243"/>
            <a:ext cx="9073008" cy="141064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spc="1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어떻게 하면 </a:t>
            </a:r>
            <a:r>
              <a:rPr lang="ko-KR" altLang="en-US" sz="3200" spc="1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축제 일정을 </a:t>
            </a:r>
            <a:endParaRPr lang="en-US" altLang="ko-KR" sz="2800" spc="1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spc="1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간편하게 확인할 수 있을까</a:t>
            </a:r>
            <a:r>
              <a:rPr lang="en-US" altLang="ko-KR" sz="2800" spc="1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?</a:t>
            </a:r>
            <a:endParaRPr lang="en-US" altLang="ko-KR" sz="2800" spc="1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507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메인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 Before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96751"/>
            <a:ext cx="8549742" cy="5154317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xmlns="" id="{95D5EF76-A718-4328-9799-F6C0E560878B}"/>
              </a:ext>
            </a:extLst>
          </p:cNvPr>
          <p:cNvSpPr txBox="1">
            <a:spLocks/>
          </p:cNvSpPr>
          <p:nvPr/>
        </p:nvSpPr>
        <p:spPr>
          <a:xfrm>
            <a:off x="106526" y="2420888"/>
            <a:ext cx="9145994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en-US" altLang="ko-KR" sz="4800" spc="100" dirty="0" err="1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Festas</a:t>
            </a:r>
            <a:r>
              <a:rPr lang="en-US" altLang="ko-KR" sz="48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48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축제 검색 사이트 </a:t>
            </a:r>
            <a:endParaRPr lang="en-US" altLang="ko-KR" sz="4800" spc="1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5D5EF76-A718-4328-9799-F6C0E560878B}"/>
              </a:ext>
            </a:extLst>
          </p:cNvPr>
          <p:cNvSpPr txBox="1">
            <a:spLocks/>
          </p:cNvSpPr>
          <p:nvPr/>
        </p:nvSpPr>
        <p:spPr>
          <a:xfrm>
            <a:off x="13825" y="4780458"/>
            <a:ext cx="2448272" cy="42966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000" spc="100" dirty="0" err="1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구역명</a:t>
            </a:r>
            <a:endParaRPr lang="en-US" altLang="ko-KR" sz="2000" spc="1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xmlns="" id="{95D5EF76-A718-4328-9799-F6C0E560878B}"/>
              </a:ext>
            </a:extLst>
          </p:cNvPr>
          <p:cNvSpPr txBox="1">
            <a:spLocks/>
          </p:cNvSpPr>
          <p:nvPr/>
        </p:nvSpPr>
        <p:spPr>
          <a:xfrm>
            <a:off x="2150126" y="4802249"/>
            <a:ext cx="2448272" cy="42966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0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월별</a:t>
            </a:r>
            <a:endParaRPr lang="en-US" altLang="ko-KR" sz="2000" spc="1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xmlns="" id="{95D5EF76-A718-4328-9799-F6C0E560878B}"/>
              </a:ext>
            </a:extLst>
          </p:cNvPr>
          <p:cNvSpPr txBox="1">
            <a:spLocks/>
          </p:cNvSpPr>
          <p:nvPr/>
        </p:nvSpPr>
        <p:spPr>
          <a:xfrm>
            <a:off x="4139952" y="4812496"/>
            <a:ext cx="2448272" cy="42966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>
              <a:lnSpc>
                <a:spcPct val="150000"/>
              </a:lnSpc>
              <a:spcBef>
                <a:spcPts val="100"/>
              </a:spcBef>
            </a:pPr>
            <a:r>
              <a:rPr lang="en-US" altLang="ko-KR" sz="20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000" spc="1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축제 분류</a:t>
            </a:r>
            <a:endParaRPr lang="en-US" altLang="ko-KR" sz="2000" spc="1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8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화면 구조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메인 화면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- After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23527" y="6525344"/>
            <a:ext cx="833949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6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501</Words>
  <Application>Microsoft Office PowerPoint</Application>
  <PresentationFormat>화면 슬라이드 쇼(4:3)</PresentationFormat>
  <Paragraphs>134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student</cp:lastModifiedBy>
  <cp:revision>140</cp:revision>
  <dcterms:created xsi:type="dcterms:W3CDTF">2015-06-09T01:21:18Z</dcterms:created>
  <dcterms:modified xsi:type="dcterms:W3CDTF">2019-07-23T08:22:00Z</dcterms:modified>
</cp:coreProperties>
</file>