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 id="269" r:id="rId15"/>
    <p:sldId id="270" r:id="rId16"/>
    <p:sldId id="271" r:id="rId17"/>
    <p:sldId id="272" r:id="rId18"/>
    <p:sldId id="273" r:id="rId19"/>
    <p:sldId id="274"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96829-09AE-499F-B96E-E82EC8BADC7A}" v="60" dt="2024-02-28T04:25:00.698"/>
    <p1510:client id="{80E42CBE-BC72-4BB5-99FB-E76FDE46D0D6}" v="989" dt="2024-02-27T03:14:37.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113" d="100"/>
          <a:sy n="113"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2/27/2024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75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2/27/2024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71338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2/27/2024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11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2/27/2024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23511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2/27/2024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66861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2/27/2024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18964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2/27/2024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87296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2/27/2024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76193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2/27/2024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90349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2/27/2024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05633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2/27/2024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‹Nº›</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2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2/27/2024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‹Nº›</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83536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3.sv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7D96148-D50B-1F18-327E-3907BDEA2FDD}"/>
              </a:ext>
            </a:extLst>
          </p:cNvPr>
          <p:cNvPicPr>
            <a:picLocks noChangeAspect="1"/>
          </p:cNvPicPr>
          <p:nvPr/>
        </p:nvPicPr>
        <p:blipFill rotWithShape="1">
          <a:blip r:embed="rId2">
            <a:alphaModFix amt="40000"/>
          </a:blip>
          <a:srcRect t="6721" r="-2" b="-2"/>
          <a:stretch/>
        </p:blipFill>
        <p:spPr>
          <a:xfrm>
            <a:off x="-2" y="-2"/>
            <a:ext cx="12192001" cy="6858001"/>
          </a:xfrm>
          <a:prstGeom prst="rect">
            <a:avLst/>
          </a:prstGeom>
        </p:spPr>
      </p:pic>
      <p:sp>
        <p:nvSpPr>
          <p:cNvPr id="2" name="Título 1">
            <a:extLst>
              <a:ext uri="{FF2B5EF4-FFF2-40B4-BE49-F238E27FC236}">
                <a16:creationId xmlns:a16="http://schemas.microsoft.com/office/drawing/2014/main" id="{892750D7-24A8-49FA-A959-E247A4E3585A}"/>
              </a:ext>
            </a:extLst>
          </p:cNvPr>
          <p:cNvSpPr>
            <a:spLocks noGrp="1"/>
          </p:cNvSpPr>
          <p:nvPr>
            <p:ph type="ctrTitle"/>
          </p:nvPr>
        </p:nvSpPr>
        <p:spPr>
          <a:xfrm>
            <a:off x="517870" y="978408"/>
            <a:ext cx="5021182" cy="2334248"/>
          </a:xfrm>
        </p:spPr>
        <p:txBody>
          <a:bodyPr anchor="t">
            <a:normAutofit/>
          </a:bodyPr>
          <a:lstStyle/>
          <a:p>
            <a:r>
              <a:rPr lang="es-MX">
                <a:solidFill>
                  <a:srgbClr val="FFFFFF"/>
                </a:solidFill>
              </a:rPr>
              <a:t>CSS BASICO</a:t>
            </a:r>
          </a:p>
        </p:txBody>
      </p:sp>
      <p:sp>
        <p:nvSpPr>
          <p:cNvPr id="3" name="Subtítulo 2">
            <a:extLst>
              <a:ext uri="{FF2B5EF4-FFF2-40B4-BE49-F238E27FC236}">
                <a16:creationId xmlns:a16="http://schemas.microsoft.com/office/drawing/2014/main" id="{222436C3-4762-4542-9B41-D8B4CC95F6DE}"/>
              </a:ext>
            </a:extLst>
          </p:cNvPr>
          <p:cNvSpPr>
            <a:spLocks noGrp="1"/>
          </p:cNvSpPr>
          <p:nvPr>
            <p:ph type="subTitle" idx="1"/>
          </p:nvPr>
        </p:nvSpPr>
        <p:spPr>
          <a:xfrm>
            <a:off x="517870" y="4482450"/>
            <a:ext cx="5040785" cy="1724029"/>
          </a:xfrm>
        </p:spPr>
        <p:txBody>
          <a:bodyPr vert="horz" lIns="91440" tIns="45720" rIns="91440" bIns="45720" rtlCol="0" anchor="t">
            <a:normAutofit/>
          </a:bodyPr>
          <a:lstStyle/>
          <a:p>
            <a:r>
              <a:rPr lang="es-MX" dirty="0">
                <a:solidFill>
                  <a:srgbClr val="FFFFFF"/>
                </a:solidFill>
              </a:rPr>
              <a:t>EVAN ALBERTO AGUILAR GARCIA</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57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DC872B6-524A-4445-9AD6-FA0326B5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D697AC6-2E96-27F0-C26A-0FFAB761B153}"/>
              </a:ext>
            </a:extLst>
          </p:cNvPr>
          <p:cNvSpPr>
            <a:spLocks noGrp="1"/>
          </p:cNvSpPr>
          <p:nvPr>
            <p:ph type="title"/>
          </p:nvPr>
        </p:nvSpPr>
        <p:spPr>
          <a:xfrm>
            <a:off x="517870" y="978408"/>
            <a:ext cx="5021182" cy="1752681"/>
          </a:xfrm>
        </p:spPr>
        <p:txBody>
          <a:bodyPr vert="horz" lIns="91440" tIns="45720" rIns="91440" bIns="45720" rtlCol="0" anchor="t">
            <a:normAutofit/>
          </a:bodyPr>
          <a:lstStyle/>
          <a:p>
            <a:r>
              <a:rPr lang="en-US"/>
              <a:t>Sentencia @import</a:t>
            </a:r>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268EFCC2-7775-6B66-8362-7EB6ED015CBC}"/>
              </a:ext>
            </a:extLst>
          </p:cNvPr>
          <p:cNvSpPr txBox="1"/>
          <p:nvPr/>
        </p:nvSpPr>
        <p:spPr>
          <a:xfrm>
            <a:off x="6662168" y="969265"/>
            <a:ext cx="5021182" cy="17526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buFont typeface="Arial" panose="020B0604020202020204" pitchFamily="34" charset="0"/>
            </a:pPr>
            <a:br>
              <a:rPr lang="en-US" dirty="0"/>
            </a:br>
            <a:r>
              <a:rPr lang="en-US" dirty="0"/>
              <a:t>La </a:t>
            </a:r>
            <a:r>
              <a:rPr lang="en-US"/>
              <a:t>regla</a:t>
            </a:r>
            <a:r>
              <a:rPr lang="en-US" dirty="0"/>
              <a:t> @import </a:t>
            </a:r>
            <a:r>
              <a:rPr lang="en-US"/>
              <a:t>en</a:t>
            </a:r>
            <a:r>
              <a:rPr lang="en-US" dirty="0"/>
              <a:t> CSS </a:t>
            </a:r>
            <a:r>
              <a:rPr lang="en-US"/>
              <a:t>permite</a:t>
            </a:r>
            <a:r>
              <a:rPr lang="en-US" dirty="0"/>
              <a:t> </a:t>
            </a:r>
            <a:r>
              <a:rPr lang="en-US"/>
              <a:t>importar</a:t>
            </a:r>
            <a:r>
              <a:rPr lang="en-US" dirty="0"/>
              <a:t> </a:t>
            </a:r>
            <a:r>
              <a:rPr lang="en-US"/>
              <a:t>estilos</a:t>
            </a:r>
            <a:r>
              <a:rPr lang="en-US" dirty="0"/>
              <a:t> </a:t>
            </a:r>
            <a:r>
              <a:rPr lang="en-US"/>
              <a:t>desde</a:t>
            </a:r>
            <a:r>
              <a:rPr lang="en-US" dirty="0"/>
              <a:t> </a:t>
            </a:r>
            <a:r>
              <a:rPr lang="en-US"/>
              <a:t>archivos</a:t>
            </a:r>
            <a:r>
              <a:rPr lang="en-US" dirty="0"/>
              <a:t> </a:t>
            </a:r>
            <a:r>
              <a:rPr lang="en-US"/>
              <a:t>externos</a:t>
            </a:r>
            <a:r>
              <a:rPr lang="en-US" dirty="0"/>
              <a:t>, </a:t>
            </a:r>
            <a:r>
              <a:rPr lang="en-US"/>
              <a:t>como</a:t>
            </a:r>
            <a:r>
              <a:rPr lang="en-US" dirty="0"/>
              <a:t> </a:t>
            </a:r>
            <a:r>
              <a:rPr lang="en-US"/>
              <a:t>fuentes</a:t>
            </a:r>
            <a:r>
              <a:rPr lang="en-US" dirty="0"/>
              <a:t> de Google Fonts, </a:t>
            </a:r>
            <a:r>
              <a:rPr lang="en-US"/>
              <a:t>facilitando</a:t>
            </a:r>
            <a:r>
              <a:rPr lang="en-US" dirty="0"/>
              <a:t> la </a:t>
            </a:r>
            <a:r>
              <a:rPr lang="en-US"/>
              <a:t>incorporación</a:t>
            </a:r>
            <a:r>
              <a:rPr lang="en-US" dirty="0"/>
              <a:t> de </a:t>
            </a:r>
            <a:r>
              <a:rPr lang="en-US"/>
              <a:t>diferentes</a:t>
            </a:r>
            <a:r>
              <a:rPr lang="en-US" dirty="0"/>
              <a:t> </a:t>
            </a:r>
            <a:r>
              <a:rPr lang="en-US"/>
              <a:t>estilos</a:t>
            </a:r>
            <a:r>
              <a:rPr lang="en-US" dirty="0"/>
              <a:t> y </a:t>
            </a:r>
            <a:r>
              <a:rPr lang="en-US"/>
              <a:t>fuentes</a:t>
            </a:r>
            <a:r>
              <a:rPr lang="en-US" dirty="0"/>
              <a:t> </a:t>
            </a:r>
            <a:r>
              <a:rPr lang="en-US"/>
              <a:t>en</a:t>
            </a:r>
            <a:r>
              <a:rPr lang="en-US" dirty="0"/>
              <a:t> un </a:t>
            </a:r>
            <a:r>
              <a:rPr lang="en-US"/>
              <a:t>documento</a:t>
            </a:r>
            <a:r>
              <a:rPr lang="en-US" dirty="0"/>
              <a:t> CSS.</a:t>
            </a:r>
            <a:endParaRPr lang="en-US"/>
          </a:p>
        </p:txBody>
      </p:sp>
      <p:pic>
        <p:nvPicPr>
          <p:cNvPr id="4" name="Marcador de contenido 3">
            <a:extLst>
              <a:ext uri="{FF2B5EF4-FFF2-40B4-BE49-F238E27FC236}">
                <a16:creationId xmlns:a16="http://schemas.microsoft.com/office/drawing/2014/main" id="{260452AA-9FD5-B22A-3D7E-AC11EDC49898}"/>
              </a:ext>
            </a:extLst>
          </p:cNvPr>
          <p:cNvPicPr>
            <a:picLocks noGrp="1" noChangeAspect="1"/>
          </p:cNvPicPr>
          <p:nvPr>
            <p:ph idx="1"/>
          </p:nvPr>
        </p:nvPicPr>
        <p:blipFill rotWithShape="1">
          <a:blip r:embed="rId2"/>
          <a:srcRect r="1" b="4812"/>
          <a:stretch/>
        </p:blipFill>
        <p:spPr>
          <a:xfrm>
            <a:off x="517871" y="3004841"/>
            <a:ext cx="11165136" cy="3241510"/>
          </a:xfrm>
          <a:prstGeom prst="rect">
            <a:avLst/>
          </a:prstGeom>
        </p:spPr>
      </p:pic>
    </p:spTree>
    <p:extLst>
      <p:ext uri="{BB962C8B-B14F-4D97-AF65-F5344CB8AC3E}">
        <p14:creationId xmlns:p14="http://schemas.microsoft.com/office/powerpoint/2010/main" val="271511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44F3B36-D24A-5A2F-1E06-0C43187B20D4}"/>
              </a:ext>
            </a:extLst>
          </p:cNvPr>
          <p:cNvSpPr>
            <a:spLocks noGrp="1"/>
          </p:cNvSpPr>
          <p:nvPr>
            <p:ph type="title"/>
          </p:nvPr>
        </p:nvSpPr>
        <p:spPr>
          <a:xfrm>
            <a:off x="517870" y="976160"/>
            <a:ext cx="5021183" cy="1934172"/>
          </a:xfrm>
        </p:spPr>
        <p:txBody>
          <a:bodyPr>
            <a:normAutofit/>
          </a:bodyPr>
          <a:lstStyle/>
          <a:p>
            <a:r>
              <a:rPr lang="es-MX" dirty="0"/>
              <a:t>Sintaxis de </a:t>
            </a:r>
            <a:r>
              <a:rPr lang="es-MX" dirty="0" err="1"/>
              <a:t>css</a:t>
            </a:r>
          </a:p>
        </p:txBody>
      </p:sp>
      <p:sp>
        <p:nvSpPr>
          <p:cNvPr id="21" name="Rectangle 2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D311028-43E5-745D-6F0A-65C9E1F2388C}"/>
              </a:ext>
            </a:extLst>
          </p:cNvPr>
          <p:cNvSpPr>
            <a:spLocks noGrp="1"/>
          </p:cNvSpPr>
          <p:nvPr>
            <p:ph idx="1"/>
          </p:nvPr>
        </p:nvSpPr>
        <p:spPr>
          <a:xfrm>
            <a:off x="517870" y="3172570"/>
            <a:ext cx="4945183" cy="3016294"/>
          </a:xfrm>
        </p:spPr>
        <p:txBody>
          <a:bodyPr vert="horz" lIns="91440" tIns="45720" rIns="91440" bIns="45720" rtlCol="0">
            <a:normAutofit/>
          </a:bodyPr>
          <a:lstStyle/>
          <a:p>
            <a:pPr>
              <a:lnSpc>
                <a:spcPct val="100000"/>
              </a:lnSpc>
            </a:pPr>
            <a:r>
              <a:rPr lang="es-MX" sz="1900" b="1"/>
              <a:t>La sintaxis básica de CSS sigue la estructura de regla de la siguiente manera:</a:t>
            </a:r>
          </a:p>
          <a:p>
            <a:pPr>
              <a:lnSpc>
                <a:spcPct val="100000"/>
              </a:lnSpc>
            </a:pPr>
            <a:r>
              <a:rPr lang="es-MX" sz="1900"/>
              <a:t>Selector: Indica los elementos HTML a los que se aplicarán los estilos.</a:t>
            </a:r>
          </a:p>
          <a:p>
            <a:pPr>
              <a:lnSpc>
                <a:spcPct val="100000"/>
              </a:lnSpc>
            </a:pPr>
            <a:r>
              <a:rPr lang="es-MX" sz="1900"/>
              <a:t>Propiedad: Define la característica que se va a cambiar, como color, tamaño o posición.</a:t>
            </a:r>
          </a:p>
          <a:p>
            <a:pPr>
              <a:lnSpc>
                <a:spcPct val="100000"/>
              </a:lnSpc>
            </a:pPr>
            <a:r>
              <a:rPr lang="es-MX" sz="1900"/>
              <a:t>Valor: Especifica el valor que se asignará a la propiedad.</a:t>
            </a:r>
          </a:p>
          <a:p>
            <a:pPr>
              <a:lnSpc>
                <a:spcPct val="100000"/>
              </a:lnSpc>
            </a:pPr>
            <a:endParaRPr lang="es-MX" sz="1900"/>
          </a:p>
        </p:txBody>
      </p:sp>
      <p:pic>
        <p:nvPicPr>
          <p:cNvPr id="4" name="Imagen 3">
            <a:extLst>
              <a:ext uri="{FF2B5EF4-FFF2-40B4-BE49-F238E27FC236}">
                <a16:creationId xmlns:a16="http://schemas.microsoft.com/office/drawing/2014/main" id="{BCB50FE3-F074-6331-6A62-CDC9D129075F}"/>
              </a:ext>
            </a:extLst>
          </p:cNvPr>
          <p:cNvPicPr>
            <a:picLocks noChangeAspect="1"/>
          </p:cNvPicPr>
          <p:nvPr/>
        </p:nvPicPr>
        <p:blipFill>
          <a:blip r:embed="rId2"/>
          <a:stretch>
            <a:fillRect/>
          </a:stretch>
        </p:blipFill>
        <p:spPr>
          <a:xfrm>
            <a:off x="6662168" y="1490772"/>
            <a:ext cx="5021846" cy="4600976"/>
          </a:xfrm>
          <a:prstGeom prst="rect">
            <a:avLst/>
          </a:prstGeom>
        </p:spPr>
      </p:pic>
      <p:sp>
        <p:nvSpPr>
          <p:cNvPr id="23" name="Rectangle 22">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84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EDEA537-804F-0B1A-AA8C-E8174A5E3168}"/>
              </a:ext>
            </a:extLst>
          </p:cNvPr>
          <p:cNvSpPr>
            <a:spLocks noGrp="1"/>
          </p:cNvSpPr>
          <p:nvPr>
            <p:ph type="title"/>
          </p:nvPr>
        </p:nvSpPr>
        <p:spPr>
          <a:xfrm>
            <a:off x="517869" y="976160"/>
            <a:ext cx="8686800" cy="1934172"/>
          </a:xfrm>
        </p:spPr>
        <p:txBody>
          <a:bodyPr>
            <a:normAutofit/>
          </a:bodyPr>
          <a:lstStyle/>
          <a:p>
            <a:r>
              <a:rPr lang="es-MX" dirty="0"/>
              <a:t>Que son los selectores</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0561CCD-BB27-7770-B911-D1E72B45A249}"/>
              </a:ext>
            </a:extLst>
          </p:cNvPr>
          <p:cNvSpPr>
            <a:spLocks noGrp="1"/>
          </p:cNvSpPr>
          <p:nvPr>
            <p:ph idx="1"/>
          </p:nvPr>
        </p:nvSpPr>
        <p:spPr>
          <a:xfrm>
            <a:off x="517869" y="3172570"/>
            <a:ext cx="8686799" cy="3016294"/>
          </a:xfrm>
        </p:spPr>
        <p:txBody>
          <a:bodyPr vert="horz" lIns="91440" tIns="45720" rIns="91440" bIns="45720" rtlCol="0" anchor="t">
            <a:normAutofit/>
          </a:bodyPr>
          <a:lstStyle/>
          <a:p>
            <a:r>
              <a:rPr lang="es-MX" dirty="0">
                <a:ea typeface="+mn-lt"/>
                <a:cs typeface="+mn-lt"/>
              </a:rPr>
              <a:t>Los selectores en CSS son patrones que permiten identificar y seleccionar elementos HTML en un documento para aplicarles estilos. Estos patrones pueden basarse en varios criterios, como el tipo de elemento, su clase, su ID, su posición dentro de la estructura del documento, sus atributos, entre otros.</a:t>
            </a:r>
            <a:endParaRPr lang="es-MX" dirty="0"/>
          </a:p>
        </p:txBody>
      </p:sp>
      <p:pic>
        <p:nvPicPr>
          <p:cNvPr id="4" name="Gráfico 3" descr="Class 16 SVG Vector Icon">
            <a:extLst>
              <a:ext uri="{FF2B5EF4-FFF2-40B4-BE49-F238E27FC236}">
                <a16:creationId xmlns:a16="http://schemas.microsoft.com/office/drawing/2014/main" id="{EB4EF4F0-65D2-AAA9-03F4-E9202E8714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8400" y="4962911"/>
            <a:ext cx="1603298" cy="1386469"/>
          </a:xfrm>
          <a:prstGeom prst="rect">
            <a:avLst/>
          </a:prstGeom>
        </p:spPr>
      </p:pic>
      <p:pic>
        <p:nvPicPr>
          <p:cNvPr id="5" name="Gráfico 4" descr="Id Card SVG Vector Icon">
            <a:extLst>
              <a:ext uri="{FF2B5EF4-FFF2-40B4-BE49-F238E27FC236}">
                <a16:creationId xmlns:a16="http://schemas.microsoft.com/office/drawing/2014/main" id="{83FEEE83-9EAA-6417-0A50-EC03499A42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1278" y="4485888"/>
            <a:ext cx="1782956" cy="2340518"/>
          </a:xfrm>
          <a:prstGeom prst="rect">
            <a:avLst/>
          </a:prstGeom>
        </p:spPr>
      </p:pic>
    </p:spTree>
    <p:extLst>
      <p:ext uri="{BB962C8B-B14F-4D97-AF65-F5344CB8AC3E}">
        <p14:creationId xmlns:p14="http://schemas.microsoft.com/office/powerpoint/2010/main" val="376904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8A14B95-447B-43A4-22C7-5D82403C327C}"/>
              </a:ext>
            </a:extLst>
          </p:cNvPr>
          <p:cNvSpPr>
            <a:spLocks noGrp="1"/>
          </p:cNvSpPr>
          <p:nvPr>
            <p:ph type="title"/>
          </p:nvPr>
        </p:nvSpPr>
        <p:spPr>
          <a:xfrm>
            <a:off x="517870" y="976160"/>
            <a:ext cx="5021183" cy="1934172"/>
          </a:xfrm>
        </p:spPr>
        <p:txBody>
          <a:bodyPr>
            <a:normAutofit/>
          </a:bodyPr>
          <a:lstStyle/>
          <a:p>
            <a:r>
              <a:rPr lang="es-MX" dirty="0"/>
              <a:t>Selectores </a:t>
            </a:r>
            <a:r>
              <a:rPr lang="es-MX" dirty="0" err="1"/>
              <a:t>basicos</a:t>
            </a:r>
          </a:p>
        </p:txBody>
      </p:sp>
      <p:sp>
        <p:nvSpPr>
          <p:cNvPr id="20" name="Rectangle 19">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6FE0169-64F2-7443-D9FD-C1A17E60F4D8}"/>
              </a:ext>
            </a:extLst>
          </p:cNvPr>
          <p:cNvSpPr>
            <a:spLocks noGrp="1"/>
          </p:cNvSpPr>
          <p:nvPr>
            <p:ph idx="1"/>
          </p:nvPr>
        </p:nvSpPr>
        <p:spPr>
          <a:xfrm>
            <a:off x="517870" y="3172570"/>
            <a:ext cx="4945183" cy="3016294"/>
          </a:xfrm>
        </p:spPr>
        <p:txBody>
          <a:bodyPr vert="horz" lIns="91440" tIns="45720" rIns="91440" bIns="45720" rtlCol="0">
            <a:normAutofit/>
          </a:bodyPr>
          <a:lstStyle/>
          <a:p>
            <a:pPr>
              <a:lnSpc>
                <a:spcPct val="100000"/>
              </a:lnSpc>
            </a:pPr>
            <a:r>
              <a:rPr lang="es-MX" sz="1700"/>
              <a:t>Selector de tipo: Selecciona elementos basados en el nombre de la etiqueta HTML, como p para párrafos o h1 para encabezados de nivel 1.</a:t>
            </a:r>
          </a:p>
          <a:p>
            <a:pPr>
              <a:lnSpc>
                <a:spcPct val="100000"/>
              </a:lnSpc>
            </a:pPr>
            <a:r>
              <a:rPr lang="es-MX" sz="1700"/>
              <a:t>Selector de clase: Selecciona elementos que tienen un atributo class específico, como .clase para elementos con la clase "clase".</a:t>
            </a:r>
          </a:p>
          <a:p>
            <a:pPr>
              <a:lnSpc>
                <a:spcPct val="100000"/>
              </a:lnSpc>
            </a:pPr>
            <a:r>
              <a:rPr lang="es-MX" sz="1700"/>
              <a:t>Selector de ID: Selecciona un elemento con un atributo id específico, como #id para elementos con el ID "id".</a:t>
            </a:r>
          </a:p>
          <a:p>
            <a:pPr>
              <a:lnSpc>
                <a:spcPct val="100000"/>
              </a:lnSpc>
            </a:pPr>
            <a:endParaRPr lang="es-MX" sz="1700"/>
          </a:p>
        </p:txBody>
      </p:sp>
      <p:pic>
        <p:nvPicPr>
          <p:cNvPr id="4" name="Imagen 3">
            <a:extLst>
              <a:ext uri="{FF2B5EF4-FFF2-40B4-BE49-F238E27FC236}">
                <a16:creationId xmlns:a16="http://schemas.microsoft.com/office/drawing/2014/main" id="{25F49961-283C-DC7F-6C39-BE4482778B59}"/>
              </a:ext>
            </a:extLst>
          </p:cNvPr>
          <p:cNvPicPr>
            <a:picLocks noChangeAspect="1"/>
          </p:cNvPicPr>
          <p:nvPr/>
        </p:nvPicPr>
        <p:blipFill>
          <a:blip r:embed="rId2"/>
          <a:stretch>
            <a:fillRect/>
          </a:stretch>
        </p:blipFill>
        <p:spPr>
          <a:xfrm>
            <a:off x="7578444" y="657370"/>
            <a:ext cx="3232558" cy="2650698"/>
          </a:xfrm>
          <a:prstGeom prst="rect">
            <a:avLst/>
          </a:prstGeom>
        </p:spPr>
      </p:pic>
      <p:pic>
        <p:nvPicPr>
          <p:cNvPr id="5" name="Imagen 4">
            <a:extLst>
              <a:ext uri="{FF2B5EF4-FFF2-40B4-BE49-F238E27FC236}">
                <a16:creationId xmlns:a16="http://schemas.microsoft.com/office/drawing/2014/main" id="{3646EA70-2DB6-DABB-95FF-466331AB7F8D}"/>
              </a:ext>
            </a:extLst>
          </p:cNvPr>
          <p:cNvPicPr>
            <a:picLocks noChangeAspect="1"/>
          </p:cNvPicPr>
          <p:nvPr/>
        </p:nvPicPr>
        <p:blipFill>
          <a:blip r:embed="rId3"/>
          <a:stretch>
            <a:fillRect/>
          </a:stretch>
        </p:blipFill>
        <p:spPr>
          <a:xfrm>
            <a:off x="7364122" y="3580256"/>
            <a:ext cx="3661202" cy="2608607"/>
          </a:xfrm>
          <a:prstGeom prst="rect">
            <a:avLst/>
          </a:prstGeom>
        </p:spPr>
      </p:pic>
    </p:spTree>
    <p:extLst>
      <p:ext uri="{BB962C8B-B14F-4D97-AF65-F5344CB8AC3E}">
        <p14:creationId xmlns:p14="http://schemas.microsoft.com/office/powerpoint/2010/main" val="671531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D265B51-B734-6DBB-B89A-C98F473E5557}"/>
              </a:ext>
            </a:extLst>
          </p:cNvPr>
          <p:cNvSpPr>
            <a:spLocks noGrp="1"/>
          </p:cNvSpPr>
          <p:nvPr>
            <p:ph type="title"/>
          </p:nvPr>
        </p:nvSpPr>
        <p:spPr>
          <a:xfrm>
            <a:off x="5539121" y="976160"/>
            <a:ext cx="6144230" cy="1934172"/>
          </a:xfrm>
        </p:spPr>
        <p:txBody>
          <a:bodyPr>
            <a:normAutofit/>
          </a:bodyPr>
          <a:lstStyle/>
          <a:p>
            <a:r>
              <a:rPr lang="es-MX" dirty="0" err="1"/>
              <a:t>Notacion</a:t>
            </a:r>
            <a:r>
              <a:rPr lang="es-MX" dirty="0"/>
              <a:t> de colores</a:t>
            </a:r>
          </a:p>
        </p:txBody>
      </p:sp>
      <p:sp>
        <p:nvSpPr>
          <p:cNvPr id="11" name="Rectangle 1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C938BE05-3BD3-2A96-E873-4AB54757E0EC}"/>
              </a:ext>
            </a:extLst>
          </p:cNvPr>
          <p:cNvPicPr>
            <a:picLocks noChangeAspect="1"/>
          </p:cNvPicPr>
          <p:nvPr/>
        </p:nvPicPr>
        <p:blipFill>
          <a:blip r:embed="rId2"/>
          <a:stretch>
            <a:fillRect/>
          </a:stretch>
        </p:blipFill>
        <p:spPr>
          <a:xfrm>
            <a:off x="517870" y="594893"/>
            <a:ext cx="4023360" cy="5403371"/>
          </a:xfrm>
          <a:prstGeom prst="rect">
            <a:avLst/>
          </a:prstGeom>
        </p:spPr>
      </p:pic>
      <p:sp>
        <p:nvSpPr>
          <p:cNvPr id="3" name="Marcador de contenido 2">
            <a:extLst>
              <a:ext uri="{FF2B5EF4-FFF2-40B4-BE49-F238E27FC236}">
                <a16:creationId xmlns:a16="http://schemas.microsoft.com/office/drawing/2014/main" id="{52B45EA0-E285-AB75-B13D-6A07D965F718}"/>
              </a:ext>
            </a:extLst>
          </p:cNvPr>
          <p:cNvSpPr>
            <a:spLocks noGrp="1"/>
          </p:cNvSpPr>
          <p:nvPr>
            <p:ph idx="1"/>
          </p:nvPr>
        </p:nvSpPr>
        <p:spPr>
          <a:xfrm>
            <a:off x="5539121" y="3172570"/>
            <a:ext cx="6144230" cy="3016294"/>
          </a:xfrm>
        </p:spPr>
        <p:txBody>
          <a:bodyPr vert="horz" lIns="91440" tIns="45720" rIns="91440" bIns="45720" rtlCol="0">
            <a:normAutofit/>
          </a:bodyPr>
          <a:lstStyle/>
          <a:p>
            <a:pPr>
              <a:lnSpc>
                <a:spcPct val="100000"/>
              </a:lnSpc>
            </a:pPr>
            <a:r>
              <a:rPr lang="es-MX" sz="1700">
                <a:ea typeface="+mn-lt"/>
                <a:cs typeface="+mn-lt"/>
              </a:rPr>
              <a:t>Notación hexadecimal: Utiliza una combinación de seis caracteres alfanuméricos que representan los valores de los componentes rojo, verde y azul (RGB) de un color. Por ejemplo, </a:t>
            </a:r>
            <a:r>
              <a:rPr lang="es-MX" sz="1700">
                <a:latin typeface="Bierstadt"/>
              </a:rPr>
              <a:t>#FF0000</a:t>
            </a:r>
            <a:r>
              <a:rPr lang="es-MX" sz="1700">
                <a:ea typeface="+mn-lt"/>
                <a:cs typeface="+mn-lt"/>
              </a:rPr>
              <a:t> representa el color rojo puro, donde </a:t>
            </a:r>
            <a:r>
              <a:rPr lang="es-MX" sz="1700">
                <a:latin typeface="Bierstadt"/>
              </a:rPr>
              <a:t>FF</a:t>
            </a:r>
            <a:r>
              <a:rPr lang="es-MX" sz="1700">
                <a:ea typeface="+mn-lt"/>
                <a:cs typeface="+mn-lt"/>
              </a:rPr>
              <a:t> representa la intensidad máxima de rojo y </a:t>
            </a:r>
            <a:r>
              <a:rPr lang="es-MX" sz="1700">
                <a:latin typeface="Bierstadt"/>
              </a:rPr>
              <a:t>00</a:t>
            </a:r>
            <a:r>
              <a:rPr lang="es-MX" sz="1700">
                <a:ea typeface="+mn-lt"/>
                <a:cs typeface="+mn-lt"/>
              </a:rPr>
              <a:t> representa la ausencia de verde y azul.</a:t>
            </a:r>
            <a:endParaRPr lang="es-MX" sz="1700"/>
          </a:p>
          <a:p>
            <a:pPr>
              <a:lnSpc>
                <a:spcPct val="100000"/>
              </a:lnSpc>
            </a:pPr>
            <a:r>
              <a:rPr lang="es-MX" sz="1700">
                <a:ea typeface="+mn-lt"/>
                <a:cs typeface="+mn-lt"/>
              </a:rPr>
              <a:t>Notación RGB: Utiliza la función </a:t>
            </a:r>
            <a:r>
              <a:rPr lang="es-MX" sz="1700">
                <a:latin typeface="Bierstadt"/>
              </a:rPr>
              <a:t>rgb()</a:t>
            </a:r>
            <a:r>
              <a:rPr lang="es-MX" sz="1700">
                <a:ea typeface="+mn-lt"/>
                <a:cs typeface="+mn-lt"/>
              </a:rPr>
              <a:t> para definir un color en términos de sus componentes rojo, verde y azul. Por ejemplo, </a:t>
            </a:r>
            <a:r>
              <a:rPr lang="es-MX" sz="1700">
                <a:latin typeface="Bierstadt"/>
              </a:rPr>
              <a:t>rgb(255, 0, 0)</a:t>
            </a:r>
            <a:r>
              <a:rPr lang="es-MX" sz="1700">
                <a:ea typeface="+mn-lt"/>
                <a:cs typeface="+mn-lt"/>
              </a:rPr>
              <a:t> representa el mismo color rojo puro que el ejemplo anterior en notación hexadecimal.</a:t>
            </a:r>
            <a:endParaRPr lang="es-MX" sz="1700"/>
          </a:p>
          <a:p>
            <a:pPr>
              <a:lnSpc>
                <a:spcPct val="100000"/>
              </a:lnSpc>
            </a:pPr>
            <a:endParaRPr lang="es-MX" sz="1700"/>
          </a:p>
        </p:txBody>
      </p:sp>
      <p:sp>
        <p:nvSpPr>
          <p:cNvPr id="13" name="Rectangle 12">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132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32576-4257-5EF5-A498-28A2D5C19688}"/>
              </a:ext>
            </a:extLst>
          </p:cNvPr>
          <p:cNvSpPr>
            <a:spLocks noGrp="1"/>
          </p:cNvSpPr>
          <p:nvPr>
            <p:ph type="title"/>
          </p:nvPr>
        </p:nvSpPr>
        <p:spPr/>
        <p:txBody>
          <a:bodyPr/>
          <a:lstStyle/>
          <a:p>
            <a:r>
              <a:rPr lang="es-MX" dirty="0"/>
              <a:t>Modelado de cajas</a:t>
            </a:r>
          </a:p>
        </p:txBody>
      </p:sp>
      <p:sp>
        <p:nvSpPr>
          <p:cNvPr id="3" name="Marcador de contenido 2">
            <a:extLst>
              <a:ext uri="{FF2B5EF4-FFF2-40B4-BE49-F238E27FC236}">
                <a16:creationId xmlns:a16="http://schemas.microsoft.com/office/drawing/2014/main" id="{4BEA2A7B-5836-F83E-B864-44D527262995}"/>
              </a:ext>
            </a:extLst>
          </p:cNvPr>
          <p:cNvSpPr>
            <a:spLocks noGrp="1"/>
          </p:cNvSpPr>
          <p:nvPr>
            <p:ph idx="1"/>
          </p:nvPr>
        </p:nvSpPr>
        <p:spPr/>
        <p:txBody>
          <a:bodyPr vert="horz" lIns="91440" tIns="45720" rIns="91440" bIns="45720" rtlCol="0" anchor="t">
            <a:normAutofit fontScale="70000" lnSpcReduction="20000"/>
          </a:bodyPr>
          <a:lstStyle/>
          <a:p>
            <a:br>
              <a:rPr lang="en-US" dirty="0"/>
            </a:br>
            <a:r>
              <a:rPr lang="es-MX" dirty="0"/>
              <a:t>El modelo de caja (box </a:t>
            </a:r>
            <a:r>
              <a:rPr lang="es-MX" dirty="0" err="1"/>
              <a:t>model</a:t>
            </a:r>
            <a:r>
              <a:rPr lang="es-MX" dirty="0"/>
              <a:t>) en CSS es un concepto fundamental que describe cómo se calcula el tamaño total de un elemento en una página web. Este modelo considera que cada elemento HTML se representa como una "caja" rectangular, que consiste en contenido, </a:t>
            </a:r>
            <a:r>
              <a:rPr lang="es-MX" dirty="0" err="1"/>
              <a:t>padding</a:t>
            </a:r>
            <a:r>
              <a:rPr lang="es-MX" dirty="0"/>
              <a:t>, borde y margen. Estas son las partes principales del modelo de caja:</a:t>
            </a:r>
          </a:p>
          <a:p>
            <a:r>
              <a:rPr lang="es-MX" dirty="0"/>
              <a:t>Contenido (Content): Es el área dentro de la caja que contiene el contenido real del elemento, como texto, imágenes o cualquier otro elemento HTML anidado.</a:t>
            </a:r>
          </a:p>
          <a:p>
            <a:r>
              <a:rPr lang="es-MX" dirty="0" err="1"/>
              <a:t>Padding</a:t>
            </a:r>
            <a:r>
              <a:rPr lang="es-MX" dirty="0"/>
              <a:t>: Es el espacio entre el contenido del elemento y su borde. Se puede especificar un </a:t>
            </a:r>
            <a:r>
              <a:rPr lang="es-MX" dirty="0" err="1"/>
              <a:t>padding</a:t>
            </a:r>
            <a:r>
              <a:rPr lang="es-MX" dirty="0"/>
              <a:t> para cada lado de la caja (arriba, abajo, izquierda, derecha) y se utiliza para crear espacio adicional alrededor del contenido.</a:t>
            </a:r>
          </a:p>
          <a:p>
            <a:r>
              <a:rPr lang="es-MX" dirty="0"/>
              <a:t>Borde (</a:t>
            </a:r>
            <a:r>
              <a:rPr lang="es-MX" dirty="0" err="1"/>
              <a:t>Border</a:t>
            </a:r>
            <a:r>
              <a:rPr lang="es-MX" dirty="0"/>
              <a:t>): Es el borde que rodea el contenido y el </a:t>
            </a:r>
            <a:r>
              <a:rPr lang="es-MX" dirty="0" err="1"/>
              <a:t>padding</a:t>
            </a:r>
            <a:r>
              <a:rPr lang="es-MX" dirty="0"/>
              <a:t> del elemento. Se puede definir el estilo, el ancho y el color del borde.</a:t>
            </a:r>
          </a:p>
          <a:p>
            <a:r>
              <a:rPr lang="es-MX" dirty="0"/>
              <a:t>Margen (</a:t>
            </a:r>
            <a:r>
              <a:rPr lang="es-MX" dirty="0" err="1"/>
              <a:t>Margin</a:t>
            </a:r>
            <a:r>
              <a:rPr lang="es-MX" dirty="0"/>
              <a:t>): Es el espacio entre el borde del elemento y los elementos adyacentes. Se puede especificar un margen para cada lado de la caja y se utiliza para controlar la separación entre elementos.</a:t>
            </a:r>
          </a:p>
          <a:p>
            <a:endParaRPr lang="es-MX" dirty="0"/>
          </a:p>
        </p:txBody>
      </p:sp>
      <p:pic>
        <p:nvPicPr>
          <p:cNvPr id="4" name="Imagen 3" descr="Basic CSS: The CSS Box Model">
            <a:extLst>
              <a:ext uri="{FF2B5EF4-FFF2-40B4-BE49-F238E27FC236}">
                <a16:creationId xmlns:a16="http://schemas.microsoft.com/office/drawing/2014/main" id="{49DBF88C-8B54-C34E-BD09-9AA8FA9E7640}"/>
              </a:ext>
            </a:extLst>
          </p:cNvPr>
          <p:cNvPicPr>
            <a:picLocks noChangeAspect="1"/>
          </p:cNvPicPr>
          <p:nvPr/>
        </p:nvPicPr>
        <p:blipFill>
          <a:blip r:embed="rId2"/>
          <a:stretch>
            <a:fillRect/>
          </a:stretch>
        </p:blipFill>
        <p:spPr>
          <a:xfrm>
            <a:off x="474547" y="2961037"/>
            <a:ext cx="5029199" cy="3172366"/>
          </a:xfrm>
          <a:prstGeom prst="rect">
            <a:avLst/>
          </a:prstGeom>
        </p:spPr>
      </p:pic>
    </p:spTree>
    <p:extLst>
      <p:ext uri="{BB962C8B-B14F-4D97-AF65-F5344CB8AC3E}">
        <p14:creationId xmlns:p14="http://schemas.microsoft.com/office/powerpoint/2010/main" val="311894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5E5D7D5-0FB0-7553-6AE3-484E74705E34}"/>
              </a:ext>
            </a:extLst>
          </p:cNvPr>
          <p:cNvSpPr>
            <a:spLocks noGrp="1"/>
          </p:cNvSpPr>
          <p:nvPr>
            <p:ph type="title"/>
          </p:nvPr>
        </p:nvSpPr>
        <p:spPr>
          <a:xfrm>
            <a:off x="517870" y="976160"/>
            <a:ext cx="5021183" cy="1934172"/>
          </a:xfrm>
        </p:spPr>
        <p:txBody>
          <a:bodyPr>
            <a:normAutofit/>
          </a:bodyPr>
          <a:lstStyle/>
          <a:p>
            <a:r>
              <a:rPr lang="es-MX" dirty="0"/>
              <a:t>ejemplo</a:t>
            </a:r>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31CBCC8-F148-C2EE-A32B-831F60E9C1D4}"/>
              </a:ext>
            </a:extLst>
          </p:cNvPr>
          <p:cNvSpPr>
            <a:spLocks noGrp="1"/>
          </p:cNvSpPr>
          <p:nvPr>
            <p:ph idx="1"/>
          </p:nvPr>
        </p:nvSpPr>
        <p:spPr>
          <a:xfrm>
            <a:off x="709919" y="3209741"/>
            <a:ext cx="4945183" cy="3016294"/>
          </a:xfrm>
        </p:spPr>
        <p:txBody>
          <a:bodyPr vert="horz" lIns="91440" tIns="45720" rIns="91440" bIns="45720" rtlCol="0" anchor="t">
            <a:normAutofit/>
          </a:bodyPr>
          <a:lstStyle/>
          <a:p>
            <a:r>
              <a:rPr lang="en-US" dirty="0" err="1"/>
              <a:t>Codigo</a:t>
            </a:r>
            <a:r>
              <a:rPr lang="en-US" dirty="0"/>
              <a:t> sin padding y margin</a:t>
            </a:r>
          </a:p>
        </p:txBody>
      </p:sp>
      <p:pic>
        <p:nvPicPr>
          <p:cNvPr id="5" name="Imagen 4">
            <a:extLst>
              <a:ext uri="{FF2B5EF4-FFF2-40B4-BE49-F238E27FC236}">
                <a16:creationId xmlns:a16="http://schemas.microsoft.com/office/drawing/2014/main" id="{227BAC87-EB27-12F9-7A05-DD85CE0A1F1D}"/>
              </a:ext>
            </a:extLst>
          </p:cNvPr>
          <p:cNvPicPr>
            <a:picLocks noChangeAspect="1"/>
          </p:cNvPicPr>
          <p:nvPr/>
        </p:nvPicPr>
        <p:blipFill>
          <a:blip r:embed="rId2"/>
          <a:stretch>
            <a:fillRect/>
          </a:stretch>
        </p:blipFill>
        <p:spPr>
          <a:xfrm>
            <a:off x="6498278" y="865448"/>
            <a:ext cx="5021183" cy="2046132"/>
          </a:xfrm>
          <a:prstGeom prst="rect">
            <a:avLst/>
          </a:prstGeom>
        </p:spPr>
      </p:pic>
      <p:pic>
        <p:nvPicPr>
          <p:cNvPr id="4" name="Marcador de contenido 3">
            <a:extLst>
              <a:ext uri="{FF2B5EF4-FFF2-40B4-BE49-F238E27FC236}">
                <a16:creationId xmlns:a16="http://schemas.microsoft.com/office/drawing/2014/main" id="{EE3CA306-0441-4E44-B517-398A5916F516}"/>
              </a:ext>
            </a:extLst>
          </p:cNvPr>
          <p:cNvPicPr>
            <a:picLocks noChangeAspect="1"/>
          </p:cNvPicPr>
          <p:nvPr/>
        </p:nvPicPr>
        <p:blipFill>
          <a:blip r:embed="rId3"/>
          <a:stretch>
            <a:fillRect/>
          </a:stretch>
        </p:blipFill>
        <p:spPr>
          <a:xfrm>
            <a:off x="712034" y="3569026"/>
            <a:ext cx="9568402" cy="3059690"/>
          </a:xfrm>
          <a:prstGeom prst="rect">
            <a:avLst/>
          </a:prstGeom>
        </p:spPr>
      </p:pic>
    </p:spTree>
    <p:extLst>
      <p:ext uri="{BB962C8B-B14F-4D97-AF65-F5344CB8AC3E}">
        <p14:creationId xmlns:p14="http://schemas.microsoft.com/office/powerpoint/2010/main" val="418318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F06BA2D-E9A6-1E80-DC20-6BDC6A4D02E6}"/>
              </a:ext>
            </a:extLst>
          </p:cNvPr>
          <p:cNvSpPr>
            <a:spLocks noGrp="1"/>
          </p:cNvSpPr>
          <p:nvPr>
            <p:ph type="title"/>
          </p:nvPr>
        </p:nvSpPr>
        <p:spPr>
          <a:xfrm>
            <a:off x="616992" y="1192990"/>
            <a:ext cx="5021183" cy="1934172"/>
          </a:xfrm>
        </p:spPr>
        <p:txBody>
          <a:bodyPr>
            <a:normAutofit/>
          </a:bodyPr>
          <a:lstStyle/>
          <a:p>
            <a:r>
              <a:rPr lang="es-MX" dirty="0"/>
              <a:t>Con </a:t>
            </a:r>
            <a:r>
              <a:rPr lang="es-MX" dirty="0" err="1"/>
              <a:t>padding</a:t>
            </a:r>
            <a:r>
              <a:rPr lang="es-MX" dirty="0"/>
              <a:t> y sin </a:t>
            </a:r>
            <a:r>
              <a:rPr lang="es-MX" dirty="0" err="1"/>
              <a:t>padding</a:t>
            </a:r>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FEAE6B6-007C-FB0B-F6B2-04559B4AAFA6}"/>
              </a:ext>
            </a:extLst>
          </p:cNvPr>
          <p:cNvSpPr>
            <a:spLocks noGrp="1"/>
          </p:cNvSpPr>
          <p:nvPr>
            <p:ph idx="1"/>
          </p:nvPr>
        </p:nvSpPr>
        <p:spPr>
          <a:xfrm>
            <a:off x="6613870" y="3600033"/>
            <a:ext cx="4945183" cy="3016294"/>
          </a:xfrm>
        </p:spPr>
        <p:txBody>
          <a:bodyPr vert="horz" lIns="91440" tIns="45720" rIns="91440" bIns="45720" rtlCol="0" anchor="t">
            <a:normAutofit/>
          </a:bodyPr>
          <a:lstStyle/>
          <a:p>
            <a:r>
              <a:rPr lang="es-MX" dirty="0"/>
              <a:t> </a:t>
            </a:r>
            <a:r>
              <a:rPr lang="es-MX" err="1"/>
              <a:t>padding</a:t>
            </a:r>
            <a:endParaRPr lang="es-MX"/>
          </a:p>
        </p:txBody>
      </p:sp>
      <p:pic>
        <p:nvPicPr>
          <p:cNvPr id="4" name="Imagen 3">
            <a:extLst>
              <a:ext uri="{FF2B5EF4-FFF2-40B4-BE49-F238E27FC236}">
                <a16:creationId xmlns:a16="http://schemas.microsoft.com/office/drawing/2014/main" id="{28CEB48E-7513-8DBD-0AA2-10B7CCACCA0B}"/>
              </a:ext>
            </a:extLst>
          </p:cNvPr>
          <p:cNvPicPr>
            <a:picLocks noChangeAspect="1"/>
          </p:cNvPicPr>
          <p:nvPr/>
        </p:nvPicPr>
        <p:blipFill>
          <a:blip r:embed="rId2"/>
          <a:stretch>
            <a:fillRect/>
          </a:stretch>
        </p:blipFill>
        <p:spPr>
          <a:xfrm>
            <a:off x="6662168" y="4017683"/>
            <a:ext cx="5028041" cy="2074066"/>
          </a:xfrm>
          <a:prstGeom prst="rect">
            <a:avLst/>
          </a:prstGeom>
        </p:spPr>
      </p:pic>
      <p:sp>
        <p:nvSpPr>
          <p:cNvPr id="13" name="Rectangle 12">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2D4F7CC-4A01-A768-7094-1FE7054D5939}"/>
              </a:ext>
            </a:extLst>
          </p:cNvPr>
          <p:cNvPicPr>
            <a:picLocks noChangeAspect="1"/>
          </p:cNvPicPr>
          <p:nvPr/>
        </p:nvPicPr>
        <p:blipFill>
          <a:blip r:embed="rId3"/>
          <a:stretch>
            <a:fillRect/>
          </a:stretch>
        </p:blipFill>
        <p:spPr>
          <a:xfrm>
            <a:off x="6622584" y="945527"/>
            <a:ext cx="5482685" cy="2185337"/>
          </a:xfrm>
          <a:prstGeom prst="rect">
            <a:avLst/>
          </a:prstGeom>
        </p:spPr>
      </p:pic>
      <p:sp>
        <p:nvSpPr>
          <p:cNvPr id="6" name="CuadroTexto 5">
            <a:extLst>
              <a:ext uri="{FF2B5EF4-FFF2-40B4-BE49-F238E27FC236}">
                <a16:creationId xmlns:a16="http://schemas.microsoft.com/office/drawing/2014/main" id="{86605AFA-D006-D5DF-A4A3-C4CA3F77CBA4}"/>
              </a:ext>
            </a:extLst>
          </p:cNvPr>
          <p:cNvSpPr txBox="1"/>
          <p:nvPr/>
        </p:nvSpPr>
        <p:spPr>
          <a:xfrm>
            <a:off x="6638185" y="610608"/>
            <a:ext cx="15963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dirty="0"/>
              <a:t>Sin </a:t>
            </a:r>
            <a:r>
              <a:rPr lang="es-MX" dirty="0" err="1"/>
              <a:t>padding</a:t>
            </a:r>
          </a:p>
        </p:txBody>
      </p:sp>
      <p:pic>
        <p:nvPicPr>
          <p:cNvPr id="7" name="Imagen 6">
            <a:extLst>
              <a:ext uri="{FF2B5EF4-FFF2-40B4-BE49-F238E27FC236}">
                <a16:creationId xmlns:a16="http://schemas.microsoft.com/office/drawing/2014/main" id="{271BB8CB-F6EE-3A11-3000-58D038102A6A}"/>
              </a:ext>
            </a:extLst>
          </p:cNvPr>
          <p:cNvPicPr>
            <a:picLocks noChangeAspect="1"/>
          </p:cNvPicPr>
          <p:nvPr/>
        </p:nvPicPr>
        <p:blipFill>
          <a:blip r:embed="rId4"/>
          <a:stretch>
            <a:fillRect/>
          </a:stretch>
        </p:blipFill>
        <p:spPr>
          <a:xfrm>
            <a:off x="617631" y="3487853"/>
            <a:ext cx="3782787" cy="2831171"/>
          </a:xfrm>
          <a:prstGeom prst="rect">
            <a:avLst/>
          </a:prstGeom>
        </p:spPr>
      </p:pic>
    </p:spTree>
    <p:extLst>
      <p:ext uri="{BB962C8B-B14F-4D97-AF65-F5344CB8AC3E}">
        <p14:creationId xmlns:p14="http://schemas.microsoft.com/office/powerpoint/2010/main" val="1855251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33B4A-A0C4-8971-B75D-5F44FAF238C4}"/>
              </a:ext>
            </a:extLst>
          </p:cNvPr>
          <p:cNvSpPr>
            <a:spLocks noGrp="1"/>
          </p:cNvSpPr>
          <p:nvPr>
            <p:ph type="title"/>
          </p:nvPr>
        </p:nvSpPr>
        <p:spPr>
          <a:xfrm>
            <a:off x="573626" y="1170456"/>
            <a:ext cx="5021182" cy="4870457"/>
          </a:xfrm>
        </p:spPr>
        <p:txBody>
          <a:bodyPr/>
          <a:lstStyle/>
          <a:p>
            <a:r>
              <a:rPr lang="es-MX" dirty="0"/>
              <a:t>Con </a:t>
            </a:r>
            <a:r>
              <a:rPr lang="es-MX" dirty="0" err="1"/>
              <a:t>margin</a:t>
            </a:r>
            <a:r>
              <a:rPr lang="es-MX" dirty="0"/>
              <a:t> y sin </a:t>
            </a:r>
            <a:r>
              <a:rPr lang="es-MX" dirty="0" err="1"/>
              <a:t>margin</a:t>
            </a:r>
          </a:p>
        </p:txBody>
      </p:sp>
      <p:pic>
        <p:nvPicPr>
          <p:cNvPr id="4" name="Marcador de contenido 3">
            <a:extLst>
              <a:ext uri="{FF2B5EF4-FFF2-40B4-BE49-F238E27FC236}">
                <a16:creationId xmlns:a16="http://schemas.microsoft.com/office/drawing/2014/main" id="{F0DEEF8F-FE71-053B-6D10-D6F761316EF1}"/>
              </a:ext>
            </a:extLst>
          </p:cNvPr>
          <p:cNvPicPr>
            <a:picLocks noGrp="1" noChangeAspect="1"/>
          </p:cNvPicPr>
          <p:nvPr>
            <p:ph idx="1"/>
          </p:nvPr>
        </p:nvPicPr>
        <p:blipFill>
          <a:blip r:embed="rId2"/>
          <a:stretch>
            <a:fillRect/>
          </a:stretch>
        </p:blipFill>
        <p:spPr>
          <a:xfrm>
            <a:off x="6699339" y="1044426"/>
            <a:ext cx="5021182" cy="1758865"/>
          </a:xfrm>
        </p:spPr>
      </p:pic>
      <p:sp>
        <p:nvSpPr>
          <p:cNvPr id="5" name="CuadroTexto 4">
            <a:extLst>
              <a:ext uri="{FF2B5EF4-FFF2-40B4-BE49-F238E27FC236}">
                <a16:creationId xmlns:a16="http://schemas.microsoft.com/office/drawing/2014/main" id="{8DBACE55-FE53-988F-9D86-069B761DF2EA}"/>
              </a:ext>
            </a:extLst>
          </p:cNvPr>
          <p:cNvSpPr txBox="1"/>
          <p:nvPr/>
        </p:nvSpPr>
        <p:spPr>
          <a:xfrm>
            <a:off x="6664354" y="593161"/>
            <a:ext cx="19539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dirty="0"/>
              <a:t>Sin </a:t>
            </a:r>
            <a:r>
              <a:rPr lang="es-MX" dirty="0" err="1"/>
              <a:t>margin</a:t>
            </a:r>
          </a:p>
        </p:txBody>
      </p:sp>
      <p:pic>
        <p:nvPicPr>
          <p:cNvPr id="6" name="Imagen 5">
            <a:extLst>
              <a:ext uri="{FF2B5EF4-FFF2-40B4-BE49-F238E27FC236}">
                <a16:creationId xmlns:a16="http://schemas.microsoft.com/office/drawing/2014/main" id="{A55AE33D-6557-9A1B-4CA0-B1CDDE86C807}"/>
              </a:ext>
            </a:extLst>
          </p:cNvPr>
          <p:cNvPicPr>
            <a:picLocks noChangeAspect="1"/>
          </p:cNvPicPr>
          <p:nvPr/>
        </p:nvPicPr>
        <p:blipFill>
          <a:blip r:embed="rId3"/>
          <a:stretch>
            <a:fillRect/>
          </a:stretch>
        </p:blipFill>
        <p:spPr>
          <a:xfrm>
            <a:off x="6696927" y="3559438"/>
            <a:ext cx="5080000" cy="2632244"/>
          </a:xfrm>
          <a:prstGeom prst="rect">
            <a:avLst/>
          </a:prstGeom>
        </p:spPr>
      </p:pic>
      <p:pic>
        <p:nvPicPr>
          <p:cNvPr id="7" name="Imagen 6">
            <a:extLst>
              <a:ext uri="{FF2B5EF4-FFF2-40B4-BE49-F238E27FC236}">
                <a16:creationId xmlns:a16="http://schemas.microsoft.com/office/drawing/2014/main" id="{14DD17F6-1B38-6B2E-30CE-5B509645039D}"/>
              </a:ext>
            </a:extLst>
          </p:cNvPr>
          <p:cNvPicPr>
            <a:picLocks noChangeAspect="1"/>
          </p:cNvPicPr>
          <p:nvPr/>
        </p:nvPicPr>
        <p:blipFill>
          <a:blip r:embed="rId4"/>
          <a:stretch>
            <a:fillRect/>
          </a:stretch>
        </p:blipFill>
        <p:spPr>
          <a:xfrm>
            <a:off x="1215366" y="3662671"/>
            <a:ext cx="3144877" cy="2735534"/>
          </a:xfrm>
          <a:prstGeom prst="rect">
            <a:avLst/>
          </a:prstGeom>
        </p:spPr>
      </p:pic>
      <p:sp>
        <p:nvSpPr>
          <p:cNvPr id="9" name="CuadroTexto 8">
            <a:extLst>
              <a:ext uri="{FF2B5EF4-FFF2-40B4-BE49-F238E27FC236}">
                <a16:creationId xmlns:a16="http://schemas.microsoft.com/office/drawing/2014/main" id="{878860C3-26EC-6683-CAEC-40A3A05E3EC4}"/>
              </a:ext>
            </a:extLst>
          </p:cNvPr>
          <p:cNvSpPr txBox="1"/>
          <p:nvPr/>
        </p:nvSpPr>
        <p:spPr>
          <a:xfrm>
            <a:off x="6696574" y="318691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dirty="0" err="1"/>
              <a:t>Margin</a:t>
            </a:r>
          </a:p>
          <a:p>
            <a:endParaRPr lang="es-MX" dirty="0"/>
          </a:p>
        </p:txBody>
      </p:sp>
    </p:spTree>
    <p:extLst>
      <p:ext uri="{BB962C8B-B14F-4D97-AF65-F5344CB8AC3E}">
        <p14:creationId xmlns:p14="http://schemas.microsoft.com/office/powerpoint/2010/main" val="84614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630976-82B6-534C-093F-035B1F214055}"/>
              </a:ext>
            </a:extLst>
          </p:cNvPr>
          <p:cNvSpPr>
            <a:spLocks noGrp="1"/>
          </p:cNvSpPr>
          <p:nvPr>
            <p:ph type="title"/>
          </p:nvPr>
        </p:nvSpPr>
        <p:spPr>
          <a:xfrm>
            <a:off x="517870" y="976160"/>
            <a:ext cx="6144230" cy="1934172"/>
          </a:xfrm>
        </p:spPr>
        <p:txBody>
          <a:bodyPr>
            <a:normAutofit/>
          </a:bodyPr>
          <a:lstStyle/>
          <a:p>
            <a:r>
              <a:rPr lang="es-MX" dirty="0" err="1"/>
              <a:t>Creditos</a:t>
            </a:r>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Freecodecamp SVG Vector Icon">
            <a:extLst>
              <a:ext uri="{FF2B5EF4-FFF2-40B4-BE49-F238E27FC236}">
                <a16:creationId xmlns:a16="http://schemas.microsoft.com/office/drawing/2014/main" id="{4BE3B7F5-377E-7A9B-BC3D-4E2AFA7D7B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76567" y="657368"/>
            <a:ext cx="1649417" cy="1649417"/>
          </a:xfrm>
          <a:prstGeom prst="rect">
            <a:avLst/>
          </a:prstGeom>
        </p:spPr>
      </p:pic>
      <p:sp>
        <p:nvSpPr>
          <p:cNvPr id="3" name="Marcador de contenido 2">
            <a:extLst>
              <a:ext uri="{FF2B5EF4-FFF2-40B4-BE49-F238E27FC236}">
                <a16:creationId xmlns:a16="http://schemas.microsoft.com/office/drawing/2014/main" id="{E356D7C6-99A5-C924-F618-70C68104E792}"/>
              </a:ext>
            </a:extLst>
          </p:cNvPr>
          <p:cNvSpPr>
            <a:spLocks noGrp="1"/>
          </p:cNvSpPr>
          <p:nvPr>
            <p:ph idx="1"/>
          </p:nvPr>
        </p:nvSpPr>
        <p:spPr>
          <a:xfrm>
            <a:off x="517869" y="3172570"/>
            <a:ext cx="6126480" cy="3016294"/>
          </a:xfrm>
        </p:spPr>
        <p:txBody>
          <a:bodyPr vert="horz" lIns="91440" tIns="45720" rIns="91440" bIns="45720" rtlCol="0">
            <a:normAutofit/>
          </a:bodyPr>
          <a:lstStyle/>
          <a:p>
            <a:pPr>
              <a:lnSpc>
                <a:spcPct val="100000"/>
              </a:lnSpc>
            </a:pPr>
            <a:r>
              <a:rPr lang="es-MX" sz="1600"/>
              <a:t>Mozilla</a:t>
            </a:r>
          </a:p>
          <a:p>
            <a:pPr>
              <a:lnSpc>
                <a:spcPct val="100000"/>
              </a:lnSpc>
            </a:pPr>
            <a:endParaRPr lang="es-MX" sz="1600"/>
          </a:p>
          <a:p>
            <a:pPr>
              <a:lnSpc>
                <a:spcPct val="100000"/>
              </a:lnSpc>
            </a:pPr>
            <a:endParaRPr lang="es-MX" sz="1600"/>
          </a:p>
          <a:p>
            <a:pPr>
              <a:lnSpc>
                <a:spcPct val="100000"/>
              </a:lnSpc>
            </a:pPr>
            <a:r>
              <a:rPr lang="es-MX" sz="1600"/>
              <a:t>FreeCodeCamp</a:t>
            </a:r>
          </a:p>
          <a:p>
            <a:pPr>
              <a:lnSpc>
                <a:spcPct val="100000"/>
              </a:lnSpc>
            </a:pPr>
            <a:endParaRPr lang="es-MX" sz="1600"/>
          </a:p>
          <a:p>
            <a:pPr>
              <a:lnSpc>
                <a:spcPct val="100000"/>
              </a:lnSpc>
            </a:pPr>
            <a:endParaRPr lang="es-MX" sz="1600"/>
          </a:p>
          <a:p>
            <a:pPr>
              <a:lnSpc>
                <a:spcPct val="100000"/>
              </a:lnSpc>
            </a:pPr>
            <a:endParaRPr lang="es-MX" sz="1600"/>
          </a:p>
          <a:p>
            <a:pPr>
              <a:lnSpc>
                <a:spcPct val="100000"/>
              </a:lnSpc>
            </a:pPr>
            <a:r>
              <a:rPr lang="es-MX" sz="1600"/>
              <a:t>Udemy</a:t>
            </a:r>
          </a:p>
        </p:txBody>
      </p:sp>
      <p:pic>
        <p:nvPicPr>
          <p:cNvPr id="4" name="Gráfico 3" descr="Mnz SVG Vector Icon">
            <a:extLst>
              <a:ext uri="{FF2B5EF4-FFF2-40B4-BE49-F238E27FC236}">
                <a16:creationId xmlns:a16="http://schemas.microsoft.com/office/drawing/2014/main" id="{D3A260A4-08BF-CC1F-0386-60B98506F5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0817" y="2475612"/>
            <a:ext cx="1649417" cy="1649417"/>
          </a:xfrm>
          <a:prstGeom prst="rect">
            <a:avLst/>
          </a:prstGeom>
        </p:spPr>
      </p:pic>
      <p:pic>
        <p:nvPicPr>
          <p:cNvPr id="6" name="Gráfico 5" descr="Udemy SVG Vector Icon">
            <a:extLst>
              <a:ext uri="{FF2B5EF4-FFF2-40B4-BE49-F238E27FC236}">
                <a16:creationId xmlns:a16="http://schemas.microsoft.com/office/drawing/2014/main" id="{F8E05C7D-8082-F28B-041F-31B9D93444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6981" y="4293856"/>
            <a:ext cx="1649417" cy="1649417"/>
          </a:xfrm>
          <a:prstGeom prst="rect">
            <a:avLst/>
          </a:prstGeom>
        </p:spPr>
      </p:pic>
      <p:sp>
        <p:nvSpPr>
          <p:cNvPr id="15" name="Rectangle 14">
            <a:extLst>
              <a:ext uri="{FF2B5EF4-FFF2-40B4-BE49-F238E27FC236}">
                <a16:creationId xmlns:a16="http://schemas.microsoft.com/office/drawing/2014/main" id="{D44B6D0C-0154-4806-92DE-F778B8DA7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40028" y="6209925"/>
            <a:ext cx="33375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66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C4D9ADC-1572-1EE8-90B6-A09BC546F402}"/>
              </a:ext>
            </a:extLst>
          </p:cNvPr>
          <p:cNvSpPr>
            <a:spLocks noGrp="1"/>
          </p:cNvSpPr>
          <p:nvPr>
            <p:ph type="title"/>
          </p:nvPr>
        </p:nvSpPr>
        <p:spPr>
          <a:xfrm>
            <a:off x="517869" y="976160"/>
            <a:ext cx="8686800" cy="1934172"/>
          </a:xfrm>
        </p:spPr>
        <p:txBody>
          <a:bodyPr>
            <a:normAutofit/>
          </a:bodyPr>
          <a:lstStyle/>
          <a:p>
            <a:r>
              <a:rPr lang="es-MX" dirty="0"/>
              <a:t>¿QUE ES Y COMO SURGUE CSS?</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3912ED7-D748-BFC5-FE0C-6BFB09C31528}"/>
              </a:ext>
            </a:extLst>
          </p:cNvPr>
          <p:cNvSpPr>
            <a:spLocks noGrp="1"/>
          </p:cNvSpPr>
          <p:nvPr>
            <p:ph idx="1"/>
          </p:nvPr>
        </p:nvSpPr>
        <p:spPr>
          <a:xfrm>
            <a:off x="214308" y="3228326"/>
            <a:ext cx="8686799" cy="3016294"/>
          </a:xfrm>
        </p:spPr>
        <p:txBody>
          <a:bodyPr vert="horz" lIns="91440" tIns="45720" rIns="91440" bIns="45720" rtlCol="0">
            <a:normAutofit/>
          </a:bodyPr>
          <a:lstStyle/>
          <a:p>
            <a:pPr>
              <a:lnSpc>
                <a:spcPct val="100000"/>
              </a:lnSpc>
            </a:pPr>
            <a:br>
              <a:rPr lang="en-US" sz="1600"/>
            </a:br>
            <a:r>
              <a:rPr lang="es-MX" sz="1600">
                <a:ea typeface="+mn-lt"/>
                <a:cs typeface="+mn-lt"/>
              </a:rPr>
              <a:t>CSS, que significa "Cascading Style Sheets" (Hojas de Estilo en Cascada), es un lenguaje utilizado para definir el aspecto y la presentación de un documento HTML (o XML). Surgió como una solución a la necesidad de separar el contenido de un sitio web de su presentación visual. Antes de CSS, el formato y el estilo de un documento web estaban directamente integrados en el HTML, lo que hacía que los cambios en la presentación fueran difíciles de implementar y mantener.</a:t>
            </a:r>
            <a:endParaRPr lang="es-MX" sz="1600"/>
          </a:p>
          <a:p>
            <a:pPr>
              <a:lnSpc>
                <a:spcPct val="100000"/>
              </a:lnSpc>
            </a:pPr>
            <a:r>
              <a:rPr lang="es-MX" sz="1600">
                <a:ea typeface="+mn-lt"/>
                <a:cs typeface="+mn-lt"/>
              </a:rPr>
              <a:t>CSS surgió como una especificación del World Wide Web Consortium (W3C) en 1996, aunque su desarrollo comenzó mucho antes. La idea básica detrás de CSS es permitir que los diseñadores y desarrolladores web especifiquen el diseño, el color, la fuente y otros aspectos visuales de un documento HTML de manera más eficiente y flexible.</a:t>
            </a:r>
            <a:endParaRPr lang="es-MX" sz="1600"/>
          </a:p>
          <a:p>
            <a:pPr>
              <a:lnSpc>
                <a:spcPct val="100000"/>
              </a:lnSpc>
            </a:pPr>
            <a:endParaRPr lang="es-MX" sz="1600"/>
          </a:p>
        </p:txBody>
      </p:sp>
      <p:pic>
        <p:nvPicPr>
          <p:cNvPr id="4" name="Gráfico 3" descr="Css 3 SVG Vector Icon">
            <a:extLst>
              <a:ext uri="{FF2B5EF4-FFF2-40B4-BE49-F238E27FC236}">
                <a16:creationId xmlns:a16="http://schemas.microsoft.com/office/drawing/2014/main" id="{A4EF3DA0-34C9-7D7D-8376-B60ADA7A95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59951" y="3336073"/>
            <a:ext cx="2434684" cy="2701074"/>
          </a:xfrm>
          <a:prstGeom prst="rect">
            <a:avLst/>
          </a:prstGeom>
        </p:spPr>
      </p:pic>
    </p:spTree>
    <p:extLst>
      <p:ext uri="{BB962C8B-B14F-4D97-AF65-F5344CB8AC3E}">
        <p14:creationId xmlns:p14="http://schemas.microsoft.com/office/powerpoint/2010/main" val="8815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CB8A285-A5BE-6697-DD19-7EDE0F1A24B4}"/>
              </a:ext>
            </a:extLst>
          </p:cNvPr>
          <p:cNvSpPr>
            <a:spLocks noGrp="1"/>
          </p:cNvSpPr>
          <p:nvPr>
            <p:ph type="title"/>
          </p:nvPr>
        </p:nvSpPr>
        <p:spPr>
          <a:xfrm>
            <a:off x="573626" y="2239965"/>
            <a:ext cx="5021183" cy="2452840"/>
          </a:xfrm>
        </p:spPr>
        <p:txBody>
          <a:bodyPr>
            <a:normAutofit/>
          </a:bodyPr>
          <a:lstStyle/>
          <a:p>
            <a:r>
              <a:rPr lang="es-MX" dirty="0"/>
              <a:t>Analogía de </a:t>
            </a:r>
            <a:r>
              <a:rPr lang="es-MX" dirty="0" err="1"/>
              <a:t>css</a:t>
            </a:r>
          </a:p>
        </p:txBody>
      </p:sp>
      <p:sp>
        <p:nvSpPr>
          <p:cNvPr id="15" name="Rectangle 14">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descr="Arriba 90+ Foto Ladrillos De Mario Bros Para Imprimir Alta Definición ...">
            <a:extLst>
              <a:ext uri="{FF2B5EF4-FFF2-40B4-BE49-F238E27FC236}">
                <a16:creationId xmlns:a16="http://schemas.microsoft.com/office/drawing/2014/main" id="{75A26622-7B62-B47C-3A4E-C943A50B4340}"/>
              </a:ext>
            </a:extLst>
          </p:cNvPr>
          <p:cNvPicPr>
            <a:picLocks noChangeAspect="1"/>
          </p:cNvPicPr>
          <p:nvPr/>
        </p:nvPicPr>
        <p:blipFill>
          <a:blip r:embed="rId2"/>
          <a:stretch>
            <a:fillRect/>
          </a:stretch>
        </p:blipFill>
        <p:spPr>
          <a:xfrm>
            <a:off x="6662738" y="2235852"/>
            <a:ext cx="2107928" cy="2005710"/>
          </a:xfrm>
          <a:prstGeom prst="rect">
            <a:avLst/>
          </a:prstGeom>
        </p:spPr>
      </p:pic>
      <p:pic>
        <p:nvPicPr>
          <p:cNvPr id="5" name="Imagen 4" descr="Uma parede de tijolo azul claro. ilustração 3d | Foto Premium">
            <a:extLst>
              <a:ext uri="{FF2B5EF4-FFF2-40B4-BE49-F238E27FC236}">
                <a16:creationId xmlns:a16="http://schemas.microsoft.com/office/drawing/2014/main" id="{7EF7D3FF-A988-ED5C-2EBF-7368E2B048BE}"/>
              </a:ext>
            </a:extLst>
          </p:cNvPr>
          <p:cNvPicPr>
            <a:picLocks noChangeAspect="1"/>
          </p:cNvPicPr>
          <p:nvPr/>
        </p:nvPicPr>
        <p:blipFill>
          <a:blip r:embed="rId3"/>
          <a:stretch>
            <a:fillRect/>
          </a:stretch>
        </p:blipFill>
        <p:spPr>
          <a:xfrm>
            <a:off x="9400964" y="2237477"/>
            <a:ext cx="2283036" cy="1903607"/>
          </a:xfrm>
          <a:prstGeom prst="rect">
            <a:avLst/>
          </a:prstGeom>
        </p:spPr>
      </p:pic>
      <p:pic>
        <p:nvPicPr>
          <p:cNvPr id="6" name="Gráfico 5" descr="Html 5 SVG Vector Icon">
            <a:extLst>
              <a:ext uri="{FF2B5EF4-FFF2-40B4-BE49-F238E27FC236}">
                <a16:creationId xmlns:a16="http://schemas.microsoft.com/office/drawing/2014/main" id="{88AD6340-D777-3079-7272-967BB42189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09025" y="4416576"/>
            <a:ext cx="553026" cy="563883"/>
          </a:xfrm>
          <a:prstGeom prst="rect">
            <a:avLst/>
          </a:prstGeom>
        </p:spPr>
      </p:pic>
      <p:pic>
        <p:nvPicPr>
          <p:cNvPr id="7" name="Gráfico 6" descr="Html 5 SVG Vector Icon">
            <a:extLst>
              <a:ext uri="{FF2B5EF4-FFF2-40B4-BE49-F238E27FC236}">
                <a16:creationId xmlns:a16="http://schemas.microsoft.com/office/drawing/2014/main" id="{71834D50-EFB7-EF9B-5ED9-5AFC770B6B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66510" y="4391240"/>
            <a:ext cx="553026" cy="563883"/>
          </a:xfrm>
          <a:prstGeom prst="rect">
            <a:avLst/>
          </a:prstGeom>
        </p:spPr>
      </p:pic>
      <p:pic>
        <p:nvPicPr>
          <p:cNvPr id="8" name="Gráfico 7" descr="Css 3 SVG Vector Icon">
            <a:extLst>
              <a:ext uri="{FF2B5EF4-FFF2-40B4-BE49-F238E27FC236}">
                <a16:creationId xmlns:a16="http://schemas.microsoft.com/office/drawing/2014/main" id="{3E83A282-A8F2-C85C-4C6C-604DBD36BF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05349" y="4410785"/>
            <a:ext cx="503079" cy="517557"/>
          </a:xfrm>
          <a:prstGeom prst="rect">
            <a:avLst/>
          </a:prstGeom>
        </p:spPr>
      </p:pic>
    </p:spTree>
    <p:extLst>
      <p:ext uri="{BB962C8B-B14F-4D97-AF65-F5344CB8AC3E}">
        <p14:creationId xmlns:p14="http://schemas.microsoft.com/office/powerpoint/2010/main" val="214131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2397E-06A0-0E4F-5820-027432771D64}"/>
              </a:ext>
            </a:extLst>
          </p:cNvPr>
          <p:cNvSpPr>
            <a:spLocks noGrp="1"/>
          </p:cNvSpPr>
          <p:nvPr>
            <p:ph type="title"/>
          </p:nvPr>
        </p:nvSpPr>
        <p:spPr>
          <a:xfrm>
            <a:off x="536455" y="1412066"/>
            <a:ext cx="5021182" cy="1010897"/>
          </a:xfrm>
        </p:spPr>
        <p:txBody>
          <a:bodyPr/>
          <a:lstStyle/>
          <a:p>
            <a:r>
              <a:rPr lang="es-MX" dirty="0"/>
              <a:t>características</a:t>
            </a:r>
          </a:p>
        </p:txBody>
      </p:sp>
      <p:sp>
        <p:nvSpPr>
          <p:cNvPr id="3" name="Marcador de contenido 2">
            <a:extLst>
              <a:ext uri="{FF2B5EF4-FFF2-40B4-BE49-F238E27FC236}">
                <a16:creationId xmlns:a16="http://schemas.microsoft.com/office/drawing/2014/main" id="{5C1909EF-D1EC-4DE8-6692-F7644DFD10F1}"/>
              </a:ext>
            </a:extLst>
          </p:cNvPr>
          <p:cNvSpPr>
            <a:spLocks noGrp="1"/>
          </p:cNvSpPr>
          <p:nvPr>
            <p:ph idx="1"/>
          </p:nvPr>
        </p:nvSpPr>
        <p:spPr/>
        <p:txBody>
          <a:bodyPr vert="horz" lIns="91440" tIns="45720" rIns="91440" bIns="45720" rtlCol="0" anchor="t">
            <a:noAutofit/>
          </a:bodyPr>
          <a:lstStyle/>
          <a:p>
            <a:r>
              <a:rPr lang="es-MX" sz="1600" b="1" dirty="0">
                <a:ea typeface="+mn-lt"/>
                <a:cs typeface="+mn-lt"/>
              </a:rPr>
              <a:t>Selección de elementos</a:t>
            </a:r>
            <a:r>
              <a:rPr lang="es-MX" sz="1600" dirty="0">
                <a:ea typeface="+mn-lt"/>
                <a:cs typeface="+mn-lt"/>
              </a:rPr>
              <a:t>:</a:t>
            </a:r>
            <a:r>
              <a:rPr lang="es-MX" sz="1600" dirty="0">
                <a:solidFill>
                  <a:srgbClr val="000000"/>
                </a:solidFill>
                <a:ea typeface="+mn-lt"/>
                <a:cs typeface="+mn-lt"/>
              </a:rPr>
              <a:t> CSS permite seleccionar elementos específicos de un documento HTML para aplicar estilos, ya sea mediante selección de etiquetas, clases, identificadores u otros atributos.</a:t>
            </a:r>
            <a:endParaRPr lang="es-MX" sz="1600" dirty="0"/>
          </a:p>
          <a:p>
            <a:r>
              <a:rPr lang="es-MX" sz="1600" b="1" dirty="0">
                <a:ea typeface="+mn-lt"/>
                <a:cs typeface="+mn-lt"/>
              </a:rPr>
              <a:t>Propiedades de estilo</a:t>
            </a:r>
            <a:r>
              <a:rPr lang="es-MX" sz="1600" dirty="0">
                <a:ea typeface="+mn-lt"/>
                <a:cs typeface="+mn-lt"/>
              </a:rPr>
              <a:t>:</a:t>
            </a:r>
            <a:r>
              <a:rPr lang="es-MX" sz="1600" dirty="0">
                <a:solidFill>
                  <a:srgbClr val="000000"/>
                </a:solidFill>
                <a:ea typeface="+mn-lt"/>
                <a:cs typeface="+mn-lt"/>
              </a:rPr>
              <a:t> CSS ofrece una amplia gama de propiedades para controlar el aspecto visual de los elementos HTML, como color, tamaño, posición, márgenes, rellenos, tipografía, efectos de sombra, bordes, entre otros.</a:t>
            </a:r>
            <a:endParaRPr lang="es-MX" sz="1600" dirty="0"/>
          </a:p>
          <a:p>
            <a:r>
              <a:rPr lang="es-MX" sz="1600" b="1" dirty="0">
                <a:ea typeface="+mn-lt"/>
                <a:cs typeface="+mn-lt"/>
              </a:rPr>
              <a:t>Diseño adaptable y sensible</a:t>
            </a:r>
            <a:r>
              <a:rPr lang="es-MX" sz="1600" dirty="0">
                <a:ea typeface="+mn-lt"/>
                <a:cs typeface="+mn-lt"/>
              </a:rPr>
              <a:t>:</a:t>
            </a:r>
            <a:r>
              <a:rPr lang="es-MX" sz="1600" dirty="0">
                <a:solidFill>
                  <a:srgbClr val="000000"/>
                </a:solidFill>
                <a:ea typeface="+mn-lt"/>
                <a:cs typeface="+mn-lt"/>
              </a:rPr>
              <a:t> CSS proporciona herramientas para crear diseños que se ajusten y respondan dinámicamente a diferentes tamaños de pantalla y dispositivos, lo que permite una experiencia de usuario consistente en una variedad de dispositivos, desde teléfonos móviles hasta computadoras de escritorio.</a:t>
            </a:r>
            <a:endParaRPr lang="es-MX" sz="1600" dirty="0"/>
          </a:p>
          <a:p>
            <a:endParaRPr lang="es-MX" dirty="0"/>
          </a:p>
        </p:txBody>
      </p:sp>
      <p:pic>
        <p:nvPicPr>
          <p:cNvPr id="5" name="Gráfico 4" descr="Css 3 SVG Vector Icon">
            <a:extLst>
              <a:ext uri="{FF2B5EF4-FFF2-40B4-BE49-F238E27FC236}">
                <a16:creationId xmlns:a16="http://schemas.microsoft.com/office/drawing/2014/main" id="{85278895-DFEF-FF65-6334-CA99898339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6683" y="2883829"/>
            <a:ext cx="2434684" cy="2701074"/>
          </a:xfrm>
          <a:prstGeom prst="rect">
            <a:avLst/>
          </a:prstGeom>
        </p:spPr>
      </p:pic>
    </p:spTree>
    <p:extLst>
      <p:ext uri="{BB962C8B-B14F-4D97-AF65-F5344CB8AC3E}">
        <p14:creationId xmlns:p14="http://schemas.microsoft.com/office/powerpoint/2010/main" val="24993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0CDC4-3595-FB74-25CB-0D73CAC008F5}"/>
              </a:ext>
            </a:extLst>
          </p:cNvPr>
          <p:cNvSpPr>
            <a:spLocks noGrp="1"/>
          </p:cNvSpPr>
          <p:nvPr>
            <p:ph type="title"/>
          </p:nvPr>
        </p:nvSpPr>
        <p:spPr>
          <a:xfrm>
            <a:off x="1552455" y="996993"/>
            <a:ext cx="5021182" cy="4870457"/>
          </a:xfrm>
        </p:spPr>
        <p:txBody>
          <a:bodyPr/>
          <a:lstStyle/>
          <a:p>
            <a:r>
              <a:rPr lang="es-MX" dirty="0"/>
              <a:t>Ventajas</a:t>
            </a:r>
          </a:p>
        </p:txBody>
      </p:sp>
      <p:sp>
        <p:nvSpPr>
          <p:cNvPr id="3" name="Marcador de contenido 2">
            <a:extLst>
              <a:ext uri="{FF2B5EF4-FFF2-40B4-BE49-F238E27FC236}">
                <a16:creationId xmlns:a16="http://schemas.microsoft.com/office/drawing/2014/main" id="{1E644875-A91A-7D86-BA4F-2A9CEEA2AEC9}"/>
              </a:ext>
            </a:extLst>
          </p:cNvPr>
          <p:cNvSpPr>
            <a:spLocks noGrp="1"/>
          </p:cNvSpPr>
          <p:nvPr>
            <p:ph idx="1"/>
          </p:nvPr>
        </p:nvSpPr>
        <p:spPr/>
        <p:txBody>
          <a:bodyPr vert="horz" lIns="91440" tIns="45720" rIns="91440" bIns="45720" rtlCol="0" anchor="t">
            <a:noAutofit/>
          </a:bodyPr>
          <a:lstStyle/>
          <a:p>
            <a:r>
              <a:rPr lang="es-MX" sz="1600" b="1" dirty="0">
                <a:ea typeface="+mn-lt"/>
                <a:cs typeface="+mn-lt"/>
              </a:rPr>
              <a:t>Separación de la estructura y el estilo</a:t>
            </a:r>
            <a:r>
              <a:rPr lang="es-MX" sz="1600" dirty="0">
                <a:ea typeface="+mn-lt"/>
                <a:cs typeface="+mn-lt"/>
              </a:rPr>
              <a:t>:</a:t>
            </a:r>
            <a:r>
              <a:rPr lang="es-MX" sz="1600" dirty="0">
                <a:solidFill>
                  <a:srgbClr val="000000"/>
                </a:solidFill>
                <a:ea typeface="+mn-lt"/>
                <a:cs typeface="+mn-lt"/>
              </a:rPr>
              <a:t> CSS permite separar claramente la estructura de un documento HTML del estilo visual aplicado a él. Esto facilita la organización del código, mejora la legibilidad y simplifica la tarea de mantenimiento y actualización del sitio web.</a:t>
            </a:r>
            <a:endParaRPr lang="es-MX" sz="1600" dirty="0"/>
          </a:p>
          <a:p>
            <a:r>
              <a:rPr lang="es-MX" sz="1600" b="1" dirty="0">
                <a:ea typeface="+mn-lt"/>
                <a:cs typeface="+mn-lt"/>
              </a:rPr>
              <a:t>Flexibilidad y control</a:t>
            </a:r>
            <a:r>
              <a:rPr lang="es-MX" sz="1600" dirty="0">
                <a:ea typeface="+mn-lt"/>
                <a:cs typeface="+mn-lt"/>
              </a:rPr>
              <a:t>:</a:t>
            </a:r>
            <a:r>
              <a:rPr lang="es-MX" sz="1600" dirty="0">
                <a:solidFill>
                  <a:srgbClr val="000000"/>
                </a:solidFill>
                <a:ea typeface="+mn-lt"/>
                <a:cs typeface="+mn-lt"/>
              </a:rPr>
              <a:t> CSS ofrece un alto grado de flexibilidad y control sobre el diseño y la presentación de un sitio web. Los desarrolladores pueden especificar estilos detallados para cada elemento, lo que les permite crear diseños personalizados y adaptados a las necesidades específicas del proyecto.</a:t>
            </a:r>
            <a:endParaRPr lang="es-MX" sz="1600" dirty="0"/>
          </a:p>
          <a:p>
            <a:r>
              <a:rPr lang="es-MX" sz="1600" b="1" dirty="0">
                <a:ea typeface="+mn-lt"/>
                <a:cs typeface="+mn-lt"/>
              </a:rPr>
              <a:t>Eficiencia</a:t>
            </a:r>
            <a:r>
              <a:rPr lang="es-MX" sz="1600" dirty="0">
                <a:ea typeface="+mn-lt"/>
                <a:cs typeface="+mn-lt"/>
              </a:rPr>
              <a:t>:</a:t>
            </a:r>
            <a:r>
              <a:rPr lang="es-MX" sz="1600" dirty="0">
                <a:solidFill>
                  <a:srgbClr val="000000"/>
                </a:solidFill>
                <a:ea typeface="+mn-lt"/>
                <a:cs typeface="+mn-lt"/>
              </a:rPr>
              <a:t> Al permitir la reutilización de estilos a través de hojas de estilo externas y reglas de estilo compartidas, CSS promueve la eficiencia en el desarrollo web. Los cambios en el diseño pueden implementarse de manera rápida y consistente en todo el sitio web simplemente modificando las reglas de estilo en un solo lugar.</a:t>
            </a:r>
            <a:endParaRPr lang="es-MX" sz="1600" dirty="0"/>
          </a:p>
          <a:p>
            <a:endParaRPr lang="es-MX" sz="1600" dirty="0"/>
          </a:p>
        </p:txBody>
      </p:sp>
      <p:pic>
        <p:nvPicPr>
          <p:cNvPr id="5" name="Gráfico 4" descr="Css 3 SVG Vector Icon">
            <a:extLst>
              <a:ext uri="{FF2B5EF4-FFF2-40B4-BE49-F238E27FC236}">
                <a16:creationId xmlns:a16="http://schemas.microsoft.com/office/drawing/2014/main" id="{CD9EC500-472D-C873-8ADE-74A47B0564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0390" y="2512122"/>
            <a:ext cx="2434684" cy="2701074"/>
          </a:xfrm>
          <a:prstGeom prst="rect">
            <a:avLst/>
          </a:prstGeom>
        </p:spPr>
      </p:pic>
    </p:spTree>
    <p:extLst>
      <p:ext uri="{BB962C8B-B14F-4D97-AF65-F5344CB8AC3E}">
        <p14:creationId xmlns:p14="http://schemas.microsoft.com/office/powerpoint/2010/main" val="88621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68ABDA-4C2A-98B2-493D-15D0E96EE7B6}"/>
              </a:ext>
            </a:extLst>
          </p:cNvPr>
          <p:cNvSpPr>
            <a:spLocks noGrp="1"/>
          </p:cNvSpPr>
          <p:nvPr>
            <p:ph type="title"/>
          </p:nvPr>
        </p:nvSpPr>
        <p:spPr>
          <a:xfrm>
            <a:off x="5539121" y="976160"/>
            <a:ext cx="6144230" cy="1934172"/>
          </a:xfrm>
        </p:spPr>
        <p:txBody>
          <a:bodyPr>
            <a:normAutofit/>
          </a:bodyPr>
          <a:lstStyle/>
          <a:p>
            <a:r>
              <a:rPr lang="es-MX" dirty="0"/>
              <a:t>Objetivo principal</a:t>
            </a:r>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áfico 5" descr="Art SVG Vector Icon">
            <a:extLst>
              <a:ext uri="{FF2B5EF4-FFF2-40B4-BE49-F238E27FC236}">
                <a16:creationId xmlns:a16="http://schemas.microsoft.com/office/drawing/2014/main" id="{20D34546-5EFE-FFAA-6A2C-5FA23ECF74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7870" y="1974903"/>
            <a:ext cx="4023360" cy="4023360"/>
          </a:xfrm>
          <a:prstGeom prst="rect">
            <a:avLst/>
          </a:prstGeom>
        </p:spPr>
      </p:pic>
      <p:sp>
        <p:nvSpPr>
          <p:cNvPr id="3" name="Marcador de contenido 2">
            <a:extLst>
              <a:ext uri="{FF2B5EF4-FFF2-40B4-BE49-F238E27FC236}">
                <a16:creationId xmlns:a16="http://schemas.microsoft.com/office/drawing/2014/main" id="{6EAB23CE-66DD-7478-1388-5726F17E3B26}"/>
              </a:ext>
            </a:extLst>
          </p:cNvPr>
          <p:cNvSpPr>
            <a:spLocks noGrp="1"/>
          </p:cNvSpPr>
          <p:nvPr>
            <p:ph idx="1"/>
          </p:nvPr>
        </p:nvSpPr>
        <p:spPr>
          <a:xfrm>
            <a:off x="5539121" y="3172570"/>
            <a:ext cx="6144230" cy="3016294"/>
          </a:xfrm>
        </p:spPr>
        <p:txBody>
          <a:bodyPr vert="horz" lIns="91440" tIns="45720" rIns="91440" bIns="45720" rtlCol="0">
            <a:normAutofit/>
          </a:bodyPr>
          <a:lstStyle/>
          <a:p>
            <a:br>
              <a:rPr lang="en-US" dirty="0"/>
            </a:br>
            <a:r>
              <a:rPr lang="es-MX">
                <a:ea typeface="+mn-lt"/>
                <a:cs typeface="+mn-lt"/>
              </a:rPr>
              <a:t>El objetivo principal de CSS es separar la presentación visual de un documento HTML de su contenido estructural. Esto significa que CSS se utiliza para definir el aspecto y el estilo de un sitio web, incluyendo aspectos como el diseño, el color, la tipografía y los efectos visuales, sin afectar la estructura subyacente del contenido HTML.</a:t>
            </a:r>
            <a:endParaRPr lang="es-MX"/>
          </a:p>
        </p:txBody>
      </p:sp>
      <p:sp>
        <p:nvSpPr>
          <p:cNvPr id="15" name="Rectangle 14">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96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77A75-24C3-40EA-4FD9-452AF155A8DF}"/>
              </a:ext>
            </a:extLst>
          </p:cNvPr>
          <p:cNvSpPr>
            <a:spLocks noGrp="1"/>
          </p:cNvSpPr>
          <p:nvPr>
            <p:ph type="title"/>
          </p:nvPr>
        </p:nvSpPr>
        <p:spPr>
          <a:xfrm>
            <a:off x="455918" y="1077529"/>
            <a:ext cx="5021182" cy="3575677"/>
          </a:xfrm>
        </p:spPr>
        <p:txBody>
          <a:bodyPr/>
          <a:lstStyle/>
          <a:p>
            <a:pPr algn="ctr"/>
            <a:r>
              <a:rPr lang="es-MX" dirty="0"/>
              <a:t>Contenido</a:t>
            </a:r>
            <a:br>
              <a:rPr lang="es-MX" dirty="0"/>
            </a:br>
            <a:r>
              <a:rPr lang="es-MX" err="1"/>
              <a:t>Basico</a:t>
            </a:r>
            <a:endParaRPr lang="es-MX"/>
          </a:p>
        </p:txBody>
      </p:sp>
      <p:sp>
        <p:nvSpPr>
          <p:cNvPr id="3" name="Marcador de contenido 2">
            <a:extLst>
              <a:ext uri="{FF2B5EF4-FFF2-40B4-BE49-F238E27FC236}">
                <a16:creationId xmlns:a16="http://schemas.microsoft.com/office/drawing/2014/main" id="{E13B4482-72CB-A531-E393-B8CC47789418}"/>
              </a:ext>
            </a:extLst>
          </p:cNvPr>
          <p:cNvSpPr>
            <a:spLocks noGrp="1"/>
          </p:cNvSpPr>
          <p:nvPr>
            <p:ph idx="1"/>
          </p:nvPr>
        </p:nvSpPr>
        <p:spPr>
          <a:xfrm>
            <a:off x="6575436" y="145313"/>
            <a:ext cx="5021182" cy="4870457"/>
          </a:xfrm>
        </p:spPr>
        <p:txBody>
          <a:bodyPr vert="horz" lIns="91440" tIns="45720" rIns="91440" bIns="45720" rtlCol="0" anchor="t">
            <a:noAutofit/>
          </a:bodyPr>
          <a:lstStyle/>
          <a:p>
            <a:pPr>
              <a:lnSpc>
                <a:spcPct val="90000"/>
              </a:lnSpc>
            </a:pPr>
            <a:r>
              <a:rPr lang="es-MX" sz="1100" dirty="0"/>
              <a:t>color: Define el color del texto.</a:t>
            </a:r>
          </a:p>
          <a:p>
            <a:pPr>
              <a:lnSpc>
                <a:spcPct val="90000"/>
              </a:lnSpc>
            </a:pPr>
            <a:r>
              <a:rPr lang="es-MX" sz="1100" dirty="0" err="1"/>
              <a:t>font-family</a:t>
            </a:r>
            <a:r>
              <a:rPr lang="es-MX" sz="1100" dirty="0"/>
              <a:t>: Especifica la familia de fuentes a utilizar para el texto.</a:t>
            </a:r>
          </a:p>
          <a:p>
            <a:pPr>
              <a:lnSpc>
                <a:spcPct val="90000"/>
              </a:lnSpc>
            </a:pPr>
            <a:r>
              <a:rPr lang="es-MX" sz="1100" dirty="0" err="1"/>
              <a:t>font-size</a:t>
            </a:r>
            <a:r>
              <a:rPr lang="es-MX" sz="1100" dirty="0"/>
              <a:t>: Establece el tamaño del texto.</a:t>
            </a:r>
          </a:p>
          <a:p>
            <a:pPr>
              <a:lnSpc>
                <a:spcPct val="90000"/>
              </a:lnSpc>
            </a:pPr>
            <a:r>
              <a:rPr lang="es-MX" sz="1100" dirty="0" err="1"/>
              <a:t>font-weight</a:t>
            </a:r>
            <a:r>
              <a:rPr lang="es-MX" sz="1100" dirty="0"/>
              <a:t>: Define el grosor del texto (por ejemplo, normal, negrita).</a:t>
            </a:r>
          </a:p>
          <a:p>
            <a:pPr>
              <a:lnSpc>
                <a:spcPct val="90000"/>
              </a:lnSpc>
            </a:pPr>
            <a:r>
              <a:rPr lang="es-MX" sz="1100" dirty="0" err="1"/>
              <a:t>text-align</a:t>
            </a:r>
            <a:r>
              <a:rPr lang="es-MX" sz="1100" dirty="0"/>
              <a:t>: Alinea el texto dentro de su contenedor (por ejemplo, izquierda, derecha, centrado).</a:t>
            </a:r>
          </a:p>
          <a:p>
            <a:pPr>
              <a:lnSpc>
                <a:spcPct val="90000"/>
              </a:lnSpc>
            </a:pPr>
            <a:r>
              <a:rPr lang="es-MX" sz="1100" dirty="0" err="1"/>
              <a:t>background</a:t>
            </a:r>
            <a:r>
              <a:rPr lang="es-MX" sz="1100" dirty="0"/>
              <a:t>-color: Define el color de fondo de un elemento.</a:t>
            </a:r>
          </a:p>
          <a:p>
            <a:pPr>
              <a:lnSpc>
                <a:spcPct val="90000"/>
              </a:lnSpc>
            </a:pPr>
            <a:r>
              <a:rPr lang="es-MX" sz="1100" dirty="0" err="1"/>
              <a:t>padding</a:t>
            </a:r>
            <a:r>
              <a:rPr lang="es-MX" sz="1100" dirty="0"/>
              <a:t>: Define el espacio entre el borde de un elemento y su contenido.</a:t>
            </a:r>
          </a:p>
          <a:p>
            <a:pPr>
              <a:lnSpc>
                <a:spcPct val="90000"/>
              </a:lnSpc>
            </a:pPr>
            <a:r>
              <a:rPr lang="es-MX" sz="1100" dirty="0" err="1"/>
              <a:t>margin</a:t>
            </a:r>
            <a:r>
              <a:rPr lang="es-MX" sz="1100" dirty="0"/>
              <a:t>: Establece el espacio entre los bordes de un elemento y sus elementos adyacentes.</a:t>
            </a:r>
          </a:p>
          <a:p>
            <a:pPr>
              <a:lnSpc>
                <a:spcPct val="90000"/>
              </a:lnSpc>
            </a:pPr>
            <a:r>
              <a:rPr lang="es-MX" sz="1100" dirty="0" err="1"/>
              <a:t>border</a:t>
            </a:r>
            <a:r>
              <a:rPr lang="es-MX" sz="1100" dirty="0"/>
              <a:t>: Define un borde alrededor de un elemento.</a:t>
            </a:r>
          </a:p>
          <a:p>
            <a:pPr>
              <a:lnSpc>
                <a:spcPct val="90000"/>
              </a:lnSpc>
            </a:pPr>
            <a:r>
              <a:rPr lang="es-MX" sz="1100" dirty="0" err="1"/>
              <a:t>width</a:t>
            </a:r>
            <a:r>
              <a:rPr lang="es-MX" sz="1100" dirty="0"/>
              <a:t>: Establece el ancho de un elemento.</a:t>
            </a:r>
          </a:p>
          <a:p>
            <a:pPr>
              <a:lnSpc>
                <a:spcPct val="90000"/>
              </a:lnSpc>
            </a:pPr>
            <a:r>
              <a:rPr lang="es-MX" sz="1100" dirty="0" err="1"/>
              <a:t>height</a:t>
            </a:r>
            <a:r>
              <a:rPr lang="es-MX" sz="1100" dirty="0"/>
              <a:t>: Define la altura de un elemento.</a:t>
            </a:r>
          </a:p>
          <a:p>
            <a:pPr>
              <a:lnSpc>
                <a:spcPct val="90000"/>
              </a:lnSpc>
            </a:pPr>
            <a:r>
              <a:rPr lang="es-MX" sz="1100" dirty="0" err="1"/>
              <a:t>display</a:t>
            </a:r>
            <a:r>
              <a:rPr lang="es-MX" sz="1100" dirty="0"/>
              <a:t>: Controla cómo se muestra un elemento en el diseño (por ejemplo, bloque, en línea, </a:t>
            </a:r>
            <a:r>
              <a:rPr lang="es-MX" sz="1100" dirty="0" err="1"/>
              <a:t>flex</a:t>
            </a:r>
            <a:r>
              <a:rPr lang="es-MX" sz="1100" dirty="0"/>
              <a:t>-box y </a:t>
            </a:r>
            <a:r>
              <a:rPr lang="es-MX" sz="1100" dirty="0" err="1"/>
              <a:t>grid-model</a:t>
            </a:r>
            <a:r>
              <a:rPr lang="es-MX" sz="1100" dirty="0"/>
              <a:t>).</a:t>
            </a:r>
          </a:p>
          <a:p>
            <a:pPr>
              <a:lnSpc>
                <a:spcPct val="90000"/>
              </a:lnSpc>
            </a:pPr>
            <a:r>
              <a:rPr lang="es-MX" sz="1100" dirty="0" err="1"/>
              <a:t>float</a:t>
            </a:r>
            <a:r>
              <a:rPr lang="es-MX" sz="1100" dirty="0"/>
              <a:t>: Especifica si un elemento debe flotar a la izquierda o a la derecha de su contenedor.</a:t>
            </a:r>
          </a:p>
          <a:p>
            <a:pPr>
              <a:lnSpc>
                <a:spcPct val="90000"/>
              </a:lnSpc>
            </a:pPr>
            <a:r>
              <a:rPr lang="es-MX" sz="1100" dirty="0"/>
              <a:t>position: Controla el método de posicionamiento de un elemento (por ejemplo, relativo, absoluto, fijo).</a:t>
            </a:r>
          </a:p>
          <a:p>
            <a:pPr>
              <a:lnSpc>
                <a:spcPct val="90000"/>
              </a:lnSpc>
            </a:pPr>
            <a:r>
              <a:rPr lang="es-MX" sz="1100" dirty="0"/>
              <a:t>z-</a:t>
            </a:r>
            <a:r>
              <a:rPr lang="es-MX" sz="1100" dirty="0" err="1"/>
              <a:t>index</a:t>
            </a:r>
            <a:r>
              <a:rPr lang="es-MX" sz="1100" dirty="0"/>
              <a:t>: Define el orden de apilamiento de un elemento en relación con otros elementos.</a:t>
            </a:r>
          </a:p>
          <a:p>
            <a:pPr>
              <a:lnSpc>
                <a:spcPct val="90000"/>
              </a:lnSpc>
            </a:pPr>
            <a:r>
              <a:rPr lang="es-MX" sz="1100" dirty="0" err="1"/>
              <a:t>opacity</a:t>
            </a:r>
            <a:r>
              <a:rPr lang="es-MX" sz="1100" dirty="0"/>
              <a:t>: Establece la opacidad de un elemento (valores entre 0 y 1).</a:t>
            </a:r>
          </a:p>
          <a:p>
            <a:pPr>
              <a:lnSpc>
                <a:spcPct val="90000"/>
              </a:lnSpc>
            </a:pPr>
            <a:r>
              <a:rPr lang="es-MX" sz="1100" dirty="0" err="1"/>
              <a:t>text-decoration</a:t>
            </a:r>
            <a:r>
              <a:rPr lang="es-MX" sz="1100" dirty="0"/>
              <a:t>: Define la decoración del texto (por ejemplo, subrayado, tachado).</a:t>
            </a:r>
          </a:p>
          <a:p>
            <a:pPr>
              <a:lnSpc>
                <a:spcPct val="90000"/>
              </a:lnSpc>
            </a:pPr>
            <a:r>
              <a:rPr lang="es-MX" sz="1100" dirty="0"/>
              <a:t>line-</a:t>
            </a:r>
            <a:r>
              <a:rPr lang="es-MX" sz="1100" dirty="0" err="1"/>
              <a:t>height</a:t>
            </a:r>
            <a:r>
              <a:rPr lang="es-MX" sz="1100" dirty="0"/>
              <a:t>: Establece la altura de línea del texto.</a:t>
            </a:r>
          </a:p>
          <a:p>
            <a:pPr>
              <a:lnSpc>
                <a:spcPct val="90000"/>
              </a:lnSpc>
            </a:pPr>
            <a:r>
              <a:rPr lang="es-MX" sz="1100" dirty="0"/>
              <a:t>box-</a:t>
            </a:r>
            <a:r>
              <a:rPr lang="es-MX" sz="1100" dirty="0" err="1"/>
              <a:t>shadow</a:t>
            </a:r>
            <a:r>
              <a:rPr lang="es-MX" sz="1100" dirty="0"/>
              <a:t>: Agrega una sombra alrededor de un elemento.</a:t>
            </a:r>
          </a:p>
          <a:p>
            <a:pPr>
              <a:lnSpc>
                <a:spcPct val="90000"/>
              </a:lnSpc>
            </a:pPr>
            <a:r>
              <a:rPr lang="es-MX" sz="1100" dirty="0" err="1"/>
              <a:t>border-radius</a:t>
            </a:r>
            <a:r>
              <a:rPr lang="es-MX" sz="1100" dirty="0"/>
              <a:t>: Define el radio de las esquinas de un elemento.</a:t>
            </a:r>
          </a:p>
          <a:p>
            <a:endParaRPr lang="es-MX" dirty="0"/>
          </a:p>
        </p:txBody>
      </p:sp>
      <p:pic>
        <p:nvPicPr>
          <p:cNvPr id="5" name="Gráfico 4" descr="Code Square SVG Vector Icon">
            <a:extLst>
              <a:ext uri="{FF2B5EF4-FFF2-40B4-BE49-F238E27FC236}">
                <a16:creationId xmlns:a16="http://schemas.microsoft.com/office/drawing/2014/main" id="{6AB179C4-F65E-1E21-19F3-F2E29E1C08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5864" y="3370766"/>
            <a:ext cx="2743200" cy="2743200"/>
          </a:xfrm>
          <a:prstGeom prst="rect">
            <a:avLst/>
          </a:prstGeom>
        </p:spPr>
      </p:pic>
    </p:spTree>
    <p:extLst>
      <p:ext uri="{BB962C8B-B14F-4D97-AF65-F5344CB8AC3E}">
        <p14:creationId xmlns:p14="http://schemas.microsoft.com/office/powerpoint/2010/main" val="271677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161D069-9F95-A710-AF5C-2C67DEC9B478}"/>
              </a:ext>
            </a:extLst>
          </p:cNvPr>
          <p:cNvSpPr>
            <a:spLocks noGrp="1"/>
          </p:cNvSpPr>
          <p:nvPr>
            <p:ph type="title"/>
          </p:nvPr>
        </p:nvSpPr>
        <p:spPr>
          <a:xfrm>
            <a:off x="517868" y="976160"/>
            <a:ext cx="6144231" cy="1934172"/>
          </a:xfrm>
        </p:spPr>
        <p:txBody>
          <a:bodyPr>
            <a:normAutofit/>
          </a:bodyPr>
          <a:lstStyle/>
          <a:p>
            <a:r>
              <a:rPr lang="es-MX" dirty="0"/>
              <a:t>Formas de incluir estilos: &lt;link&gt;</a:t>
            </a:r>
          </a:p>
        </p:txBody>
      </p:sp>
      <p:sp>
        <p:nvSpPr>
          <p:cNvPr id="11" name="Rectangle 1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EA27FD38-9801-AC9B-14D7-29A1DD6E6628}"/>
              </a:ext>
            </a:extLst>
          </p:cNvPr>
          <p:cNvPicPr>
            <a:picLocks noChangeAspect="1"/>
          </p:cNvPicPr>
          <p:nvPr/>
        </p:nvPicPr>
        <p:blipFill>
          <a:blip r:embed="rId2"/>
          <a:stretch>
            <a:fillRect/>
          </a:stretch>
        </p:blipFill>
        <p:spPr>
          <a:xfrm>
            <a:off x="517868" y="3168739"/>
            <a:ext cx="6138036" cy="3059552"/>
          </a:xfrm>
          <a:prstGeom prst="rect">
            <a:avLst/>
          </a:prstGeom>
        </p:spPr>
      </p:pic>
      <p:sp>
        <p:nvSpPr>
          <p:cNvPr id="3" name="Marcador de contenido 2">
            <a:extLst>
              <a:ext uri="{FF2B5EF4-FFF2-40B4-BE49-F238E27FC236}">
                <a16:creationId xmlns:a16="http://schemas.microsoft.com/office/drawing/2014/main" id="{1D2D8478-89F8-7C35-86F7-6FFEAE1EC262}"/>
              </a:ext>
            </a:extLst>
          </p:cNvPr>
          <p:cNvSpPr>
            <a:spLocks noGrp="1"/>
          </p:cNvSpPr>
          <p:nvPr>
            <p:ph idx="1"/>
          </p:nvPr>
        </p:nvSpPr>
        <p:spPr>
          <a:xfrm>
            <a:off x="7746477" y="976160"/>
            <a:ext cx="3927651" cy="5212704"/>
          </a:xfrm>
        </p:spPr>
        <p:txBody>
          <a:bodyPr vert="horz" lIns="91440" tIns="45720" rIns="91440" bIns="45720" rtlCol="0" anchor="t">
            <a:normAutofit lnSpcReduction="10000"/>
          </a:bodyPr>
          <a:lstStyle/>
          <a:p>
            <a:r>
              <a:rPr lang="es-MX" dirty="0">
                <a:solidFill>
                  <a:srgbClr val="000000"/>
                </a:solidFill>
                <a:ea typeface="+mn-lt"/>
                <a:cs typeface="+mn-lt"/>
              </a:rPr>
              <a:t>Integra el diseño de manera eficiente directamente desde una hoja de estilo CSS, lo cual no solo agrega claridad al código, sino que también mejora significativamente la legibilidad al mantener separadas las reglas de estilo CSS del marcado HTML. Esta práctica no solo facilita la organización y el mantenimiento del código, sino que también promueve una estructura más limpia y modular, lo que a su vez contribuye a una mejor escalabilidad y mantenibilidad del proyecto en general.</a:t>
            </a:r>
            <a:endParaRPr lang="es-MX" dirty="0"/>
          </a:p>
          <a:p>
            <a:endParaRPr lang="es-MX" dirty="0"/>
          </a:p>
        </p:txBody>
      </p:sp>
    </p:spTree>
    <p:extLst>
      <p:ext uri="{BB962C8B-B14F-4D97-AF65-F5344CB8AC3E}">
        <p14:creationId xmlns:p14="http://schemas.microsoft.com/office/powerpoint/2010/main" val="243290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7EA69-8E97-496A-E8F1-AB47794F85BA}"/>
              </a:ext>
            </a:extLst>
          </p:cNvPr>
          <p:cNvSpPr>
            <a:spLocks noGrp="1"/>
          </p:cNvSpPr>
          <p:nvPr>
            <p:ph type="title"/>
          </p:nvPr>
        </p:nvSpPr>
        <p:spPr>
          <a:xfrm>
            <a:off x="362992" y="990798"/>
            <a:ext cx="6656693" cy="1884409"/>
          </a:xfrm>
        </p:spPr>
        <p:txBody>
          <a:bodyPr>
            <a:normAutofit fontScale="90000"/>
          </a:bodyPr>
          <a:lstStyle/>
          <a:p>
            <a:r>
              <a:rPr lang="es-MX" dirty="0">
                <a:ea typeface="+mj-lt"/>
                <a:cs typeface="+mj-lt"/>
              </a:rPr>
              <a:t>Formas de incluir estilos: &lt;</a:t>
            </a:r>
            <a:r>
              <a:rPr lang="es-MX" dirty="0" err="1">
                <a:ea typeface="+mj-lt"/>
                <a:cs typeface="+mj-lt"/>
              </a:rPr>
              <a:t>style</a:t>
            </a:r>
            <a:r>
              <a:rPr lang="es-MX" dirty="0">
                <a:ea typeface="+mj-lt"/>
                <a:cs typeface="+mj-lt"/>
              </a:rPr>
              <a:t>&gt;</a:t>
            </a:r>
            <a:endParaRPr lang="es-MX" dirty="0"/>
          </a:p>
        </p:txBody>
      </p:sp>
      <p:pic>
        <p:nvPicPr>
          <p:cNvPr id="4" name="Marcador de contenido 3">
            <a:extLst>
              <a:ext uri="{FF2B5EF4-FFF2-40B4-BE49-F238E27FC236}">
                <a16:creationId xmlns:a16="http://schemas.microsoft.com/office/drawing/2014/main" id="{BDA8D7B5-3F70-DD94-2FD7-FDE90CF62B66}"/>
              </a:ext>
            </a:extLst>
          </p:cNvPr>
          <p:cNvPicPr>
            <a:picLocks noGrp="1" noChangeAspect="1"/>
          </p:cNvPicPr>
          <p:nvPr>
            <p:ph idx="1"/>
          </p:nvPr>
        </p:nvPicPr>
        <p:blipFill>
          <a:blip r:embed="rId2"/>
          <a:stretch>
            <a:fillRect/>
          </a:stretch>
        </p:blipFill>
        <p:spPr>
          <a:xfrm>
            <a:off x="665290" y="2974464"/>
            <a:ext cx="5021182" cy="3115080"/>
          </a:xfrm>
        </p:spPr>
      </p:pic>
      <p:sp>
        <p:nvSpPr>
          <p:cNvPr id="5" name="CuadroTexto 4">
            <a:extLst>
              <a:ext uri="{FF2B5EF4-FFF2-40B4-BE49-F238E27FC236}">
                <a16:creationId xmlns:a16="http://schemas.microsoft.com/office/drawing/2014/main" id="{BC83F7E4-31E9-E8B6-D073-D0F70789955A}"/>
              </a:ext>
            </a:extLst>
          </p:cNvPr>
          <p:cNvSpPr txBox="1"/>
          <p:nvPr/>
        </p:nvSpPr>
        <p:spPr>
          <a:xfrm>
            <a:off x="7571614" y="418064"/>
            <a:ext cx="407845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s-MX" dirty="0"/>
              <a:t>La etiqueta &lt;</a:t>
            </a:r>
            <a:r>
              <a:rPr lang="es-MX" dirty="0" err="1"/>
              <a:t>style</a:t>
            </a:r>
            <a:r>
              <a:rPr lang="es-MX" dirty="0"/>
              <a:t>&gt; en HTML se utiliza para incluir reglas de estilo CSS dentro del documento HTML mismo. Esta etiqueta se coloca típicamente dentro de la sección &lt;head&gt; del documento y puede contener una serie de declaraciones CSS que especifican cómo se deben visualizar los elementos HTML en la página. Al usar la etiqueta &lt;</a:t>
            </a:r>
            <a:r>
              <a:rPr lang="es-MX" dirty="0" err="1"/>
              <a:t>style</a:t>
            </a:r>
            <a:r>
              <a:rPr lang="es-MX" dirty="0"/>
              <a:t>&gt;, puedes definir estilos para todos los elementos del documento o para un conjunto específico de elementos, lo que permite personalizar la apariencia de la página de manera precisa y coherente. Además, el uso de la etiqueta &lt;</a:t>
            </a:r>
            <a:r>
              <a:rPr lang="es-MX" dirty="0" err="1"/>
              <a:t>style</a:t>
            </a:r>
            <a:r>
              <a:rPr lang="es-MX" dirty="0"/>
              <a:t>&gt; facilita la organización y el mantenimiento del código al mantener todos los estilos relacionados con el documento dentro del mismo archivo HTML.</a:t>
            </a:r>
          </a:p>
        </p:txBody>
      </p:sp>
    </p:spTree>
    <p:extLst>
      <p:ext uri="{BB962C8B-B14F-4D97-AF65-F5344CB8AC3E}">
        <p14:creationId xmlns:p14="http://schemas.microsoft.com/office/powerpoint/2010/main" val="2000045377"/>
      </p:ext>
    </p:extLst>
  </p:cSld>
  <p:clrMapOvr>
    <a:masterClrMapping/>
  </p:clrMapOvr>
</p:sld>
</file>

<file path=ppt/theme/theme1.xml><?xml version="1.0" encoding="utf-8"?>
<a:theme xmlns:a="http://schemas.openxmlformats.org/drawingml/2006/main" name="GestaltVTI">
  <a:themeElements>
    <a:clrScheme name="AnalogousFromRegularSeedRightStep">
      <a:dk1>
        <a:srgbClr val="000000"/>
      </a:dk1>
      <a:lt1>
        <a:srgbClr val="FFFFFF"/>
      </a:lt1>
      <a:dk2>
        <a:srgbClr val="301B29"/>
      </a:dk2>
      <a:lt2>
        <a:srgbClr val="F3F2F0"/>
      </a:lt2>
      <a:accent1>
        <a:srgbClr val="298FE7"/>
      </a:accent1>
      <a:accent2>
        <a:srgbClr val="263BD8"/>
      </a:accent2>
      <a:accent3>
        <a:srgbClr val="6129E7"/>
      </a:accent3>
      <a:accent4>
        <a:srgbClr val="9F17D5"/>
      </a:accent4>
      <a:accent5>
        <a:srgbClr val="E729CE"/>
      </a:accent5>
      <a:accent6>
        <a:srgbClr val="D5176D"/>
      </a:accent6>
      <a:hlink>
        <a:srgbClr val="BF7A3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GestaltVTI</vt:lpstr>
      <vt:lpstr>CSS BASICO</vt:lpstr>
      <vt:lpstr>¿QUE ES Y COMO SURGUE CSS?</vt:lpstr>
      <vt:lpstr>Analogía de css</vt:lpstr>
      <vt:lpstr>características</vt:lpstr>
      <vt:lpstr>Ventajas</vt:lpstr>
      <vt:lpstr>Objetivo principal</vt:lpstr>
      <vt:lpstr>Contenido Basico</vt:lpstr>
      <vt:lpstr>Formas de incluir estilos: &lt;link&gt;</vt:lpstr>
      <vt:lpstr>Formas de incluir estilos: &lt;style&gt;</vt:lpstr>
      <vt:lpstr>Sentencia @import</vt:lpstr>
      <vt:lpstr>Sintaxis de css</vt:lpstr>
      <vt:lpstr>Que son los selectores</vt:lpstr>
      <vt:lpstr>Selectores basicos</vt:lpstr>
      <vt:lpstr>Notacion de colores</vt:lpstr>
      <vt:lpstr>Modelado de cajas</vt:lpstr>
      <vt:lpstr>ejemplo</vt:lpstr>
      <vt:lpstr>Con padding y sin padding</vt:lpstr>
      <vt:lpstr>Con margin y sin margin</vt:lpstr>
      <vt:lpstr>Creditos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348</cp:revision>
  <dcterms:created xsi:type="dcterms:W3CDTF">2024-02-27T01:25:02Z</dcterms:created>
  <dcterms:modified xsi:type="dcterms:W3CDTF">2024-02-28T04:26:08Z</dcterms:modified>
</cp:coreProperties>
</file>