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75" r:id="rId5"/>
    <p:sldId id="283" r:id="rId6"/>
    <p:sldId id="298" r:id="rId7"/>
    <p:sldId id="299" r:id="rId8"/>
    <p:sldId id="300" r:id="rId9"/>
    <p:sldId id="294" r:id="rId10"/>
    <p:sldId id="284" r:id="rId11"/>
    <p:sldId id="285" r:id="rId12"/>
    <p:sldId id="296" r:id="rId13"/>
    <p:sldId id="297" r:id="rId14"/>
    <p:sldId id="286" r:id="rId15"/>
    <p:sldId id="259" r:id="rId16"/>
    <p:sldId id="287" r:id="rId17"/>
    <p:sldId id="289" r:id="rId18"/>
    <p:sldId id="291" r:id="rId19"/>
    <p:sldId id="260" r:id="rId20"/>
    <p:sldId id="261" r:id="rId21"/>
    <p:sldId id="269" r:id="rId22"/>
    <p:sldId id="262" r:id="rId23"/>
    <p:sldId id="288" r:id="rId24"/>
    <p:sldId id="263" r:id="rId25"/>
    <p:sldId id="264" r:id="rId26"/>
    <p:sldId id="282" r:id="rId27"/>
    <p:sldId id="273" r:id="rId28"/>
    <p:sldId id="292" r:id="rId29"/>
    <p:sldId id="293" r:id="rId30"/>
    <p:sldId id="265" r:id="rId31"/>
    <p:sldId id="295" r:id="rId32"/>
    <p:sldId id="266" r:id="rId33"/>
    <p:sldId id="267" r:id="rId34"/>
    <p:sldId id="268" r:id="rId35"/>
    <p:sldId id="270" r:id="rId36"/>
    <p:sldId id="272" r:id="rId37"/>
    <p:sldId id="271" r:id="rId38"/>
    <p:sldId id="274" r:id="rId39"/>
    <p:sldId id="301" r:id="rId40"/>
    <p:sldId id="276" r:id="rId41"/>
    <p:sldId id="277" r:id="rId42"/>
    <p:sldId id="278" r:id="rId43"/>
    <p:sldId id="279" r:id="rId44"/>
    <p:sldId id="280" r:id="rId45"/>
    <p:sldId id="281" r:id="rId46"/>
    <p:sldId id="290" r:id="rId47"/>
  </p:sldIdLst>
  <p:sldSz cx="19199225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2C3A5-1474-40AD-9A10-2534C79C4517}">
      <dsp:nvSpPr>
        <dsp:cNvPr id="0" name=""/>
        <dsp:cNvSpPr/>
      </dsp:nvSpPr>
      <dsp:spPr>
        <a:xfrm>
          <a:off x="21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package</a:t>
          </a:r>
          <a:endParaRPr lang="de-DE" sz="1400" b="1" kern="1200" dirty="0"/>
        </a:p>
      </dsp:txBody>
      <dsp:txXfrm>
        <a:off x="378149" y="562235"/>
        <a:ext cx="1128111" cy="752074"/>
      </dsp:txXfrm>
    </dsp:sp>
    <dsp:sp modelId="{086EE9E9-692A-4D05-A349-CBDF03FDA677}">
      <dsp:nvSpPr>
        <dsp:cNvPr id="0" name=""/>
        <dsp:cNvSpPr/>
      </dsp:nvSpPr>
      <dsp:spPr>
        <a:xfrm>
          <a:off x="16942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pre-integration-test</a:t>
          </a:r>
          <a:endParaRPr lang="de-DE" sz="1400" b="1" kern="1200" dirty="0"/>
        </a:p>
      </dsp:txBody>
      <dsp:txXfrm>
        <a:off x="2070316" y="562235"/>
        <a:ext cx="1128111" cy="752074"/>
      </dsp:txXfrm>
    </dsp:sp>
    <dsp:sp modelId="{17AF3B93-FA57-409F-9FAF-CA14FC2BCCDA}">
      <dsp:nvSpPr>
        <dsp:cNvPr id="0" name=""/>
        <dsp:cNvSpPr/>
      </dsp:nvSpPr>
      <dsp:spPr>
        <a:xfrm>
          <a:off x="3386445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integration-test</a:t>
          </a:r>
          <a:endParaRPr lang="de-DE" sz="1400" b="1" kern="1200" dirty="0"/>
        </a:p>
      </dsp:txBody>
      <dsp:txXfrm>
        <a:off x="3762482" y="562235"/>
        <a:ext cx="1128111" cy="752074"/>
      </dsp:txXfrm>
    </dsp:sp>
    <dsp:sp modelId="{DEAC2976-8EFE-4204-9FE4-0A0AE01A3B2B}">
      <dsp:nvSpPr>
        <dsp:cNvPr id="0" name=""/>
        <dsp:cNvSpPr/>
      </dsp:nvSpPr>
      <dsp:spPr>
        <a:xfrm>
          <a:off x="50786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post-integration-test</a:t>
          </a:r>
          <a:endParaRPr lang="de-DE" sz="1400" b="1" kern="1200" dirty="0"/>
        </a:p>
      </dsp:txBody>
      <dsp:txXfrm>
        <a:off x="5454649" y="562235"/>
        <a:ext cx="1128111" cy="752074"/>
      </dsp:txXfrm>
    </dsp:sp>
    <dsp:sp modelId="{99F52057-642D-4027-97D5-D26EF2913281}">
      <dsp:nvSpPr>
        <dsp:cNvPr id="0" name=""/>
        <dsp:cNvSpPr/>
      </dsp:nvSpPr>
      <dsp:spPr>
        <a:xfrm>
          <a:off x="67707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deploy</a:t>
          </a:r>
          <a:endParaRPr lang="de-DE" sz="1400" b="1" kern="1200" dirty="0"/>
        </a:p>
      </dsp:txBody>
      <dsp:txXfrm>
        <a:off x="7146816" y="562235"/>
        <a:ext cx="1128111" cy="752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8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7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8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15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1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2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2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71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6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2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6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6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microsoft.com/office/2007/relationships/diagramDrawing" Target="../diagrams/drawing1.xml"/><Relationship Id="rId4" Type="http://schemas.openxmlformats.org/officeDocument/2006/relationships/image" Target="../media/image27.png"/><Relationship Id="rId9" Type="http://schemas.openxmlformats.org/officeDocument/2006/relationships/diagramColors" Target="../diagrams/colors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8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45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4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34.png"/><Relationship Id="rId4" Type="http://schemas.openxmlformats.org/officeDocument/2006/relationships/image" Target="../media/image42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7073" y="4176994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89691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142537" y="4571207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loud 76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9839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8081:@</a:t>
            </a:r>
            <a:endParaRPr lang="de-DE" sz="3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33" name="Cross 32"/>
          <p:cNvSpPr/>
          <p:nvPr/>
        </p:nvSpPr>
        <p:spPr>
          <a:xfrm rot="2669759">
            <a:off x="15300363" y="5262930"/>
            <a:ext cx="1092975" cy="1097208"/>
          </a:xfrm>
          <a:prstGeom prst="plus">
            <a:avLst>
              <a:gd name="adj" fmla="val 425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612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75"/>
          <p:cNvSpPr/>
          <p:nvPr/>
        </p:nvSpPr>
        <p:spPr>
          <a:xfrm>
            <a:off x="8166372" y="2769151"/>
            <a:ext cx="3311190" cy="32476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  <a:p>
            <a:pPr algn="ctr"/>
            <a:endParaRPr lang="de-DE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3404" y="6012788"/>
            <a:ext cx="5346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RemoteApplication</a:t>
            </a:r>
            <a:r>
              <a:rPr lang="en-US" sz="4000" b="1" dirty="0"/>
              <a:t> and </a:t>
            </a:r>
            <a:r>
              <a:rPr lang="en-US" sz="4000" b="1" dirty="0" err="1"/>
              <a:t>LiveReload</a:t>
            </a:r>
            <a:r>
              <a:rPr lang="en-US" sz="4000" b="1" dirty="0"/>
              <a:t> server</a:t>
            </a:r>
            <a:br>
              <a:rPr lang="en-US" sz="4000" b="1" dirty="0"/>
            </a:br>
            <a:r>
              <a:rPr lang="en-US" sz="4000" b="1" dirty="0"/>
              <a:t> in IDE</a:t>
            </a:r>
            <a:endParaRPr lang="de-DE" sz="4000" b="1" dirty="0"/>
          </a:p>
        </p:txBody>
      </p:sp>
      <p:pic>
        <p:nvPicPr>
          <p:cNvPr id="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97" y="7263257"/>
            <a:ext cx="1877140" cy="70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031" y="3285461"/>
            <a:ext cx="2139872" cy="2139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6" y="2752573"/>
            <a:ext cx="5157196" cy="3280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8387" y="2779784"/>
            <a:ext cx="5143914" cy="322640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836994" y="6012788"/>
            <a:ext cx="534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Browser</a:t>
            </a:r>
            <a:endParaRPr lang="de-DE" sz="40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805377" y="3877215"/>
            <a:ext cx="2190307" cy="535936"/>
            <a:chOff x="13378211" y="498584"/>
            <a:chExt cx="2190307" cy="53593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3378211" y="498584"/>
              <a:ext cx="1807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live reload</a:t>
              </a:r>
              <a:endParaRPr lang="de-DE" sz="28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515059" y="3792151"/>
            <a:ext cx="2371061" cy="621000"/>
            <a:chOff x="13236442" y="413520"/>
            <a:chExt cx="2371061" cy="62100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236442" y="413520"/>
              <a:ext cx="2371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manual reload</a:t>
              </a:r>
              <a:endPara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148617" y="6012788"/>
            <a:ext cx="534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Spring Boot app with </a:t>
            </a:r>
            <a:r>
              <a:rPr lang="en-US" sz="4000" b="1" dirty="0" err="1"/>
              <a:t>DevTools</a:t>
            </a:r>
            <a:r>
              <a:rPr lang="en-US" sz="4000" b="1" dirty="0"/>
              <a:t> jar on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1563911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75"/>
          <p:cNvSpPr/>
          <p:nvPr/>
        </p:nvSpPr>
        <p:spPr>
          <a:xfrm>
            <a:off x="8166372" y="2769151"/>
            <a:ext cx="3311190" cy="32476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  <a:p>
            <a:pPr algn="ctr"/>
            <a:endParaRPr lang="de-DE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3404" y="6012788"/>
            <a:ext cx="5346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RemoteApplication</a:t>
            </a:r>
            <a:r>
              <a:rPr lang="en-US" sz="2800" dirty="0"/>
              <a:t> and </a:t>
            </a:r>
            <a:r>
              <a:rPr lang="en-US" sz="2800" dirty="0" err="1"/>
              <a:t>LiveReload</a:t>
            </a:r>
            <a:r>
              <a:rPr lang="en-US" sz="2800" dirty="0"/>
              <a:t> server</a:t>
            </a:r>
            <a:br>
              <a:rPr lang="en-US" sz="2800" dirty="0"/>
            </a:br>
            <a:r>
              <a:rPr lang="en-US" sz="2800" dirty="0"/>
              <a:t> in IDE</a:t>
            </a:r>
            <a:endParaRPr lang="de-DE" sz="2800" dirty="0"/>
          </a:p>
        </p:txBody>
      </p:sp>
      <p:pic>
        <p:nvPicPr>
          <p:cNvPr id="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97" y="7263257"/>
            <a:ext cx="1877140" cy="70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031" y="3285461"/>
            <a:ext cx="2139872" cy="2139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6" y="2752573"/>
            <a:ext cx="5157196" cy="3280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8387" y="2779784"/>
            <a:ext cx="5143914" cy="322640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836994" y="6012788"/>
            <a:ext cx="534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Browser</a:t>
            </a:r>
            <a:endParaRPr lang="de-DE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5805377" y="3877215"/>
            <a:ext cx="2190307" cy="535936"/>
            <a:chOff x="13378211" y="498584"/>
            <a:chExt cx="2190307" cy="53593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3378211" y="498584"/>
              <a:ext cx="1807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live reload</a:t>
              </a:r>
              <a:endParaRPr lang="de-DE" sz="28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515059" y="3792151"/>
            <a:ext cx="2371061" cy="621000"/>
            <a:chOff x="13236442" y="413520"/>
            <a:chExt cx="2371061" cy="62100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236442" y="413520"/>
              <a:ext cx="2371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manual reload</a:t>
              </a:r>
              <a:endPara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148617" y="6012788"/>
            <a:ext cx="534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Spring Boot app with </a:t>
            </a:r>
            <a:r>
              <a:rPr lang="en-US" sz="2800" dirty="0" err="1"/>
              <a:t>DevTools</a:t>
            </a:r>
            <a:r>
              <a:rPr lang="en-US" sz="2800" dirty="0"/>
              <a:t> jar on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26245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5363" y="728295"/>
            <a:ext cx="10632256" cy="1187786"/>
            <a:chOff x="1383898" y="728295"/>
            <a:chExt cx="10632256" cy="1187786"/>
          </a:xfrm>
        </p:grpSpPr>
        <p:sp>
          <p:nvSpPr>
            <p:cNvPr id="69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3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7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9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4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85363" y="2155580"/>
            <a:ext cx="10632256" cy="1187786"/>
            <a:chOff x="1383898" y="728295"/>
            <a:chExt cx="10632256" cy="1187786"/>
          </a:xfrm>
        </p:grpSpPr>
        <p:sp>
          <p:nvSpPr>
            <p:cNvPr id="41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2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3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4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52" name="Rounded Rectangle 75"/>
          <p:cNvSpPr/>
          <p:nvPr/>
        </p:nvSpPr>
        <p:spPr>
          <a:xfrm>
            <a:off x="136191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4" name="Rounded Rectangle 75"/>
          <p:cNvSpPr/>
          <p:nvPr/>
        </p:nvSpPr>
        <p:spPr>
          <a:xfrm>
            <a:off x="2722631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2728074" y="6164872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9" name="Rounded Rectangle 75"/>
          <p:cNvSpPr/>
          <p:nvPr/>
        </p:nvSpPr>
        <p:spPr>
          <a:xfrm>
            <a:off x="816297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8166325" y="61824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4" name="Rounded Rectangle 75"/>
          <p:cNvSpPr/>
          <p:nvPr/>
        </p:nvSpPr>
        <p:spPr>
          <a:xfrm>
            <a:off x="950610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1361917" y="9016511"/>
            <a:ext cx="10632256" cy="1187786"/>
            <a:chOff x="1383898" y="728295"/>
            <a:chExt cx="10632256" cy="1187786"/>
          </a:xfrm>
        </p:grpSpPr>
        <p:sp>
          <p:nvSpPr>
            <p:cNvPr id="67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2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3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4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5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7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79" name="Rounded Rectangle 75"/>
          <p:cNvSpPr/>
          <p:nvPr/>
        </p:nvSpPr>
        <p:spPr>
          <a:xfrm>
            <a:off x="4082927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1" name="Rounded Rectangle 75"/>
          <p:cNvSpPr/>
          <p:nvPr/>
        </p:nvSpPr>
        <p:spPr>
          <a:xfrm>
            <a:off x="12210370" y="9016510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2" name="Rounded Rectangle 75"/>
          <p:cNvSpPr/>
          <p:nvPr/>
        </p:nvSpPr>
        <p:spPr>
          <a:xfrm>
            <a:off x="12230885" y="7586295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3" name="Rounded Rectangle 75"/>
          <p:cNvSpPr/>
          <p:nvPr/>
        </p:nvSpPr>
        <p:spPr>
          <a:xfrm>
            <a:off x="6788863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4" name="Rounded Rectangle 75"/>
          <p:cNvSpPr/>
          <p:nvPr/>
        </p:nvSpPr>
        <p:spPr>
          <a:xfrm>
            <a:off x="12222093" y="2152649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5" name="Rounded Rectangle 75"/>
          <p:cNvSpPr/>
          <p:nvPr/>
        </p:nvSpPr>
        <p:spPr>
          <a:xfrm>
            <a:off x="12242608" y="722434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818899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8494716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2247562" y="2447136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664875" y="691172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57569" y="4208016"/>
            <a:ext cx="2698812" cy="144706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92472" y="2175029"/>
            <a:ext cx="2379823" cy="1118769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0841239" y="963191"/>
            <a:ext cx="4056006" cy="2230805"/>
            <a:chOff x="996328" y="4911830"/>
            <a:chExt cx="2857500" cy="1571626"/>
          </a:xfrm>
        </p:grpSpPr>
        <p:pic>
          <p:nvPicPr>
            <p:cNvPr id="4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28" y="545969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54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64512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24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945086" y="4830096"/>
            <a:ext cx="3105150" cy="13347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1953087" y="4996299"/>
            <a:ext cx="2004732" cy="96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Grails 3.x</a:t>
            </a:r>
          </a:p>
          <a:p>
            <a:pPr algn="ctr"/>
            <a:r>
              <a:rPr lang="en-US" sz="2300" b="1" dirty="0">
                <a:solidFill>
                  <a:schemeClr val="bg1"/>
                </a:solidFill>
              </a:rPr>
              <a:t>Executable Jar</a:t>
            </a:r>
            <a:endParaRPr lang="de-DE" sz="2300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0443" y="277431"/>
            <a:ext cx="2919389" cy="3154710"/>
            <a:chOff x="3494042" y="1571064"/>
            <a:chExt cx="3374740" cy="362149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374740" cy="362149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19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19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53275" cy="2773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5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5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4493" y="2550082"/>
              <a:ext cx="2953724" cy="1801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Boxfuse Component Inventory</a:t>
              </a:r>
              <a:endParaRPr lang="de-DE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4239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Minimal Image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96" y="5079449"/>
            <a:ext cx="842140" cy="84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18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94137" y="2261399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5156993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5156993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266237" y="2261399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638336" y="2261399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48731" y="6657742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299300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7141047" y="5722614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197141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2215066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3850770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70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7042431" y="3956007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494042" y="1571064"/>
            <a:ext cx="3469219" cy="3770263"/>
            <a:chOff x="3494042" y="1571064"/>
            <a:chExt cx="3469219" cy="3770263"/>
          </a:xfrm>
        </p:grpSpPr>
        <p:sp>
          <p:nvSpPr>
            <p:cNvPr id="5" name="Rectangle 4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126147" y="6342430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1519847" y="3640695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3776716" y="3739867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971458" y="125575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618463" y="5407302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835081" y="1783823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98957" y="2310958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56635" y="7856277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820515" y="6063545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04452" y="1633030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13814" y="7484543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48718" y="7543486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Secure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1056932" y="4864320"/>
            <a:ext cx="792658" cy="7926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grpSp>
        <p:nvGrpSpPr>
          <p:cNvPr id="18" name="Group 17"/>
          <p:cNvGrpSpPr/>
          <p:nvPr/>
        </p:nvGrpSpPr>
        <p:grpSpPr>
          <a:xfrm>
            <a:off x="432753" y="2266076"/>
            <a:ext cx="5896303" cy="579119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grpFill/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359318"/>
              <a:ext cx="2524067" cy="5618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with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Legacy OS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550771" y="5864156"/>
            <a:ext cx="61809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Micro OS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100x smaller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&lt;10 secs provisioning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algn="ctr"/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02248" y="527019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694" y="4897316"/>
            <a:ext cx="720969" cy="7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29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320858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218699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236624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872328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928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75" y="8310534"/>
            <a:ext cx="1655807" cy="70592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2667" y="7891664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644" y="3545561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865984" y="7253654"/>
            <a:ext cx="1026685" cy="89279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30178" y="6896045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3046612" y="640200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3046612" y="8152933"/>
            <a:ext cx="1610387" cy="2110682"/>
            <a:chOff x="3706033" y="8390326"/>
            <a:chExt cx="1610387" cy="2110682"/>
          </a:xfrm>
        </p:grpSpPr>
        <p:sp>
          <p:nvSpPr>
            <p:cNvPr id="26" name="Rounded Rectangle 25"/>
            <p:cNvSpPr/>
            <p:nvPr/>
          </p:nvSpPr>
          <p:spPr>
            <a:xfrm>
              <a:off x="3706033" y="88906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05191" y="839032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endParaRPr lang="de-DE" sz="2800" b="1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936585" y="6260221"/>
            <a:ext cx="1868556" cy="417917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3173221" y="56903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79" name="Rounded Rectangle 75"/>
          <p:cNvSpPr/>
          <p:nvPr/>
        </p:nvSpPr>
        <p:spPr>
          <a:xfrm>
            <a:off x="13284995" y="82619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191" y="10022105"/>
            <a:ext cx="1655807" cy="705924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3243352" y="77649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13035104" y="5803900"/>
            <a:ext cx="1896954" cy="415342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13270802" y="526917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r>
              <a:rPr lang="en-US" sz="2800" b="1" dirty="0"/>
              <a:t> / info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13274582" y="599292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 rot="19799262">
            <a:off x="14640901" y="5795500"/>
            <a:ext cx="1885252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15049754" y="7931807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76" y="490427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594" y="8733825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 rot="30595">
            <a:off x="5016020" y="7249923"/>
            <a:ext cx="7916120" cy="991479"/>
            <a:chOff x="-3403663" y="318043"/>
            <a:chExt cx="7146456" cy="991479"/>
          </a:xfrm>
        </p:grpSpPr>
        <p:cxnSp>
          <p:nvCxnSpPr>
            <p:cNvPr id="70" name="Straight Arrow Connector 69"/>
            <p:cNvCxnSpPr/>
            <p:nvPr/>
          </p:nvCxnSpPr>
          <p:spPr>
            <a:xfrm rot="21569405">
              <a:off x="-3403663" y="1306628"/>
              <a:ext cx="7126260" cy="2894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177010" y="76331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690" y="10106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 rot="15783161">
            <a:off x="3803049" y="4241481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6705380">
            <a:off x="4108914" y="5188443"/>
            <a:ext cx="2158000" cy="1093712"/>
            <a:chOff x="6047476" y="5127324"/>
            <a:chExt cx="2158000" cy="1093712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47476" y="5127324"/>
              <a:ext cx="2158000" cy="1068144"/>
              <a:chOff x="2334271" y="318043"/>
              <a:chExt cx="1408522" cy="1068144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3516370" flipH="1">
                <a:off x="2521748" y="548171"/>
                <a:ext cx="950331" cy="725701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915980">
              <a:off x="6534005" y="5697816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1726771" y="5961494"/>
            <a:ext cx="157960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798686" y="5803367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37409" y="4065824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52014" y="5121044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6133" y="4266370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9652805">
            <a:off x="4162682" y="725511"/>
            <a:ext cx="1390661" cy="1007553"/>
            <a:chOff x="2789920" y="566271"/>
            <a:chExt cx="1390661" cy="1007553"/>
          </a:xfrm>
        </p:grpSpPr>
        <p:cxnSp>
          <p:nvCxnSpPr>
            <p:cNvPr id="92" name="Straight Arrow Connector 62"/>
            <p:cNvCxnSpPr/>
            <p:nvPr/>
          </p:nvCxnSpPr>
          <p:spPr>
            <a:xfrm>
              <a:off x="2789920" y="704012"/>
              <a:ext cx="1368841" cy="869812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3"/>
            <p:cNvSpPr txBox="1"/>
            <p:nvPr/>
          </p:nvSpPr>
          <p:spPr>
            <a:xfrm rot="1947300">
              <a:off x="2845250" y="56627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create</a:t>
              </a:r>
              <a:endParaRPr lang="de-DE" sz="28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81296" y="1956267"/>
            <a:ext cx="1701827" cy="546568"/>
            <a:chOff x="13622372" y="487952"/>
            <a:chExt cx="1701827" cy="546568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13722216" y="1034520"/>
              <a:ext cx="1601983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3622372" y="48795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convert</a:t>
              </a:r>
              <a:endParaRPr lang="de-DE" sz="2800" b="1" dirty="0"/>
            </a:p>
          </p:txBody>
        </p:sp>
      </p:grpSp>
      <p:pic>
        <p:nvPicPr>
          <p:cNvPr id="10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6657">
            <a:off x="11972837" y="395901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ounded Rectangle 25"/>
          <p:cNvSpPr/>
          <p:nvPr/>
        </p:nvSpPr>
        <p:spPr>
          <a:xfrm>
            <a:off x="6191066" y="1778233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6119445" y="3509619"/>
            <a:ext cx="1793631" cy="2092121"/>
            <a:chOff x="3637084" y="7951687"/>
            <a:chExt cx="1793631" cy="2092121"/>
          </a:xfrm>
        </p:grpSpPr>
        <p:sp>
          <p:nvSpPr>
            <p:cNvPr id="109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10" name="Cross 109"/>
            <p:cNvSpPr/>
            <p:nvPr/>
          </p:nvSpPr>
          <p:spPr>
            <a:xfrm rot="2669759">
              <a:off x="3902425" y="8661719"/>
              <a:ext cx="1235015" cy="1239798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37084" y="7951687"/>
              <a:ext cx="1793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r>
                <a:rPr lang="en-US" sz="2800" b="1" dirty="0"/>
                <a:t> -vault</a:t>
              </a:r>
              <a:endParaRPr lang="de-DE" sz="2800" b="1" dirty="0"/>
            </a:p>
          </p:txBody>
        </p:sp>
      </p:grpSp>
      <p:sp>
        <p:nvSpPr>
          <p:cNvPr id="112" name="Rounded Rectangle 111"/>
          <p:cNvSpPr/>
          <p:nvPr/>
        </p:nvSpPr>
        <p:spPr>
          <a:xfrm>
            <a:off x="5811714" y="482600"/>
            <a:ext cx="4352193" cy="557920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Box 112"/>
          <p:cNvSpPr txBox="1"/>
          <p:nvPr/>
        </p:nvSpPr>
        <p:spPr>
          <a:xfrm>
            <a:off x="7273364" y="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ls -vault</a:t>
            </a:r>
            <a:endParaRPr lang="de-DE" sz="2800" b="1" dirty="0"/>
          </a:p>
        </p:txBody>
      </p:sp>
      <p:grpSp>
        <p:nvGrpSpPr>
          <p:cNvPr id="114" name="Group 41"/>
          <p:cNvGrpSpPr/>
          <p:nvPr/>
        </p:nvGrpSpPr>
        <p:grpSpPr>
          <a:xfrm>
            <a:off x="6182971" y="945239"/>
            <a:ext cx="1626577" cy="685800"/>
            <a:chOff x="1159246" y="646669"/>
            <a:chExt cx="1423555" cy="685800"/>
          </a:xfrm>
        </p:grpSpPr>
        <p:sp>
          <p:nvSpPr>
            <p:cNvPr id="115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Snip Same Side Corner Rectangle 116"/>
          <p:cNvSpPr/>
          <p:nvPr/>
        </p:nvSpPr>
        <p:spPr>
          <a:xfrm>
            <a:off x="6081297" y="686777"/>
            <a:ext cx="1858157" cy="5066323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8" name="Group 127"/>
          <p:cNvGrpSpPr/>
          <p:nvPr/>
        </p:nvGrpSpPr>
        <p:grpSpPr>
          <a:xfrm>
            <a:off x="6422729" y="5915714"/>
            <a:ext cx="3320724" cy="1569660"/>
            <a:chOff x="272155" y="308052"/>
            <a:chExt cx="3320724" cy="1569661"/>
          </a:xfrm>
        </p:grpSpPr>
        <p:sp>
          <p:nvSpPr>
            <p:cNvPr id="129" name="Rectangle 128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Vault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2058727" y="1692591"/>
            <a:ext cx="1610387" cy="1610382"/>
            <a:chOff x="11205872" y="8321991"/>
            <a:chExt cx="1610387" cy="1610382"/>
          </a:xfrm>
        </p:grpSpPr>
        <p:sp>
          <p:nvSpPr>
            <p:cNvPr id="135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3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Straight Arrow Connector 136"/>
          <p:cNvCxnSpPr/>
          <p:nvPr/>
        </p:nvCxnSpPr>
        <p:spPr>
          <a:xfrm>
            <a:off x="12933485" y="3437792"/>
            <a:ext cx="477715" cy="184540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4412210">
            <a:off x="12468285" y="3943392"/>
            <a:ext cx="2034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 -</a:t>
            </a:r>
            <a:r>
              <a:rPr lang="en-US" sz="2800" b="1" dirty="0" err="1"/>
              <a:t>env</a:t>
            </a:r>
            <a:r>
              <a:rPr lang="en-US" sz="2800" b="1" dirty="0"/>
              <a:t>=...</a:t>
            </a:r>
            <a:endParaRPr lang="de-DE" sz="28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526408" y="5386789"/>
            <a:ext cx="1833995" cy="1429890"/>
            <a:chOff x="11589908" y="5793189"/>
            <a:chExt cx="1833995" cy="1429890"/>
          </a:xfrm>
        </p:grpSpPr>
        <p:sp>
          <p:nvSpPr>
            <p:cNvPr id="141" name="Freeform 140"/>
            <p:cNvSpPr/>
            <p:nvPr/>
          </p:nvSpPr>
          <p:spPr>
            <a:xfrm rot="2922911" flipH="1">
              <a:off x="11787186" y="5832791"/>
              <a:ext cx="1429890" cy="1350686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TextBox 141"/>
            <p:cNvSpPr txBox="1"/>
            <p:nvPr/>
          </p:nvSpPr>
          <p:spPr>
            <a:xfrm flipH="1">
              <a:off x="11589908" y="5977668"/>
              <a:ext cx="1833995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r>
                <a:rPr lang="en-US" sz="2800" b="1" dirty="0"/>
                <a:t> /</a:t>
              </a:r>
              <a:br>
                <a:rPr lang="en-US" sz="2800" b="1" dirty="0"/>
              </a:br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17127288" y="6713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 rot="387418">
            <a:off x="14932061" y="6757197"/>
            <a:ext cx="1969336" cy="549276"/>
            <a:chOff x="2176406" y="441933"/>
            <a:chExt cx="1615338" cy="549276"/>
          </a:xfrm>
        </p:grpSpPr>
        <p:cxnSp>
          <p:nvCxnSpPr>
            <p:cNvPr id="122" name="Straight Arrow Connector 12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  <p:sp>
        <p:nvSpPr>
          <p:cNvPr id="143" name="Cross 142"/>
          <p:cNvSpPr/>
          <p:nvPr/>
        </p:nvSpPr>
        <p:spPr>
          <a:xfrm rot="2669759">
            <a:off x="3235186" y="8867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Cross 143"/>
          <p:cNvSpPr/>
          <p:nvPr/>
        </p:nvSpPr>
        <p:spPr>
          <a:xfrm rot="2669759">
            <a:off x="13395186" y="84233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2" name="Group 41"/>
          <p:cNvGrpSpPr/>
          <p:nvPr/>
        </p:nvGrpSpPr>
        <p:grpSpPr>
          <a:xfrm>
            <a:off x="8171541" y="931927"/>
            <a:ext cx="1658259" cy="685800"/>
            <a:chOff x="1159246" y="646669"/>
            <a:chExt cx="1423555" cy="685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3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Box 63"/>
          <p:cNvSpPr txBox="1"/>
          <p:nvPr/>
        </p:nvSpPr>
        <p:spPr>
          <a:xfrm>
            <a:off x="8357994" y="4357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destroy</a:t>
            </a:r>
            <a:endParaRPr lang="de-DE" sz="2800" b="1" dirty="0"/>
          </a:p>
        </p:txBody>
      </p:sp>
      <p:sp>
        <p:nvSpPr>
          <p:cNvPr id="121" name="Cross 120"/>
          <p:cNvSpPr/>
          <p:nvPr/>
        </p:nvSpPr>
        <p:spPr>
          <a:xfrm rot="2669759">
            <a:off x="8558021" y="819584"/>
            <a:ext cx="906576" cy="910087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0762076" y="52180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963" y="438299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41"/>
          <p:cNvGrpSpPr/>
          <p:nvPr/>
        </p:nvGrpSpPr>
        <p:grpSpPr>
          <a:xfrm>
            <a:off x="11373524" y="3256642"/>
            <a:ext cx="2634343" cy="708691"/>
            <a:chOff x="671873" y="646669"/>
            <a:chExt cx="2634343" cy="708691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671873" y="646669"/>
              <a:ext cx="2634342" cy="708691"/>
            </a:xfrm>
            <a:prstGeom prst="round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715416" y="793462"/>
              <a:ext cx="2590800" cy="434935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Elastic Load Balancer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75"/>
          <p:cNvSpPr/>
          <p:nvPr/>
        </p:nvSpPr>
        <p:spPr>
          <a:xfrm>
            <a:off x="10580369" y="53704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99" name="Rounded Rectangle 75"/>
          <p:cNvSpPr/>
          <p:nvPr/>
        </p:nvSpPr>
        <p:spPr>
          <a:xfrm>
            <a:off x="13298866" y="5218085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01" name="Rounded Rectangle 75"/>
          <p:cNvSpPr/>
          <p:nvPr/>
        </p:nvSpPr>
        <p:spPr>
          <a:xfrm>
            <a:off x="13138930" y="5392257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V2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1465547" y="4088424"/>
            <a:ext cx="517575" cy="1055293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3345930" y="4106007"/>
            <a:ext cx="478887" cy="1040640"/>
          </a:xfrm>
          <a:prstGeom prst="straightConnector1">
            <a:avLst/>
          </a:prstGeom>
          <a:ln w="1428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783273" y="31381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ounded Rectangle 75"/>
          <p:cNvSpPr/>
          <p:nvPr/>
        </p:nvSpPr>
        <p:spPr>
          <a:xfrm>
            <a:off x="3022751" y="33151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1" name="Group 20"/>
          <p:cNvGrpSpPr/>
          <p:nvPr/>
        </p:nvGrpSpPr>
        <p:grpSpPr>
          <a:xfrm rot="20392435" flipH="1">
            <a:off x="1750790" y="2674414"/>
            <a:ext cx="1366681" cy="1009305"/>
            <a:chOff x="11713968" y="3937995"/>
            <a:chExt cx="1335331" cy="1009305"/>
          </a:xfrm>
        </p:grpSpPr>
        <p:sp>
          <p:nvSpPr>
            <p:cNvPr id="22" name="Freeform 21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endParaRPr lang="de-DE" sz="2800" b="1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2821373" y="78498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ounded Rectangle 75"/>
          <p:cNvSpPr/>
          <p:nvPr/>
        </p:nvSpPr>
        <p:spPr>
          <a:xfrm>
            <a:off x="3060851" y="80268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3163268" y="7278770"/>
            <a:ext cx="136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info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215393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298" y="8195727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994" y="8280412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81402" y="3717384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42084" y="3717384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202767" y="3717384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49" y="827515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65458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98986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1402672" y="3195962"/>
            <a:ext cx="4975684" cy="552191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ounded Rectangle 75"/>
          <p:cNvSpPr/>
          <p:nvPr/>
        </p:nvSpPr>
        <p:spPr>
          <a:xfrm>
            <a:off x="2931726" y="2814220"/>
            <a:ext cx="1917576" cy="7546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Elastic Load Balancer</a:t>
            </a:r>
            <a:endParaRPr lang="de-DE" sz="20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22270" y="4367813"/>
            <a:ext cx="4536489" cy="2263805"/>
            <a:chOff x="1624614" y="4367813"/>
            <a:chExt cx="4536489" cy="2263805"/>
          </a:xfrm>
        </p:grpSpPr>
        <p:sp>
          <p:nvSpPr>
            <p:cNvPr id="26" name="Rectangle 25"/>
            <p:cNvSpPr/>
            <p:nvPr/>
          </p:nvSpPr>
          <p:spPr>
            <a:xfrm>
              <a:off x="1624614" y="4527611"/>
              <a:ext cx="4536489" cy="21040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013190" y="4877821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6" name="Rounded Rectangle 75"/>
            <p:cNvSpPr/>
            <p:nvPr/>
          </p:nvSpPr>
          <p:spPr>
            <a:xfrm>
              <a:off x="4342763" y="488052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28" name="Rounded Rectangle 75"/>
            <p:cNvSpPr/>
            <p:nvPr/>
          </p:nvSpPr>
          <p:spPr>
            <a:xfrm>
              <a:off x="2796465" y="4367813"/>
              <a:ext cx="2272683" cy="32107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Auto-Scaling Group</a:t>
              </a:r>
              <a:endParaRPr lang="de-DE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277137" y="7069855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089288" y="3677561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119873" y="3669423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457927" y="6733699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54191" y="6725561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88419" y="1358283"/>
            <a:ext cx="0" cy="1358284"/>
          </a:xfrm>
          <a:prstGeom prst="straightConnector1">
            <a:avLst/>
          </a:prstGeom>
          <a:ln w="2127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75"/>
          <p:cNvSpPr/>
          <p:nvPr/>
        </p:nvSpPr>
        <p:spPr>
          <a:xfrm>
            <a:off x="101760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de-DE" sz="2000" b="1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1828650" y="7063650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7066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73" y="782117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072728" y="8733831"/>
            <a:ext cx="3697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Database per Service pattern</a:t>
            </a:r>
            <a:endParaRPr lang="de-DE" sz="28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256" y="6755907"/>
            <a:ext cx="718268" cy="64745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213600" y="927100"/>
            <a:ext cx="5346700" cy="3928488"/>
            <a:chOff x="9461500" y="1085850"/>
            <a:chExt cx="5346700" cy="3928488"/>
          </a:xfrm>
        </p:grpSpPr>
        <p:sp>
          <p:nvSpPr>
            <p:cNvPr id="33" name="Rounded Rectangle 32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9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/>
          <p:cNvGrpSpPr/>
          <p:nvPr/>
        </p:nvGrpSpPr>
        <p:grpSpPr>
          <a:xfrm>
            <a:off x="13474700" y="939800"/>
            <a:ext cx="5346700" cy="3915788"/>
            <a:chOff x="9461500" y="1098550"/>
            <a:chExt cx="5346700" cy="3915788"/>
          </a:xfrm>
        </p:grpSpPr>
        <p:sp>
          <p:nvSpPr>
            <p:cNvPr id="44" name="Rounded Rectangle 43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0527" y="23113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7871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75"/>
          <p:cNvSpPr/>
          <p:nvPr/>
        </p:nvSpPr>
        <p:spPr>
          <a:xfrm>
            <a:off x="14199318" y="144264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872975" y="1442645"/>
            <a:ext cx="1441656" cy="1514439"/>
            <a:chOff x="13363091" y="4336765"/>
            <a:chExt cx="1441656" cy="1514439"/>
          </a:xfrm>
        </p:grpSpPr>
        <p:sp>
          <p:nvSpPr>
            <p:cNvPr id="49" name="Rounded Rectangle 75"/>
            <p:cNvSpPr/>
            <p:nvPr/>
          </p:nvSpPr>
          <p:spPr>
            <a:xfrm>
              <a:off x="13363091" y="433676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3754" y="4942638"/>
              <a:ext cx="713019" cy="73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Straight Arrow Connector 52"/>
          <p:cNvCxnSpPr/>
          <p:nvPr/>
        </p:nvCxnSpPr>
        <p:spPr>
          <a:xfrm>
            <a:off x="15851960" y="2241593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829" y="3065980"/>
            <a:ext cx="1655807" cy="705924"/>
          </a:xfrm>
          <a:prstGeom prst="rect">
            <a:avLst/>
          </a:prstGeom>
        </p:spPr>
      </p:pic>
      <p:sp>
        <p:nvSpPr>
          <p:cNvPr id="57" name="Rounded Rectangle 75"/>
          <p:cNvSpPr/>
          <p:nvPr/>
        </p:nvSpPr>
        <p:spPr>
          <a:xfrm>
            <a:off x="143162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5968850" y="6903851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8468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0273" y="77323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3060700"/>
            <a:ext cx="5346700" cy="3928488"/>
            <a:chOff x="9461500" y="1085850"/>
            <a:chExt cx="5346700" cy="3928488"/>
          </a:xfrm>
        </p:grpSpPr>
        <p:sp>
          <p:nvSpPr>
            <p:cNvPr id="20" name="Rounded Rectangle 19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28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/>
          <p:cNvGrpSpPr/>
          <p:nvPr/>
        </p:nvGrpSpPr>
        <p:grpSpPr>
          <a:xfrm>
            <a:off x="6261100" y="3073400"/>
            <a:ext cx="5346700" cy="3915788"/>
            <a:chOff x="9461500" y="1098550"/>
            <a:chExt cx="5346700" cy="3915788"/>
          </a:xfrm>
        </p:grpSpPr>
        <p:sp>
          <p:nvSpPr>
            <p:cNvPr id="30" name="Rounded Rectangle 29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6927" y="44449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3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2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94173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1816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78904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3018631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3018631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108829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108829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08829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108829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2485691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2485691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2485691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2485691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11510750" y="2612205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11197519" y="2422020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2465262" y="18521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3343670" y="260396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6765756" y="6619121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6458868" y="6343101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6864914" y="6576021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568911" y="6440932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5061479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25169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6765756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5084866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65483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3440030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3554635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58754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2557283" y="6093663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9911441" y="7078727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11582195" y="7411216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11558394" y="67476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  <p:grpSp>
        <p:nvGrpSpPr>
          <p:cNvPr id="56" name="Group 41"/>
          <p:cNvGrpSpPr/>
          <p:nvPr/>
        </p:nvGrpSpPr>
        <p:grpSpPr>
          <a:xfrm>
            <a:off x="9962241" y="9199627"/>
            <a:ext cx="1423555" cy="685800"/>
            <a:chOff x="1159246" y="646669"/>
            <a:chExt cx="1423555" cy="685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7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Box 63"/>
          <p:cNvSpPr txBox="1"/>
          <p:nvPr/>
        </p:nvSpPr>
        <p:spPr>
          <a:xfrm>
            <a:off x="9970894" y="86272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destroy</a:t>
            </a:r>
            <a:endParaRPr lang="de-DE" sz="2800" b="1" dirty="0"/>
          </a:p>
        </p:txBody>
      </p:sp>
      <p:sp>
        <p:nvSpPr>
          <p:cNvPr id="61" name="Cross 60"/>
          <p:cNvSpPr/>
          <p:nvPr/>
        </p:nvSpPr>
        <p:spPr>
          <a:xfrm rot="2669759">
            <a:off x="10057406" y="8930133"/>
            <a:ext cx="1214996" cy="121970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809669" y="6440932"/>
            <a:ext cx="1496257" cy="1121918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394687"/>
              <a:ext cx="2501164" cy="502742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Payload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2302237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65927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fuse 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4006514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2325624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93759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680788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795393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99512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2" name="Straight Arrow Connector 109"/>
          <p:cNvCxnSpPr/>
          <p:nvPr/>
        </p:nvCxnSpPr>
        <p:spPr>
          <a:xfrm flipV="1">
            <a:off x="5805745" y="5480975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33" y="6286166"/>
            <a:ext cx="1655807" cy="705924"/>
          </a:xfrm>
          <a:prstGeom prst="rect">
            <a:avLst/>
          </a:prstGeom>
        </p:spPr>
      </p:pic>
      <p:sp>
        <p:nvSpPr>
          <p:cNvPr id="54" name="Rounded Rectangle 75"/>
          <p:cNvSpPr/>
          <p:nvPr/>
        </p:nvSpPr>
        <p:spPr>
          <a:xfrm>
            <a:off x="7122709" y="467578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5" name="Group 21"/>
          <p:cNvGrpSpPr/>
          <p:nvPr/>
        </p:nvGrpSpPr>
        <p:grpSpPr>
          <a:xfrm>
            <a:off x="11068590" y="6400828"/>
            <a:ext cx="1496257" cy="1121918"/>
            <a:chOff x="6448425" y="3933827"/>
            <a:chExt cx="2628900" cy="1409700"/>
          </a:xfrm>
        </p:grpSpPr>
        <p:sp>
          <p:nvSpPr>
            <p:cNvPr id="59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Box 23"/>
            <p:cNvSpPr txBox="1"/>
            <p:nvPr/>
          </p:nvSpPr>
          <p:spPr>
            <a:xfrm>
              <a:off x="6513804" y="4203196"/>
              <a:ext cx="2501164" cy="889465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Payload</a:t>
              </a:r>
            </a:p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Directory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4" name="Straight Arrow Connector 24"/>
          <p:cNvCxnSpPr/>
          <p:nvPr/>
        </p:nvCxnSpPr>
        <p:spPr>
          <a:xfrm rot="19330395" flipV="1">
            <a:off x="12561158" y="6128093"/>
            <a:ext cx="1689754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5"/>
          <p:cNvSpPr txBox="1"/>
          <p:nvPr/>
        </p:nvSpPr>
        <p:spPr>
          <a:xfrm>
            <a:off x="12624848" y="516781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fuse -live </a:t>
            </a:r>
            <a:endParaRPr lang="de-DE" sz="2800" b="1" dirty="0"/>
          </a:p>
        </p:txBody>
      </p:sp>
      <p:sp>
        <p:nvSpPr>
          <p:cNvPr id="66" name="Rounded Rectangle 25"/>
          <p:cNvSpPr/>
          <p:nvPr/>
        </p:nvSpPr>
        <p:spPr>
          <a:xfrm>
            <a:off x="14265435" y="463568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Image</a:t>
            </a:r>
          </a:p>
          <a:p>
            <a:pPr algn="ctr"/>
            <a:r>
              <a:rPr lang="en-US" sz="2000" b="1"/>
              <a:t>(live)</a:t>
            </a:r>
            <a:endParaRPr lang="de-DE" sz="2000" b="1" dirty="0"/>
          </a:p>
        </p:txBody>
      </p:sp>
      <p:grpSp>
        <p:nvGrpSpPr>
          <p:cNvPr id="67" name="Group 28"/>
          <p:cNvGrpSpPr/>
          <p:nvPr/>
        </p:nvGrpSpPr>
        <p:grpSpPr>
          <a:xfrm rot="2542460">
            <a:off x="12584545" y="4110745"/>
            <a:ext cx="1920481" cy="673166"/>
            <a:chOff x="2334271" y="318043"/>
            <a:chExt cx="1457473" cy="673166"/>
          </a:xfrm>
        </p:grpSpPr>
        <p:cxnSp>
          <p:nvCxnSpPr>
            <p:cNvPr id="69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71" name="Group 31"/>
          <p:cNvGrpSpPr/>
          <p:nvPr/>
        </p:nvGrpSpPr>
        <p:grpSpPr>
          <a:xfrm>
            <a:off x="10165162" y="3846539"/>
            <a:ext cx="3320724" cy="1569660"/>
            <a:chOff x="272155" y="308052"/>
            <a:chExt cx="3320724" cy="1569661"/>
          </a:xfrm>
        </p:grpSpPr>
        <p:sp>
          <p:nvSpPr>
            <p:cNvPr id="72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3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Rounded Rectangle 39"/>
          <p:cNvSpPr/>
          <p:nvPr/>
        </p:nvSpPr>
        <p:spPr>
          <a:xfrm>
            <a:off x="10939709" y="2100203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6" name="Group 40"/>
          <p:cNvGrpSpPr/>
          <p:nvPr/>
        </p:nvGrpSpPr>
        <p:grpSpPr>
          <a:xfrm>
            <a:off x="11054314" y="3155423"/>
            <a:ext cx="1423555" cy="685800"/>
            <a:chOff x="1155127" y="1365420"/>
            <a:chExt cx="1423555" cy="685800"/>
          </a:xfrm>
        </p:grpSpPr>
        <p:sp>
          <p:nvSpPr>
            <p:cNvPr id="77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43"/>
          <p:cNvGrpSpPr/>
          <p:nvPr/>
        </p:nvGrpSpPr>
        <p:grpSpPr>
          <a:xfrm>
            <a:off x="11058433" y="2300749"/>
            <a:ext cx="1423555" cy="685800"/>
            <a:chOff x="1159246" y="646669"/>
            <a:chExt cx="1423555" cy="685800"/>
          </a:xfrm>
        </p:grpSpPr>
        <p:sp>
          <p:nvSpPr>
            <p:cNvPr id="81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Straight Arrow Connector 109"/>
          <p:cNvCxnSpPr/>
          <p:nvPr/>
        </p:nvCxnSpPr>
        <p:spPr>
          <a:xfrm flipV="1">
            <a:off x="16064666" y="5440871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554" y="6246062"/>
            <a:ext cx="1655807" cy="705924"/>
          </a:xfrm>
          <a:prstGeom prst="rect">
            <a:avLst/>
          </a:prstGeom>
        </p:spPr>
      </p:pic>
      <p:sp>
        <p:nvSpPr>
          <p:cNvPr id="85" name="Rounded Rectangle 75"/>
          <p:cNvSpPr/>
          <p:nvPr/>
        </p:nvSpPr>
        <p:spPr>
          <a:xfrm>
            <a:off x="17381630" y="463568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Instance</a:t>
            </a:r>
          </a:p>
          <a:p>
            <a:pPr algn="ctr"/>
            <a:r>
              <a:rPr lang="en-US" sz="2000" b="1"/>
              <a:t>(live)</a:t>
            </a:r>
            <a:endParaRPr lang="de-DE" sz="2000" b="1" dirty="0"/>
          </a:p>
        </p:txBody>
      </p:sp>
      <p:cxnSp>
        <p:nvCxnSpPr>
          <p:cNvPr id="86" name="Straight Arrow Connector 24"/>
          <p:cNvCxnSpPr/>
          <p:nvPr/>
        </p:nvCxnSpPr>
        <p:spPr>
          <a:xfrm flipV="1">
            <a:off x="12842554" y="6048901"/>
            <a:ext cx="4350232" cy="943189"/>
          </a:xfrm>
          <a:prstGeom prst="straightConnector1">
            <a:avLst/>
          </a:prstGeom>
          <a:ln w="1428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68"/>
          <p:cNvSpPr txBox="1"/>
          <p:nvPr/>
        </p:nvSpPr>
        <p:spPr>
          <a:xfrm>
            <a:off x="2057168" y="7902483"/>
            <a:ext cx="550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Regular Image &amp; Instance</a:t>
            </a:r>
            <a:endParaRPr lang="de-DE" sz="3600" b="1" dirty="0"/>
          </a:p>
        </p:txBody>
      </p:sp>
      <p:sp>
        <p:nvSpPr>
          <p:cNvPr id="89" name="TextBox 68"/>
          <p:cNvSpPr txBox="1"/>
          <p:nvPr/>
        </p:nvSpPr>
        <p:spPr>
          <a:xfrm>
            <a:off x="12316089" y="7902483"/>
            <a:ext cx="550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Live Image &amp; Instance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1878204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45" y="3611796"/>
            <a:ext cx="1655807" cy="705924"/>
          </a:xfrm>
          <a:prstGeom prst="rect">
            <a:avLst/>
          </a:prstGeom>
        </p:spPr>
      </p:pic>
      <p:sp>
        <p:nvSpPr>
          <p:cNvPr id="38" name="Rounded Rectangle 25"/>
          <p:cNvSpPr/>
          <p:nvPr/>
        </p:nvSpPr>
        <p:spPr>
          <a:xfrm>
            <a:off x="2675670" y="198201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3227411" y="5173457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451642" y="461402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519000" y="20512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4619314" y="2167065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666521" y="227738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3569854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5188590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67" y="7236445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82" y="369264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51" y="729244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9725398" y="676313"/>
            <a:ext cx="3239954" cy="2215991"/>
            <a:chOff x="7477384" y="5317103"/>
            <a:chExt cx="3239954" cy="2215991"/>
          </a:xfrm>
        </p:grpSpPr>
        <p:sp>
          <p:nvSpPr>
            <p:cNvPr id="22" name="Rectangle 21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2271485" y="1817036"/>
            <a:ext cx="1601983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71641" y="12704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pic>
        <p:nvPicPr>
          <p:cNvPr id="27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737" y="153721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7771635" y="8787541"/>
            <a:ext cx="1496257" cy="679282"/>
            <a:chOff x="6448425" y="3933827"/>
            <a:chExt cx="2628900" cy="1409700"/>
          </a:xfrm>
        </p:grpSpPr>
        <p:sp>
          <p:nvSpPr>
            <p:cNvPr id="29" name="Rounded Rectangle 28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12996858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760322" y="8217564"/>
            <a:ext cx="1746456" cy="1819239"/>
            <a:chOff x="12360816" y="8217563"/>
            <a:chExt cx="1746456" cy="1819239"/>
          </a:xfrm>
        </p:grpSpPr>
        <p:sp>
          <p:nvSpPr>
            <p:cNvPr id="34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522809" y="9174955"/>
            <a:ext cx="133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AMI</a:t>
            </a:r>
            <a:endParaRPr lang="de-DE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809603" y="9174955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instances</a:t>
            </a:r>
            <a:endParaRPr lang="de-DE" sz="2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491657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205872" y="8321991"/>
            <a:ext cx="1610387" cy="1610382"/>
            <a:chOff x="11205872" y="8321991"/>
            <a:chExt cx="1610387" cy="1610382"/>
          </a:xfrm>
        </p:grpSpPr>
        <p:sp>
          <p:nvSpPr>
            <p:cNvPr id="32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02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074" y="8770768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ounded Rectangle 75"/>
          <p:cNvSpPr/>
          <p:nvPr/>
        </p:nvSpPr>
        <p:spPr>
          <a:xfrm>
            <a:off x="14148595" y="40074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991" y="5577105"/>
            <a:ext cx="1655807" cy="70592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4106952" y="35104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490" y="5661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ross 49"/>
          <p:cNvSpPr/>
          <p:nvPr/>
        </p:nvSpPr>
        <p:spPr>
          <a:xfrm rot="2669759">
            <a:off x="14258786" y="4168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68" y="5187200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11099080" y="363004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04" y="57513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92" y="7139722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4065403" y="559832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5794824" y="6022291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96" y="723988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241" y="522998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75"/>
          <p:cNvSpPr/>
          <p:nvPr/>
        </p:nvSpPr>
        <p:spPr>
          <a:xfrm>
            <a:off x="9705914" y="8598878"/>
            <a:ext cx="1176176" cy="1198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52270" y="8548614"/>
            <a:ext cx="1381738" cy="673166"/>
            <a:chOff x="2334271" y="318043"/>
            <a:chExt cx="1457473" cy="67316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21" name="Rounded Rectangle 75"/>
          <p:cNvSpPr/>
          <p:nvPr/>
        </p:nvSpPr>
        <p:spPr>
          <a:xfrm>
            <a:off x="12705310" y="761763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2708241" y="92853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72096" y="874464"/>
            <a:ext cx="1496257" cy="679282"/>
            <a:chOff x="6448425" y="3933827"/>
            <a:chExt cx="2628900" cy="1409700"/>
          </a:xfrm>
        </p:grpSpPr>
        <p:sp>
          <p:nvSpPr>
            <p:cNvPr id="24" name="Rounded Rectangle 2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897319" y="1208866"/>
            <a:ext cx="1601313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5"/>
          <p:cNvSpPr/>
          <p:nvPr/>
        </p:nvSpPr>
        <p:spPr>
          <a:xfrm>
            <a:off x="6106333" y="40891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AMI</a:t>
            </a:r>
            <a:endParaRPr lang="de-DE" sz="20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9660783" y="304487"/>
            <a:ext cx="1746456" cy="1819239"/>
            <a:chOff x="12360816" y="8217563"/>
            <a:chExt cx="1746456" cy="1819239"/>
          </a:xfrm>
        </p:grpSpPr>
        <p:sp>
          <p:nvSpPr>
            <p:cNvPr id="29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19986" y="1297045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92479" y="241970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tools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48156" y="1208866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802006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35" y="857691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90" y="547457"/>
            <a:ext cx="1584702" cy="49003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 rot="19799262">
            <a:off x="12291401" y="3509500"/>
            <a:ext cx="1885252" cy="592848"/>
            <a:chOff x="2151794" y="398361"/>
            <a:chExt cx="1639950" cy="592848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276" y="2618276"/>
            <a:ext cx="2294064" cy="143680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4777788" y="4427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 rot="387418">
            <a:off x="12582561" y="4471197"/>
            <a:ext cx="1969336" cy="549276"/>
            <a:chOff x="2176406" y="441933"/>
            <a:chExt cx="1615338" cy="549276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450730" y="2129133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264" y="7637758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325518" y="6937149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28400" y="7368865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876890" y="8168725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4687333" y="22199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2274598" y="746140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12317443" y="8149087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692145" y="196141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852706" y="152900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11671218" y="3270080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11907821" y="270600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9912633" y="244745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3521822" y="2015042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4024704" y="2446758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073194" y="3246618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94" y="4166822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37" y="2901810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60" y="552198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693" y="5498888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97" y="3048962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95291" y="4119318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3884042" y="3460642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3630361" y="4858559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5016711" y="41964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215155" y="4098723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7539919" y="428840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366924" y="5244695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8385653" y="3528148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8732010" y="4694259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4801" y="4857516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88982" y="5116096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29" y="715925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01" y="5727491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11" y="5409102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8133043" y="6426824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5099461" y="6290202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6624044" y="6737109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8475772" y="6783214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0040" y="4981083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3809573" y="6050632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3946935" y="6816061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11218698" y="6765942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64" y="8468421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06" y="8407782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08" y="2136231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802" y="2378807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58091" y="1996015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71" y="2233026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12" y="2475602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63701" y="2092810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7" y="2802848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768" y="6218079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62" y="6460655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198382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467" y="6884696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84" y="6222739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42" y="6210582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30" y="6174411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7163634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19" y="8870541"/>
            <a:ext cx="1538745" cy="61549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107008" y="8487749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30" y="8643554"/>
            <a:ext cx="1116380" cy="345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1" y="8809892"/>
            <a:ext cx="1234388" cy="87752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175" y="8725229"/>
            <a:ext cx="1538745" cy="61549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4295464" y="8342437"/>
            <a:ext cx="1151769" cy="673166"/>
            <a:chOff x="2334271" y="318043"/>
            <a:chExt cx="1457473" cy="67316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186" y="8498242"/>
            <a:ext cx="1116380" cy="34521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367" y="8612372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333" y="8865335"/>
            <a:ext cx="1188647" cy="588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116" y="9207796"/>
            <a:ext cx="1132010" cy="3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508638" y="192914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4049898" y="296307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2124844" y="3071845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62412" y="1404576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072554" y="3154318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695" y="506314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8240815" y="788269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17" y="268398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99" y="506315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844" y="4371975"/>
            <a:ext cx="2712473" cy="108498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803333" y="4382474"/>
            <a:ext cx="1151769" cy="673166"/>
            <a:chOff x="2334271" y="318043"/>
            <a:chExt cx="1457473" cy="673166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605" y="6395654"/>
            <a:ext cx="1116380" cy="3452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25" y="4377401"/>
            <a:ext cx="2091398" cy="12804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685510" y="5803960"/>
            <a:ext cx="45355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Boxfuse Image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15 MB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3 secs provisioning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only App, Node.js &amp; Linux kernel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secure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169414" y="4379497"/>
            <a:ext cx="1309662" cy="1309662"/>
            <a:chOff x="8287098" y="3699247"/>
            <a:chExt cx="1309662" cy="1309662"/>
          </a:xfrm>
        </p:grpSpPr>
        <p:sp>
          <p:nvSpPr>
            <p:cNvPr id="29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31301"/>
              <a:ext cx="1238267" cy="123826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3737033" y="4334849"/>
            <a:ext cx="1151769" cy="673166"/>
            <a:chOff x="2334271" y="318043"/>
            <a:chExt cx="1457473" cy="673166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844" y="4371975"/>
            <a:ext cx="2712473" cy="108498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803333" y="4382474"/>
            <a:ext cx="1151769" cy="673166"/>
            <a:chOff x="2334271" y="318043"/>
            <a:chExt cx="1457473" cy="673166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1685510" y="5803960"/>
            <a:ext cx="45355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Boxfuse Image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7 MB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&lt; 1 sec provisioning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only app ELF64 binary &amp; Linux kernel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secure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169414" y="4379497"/>
            <a:ext cx="1309662" cy="1309662"/>
            <a:chOff x="8287098" y="3699247"/>
            <a:chExt cx="1309662" cy="1309662"/>
          </a:xfrm>
        </p:grpSpPr>
        <p:sp>
          <p:nvSpPr>
            <p:cNvPr id="29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31301"/>
              <a:ext cx="1238267" cy="123826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3737033" y="4334849"/>
            <a:ext cx="1151769" cy="673166"/>
            <a:chOff x="2334271" y="318043"/>
            <a:chExt cx="1457473" cy="673166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3" name="Picture 2" descr="https://boxfuse.com/assets/img/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31" y="4385931"/>
            <a:ext cx="11620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492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7866865" y="1832327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369927" y="3621747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3243018" y="1832327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11747787" y="3621747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5"/>
          <p:cNvSpPr/>
          <p:nvPr/>
        </p:nvSpPr>
        <p:spPr>
          <a:xfrm>
            <a:off x="7742509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5" name="Rounded Rectangle 75"/>
          <p:cNvSpPr/>
          <p:nvPr/>
        </p:nvSpPr>
        <p:spPr>
          <a:xfrm>
            <a:off x="9512693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87515" y="5549075"/>
            <a:ext cx="2096868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89847" y="4985990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out</a:t>
            </a:r>
            <a:endParaRPr lang="de-DE" sz="2800" b="1" dirty="0"/>
          </a:p>
        </p:txBody>
      </p:sp>
      <p:sp>
        <p:nvSpPr>
          <p:cNvPr id="11" name="Rounded Rectangle 75"/>
          <p:cNvSpPr/>
          <p:nvPr/>
        </p:nvSpPr>
        <p:spPr>
          <a:xfrm>
            <a:off x="13460440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2" name="Rounded Rectangle 75"/>
          <p:cNvSpPr/>
          <p:nvPr/>
        </p:nvSpPr>
        <p:spPr>
          <a:xfrm>
            <a:off x="15230624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3" name="Rounded Rectangle 75"/>
          <p:cNvSpPr/>
          <p:nvPr/>
        </p:nvSpPr>
        <p:spPr>
          <a:xfrm>
            <a:off x="13454578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4" name="Rounded Rectangle 75"/>
          <p:cNvSpPr/>
          <p:nvPr/>
        </p:nvSpPr>
        <p:spPr>
          <a:xfrm>
            <a:off x="15224762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26992" y="5525631"/>
            <a:ext cx="2089638" cy="473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38262" y="4953752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in</a:t>
            </a:r>
            <a:endParaRPr lang="de-DE" sz="28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3815278" y="473609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339569" y="2514600"/>
            <a:ext cx="5860" cy="199878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8904201" y="3435613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up</a:t>
            </a:r>
            <a:endParaRPr lang="de-DE" sz="2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50" y="1"/>
            <a:ext cx="4838464" cy="23475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351292" y="6573715"/>
            <a:ext cx="11722" cy="216583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8648924" y="7169713"/>
            <a:ext cx="207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down</a:t>
            </a:r>
            <a:endParaRPr lang="de-DE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44" y="8893579"/>
            <a:ext cx="2128845" cy="10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7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2091823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435705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586468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525578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56228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74084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56228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56228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25578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25578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25578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25578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7477162" y="271682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79494" y="215486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570093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01000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010003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010003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7488885" y="503213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1217" y="447017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11581816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02172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021726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2.6.1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021726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7491816" y="7452948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94148" y="6890991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65" name="Rounded Rectangle 75"/>
          <p:cNvSpPr/>
          <p:nvPr/>
        </p:nvSpPr>
        <p:spPr>
          <a:xfrm>
            <a:off x="11584747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024657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024657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2.8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024657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1.2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24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788370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788370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800093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800093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891132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74837" y="3578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814747" y="3638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814747" y="4886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14747" y="4064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826470" y="6129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1789691" y="3472963"/>
            <a:ext cx="2417884" cy="1134207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363114" y="1227991"/>
            <a:ext cx="2303375" cy="2167967"/>
            <a:chOff x="11963607" y="6274776"/>
            <a:chExt cx="2303375" cy="2167967"/>
          </a:xfrm>
        </p:grpSpPr>
        <p:sp>
          <p:nvSpPr>
            <p:cNvPr id="6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1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68" name="Snip Diagonal Corner Rectangle 67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2.5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71" name="Snip Diagonal Corner Rectangle 70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1.0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 rot="1513633">
            <a:off x="11700154" y="312788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14374837" y="6989883"/>
            <a:ext cx="2303375" cy="2167967"/>
            <a:chOff x="11963607" y="6274776"/>
            <a:chExt cx="2303375" cy="2167967"/>
          </a:xfrm>
        </p:grpSpPr>
        <p:sp>
          <p:nvSpPr>
            <p:cNvPr id="8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91" name="Snip Diagonal Corner Rectangle 90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2.8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89" name="Snip Diagonal Corner Rectangle 88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1.2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15555729" y="5858610"/>
            <a:ext cx="5862" cy="1034561"/>
          </a:xfrm>
          <a:prstGeom prst="straightConnector1">
            <a:avLst/>
          </a:prstGeom>
          <a:ln w="14287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068321" y="684409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update</a:t>
            </a:r>
            <a:endParaRPr lang="de-DE" sz="28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138561" y="7438293"/>
            <a:ext cx="7069015" cy="1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3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5025" y="2613112"/>
            <a:ext cx="71384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b="1" dirty="0"/>
              <a:t>SSH</a:t>
            </a:r>
            <a:endParaRPr lang="de-DE" sz="34400" b="1" dirty="0"/>
          </a:p>
        </p:txBody>
      </p:sp>
      <p:sp>
        <p:nvSpPr>
          <p:cNvPr id="5" name="&quot;No&quot; Symbol 4"/>
          <p:cNvSpPr/>
          <p:nvPr/>
        </p:nvSpPr>
        <p:spPr>
          <a:xfrm>
            <a:off x="4492075" y="43962"/>
            <a:ext cx="10524393" cy="10524393"/>
          </a:xfrm>
          <a:prstGeom prst="noSmoking">
            <a:avLst>
              <a:gd name="adj" fmla="val 9643"/>
            </a:avLst>
          </a:prstGeom>
          <a:solidFill>
            <a:srgbClr val="C00000">
              <a:alpha val="86000"/>
            </a:srgb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918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559771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559771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571494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571494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1930369" y="7367955"/>
            <a:ext cx="2318237" cy="5863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75"/>
          <p:cNvSpPr/>
          <p:nvPr/>
        </p:nvSpPr>
        <p:spPr>
          <a:xfrm>
            <a:off x="14363114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4803024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4574425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574425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643005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616626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489140" y="64074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31" y="2505808"/>
            <a:ext cx="583160" cy="5064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331" y="2315308"/>
            <a:ext cx="583160" cy="50642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93" y="7309339"/>
            <a:ext cx="583160" cy="5064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0" y="4832839"/>
            <a:ext cx="583160" cy="506420"/>
          </a:xfrm>
          <a:prstGeom prst="rect">
            <a:avLst/>
          </a:prstGeom>
        </p:spPr>
      </p:pic>
      <p:sp>
        <p:nvSpPr>
          <p:cNvPr id="87" name="Rounded Rectangle 25"/>
          <p:cNvSpPr/>
          <p:nvPr/>
        </p:nvSpPr>
        <p:spPr>
          <a:xfrm>
            <a:off x="9274494" y="6065769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219255" y="7322192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539070" y="636345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9769028" y="617605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2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9663521" y="7406983"/>
            <a:ext cx="1423555" cy="712239"/>
            <a:chOff x="1155127" y="1338981"/>
            <a:chExt cx="1423555" cy="712239"/>
          </a:xfrm>
        </p:grpSpPr>
        <p:sp>
          <p:nvSpPr>
            <p:cNvPr id="92" name="Snip Diagonal Corner Rectangle 9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637142" y="6584863"/>
            <a:ext cx="1423555" cy="707886"/>
            <a:chOff x="1159246" y="626408"/>
            <a:chExt cx="1423555" cy="707886"/>
          </a:xfrm>
        </p:grpSpPr>
        <p:sp>
          <p:nvSpPr>
            <p:cNvPr id="95" name="Snip Diagonal Corner Rectangle 9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847" y="7107116"/>
            <a:ext cx="583160" cy="5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7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392" y="4455040"/>
            <a:ext cx="1095799" cy="779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949" y="3530010"/>
            <a:ext cx="470403" cy="824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852" y="2807298"/>
            <a:ext cx="466953" cy="687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162" y="3551274"/>
            <a:ext cx="817021" cy="736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25" y="4476305"/>
            <a:ext cx="946464" cy="674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60" y="3508745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46" y="4118646"/>
            <a:ext cx="516629" cy="84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709" y="3391316"/>
            <a:ext cx="514422" cy="952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504" y="2786946"/>
            <a:ext cx="1216726" cy="6022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34" y="2952969"/>
            <a:ext cx="1053609" cy="645067"/>
          </a:xfrm>
          <a:prstGeom prst="rect">
            <a:avLst/>
          </a:prstGeom>
        </p:spPr>
      </p:pic>
      <p:pic>
        <p:nvPicPr>
          <p:cNvPr id="1026" name="Picture 2" descr="http://localhost:4000/assets/img/revel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546" y="4125433"/>
            <a:ext cx="683806" cy="97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localhost:4000/assets/img/g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483" y="2944017"/>
            <a:ext cx="605242" cy="74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01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TomEE</a:t>
              </a:r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War File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4359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8354498" y="1823535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1"/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Boxfuse Image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347084" y="2678410"/>
            <a:ext cx="4011254" cy="4178422"/>
            <a:chOff x="12360816" y="8217563"/>
            <a:chExt cx="1746456" cy="1819239"/>
          </a:xfrm>
        </p:grpSpPr>
        <p:sp>
          <p:nvSpPr>
            <p:cNvPr id="67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9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</p:grpSp>
      <p:pic>
        <p:nvPicPr>
          <p:cNvPr id="71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789" y="3961374"/>
            <a:ext cx="2881593" cy="10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/>
          <p:cNvCxnSpPr/>
          <p:nvPr/>
        </p:nvCxnSpPr>
        <p:spPr>
          <a:xfrm>
            <a:off x="123473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14482" y="8091360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single-instance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Diamond 1"/>
          <p:cNvSpPr/>
          <p:nvPr/>
        </p:nvSpPr>
        <p:spPr>
          <a:xfrm>
            <a:off x="1169987" y="2254107"/>
            <a:ext cx="1679944" cy="1679944"/>
          </a:xfrm>
          <a:prstGeom prst="diamond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Elastic IP</a:t>
            </a:r>
            <a:endParaRPr lang="de-DE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101149" y="6018029"/>
            <a:ext cx="1817621" cy="1795796"/>
            <a:chOff x="1903228" y="6974960"/>
            <a:chExt cx="1817621" cy="1795796"/>
          </a:xfrm>
        </p:grpSpPr>
        <p:sp>
          <p:nvSpPr>
            <p:cNvPr id="51" name="Rounded Rectangle 75"/>
            <p:cNvSpPr/>
            <p:nvPr/>
          </p:nvSpPr>
          <p:spPr>
            <a:xfrm>
              <a:off x="1903228" y="6974960"/>
              <a:ext cx="1817621" cy="17957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pic>
          <p:nvPicPr>
            <p:cNvPr id="52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8409" y="7484711"/>
              <a:ext cx="1299954" cy="480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4" name="Straight Arrow Connector 53"/>
          <p:cNvCxnSpPr/>
          <p:nvPr/>
        </p:nvCxnSpPr>
        <p:spPr>
          <a:xfrm>
            <a:off x="2009959" y="4082973"/>
            <a:ext cx="0" cy="1786203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87974" y="8091360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load-balanced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7258883" y="2291508"/>
            <a:ext cx="2049136" cy="1519522"/>
          </a:xfrm>
          <a:prstGeom prst="trapezoid">
            <a:avLst>
              <a:gd name="adj" fmla="val 38115"/>
            </a:avLst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Elastic Load Balancer</a:t>
            </a:r>
          </a:p>
          <a:p>
            <a:pPr algn="ctr"/>
            <a:endParaRPr lang="de-DE" sz="20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8281923" y="3959952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6720289" y="4021157"/>
            <a:ext cx="1024572" cy="1288973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780443" y="4043190"/>
            <a:ext cx="870333" cy="1277957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076311" y="5497414"/>
            <a:ext cx="6414281" cy="2610998"/>
            <a:chOff x="4822924" y="5783856"/>
            <a:chExt cx="6414281" cy="2610998"/>
          </a:xfrm>
        </p:grpSpPr>
        <p:sp>
          <p:nvSpPr>
            <p:cNvPr id="77" name="Rounded Rectangle 72"/>
            <p:cNvSpPr/>
            <p:nvPr/>
          </p:nvSpPr>
          <p:spPr>
            <a:xfrm>
              <a:off x="4822924" y="5783856"/>
              <a:ext cx="6414281" cy="26109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109455" y="6324662"/>
              <a:ext cx="1817621" cy="1795796"/>
              <a:chOff x="1903228" y="6974960"/>
              <a:chExt cx="1817621" cy="1795796"/>
            </a:xfrm>
          </p:grpSpPr>
          <p:sp>
            <p:nvSpPr>
              <p:cNvPr id="60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1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7134723" y="6311809"/>
              <a:ext cx="1817621" cy="1795796"/>
              <a:chOff x="1903228" y="6974960"/>
              <a:chExt cx="1817621" cy="1795796"/>
            </a:xfrm>
          </p:grpSpPr>
          <p:sp>
            <p:nvSpPr>
              <p:cNvPr id="64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5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0" name="Group 69"/>
            <p:cNvGrpSpPr/>
            <p:nvPr/>
          </p:nvGrpSpPr>
          <p:grpSpPr>
            <a:xfrm>
              <a:off x="9148974" y="6298955"/>
              <a:ext cx="1817621" cy="1795796"/>
              <a:chOff x="1903228" y="6974960"/>
              <a:chExt cx="1817621" cy="1795796"/>
            </a:xfrm>
          </p:grpSpPr>
          <p:sp>
            <p:nvSpPr>
              <p:cNvPr id="72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73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5" name="Straight Arrow Connector 34"/>
            <p:cNvCxnSpPr/>
            <p:nvPr/>
          </p:nvCxnSpPr>
          <p:spPr>
            <a:xfrm>
              <a:off x="6323680" y="6026226"/>
              <a:ext cx="683046" cy="0"/>
            </a:xfrm>
            <a:prstGeom prst="straightConnector1">
              <a:avLst/>
            </a:prstGeom>
            <a:ln w="793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225170" y="5825558"/>
              <a:ext cx="3790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Auto-Scaling Group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4042880" y="8091360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worker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2731217" y="5440491"/>
            <a:ext cx="6414281" cy="2610998"/>
            <a:chOff x="4822924" y="5783856"/>
            <a:chExt cx="6414281" cy="2610998"/>
          </a:xfrm>
        </p:grpSpPr>
        <p:sp>
          <p:nvSpPr>
            <p:cNvPr id="96" name="Rounded Rectangle 72"/>
            <p:cNvSpPr/>
            <p:nvPr/>
          </p:nvSpPr>
          <p:spPr>
            <a:xfrm>
              <a:off x="4822924" y="5783856"/>
              <a:ext cx="6414281" cy="26109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5109455" y="6324662"/>
              <a:ext cx="1817621" cy="1795796"/>
              <a:chOff x="1903228" y="6974960"/>
              <a:chExt cx="1817621" cy="1795796"/>
            </a:xfrm>
          </p:grpSpPr>
          <p:sp>
            <p:nvSpPr>
              <p:cNvPr id="126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127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8" name="Group 97"/>
            <p:cNvGrpSpPr/>
            <p:nvPr/>
          </p:nvGrpSpPr>
          <p:grpSpPr>
            <a:xfrm>
              <a:off x="7134723" y="6311809"/>
              <a:ext cx="1817621" cy="1795796"/>
              <a:chOff x="1903228" y="6974960"/>
              <a:chExt cx="1817621" cy="1795796"/>
            </a:xfrm>
          </p:grpSpPr>
          <p:sp>
            <p:nvSpPr>
              <p:cNvPr id="124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125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9148974" y="6298955"/>
              <a:ext cx="1817621" cy="1795796"/>
              <a:chOff x="1903228" y="6974960"/>
              <a:chExt cx="1817621" cy="1795796"/>
            </a:xfrm>
          </p:grpSpPr>
          <p:sp>
            <p:nvSpPr>
              <p:cNvPr id="122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123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0" name="Straight Arrow Connector 99"/>
            <p:cNvCxnSpPr/>
            <p:nvPr/>
          </p:nvCxnSpPr>
          <p:spPr>
            <a:xfrm>
              <a:off x="6323680" y="6026226"/>
              <a:ext cx="683046" cy="0"/>
            </a:xfrm>
            <a:prstGeom prst="straightConnector1">
              <a:avLst/>
            </a:prstGeom>
            <a:ln w="793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225170" y="5825558"/>
              <a:ext cx="3790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Auto-Scaling Group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30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728" y="675512"/>
            <a:ext cx="2948589" cy="2679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413" y="7643004"/>
            <a:ext cx="797567" cy="787309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7018303" y="8392619"/>
            <a:ext cx="37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Eureka Server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68681" y="3303164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Load-balanced App with </a:t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Eureka Client &amp; Ribbon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06014" y="4431111"/>
            <a:ext cx="3790954" cy="1924886"/>
            <a:chOff x="4590535" y="6419400"/>
            <a:chExt cx="3790954" cy="1924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1609" y="6419400"/>
              <a:ext cx="3214402" cy="1325713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4590535" y="7697955"/>
              <a:ext cx="3790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 App A with</a:t>
              </a:r>
              <a:b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Eureka Client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356921" y="4466553"/>
            <a:ext cx="3790954" cy="1914254"/>
            <a:chOff x="9421260" y="6391046"/>
            <a:chExt cx="3790954" cy="1914254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68539" y="6391046"/>
              <a:ext cx="3214402" cy="1325713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9421260" y="7658969"/>
              <a:ext cx="3790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 App B with</a:t>
              </a:r>
              <a:b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Eureka Client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12" name="Straight Arrow Connector 111"/>
          <p:cNvCxnSpPr/>
          <p:nvPr/>
        </p:nvCxnSpPr>
        <p:spPr>
          <a:xfrm>
            <a:off x="8860465" y="3997842"/>
            <a:ext cx="28354" cy="3466214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rot="1708274">
            <a:off x="4911808" y="7191356"/>
            <a:ext cx="3494671" cy="321936"/>
            <a:chOff x="7166344" y="5071730"/>
            <a:chExt cx="1084521" cy="321936"/>
          </a:xfrm>
        </p:grpSpPr>
        <p:cxnSp>
          <p:nvCxnSpPr>
            <p:cNvPr id="111" name="Straight Arrow Connector 110"/>
            <p:cNvCxnSpPr/>
            <p:nvPr/>
          </p:nvCxnSpPr>
          <p:spPr>
            <a:xfrm>
              <a:off x="7166344" y="5071730"/>
              <a:ext cx="1084521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7187608" y="5085889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20029601">
            <a:off x="9264202" y="7150464"/>
            <a:ext cx="4182789" cy="307777"/>
            <a:chOff x="9427536" y="5057536"/>
            <a:chExt cx="1076918" cy="307777"/>
          </a:xfrm>
        </p:grpSpPr>
        <p:cxnSp>
          <p:nvCxnSpPr>
            <p:cNvPr id="113" name="Straight Arrow Connector 112"/>
            <p:cNvCxnSpPr/>
            <p:nvPr/>
          </p:nvCxnSpPr>
          <p:spPr>
            <a:xfrm flipH="1" flipV="1">
              <a:off x="9427536" y="5068187"/>
              <a:ext cx="981738" cy="3543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9583477" y="5057536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 rot="16200000">
            <a:off x="8247319" y="5422587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discover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4646428" y="2796363"/>
            <a:ext cx="2488019" cy="153108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5518298" y="2945219"/>
            <a:ext cx="1594883" cy="1382232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6432698" y="3147237"/>
            <a:ext cx="669851" cy="1201479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10473070" y="2753833"/>
            <a:ext cx="2565992" cy="1630325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10465982" y="2884968"/>
            <a:ext cx="1729562" cy="14531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0469526" y="3058633"/>
            <a:ext cx="811618" cy="13007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 rot="2270855">
            <a:off x="5839368" y="6960017"/>
            <a:ext cx="2735340" cy="321936"/>
            <a:chOff x="7166344" y="5071730"/>
            <a:chExt cx="1084521" cy="321936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7166344" y="5071730"/>
              <a:ext cx="1084521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7187608" y="5085889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 rot="2749628">
            <a:off x="6477226" y="6669905"/>
            <a:ext cx="2338595" cy="321936"/>
            <a:chOff x="7166344" y="5071730"/>
            <a:chExt cx="1084521" cy="321936"/>
          </a:xfrm>
        </p:grpSpPr>
        <p:cxnSp>
          <p:nvCxnSpPr>
            <p:cNvPr id="134" name="Straight Arrow Connector 133"/>
            <p:cNvCxnSpPr/>
            <p:nvPr/>
          </p:nvCxnSpPr>
          <p:spPr>
            <a:xfrm>
              <a:off x="7166344" y="5071730"/>
              <a:ext cx="1084521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7187608" y="5085889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 rot="19564867">
            <a:off x="9177693" y="6996122"/>
            <a:ext cx="2996450" cy="307777"/>
            <a:chOff x="9427536" y="5057536"/>
            <a:chExt cx="1076918" cy="307777"/>
          </a:xfrm>
        </p:grpSpPr>
        <p:cxnSp>
          <p:nvCxnSpPr>
            <p:cNvPr id="137" name="Straight Arrow Connector 136"/>
            <p:cNvCxnSpPr/>
            <p:nvPr/>
          </p:nvCxnSpPr>
          <p:spPr>
            <a:xfrm flipH="1" flipV="1">
              <a:off x="9427536" y="5068187"/>
              <a:ext cx="981738" cy="3543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9583477" y="5057536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 rot="19248276">
            <a:off x="8993303" y="6665073"/>
            <a:ext cx="2664577" cy="307777"/>
            <a:chOff x="9427536" y="5057536"/>
            <a:chExt cx="1076918" cy="307777"/>
          </a:xfrm>
        </p:grpSpPr>
        <p:cxnSp>
          <p:nvCxnSpPr>
            <p:cNvPr id="140" name="Straight Arrow Connector 139"/>
            <p:cNvCxnSpPr/>
            <p:nvPr/>
          </p:nvCxnSpPr>
          <p:spPr>
            <a:xfrm flipH="1" flipV="1">
              <a:off x="9427536" y="5068187"/>
              <a:ext cx="981738" cy="3543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9583477" y="5057536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97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31" y="391600"/>
            <a:ext cx="797567" cy="787309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3594621" y="1141215"/>
            <a:ext cx="37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Producer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06014" y="4431111"/>
            <a:ext cx="3790954" cy="1647887"/>
            <a:chOff x="4590535" y="6419400"/>
            <a:chExt cx="3790954" cy="164788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1609" y="6419400"/>
              <a:ext cx="3214402" cy="1325713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4590535" y="7697955"/>
              <a:ext cx="3790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 App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 rot="16200000">
            <a:off x="4813002" y="1733089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4646429" y="3104707"/>
            <a:ext cx="340241" cy="122274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5507665" y="3147237"/>
            <a:ext cx="10634" cy="118021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996763" y="3136605"/>
            <a:ext cx="435936" cy="1212111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742124" y="2371056"/>
            <a:ext cx="1509828" cy="489102"/>
            <a:chOff x="4540102" y="2371056"/>
            <a:chExt cx="1509828" cy="489102"/>
          </a:xfrm>
        </p:grpSpPr>
        <p:cxnSp>
          <p:nvCxnSpPr>
            <p:cNvPr id="11" name="Connector: Elbow 10"/>
            <p:cNvCxnSpPr/>
            <p:nvPr/>
          </p:nvCxnSpPr>
          <p:spPr>
            <a:xfrm>
              <a:off x="4540102" y="2381693"/>
              <a:ext cx="808075" cy="478465"/>
            </a:xfrm>
            <a:prstGeom prst="bentConnector3">
              <a:avLst>
                <a:gd name="adj1" fmla="val 30263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Elbow 43"/>
            <p:cNvCxnSpPr/>
            <p:nvPr/>
          </p:nvCxnSpPr>
          <p:spPr>
            <a:xfrm rot="10800000" flipV="1">
              <a:off x="5263116" y="2371056"/>
              <a:ext cx="786814" cy="489101"/>
            </a:xfrm>
            <a:prstGeom prst="bentConnector3">
              <a:avLst>
                <a:gd name="adj1" fmla="val 2973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/>
          <p:cNvCxnSpPr/>
          <p:nvPr/>
        </p:nvCxnSpPr>
        <p:spPr>
          <a:xfrm>
            <a:off x="5114266" y="2690037"/>
            <a:ext cx="7868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114266" y="2470293"/>
            <a:ext cx="7868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114266" y="2580166"/>
            <a:ext cx="7868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436782" y="1524000"/>
            <a:ext cx="7088" cy="83642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7191321">
            <a:off x="4167963" y="3576066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6200000">
            <a:off x="4894521" y="3632772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5256817">
            <a:off x="5599814" y="3625685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05252" y="2853052"/>
            <a:ext cx="37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Queue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ounded Rectangle 72"/>
          <p:cNvSpPr/>
          <p:nvPr/>
        </p:nvSpPr>
        <p:spPr>
          <a:xfrm>
            <a:off x="11025963" y="2155031"/>
            <a:ext cx="3370521" cy="261099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6" name="Group 65"/>
          <p:cNvGrpSpPr/>
          <p:nvPr/>
        </p:nvGrpSpPr>
        <p:grpSpPr>
          <a:xfrm>
            <a:off x="11858797" y="2738367"/>
            <a:ext cx="1817621" cy="1795796"/>
            <a:chOff x="3934047" y="6974960"/>
            <a:chExt cx="1817621" cy="1795796"/>
          </a:xfrm>
        </p:grpSpPr>
        <p:sp>
          <p:nvSpPr>
            <p:cNvPr id="75" name="Rounded Rectangle 75"/>
            <p:cNvSpPr/>
            <p:nvPr/>
          </p:nvSpPr>
          <p:spPr>
            <a:xfrm>
              <a:off x="3934047" y="6974960"/>
              <a:ext cx="1817621" cy="17957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pic>
          <p:nvPicPr>
            <p:cNvPr id="7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9228" y="7484711"/>
              <a:ext cx="1299954" cy="480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Straight Arrow Connector 68"/>
          <p:cNvCxnSpPr/>
          <p:nvPr/>
        </p:nvCxnSpPr>
        <p:spPr>
          <a:xfrm>
            <a:off x="11222959" y="2439931"/>
            <a:ext cx="683046" cy="0"/>
          </a:xfrm>
          <a:prstGeom prst="straightConnector1">
            <a:avLst/>
          </a:prstGeom>
          <a:ln w="793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124449" y="2239263"/>
            <a:ext cx="3790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Auto-Scaling Group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578815" y="2822097"/>
            <a:ext cx="123944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600" dirty="0">
                <a:solidFill>
                  <a:srgbClr val="333333"/>
                </a:solidFill>
                <a:latin typeface="FontAwesome" pitchFamily="2" charset="0"/>
              </a:rPr>
              <a:t>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54719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4"/>
          <p:cNvSpPr/>
          <p:nvPr/>
        </p:nvSpPr>
        <p:spPr>
          <a:xfrm>
            <a:off x="524948" y="5880100"/>
            <a:ext cx="4174052" cy="1866900"/>
          </a:xfrm>
          <a:prstGeom prst="roundRect">
            <a:avLst>
              <a:gd name="adj" fmla="val 9672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ounded Rectangle 4"/>
          <p:cNvSpPr/>
          <p:nvPr/>
        </p:nvSpPr>
        <p:spPr>
          <a:xfrm>
            <a:off x="7357548" y="2743200"/>
            <a:ext cx="4174052" cy="4978400"/>
          </a:xfrm>
          <a:prstGeom prst="roundRect">
            <a:avLst>
              <a:gd name="adj" fmla="val 5108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26081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3"/>
          <p:cNvSpPr/>
          <p:nvPr/>
        </p:nvSpPr>
        <p:spPr>
          <a:xfrm>
            <a:off x="15466498" y="2677918"/>
            <a:ext cx="3105150" cy="14097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Box 12"/>
          <p:cNvSpPr txBox="1"/>
          <p:nvPr/>
        </p:nvSpPr>
        <p:spPr>
          <a:xfrm>
            <a:off x="16209034" y="3030342"/>
            <a:ext cx="157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App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8" name="TextBox 10"/>
          <p:cNvSpPr txBox="1"/>
          <p:nvPr/>
        </p:nvSpPr>
        <p:spPr>
          <a:xfrm>
            <a:off x="15523647" y="4443033"/>
            <a:ext cx="29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TomEE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5" name="Rectangle 15"/>
          <p:cNvSpPr/>
          <p:nvPr/>
        </p:nvSpPr>
        <p:spPr>
          <a:xfrm>
            <a:off x="15466498" y="7512822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6" name="TextBox 16"/>
          <p:cNvSpPr txBox="1"/>
          <p:nvPr/>
        </p:nvSpPr>
        <p:spPr>
          <a:xfrm>
            <a:off x="15523647" y="7629503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OS Kernel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3" name="Rectangle 18"/>
          <p:cNvSpPr/>
          <p:nvPr/>
        </p:nvSpPr>
        <p:spPr>
          <a:xfrm>
            <a:off x="15466498" y="6455547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4" name="TextBox 19"/>
          <p:cNvSpPr txBox="1"/>
          <p:nvPr/>
        </p:nvSpPr>
        <p:spPr>
          <a:xfrm>
            <a:off x="15523647" y="6572228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Libraries</a:t>
            </a:r>
            <a:endParaRPr lang="de-DE" sz="3600" b="1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10698" y="6158718"/>
            <a:ext cx="3608902" cy="1319220"/>
            <a:chOff x="9294298" y="5376047"/>
            <a:chExt cx="3105150" cy="885824"/>
          </a:xfrm>
        </p:grpSpPr>
        <p:sp>
          <p:nvSpPr>
            <p:cNvPr id="111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12" name="TextBox 22"/>
            <p:cNvSpPr txBox="1"/>
            <p:nvPr/>
          </p:nvSpPr>
          <p:spPr>
            <a:xfrm>
              <a:off x="9351447" y="5444789"/>
              <a:ext cx="2981326" cy="80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Instance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TextBox 24"/>
          <p:cNvSpPr txBox="1"/>
          <p:nvPr/>
        </p:nvSpPr>
        <p:spPr>
          <a:xfrm>
            <a:off x="150298" y="1188535"/>
            <a:ext cx="11533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Runtime stack comparison - smaller is better</a:t>
            </a:r>
            <a:endParaRPr lang="de-DE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85195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9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/>
        </p:nvGrpSpPr>
        <p:grpSpPr>
          <a:xfrm>
            <a:off x="7643298" y="45839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57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58" name="TextBox 22"/>
            <p:cNvSpPr txBox="1"/>
            <p:nvPr/>
          </p:nvSpPr>
          <p:spPr>
            <a:xfrm>
              <a:off x="9973597" y="5598288"/>
              <a:ext cx="2359176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</a:rPr>
                <a:t>Engine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30598" y="61460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6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61" name="TextBox 22"/>
            <p:cNvSpPr txBox="1"/>
            <p:nvPr/>
          </p:nvSpPr>
          <p:spPr>
            <a:xfrm>
              <a:off x="10301414" y="5598288"/>
              <a:ext cx="2031358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>
                      <a:lumMod val="75000"/>
                    </a:schemeClr>
                  </a:solidFill>
                </a:rPr>
                <a:t>Base OS</a:t>
              </a:r>
              <a:endParaRPr lang="de-DE" sz="3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026" name="Picture 2" descr="Boxfuse vs Dock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52"/>
          <a:stretch/>
        </p:blipFill>
        <p:spPr bwMode="auto">
          <a:xfrm>
            <a:off x="7874000" y="4625058"/>
            <a:ext cx="1041400" cy="103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1" r="21174" b="35262"/>
          <a:stretch/>
        </p:blipFill>
        <p:spPr bwMode="auto">
          <a:xfrm>
            <a:off x="8013700" y="6432518"/>
            <a:ext cx="850900" cy="7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7643298" y="3009118"/>
            <a:ext cx="3608902" cy="1319220"/>
            <a:chOff x="9294298" y="5376047"/>
            <a:chExt cx="3105150" cy="885824"/>
          </a:xfrm>
          <a:solidFill>
            <a:schemeClr val="tx2"/>
          </a:solidFill>
        </p:grpSpPr>
        <p:sp>
          <p:nvSpPr>
            <p:cNvPr id="7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72" name="TextBox 22"/>
            <p:cNvSpPr txBox="1"/>
            <p:nvPr/>
          </p:nvSpPr>
          <p:spPr>
            <a:xfrm>
              <a:off x="9351447" y="5410679"/>
              <a:ext cx="2981326" cy="80599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Docker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Container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86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992</Words>
  <Application>Microsoft Office PowerPoint</Application>
  <PresentationFormat>Custom</PresentationFormat>
  <Paragraphs>634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FontAwesome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197</cp:revision>
  <dcterms:created xsi:type="dcterms:W3CDTF">2014-09-23T17:10:31Z</dcterms:created>
  <dcterms:modified xsi:type="dcterms:W3CDTF">2016-08-09T14:25:40Z</dcterms:modified>
</cp:coreProperties>
</file>