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98" r:id="rId7"/>
    <p:sldId id="305" r:id="rId8"/>
    <p:sldId id="304" r:id="rId9"/>
    <p:sldId id="299" r:id="rId10"/>
    <p:sldId id="300" r:id="rId11"/>
    <p:sldId id="294" r:id="rId12"/>
    <p:sldId id="284" r:id="rId13"/>
    <p:sldId id="285" r:id="rId14"/>
    <p:sldId id="296" r:id="rId15"/>
    <p:sldId id="297" r:id="rId16"/>
    <p:sldId id="286" r:id="rId17"/>
    <p:sldId id="259" r:id="rId18"/>
    <p:sldId id="287" r:id="rId19"/>
    <p:sldId id="302" r:id="rId20"/>
    <p:sldId id="289" r:id="rId21"/>
    <p:sldId id="291" r:id="rId22"/>
    <p:sldId id="260" r:id="rId23"/>
    <p:sldId id="261" r:id="rId24"/>
    <p:sldId id="269" r:id="rId25"/>
    <p:sldId id="262" r:id="rId26"/>
    <p:sldId id="288" r:id="rId27"/>
    <p:sldId id="263" r:id="rId28"/>
    <p:sldId id="264" r:id="rId29"/>
    <p:sldId id="282" r:id="rId30"/>
    <p:sldId id="273" r:id="rId31"/>
    <p:sldId id="292" r:id="rId32"/>
    <p:sldId id="303" r:id="rId33"/>
    <p:sldId id="293" r:id="rId34"/>
    <p:sldId id="265" r:id="rId35"/>
    <p:sldId id="295" r:id="rId36"/>
    <p:sldId id="266" r:id="rId37"/>
    <p:sldId id="267" r:id="rId38"/>
    <p:sldId id="268" r:id="rId39"/>
    <p:sldId id="270" r:id="rId40"/>
    <p:sldId id="272" r:id="rId41"/>
    <p:sldId id="271" r:id="rId42"/>
    <p:sldId id="274" r:id="rId43"/>
    <p:sldId id="301" r:id="rId44"/>
    <p:sldId id="276" r:id="rId45"/>
    <p:sldId id="277" r:id="rId46"/>
    <p:sldId id="278" r:id="rId47"/>
    <p:sldId id="279" r:id="rId48"/>
    <p:sldId id="280" r:id="rId49"/>
    <p:sldId id="281" r:id="rId50"/>
    <p:sldId id="290" r:id="rId51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7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28.png"/><Relationship Id="rId9" Type="http://schemas.openxmlformats.org/officeDocument/2006/relationships/diagramColors" Target="../diagrams/colors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9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43.png"/><Relationship Id="rId9" Type="http://schemas.openxmlformats.org/officeDocument/2006/relationships/image" Target="../media/image25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31" y="391600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594621" y="1141215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647887"/>
            <a:chOff x="4590535" y="6419400"/>
            <a:chExt cx="3790954" cy="164788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4813002" y="1733089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9" y="3104707"/>
            <a:ext cx="340241" cy="12227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507665" y="3147237"/>
            <a:ext cx="10634" cy="118021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96763" y="3136605"/>
            <a:ext cx="435936" cy="1212111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42124" y="2371056"/>
            <a:ext cx="1509828" cy="489102"/>
            <a:chOff x="4540102" y="2371056"/>
            <a:chExt cx="1509828" cy="489102"/>
          </a:xfrm>
        </p:grpSpPr>
        <p:cxnSp>
          <p:nvCxnSpPr>
            <p:cNvPr id="11" name="Connector: Elbow 10"/>
            <p:cNvCxnSpPr/>
            <p:nvPr/>
          </p:nvCxnSpPr>
          <p:spPr>
            <a:xfrm>
              <a:off x="4540102" y="2381693"/>
              <a:ext cx="808075" cy="478465"/>
            </a:xfrm>
            <a:prstGeom prst="bentConnector3">
              <a:avLst>
                <a:gd name="adj1" fmla="val 30263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/>
            <p:nvPr/>
          </p:nvCxnSpPr>
          <p:spPr>
            <a:xfrm rot="10800000" flipV="1">
              <a:off x="5263116" y="2371056"/>
              <a:ext cx="786814" cy="489101"/>
            </a:xfrm>
            <a:prstGeom prst="bentConnector3">
              <a:avLst>
                <a:gd name="adj1" fmla="val 2973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>
            <a:off x="5114266" y="2690037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14266" y="2470293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14266" y="2580166"/>
            <a:ext cx="7868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782" y="1524000"/>
            <a:ext cx="7088" cy="83642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191321">
            <a:off x="4167963" y="3576066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6200000">
            <a:off x="4894521" y="3632772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5256817">
            <a:off x="5599814" y="3625685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5252" y="2853052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ounded Rectangle 72"/>
          <p:cNvSpPr/>
          <p:nvPr/>
        </p:nvSpPr>
        <p:spPr>
          <a:xfrm>
            <a:off x="11025963" y="2155031"/>
            <a:ext cx="3370521" cy="261099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oup 65"/>
          <p:cNvGrpSpPr/>
          <p:nvPr/>
        </p:nvGrpSpPr>
        <p:grpSpPr>
          <a:xfrm>
            <a:off x="11858797" y="2738367"/>
            <a:ext cx="1817621" cy="1795796"/>
            <a:chOff x="3934047" y="6974960"/>
            <a:chExt cx="1817621" cy="1795796"/>
          </a:xfrm>
        </p:grpSpPr>
        <p:sp>
          <p:nvSpPr>
            <p:cNvPr id="75" name="Rounded Rectangle 75"/>
            <p:cNvSpPr/>
            <p:nvPr/>
          </p:nvSpPr>
          <p:spPr>
            <a:xfrm>
              <a:off x="3934047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7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9228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/>
          <p:cNvCxnSpPr/>
          <p:nvPr/>
        </p:nvCxnSpPr>
        <p:spPr>
          <a:xfrm>
            <a:off x="11222959" y="2439931"/>
            <a:ext cx="683046" cy="0"/>
          </a:xfrm>
          <a:prstGeom prst="straightConnector1">
            <a:avLst/>
          </a:prstGeom>
          <a:ln w="793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24449" y="2239263"/>
            <a:ext cx="3790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Auto-Scaling Group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78815" y="2822097"/>
            <a:ext cx="12394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600" dirty="0">
                <a:solidFill>
                  <a:srgbClr val="333333"/>
                </a:solidFill>
                <a:latin typeface="FontAwesome" pitchFamily="2" charset="0"/>
              </a:rPr>
              <a:t></a:t>
            </a:r>
            <a:endParaRPr lang="de-DE" sz="9600" dirty="0"/>
          </a:p>
        </p:txBody>
      </p:sp>
    </p:spTree>
    <p:extLst>
      <p:ext uri="{BB962C8B-B14F-4D97-AF65-F5344CB8AC3E}">
        <p14:creationId xmlns:p14="http://schemas.microsoft.com/office/powerpoint/2010/main" val="54719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4"/>
          <p:cNvSpPr/>
          <p:nvPr/>
        </p:nvSpPr>
        <p:spPr>
          <a:xfrm>
            <a:off x="524948" y="5880100"/>
            <a:ext cx="4174052" cy="1866900"/>
          </a:xfrm>
          <a:prstGeom prst="roundRect">
            <a:avLst>
              <a:gd name="adj" fmla="val 9672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ounded Rectangle 4"/>
          <p:cNvSpPr/>
          <p:nvPr/>
        </p:nvSpPr>
        <p:spPr>
          <a:xfrm>
            <a:off x="7357548" y="2743200"/>
            <a:ext cx="4174052" cy="4978400"/>
          </a:xfrm>
          <a:prstGeom prst="roundRect">
            <a:avLst>
              <a:gd name="adj" fmla="val 5108"/>
            </a:avLst>
          </a:prstGeom>
          <a:solidFill>
            <a:schemeClr val="bg2">
              <a:lumMod val="90000"/>
            </a:schemeClr>
          </a:solidFill>
          <a:ln w="1143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26081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3"/>
          <p:cNvSpPr/>
          <p:nvPr/>
        </p:nvSpPr>
        <p:spPr>
          <a:xfrm>
            <a:off x="15466498" y="2677918"/>
            <a:ext cx="3105150" cy="14097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Box 12"/>
          <p:cNvSpPr txBox="1"/>
          <p:nvPr/>
        </p:nvSpPr>
        <p:spPr>
          <a:xfrm>
            <a:off x="16209034" y="3030342"/>
            <a:ext cx="157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App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8" name="TextBox 10"/>
          <p:cNvSpPr txBox="1"/>
          <p:nvPr/>
        </p:nvSpPr>
        <p:spPr>
          <a:xfrm>
            <a:off x="15523647" y="4443033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TomEE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5" name="Rectangle 15"/>
          <p:cNvSpPr/>
          <p:nvPr/>
        </p:nvSpPr>
        <p:spPr>
          <a:xfrm>
            <a:off x="15466498" y="7512822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6" name="TextBox 16"/>
          <p:cNvSpPr txBox="1"/>
          <p:nvPr/>
        </p:nvSpPr>
        <p:spPr>
          <a:xfrm>
            <a:off x="15523647" y="7629503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Kernel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13" name="Rectangle 18"/>
          <p:cNvSpPr/>
          <p:nvPr/>
        </p:nvSpPr>
        <p:spPr>
          <a:xfrm>
            <a:off x="15466498" y="6455547"/>
            <a:ext cx="3105150" cy="8858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4" name="TextBox 19"/>
          <p:cNvSpPr txBox="1"/>
          <p:nvPr/>
        </p:nvSpPr>
        <p:spPr>
          <a:xfrm>
            <a:off x="15523647" y="6572228"/>
            <a:ext cx="298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Libraries</a:t>
            </a:r>
            <a:endParaRPr lang="de-DE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10698" y="6158718"/>
            <a:ext cx="3608902" cy="1319220"/>
            <a:chOff x="9294298" y="5376047"/>
            <a:chExt cx="3105150" cy="885824"/>
          </a:xfrm>
        </p:grpSpPr>
        <p:sp>
          <p:nvSpPr>
            <p:cNvPr id="111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2" name="TextBox 22"/>
            <p:cNvSpPr txBox="1"/>
            <p:nvPr/>
          </p:nvSpPr>
          <p:spPr>
            <a:xfrm>
              <a:off x="9351447" y="5444789"/>
              <a:ext cx="2981326" cy="80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Instance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Box 24"/>
          <p:cNvSpPr txBox="1"/>
          <p:nvPr/>
        </p:nvSpPr>
        <p:spPr>
          <a:xfrm>
            <a:off x="150298" y="1188535"/>
            <a:ext cx="11533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 stack comparison - smaller is better</a:t>
            </a:r>
            <a:endParaRPr lang="de-DE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85195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28" y="794254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7643298" y="45839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57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8" name="TextBox 22"/>
            <p:cNvSpPr txBox="1"/>
            <p:nvPr/>
          </p:nvSpPr>
          <p:spPr>
            <a:xfrm>
              <a:off x="9973597" y="5598288"/>
              <a:ext cx="2359176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</a:rPr>
                <a:t>Engine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0598" y="6146019"/>
            <a:ext cx="3608902" cy="1319220"/>
            <a:chOff x="9294298" y="5376047"/>
            <a:chExt cx="3105150" cy="885824"/>
          </a:xfrm>
          <a:solidFill>
            <a:schemeClr val="bg1"/>
          </a:solidFill>
        </p:grpSpPr>
        <p:sp>
          <p:nvSpPr>
            <p:cNvPr id="6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>
              <a:off x="10301414" y="5598288"/>
              <a:ext cx="2031358" cy="433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>
                      <a:lumMod val="75000"/>
                    </a:schemeClr>
                  </a:solidFill>
                </a:rPr>
                <a:t>Base OS</a:t>
              </a:r>
              <a:endParaRPr lang="de-DE" sz="3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Boxfuse vs Doc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52"/>
          <a:stretch/>
        </p:blipFill>
        <p:spPr bwMode="auto">
          <a:xfrm>
            <a:off x="7874000" y="4625058"/>
            <a:ext cx="1041400" cy="10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1174" b="35262"/>
          <a:stretch/>
        </p:blipFill>
        <p:spPr bwMode="auto">
          <a:xfrm>
            <a:off x="8013700" y="6432518"/>
            <a:ext cx="850900" cy="7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7643298" y="3009118"/>
            <a:ext cx="3608902" cy="1319220"/>
            <a:chOff x="9294298" y="5376047"/>
            <a:chExt cx="3105150" cy="885824"/>
          </a:xfrm>
          <a:solidFill>
            <a:schemeClr val="tx2"/>
          </a:solidFill>
        </p:grpSpPr>
        <p:sp>
          <p:nvSpPr>
            <p:cNvPr id="70" name="Rectangle 21"/>
            <p:cNvSpPr/>
            <p:nvPr/>
          </p:nvSpPr>
          <p:spPr>
            <a:xfrm>
              <a:off x="9294298" y="5376047"/>
              <a:ext cx="3105150" cy="885824"/>
            </a:xfrm>
            <a:prstGeom prst="rect">
              <a:avLst/>
            </a:prstGeom>
            <a:grpFill/>
            <a:ln w="1143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2" name="TextBox 22"/>
            <p:cNvSpPr txBox="1"/>
            <p:nvPr/>
          </p:nvSpPr>
          <p:spPr>
            <a:xfrm>
              <a:off x="9351447" y="5410679"/>
              <a:ext cx="2981326" cy="80599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Docker</a:t>
              </a:r>
              <a:br>
                <a:rPr lang="en-US" sz="3600" b="1" dirty="0">
                  <a:solidFill>
                    <a:schemeClr val="bg1"/>
                  </a:solidFill>
                </a:rPr>
              </a:br>
              <a:r>
                <a:rPr lang="en-US" sz="3600" b="1" dirty="0">
                  <a:solidFill>
                    <a:schemeClr val="bg1"/>
                  </a:solidFill>
                </a:rPr>
                <a:t>Container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86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RemoteApplication</a:t>
            </a:r>
            <a:r>
              <a:rPr lang="en-US" sz="4000" b="1" dirty="0"/>
              <a:t> and </a:t>
            </a:r>
            <a:r>
              <a:rPr lang="en-US" sz="4000" b="1" dirty="0" err="1"/>
              <a:t>LiveReload</a:t>
            </a:r>
            <a:r>
              <a:rPr lang="en-US" sz="4000" b="1" dirty="0"/>
              <a:t> server</a:t>
            </a:r>
            <a:br>
              <a:rPr lang="en-US" sz="4000" b="1" dirty="0"/>
            </a:br>
            <a:r>
              <a:rPr lang="en-US" sz="4000" b="1" dirty="0"/>
              <a:t> in IDE</a:t>
            </a:r>
            <a:endParaRPr lang="de-DE" sz="4000" b="1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Browser</a:t>
            </a:r>
            <a:endParaRPr lang="de-DE" sz="40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Spring Boot app with </a:t>
            </a:r>
            <a:r>
              <a:rPr lang="en-US" sz="4000" b="1" dirty="0" err="1"/>
              <a:t>DevTools</a:t>
            </a:r>
            <a:r>
              <a:rPr lang="en-US" sz="4000" b="1" dirty="0"/>
              <a:t> jar on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156391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75"/>
          <p:cNvSpPr/>
          <p:nvPr/>
        </p:nvSpPr>
        <p:spPr>
          <a:xfrm>
            <a:off x="8166372" y="2769151"/>
            <a:ext cx="3311190" cy="32476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  <a:p>
            <a:pPr algn="ctr"/>
            <a:endParaRPr lang="de-DE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3404" y="6012788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RemoteApplication</a:t>
            </a:r>
            <a:r>
              <a:rPr lang="en-US" sz="2800" dirty="0"/>
              <a:t> and </a:t>
            </a:r>
            <a:r>
              <a:rPr lang="en-US" sz="2800" dirty="0" err="1"/>
              <a:t>LiveReload</a:t>
            </a:r>
            <a:r>
              <a:rPr lang="en-US" sz="2800" dirty="0"/>
              <a:t> server</a:t>
            </a:r>
            <a:br>
              <a:rPr lang="en-US" sz="2800" dirty="0"/>
            </a:br>
            <a:r>
              <a:rPr lang="en-US" sz="2800" dirty="0"/>
              <a:t> in IDE</a:t>
            </a:r>
            <a:endParaRPr lang="de-DE" sz="2800" dirty="0"/>
          </a:p>
        </p:txBody>
      </p:sp>
      <p:pic>
        <p:nvPicPr>
          <p:cNvPr id="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97" y="7263257"/>
            <a:ext cx="1877140" cy="70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31" y="3285461"/>
            <a:ext cx="2139872" cy="213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6" y="2752573"/>
            <a:ext cx="5157196" cy="3280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387" y="2779784"/>
            <a:ext cx="5143914" cy="32264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836994" y="6012788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Browser</a:t>
            </a:r>
            <a:endParaRPr lang="de-DE" sz="28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5805377" y="3877215"/>
            <a:ext cx="2190307" cy="535936"/>
            <a:chOff x="13378211" y="498584"/>
            <a:chExt cx="2190307" cy="53593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3378211" y="498584"/>
              <a:ext cx="1807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live reload</a:t>
              </a:r>
              <a:endParaRPr lang="de-DE" sz="28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515059" y="3792151"/>
            <a:ext cx="2371061" cy="621000"/>
            <a:chOff x="13236442" y="413520"/>
            <a:chExt cx="2371061" cy="62100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3399476" y="1034520"/>
              <a:ext cx="2169042" cy="0"/>
            </a:xfrm>
            <a:prstGeom prst="straightConnector1">
              <a:avLst/>
            </a:prstGeom>
            <a:ln w="1428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236442" y="413520"/>
              <a:ext cx="2371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manual reload</a:t>
              </a:r>
              <a:endParaRPr lang="de-DE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148617" y="6012788"/>
            <a:ext cx="534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Spring Boot app with </a:t>
            </a:r>
            <a:r>
              <a:rPr lang="en-US" sz="2800" dirty="0" err="1"/>
              <a:t>DevTools</a:t>
            </a:r>
            <a:r>
              <a:rPr lang="en-US" sz="2800" dirty="0"/>
              <a:t> jar 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6245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 flipV="1">
            <a:off x="4221126" y="3773939"/>
            <a:ext cx="2914972" cy="11252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28128" y="3062177"/>
            <a:ext cx="3105150" cy="1403497"/>
            <a:chOff x="6448425" y="4341992"/>
            <a:chExt cx="2628900" cy="20574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4341992"/>
              <a:ext cx="2628900" cy="20574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1825" y="4533573"/>
              <a:ext cx="1697258" cy="1200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Linux x64</a:t>
              </a:r>
            </a:p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tar.gz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63" y="3125970"/>
            <a:ext cx="1088923" cy="12631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581554" y="4446205"/>
            <a:ext cx="312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9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468285" y="3943392"/>
            <a:ext cx="2034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 -</a:t>
            </a:r>
            <a:r>
              <a:rPr lang="en-US" sz="2800" b="1" dirty="0" err="1"/>
              <a:t>env</a:t>
            </a:r>
            <a:r>
              <a:rPr lang="en-US" sz="2800" b="1" dirty="0"/>
              <a:t>=...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2" name="Group 41"/>
          <p:cNvGrpSpPr/>
          <p:nvPr/>
        </p:nvGrpSpPr>
        <p:grpSpPr>
          <a:xfrm>
            <a:off x="8171541" y="931927"/>
            <a:ext cx="1658259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3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9" name="TextBox 63"/>
          <p:cNvSpPr txBox="1"/>
          <p:nvPr/>
        </p:nvSpPr>
        <p:spPr>
          <a:xfrm>
            <a:off x="8357994" y="4357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121" name="Cross 120"/>
          <p:cNvSpPr/>
          <p:nvPr/>
        </p:nvSpPr>
        <p:spPr>
          <a:xfrm rot="2669759">
            <a:off x="8558021" y="819584"/>
            <a:ext cx="906576" cy="910087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75"/>
          <p:cNvSpPr/>
          <p:nvPr/>
        </p:nvSpPr>
        <p:spPr>
          <a:xfrm>
            <a:off x="576072" y="736841"/>
            <a:ext cx="8613648" cy="33505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myuser</a:t>
            </a:r>
            <a:r>
              <a:rPr lang="en-US" sz="2000" b="1" dirty="0"/>
              <a:t>/myapp:123 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sp>
        <p:nvSpPr>
          <p:cNvPr id="50" name="Rounded Rectangle 75"/>
          <p:cNvSpPr/>
          <p:nvPr/>
        </p:nvSpPr>
        <p:spPr>
          <a:xfrm>
            <a:off x="813816" y="1308279"/>
            <a:ext cx="5504688" cy="25504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JVM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978671" y="1756335"/>
            <a:ext cx="1718809" cy="730833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</a:t>
            </a:r>
          </a:p>
        </p:txBody>
      </p:sp>
      <p:sp>
        <p:nvSpPr>
          <p:cNvPr id="59" name="Rounded Rectangle 75"/>
          <p:cNvSpPr/>
          <p:nvPr/>
        </p:nvSpPr>
        <p:spPr>
          <a:xfrm>
            <a:off x="3328416" y="1762431"/>
            <a:ext cx="960797" cy="715593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Logback</a:t>
            </a:r>
            <a:endParaRPr lang="en-US" sz="1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910328" y="1759383"/>
            <a:ext cx="1277789" cy="715593"/>
            <a:chOff x="12289536" y="1759383"/>
            <a:chExt cx="1277789" cy="715593"/>
          </a:xfrm>
        </p:grpSpPr>
        <p:sp>
          <p:nvSpPr>
            <p:cNvPr id="60" name="Rounded Rectangle 75"/>
            <p:cNvSpPr/>
            <p:nvPr/>
          </p:nvSpPr>
          <p:spPr>
            <a:xfrm>
              <a:off x="12289536" y="1759383"/>
              <a:ext cx="1277789" cy="7155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r>
                <a:rPr lang="en-US" sz="1200" b="1" dirty="0" err="1"/>
                <a:t>Cloudwatch</a:t>
              </a:r>
              <a:r>
                <a:rPr lang="en-US" sz="1200" b="1" dirty="0"/>
                <a:t> Logs </a:t>
              </a:r>
              <a:r>
                <a:rPr lang="en-US" sz="1200" b="1" dirty="0" err="1"/>
                <a:t>Appender</a:t>
              </a:r>
              <a:endParaRPr lang="en-US" sz="1200" b="1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3312" y="1764931"/>
              <a:ext cx="296248" cy="296248"/>
            </a:xfrm>
            <a:prstGeom prst="rect">
              <a:avLst/>
            </a:prstGeom>
          </p:spPr>
        </p:pic>
      </p:grpSp>
      <p:sp>
        <p:nvSpPr>
          <p:cNvPr id="67" name="Rounded Rectangle 75"/>
          <p:cNvSpPr/>
          <p:nvPr/>
        </p:nvSpPr>
        <p:spPr>
          <a:xfrm>
            <a:off x="5812536" y="2820087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STDOUT</a:t>
            </a:r>
          </a:p>
        </p:txBody>
      </p:sp>
      <p:sp>
        <p:nvSpPr>
          <p:cNvPr id="70" name="Rounded Rectangle 75"/>
          <p:cNvSpPr/>
          <p:nvPr/>
        </p:nvSpPr>
        <p:spPr>
          <a:xfrm>
            <a:off x="5827776" y="3329103"/>
            <a:ext cx="960797" cy="3711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STDERR</a:t>
            </a:r>
          </a:p>
        </p:txBody>
      </p:sp>
      <p:sp>
        <p:nvSpPr>
          <p:cNvPr id="71" name="Rounded Rectangle 75"/>
          <p:cNvSpPr/>
          <p:nvPr/>
        </p:nvSpPr>
        <p:spPr>
          <a:xfrm>
            <a:off x="7504176" y="2908479"/>
            <a:ext cx="1277789" cy="7155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  <a:p>
            <a:pPr algn="ctr"/>
            <a:r>
              <a:rPr lang="en-US" sz="1200" b="1" dirty="0" err="1"/>
              <a:t>Cloudwatch</a:t>
            </a:r>
            <a:r>
              <a:rPr lang="en-US" sz="1200" b="1" dirty="0"/>
              <a:t> Logs Agent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2914027"/>
            <a:ext cx="296248" cy="296248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>
            <a:off x="2743200" y="212140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358640" y="2136648"/>
            <a:ext cx="50292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6888480" y="3328416"/>
            <a:ext cx="499872" cy="18592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03720" y="2980944"/>
            <a:ext cx="484632" cy="17373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862328" y="299618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68424" y="3514344"/>
            <a:ext cx="384352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883664" y="2642616"/>
            <a:ext cx="0" cy="88696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72"/>
          <p:cNvSpPr/>
          <p:nvPr/>
        </p:nvSpPr>
        <p:spPr>
          <a:xfrm>
            <a:off x="10354648" y="1810512"/>
            <a:ext cx="3443648" cy="1444752"/>
          </a:xfrm>
          <a:prstGeom prst="roundRect">
            <a:avLst>
              <a:gd name="adj" fmla="val 6680"/>
            </a:avLst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45" y="10911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11759184" y="1231433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CloudWatch</a:t>
            </a:r>
            <a:r>
              <a:rPr lang="en-US" sz="2000" b="1" dirty="0"/>
              <a:t> Logs</a:t>
            </a:r>
            <a:endParaRPr lang="de-DE" sz="2000" b="1" dirty="0"/>
          </a:p>
        </p:txBody>
      </p:sp>
      <p:sp>
        <p:nvSpPr>
          <p:cNvPr id="86" name="Rounded Rectangle 75"/>
          <p:cNvSpPr/>
          <p:nvPr/>
        </p:nvSpPr>
        <p:spPr>
          <a:xfrm>
            <a:off x="10698480" y="2304289"/>
            <a:ext cx="2798064" cy="7223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LogStream</a:t>
            </a:r>
            <a:br>
              <a:rPr lang="en-US" b="1" dirty="0"/>
            </a:br>
            <a:r>
              <a:rPr lang="en-US" b="1" dirty="0" err="1"/>
              <a:t>myuser</a:t>
            </a:r>
            <a:r>
              <a:rPr lang="en-US" b="1" dirty="0"/>
              <a:t>/</a:t>
            </a:r>
            <a:r>
              <a:rPr lang="en-US" b="1" dirty="0" err="1"/>
              <a:t>myapp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0332720" y="1886753"/>
            <a:ext cx="345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LogGroup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boxfuse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/prod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242304" y="2109216"/>
            <a:ext cx="4364736" cy="45110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8878824" y="2834640"/>
            <a:ext cx="1737360" cy="4389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64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  <p:grpSp>
        <p:nvGrpSpPr>
          <p:cNvPr id="56" name="Group 41"/>
          <p:cNvGrpSpPr/>
          <p:nvPr/>
        </p:nvGrpSpPr>
        <p:grpSpPr>
          <a:xfrm>
            <a:off x="9962241" y="9199627"/>
            <a:ext cx="1423555" cy="685800"/>
            <a:chOff x="1159246" y="646669"/>
            <a:chExt cx="1423555" cy="685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TextBox 63"/>
          <p:cNvSpPr txBox="1"/>
          <p:nvPr/>
        </p:nvSpPr>
        <p:spPr>
          <a:xfrm>
            <a:off x="9970894" y="86272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destroy</a:t>
            </a:r>
            <a:endParaRPr lang="de-DE" sz="2800" b="1" dirty="0"/>
          </a:p>
        </p:txBody>
      </p:sp>
      <p:sp>
        <p:nvSpPr>
          <p:cNvPr id="61" name="Cross 60"/>
          <p:cNvSpPr/>
          <p:nvPr/>
        </p:nvSpPr>
        <p:spPr>
          <a:xfrm rot="2669759">
            <a:off x="10057406" y="8930133"/>
            <a:ext cx="1214996" cy="121970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09669" y="6440932"/>
            <a:ext cx="1496257" cy="1121918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394687"/>
              <a:ext cx="2501164" cy="502742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2302237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5927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4006514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2325624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93759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680788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795393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9512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2" name="Straight Arrow Connector 109"/>
          <p:cNvCxnSpPr/>
          <p:nvPr/>
        </p:nvCxnSpPr>
        <p:spPr>
          <a:xfrm flipV="1">
            <a:off x="5805745" y="5480975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33" y="6286166"/>
            <a:ext cx="1655807" cy="705924"/>
          </a:xfrm>
          <a:prstGeom prst="rect">
            <a:avLst/>
          </a:prstGeom>
        </p:spPr>
      </p:pic>
      <p:sp>
        <p:nvSpPr>
          <p:cNvPr id="54" name="Rounded Rectangle 75"/>
          <p:cNvSpPr/>
          <p:nvPr/>
        </p:nvSpPr>
        <p:spPr>
          <a:xfrm>
            <a:off x="7122709" y="467578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5" name="Group 21"/>
          <p:cNvGrpSpPr/>
          <p:nvPr/>
        </p:nvGrpSpPr>
        <p:grpSpPr>
          <a:xfrm>
            <a:off x="11068590" y="6400828"/>
            <a:ext cx="1496257" cy="1121918"/>
            <a:chOff x="6448425" y="3933827"/>
            <a:chExt cx="2628900" cy="1409700"/>
          </a:xfrm>
        </p:grpSpPr>
        <p:sp>
          <p:nvSpPr>
            <p:cNvPr id="59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TextBox 23"/>
            <p:cNvSpPr txBox="1"/>
            <p:nvPr/>
          </p:nvSpPr>
          <p:spPr>
            <a:xfrm>
              <a:off x="6513804" y="4203196"/>
              <a:ext cx="2501164" cy="889465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Payload</a:t>
              </a:r>
            </a:p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Directory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4" name="Straight Arrow Connector 24"/>
          <p:cNvCxnSpPr/>
          <p:nvPr/>
        </p:nvCxnSpPr>
        <p:spPr>
          <a:xfrm rot="19330395" flipV="1">
            <a:off x="12561158" y="6128093"/>
            <a:ext cx="1689754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5"/>
          <p:cNvSpPr txBox="1"/>
          <p:nvPr/>
        </p:nvSpPr>
        <p:spPr>
          <a:xfrm>
            <a:off x="12624848" y="516781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fuse -live </a:t>
            </a:r>
            <a:endParaRPr lang="de-DE" sz="2800" b="1" dirty="0"/>
          </a:p>
        </p:txBody>
      </p:sp>
      <p:sp>
        <p:nvSpPr>
          <p:cNvPr id="66" name="Rounded Rectangle 25"/>
          <p:cNvSpPr/>
          <p:nvPr/>
        </p:nvSpPr>
        <p:spPr>
          <a:xfrm>
            <a:off x="14265435" y="463568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Image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grpSp>
        <p:nvGrpSpPr>
          <p:cNvPr id="67" name="Group 28"/>
          <p:cNvGrpSpPr/>
          <p:nvPr/>
        </p:nvGrpSpPr>
        <p:grpSpPr>
          <a:xfrm rot="2542460">
            <a:off x="12584545" y="4110745"/>
            <a:ext cx="1920481" cy="673166"/>
            <a:chOff x="2334271" y="318043"/>
            <a:chExt cx="1457473" cy="673166"/>
          </a:xfrm>
        </p:grpSpPr>
        <p:cxnSp>
          <p:nvCxnSpPr>
            <p:cNvPr id="69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10165162" y="3846539"/>
            <a:ext cx="3320724" cy="1569660"/>
            <a:chOff x="272155" y="308052"/>
            <a:chExt cx="3320724" cy="1569661"/>
          </a:xfrm>
        </p:grpSpPr>
        <p:sp>
          <p:nvSpPr>
            <p:cNvPr id="72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Rounded Rectangle 39"/>
          <p:cNvSpPr/>
          <p:nvPr/>
        </p:nvSpPr>
        <p:spPr>
          <a:xfrm>
            <a:off x="10939709" y="2100203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40"/>
          <p:cNvGrpSpPr/>
          <p:nvPr/>
        </p:nvGrpSpPr>
        <p:grpSpPr>
          <a:xfrm>
            <a:off x="11054314" y="3155423"/>
            <a:ext cx="1423555" cy="685800"/>
            <a:chOff x="1155127" y="1365420"/>
            <a:chExt cx="1423555" cy="685800"/>
          </a:xfrm>
        </p:grpSpPr>
        <p:sp>
          <p:nvSpPr>
            <p:cNvPr id="77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43"/>
          <p:cNvGrpSpPr/>
          <p:nvPr/>
        </p:nvGrpSpPr>
        <p:grpSpPr>
          <a:xfrm>
            <a:off x="11058433" y="2300749"/>
            <a:ext cx="1423555" cy="685800"/>
            <a:chOff x="1159246" y="646669"/>
            <a:chExt cx="1423555" cy="685800"/>
          </a:xfrm>
        </p:grpSpPr>
        <p:sp>
          <p:nvSpPr>
            <p:cNvPr id="81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Straight Arrow Connector 109"/>
          <p:cNvCxnSpPr/>
          <p:nvPr/>
        </p:nvCxnSpPr>
        <p:spPr>
          <a:xfrm flipV="1">
            <a:off x="16064666" y="5440871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554" y="6246062"/>
            <a:ext cx="1655807" cy="705924"/>
          </a:xfrm>
          <a:prstGeom prst="rect">
            <a:avLst/>
          </a:prstGeom>
        </p:spPr>
      </p:pic>
      <p:sp>
        <p:nvSpPr>
          <p:cNvPr id="85" name="Rounded Rectangle 75"/>
          <p:cNvSpPr/>
          <p:nvPr/>
        </p:nvSpPr>
        <p:spPr>
          <a:xfrm>
            <a:off x="17381630" y="463568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Instance</a:t>
            </a:r>
          </a:p>
          <a:p>
            <a:pPr algn="ctr"/>
            <a:r>
              <a:rPr lang="en-US" sz="2000" b="1"/>
              <a:t>(live)</a:t>
            </a:r>
            <a:endParaRPr lang="de-DE" sz="2000" b="1" dirty="0"/>
          </a:p>
        </p:txBody>
      </p:sp>
      <p:cxnSp>
        <p:nvCxnSpPr>
          <p:cNvPr id="86" name="Straight Arrow Connector 24"/>
          <p:cNvCxnSpPr/>
          <p:nvPr/>
        </p:nvCxnSpPr>
        <p:spPr>
          <a:xfrm flipV="1">
            <a:off x="12842554" y="6048901"/>
            <a:ext cx="4350232" cy="943189"/>
          </a:xfrm>
          <a:prstGeom prst="straightConnector1">
            <a:avLst/>
          </a:prstGeom>
          <a:ln w="1428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8"/>
          <p:cNvSpPr txBox="1"/>
          <p:nvPr/>
        </p:nvSpPr>
        <p:spPr>
          <a:xfrm>
            <a:off x="2057168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Regular Image &amp; Instance</a:t>
            </a:r>
            <a:endParaRPr lang="de-DE" sz="3600" b="1" dirty="0"/>
          </a:p>
        </p:txBody>
      </p:sp>
      <p:sp>
        <p:nvSpPr>
          <p:cNvPr id="89" name="TextBox 68"/>
          <p:cNvSpPr txBox="1"/>
          <p:nvPr/>
        </p:nvSpPr>
        <p:spPr>
          <a:xfrm>
            <a:off x="12316089" y="7902483"/>
            <a:ext cx="550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Live Image &amp; Instance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1878204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508638" y="192914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49898" y="296307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124844" y="3071845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2412" y="1404576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72554" y="3154318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695" y="506314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8240815" y="788269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17" y="268398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99" y="506315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05" y="6395654"/>
            <a:ext cx="1116380" cy="3452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25" y="4377401"/>
            <a:ext cx="2091398" cy="128044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15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3 secs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App, Node.js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844" y="4371975"/>
            <a:ext cx="2712473" cy="108498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803333" y="4382474"/>
            <a:ext cx="1151769" cy="673166"/>
            <a:chOff x="2334271" y="318043"/>
            <a:chExt cx="1457473" cy="673166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685510" y="5803960"/>
            <a:ext cx="45355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Boxfuse Image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7 MB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&lt; 1 sec provisioning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only app ELF64 binary &amp; Linux kernel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secure</a:t>
            </a:r>
          </a:p>
          <a:p>
            <a:pPr marL="360363" indent="-360363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2169414" y="4379497"/>
            <a:ext cx="1309662" cy="1309662"/>
            <a:chOff x="8287098" y="3699247"/>
            <a:chExt cx="1309662" cy="1309662"/>
          </a:xfrm>
        </p:grpSpPr>
        <p:sp>
          <p:nvSpPr>
            <p:cNvPr id="29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31301"/>
              <a:ext cx="1238267" cy="123826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3737033" y="4334849"/>
            <a:ext cx="1151769" cy="673166"/>
            <a:chOff x="2334271" y="318043"/>
            <a:chExt cx="1457473" cy="673166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" name="Picture 2" descr="https://boxfuse.com/assets/img/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31" y="4385931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492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92" y="4455040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921" y="3859619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852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5" y="4476305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97" y="3528635"/>
            <a:ext cx="747821" cy="74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46" y="411864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9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04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934" y="2952969"/>
            <a:ext cx="1053609" cy="645067"/>
          </a:xfrm>
          <a:prstGeom prst="rect">
            <a:avLst/>
          </a:prstGeom>
        </p:spPr>
      </p:pic>
      <p:pic>
        <p:nvPicPr>
          <p:cNvPr id="1026" name="Picture 2" descr="http://localhost:4000/assets/img/rev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25" y="4167963"/>
            <a:ext cx="683806" cy="9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calhost:4000/assets/img/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483" y="2944017"/>
            <a:ext cx="605242" cy="7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56" y="3508460"/>
            <a:ext cx="639576" cy="81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14482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single-instance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1169987" y="2254107"/>
            <a:ext cx="1679944" cy="1679944"/>
          </a:xfrm>
          <a:prstGeom prst="diamond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IP</a:t>
            </a:r>
            <a:endParaRPr lang="de-DE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01149" y="6018029"/>
            <a:ext cx="1817621" cy="1795796"/>
            <a:chOff x="1903228" y="6974960"/>
            <a:chExt cx="1817621" cy="1795796"/>
          </a:xfrm>
        </p:grpSpPr>
        <p:sp>
          <p:nvSpPr>
            <p:cNvPr id="51" name="Rounded Rectangle 75"/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52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2009959" y="4082973"/>
            <a:ext cx="0" cy="178620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84800" y="8091360"/>
            <a:ext cx="584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load-balanced-https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0821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 Load Balancer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0807884" y="8091360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9496221" y="5440491"/>
            <a:ext cx="6414281" cy="2610998"/>
            <a:chOff x="4822924" y="5783856"/>
            <a:chExt cx="6414281" cy="2610998"/>
          </a:xfrm>
        </p:grpSpPr>
        <p:sp>
          <p:nvSpPr>
            <p:cNvPr id="96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126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7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8" name="Group 97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12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9" name="Group 98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12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12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0" name="Straight Arrow Connector 99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D986C15-ED41-4B81-8E70-D88287BC6FE0}"/>
              </a:ext>
            </a:extLst>
          </p:cNvPr>
          <p:cNvSpPr txBox="1"/>
          <p:nvPr/>
        </p:nvSpPr>
        <p:spPr>
          <a:xfrm>
            <a:off x="27348148" y="8088312"/>
            <a:ext cx="187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one-off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170D1E-A417-4727-BFEA-AE895C445A2E}"/>
              </a:ext>
            </a:extLst>
          </p:cNvPr>
          <p:cNvGrpSpPr/>
          <p:nvPr/>
        </p:nvGrpSpPr>
        <p:grpSpPr>
          <a:xfrm>
            <a:off x="27367257" y="6014981"/>
            <a:ext cx="1817621" cy="1795796"/>
            <a:chOff x="1903228" y="6974960"/>
            <a:chExt cx="1817621" cy="1795796"/>
          </a:xfrm>
        </p:grpSpPr>
        <p:sp>
          <p:nvSpPr>
            <p:cNvPr id="44" name="Rounded Rectangle 75">
              <a:extLst>
                <a:ext uri="{FF2B5EF4-FFF2-40B4-BE49-F238E27FC236}">
                  <a16:creationId xmlns:a16="http://schemas.microsoft.com/office/drawing/2014/main" id="{C893C84B-2E28-4462-ABDF-AE3B9FF81E97}"/>
                </a:ext>
              </a:extLst>
            </p:cNvPr>
            <p:cNvSpPr/>
            <p:nvPr/>
          </p:nvSpPr>
          <p:spPr>
            <a:xfrm>
              <a:off x="1903228" y="6974960"/>
              <a:ext cx="1817621" cy="179579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pic>
          <p:nvPicPr>
            <p:cNvPr id="45" name="Picture 2" descr="http://miamitom.net/content/wp-content/uploads/2015/04/aws-logo-large_white-300x111.png">
              <a:extLst>
                <a:ext uri="{FF2B5EF4-FFF2-40B4-BE49-F238E27FC236}">
                  <a16:creationId xmlns:a16="http://schemas.microsoft.com/office/drawing/2014/main" id="{93D9C232-075F-4B45-95E5-1827D1573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8409" y="7484711"/>
              <a:ext cx="1299954" cy="480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6DE6810-28D4-4A1D-A2F7-95E4FAE554AA}"/>
              </a:ext>
            </a:extLst>
          </p:cNvPr>
          <p:cNvSpPr txBox="1"/>
          <p:nvPr/>
        </p:nvSpPr>
        <p:spPr>
          <a:xfrm>
            <a:off x="13698565" y="8086742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8A1FBCC0-79F7-49F8-8A84-6AAABBEDB93D}"/>
              </a:ext>
            </a:extLst>
          </p:cNvPr>
          <p:cNvSpPr/>
          <p:nvPr/>
        </p:nvSpPr>
        <p:spPr>
          <a:xfrm>
            <a:off x="14569474" y="2286890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Classic 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2037D4-7A9B-47EE-8ADB-B85E46B54817}"/>
              </a:ext>
            </a:extLst>
          </p:cNvPr>
          <p:cNvCxnSpPr>
            <a:cxnSpLocks/>
          </p:cNvCxnSpPr>
          <p:nvPr/>
        </p:nvCxnSpPr>
        <p:spPr>
          <a:xfrm flipH="1">
            <a:off x="15592514" y="3955334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42FD11-BE47-4160-9AFC-D64F30A45DBA}"/>
              </a:ext>
            </a:extLst>
          </p:cNvPr>
          <p:cNvCxnSpPr>
            <a:cxnSpLocks/>
          </p:cNvCxnSpPr>
          <p:nvPr/>
        </p:nvCxnSpPr>
        <p:spPr>
          <a:xfrm flipH="1">
            <a:off x="14030880" y="4016539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98E6DD-6175-4CBD-BA3E-11726C195C6A}"/>
              </a:ext>
            </a:extLst>
          </p:cNvPr>
          <p:cNvCxnSpPr>
            <a:cxnSpLocks/>
          </p:cNvCxnSpPr>
          <p:nvPr/>
        </p:nvCxnSpPr>
        <p:spPr>
          <a:xfrm>
            <a:off x="16091034" y="4038572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B0E59BC-D2BA-4ABD-A5C1-30A33E8C9620}"/>
              </a:ext>
            </a:extLst>
          </p:cNvPr>
          <p:cNvGrpSpPr/>
          <p:nvPr/>
        </p:nvGrpSpPr>
        <p:grpSpPr>
          <a:xfrm>
            <a:off x="12386902" y="5492796"/>
            <a:ext cx="6414281" cy="2610998"/>
            <a:chOff x="4822924" y="5783856"/>
            <a:chExt cx="6414281" cy="2610998"/>
          </a:xfrm>
        </p:grpSpPr>
        <p:sp>
          <p:nvSpPr>
            <p:cNvPr id="56" name="Rounded Rectangle 72">
              <a:extLst>
                <a:ext uri="{FF2B5EF4-FFF2-40B4-BE49-F238E27FC236}">
                  <a16:creationId xmlns:a16="http://schemas.microsoft.com/office/drawing/2014/main" id="{FD272913-D31B-40A0-89F2-2C4BCDF17FE2}"/>
                </a:ext>
              </a:extLst>
            </p:cNvPr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1FF9E69-E881-46FA-8F20-261C50F47FAB}"/>
                </a:ext>
              </a:extLst>
            </p:cNvPr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81" name="Rounded Rectangle 75">
                <a:extLst>
                  <a:ext uri="{FF2B5EF4-FFF2-40B4-BE49-F238E27FC236}">
                    <a16:creationId xmlns:a16="http://schemas.microsoft.com/office/drawing/2014/main" id="{1F2DE3C8-B290-42EF-B5E8-185DA3D25E62}"/>
                  </a:ext>
                </a:extLst>
              </p:cNvPr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83" name="Picture 2" descr="http://miamitom.net/content/wp-content/uploads/2015/04/aws-logo-large_white-300x111.png">
                <a:extLst>
                  <a:ext uri="{FF2B5EF4-FFF2-40B4-BE49-F238E27FC236}">
                    <a16:creationId xmlns:a16="http://schemas.microsoft.com/office/drawing/2014/main" id="{A19A1149-5DEF-4492-ABB3-C00A99BBC9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2360B52-0AC0-4032-BE08-A2D3527706A2}"/>
                </a:ext>
              </a:extLst>
            </p:cNvPr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79" name="Rounded Rectangle 75">
                <a:extLst>
                  <a:ext uri="{FF2B5EF4-FFF2-40B4-BE49-F238E27FC236}">
                    <a16:creationId xmlns:a16="http://schemas.microsoft.com/office/drawing/2014/main" id="{59F82CA8-FF55-455F-B865-6AAFD281B253}"/>
                  </a:ext>
                </a:extLst>
              </p:cNvPr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80" name="Picture 2" descr="http://miamitom.net/content/wp-content/uploads/2015/04/aws-logo-large_white-300x111.png">
                <a:extLst>
                  <a:ext uri="{FF2B5EF4-FFF2-40B4-BE49-F238E27FC236}">
                    <a16:creationId xmlns:a16="http://schemas.microsoft.com/office/drawing/2014/main" id="{581C5CA4-31FE-49CE-98F3-4AB824D03E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EDADAD7-146B-4EE2-AFD5-156845C6852F}"/>
                </a:ext>
              </a:extLst>
            </p:cNvPr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5" name="Rounded Rectangle 75">
                <a:extLst>
                  <a:ext uri="{FF2B5EF4-FFF2-40B4-BE49-F238E27FC236}">
                    <a16:creationId xmlns:a16="http://schemas.microsoft.com/office/drawing/2014/main" id="{DECAF5C9-FCF8-48AA-8E55-4D2E8D8C02D8}"/>
                  </a:ext>
                </a:extLst>
              </p:cNvPr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8" name="Picture 2" descr="http://miamitom.net/content/wp-content/uploads/2015/04/aws-logo-large_white-300x111.png">
                <a:extLst>
                  <a:ext uri="{FF2B5EF4-FFF2-40B4-BE49-F238E27FC236}">
                    <a16:creationId xmlns:a16="http://schemas.microsoft.com/office/drawing/2014/main" id="{DEED6E74-A394-471B-8501-04B1660BF6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44A4180-B806-490E-A1FB-C45CE1ABAE59}"/>
                </a:ext>
              </a:extLst>
            </p:cNvPr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70B483-AA34-4B9D-BA8C-862B4F2766B5}"/>
                </a:ext>
              </a:extLst>
            </p:cNvPr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0C6FD2-7AB8-4809-ADE4-ED65AA717F0B}"/>
              </a:ext>
            </a:extLst>
          </p:cNvPr>
          <p:cNvCxnSpPr>
            <a:cxnSpLocks/>
          </p:cNvCxnSpPr>
          <p:nvPr/>
        </p:nvCxnSpPr>
        <p:spPr>
          <a:xfrm flipH="1">
            <a:off x="8240360" y="750316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444BCE-F75D-4812-8990-D432F85C81C6}"/>
              </a:ext>
            </a:extLst>
          </p:cNvPr>
          <p:cNvCxnSpPr>
            <a:cxnSpLocks/>
          </p:cNvCxnSpPr>
          <p:nvPr/>
        </p:nvCxnSpPr>
        <p:spPr>
          <a:xfrm flipH="1">
            <a:off x="15532469" y="764170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D416A17-C9D4-47E2-85D1-0B525C898E39}"/>
              </a:ext>
            </a:extLst>
          </p:cNvPr>
          <p:cNvCxnSpPr>
            <a:cxnSpLocks/>
          </p:cNvCxnSpPr>
          <p:nvPr/>
        </p:nvCxnSpPr>
        <p:spPr>
          <a:xfrm flipH="1">
            <a:off x="2015051" y="722606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8A36BF8-111A-4948-B77A-2C59C99B965F}"/>
              </a:ext>
            </a:extLst>
          </p:cNvPr>
          <p:cNvSpPr txBox="1"/>
          <p:nvPr/>
        </p:nvSpPr>
        <p:spPr>
          <a:xfrm>
            <a:off x="7693890" y="893549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286C6F-9C8F-4310-94F7-A1B525BB5510}"/>
              </a:ext>
            </a:extLst>
          </p:cNvPr>
          <p:cNvSpPr txBox="1"/>
          <p:nvPr/>
        </p:nvSpPr>
        <p:spPr>
          <a:xfrm>
            <a:off x="14958290" y="893549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F7B874-86EC-4CF1-B881-3F80C98F5CFD}"/>
              </a:ext>
            </a:extLst>
          </p:cNvPr>
          <p:cNvSpPr txBox="1"/>
          <p:nvPr/>
        </p:nvSpPr>
        <p:spPr>
          <a:xfrm>
            <a:off x="8774545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F8942E-43B0-4BFE-8B20-A412556A482B}"/>
              </a:ext>
            </a:extLst>
          </p:cNvPr>
          <p:cNvSpPr txBox="1"/>
          <p:nvPr/>
        </p:nvSpPr>
        <p:spPr>
          <a:xfrm>
            <a:off x="7726217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A2DF62-431C-430B-83F0-4626936D996A}"/>
              </a:ext>
            </a:extLst>
          </p:cNvPr>
          <p:cNvSpPr txBox="1"/>
          <p:nvPr/>
        </p:nvSpPr>
        <p:spPr>
          <a:xfrm>
            <a:off x="6530108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9F4326-C4F9-4608-B960-1DF8550258C5}"/>
              </a:ext>
            </a:extLst>
          </p:cNvPr>
          <p:cNvSpPr txBox="1"/>
          <p:nvPr/>
        </p:nvSpPr>
        <p:spPr>
          <a:xfrm>
            <a:off x="14057744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98D5753-4243-41C8-9018-966F3FAF5A54}"/>
              </a:ext>
            </a:extLst>
          </p:cNvPr>
          <p:cNvSpPr txBox="1"/>
          <p:nvPr/>
        </p:nvSpPr>
        <p:spPr>
          <a:xfrm>
            <a:off x="14985998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568F03-4C21-4F38-9853-DFD8156184C1}"/>
              </a:ext>
            </a:extLst>
          </p:cNvPr>
          <p:cNvSpPr txBox="1"/>
          <p:nvPr/>
        </p:nvSpPr>
        <p:spPr>
          <a:xfrm>
            <a:off x="15831125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5384800" y="8091360"/>
            <a:ext cx="584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load-balanced-https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2291508"/>
            <a:ext cx="2049136" cy="1519522"/>
          </a:xfrm>
          <a:prstGeom prst="trapezoid">
            <a:avLst>
              <a:gd name="adj" fmla="val 30821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Application Load Balancer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8281923" y="3959952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</p:cNvCxnSpPr>
          <p:nvPr/>
        </p:nvCxnSpPr>
        <p:spPr>
          <a:xfrm flipH="1">
            <a:off x="6720289" y="4021157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8780443" y="4043190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5497414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0C6FD2-7AB8-4809-ADE4-ED65AA717F0B}"/>
              </a:ext>
            </a:extLst>
          </p:cNvPr>
          <p:cNvCxnSpPr>
            <a:cxnSpLocks/>
          </p:cNvCxnSpPr>
          <p:nvPr/>
        </p:nvCxnSpPr>
        <p:spPr>
          <a:xfrm flipH="1">
            <a:off x="8240360" y="750316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8A36BF8-111A-4948-B77A-2C59C99B965F}"/>
              </a:ext>
            </a:extLst>
          </p:cNvPr>
          <p:cNvSpPr txBox="1"/>
          <p:nvPr/>
        </p:nvSpPr>
        <p:spPr>
          <a:xfrm>
            <a:off x="7693890" y="893549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F7B874-86EC-4CF1-B881-3F80C98F5CFD}"/>
              </a:ext>
            </a:extLst>
          </p:cNvPr>
          <p:cNvSpPr txBox="1"/>
          <p:nvPr/>
        </p:nvSpPr>
        <p:spPr>
          <a:xfrm>
            <a:off x="8774545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F8942E-43B0-4BFE-8B20-A412556A482B}"/>
              </a:ext>
            </a:extLst>
          </p:cNvPr>
          <p:cNvSpPr txBox="1"/>
          <p:nvPr/>
        </p:nvSpPr>
        <p:spPr>
          <a:xfrm>
            <a:off x="7726217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A2DF62-431C-430B-83F0-4626936D996A}"/>
              </a:ext>
            </a:extLst>
          </p:cNvPr>
          <p:cNvSpPr txBox="1"/>
          <p:nvPr/>
        </p:nvSpPr>
        <p:spPr>
          <a:xfrm>
            <a:off x="6530108" y="4149366"/>
            <a:ext cx="122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6387974" y="9739409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7258883" y="3939557"/>
            <a:ext cx="2049136" cy="1519522"/>
          </a:xfrm>
          <a:prstGeom prst="trapezoid">
            <a:avLst>
              <a:gd name="adj" fmla="val 38115"/>
            </a:avLst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Elastic Load Balancer</a:t>
            </a:r>
          </a:p>
          <a:p>
            <a:pPr algn="ctr"/>
            <a:endParaRPr lang="de-DE" sz="20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281923" y="5608001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720289" y="5669206"/>
            <a:ext cx="1024572" cy="1288973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780443" y="5691239"/>
            <a:ext cx="870333" cy="1277957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76311" y="7145463"/>
            <a:ext cx="6414281" cy="2610998"/>
            <a:chOff x="4822924" y="5783856"/>
            <a:chExt cx="6414281" cy="2610998"/>
          </a:xfrm>
        </p:grpSpPr>
        <p:sp>
          <p:nvSpPr>
            <p:cNvPr id="77" name="Rounded Rectangle 72"/>
            <p:cNvSpPr/>
            <p:nvPr/>
          </p:nvSpPr>
          <p:spPr>
            <a:xfrm>
              <a:off x="4822924" y="5783856"/>
              <a:ext cx="6414281" cy="261099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109455" y="6324662"/>
              <a:ext cx="1817621" cy="1795796"/>
              <a:chOff x="1903228" y="6974960"/>
              <a:chExt cx="1817621" cy="1795796"/>
            </a:xfrm>
          </p:grpSpPr>
          <p:sp>
            <p:nvSpPr>
              <p:cNvPr id="60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1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3" name="Group 62"/>
            <p:cNvGrpSpPr/>
            <p:nvPr/>
          </p:nvGrpSpPr>
          <p:grpSpPr>
            <a:xfrm>
              <a:off x="7134723" y="6311809"/>
              <a:ext cx="1817621" cy="1795796"/>
              <a:chOff x="1903228" y="6974960"/>
              <a:chExt cx="1817621" cy="1795796"/>
            </a:xfrm>
          </p:grpSpPr>
          <p:sp>
            <p:nvSpPr>
              <p:cNvPr id="64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65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9148974" y="6298955"/>
              <a:ext cx="1817621" cy="1795796"/>
              <a:chOff x="1903228" y="6974960"/>
              <a:chExt cx="1817621" cy="1795796"/>
            </a:xfrm>
          </p:grpSpPr>
          <p:sp>
            <p:nvSpPr>
              <p:cNvPr id="72" name="Rounded Rectangle 75"/>
              <p:cNvSpPr/>
              <p:nvPr/>
            </p:nvSpPr>
            <p:spPr>
              <a:xfrm>
                <a:off x="1903228" y="6974960"/>
                <a:ext cx="1817621" cy="17957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pic>
            <p:nvPicPr>
              <p:cNvPr id="73" name="Picture 2" descr="http://miamitom.net/content/wp-content/uploads/2015/04/aws-logo-large_white-300x111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8409" y="7484711"/>
                <a:ext cx="1299954" cy="480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5" name="Straight Arrow Connector 34"/>
            <p:cNvCxnSpPr/>
            <p:nvPr/>
          </p:nvCxnSpPr>
          <p:spPr>
            <a:xfrm>
              <a:off x="6323680" y="6026226"/>
              <a:ext cx="683046" cy="0"/>
            </a:xfrm>
            <a:prstGeom prst="straightConnector1">
              <a:avLst/>
            </a:prstGeom>
            <a:ln w="793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225170" y="5825558"/>
              <a:ext cx="3790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Auto-Scaling Group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>
            <a:off x="8285465" y="1858239"/>
            <a:ext cx="3056" cy="1372212"/>
          </a:xfrm>
          <a:prstGeom prst="straightConnector1">
            <a:avLst/>
          </a:prstGeom>
          <a:ln w="152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78" y="3327990"/>
            <a:ext cx="4223664" cy="55976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401616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79050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13552" y="5814221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01613" y="2044978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</a:t>
            </a:r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8" y="675512"/>
            <a:ext cx="2948589" cy="2679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13" y="7643004"/>
            <a:ext cx="797567" cy="78730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18303" y="8392619"/>
            <a:ext cx="379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Server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68681" y="3303164"/>
            <a:ext cx="379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Load-balanced App with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Eureka Client &amp; Ribbon</a:t>
            </a:r>
            <a:endParaRPr lang="de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6014" y="4431111"/>
            <a:ext cx="3790954" cy="1924886"/>
            <a:chOff x="4590535" y="6419400"/>
            <a:chExt cx="3790954" cy="1924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609" y="6419400"/>
              <a:ext cx="3214402" cy="1325713"/>
            </a:xfrm>
            <a:prstGeom prst="rect">
              <a:avLst/>
            </a:prstGeom>
          </p:spPr>
        </p:pic>
        <p:sp>
          <p:nvSpPr>
            <p:cNvPr id="109" name="TextBox 108"/>
            <p:cNvSpPr txBox="1"/>
            <p:nvPr/>
          </p:nvSpPr>
          <p:spPr>
            <a:xfrm>
              <a:off x="4590535" y="7697955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A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56921" y="4466553"/>
            <a:ext cx="3790954" cy="1914254"/>
            <a:chOff x="9421260" y="6391046"/>
            <a:chExt cx="3790954" cy="1914254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8539" y="6391046"/>
              <a:ext cx="3214402" cy="1325713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9421260" y="7658969"/>
              <a:ext cx="3790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Worker App B with</a:t>
              </a:r>
              <a:b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Eureka Client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2" name="Straight Arrow Connector 111"/>
          <p:cNvCxnSpPr/>
          <p:nvPr/>
        </p:nvCxnSpPr>
        <p:spPr>
          <a:xfrm>
            <a:off x="8860465" y="3997842"/>
            <a:ext cx="28354" cy="346621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08274">
            <a:off x="4911808" y="7191356"/>
            <a:ext cx="3494671" cy="321936"/>
            <a:chOff x="7166344" y="5071730"/>
            <a:chExt cx="1084521" cy="32193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20029601">
            <a:off x="9264202" y="7150464"/>
            <a:ext cx="4182789" cy="307777"/>
            <a:chOff x="9427536" y="5057536"/>
            <a:chExt cx="1076918" cy="307777"/>
          </a:xfrm>
        </p:grpSpPr>
        <p:cxnSp>
          <p:nvCxnSpPr>
            <p:cNvPr id="113" name="Straight Arrow Connector 112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 rot="16200000">
            <a:off x="8247319" y="5422587"/>
            <a:ext cx="9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discover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4646428" y="2796363"/>
            <a:ext cx="2488019" cy="15310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5518298" y="2945219"/>
            <a:ext cx="1594883" cy="13822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32698" y="3147237"/>
            <a:ext cx="669851" cy="120147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10473070" y="2753833"/>
            <a:ext cx="2565992" cy="163032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465982" y="2884968"/>
            <a:ext cx="1729562" cy="14531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469526" y="3058633"/>
            <a:ext cx="811618" cy="13007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 rot="2270855">
            <a:off x="5839368" y="6960017"/>
            <a:ext cx="2735340" cy="321936"/>
            <a:chOff x="7166344" y="5071730"/>
            <a:chExt cx="1084521" cy="321936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 rot="2749628">
            <a:off x="6477226" y="6669905"/>
            <a:ext cx="2338595" cy="321936"/>
            <a:chOff x="7166344" y="5071730"/>
            <a:chExt cx="1084521" cy="321936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7166344" y="5071730"/>
              <a:ext cx="1084521" cy="0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7187608" y="5085889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 rot="19564867">
            <a:off x="9177693" y="6996122"/>
            <a:ext cx="2996450" cy="307777"/>
            <a:chOff x="9427536" y="5057536"/>
            <a:chExt cx="1076918" cy="307777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 rot="19248276">
            <a:off x="8993303" y="6665073"/>
            <a:ext cx="2664577" cy="307777"/>
            <a:chOff x="9427536" y="5057536"/>
            <a:chExt cx="1076918" cy="307777"/>
          </a:xfrm>
        </p:grpSpPr>
        <p:cxnSp>
          <p:nvCxnSpPr>
            <p:cNvPr id="140" name="Straight Arrow Connector 139"/>
            <p:cNvCxnSpPr/>
            <p:nvPr/>
          </p:nvCxnSpPr>
          <p:spPr>
            <a:xfrm flipH="1" flipV="1">
              <a:off x="9427536" y="5068187"/>
              <a:ext cx="981738" cy="3543"/>
            </a:xfrm>
            <a:prstGeom prst="straightConnector1">
              <a:avLst/>
            </a:prstGeom>
            <a:ln w="762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9583477" y="5057536"/>
              <a:ext cx="92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register</a:t>
              </a:r>
              <a:endPara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297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1090</Words>
  <Application>Microsoft Office PowerPoint</Application>
  <PresentationFormat>Custom</PresentationFormat>
  <Paragraphs>718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215</cp:revision>
  <dcterms:created xsi:type="dcterms:W3CDTF">2014-09-23T17:10:31Z</dcterms:created>
  <dcterms:modified xsi:type="dcterms:W3CDTF">2017-10-04T19:38:54Z</dcterms:modified>
</cp:coreProperties>
</file>