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  <p:sldId id="275" r:id="rId5"/>
    <p:sldId id="283" r:id="rId6"/>
    <p:sldId id="294" r:id="rId7"/>
    <p:sldId id="284" r:id="rId8"/>
    <p:sldId id="285" r:id="rId9"/>
    <p:sldId id="286" r:id="rId10"/>
    <p:sldId id="259" r:id="rId11"/>
    <p:sldId id="287" r:id="rId12"/>
    <p:sldId id="289" r:id="rId13"/>
    <p:sldId id="291" r:id="rId14"/>
    <p:sldId id="260" r:id="rId15"/>
    <p:sldId id="261" r:id="rId16"/>
    <p:sldId id="269" r:id="rId17"/>
    <p:sldId id="262" r:id="rId18"/>
    <p:sldId id="288" r:id="rId19"/>
    <p:sldId id="263" r:id="rId20"/>
    <p:sldId id="264" r:id="rId21"/>
    <p:sldId id="282" r:id="rId22"/>
    <p:sldId id="273" r:id="rId23"/>
    <p:sldId id="292" r:id="rId24"/>
    <p:sldId id="293" r:id="rId25"/>
    <p:sldId id="265" r:id="rId26"/>
    <p:sldId id="266" r:id="rId27"/>
    <p:sldId id="267" r:id="rId28"/>
    <p:sldId id="268" r:id="rId29"/>
    <p:sldId id="270" r:id="rId30"/>
    <p:sldId id="272" r:id="rId31"/>
    <p:sldId id="271" r:id="rId32"/>
    <p:sldId id="274" r:id="rId33"/>
    <p:sldId id="276" r:id="rId34"/>
    <p:sldId id="277" r:id="rId35"/>
    <p:sldId id="278" r:id="rId36"/>
    <p:sldId id="279" r:id="rId37"/>
    <p:sldId id="280" r:id="rId38"/>
    <p:sldId id="281" r:id="rId39"/>
    <p:sldId id="290" r:id="rId40"/>
  </p:sldIdLst>
  <p:sldSz cx="19199225" cy="1079976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6633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98" d="100"/>
          <a:sy n="98" d="100"/>
        </p:scale>
        <p:origin x="12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A279F5-7EB5-4E96-9F7B-7496F28D7A8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9A25868-2A83-4B1C-9589-084F96ECC5FA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/>
            <a:t>package</a:t>
          </a:r>
          <a:endParaRPr lang="de-DE" sz="1400" b="1" dirty="0"/>
        </a:p>
      </dgm:t>
    </dgm:pt>
    <dgm:pt modelId="{318960B0-2EAA-4919-9032-BD16785419A8}" type="parTrans" cxnId="{5D46DE91-375A-4696-8D02-EDBFD2EF7480}">
      <dgm:prSet/>
      <dgm:spPr/>
      <dgm:t>
        <a:bodyPr/>
        <a:lstStyle/>
        <a:p>
          <a:endParaRPr lang="de-DE" sz="1400" b="1"/>
        </a:p>
      </dgm:t>
    </dgm:pt>
    <dgm:pt modelId="{2DCEDA11-AF4A-475D-A66D-2E9523CAABC4}" type="sibTrans" cxnId="{5D46DE91-375A-4696-8D02-EDBFD2EF7480}">
      <dgm:prSet/>
      <dgm:spPr/>
      <dgm:t>
        <a:bodyPr/>
        <a:lstStyle/>
        <a:p>
          <a:endParaRPr lang="de-DE" sz="1400" b="1"/>
        </a:p>
      </dgm:t>
    </dgm:pt>
    <dgm:pt modelId="{73805C4B-7D98-4362-A8FD-44E28FFCD44B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/>
            <a:t>pre-integration-test</a:t>
          </a:r>
          <a:endParaRPr lang="de-DE" sz="1400" b="1" dirty="0"/>
        </a:p>
      </dgm:t>
    </dgm:pt>
    <dgm:pt modelId="{90EAC645-6FE6-4B62-8ED9-2D637F117228}" type="parTrans" cxnId="{74734019-3F03-40C5-BD6A-8F158F06259E}">
      <dgm:prSet/>
      <dgm:spPr/>
      <dgm:t>
        <a:bodyPr/>
        <a:lstStyle/>
        <a:p>
          <a:endParaRPr lang="de-DE" sz="1400" b="1"/>
        </a:p>
      </dgm:t>
    </dgm:pt>
    <dgm:pt modelId="{FCB00572-1C8F-4B6D-968B-B082338556BC}" type="sibTrans" cxnId="{74734019-3F03-40C5-BD6A-8F158F06259E}">
      <dgm:prSet/>
      <dgm:spPr/>
      <dgm:t>
        <a:bodyPr/>
        <a:lstStyle/>
        <a:p>
          <a:endParaRPr lang="de-DE" sz="1400" b="1"/>
        </a:p>
      </dgm:t>
    </dgm:pt>
    <dgm:pt modelId="{C53F7CE2-31BC-48F5-A2F3-D03B5B9BF278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/>
            <a:t>integration-test</a:t>
          </a:r>
          <a:endParaRPr lang="de-DE" sz="1400" b="1" dirty="0"/>
        </a:p>
      </dgm:t>
    </dgm:pt>
    <dgm:pt modelId="{37D91C21-A23F-4BDF-9629-740E04ADE85A}" type="parTrans" cxnId="{051DADB8-E59A-459E-A282-F6BEF7FEFAF7}">
      <dgm:prSet/>
      <dgm:spPr/>
      <dgm:t>
        <a:bodyPr/>
        <a:lstStyle/>
        <a:p>
          <a:endParaRPr lang="de-DE" sz="1400" b="1"/>
        </a:p>
      </dgm:t>
    </dgm:pt>
    <dgm:pt modelId="{1D3C9E28-C2BE-4DF6-99F3-BB5CC8E8C51A}" type="sibTrans" cxnId="{051DADB8-E59A-459E-A282-F6BEF7FEFAF7}">
      <dgm:prSet/>
      <dgm:spPr/>
      <dgm:t>
        <a:bodyPr/>
        <a:lstStyle/>
        <a:p>
          <a:endParaRPr lang="de-DE" sz="1400" b="1"/>
        </a:p>
      </dgm:t>
    </dgm:pt>
    <dgm:pt modelId="{A26FF0B8-21EE-440A-A1E5-B58854861A1B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/>
            <a:t>post-integration-test</a:t>
          </a:r>
          <a:endParaRPr lang="de-DE" sz="1400" b="1" dirty="0"/>
        </a:p>
      </dgm:t>
    </dgm:pt>
    <dgm:pt modelId="{9C3E234D-86CF-4441-AD6C-5E0BD9F7940C}" type="parTrans" cxnId="{12D6D7A4-7E1A-402F-A697-0A52FEE372BD}">
      <dgm:prSet/>
      <dgm:spPr/>
      <dgm:t>
        <a:bodyPr/>
        <a:lstStyle/>
        <a:p>
          <a:endParaRPr lang="de-DE" sz="1400" b="1"/>
        </a:p>
      </dgm:t>
    </dgm:pt>
    <dgm:pt modelId="{84265283-6A79-49F9-86CC-89FACB483873}" type="sibTrans" cxnId="{12D6D7A4-7E1A-402F-A697-0A52FEE372BD}">
      <dgm:prSet/>
      <dgm:spPr/>
      <dgm:t>
        <a:bodyPr/>
        <a:lstStyle/>
        <a:p>
          <a:endParaRPr lang="de-DE" sz="1400" b="1"/>
        </a:p>
      </dgm:t>
    </dgm:pt>
    <dgm:pt modelId="{F08B1DBD-768B-4021-B324-619C7AE9BCDD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/>
            <a:t>deploy</a:t>
          </a:r>
          <a:endParaRPr lang="de-DE" sz="1400" b="1" dirty="0"/>
        </a:p>
      </dgm:t>
    </dgm:pt>
    <dgm:pt modelId="{171AF7EF-C367-442A-A21C-F76F0AA02179}" type="parTrans" cxnId="{1F1B2787-FB06-4198-8718-4400C492D4E6}">
      <dgm:prSet/>
      <dgm:spPr/>
      <dgm:t>
        <a:bodyPr/>
        <a:lstStyle/>
        <a:p>
          <a:endParaRPr lang="de-DE" sz="1400" b="1"/>
        </a:p>
      </dgm:t>
    </dgm:pt>
    <dgm:pt modelId="{F834BEDF-43AA-4613-8A4C-4716A1D96B70}" type="sibTrans" cxnId="{1F1B2787-FB06-4198-8718-4400C492D4E6}">
      <dgm:prSet/>
      <dgm:spPr/>
      <dgm:t>
        <a:bodyPr/>
        <a:lstStyle/>
        <a:p>
          <a:endParaRPr lang="de-DE" sz="1400" b="1"/>
        </a:p>
      </dgm:t>
    </dgm:pt>
    <dgm:pt modelId="{6B56D85D-4488-48A3-B443-ED31385606F1}" type="pres">
      <dgm:prSet presAssocID="{88A279F5-7EB5-4E96-9F7B-7496F28D7A8F}" presName="Name0" presStyleCnt="0">
        <dgm:presLayoutVars>
          <dgm:dir/>
          <dgm:animLvl val="lvl"/>
          <dgm:resizeHandles val="exact"/>
        </dgm:presLayoutVars>
      </dgm:prSet>
      <dgm:spPr/>
    </dgm:pt>
    <dgm:pt modelId="{6D72C3A5-1474-40AD-9A10-2534C79C4517}" type="pres">
      <dgm:prSet presAssocID="{89A25868-2A83-4B1C-9589-084F96ECC5F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F477FD7-EE8B-449F-9A31-7EBE455C9E41}" type="pres">
      <dgm:prSet presAssocID="{2DCEDA11-AF4A-475D-A66D-2E9523CAABC4}" presName="parTxOnlySpace" presStyleCnt="0"/>
      <dgm:spPr/>
    </dgm:pt>
    <dgm:pt modelId="{086EE9E9-692A-4D05-A349-CBDF03FDA677}" type="pres">
      <dgm:prSet presAssocID="{73805C4B-7D98-4362-A8FD-44E28FFCD44B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EEA037F7-AE2F-4302-AA11-228240B9A75D}" type="pres">
      <dgm:prSet presAssocID="{FCB00572-1C8F-4B6D-968B-B082338556BC}" presName="parTxOnlySpace" presStyleCnt="0"/>
      <dgm:spPr/>
    </dgm:pt>
    <dgm:pt modelId="{17AF3B93-FA57-409F-9FAF-CA14FC2BCCDA}" type="pres">
      <dgm:prSet presAssocID="{C53F7CE2-31BC-48F5-A2F3-D03B5B9BF278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C865F029-8CEF-4314-9C3B-0D8926907D83}" type="pres">
      <dgm:prSet presAssocID="{1D3C9E28-C2BE-4DF6-99F3-BB5CC8E8C51A}" presName="parTxOnlySpace" presStyleCnt="0"/>
      <dgm:spPr/>
    </dgm:pt>
    <dgm:pt modelId="{DEAC2976-8EFE-4204-9FE4-0A0AE01A3B2B}" type="pres">
      <dgm:prSet presAssocID="{A26FF0B8-21EE-440A-A1E5-B58854861A1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48E0258A-CCF0-4FE0-A8A2-A7F4B1729A29}" type="pres">
      <dgm:prSet presAssocID="{84265283-6A79-49F9-86CC-89FACB483873}" presName="parTxOnlySpace" presStyleCnt="0"/>
      <dgm:spPr/>
    </dgm:pt>
    <dgm:pt modelId="{99F52057-642D-4027-97D5-D26EF2913281}" type="pres">
      <dgm:prSet presAssocID="{F08B1DBD-768B-4021-B324-619C7AE9BCDD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051DADB8-E59A-459E-A282-F6BEF7FEFAF7}" srcId="{88A279F5-7EB5-4E96-9F7B-7496F28D7A8F}" destId="{C53F7CE2-31BC-48F5-A2F3-D03B5B9BF278}" srcOrd="2" destOrd="0" parTransId="{37D91C21-A23F-4BDF-9629-740E04ADE85A}" sibTransId="{1D3C9E28-C2BE-4DF6-99F3-BB5CC8E8C51A}"/>
    <dgm:cxn modelId="{1F1B2787-FB06-4198-8718-4400C492D4E6}" srcId="{88A279F5-7EB5-4E96-9F7B-7496F28D7A8F}" destId="{F08B1DBD-768B-4021-B324-619C7AE9BCDD}" srcOrd="4" destOrd="0" parTransId="{171AF7EF-C367-442A-A21C-F76F0AA02179}" sibTransId="{F834BEDF-43AA-4613-8A4C-4716A1D96B70}"/>
    <dgm:cxn modelId="{5D46DE91-375A-4696-8D02-EDBFD2EF7480}" srcId="{88A279F5-7EB5-4E96-9F7B-7496F28D7A8F}" destId="{89A25868-2A83-4B1C-9589-084F96ECC5FA}" srcOrd="0" destOrd="0" parTransId="{318960B0-2EAA-4919-9032-BD16785419A8}" sibTransId="{2DCEDA11-AF4A-475D-A66D-2E9523CAABC4}"/>
    <dgm:cxn modelId="{CB6B619F-6395-46A7-8EB0-BD70AE48CC3A}" type="presOf" srcId="{88A279F5-7EB5-4E96-9F7B-7496F28D7A8F}" destId="{6B56D85D-4488-48A3-B443-ED31385606F1}" srcOrd="0" destOrd="0" presId="urn:microsoft.com/office/officeart/2005/8/layout/chevron1"/>
    <dgm:cxn modelId="{12D6D7A4-7E1A-402F-A697-0A52FEE372BD}" srcId="{88A279F5-7EB5-4E96-9F7B-7496F28D7A8F}" destId="{A26FF0B8-21EE-440A-A1E5-B58854861A1B}" srcOrd="3" destOrd="0" parTransId="{9C3E234D-86CF-4441-AD6C-5E0BD9F7940C}" sibTransId="{84265283-6A79-49F9-86CC-89FACB483873}"/>
    <dgm:cxn modelId="{B14D75CA-A94B-4DDA-824B-F69333FC21A9}" type="presOf" srcId="{C53F7CE2-31BC-48F5-A2F3-D03B5B9BF278}" destId="{17AF3B93-FA57-409F-9FAF-CA14FC2BCCDA}" srcOrd="0" destOrd="0" presId="urn:microsoft.com/office/officeart/2005/8/layout/chevron1"/>
    <dgm:cxn modelId="{307BCC6B-08E2-41DD-AA81-6001933DFDC7}" type="presOf" srcId="{F08B1DBD-768B-4021-B324-619C7AE9BCDD}" destId="{99F52057-642D-4027-97D5-D26EF2913281}" srcOrd="0" destOrd="0" presId="urn:microsoft.com/office/officeart/2005/8/layout/chevron1"/>
    <dgm:cxn modelId="{1CD9CE8A-B346-4678-8331-010EC9C8B801}" type="presOf" srcId="{A26FF0B8-21EE-440A-A1E5-B58854861A1B}" destId="{DEAC2976-8EFE-4204-9FE4-0A0AE01A3B2B}" srcOrd="0" destOrd="0" presId="urn:microsoft.com/office/officeart/2005/8/layout/chevron1"/>
    <dgm:cxn modelId="{B596800D-F3DE-4533-A550-2BCAFD578C84}" type="presOf" srcId="{73805C4B-7D98-4362-A8FD-44E28FFCD44B}" destId="{086EE9E9-692A-4D05-A349-CBDF03FDA677}" srcOrd="0" destOrd="0" presId="urn:microsoft.com/office/officeart/2005/8/layout/chevron1"/>
    <dgm:cxn modelId="{74734019-3F03-40C5-BD6A-8F158F06259E}" srcId="{88A279F5-7EB5-4E96-9F7B-7496F28D7A8F}" destId="{73805C4B-7D98-4362-A8FD-44E28FFCD44B}" srcOrd="1" destOrd="0" parTransId="{90EAC645-6FE6-4B62-8ED9-2D637F117228}" sibTransId="{FCB00572-1C8F-4B6D-968B-B082338556BC}"/>
    <dgm:cxn modelId="{DEF3569A-244B-4C66-9E63-E2A2E4AD5E58}" type="presOf" srcId="{89A25868-2A83-4B1C-9589-084F96ECC5FA}" destId="{6D72C3A5-1474-40AD-9A10-2534C79C4517}" srcOrd="0" destOrd="0" presId="urn:microsoft.com/office/officeart/2005/8/layout/chevron1"/>
    <dgm:cxn modelId="{79158879-106A-4178-B689-5F9CFDE94412}" type="presParOf" srcId="{6B56D85D-4488-48A3-B443-ED31385606F1}" destId="{6D72C3A5-1474-40AD-9A10-2534C79C4517}" srcOrd="0" destOrd="0" presId="urn:microsoft.com/office/officeart/2005/8/layout/chevron1"/>
    <dgm:cxn modelId="{BE4FE79A-D8D6-415A-827A-7E3171452CF2}" type="presParOf" srcId="{6B56D85D-4488-48A3-B443-ED31385606F1}" destId="{9F477FD7-EE8B-449F-9A31-7EBE455C9E41}" srcOrd="1" destOrd="0" presId="urn:microsoft.com/office/officeart/2005/8/layout/chevron1"/>
    <dgm:cxn modelId="{9A145BA1-BFBC-440A-876B-55DCF30228C9}" type="presParOf" srcId="{6B56D85D-4488-48A3-B443-ED31385606F1}" destId="{086EE9E9-692A-4D05-A349-CBDF03FDA677}" srcOrd="2" destOrd="0" presId="urn:microsoft.com/office/officeart/2005/8/layout/chevron1"/>
    <dgm:cxn modelId="{52F07B8F-2A94-4C8C-8627-EACAA5E387BC}" type="presParOf" srcId="{6B56D85D-4488-48A3-B443-ED31385606F1}" destId="{EEA037F7-AE2F-4302-AA11-228240B9A75D}" srcOrd="3" destOrd="0" presId="urn:microsoft.com/office/officeart/2005/8/layout/chevron1"/>
    <dgm:cxn modelId="{9B4A557B-C1EE-46AB-88BE-47FC893DFC3F}" type="presParOf" srcId="{6B56D85D-4488-48A3-B443-ED31385606F1}" destId="{17AF3B93-FA57-409F-9FAF-CA14FC2BCCDA}" srcOrd="4" destOrd="0" presId="urn:microsoft.com/office/officeart/2005/8/layout/chevron1"/>
    <dgm:cxn modelId="{AA62617B-8BD8-4410-A87F-C23C9410754D}" type="presParOf" srcId="{6B56D85D-4488-48A3-B443-ED31385606F1}" destId="{C865F029-8CEF-4314-9C3B-0D8926907D83}" srcOrd="5" destOrd="0" presId="urn:microsoft.com/office/officeart/2005/8/layout/chevron1"/>
    <dgm:cxn modelId="{4E0C1548-8C02-475C-814B-557CC5016655}" type="presParOf" srcId="{6B56D85D-4488-48A3-B443-ED31385606F1}" destId="{DEAC2976-8EFE-4204-9FE4-0A0AE01A3B2B}" srcOrd="6" destOrd="0" presId="urn:microsoft.com/office/officeart/2005/8/layout/chevron1"/>
    <dgm:cxn modelId="{9FE3B372-9691-42D5-808A-ECAC95AAF766}" type="presParOf" srcId="{6B56D85D-4488-48A3-B443-ED31385606F1}" destId="{48E0258A-CCF0-4FE0-A8A2-A7F4B1729A29}" srcOrd="7" destOrd="0" presId="urn:microsoft.com/office/officeart/2005/8/layout/chevron1"/>
    <dgm:cxn modelId="{CAC57C8B-847A-4377-932D-0408CE7944E7}" type="presParOf" srcId="{6B56D85D-4488-48A3-B443-ED31385606F1}" destId="{99F52057-642D-4027-97D5-D26EF2913281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72C3A5-1474-40AD-9A10-2534C79C4517}">
      <dsp:nvSpPr>
        <dsp:cNvPr id="0" name=""/>
        <dsp:cNvSpPr/>
      </dsp:nvSpPr>
      <dsp:spPr>
        <a:xfrm>
          <a:off x="2112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/>
            <a:t>package</a:t>
          </a:r>
          <a:endParaRPr lang="de-DE" sz="1400" b="1" kern="1200" dirty="0"/>
        </a:p>
      </dsp:txBody>
      <dsp:txXfrm>
        <a:off x="378149" y="562235"/>
        <a:ext cx="1128111" cy="752074"/>
      </dsp:txXfrm>
    </dsp:sp>
    <dsp:sp modelId="{086EE9E9-692A-4D05-A349-CBDF03FDA677}">
      <dsp:nvSpPr>
        <dsp:cNvPr id="0" name=""/>
        <dsp:cNvSpPr/>
      </dsp:nvSpPr>
      <dsp:spPr>
        <a:xfrm>
          <a:off x="1694279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/>
            <a:t>pre-integration-test</a:t>
          </a:r>
          <a:endParaRPr lang="de-DE" sz="1400" b="1" kern="1200" dirty="0"/>
        </a:p>
      </dsp:txBody>
      <dsp:txXfrm>
        <a:off x="2070316" y="562235"/>
        <a:ext cx="1128111" cy="752074"/>
      </dsp:txXfrm>
    </dsp:sp>
    <dsp:sp modelId="{17AF3B93-FA57-409F-9FAF-CA14FC2BCCDA}">
      <dsp:nvSpPr>
        <dsp:cNvPr id="0" name=""/>
        <dsp:cNvSpPr/>
      </dsp:nvSpPr>
      <dsp:spPr>
        <a:xfrm>
          <a:off x="3386445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/>
            <a:t>integration-test</a:t>
          </a:r>
          <a:endParaRPr lang="de-DE" sz="1400" b="1" kern="1200" dirty="0"/>
        </a:p>
      </dsp:txBody>
      <dsp:txXfrm>
        <a:off x="3762482" y="562235"/>
        <a:ext cx="1128111" cy="752074"/>
      </dsp:txXfrm>
    </dsp:sp>
    <dsp:sp modelId="{DEAC2976-8EFE-4204-9FE4-0A0AE01A3B2B}">
      <dsp:nvSpPr>
        <dsp:cNvPr id="0" name=""/>
        <dsp:cNvSpPr/>
      </dsp:nvSpPr>
      <dsp:spPr>
        <a:xfrm>
          <a:off x="5078612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/>
            <a:t>post-integration-test</a:t>
          </a:r>
          <a:endParaRPr lang="de-DE" sz="1400" b="1" kern="1200" dirty="0"/>
        </a:p>
      </dsp:txBody>
      <dsp:txXfrm>
        <a:off x="5454649" y="562235"/>
        <a:ext cx="1128111" cy="752074"/>
      </dsp:txXfrm>
    </dsp:sp>
    <dsp:sp modelId="{99F52057-642D-4027-97D5-D26EF2913281}">
      <dsp:nvSpPr>
        <dsp:cNvPr id="0" name=""/>
        <dsp:cNvSpPr/>
      </dsp:nvSpPr>
      <dsp:spPr>
        <a:xfrm>
          <a:off x="6770779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/>
            <a:t>deploy</a:t>
          </a:r>
          <a:endParaRPr lang="de-DE" sz="1400" b="1" kern="1200" dirty="0"/>
        </a:p>
      </dsp:txBody>
      <dsp:txXfrm>
        <a:off x="7146816" y="562235"/>
        <a:ext cx="1128111" cy="7520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9903" y="1767462"/>
            <a:ext cx="14399419" cy="3759917"/>
          </a:xfrm>
        </p:spPr>
        <p:txBody>
          <a:bodyPr anchor="b"/>
          <a:lstStyle>
            <a:lvl1pPr algn="ctr">
              <a:defRPr sz="94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9903" y="5672376"/>
            <a:ext cx="14399419" cy="2607442"/>
          </a:xfrm>
        </p:spPr>
        <p:txBody>
          <a:bodyPr/>
          <a:lstStyle>
            <a:lvl1pPr marL="0" indent="0" algn="ctr">
              <a:buNone/>
              <a:defRPr sz="3779"/>
            </a:lvl1pPr>
            <a:lvl2pPr marL="719953" indent="0" algn="ctr">
              <a:buNone/>
              <a:defRPr sz="3149"/>
            </a:lvl2pPr>
            <a:lvl3pPr marL="1439906" indent="0" algn="ctr">
              <a:buNone/>
              <a:defRPr sz="2834"/>
            </a:lvl3pPr>
            <a:lvl4pPr marL="2159859" indent="0" algn="ctr">
              <a:buNone/>
              <a:defRPr sz="2520"/>
            </a:lvl4pPr>
            <a:lvl5pPr marL="2879811" indent="0" algn="ctr">
              <a:buNone/>
              <a:defRPr sz="2520"/>
            </a:lvl5pPr>
            <a:lvl6pPr marL="3599764" indent="0" algn="ctr">
              <a:buNone/>
              <a:defRPr sz="2520"/>
            </a:lvl6pPr>
            <a:lvl7pPr marL="4319717" indent="0" algn="ctr">
              <a:buNone/>
              <a:defRPr sz="2520"/>
            </a:lvl7pPr>
            <a:lvl8pPr marL="5039670" indent="0" algn="ctr">
              <a:buNone/>
              <a:defRPr sz="2520"/>
            </a:lvl8pPr>
            <a:lvl9pPr marL="5759623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23.03.2016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0895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23.03.2016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7781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739445" y="574987"/>
            <a:ext cx="4139833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19947" y="574987"/>
            <a:ext cx="12179508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23.03.2016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1749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23.03.2016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384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947" y="2692442"/>
            <a:ext cx="16559332" cy="4492401"/>
          </a:xfrm>
        </p:spPr>
        <p:txBody>
          <a:bodyPr anchor="b"/>
          <a:lstStyle>
            <a:lvl1pPr>
              <a:defRPr sz="94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947" y="7227343"/>
            <a:ext cx="16559332" cy="2362447"/>
          </a:xfrm>
        </p:spPr>
        <p:txBody>
          <a:bodyPr/>
          <a:lstStyle>
            <a:lvl1pPr marL="0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1pPr>
            <a:lvl2pPr marL="719953" indent="0">
              <a:buNone/>
              <a:defRPr sz="3149">
                <a:solidFill>
                  <a:schemeClr val="tx1">
                    <a:tint val="75000"/>
                  </a:schemeClr>
                </a:solidFill>
              </a:defRPr>
            </a:lvl2pPr>
            <a:lvl3pPr marL="1439906" indent="0">
              <a:buNone/>
              <a:defRPr sz="2834">
                <a:solidFill>
                  <a:schemeClr val="tx1">
                    <a:tint val="75000"/>
                  </a:schemeClr>
                </a:solidFill>
              </a:defRPr>
            </a:lvl3pPr>
            <a:lvl4pPr marL="2159859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81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76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717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67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62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23.03.2016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1159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19947" y="2874937"/>
            <a:ext cx="8159671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9607" y="2874937"/>
            <a:ext cx="8159671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23.03.2016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4311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447" y="574988"/>
            <a:ext cx="16559332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2448" y="2647443"/>
            <a:ext cx="8122171" cy="1297471"/>
          </a:xfrm>
        </p:spPr>
        <p:txBody>
          <a:bodyPr anchor="b"/>
          <a:lstStyle>
            <a:lvl1pPr marL="0" indent="0">
              <a:buNone/>
              <a:defRPr sz="3779" b="1"/>
            </a:lvl1pPr>
            <a:lvl2pPr marL="719953" indent="0">
              <a:buNone/>
              <a:defRPr sz="3149" b="1"/>
            </a:lvl2pPr>
            <a:lvl3pPr marL="1439906" indent="0">
              <a:buNone/>
              <a:defRPr sz="2834" b="1"/>
            </a:lvl3pPr>
            <a:lvl4pPr marL="2159859" indent="0">
              <a:buNone/>
              <a:defRPr sz="2520" b="1"/>
            </a:lvl4pPr>
            <a:lvl5pPr marL="2879811" indent="0">
              <a:buNone/>
              <a:defRPr sz="2520" b="1"/>
            </a:lvl5pPr>
            <a:lvl6pPr marL="3599764" indent="0">
              <a:buNone/>
              <a:defRPr sz="2520" b="1"/>
            </a:lvl6pPr>
            <a:lvl7pPr marL="4319717" indent="0">
              <a:buNone/>
              <a:defRPr sz="2520" b="1"/>
            </a:lvl7pPr>
            <a:lvl8pPr marL="5039670" indent="0">
              <a:buNone/>
              <a:defRPr sz="2520" b="1"/>
            </a:lvl8pPr>
            <a:lvl9pPr marL="5759623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22448" y="3944914"/>
            <a:ext cx="8122171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19608" y="2647443"/>
            <a:ext cx="8162171" cy="1297471"/>
          </a:xfrm>
        </p:spPr>
        <p:txBody>
          <a:bodyPr anchor="b"/>
          <a:lstStyle>
            <a:lvl1pPr marL="0" indent="0">
              <a:buNone/>
              <a:defRPr sz="3779" b="1"/>
            </a:lvl1pPr>
            <a:lvl2pPr marL="719953" indent="0">
              <a:buNone/>
              <a:defRPr sz="3149" b="1"/>
            </a:lvl2pPr>
            <a:lvl3pPr marL="1439906" indent="0">
              <a:buNone/>
              <a:defRPr sz="2834" b="1"/>
            </a:lvl3pPr>
            <a:lvl4pPr marL="2159859" indent="0">
              <a:buNone/>
              <a:defRPr sz="2520" b="1"/>
            </a:lvl4pPr>
            <a:lvl5pPr marL="2879811" indent="0">
              <a:buNone/>
              <a:defRPr sz="2520" b="1"/>
            </a:lvl5pPr>
            <a:lvl6pPr marL="3599764" indent="0">
              <a:buNone/>
              <a:defRPr sz="2520" b="1"/>
            </a:lvl6pPr>
            <a:lvl7pPr marL="4319717" indent="0">
              <a:buNone/>
              <a:defRPr sz="2520" b="1"/>
            </a:lvl7pPr>
            <a:lvl8pPr marL="5039670" indent="0">
              <a:buNone/>
              <a:defRPr sz="2520" b="1"/>
            </a:lvl8pPr>
            <a:lvl9pPr marL="5759623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19608" y="3944914"/>
            <a:ext cx="8162171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23.03.2016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5275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23.03.2016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4212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23.03.2016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5717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448" y="719984"/>
            <a:ext cx="6192249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2171" y="1554966"/>
            <a:ext cx="9719608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79"/>
            </a:lvl3pPr>
            <a:lvl4pPr>
              <a:defRPr sz="3149"/>
            </a:lvl4pPr>
            <a:lvl5pPr>
              <a:defRPr sz="3149"/>
            </a:lvl5pPr>
            <a:lvl6pPr>
              <a:defRPr sz="3149"/>
            </a:lvl6pPr>
            <a:lvl7pPr>
              <a:defRPr sz="3149"/>
            </a:lvl7pPr>
            <a:lvl8pPr>
              <a:defRPr sz="3149"/>
            </a:lvl8pPr>
            <a:lvl9pPr>
              <a:defRPr sz="314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448" y="3239929"/>
            <a:ext cx="6192249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53" indent="0">
              <a:buNone/>
              <a:defRPr sz="2205"/>
            </a:lvl2pPr>
            <a:lvl3pPr marL="1439906" indent="0">
              <a:buNone/>
              <a:defRPr sz="1890"/>
            </a:lvl3pPr>
            <a:lvl4pPr marL="2159859" indent="0">
              <a:buNone/>
              <a:defRPr sz="1575"/>
            </a:lvl4pPr>
            <a:lvl5pPr marL="2879811" indent="0">
              <a:buNone/>
              <a:defRPr sz="1575"/>
            </a:lvl5pPr>
            <a:lvl6pPr marL="3599764" indent="0">
              <a:buNone/>
              <a:defRPr sz="1575"/>
            </a:lvl6pPr>
            <a:lvl7pPr marL="4319717" indent="0">
              <a:buNone/>
              <a:defRPr sz="1575"/>
            </a:lvl7pPr>
            <a:lvl8pPr marL="5039670" indent="0">
              <a:buNone/>
              <a:defRPr sz="1575"/>
            </a:lvl8pPr>
            <a:lvl9pPr marL="5759623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23.03.2016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863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448" y="719984"/>
            <a:ext cx="6192249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62171" y="1554966"/>
            <a:ext cx="9719608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53" indent="0">
              <a:buNone/>
              <a:defRPr sz="4409"/>
            </a:lvl2pPr>
            <a:lvl3pPr marL="1439906" indent="0">
              <a:buNone/>
              <a:defRPr sz="3779"/>
            </a:lvl3pPr>
            <a:lvl4pPr marL="2159859" indent="0">
              <a:buNone/>
              <a:defRPr sz="3149"/>
            </a:lvl4pPr>
            <a:lvl5pPr marL="2879811" indent="0">
              <a:buNone/>
              <a:defRPr sz="3149"/>
            </a:lvl5pPr>
            <a:lvl6pPr marL="3599764" indent="0">
              <a:buNone/>
              <a:defRPr sz="3149"/>
            </a:lvl6pPr>
            <a:lvl7pPr marL="4319717" indent="0">
              <a:buNone/>
              <a:defRPr sz="3149"/>
            </a:lvl7pPr>
            <a:lvl8pPr marL="5039670" indent="0">
              <a:buNone/>
              <a:defRPr sz="3149"/>
            </a:lvl8pPr>
            <a:lvl9pPr marL="5759623" indent="0">
              <a:buNone/>
              <a:defRPr sz="314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448" y="3239929"/>
            <a:ext cx="6192249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53" indent="0">
              <a:buNone/>
              <a:defRPr sz="2205"/>
            </a:lvl2pPr>
            <a:lvl3pPr marL="1439906" indent="0">
              <a:buNone/>
              <a:defRPr sz="1890"/>
            </a:lvl3pPr>
            <a:lvl4pPr marL="2159859" indent="0">
              <a:buNone/>
              <a:defRPr sz="1575"/>
            </a:lvl4pPr>
            <a:lvl5pPr marL="2879811" indent="0">
              <a:buNone/>
              <a:defRPr sz="1575"/>
            </a:lvl5pPr>
            <a:lvl6pPr marL="3599764" indent="0">
              <a:buNone/>
              <a:defRPr sz="1575"/>
            </a:lvl6pPr>
            <a:lvl7pPr marL="4319717" indent="0">
              <a:buNone/>
              <a:defRPr sz="1575"/>
            </a:lvl7pPr>
            <a:lvl8pPr marL="5039670" indent="0">
              <a:buNone/>
              <a:defRPr sz="1575"/>
            </a:lvl8pPr>
            <a:lvl9pPr marL="5759623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23.03.2016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627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19947" y="574988"/>
            <a:ext cx="16559332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9947" y="2874937"/>
            <a:ext cx="16559332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19947" y="10009781"/>
            <a:ext cx="431982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7D095-A676-4F6B-9416-D65D798F5244}" type="datetimeFigureOut">
              <a:rPr lang="de-DE" smtClean="0"/>
              <a:t>23.03.2016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59744" y="10009781"/>
            <a:ext cx="647973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59452" y="10009781"/>
            <a:ext cx="431982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5606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439906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76" indent="-359976" algn="l" defTabSz="143990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29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2pPr>
      <a:lvl3pPr marL="1799882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49" kern="1200">
          <a:solidFill>
            <a:schemeClr val="tx1"/>
          </a:solidFill>
          <a:latin typeface="+mn-lt"/>
          <a:ea typeface="+mn-ea"/>
          <a:cs typeface="+mn-cs"/>
        </a:defRPr>
      </a:lvl3pPr>
      <a:lvl4pPr marL="2519835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4pPr>
      <a:lvl5pPr marL="3239788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5pPr>
      <a:lvl6pPr marL="3959741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6pPr>
      <a:lvl7pPr marL="4679693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7pPr>
      <a:lvl8pPr marL="5399646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8pPr>
      <a:lvl9pPr marL="6119599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2pPr>
      <a:lvl3pPr marL="1439906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3pPr>
      <a:lvl4pPr marL="2159859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4pPr>
      <a:lvl5pPr marL="2879811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5pPr>
      <a:lvl6pPr marL="3599764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6pPr>
      <a:lvl7pPr marL="4319717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7pPr>
      <a:lvl8pPr marL="5039670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8pPr>
      <a:lvl9pPr marL="5759623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20.png"/><Relationship Id="rId7" Type="http://schemas.openxmlformats.org/officeDocument/2006/relationships/diagramLayout" Target="../diagrams/layout1.xml"/><Relationship Id="rId12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11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microsoft.com/office/2007/relationships/diagramDrawing" Target="../diagrams/drawing1.xml"/><Relationship Id="rId4" Type="http://schemas.openxmlformats.org/officeDocument/2006/relationships/image" Target="../media/image21.png"/><Relationship Id="rId9" Type="http://schemas.openxmlformats.org/officeDocument/2006/relationships/diagramColors" Target="../diagrams/colors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29.png"/><Relationship Id="rId5" Type="http://schemas.openxmlformats.org/officeDocument/2006/relationships/image" Target="../media/image5.png"/><Relationship Id="rId10" Type="http://schemas.openxmlformats.org/officeDocument/2006/relationships/image" Target="../media/image28.png"/><Relationship Id="rId4" Type="http://schemas.openxmlformats.org/officeDocument/2006/relationships/image" Target="../media/image24.png"/><Relationship Id="rId9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5.png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28.png"/><Relationship Id="rId4" Type="http://schemas.openxmlformats.org/officeDocument/2006/relationships/image" Target="../media/image35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027073" y="4176994"/>
            <a:ext cx="1701107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3800" dirty="0">
                <a:solidFill>
                  <a:srgbClr val="333333"/>
                </a:solidFill>
                <a:latin typeface="FontAwesome" pitchFamily="2" charset="0"/>
              </a:rPr>
              <a:t></a:t>
            </a:r>
            <a:endParaRPr lang="de-DE" sz="138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389691" y="5314156"/>
            <a:ext cx="3057525" cy="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0142537" y="4571207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8448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522787" y="2475711"/>
            <a:ext cx="3105150" cy="5686425"/>
            <a:chOff x="1019175" y="504826"/>
            <a:chExt cx="3105150" cy="5686425"/>
          </a:xfrm>
        </p:grpSpPr>
        <p:grpSp>
          <p:nvGrpSpPr>
            <p:cNvPr id="15" name="Group 14"/>
            <p:cNvGrpSpPr/>
            <p:nvPr/>
          </p:nvGrpSpPr>
          <p:grpSpPr>
            <a:xfrm>
              <a:off x="1019175" y="504826"/>
              <a:ext cx="3105150" cy="1409700"/>
              <a:chOff x="6448425" y="3933826"/>
              <a:chExt cx="2628900" cy="14097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077075" y="4286250"/>
                <a:ext cx="13335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019175" y="2124077"/>
              <a:ext cx="3105150" cy="885824"/>
              <a:chOff x="6448425" y="3933826"/>
              <a:chExt cx="2628900" cy="14097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 Server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019175" y="5305427"/>
              <a:ext cx="3105150" cy="885824"/>
              <a:chOff x="6448425" y="3933826"/>
              <a:chExt cx="2628900" cy="14097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OS Kernel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019175" y="4248152"/>
              <a:ext cx="3105150" cy="885824"/>
              <a:chOff x="6448425" y="3933826"/>
              <a:chExt cx="2628900" cy="14097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Libraries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019175" y="3181352"/>
              <a:ext cx="3105150" cy="885824"/>
              <a:chOff x="6448425" y="3933826"/>
              <a:chExt cx="2628900" cy="14097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Runtime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24" name="Straight Arrow Connector 23"/>
          <p:cNvCxnSpPr/>
          <p:nvPr/>
        </p:nvCxnSpPr>
        <p:spPr>
          <a:xfrm>
            <a:off x="8494716" y="5314156"/>
            <a:ext cx="3057525" cy="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2247562" y="2447136"/>
            <a:ext cx="3105150" cy="5791199"/>
            <a:chOff x="6448425" y="3933826"/>
            <a:chExt cx="2628900" cy="1409700"/>
          </a:xfrm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3321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45086" y="4563379"/>
            <a:ext cx="3105150" cy="2057400"/>
            <a:chOff x="4496154" y="2699068"/>
            <a:chExt cx="3105150" cy="2057400"/>
          </a:xfrm>
        </p:grpSpPr>
        <p:grpSp>
          <p:nvGrpSpPr>
            <p:cNvPr id="15" name="Group 14"/>
            <p:cNvGrpSpPr/>
            <p:nvPr/>
          </p:nvGrpSpPr>
          <p:grpSpPr>
            <a:xfrm>
              <a:off x="4496154" y="2699068"/>
              <a:ext cx="3105150" cy="2057400"/>
              <a:chOff x="6448425" y="4341992"/>
              <a:chExt cx="2628900" cy="20574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4341992"/>
                <a:ext cx="2628900" cy="20574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301825" y="4737221"/>
                <a:ext cx="169725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Play App</a:t>
                </a:r>
              </a:p>
              <a:p>
                <a:pPr algn="ctr"/>
                <a:r>
                  <a:rPr lang="en-US" sz="3600" b="1" dirty="0" err="1">
                    <a:solidFill>
                      <a:schemeClr val="bg1"/>
                    </a:solidFill>
                  </a:rPr>
                  <a:t>Dist</a:t>
                </a:r>
                <a:r>
                  <a:rPr lang="en-US" sz="3600" b="1" dirty="0">
                    <a:solidFill>
                      <a:schemeClr val="bg1"/>
                    </a:solidFill>
                  </a:rPr>
                  <a:t> Zip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026" name="Picture 2" descr="http://localhost:4000/assets/img/play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985" y="3149183"/>
              <a:ext cx="695325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/>
          <p:cNvGrpSpPr/>
          <p:nvPr/>
        </p:nvGrpSpPr>
        <p:grpSpPr>
          <a:xfrm>
            <a:off x="759719" y="-319880"/>
            <a:ext cx="3469219" cy="3770263"/>
            <a:chOff x="3494042" y="1571064"/>
            <a:chExt cx="3469219" cy="3770263"/>
          </a:xfrm>
        </p:grpSpPr>
        <p:sp>
          <p:nvSpPr>
            <p:cNvPr id="27" name="Rectangle 26"/>
            <p:cNvSpPr/>
            <p:nvPr/>
          </p:nvSpPr>
          <p:spPr>
            <a:xfrm>
              <a:off x="3494042" y="1571064"/>
              <a:ext cx="3469219" cy="3770263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de-DE" sz="239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39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357665" y="2099135"/>
              <a:ext cx="1677062" cy="28777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81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8100" dirty="0">
                <a:solidFill>
                  <a:schemeClr val="tx2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21541" y="2626270"/>
              <a:ext cx="295372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Boxfuse Component Inventory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4664875" y="6911720"/>
            <a:ext cx="81899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chemeClr val="bg2">
                    <a:lumMod val="25000"/>
                  </a:schemeClr>
                </a:solidFill>
              </a:rPr>
              <a:t>Boxfuse</a:t>
            </a:r>
            <a:r>
              <a:rPr lang="en-US" sz="4000" b="1" dirty="0">
                <a:solidFill>
                  <a:schemeClr val="bg2">
                    <a:lumMod val="25000"/>
                  </a:schemeClr>
                </a:solidFill>
              </a:rPr>
              <a:t> Bootable App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minimal Linux-based Image (100x smaller)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generated on-the-fly (&lt;10 secs provisioning)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contains only App, JVM &amp; Linux kernel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secure (smallest attack surface)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boots directly on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VirtualBox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 &amp; AWS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4361393" y="4003829"/>
            <a:ext cx="2900540" cy="1630353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425964" y="3122197"/>
            <a:ext cx="1309662" cy="1309662"/>
            <a:chOff x="8287098" y="3699247"/>
            <a:chExt cx="1309662" cy="1309662"/>
          </a:xfrm>
        </p:grpSpPr>
        <p:sp>
          <p:nvSpPr>
            <p:cNvPr id="33" name="Rounded Rectangle 25"/>
            <p:cNvSpPr/>
            <p:nvPr/>
          </p:nvSpPr>
          <p:spPr>
            <a:xfrm>
              <a:off x="8287098" y="3699247"/>
              <a:ext cx="1309662" cy="130966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0739" y="3740826"/>
              <a:ext cx="1238267" cy="1238267"/>
            </a:xfrm>
            <a:prstGeom prst="rect">
              <a:avLst/>
            </a:prstGeom>
          </p:spPr>
        </p:pic>
      </p:grpSp>
      <p:cxnSp>
        <p:nvCxnSpPr>
          <p:cNvPr id="37" name="Straight Arrow Connector 36"/>
          <p:cNvCxnSpPr/>
          <p:nvPr/>
        </p:nvCxnSpPr>
        <p:spPr>
          <a:xfrm>
            <a:off x="4478282" y="2173369"/>
            <a:ext cx="2774774" cy="1164634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8957569" y="4208016"/>
            <a:ext cx="2698812" cy="144706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8992472" y="2175029"/>
            <a:ext cx="2379823" cy="1118769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10841239" y="963191"/>
            <a:ext cx="4056006" cy="2230805"/>
            <a:chOff x="996328" y="4911830"/>
            <a:chExt cx="2857500" cy="1571626"/>
          </a:xfrm>
        </p:grpSpPr>
        <p:pic>
          <p:nvPicPr>
            <p:cNvPr id="43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4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18"/>
            <a:stretch/>
          </p:blipFill>
          <p:spPr bwMode="auto">
            <a:xfrm>
              <a:off x="2179864" y="4911830"/>
              <a:ext cx="1673964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153"/>
            <a:stretch/>
          </p:blipFill>
          <p:spPr bwMode="auto">
            <a:xfrm>
              <a:off x="996328" y="4911830"/>
              <a:ext cx="1167208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228" y="5459690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554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45086" y="4563379"/>
            <a:ext cx="3105150" cy="2057400"/>
            <a:chOff x="4496154" y="2699068"/>
            <a:chExt cx="3105150" cy="2057400"/>
          </a:xfrm>
        </p:grpSpPr>
        <p:grpSp>
          <p:nvGrpSpPr>
            <p:cNvPr id="15" name="Group 14"/>
            <p:cNvGrpSpPr/>
            <p:nvPr/>
          </p:nvGrpSpPr>
          <p:grpSpPr>
            <a:xfrm>
              <a:off x="4496154" y="2699068"/>
              <a:ext cx="3105150" cy="2057400"/>
              <a:chOff x="6448425" y="4341992"/>
              <a:chExt cx="2628900" cy="20574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4341992"/>
                <a:ext cx="2628900" cy="20574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301825" y="4737221"/>
                <a:ext cx="169725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Play App</a:t>
                </a:r>
              </a:p>
              <a:p>
                <a:pPr algn="ctr"/>
                <a:r>
                  <a:rPr lang="en-US" sz="3600" b="1" dirty="0" err="1">
                    <a:solidFill>
                      <a:schemeClr val="bg1"/>
                    </a:solidFill>
                  </a:rPr>
                  <a:t>Dist</a:t>
                </a:r>
                <a:r>
                  <a:rPr lang="en-US" sz="3600" b="1" dirty="0">
                    <a:solidFill>
                      <a:schemeClr val="bg1"/>
                    </a:solidFill>
                  </a:rPr>
                  <a:t> Zip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026" name="Picture 2" descr="http://localhost:4000/assets/img/play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985" y="3149183"/>
              <a:ext cx="695325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/>
          <p:cNvGrpSpPr/>
          <p:nvPr/>
        </p:nvGrpSpPr>
        <p:grpSpPr>
          <a:xfrm>
            <a:off x="759719" y="-319880"/>
            <a:ext cx="3469219" cy="3770263"/>
            <a:chOff x="3494042" y="1571064"/>
            <a:chExt cx="3469219" cy="3770263"/>
          </a:xfrm>
        </p:grpSpPr>
        <p:sp>
          <p:nvSpPr>
            <p:cNvPr id="27" name="Rectangle 26"/>
            <p:cNvSpPr/>
            <p:nvPr/>
          </p:nvSpPr>
          <p:spPr>
            <a:xfrm>
              <a:off x="3494042" y="1571064"/>
              <a:ext cx="3469219" cy="3770263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de-DE" sz="239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39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357665" y="2099135"/>
              <a:ext cx="1677062" cy="28777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81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8100" dirty="0">
                <a:solidFill>
                  <a:schemeClr val="tx2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21541" y="2626270"/>
              <a:ext cx="295372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Boxfuse Component Inventory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9139221" y="2064512"/>
            <a:ext cx="81899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chemeClr val="bg2">
                    <a:lumMod val="25000"/>
                  </a:schemeClr>
                </a:solidFill>
              </a:rPr>
              <a:t>Boxfuse</a:t>
            </a:r>
            <a:r>
              <a:rPr lang="en-US" sz="4000" b="1" dirty="0">
                <a:solidFill>
                  <a:schemeClr val="bg2">
                    <a:lumMod val="25000"/>
                  </a:schemeClr>
                </a:solidFill>
              </a:rPr>
              <a:t> Bootable App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minimal Linux-based Image (100x smaller)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generated on-the-fly (&lt;10 secs provisioning)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contains only App, JVM &amp; Linux kernel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secure (smallest attack surface)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boots directly on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VirtualBox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 &amp; AWS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4361393" y="4003829"/>
            <a:ext cx="2900540" cy="1630353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425964" y="3122197"/>
            <a:ext cx="1309662" cy="1309662"/>
            <a:chOff x="8287098" y="3699247"/>
            <a:chExt cx="1309662" cy="1309662"/>
          </a:xfrm>
        </p:grpSpPr>
        <p:sp>
          <p:nvSpPr>
            <p:cNvPr id="33" name="Rounded Rectangle 25"/>
            <p:cNvSpPr/>
            <p:nvPr/>
          </p:nvSpPr>
          <p:spPr>
            <a:xfrm>
              <a:off x="8287098" y="3699247"/>
              <a:ext cx="1309662" cy="130966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0739" y="3740826"/>
              <a:ext cx="1238267" cy="1238267"/>
            </a:xfrm>
            <a:prstGeom prst="rect">
              <a:avLst/>
            </a:prstGeom>
          </p:spPr>
        </p:pic>
      </p:grpSp>
      <p:cxnSp>
        <p:nvCxnSpPr>
          <p:cNvPr id="37" name="Straight Arrow Connector 36"/>
          <p:cNvCxnSpPr/>
          <p:nvPr/>
        </p:nvCxnSpPr>
        <p:spPr>
          <a:xfrm>
            <a:off x="4478282" y="2173369"/>
            <a:ext cx="2774774" cy="1164634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324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945086" y="4830096"/>
            <a:ext cx="3105150" cy="13347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143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/>
          <p:cNvSpPr txBox="1"/>
          <p:nvPr/>
        </p:nvSpPr>
        <p:spPr>
          <a:xfrm>
            <a:off x="1953087" y="4996299"/>
            <a:ext cx="2004732" cy="965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Grails 3.x</a:t>
            </a:r>
          </a:p>
          <a:p>
            <a:pPr algn="ctr"/>
            <a:r>
              <a:rPr lang="en-US" sz="2300" b="1" dirty="0">
                <a:solidFill>
                  <a:schemeClr val="bg1"/>
                </a:solidFill>
              </a:rPr>
              <a:t>Executable Jar</a:t>
            </a:r>
            <a:endParaRPr lang="de-DE" sz="2300" b="1" dirty="0">
              <a:solidFill>
                <a:schemeClr val="bg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010443" y="277431"/>
            <a:ext cx="2919389" cy="3154710"/>
            <a:chOff x="3494042" y="1571064"/>
            <a:chExt cx="3374740" cy="3621493"/>
          </a:xfrm>
        </p:grpSpPr>
        <p:sp>
          <p:nvSpPr>
            <p:cNvPr id="27" name="Rectangle 26"/>
            <p:cNvSpPr/>
            <p:nvPr/>
          </p:nvSpPr>
          <p:spPr>
            <a:xfrm>
              <a:off x="3494042" y="1571064"/>
              <a:ext cx="3374740" cy="3621493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de-DE" sz="199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199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357665" y="2099135"/>
              <a:ext cx="1653275" cy="27735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51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5100" dirty="0">
                <a:solidFill>
                  <a:schemeClr val="tx2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04493" y="2550082"/>
              <a:ext cx="2953724" cy="1801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Boxfuse Component Inventory</a:t>
              </a:r>
              <a:endParaRPr lang="de-DE" sz="3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9139221" y="2042390"/>
            <a:ext cx="81899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2">
                    <a:lumMod val="25000"/>
                  </a:schemeClr>
                </a:solidFill>
              </a:rPr>
              <a:t>Boxfuse Minimal Image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minimal Linux-based Image (100x smaller)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generated on-the-fly (&lt;10 secs provisioning)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contains only App, JVM &amp; Linux kernel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secure (smallest attack surface)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boots directly on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VirtualBox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 &amp; AWS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4361393" y="4003829"/>
            <a:ext cx="2900540" cy="1630353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425964" y="3122197"/>
            <a:ext cx="1309662" cy="1309662"/>
            <a:chOff x="8287098" y="3699247"/>
            <a:chExt cx="1309662" cy="1309662"/>
          </a:xfrm>
        </p:grpSpPr>
        <p:sp>
          <p:nvSpPr>
            <p:cNvPr id="33" name="Rounded Rectangle 25"/>
            <p:cNvSpPr/>
            <p:nvPr/>
          </p:nvSpPr>
          <p:spPr>
            <a:xfrm>
              <a:off x="8287098" y="3699247"/>
              <a:ext cx="1309662" cy="130966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0739" y="3740826"/>
              <a:ext cx="1238267" cy="1238267"/>
            </a:xfrm>
            <a:prstGeom prst="rect">
              <a:avLst/>
            </a:prstGeom>
          </p:spPr>
        </p:pic>
      </p:grpSp>
      <p:cxnSp>
        <p:nvCxnSpPr>
          <p:cNvPr id="37" name="Straight Arrow Connector 36"/>
          <p:cNvCxnSpPr/>
          <p:nvPr/>
        </p:nvCxnSpPr>
        <p:spPr>
          <a:xfrm>
            <a:off x="4478282" y="2173369"/>
            <a:ext cx="2774774" cy="1164634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96" y="5079449"/>
            <a:ext cx="842140" cy="84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18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3617912" y="2080418"/>
            <a:ext cx="3676650" cy="6917472"/>
            <a:chOff x="114300" y="95250"/>
            <a:chExt cx="3676650" cy="6917472"/>
          </a:xfrm>
        </p:grpSpPr>
        <p:sp>
          <p:nvSpPr>
            <p:cNvPr id="5" name="Rounded Rectangle 4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85875" y="6181725"/>
              <a:ext cx="13335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DEV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894137" y="2261399"/>
            <a:ext cx="3105150" cy="5791199"/>
            <a:chOff x="6448425" y="3933826"/>
            <a:chExt cx="2628900" cy="1409700"/>
          </a:xfrm>
        </p:grpSpPr>
        <p:sp>
          <p:nvSpPr>
            <p:cNvPr id="73" name="Rounded Rectangle 72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923341" y="2080418"/>
            <a:ext cx="3800475" cy="6917472"/>
            <a:chOff x="57150" y="95250"/>
            <a:chExt cx="3800475" cy="6917472"/>
          </a:xfrm>
        </p:grpSpPr>
        <p:sp>
          <p:nvSpPr>
            <p:cNvPr id="32" name="Rounded Rectangle 31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7150" y="6181725"/>
              <a:ext cx="38004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TEST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4285912" y="2080418"/>
            <a:ext cx="3790950" cy="6917472"/>
            <a:chOff x="57150" y="95250"/>
            <a:chExt cx="3790950" cy="6917472"/>
          </a:xfrm>
        </p:grpSpPr>
        <p:sp>
          <p:nvSpPr>
            <p:cNvPr id="52" name="Rounded Rectangle 51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7150" y="6181725"/>
              <a:ext cx="3790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PROD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12499974" y="5156993"/>
            <a:ext cx="2019300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7108829" y="5156993"/>
            <a:ext cx="2047875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9266237" y="2261399"/>
            <a:ext cx="3105150" cy="5791199"/>
            <a:chOff x="6448425" y="3933826"/>
            <a:chExt cx="2628900" cy="1409700"/>
          </a:xfrm>
        </p:grpSpPr>
        <p:sp>
          <p:nvSpPr>
            <p:cNvPr id="77" name="Rounded Rectangle 76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4638336" y="2261399"/>
            <a:ext cx="3105150" cy="5791199"/>
            <a:chOff x="6448424" y="3933826"/>
            <a:chExt cx="2628900" cy="1409700"/>
          </a:xfrm>
        </p:grpSpPr>
        <p:sp>
          <p:nvSpPr>
            <p:cNvPr id="88" name="Rounded Rectangle 87"/>
            <p:cNvSpPr/>
            <p:nvPr/>
          </p:nvSpPr>
          <p:spPr>
            <a:xfrm>
              <a:off x="6448424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658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648731" y="6657742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9299300" y="4055179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9" name="Straight Arrow Connector 28"/>
          <p:cNvCxnSpPr/>
          <p:nvPr/>
        </p:nvCxnSpPr>
        <p:spPr>
          <a:xfrm flipV="1">
            <a:off x="7141047" y="5722614"/>
            <a:ext cx="1956547" cy="138448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2197141" y="6165807"/>
            <a:ext cx="2247191" cy="1115015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2215066" y="3651767"/>
            <a:ext cx="2059640" cy="113347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13850770" y="2179432"/>
            <a:ext cx="4056006" cy="2230805"/>
            <a:chOff x="996328" y="4911830"/>
            <a:chExt cx="2857500" cy="1571626"/>
          </a:xfrm>
        </p:grpSpPr>
        <p:pic>
          <p:nvPicPr>
            <p:cNvPr id="33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18"/>
            <a:stretch/>
          </p:blipFill>
          <p:spPr bwMode="auto">
            <a:xfrm>
              <a:off x="2179864" y="4911830"/>
              <a:ext cx="1673964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153"/>
            <a:stretch/>
          </p:blipFill>
          <p:spPr bwMode="auto">
            <a:xfrm>
              <a:off x="996328" y="4911830"/>
              <a:ext cx="1167208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5370" y="7084303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Arrow Connector 23"/>
          <p:cNvCxnSpPr/>
          <p:nvPr/>
        </p:nvCxnSpPr>
        <p:spPr>
          <a:xfrm>
            <a:off x="7042431" y="3956007"/>
            <a:ext cx="2041712" cy="1201831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3494042" y="1571064"/>
            <a:ext cx="3469219" cy="3770263"/>
            <a:chOff x="3494042" y="1571064"/>
            <a:chExt cx="3469219" cy="3770263"/>
          </a:xfrm>
        </p:grpSpPr>
        <p:sp>
          <p:nvSpPr>
            <p:cNvPr id="5" name="Rectangle 4"/>
            <p:cNvSpPr/>
            <p:nvPr/>
          </p:nvSpPr>
          <p:spPr>
            <a:xfrm>
              <a:off x="3494042" y="1571064"/>
              <a:ext cx="3469219" cy="3770263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de-DE" sz="239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39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357665" y="2099135"/>
              <a:ext cx="1677062" cy="28777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81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8100" dirty="0">
                <a:solidFill>
                  <a:schemeClr val="tx2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721541" y="2626270"/>
              <a:ext cx="295372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Boxfuse Component Inventory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4320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8126147" y="6342430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11519847" y="3640695"/>
            <a:ext cx="2041712" cy="1201831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3776716" y="3739867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7971458" y="1255752"/>
            <a:ext cx="3469219" cy="377026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de-DE" sz="239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39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1618463" y="5407302"/>
            <a:ext cx="1956547" cy="138448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835081" y="1783823"/>
            <a:ext cx="1677062" cy="28777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81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8100" dirty="0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198957" y="2310958"/>
            <a:ext cx="29537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Boxfuse Component Inventory</a:t>
            </a:r>
            <a:endParaRPr lang="de-DE" sz="36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656635" y="7856277"/>
            <a:ext cx="71417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Boxfuse Image Generation</a:t>
            </a:r>
          </a:p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5 Seconds</a:t>
            </a:r>
          </a:p>
        </p:txBody>
      </p:sp>
    </p:spTree>
    <p:extLst>
      <p:ext uri="{BB962C8B-B14F-4D97-AF65-F5344CB8AC3E}">
        <p14:creationId xmlns:p14="http://schemas.microsoft.com/office/powerpoint/2010/main" val="4273925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2820515" y="6063545"/>
            <a:ext cx="1765988" cy="1360685"/>
            <a:chOff x="6081914" y="3933826"/>
            <a:chExt cx="3411961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81914" y="4139724"/>
              <a:ext cx="3411961" cy="1120955"/>
            </a:xfrm>
            <a:prstGeom prst="ellipse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>
                  <a:solidFill>
                    <a:schemeClr val="bg1"/>
                  </a:solidFill>
                </a:rPr>
                <a:t>Bootable App</a:t>
              </a:r>
              <a:endParaRPr lang="de-DE" sz="2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604452" y="1633030"/>
            <a:ext cx="5896303" cy="5791199"/>
            <a:chOff x="6448425" y="3933826"/>
            <a:chExt cx="2628900" cy="1409700"/>
          </a:xfrm>
        </p:grpSpPr>
        <p:sp>
          <p:nvSpPr>
            <p:cNvPr id="19" name="Rounded Rectangle 18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96810" y="4534818"/>
              <a:ext cx="2524067" cy="202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Machine Image</a:t>
              </a:r>
              <a:endParaRPr lang="de-DE" sz="4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713814" y="7484543"/>
            <a:ext cx="38019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Legacy OS</a:t>
            </a:r>
          </a:p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Multiple GBs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648718" y="7543486"/>
            <a:ext cx="61361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Boxfuse Secure Micro OS</a:t>
            </a:r>
          </a:p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Few MBs</a:t>
            </a:r>
            <a:endParaRPr lang="de-DE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683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11056932" y="4864320"/>
            <a:ext cx="792658" cy="79265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143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/>
          </a:p>
        </p:txBody>
      </p:sp>
      <p:grpSp>
        <p:nvGrpSpPr>
          <p:cNvPr id="18" name="Group 17"/>
          <p:cNvGrpSpPr/>
          <p:nvPr/>
        </p:nvGrpSpPr>
        <p:grpSpPr>
          <a:xfrm>
            <a:off x="432753" y="2266076"/>
            <a:ext cx="5896303" cy="579119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19" name="Rounded Rectangle 18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grpFill/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96810" y="4359318"/>
              <a:ext cx="2524067" cy="5618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Machine Image</a:t>
              </a:r>
            </a:p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with</a:t>
              </a:r>
            </a:p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Legacy OS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0550771" y="5864156"/>
            <a:ext cx="618099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2">
                    <a:lumMod val="25000"/>
                  </a:schemeClr>
                </a:solidFill>
              </a:rPr>
              <a:t>Boxfuse Micro OS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100x smaller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&lt;10 secs provisioning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secure (smallest attack surface)</a:t>
            </a:r>
          </a:p>
          <a:p>
            <a:pPr algn="ctr"/>
            <a:endParaRPr lang="de-DE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202248" y="5270196"/>
            <a:ext cx="3057525" cy="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694" y="4897316"/>
            <a:ext cx="720969" cy="72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329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5320858" y="4055179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8218699" y="6165807"/>
            <a:ext cx="2247191" cy="1115015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8236624" y="3651767"/>
            <a:ext cx="2059640" cy="113347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9872328" y="2179432"/>
            <a:ext cx="4056006" cy="2230805"/>
            <a:chOff x="996328" y="4911830"/>
            <a:chExt cx="2857500" cy="1571626"/>
          </a:xfrm>
        </p:grpSpPr>
        <p:pic>
          <p:nvPicPr>
            <p:cNvPr id="33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18"/>
            <a:stretch/>
          </p:blipFill>
          <p:spPr bwMode="auto">
            <a:xfrm>
              <a:off x="2179864" y="4911830"/>
              <a:ext cx="1673964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153"/>
            <a:stretch/>
          </p:blipFill>
          <p:spPr bwMode="auto">
            <a:xfrm>
              <a:off x="996328" y="4911830"/>
              <a:ext cx="1167208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6928" y="7084303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032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522787" y="2475711"/>
            <a:ext cx="3105150" cy="5686425"/>
            <a:chOff x="1019175" y="504826"/>
            <a:chExt cx="3105150" cy="5686425"/>
          </a:xfrm>
        </p:grpSpPr>
        <p:grpSp>
          <p:nvGrpSpPr>
            <p:cNvPr id="15" name="Group 14"/>
            <p:cNvGrpSpPr/>
            <p:nvPr/>
          </p:nvGrpSpPr>
          <p:grpSpPr>
            <a:xfrm>
              <a:off x="1019175" y="504826"/>
              <a:ext cx="3105150" cy="1409700"/>
              <a:chOff x="6448425" y="3933826"/>
              <a:chExt cx="2628900" cy="14097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077075" y="4286250"/>
                <a:ext cx="13335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019175" y="2124077"/>
              <a:ext cx="3105150" cy="885824"/>
              <a:chOff x="6448425" y="3933826"/>
              <a:chExt cx="2628900" cy="14097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 Server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019175" y="5305427"/>
              <a:ext cx="3105150" cy="885824"/>
              <a:chOff x="6448425" y="3933826"/>
              <a:chExt cx="2628900" cy="14097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OS Kernel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019175" y="4248152"/>
              <a:ext cx="3105150" cy="885824"/>
              <a:chOff x="6448425" y="3933826"/>
              <a:chExt cx="2628900" cy="14097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Libraries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019175" y="3181352"/>
              <a:ext cx="3105150" cy="885824"/>
              <a:chOff x="6448425" y="3933826"/>
              <a:chExt cx="2628900" cy="14097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Runtime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5474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icture 1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8475" y="8310534"/>
            <a:ext cx="1655807" cy="705924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92667" y="7891664"/>
            <a:ext cx="1496257" cy="679282"/>
            <a:chOff x="6448425" y="3933827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Payload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0644" y="3545561"/>
            <a:ext cx="162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inventory</a:t>
            </a:r>
            <a:endParaRPr lang="de-DE" sz="2800" b="1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1865984" y="7253654"/>
            <a:ext cx="1026685" cy="892798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30178" y="6896045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fuse</a:t>
            </a:r>
            <a:endParaRPr lang="de-DE" sz="2800" b="1" dirty="0"/>
          </a:p>
        </p:txBody>
      </p:sp>
      <p:sp>
        <p:nvSpPr>
          <p:cNvPr id="38" name="Rounded Rectangle 25"/>
          <p:cNvSpPr/>
          <p:nvPr/>
        </p:nvSpPr>
        <p:spPr>
          <a:xfrm>
            <a:off x="3046612" y="6402008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3046612" y="8152933"/>
            <a:ext cx="1610387" cy="2110682"/>
            <a:chOff x="3706033" y="8390326"/>
            <a:chExt cx="1610387" cy="2110682"/>
          </a:xfrm>
        </p:grpSpPr>
        <p:sp>
          <p:nvSpPr>
            <p:cNvPr id="26" name="Rounded Rectangle 25"/>
            <p:cNvSpPr/>
            <p:nvPr/>
          </p:nvSpPr>
          <p:spPr>
            <a:xfrm>
              <a:off x="3706033" y="8890626"/>
              <a:ext cx="1610387" cy="161038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Image</a:t>
              </a:r>
              <a:endParaRPr lang="de-DE" sz="20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805191" y="8390326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/>
                <a:t>rm</a:t>
              </a:r>
              <a:endParaRPr lang="de-DE" sz="2800" b="1" dirty="0"/>
            </a:p>
          </p:txBody>
        </p:sp>
      </p:grpSp>
      <p:sp>
        <p:nvSpPr>
          <p:cNvPr id="11" name="Rounded Rectangle 10"/>
          <p:cNvSpPr/>
          <p:nvPr/>
        </p:nvSpPr>
        <p:spPr>
          <a:xfrm>
            <a:off x="2936585" y="6260221"/>
            <a:ext cx="1868556" cy="4179179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Box 43"/>
          <p:cNvSpPr txBox="1"/>
          <p:nvPr/>
        </p:nvSpPr>
        <p:spPr>
          <a:xfrm>
            <a:off x="3173221" y="5690384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ls</a:t>
            </a:r>
            <a:endParaRPr lang="de-DE" sz="2800" b="1" dirty="0"/>
          </a:p>
        </p:txBody>
      </p:sp>
      <p:sp>
        <p:nvSpPr>
          <p:cNvPr id="79" name="Rounded Rectangle 75"/>
          <p:cNvSpPr/>
          <p:nvPr/>
        </p:nvSpPr>
        <p:spPr>
          <a:xfrm>
            <a:off x="13284995" y="8261921"/>
            <a:ext cx="1441656" cy="1514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6191" y="10022105"/>
            <a:ext cx="1655807" cy="705924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13243352" y="7764947"/>
            <a:ext cx="1506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kill</a:t>
            </a:r>
            <a:endParaRPr lang="de-DE" sz="2800" b="1" dirty="0"/>
          </a:p>
        </p:txBody>
      </p:sp>
      <p:sp>
        <p:nvSpPr>
          <p:cNvPr id="73" name="Rounded Rectangle 72"/>
          <p:cNvSpPr/>
          <p:nvPr/>
        </p:nvSpPr>
        <p:spPr>
          <a:xfrm>
            <a:off x="13035104" y="5803900"/>
            <a:ext cx="1896954" cy="4153429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Box 73"/>
          <p:cNvSpPr txBox="1"/>
          <p:nvPr/>
        </p:nvSpPr>
        <p:spPr>
          <a:xfrm>
            <a:off x="13270802" y="5269176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ps</a:t>
            </a:r>
            <a:r>
              <a:rPr lang="en-US" sz="2800" b="1" dirty="0"/>
              <a:t> / info</a:t>
            </a:r>
            <a:endParaRPr lang="de-DE" sz="2800" b="1" dirty="0"/>
          </a:p>
        </p:txBody>
      </p:sp>
      <p:sp>
        <p:nvSpPr>
          <p:cNvPr id="76" name="Rounded Rectangle 75"/>
          <p:cNvSpPr/>
          <p:nvPr/>
        </p:nvSpPr>
        <p:spPr>
          <a:xfrm>
            <a:off x="13274582" y="599292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52" name="Group 51"/>
          <p:cNvGrpSpPr/>
          <p:nvPr/>
        </p:nvGrpSpPr>
        <p:grpSpPr>
          <a:xfrm rot="19799262">
            <a:off x="14640901" y="5795500"/>
            <a:ext cx="1885252" cy="592848"/>
            <a:chOff x="2151794" y="398361"/>
            <a:chExt cx="1639950" cy="592848"/>
          </a:xfrm>
        </p:grpSpPr>
        <p:cxnSp>
          <p:nvCxnSpPr>
            <p:cNvPr id="63" name="Straight Arrow Connector 6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2151794" y="398361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open</a:t>
              </a:r>
              <a:endParaRPr lang="de-DE" sz="2800" b="1" dirty="0"/>
            </a:p>
          </p:txBody>
        </p:sp>
      </p:grpSp>
      <p:grpSp>
        <p:nvGrpSpPr>
          <p:cNvPr id="65" name="Group 64"/>
          <p:cNvGrpSpPr/>
          <p:nvPr/>
        </p:nvGrpSpPr>
        <p:grpSpPr>
          <a:xfrm rot="2145737">
            <a:off x="15049754" y="7931807"/>
            <a:ext cx="1747595" cy="562033"/>
            <a:chOff x="2214063" y="429176"/>
            <a:chExt cx="1577681" cy="562033"/>
          </a:xfrm>
        </p:grpSpPr>
        <p:cxnSp>
          <p:nvCxnSpPr>
            <p:cNvPr id="75" name="Straight Arrow Connector 74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2214063" y="429176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logs</a:t>
              </a:r>
              <a:endParaRPr lang="de-DE" sz="2800" b="1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4776" y="4904276"/>
            <a:ext cx="2294064" cy="1436808"/>
          </a:xfrm>
          <a:prstGeom prst="rect">
            <a:avLst/>
          </a:prstGeom>
        </p:spPr>
      </p:pic>
      <p:pic>
        <p:nvPicPr>
          <p:cNvPr id="1026" name="Picture 2" descr="Console showing log4J log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3594" y="8733825"/>
            <a:ext cx="2241408" cy="163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68"/>
          <p:cNvGrpSpPr/>
          <p:nvPr/>
        </p:nvGrpSpPr>
        <p:grpSpPr>
          <a:xfrm rot="30595">
            <a:off x="5016020" y="7249923"/>
            <a:ext cx="7916120" cy="991479"/>
            <a:chOff x="-3403663" y="318043"/>
            <a:chExt cx="7146456" cy="991479"/>
          </a:xfrm>
        </p:grpSpPr>
        <p:cxnSp>
          <p:nvCxnSpPr>
            <p:cNvPr id="70" name="Straight Arrow Connector 69"/>
            <p:cNvCxnSpPr/>
            <p:nvPr/>
          </p:nvCxnSpPr>
          <p:spPr>
            <a:xfrm rot="21569405">
              <a:off x="-3403663" y="1306628"/>
              <a:ext cx="7126260" cy="2894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8177010" y="7633168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run</a:t>
            </a:r>
            <a:endParaRPr lang="de-DE" sz="2800" b="1" dirty="0"/>
          </a:p>
        </p:txBody>
      </p:sp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5690" y="10106789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 rot="15783161">
            <a:off x="3803049" y="4241481"/>
            <a:ext cx="2158000" cy="1871099"/>
            <a:chOff x="6193846" y="4323361"/>
            <a:chExt cx="2158000" cy="1871099"/>
          </a:xfrm>
        </p:grpSpPr>
        <p:grpSp>
          <p:nvGrpSpPr>
            <p:cNvPr id="82" name="Group 81"/>
            <p:cNvGrpSpPr/>
            <p:nvPr/>
          </p:nvGrpSpPr>
          <p:grpSpPr>
            <a:xfrm rot="2175025">
              <a:off x="6193846" y="4598766"/>
              <a:ext cx="2158000" cy="1595694"/>
              <a:chOff x="2386580" y="381655"/>
              <a:chExt cx="1408522" cy="1595694"/>
            </a:xfrm>
          </p:grpSpPr>
          <p:cxnSp>
            <p:nvCxnSpPr>
              <p:cNvPr id="83" name="Straight Arrow Connector 82"/>
              <p:cNvCxnSpPr/>
              <p:nvPr/>
            </p:nvCxnSpPr>
            <p:spPr>
              <a:xfrm rot="2805870" flipV="1">
                <a:off x="2177790" y="805057"/>
                <a:ext cx="1595694" cy="748889"/>
              </a:xfrm>
              <a:prstGeom prst="straightConnector1">
                <a:avLst/>
              </a:prstGeom>
              <a:ln w="1428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/>
              <p:cNvSpPr txBox="1"/>
              <p:nvPr/>
            </p:nvSpPr>
            <p:spPr>
              <a:xfrm rot="587581">
                <a:off x="2386580" y="412299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2800" b="1" dirty="0"/>
              </a:p>
            </p:txBody>
          </p:sp>
        </p:grpSp>
        <p:sp>
          <p:nvSpPr>
            <p:cNvPr id="90" name="TextBox 89"/>
            <p:cNvSpPr txBox="1"/>
            <p:nvPr/>
          </p:nvSpPr>
          <p:spPr>
            <a:xfrm rot="2888955">
              <a:off x="6614341" y="4729417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push</a:t>
              </a:r>
              <a:endParaRPr lang="de-DE" sz="28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 rot="16705380">
            <a:off x="4108914" y="5188443"/>
            <a:ext cx="2158000" cy="1093712"/>
            <a:chOff x="6047476" y="5127324"/>
            <a:chExt cx="2158000" cy="1093712"/>
          </a:xfrm>
        </p:grpSpPr>
        <p:grpSp>
          <p:nvGrpSpPr>
            <p:cNvPr id="87" name="Group 86"/>
            <p:cNvGrpSpPr/>
            <p:nvPr/>
          </p:nvGrpSpPr>
          <p:grpSpPr>
            <a:xfrm rot="12978250">
              <a:off x="6047476" y="5127324"/>
              <a:ext cx="2158000" cy="1068144"/>
              <a:chOff x="2334271" y="318043"/>
              <a:chExt cx="1408522" cy="1068144"/>
            </a:xfrm>
          </p:grpSpPr>
          <p:cxnSp>
            <p:nvCxnSpPr>
              <p:cNvPr id="88" name="Straight Arrow Connector 87"/>
              <p:cNvCxnSpPr/>
              <p:nvPr/>
            </p:nvCxnSpPr>
            <p:spPr>
              <a:xfrm rot="13516370" flipH="1">
                <a:off x="2521748" y="548171"/>
                <a:ext cx="950331" cy="725701"/>
              </a:xfrm>
              <a:prstGeom prst="straightConnector1">
                <a:avLst/>
              </a:prstGeom>
              <a:ln w="1428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/>
              <p:cNvSpPr txBox="1"/>
              <p:nvPr/>
            </p:nvSpPr>
            <p:spPr>
              <a:xfrm>
                <a:off x="2334271" y="318043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2800" b="1" dirty="0"/>
              </a:p>
            </p:txBody>
          </p:sp>
        </p:grpSp>
        <p:sp>
          <p:nvSpPr>
            <p:cNvPr id="91" name="TextBox 90"/>
            <p:cNvSpPr txBox="1"/>
            <p:nvPr/>
          </p:nvSpPr>
          <p:spPr>
            <a:xfrm rot="1915980">
              <a:off x="6534005" y="5697816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pull</a:t>
              </a:r>
              <a:endParaRPr lang="de-DE" sz="2800" b="1" dirty="0"/>
            </a:p>
          </p:txBody>
        </p:sp>
      </p:grpSp>
      <p:grpSp>
        <p:nvGrpSpPr>
          <p:cNvPr id="58" name="Group 57"/>
          <p:cNvGrpSpPr/>
          <p:nvPr/>
        </p:nvGrpSpPr>
        <p:grpSpPr>
          <a:xfrm rot="2542460">
            <a:off x="1726771" y="5961494"/>
            <a:ext cx="1579601" cy="673166"/>
            <a:chOff x="2334271" y="318043"/>
            <a:chExt cx="1457473" cy="673166"/>
          </a:xfrm>
        </p:grpSpPr>
        <p:cxnSp>
          <p:nvCxnSpPr>
            <p:cNvPr id="59" name="Straight Arrow Connector 58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-798686" y="5803367"/>
            <a:ext cx="3320724" cy="1569660"/>
            <a:chOff x="272155" y="308052"/>
            <a:chExt cx="3320724" cy="1569661"/>
          </a:xfrm>
        </p:grpSpPr>
        <p:sp>
          <p:nvSpPr>
            <p:cNvPr id="5" name="Rectangle 4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Boxfuse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Inventory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3" name="Rounded Rectangle 92"/>
          <p:cNvSpPr/>
          <p:nvPr/>
        </p:nvSpPr>
        <p:spPr>
          <a:xfrm>
            <a:off x="37409" y="4065824"/>
            <a:ext cx="1686910" cy="190166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4" name="Group 33"/>
          <p:cNvGrpSpPr/>
          <p:nvPr/>
        </p:nvGrpSpPr>
        <p:grpSpPr>
          <a:xfrm>
            <a:off x="152014" y="5121044"/>
            <a:ext cx="1423555" cy="685800"/>
            <a:chOff x="1155127" y="1365420"/>
            <a:chExt cx="1423555" cy="685800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155127" y="1506035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56133" y="4266370"/>
            <a:ext cx="1423555" cy="685800"/>
            <a:chOff x="1159246" y="646669"/>
            <a:chExt cx="1423555" cy="685800"/>
          </a:xfrm>
        </p:grpSpPr>
        <p:sp>
          <p:nvSpPr>
            <p:cNvPr id="96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159246" y="793462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 rot="19652805">
            <a:off x="4162682" y="725511"/>
            <a:ext cx="1390661" cy="1007553"/>
            <a:chOff x="2789920" y="566271"/>
            <a:chExt cx="1390661" cy="1007553"/>
          </a:xfrm>
        </p:grpSpPr>
        <p:cxnSp>
          <p:nvCxnSpPr>
            <p:cNvPr id="92" name="Straight Arrow Connector 62"/>
            <p:cNvCxnSpPr/>
            <p:nvPr/>
          </p:nvCxnSpPr>
          <p:spPr>
            <a:xfrm>
              <a:off x="2789920" y="704012"/>
              <a:ext cx="1368841" cy="869812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63"/>
            <p:cNvSpPr txBox="1"/>
            <p:nvPr/>
          </p:nvSpPr>
          <p:spPr>
            <a:xfrm rot="1947300">
              <a:off x="2845250" y="566271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create</a:t>
              </a:r>
              <a:endParaRPr lang="de-DE" sz="2800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0281296" y="1956267"/>
            <a:ext cx="1701827" cy="546568"/>
            <a:chOff x="13622372" y="487952"/>
            <a:chExt cx="1701827" cy="546568"/>
          </a:xfrm>
        </p:grpSpPr>
        <p:cxnSp>
          <p:nvCxnSpPr>
            <p:cNvPr id="98" name="Straight Arrow Connector 97"/>
            <p:cNvCxnSpPr/>
            <p:nvPr/>
          </p:nvCxnSpPr>
          <p:spPr>
            <a:xfrm>
              <a:off x="13722216" y="1034520"/>
              <a:ext cx="1601983" cy="0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13622372" y="487952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convert</a:t>
              </a:r>
              <a:endParaRPr lang="de-DE" sz="2800" b="1" dirty="0"/>
            </a:p>
          </p:txBody>
        </p:sp>
      </p:grpSp>
      <p:pic>
        <p:nvPicPr>
          <p:cNvPr id="101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36657">
            <a:off x="11972837" y="3959010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Rounded Rectangle 25"/>
          <p:cNvSpPr/>
          <p:nvPr/>
        </p:nvSpPr>
        <p:spPr>
          <a:xfrm>
            <a:off x="6191066" y="1778233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108" name="Group 107"/>
          <p:cNvGrpSpPr/>
          <p:nvPr/>
        </p:nvGrpSpPr>
        <p:grpSpPr>
          <a:xfrm>
            <a:off x="6119445" y="3509619"/>
            <a:ext cx="1793631" cy="2092121"/>
            <a:chOff x="3637084" y="7951687"/>
            <a:chExt cx="1793631" cy="2092121"/>
          </a:xfrm>
        </p:grpSpPr>
        <p:sp>
          <p:nvSpPr>
            <p:cNvPr id="109" name="Rounded Rectangle 25"/>
            <p:cNvSpPr/>
            <p:nvPr/>
          </p:nvSpPr>
          <p:spPr>
            <a:xfrm>
              <a:off x="3706033" y="8433426"/>
              <a:ext cx="1610387" cy="161038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Image</a:t>
              </a:r>
              <a:endParaRPr lang="de-DE" sz="2000" b="1" dirty="0"/>
            </a:p>
          </p:txBody>
        </p:sp>
        <p:sp>
          <p:nvSpPr>
            <p:cNvPr id="110" name="Cross 109"/>
            <p:cNvSpPr/>
            <p:nvPr/>
          </p:nvSpPr>
          <p:spPr>
            <a:xfrm rot="2669759">
              <a:off x="3902425" y="8661719"/>
              <a:ext cx="1235015" cy="1239798"/>
            </a:xfrm>
            <a:prstGeom prst="plus">
              <a:avLst>
                <a:gd name="adj" fmla="val 47174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637084" y="7951687"/>
              <a:ext cx="17936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/>
                <a:t>rm</a:t>
              </a:r>
              <a:r>
                <a:rPr lang="en-US" sz="2800" b="1" dirty="0"/>
                <a:t> -vault</a:t>
              </a:r>
              <a:endParaRPr lang="de-DE" sz="2800" b="1" dirty="0"/>
            </a:p>
          </p:txBody>
        </p:sp>
      </p:grpSp>
      <p:sp>
        <p:nvSpPr>
          <p:cNvPr id="112" name="Rounded Rectangle 111"/>
          <p:cNvSpPr/>
          <p:nvPr/>
        </p:nvSpPr>
        <p:spPr>
          <a:xfrm>
            <a:off x="5811714" y="482600"/>
            <a:ext cx="4352193" cy="5579209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TextBox 112"/>
          <p:cNvSpPr txBox="1"/>
          <p:nvPr/>
        </p:nvSpPr>
        <p:spPr>
          <a:xfrm>
            <a:off x="7273364" y="0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ls -vault</a:t>
            </a:r>
            <a:endParaRPr lang="de-DE" sz="2800" b="1" dirty="0"/>
          </a:p>
        </p:txBody>
      </p:sp>
      <p:grpSp>
        <p:nvGrpSpPr>
          <p:cNvPr id="114" name="Group 41"/>
          <p:cNvGrpSpPr/>
          <p:nvPr/>
        </p:nvGrpSpPr>
        <p:grpSpPr>
          <a:xfrm>
            <a:off x="6182971" y="945239"/>
            <a:ext cx="1626577" cy="685800"/>
            <a:chOff x="1159246" y="646669"/>
            <a:chExt cx="1423555" cy="685800"/>
          </a:xfrm>
        </p:grpSpPr>
        <p:sp>
          <p:nvSpPr>
            <p:cNvPr id="115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SameRect">
              <a:avLst/>
            </a:prstGeom>
            <a:solidFill>
              <a:srgbClr val="996633"/>
            </a:solidFill>
            <a:ln w="76200">
              <a:solidFill>
                <a:srgbClr val="6633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6" name="TextBox 96"/>
            <p:cNvSpPr txBox="1"/>
            <p:nvPr/>
          </p:nvSpPr>
          <p:spPr>
            <a:xfrm>
              <a:off x="1159246" y="793462"/>
              <a:ext cx="1423555" cy="442674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7" name="Snip Same Side Corner Rectangle 116"/>
          <p:cNvSpPr/>
          <p:nvPr/>
        </p:nvSpPr>
        <p:spPr>
          <a:xfrm>
            <a:off x="6081297" y="686777"/>
            <a:ext cx="1858157" cy="5066323"/>
          </a:xfrm>
          <a:prstGeom prst="snip2Same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8" name="Group 127"/>
          <p:cNvGrpSpPr/>
          <p:nvPr/>
        </p:nvGrpSpPr>
        <p:grpSpPr>
          <a:xfrm>
            <a:off x="6422729" y="5915714"/>
            <a:ext cx="3320724" cy="1569660"/>
            <a:chOff x="272155" y="308052"/>
            <a:chExt cx="3320724" cy="1569661"/>
          </a:xfrm>
        </p:grpSpPr>
        <p:sp>
          <p:nvSpPr>
            <p:cNvPr id="129" name="Rectangle 128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Boxfuse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Vault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12058727" y="1692591"/>
            <a:ext cx="1610387" cy="1610382"/>
            <a:chOff x="11205872" y="8321991"/>
            <a:chExt cx="1610387" cy="1610382"/>
          </a:xfrm>
        </p:grpSpPr>
        <p:sp>
          <p:nvSpPr>
            <p:cNvPr id="135" name="Rounded Rectangle 25"/>
            <p:cNvSpPr/>
            <p:nvPr/>
          </p:nvSpPr>
          <p:spPr>
            <a:xfrm>
              <a:off x="11205872" y="8321991"/>
              <a:ext cx="1610387" cy="161038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AMI</a:t>
              </a:r>
              <a:endParaRPr lang="de-DE" sz="2000" b="1" dirty="0"/>
            </a:p>
          </p:txBody>
        </p:sp>
        <p:pic>
          <p:nvPicPr>
            <p:cNvPr id="136" name="Picture 2" descr="http://miamitom.net/content/wp-content/uploads/2015/04/aws-logo-large_white-300x111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94036" y="8715083"/>
              <a:ext cx="1254614" cy="464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37" name="Straight Arrow Connector 136"/>
          <p:cNvCxnSpPr/>
          <p:nvPr/>
        </p:nvCxnSpPr>
        <p:spPr>
          <a:xfrm>
            <a:off x="12933485" y="3437792"/>
            <a:ext cx="477715" cy="1845408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 rot="4412210">
            <a:off x="12468285" y="3943392"/>
            <a:ext cx="2034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run -</a:t>
            </a:r>
            <a:r>
              <a:rPr lang="en-US" sz="2800" b="1" dirty="0" err="1"/>
              <a:t>env</a:t>
            </a:r>
            <a:r>
              <a:rPr lang="en-US" sz="2800" b="1" dirty="0"/>
              <a:t>=...</a:t>
            </a:r>
            <a:endParaRPr lang="de-DE" sz="2800" b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11526408" y="5386789"/>
            <a:ext cx="1833995" cy="1429890"/>
            <a:chOff x="11589908" y="5793189"/>
            <a:chExt cx="1833995" cy="1429890"/>
          </a:xfrm>
        </p:grpSpPr>
        <p:sp>
          <p:nvSpPr>
            <p:cNvPr id="141" name="Freeform 140"/>
            <p:cNvSpPr/>
            <p:nvPr/>
          </p:nvSpPr>
          <p:spPr>
            <a:xfrm rot="2922911" flipH="1">
              <a:off x="11787186" y="5832791"/>
              <a:ext cx="1429890" cy="1350686"/>
            </a:xfrm>
            <a:custGeom>
              <a:avLst/>
              <a:gdLst>
                <a:gd name="connsiteX0" fmla="*/ 105508 w 2166585"/>
                <a:gd name="connsiteY0" fmla="*/ 0 h 2444531"/>
                <a:gd name="connsiteX1" fmla="*/ 2127738 w 2166585"/>
                <a:gd name="connsiteY1" fmla="*/ 1345223 h 2444531"/>
                <a:gd name="connsiteX2" fmla="*/ 1345223 w 2166585"/>
                <a:gd name="connsiteY2" fmla="*/ 2444261 h 2444531"/>
                <a:gd name="connsiteX3" fmla="*/ 211015 w 2166585"/>
                <a:gd name="connsiteY3" fmla="*/ 1248508 h 2444531"/>
                <a:gd name="connsiteX4" fmla="*/ 0 w 2166585"/>
                <a:gd name="connsiteY4" fmla="*/ 870438 h 2444531"/>
                <a:gd name="connsiteX0" fmla="*/ 105508 w 1719547"/>
                <a:gd name="connsiteY0" fmla="*/ 0 h 2452308"/>
                <a:gd name="connsiteX1" fmla="*/ 1645704 w 1719547"/>
                <a:gd name="connsiteY1" fmla="*/ 590519 h 2452308"/>
                <a:gd name="connsiteX2" fmla="*/ 1345223 w 1719547"/>
                <a:gd name="connsiteY2" fmla="*/ 2444261 h 2452308"/>
                <a:gd name="connsiteX3" fmla="*/ 211015 w 1719547"/>
                <a:gd name="connsiteY3" fmla="*/ 1248508 h 2452308"/>
                <a:gd name="connsiteX4" fmla="*/ 0 w 1719547"/>
                <a:gd name="connsiteY4" fmla="*/ 870438 h 2452308"/>
                <a:gd name="connsiteX0" fmla="*/ 105508 w 1773053"/>
                <a:gd name="connsiteY0" fmla="*/ 0 h 2452306"/>
                <a:gd name="connsiteX1" fmla="*/ 1645704 w 1773053"/>
                <a:gd name="connsiteY1" fmla="*/ 590519 h 2452306"/>
                <a:gd name="connsiteX2" fmla="*/ 1345223 w 1773053"/>
                <a:gd name="connsiteY2" fmla="*/ 2444261 h 2452306"/>
                <a:gd name="connsiteX3" fmla="*/ 211015 w 1773053"/>
                <a:gd name="connsiteY3" fmla="*/ 1248508 h 2452306"/>
                <a:gd name="connsiteX4" fmla="*/ 0 w 1773053"/>
                <a:gd name="connsiteY4" fmla="*/ 870438 h 2452306"/>
                <a:gd name="connsiteX0" fmla="*/ 272767 w 1707833"/>
                <a:gd name="connsiteY0" fmla="*/ -1 h 2769509"/>
                <a:gd name="connsiteX1" fmla="*/ 1645704 w 1707833"/>
                <a:gd name="connsiteY1" fmla="*/ 907720 h 2769509"/>
                <a:gd name="connsiteX2" fmla="*/ 1345223 w 1707833"/>
                <a:gd name="connsiteY2" fmla="*/ 2761462 h 2769509"/>
                <a:gd name="connsiteX3" fmla="*/ 211015 w 1707833"/>
                <a:gd name="connsiteY3" fmla="*/ 1565709 h 2769509"/>
                <a:gd name="connsiteX4" fmla="*/ 0 w 1707833"/>
                <a:gd name="connsiteY4" fmla="*/ 1187639 h 2769509"/>
                <a:gd name="connsiteX0" fmla="*/ 272767 w 1707833"/>
                <a:gd name="connsiteY0" fmla="*/ 1 h 2769509"/>
                <a:gd name="connsiteX1" fmla="*/ 1645704 w 1707833"/>
                <a:gd name="connsiteY1" fmla="*/ 907722 h 2769509"/>
                <a:gd name="connsiteX2" fmla="*/ 1345223 w 1707833"/>
                <a:gd name="connsiteY2" fmla="*/ 2761464 h 2769509"/>
                <a:gd name="connsiteX3" fmla="*/ 211015 w 1707833"/>
                <a:gd name="connsiteY3" fmla="*/ 1565711 h 2769509"/>
                <a:gd name="connsiteX4" fmla="*/ 0 w 1707833"/>
                <a:gd name="connsiteY4" fmla="*/ 1187641 h 2769509"/>
                <a:gd name="connsiteX0" fmla="*/ 272767 w 1668896"/>
                <a:gd name="connsiteY0" fmla="*/ -1 h 2135095"/>
                <a:gd name="connsiteX1" fmla="*/ 1645704 w 1668896"/>
                <a:gd name="connsiteY1" fmla="*/ 907720 h 2135095"/>
                <a:gd name="connsiteX2" fmla="*/ 1069305 w 1668896"/>
                <a:gd name="connsiteY2" fmla="*/ 2119739 h 2135095"/>
                <a:gd name="connsiteX3" fmla="*/ 211015 w 1668896"/>
                <a:gd name="connsiteY3" fmla="*/ 1565709 h 2135095"/>
                <a:gd name="connsiteX4" fmla="*/ 0 w 1668896"/>
                <a:gd name="connsiteY4" fmla="*/ 1187639 h 2135095"/>
                <a:gd name="connsiteX0" fmla="*/ 272767 w 1674676"/>
                <a:gd name="connsiteY0" fmla="*/ 1 h 2137565"/>
                <a:gd name="connsiteX1" fmla="*/ 1645704 w 1674676"/>
                <a:gd name="connsiteY1" fmla="*/ 907722 h 2137565"/>
                <a:gd name="connsiteX2" fmla="*/ 1069305 w 1674676"/>
                <a:gd name="connsiteY2" fmla="*/ 2119741 h 2137565"/>
                <a:gd name="connsiteX3" fmla="*/ 211015 w 1674676"/>
                <a:gd name="connsiteY3" fmla="*/ 1565711 h 2137565"/>
                <a:gd name="connsiteX4" fmla="*/ 0 w 1674676"/>
                <a:gd name="connsiteY4" fmla="*/ 1187641 h 2137565"/>
                <a:gd name="connsiteX0" fmla="*/ 272767 w 1571106"/>
                <a:gd name="connsiteY0" fmla="*/ -1 h 2129034"/>
                <a:gd name="connsiteX1" fmla="*/ 1543936 w 1571106"/>
                <a:gd name="connsiteY1" fmla="*/ 1075043 h 2129034"/>
                <a:gd name="connsiteX2" fmla="*/ 1069305 w 1571106"/>
                <a:gd name="connsiteY2" fmla="*/ 2119739 h 2129034"/>
                <a:gd name="connsiteX3" fmla="*/ 211015 w 1571106"/>
                <a:gd name="connsiteY3" fmla="*/ 1565709 h 2129034"/>
                <a:gd name="connsiteX4" fmla="*/ 0 w 1571106"/>
                <a:gd name="connsiteY4" fmla="*/ 1187639 h 2129034"/>
                <a:gd name="connsiteX0" fmla="*/ 300185 w 1598524"/>
                <a:gd name="connsiteY0" fmla="*/ 1 h 2129150"/>
                <a:gd name="connsiteX1" fmla="*/ 1571354 w 1598524"/>
                <a:gd name="connsiteY1" fmla="*/ 1075045 h 2129150"/>
                <a:gd name="connsiteX2" fmla="*/ 1096723 w 1598524"/>
                <a:gd name="connsiteY2" fmla="*/ 2119741 h 2129150"/>
                <a:gd name="connsiteX3" fmla="*/ 238433 w 1598524"/>
                <a:gd name="connsiteY3" fmla="*/ 1565711 h 2129150"/>
                <a:gd name="connsiteX4" fmla="*/ 0 w 1598524"/>
                <a:gd name="connsiteY4" fmla="*/ 1146568 h 2129150"/>
                <a:gd name="connsiteX0" fmla="*/ 537478 w 1840027"/>
                <a:gd name="connsiteY0" fmla="*/ -1 h 2132910"/>
                <a:gd name="connsiteX1" fmla="*/ 1808647 w 1840027"/>
                <a:gd name="connsiteY1" fmla="*/ 1075043 h 2132910"/>
                <a:gd name="connsiteX2" fmla="*/ 1334016 w 1840027"/>
                <a:gd name="connsiteY2" fmla="*/ 2119739 h 2132910"/>
                <a:gd name="connsiteX3" fmla="*/ 43983 w 1840027"/>
                <a:gd name="connsiteY3" fmla="*/ 1630294 h 2132910"/>
                <a:gd name="connsiteX4" fmla="*/ 237293 w 1840027"/>
                <a:gd name="connsiteY4" fmla="*/ 1146566 h 2132910"/>
                <a:gd name="connsiteX0" fmla="*/ 836307 w 2138856"/>
                <a:gd name="connsiteY0" fmla="*/ 1 h 2132969"/>
                <a:gd name="connsiteX1" fmla="*/ 2107476 w 2138856"/>
                <a:gd name="connsiteY1" fmla="*/ 1075045 h 2132969"/>
                <a:gd name="connsiteX2" fmla="*/ 1632845 w 2138856"/>
                <a:gd name="connsiteY2" fmla="*/ 2119741 h 2132969"/>
                <a:gd name="connsiteX3" fmla="*/ 342812 w 2138856"/>
                <a:gd name="connsiteY3" fmla="*/ 1630296 h 2132969"/>
                <a:gd name="connsiteX4" fmla="*/ 0 w 2138856"/>
                <a:gd name="connsiteY4" fmla="*/ 1133101 h 2132969"/>
                <a:gd name="connsiteX0" fmla="*/ 836307 w 2117242"/>
                <a:gd name="connsiteY0" fmla="*/ -1 h 2267967"/>
                <a:gd name="connsiteX1" fmla="*/ 2107476 w 2117242"/>
                <a:gd name="connsiteY1" fmla="*/ 1075043 h 2267967"/>
                <a:gd name="connsiteX2" fmla="*/ 1367414 w 2117242"/>
                <a:gd name="connsiteY2" fmla="*/ 2257253 h 2267967"/>
                <a:gd name="connsiteX3" fmla="*/ 342812 w 2117242"/>
                <a:gd name="connsiteY3" fmla="*/ 1630294 h 2267967"/>
                <a:gd name="connsiteX4" fmla="*/ 0 w 2117242"/>
                <a:gd name="connsiteY4" fmla="*/ 1133099 h 2267967"/>
                <a:gd name="connsiteX0" fmla="*/ 836307 w 2116587"/>
                <a:gd name="connsiteY0" fmla="*/ 1 h 2257694"/>
                <a:gd name="connsiteX1" fmla="*/ 2107476 w 2116587"/>
                <a:gd name="connsiteY1" fmla="*/ 1075045 h 2257694"/>
                <a:gd name="connsiteX2" fmla="*/ 1367414 w 2116587"/>
                <a:gd name="connsiteY2" fmla="*/ 2257255 h 2257694"/>
                <a:gd name="connsiteX3" fmla="*/ 342812 w 2116587"/>
                <a:gd name="connsiteY3" fmla="*/ 1630296 h 2257694"/>
                <a:gd name="connsiteX4" fmla="*/ 0 w 2116587"/>
                <a:gd name="connsiteY4" fmla="*/ 1133101 h 2257694"/>
                <a:gd name="connsiteX0" fmla="*/ 836307 w 1939952"/>
                <a:gd name="connsiteY0" fmla="*/ -1 h 2264771"/>
                <a:gd name="connsiteX1" fmla="*/ 1926982 w 1939952"/>
                <a:gd name="connsiteY1" fmla="*/ 1176644 h 2264771"/>
                <a:gd name="connsiteX2" fmla="*/ 1367414 w 1939952"/>
                <a:gd name="connsiteY2" fmla="*/ 2257253 h 2264771"/>
                <a:gd name="connsiteX3" fmla="*/ 342812 w 1939952"/>
                <a:gd name="connsiteY3" fmla="*/ 1630294 h 2264771"/>
                <a:gd name="connsiteX4" fmla="*/ 0 w 1939952"/>
                <a:gd name="connsiteY4" fmla="*/ 1133099 h 2264771"/>
                <a:gd name="connsiteX0" fmla="*/ 836307 w 1942784"/>
                <a:gd name="connsiteY0" fmla="*/ 1 h 2076708"/>
                <a:gd name="connsiteX1" fmla="*/ 1926982 w 1942784"/>
                <a:gd name="connsiteY1" fmla="*/ 1176646 h 2076708"/>
                <a:gd name="connsiteX2" fmla="*/ 1405487 w 1942784"/>
                <a:gd name="connsiteY2" fmla="*/ 2066305 h 2076708"/>
                <a:gd name="connsiteX3" fmla="*/ 342812 w 1942784"/>
                <a:gd name="connsiteY3" fmla="*/ 1630296 h 2076708"/>
                <a:gd name="connsiteX4" fmla="*/ 0 w 1942784"/>
                <a:gd name="connsiteY4" fmla="*/ 1133101 h 2076708"/>
                <a:gd name="connsiteX0" fmla="*/ 836307 w 1942783"/>
                <a:gd name="connsiteY0" fmla="*/ -1 h 2076706"/>
                <a:gd name="connsiteX1" fmla="*/ 1926982 w 1942783"/>
                <a:gd name="connsiteY1" fmla="*/ 1176645 h 2076706"/>
                <a:gd name="connsiteX2" fmla="*/ 1405487 w 1942783"/>
                <a:gd name="connsiteY2" fmla="*/ 2066303 h 2076706"/>
                <a:gd name="connsiteX3" fmla="*/ 342812 w 1942783"/>
                <a:gd name="connsiteY3" fmla="*/ 1630294 h 2076706"/>
                <a:gd name="connsiteX4" fmla="*/ 0 w 1942783"/>
                <a:gd name="connsiteY4" fmla="*/ 1133099 h 2076706"/>
                <a:gd name="connsiteX0" fmla="*/ 836307 w 1934818"/>
                <a:gd name="connsiteY0" fmla="*/ 1 h 2076708"/>
                <a:gd name="connsiteX1" fmla="*/ 1926982 w 1934818"/>
                <a:gd name="connsiteY1" fmla="*/ 1176647 h 2076708"/>
                <a:gd name="connsiteX2" fmla="*/ 1405487 w 1934818"/>
                <a:gd name="connsiteY2" fmla="*/ 2066305 h 2076708"/>
                <a:gd name="connsiteX3" fmla="*/ 342812 w 1934818"/>
                <a:gd name="connsiteY3" fmla="*/ 1630296 h 2076708"/>
                <a:gd name="connsiteX4" fmla="*/ 0 w 1934818"/>
                <a:gd name="connsiteY4" fmla="*/ 1133101 h 2076708"/>
                <a:gd name="connsiteX0" fmla="*/ 836307 w 1936612"/>
                <a:gd name="connsiteY0" fmla="*/ -1 h 2183647"/>
                <a:gd name="connsiteX1" fmla="*/ 1926982 w 1936612"/>
                <a:gd name="connsiteY1" fmla="*/ 1176645 h 2183647"/>
                <a:gd name="connsiteX2" fmla="*/ 1312576 w 1936612"/>
                <a:gd name="connsiteY2" fmla="*/ 2175110 h 2183647"/>
                <a:gd name="connsiteX3" fmla="*/ 342812 w 1936612"/>
                <a:gd name="connsiteY3" fmla="*/ 1630294 h 2183647"/>
                <a:gd name="connsiteX4" fmla="*/ 0 w 1936612"/>
                <a:gd name="connsiteY4" fmla="*/ 1133099 h 2183647"/>
                <a:gd name="connsiteX0" fmla="*/ 836307 w 1936644"/>
                <a:gd name="connsiteY0" fmla="*/ 1 h 2178750"/>
                <a:gd name="connsiteX1" fmla="*/ 1926982 w 1936644"/>
                <a:gd name="connsiteY1" fmla="*/ 1176647 h 2178750"/>
                <a:gd name="connsiteX2" fmla="*/ 1312576 w 1936644"/>
                <a:gd name="connsiteY2" fmla="*/ 2175112 h 2178750"/>
                <a:gd name="connsiteX3" fmla="*/ 342812 w 1936644"/>
                <a:gd name="connsiteY3" fmla="*/ 1630296 h 2178750"/>
                <a:gd name="connsiteX4" fmla="*/ 0 w 1936644"/>
                <a:gd name="connsiteY4" fmla="*/ 1133101 h 2178750"/>
                <a:gd name="connsiteX0" fmla="*/ 836307 w 1969946"/>
                <a:gd name="connsiteY0" fmla="*/ -1 h 2177152"/>
                <a:gd name="connsiteX1" fmla="*/ 1926982 w 1969946"/>
                <a:gd name="connsiteY1" fmla="*/ 1176645 h 2177152"/>
                <a:gd name="connsiteX2" fmla="*/ 1708299 w 1969946"/>
                <a:gd name="connsiteY2" fmla="*/ 1791462 h 2177152"/>
                <a:gd name="connsiteX3" fmla="*/ 1312576 w 1969946"/>
                <a:gd name="connsiteY3" fmla="*/ 2175110 h 2177152"/>
                <a:gd name="connsiteX4" fmla="*/ 342812 w 1969946"/>
                <a:gd name="connsiteY4" fmla="*/ 1630294 h 2177152"/>
                <a:gd name="connsiteX5" fmla="*/ 0 w 1969946"/>
                <a:gd name="connsiteY5" fmla="*/ 1133099 h 2177152"/>
                <a:gd name="connsiteX0" fmla="*/ 836307 w 1993189"/>
                <a:gd name="connsiteY0" fmla="*/ 1 h 2179871"/>
                <a:gd name="connsiteX1" fmla="*/ 1926982 w 1993189"/>
                <a:gd name="connsiteY1" fmla="*/ 1176647 h 2179871"/>
                <a:gd name="connsiteX2" fmla="*/ 1811798 w 1993189"/>
                <a:gd name="connsiteY2" fmla="*/ 1855141 h 2179871"/>
                <a:gd name="connsiteX3" fmla="*/ 1312576 w 1993189"/>
                <a:gd name="connsiteY3" fmla="*/ 2175112 h 2179871"/>
                <a:gd name="connsiteX4" fmla="*/ 342812 w 1993189"/>
                <a:gd name="connsiteY4" fmla="*/ 1630296 h 2179871"/>
                <a:gd name="connsiteX5" fmla="*/ 0 w 1993189"/>
                <a:gd name="connsiteY5" fmla="*/ 1133101 h 2179871"/>
                <a:gd name="connsiteX0" fmla="*/ 836307 w 2008017"/>
                <a:gd name="connsiteY0" fmla="*/ -1 h 2179869"/>
                <a:gd name="connsiteX1" fmla="*/ 1926982 w 2008017"/>
                <a:gd name="connsiteY1" fmla="*/ 1176645 h 2179869"/>
                <a:gd name="connsiteX2" fmla="*/ 1811798 w 2008017"/>
                <a:gd name="connsiteY2" fmla="*/ 1855139 h 2179869"/>
                <a:gd name="connsiteX3" fmla="*/ 1312576 w 2008017"/>
                <a:gd name="connsiteY3" fmla="*/ 2175110 h 2179869"/>
                <a:gd name="connsiteX4" fmla="*/ 342812 w 2008017"/>
                <a:gd name="connsiteY4" fmla="*/ 1630294 h 2179869"/>
                <a:gd name="connsiteX5" fmla="*/ 0 w 2008017"/>
                <a:gd name="connsiteY5" fmla="*/ 1133099 h 2179869"/>
                <a:gd name="connsiteX0" fmla="*/ 836307 w 1936612"/>
                <a:gd name="connsiteY0" fmla="*/ 1 h 2175111"/>
                <a:gd name="connsiteX1" fmla="*/ 1926982 w 1936612"/>
                <a:gd name="connsiteY1" fmla="*/ 1176647 h 2175111"/>
                <a:gd name="connsiteX2" fmla="*/ 1312576 w 1936612"/>
                <a:gd name="connsiteY2" fmla="*/ 2175112 h 2175111"/>
                <a:gd name="connsiteX3" fmla="*/ 342812 w 1936612"/>
                <a:gd name="connsiteY3" fmla="*/ 1630296 h 2175111"/>
                <a:gd name="connsiteX4" fmla="*/ 0 w 1936612"/>
                <a:gd name="connsiteY4" fmla="*/ 1133101 h 2175111"/>
                <a:gd name="connsiteX0" fmla="*/ 836307 w 1927580"/>
                <a:gd name="connsiteY0" fmla="*/ -1 h 2175111"/>
                <a:gd name="connsiteX1" fmla="*/ 1926982 w 1927580"/>
                <a:gd name="connsiteY1" fmla="*/ 1176645 h 2175111"/>
                <a:gd name="connsiteX2" fmla="*/ 1312576 w 1927580"/>
                <a:gd name="connsiteY2" fmla="*/ 2175110 h 2175111"/>
                <a:gd name="connsiteX3" fmla="*/ 342812 w 1927580"/>
                <a:gd name="connsiteY3" fmla="*/ 1630294 h 2175111"/>
                <a:gd name="connsiteX4" fmla="*/ 0 w 1927580"/>
                <a:gd name="connsiteY4" fmla="*/ 1133099 h 2175111"/>
                <a:gd name="connsiteX0" fmla="*/ 836307 w 1941789"/>
                <a:gd name="connsiteY0" fmla="*/ 1 h 1630497"/>
                <a:gd name="connsiteX1" fmla="*/ 1926982 w 1941789"/>
                <a:gd name="connsiteY1" fmla="*/ 1176647 h 1630497"/>
                <a:gd name="connsiteX2" fmla="*/ 342812 w 1941789"/>
                <a:gd name="connsiteY2" fmla="*/ 1630296 h 1630497"/>
                <a:gd name="connsiteX3" fmla="*/ 0 w 1941789"/>
                <a:gd name="connsiteY3" fmla="*/ 1133101 h 1630497"/>
                <a:gd name="connsiteX0" fmla="*/ 836307 w 1739079"/>
                <a:gd name="connsiteY0" fmla="*/ -1 h 1980188"/>
                <a:gd name="connsiteX1" fmla="*/ 1709229 w 1739079"/>
                <a:gd name="connsiteY1" fmla="*/ 1888071 h 1980188"/>
                <a:gd name="connsiteX2" fmla="*/ 342812 w 1739079"/>
                <a:gd name="connsiteY2" fmla="*/ 1630294 h 1980188"/>
                <a:gd name="connsiteX3" fmla="*/ 0 w 1739079"/>
                <a:gd name="connsiteY3" fmla="*/ 1133099 h 1980188"/>
                <a:gd name="connsiteX0" fmla="*/ 836307 w 1797551"/>
                <a:gd name="connsiteY0" fmla="*/ 1 h 1949383"/>
                <a:gd name="connsiteX1" fmla="*/ 1709229 w 1797551"/>
                <a:gd name="connsiteY1" fmla="*/ 1888073 h 1949383"/>
                <a:gd name="connsiteX2" fmla="*/ 342812 w 1797551"/>
                <a:gd name="connsiteY2" fmla="*/ 1630296 h 1949383"/>
                <a:gd name="connsiteX3" fmla="*/ 0 w 1797551"/>
                <a:gd name="connsiteY3" fmla="*/ 1133101 h 1949383"/>
                <a:gd name="connsiteX0" fmla="*/ 836307 w 1559121"/>
                <a:gd name="connsiteY0" fmla="*/ -1 h 1699925"/>
                <a:gd name="connsiteX1" fmla="*/ 1390793 w 1559121"/>
                <a:gd name="connsiteY1" fmla="*/ 1567680 h 1699925"/>
                <a:gd name="connsiteX2" fmla="*/ 342812 w 1559121"/>
                <a:gd name="connsiteY2" fmla="*/ 1630294 h 1699925"/>
                <a:gd name="connsiteX3" fmla="*/ 0 w 1559121"/>
                <a:gd name="connsiteY3" fmla="*/ 1133099 h 1699925"/>
                <a:gd name="connsiteX0" fmla="*/ 836307 w 1486683"/>
                <a:gd name="connsiteY0" fmla="*/ 1 h 2035859"/>
                <a:gd name="connsiteX1" fmla="*/ 1390793 w 1486683"/>
                <a:gd name="connsiteY1" fmla="*/ 1567682 h 2035859"/>
                <a:gd name="connsiteX2" fmla="*/ 516148 w 1486683"/>
                <a:gd name="connsiteY2" fmla="*/ 2020464 h 2035859"/>
                <a:gd name="connsiteX3" fmla="*/ 0 w 1486683"/>
                <a:gd name="connsiteY3" fmla="*/ 1133101 h 2035859"/>
                <a:gd name="connsiteX0" fmla="*/ 836307 w 1623736"/>
                <a:gd name="connsiteY0" fmla="*/ -1 h 2031585"/>
                <a:gd name="connsiteX1" fmla="*/ 1587202 w 1623736"/>
                <a:gd name="connsiteY1" fmla="*/ 1522555 h 2031585"/>
                <a:gd name="connsiteX2" fmla="*/ 516148 w 1623736"/>
                <a:gd name="connsiteY2" fmla="*/ 2020462 h 2031585"/>
                <a:gd name="connsiteX3" fmla="*/ 0 w 1623736"/>
                <a:gd name="connsiteY3" fmla="*/ 1133099 h 2031585"/>
                <a:gd name="connsiteX0" fmla="*/ 836307 w 1610590"/>
                <a:gd name="connsiteY0" fmla="*/ 1 h 2035476"/>
                <a:gd name="connsiteX1" fmla="*/ 1587202 w 1610590"/>
                <a:gd name="connsiteY1" fmla="*/ 1522557 h 2035476"/>
                <a:gd name="connsiteX2" fmla="*/ 516148 w 1610590"/>
                <a:gd name="connsiteY2" fmla="*/ 2020464 h 2035476"/>
                <a:gd name="connsiteX3" fmla="*/ 0 w 1610590"/>
                <a:gd name="connsiteY3" fmla="*/ 1133101 h 2035476"/>
                <a:gd name="connsiteX0" fmla="*/ 547864 w 1587365"/>
                <a:gd name="connsiteY0" fmla="*/ 0 h 1862355"/>
                <a:gd name="connsiteX1" fmla="*/ 1587202 w 1587365"/>
                <a:gd name="connsiteY1" fmla="*/ 1354247 h 1862355"/>
                <a:gd name="connsiteX2" fmla="*/ 516148 w 1587365"/>
                <a:gd name="connsiteY2" fmla="*/ 1852154 h 1862355"/>
                <a:gd name="connsiteX3" fmla="*/ 0 w 1587365"/>
                <a:gd name="connsiteY3" fmla="*/ 964791 h 1862355"/>
                <a:gd name="connsiteX0" fmla="*/ 547864 w 1385579"/>
                <a:gd name="connsiteY0" fmla="*/ 0 h 1856283"/>
                <a:gd name="connsiteX1" fmla="*/ 1381088 w 1385579"/>
                <a:gd name="connsiteY1" fmla="*/ 1241269 h 1856283"/>
                <a:gd name="connsiteX2" fmla="*/ 516148 w 1385579"/>
                <a:gd name="connsiteY2" fmla="*/ 1852154 h 1856283"/>
                <a:gd name="connsiteX3" fmla="*/ 0 w 1385579"/>
                <a:gd name="connsiteY3" fmla="*/ 964791 h 1856283"/>
                <a:gd name="connsiteX0" fmla="*/ 547864 w 1381526"/>
                <a:gd name="connsiteY0" fmla="*/ 0 h 1660131"/>
                <a:gd name="connsiteX1" fmla="*/ 1381088 w 1381526"/>
                <a:gd name="connsiteY1" fmla="*/ 1241269 h 1660131"/>
                <a:gd name="connsiteX2" fmla="*/ 653310 w 1381526"/>
                <a:gd name="connsiteY2" fmla="*/ 1653013 h 1660131"/>
                <a:gd name="connsiteX3" fmla="*/ 0 w 1381526"/>
                <a:gd name="connsiteY3" fmla="*/ 964791 h 1660131"/>
                <a:gd name="connsiteX0" fmla="*/ 547864 w 1406646"/>
                <a:gd name="connsiteY0" fmla="*/ 0 h 1659185"/>
                <a:gd name="connsiteX1" fmla="*/ 1381088 w 1406646"/>
                <a:gd name="connsiteY1" fmla="*/ 1241269 h 1659185"/>
                <a:gd name="connsiteX2" fmla="*/ 653310 w 1406646"/>
                <a:gd name="connsiteY2" fmla="*/ 1653013 h 1659185"/>
                <a:gd name="connsiteX3" fmla="*/ 0 w 1406646"/>
                <a:gd name="connsiteY3" fmla="*/ 964791 h 1659185"/>
                <a:gd name="connsiteX0" fmla="*/ 547864 w 1432357"/>
                <a:gd name="connsiteY0" fmla="*/ 0 h 1659301"/>
                <a:gd name="connsiteX1" fmla="*/ 1381088 w 1432357"/>
                <a:gd name="connsiteY1" fmla="*/ 1241269 h 1659301"/>
                <a:gd name="connsiteX2" fmla="*/ 653310 w 1432357"/>
                <a:gd name="connsiteY2" fmla="*/ 1653013 h 1659301"/>
                <a:gd name="connsiteX3" fmla="*/ 0 w 1432357"/>
                <a:gd name="connsiteY3" fmla="*/ 964791 h 1659301"/>
                <a:gd name="connsiteX0" fmla="*/ 547864 w 1432357"/>
                <a:gd name="connsiteY0" fmla="*/ 0 h 1690857"/>
                <a:gd name="connsiteX1" fmla="*/ 1381088 w 1432357"/>
                <a:gd name="connsiteY1" fmla="*/ 1241269 h 1690857"/>
                <a:gd name="connsiteX2" fmla="*/ 653310 w 1432357"/>
                <a:gd name="connsiteY2" fmla="*/ 1653013 h 1690857"/>
                <a:gd name="connsiteX3" fmla="*/ 0 w 1432357"/>
                <a:gd name="connsiteY3" fmla="*/ 964791 h 1690857"/>
                <a:gd name="connsiteX0" fmla="*/ 571720 w 1456213"/>
                <a:gd name="connsiteY0" fmla="*/ 0 h 1667442"/>
                <a:gd name="connsiteX1" fmla="*/ 1404944 w 1456213"/>
                <a:gd name="connsiteY1" fmla="*/ 1241269 h 1667442"/>
                <a:gd name="connsiteX2" fmla="*/ 677166 w 1456213"/>
                <a:gd name="connsiteY2" fmla="*/ 1653013 h 1667442"/>
                <a:gd name="connsiteX3" fmla="*/ -1 w 1456213"/>
                <a:gd name="connsiteY3" fmla="*/ 778960 h 1667442"/>
                <a:gd name="connsiteX0" fmla="*/ 571721 w 1405090"/>
                <a:gd name="connsiteY0" fmla="*/ 0 h 1769961"/>
                <a:gd name="connsiteX1" fmla="*/ 1404945 w 1405090"/>
                <a:gd name="connsiteY1" fmla="*/ 1241269 h 1769961"/>
                <a:gd name="connsiteX2" fmla="*/ 633799 w 1405090"/>
                <a:gd name="connsiteY2" fmla="*/ 1757726 h 1769961"/>
                <a:gd name="connsiteX3" fmla="*/ 0 w 1405090"/>
                <a:gd name="connsiteY3" fmla="*/ 778960 h 1769961"/>
                <a:gd name="connsiteX0" fmla="*/ 571721 w 1426634"/>
                <a:gd name="connsiteY0" fmla="*/ 0 h 1771108"/>
                <a:gd name="connsiteX1" fmla="*/ 1404945 w 1426634"/>
                <a:gd name="connsiteY1" fmla="*/ 1241269 h 1771108"/>
                <a:gd name="connsiteX2" fmla="*/ 633799 w 1426634"/>
                <a:gd name="connsiteY2" fmla="*/ 1757726 h 1771108"/>
                <a:gd name="connsiteX3" fmla="*/ 0 w 1426634"/>
                <a:gd name="connsiteY3" fmla="*/ 778960 h 1771108"/>
                <a:gd name="connsiteX0" fmla="*/ 571721 w 1463015"/>
                <a:gd name="connsiteY0" fmla="*/ 0 h 1770849"/>
                <a:gd name="connsiteX1" fmla="*/ 1404945 w 1463015"/>
                <a:gd name="connsiteY1" fmla="*/ 1241269 h 1770849"/>
                <a:gd name="connsiteX2" fmla="*/ 633799 w 1463015"/>
                <a:gd name="connsiteY2" fmla="*/ 1757726 h 1770849"/>
                <a:gd name="connsiteX3" fmla="*/ 0 w 1463015"/>
                <a:gd name="connsiteY3" fmla="*/ 778960 h 1770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3015" h="1770849">
                  <a:moveTo>
                    <a:pt x="571721" y="0"/>
                  </a:moveTo>
                  <a:cubicBezTo>
                    <a:pt x="1498156" y="164007"/>
                    <a:pt x="1542345" y="921658"/>
                    <a:pt x="1404945" y="1241269"/>
                  </a:cubicBezTo>
                  <a:cubicBezTo>
                    <a:pt x="1267545" y="1560880"/>
                    <a:pt x="867956" y="1834777"/>
                    <a:pt x="633799" y="1757726"/>
                  </a:cubicBezTo>
                  <a:cubicBezTo>
                    <a:pt x="399642" y="1680675"/>
                    <a:pt x="74734" y="887399"/>
                    <a:pt x="0" y="778960"/>
                  </a:cubicBezTo>
                </a:path>
              </a:pathLst>
            </a:custGeom>
            <a:noFill/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2" name="TextBox 141"/>
            <p:cNvSpPr txBox="1"/>
            <p:nvPr/>
          </p:nvSpPr>
          <p:spPr>
            <a:xfrm flipH="1">
              <a:off x="11589908" y="5977668"/>
              <a:ext cx="1833995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/>
                <a:t>cfg</a:t>
              </a:r>
              <a:r>
                <a:rPr lang="en-US" sz="2800" b="1" dirty="0"/>
                <a:t> /</a:t>
              </a:r>
              <a:br>
                <a:rPr lang="en-US" sz="2800" b="1" dirty="0"/>
              </a:br>
              <a:r>
                <a:rPr lang="en-US" sz="2800" b="1" dirty="0"/>
                <a:t>scale</a:t>
              </a:r>
              <a:endParaRPr lang="de-DE" sz="2800" b="1" dirty="0"/>
            </a:p>
          </p:txBody>
        </p:sp>
      </p:grpSp>
      <p:sp>
        <p:nvSpPr>
          <p:cNvPr id="105" name="Rectangle 104"/>
          <p:cNvSpPr/>
          <p:nvPr/>
        </p:nvSpPr>
        <p:spPr>
          <a:xfrm>
            <a:off x="17127288" y="6713512"/>
            <a:ext cx="12267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600" dirty="0">
                <a:solidFill>
                  <a:schemeClr val="accent1">
                    <a:lumMod val="50000"/>
                  </a:schemeClr>
                </a:solidFill>
                <a:latin typeface="FontAwesome" pitchFamily="2" charset="0"/>
              </a:rPr>
              <a:t></a:t>
            </a:r>
            <a:endParaRPr lang="de-DE" sz="96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06" name="Group 105"/>
          <p:cNvGrpSpPr/>
          <p:nvPr/>
        </p:nvGrpSpPr>
        <p:grpSpPr>
          <a:xfrm rot="387418">
            <a:off x="14932061" y="6757197"/>
            <a:ext cx="1969336" cy="549276"/>
            <a:chOff x="2176406" y="441933"/>
            <a:chExt cx="1615338" cy="549276"/>
          </a:xfrm>
        </p:grpSpPr>
        <p:cxnSp>
          <p:nvCxnSpPr>
            <p:cNvPr id="122" name="Straight Arrow Connector 12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2176406" y="44193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open -</a:t>
              </a:r>
              <a:r>
                <a:rPr lang="en-US" sz="2800" b="1" dirty="0" err="1"/>
                <a:t>db</a:t>
              </a:r>
              <a:endParaRPr lang="de-DE" sz="2800" b="1" dirty="0"/>
            </a:p>
          </p:txBody>
        </p:sp>
      </p:grpSp>
      <p:sp>
        <p:nvSpPr>
          <p:cNvPr id="143" name="Cross 142"/>
          <p:cNvSpPr/>
          <p:nvPr/>
        </p:nvSpPr>
        <p:spPr>
          <a:xfrm rot="2669759">
            <a:off x="3235186" y="8867851"/>
            <a:ext cx="1235015" cy="1239798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Cross 143"/>
          <p:cNvSpPr/>
          <p:nvPr/>
        </p:nvSpPr>
        <p:spPr>
          <a:xfrm rot="2669759">
            <a:off x="13395186" y="8423351"/>
            <a:ext cx="1235015" cy="1239798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2" name="Group 41"/>
          <p:cNvGrpSpPr/>
          <p:nvPr/>
        </p:nvGrpSpPr>
        <p:grpSpPr>
          <a:xfrm>
            <a:off x="8171541" y="931927"/>
            <a:ext cx="1658259" cy="685800"/>
            <a:chOff x="1159246" y="646669"/>
            <a:chExt cx="1423555" cy="6858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03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Same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762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4" name="TextBox 96"/>
            <p:cNvSpPr txBox="1"/>
            <p:nvPr/>
          </p:nvSpPr>
          <p:spPr>
            <a:xfrm>
              <a:off x="1159246" y="793462"/>
              <a:ext cx="1423555" cy="442674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9" name="TextBox 63"/>
          <p:cNvSpPr txBox="1"/>
          <p:nvPr/>
        </p:nvSpPr>
        <p:spPr>
          <a:xfrm>
            <a:off x="8357994" y="435727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destroy</a:t>
            </a:r>
            <a:endParaRPr lang="de-DE" sz="2800" b="1" dirty="0"/>
          </a:p>
        </p:txBody>
      </p:sp>
      <p:sp>
        <p:nvSpPr>
          <p:cNvPr id="121" name="Cross 120"/>
          <p:cNvSpPr/>
          <p:nvPr/>
        </p:nvSpPr>
        <p:spPr>
          <a:xfrm rot="2669759">
            <a:off x="8558021" y="819584"/>
            <a:ext cx="906576" cy="910087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494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ounded Rectangle 75"/>
          <p:cNvSpPr/>
          <p:nvPr/>
        </p:nvSpPr>
        <p:spPr>
          <a:xfrm>
            <a:off x="10762076" y="5218085"/>
            <a:ext cx="1441656" cy="15144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V1</a:t>
            </a:r>
          </a:p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0963" y="4382995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41"/>
          <p:cNvGrpSpPr/>
          <p:nvPr/>
        </p:nvGrpSpPr>
        <p:grpSpPr>
          <a:xfrm>
            <a:off x="11373524" y="3256642"/>
            <a:ext cx="2634343" cy="708691"/>
            <a:chOff x="671873" y="646669"/>
            <a:chExt cx="2634343" cy="708691"/>
          </a:xfrm>
        </p:grpSpPr>
        <p:sp>
          <p:nvSpPr>
            <p:cNvPr id="67" name="Snip Diagonal Corner Rectangle 95"/>
            <p:cNvSpPr/>
            <p:nvPr/>
          </p:nvSpPr>
          <p:spPr>
            <a:xfrm>
              <a:off x="671873" y="646669"/>
              <a:ext cx="2634342" cy="708691"/>
            </a:xfrm>
            <a:prstGeom prst="roundRect">
              <a:avLst/>
            </a:prstGeom>
            <a:solidFill>
              <a:srgbClr val="996633"/>
            </a:solidFill>
            <a:ln w="76200">
              <a:solidFill>
                <a:srgbClr val="6633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8" name="TextBox 96"/>
            <p:cNvSpPr txBox="1"/>
            <p:nvPr/>
          </p:nvSpPr>
          <p:spPr>
            <a:xfrm>
              <a:off x="715416" y="793462"/>
              <a:ext cx="2590800" cy="434935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Elastic Load Balancer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8" name="Rounded Rectangle 75"/>
          <p:cNvSpPr/>
          <p:nvPr/>
        </p:nvSpPr>
        <p:spPr>
          <a:xfrm>
            <a:off x="10580369" y="5370485"/>
            <a:ext cx="1441656" cy="15144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V1</a:t>
            </a:r>
          </a:p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99" name="Rounded Rectangle 75"/>
          <p:cNvSpPr/>
          <p:nvPr/>
        </p:nvSpPr>
        <p:spPr>
          <a:xfrm>
            <a:off x="13298866" y="5218085"/>
            <a:ext cx="1441656" cy="151443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V1</a:t>
            </a:r>
          </a:p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101" name="Rounded Rectangle 75"/>
          <p:cNvSpPr/>
          <p:nvPr/>
        </p:nvSpPr>
        <p:spPr>
          <a:xfrm>
            <a:off x="13138930" y="5392257"/>
            <a:ext cx="1441656" cy="151443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V2</a:t>
            </a:r>
          </a:p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cxnSp>
        <p:nvCxnSpPr>
          <p:cNvPr id="102" name="Straight Arrow Connector 101"/>
          <p:cNvCxnSpPr/>
          <p:nvPr/>
        </p:nvCxnSpPr>
        <p:spPr>
          <a:xfrm flipH="1">
            <a:off x="11465547" y="4088424"/>
            <a:ext cx="517575" cy="1055293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13345930" y="4106007"/>
            <a:ext cx="478887" cy="1040640"/>
          </a:xfrm>
          <a:prstGeom prst="straightConnector1">
            <a:avLst/>
          </a:prstGeom>
          <a:ln w="1428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783273" y="3138160"/>
            <a:ext cx="1896954" cy="1908625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ounded Rectangle 75"/>
          <p:cNvSpPr/>
          <p:nvPr/>
        </p:nvSpPr>
        <p:spPr>
          <a:xfrm>
            <a:off x="3022751" y="3315181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21" name="Group 20"/>
          <p:cNvGrpSpPr/>
          <p:nvPr/>
        </p:nvGrpSpPr>
        <p:grpSpPr>
          <a:xfrm rot="20392435" flipH="1">
            <a:off x="1750790" y="2674414"/>
            <a:ext cx="1366681" cy="1009305"/>
            <a:chOff x="11713968" y="3937995"/>
            <a:chExt cx="1335331" cy="1009305"/>
          </a:xfrm>
        </p:grpSpPr>
        <p:sp>
          <p:nvSpPr>
            <p:cNvPr id="22" name="Freeform 21"/>
            <p:cNvSpPr/>
            <p:nvPr/>
          </p:nvSpPr>
          <p:spPr>
            <a:xfrm rot="16444475">
              <a:off x="11872281" y="3902398"/>
              <a:ext cx="1009305" cy="1080499"/>
            </a:xfrm>
            <a:custGeom>
              <a:avLst/>
              <a:gdLst>
                <a:gd name="connsiteX0" fmla="*/ 105508 w 2166585"/>
                <a:gd name="connsiteY0" fmla="*/ 0 h 2444531"/>
                <a:gd name="connsiteX1" fmla="*/ 2127738 w 2166585"/>
                <a:gd name="connsiteY1" fmla="*/ 1345223 h 2444531"/>
                <a:gd name="connsiteX2" fmla="*/ 1345223 w 2166585"/>
                <a:gd name="connsiteY2" fmla="*/ 2444261 h 2444531"/>
                <a:gd name="connsiteX3" fmla="*/ 211015 w 2166585"/>
                <a:gd name="connsiteY3" fmla="*/ 1248508 h 2444531"/>
                <a:gd name="connsiteX4" fmla="*/ 0 w 2166585"/>
                <a:gd name="connsiteY4" fmla="*/ 870438 h 2444531"/>
                <a:gd name="connsiteX0" fmla="*/ 105508 w 1719547"/>
                <a:gd name="connsiteY0" fmla="*/ 0 h 2452308"/>
                <a:gd name="connsiteX1" fmla="*/ 1645704 w 1719547"/>
                <a:gd name="connsiteY1" fmla="*/ 590519 h 2452308"/>
                <a:gd name="connsiteX2" fmla="*/ 1345223 w 1719547"/>
                <a:gd name="connsiteY2" fmla="*/ 2444261 h 2452308"/>
                <a:gd name="connsiteX3" fmla="*/ 211015 w 1719547"/>
                <a:gd name="connsiteY3" fmla="*/ 1248508 h 2452308"/>
                <a:gd name="connsiteX4" fmla="*/ 0 w 1719547"/>
                <a:gd name="connsiteY4" fmla="*/ 870438 h 2452308"/>
                <a:gd name="connsiteX0" fmla="*/ 105508 w 1773053"/>
                <a:gd name="connsiteY0" fmla="*/ 0 h 2452306"/>
                <a:gd name="connsiteX1" fmla="*/ 1645704 w 1773053"/>
                <a:gd name="connsiteY1" fmla="*/ 590519 h 2452306"/>
                <a:gd name="connsiteX2" fmla="*/ 1345223 w 1773053"/>
                <a:gd name="connsiteY2" fmla="*/ 2444261 h 2452306"/>
                <a:gd name="connsiteX3" fmla="*/ 211015 w 1773053"/>
                <a:gd name="connsiteY3" fmla="*/ 1248508 h 2452306"/>
                <a:gd name="connsiteX4" fmla="*/ 0 w 1773053"/>
                <a:gd name="connsiteY4" fmla="*/ 870438 h 2452306"/>
                <a:gd name="connsiteX0" fmla="*/ 272767 w 1707833"/>
                <a:gd name="connsiteY0" fmla="*/ -1 h 2769509"/>
                <a:gd name="connsiteX1" fmla="*/ 1645704 w 1707833"/>
                <a:gd name="connsiteY1" fmla="*/ 907720 h 2769509"/>
                <a:gd name="connsiteX2" fmla="*/ 1345223 w 1707833"/>
                <a:gd name="connsiteY2" fmla="*/ 2761462 h 2769509"/>
                <a:gd name="connsiteX3" fmla="*/ 211015 w 1707833"/>
                <a:gd name="connsiteY3" fmla="*/ 1565709 h 2769509"/>
                <a:gd name="connsiteX4" fmla="*/ 0 w 1707833"/>
                <a:gd name="connsiteY4" fmla="*/ 1187639 h 2769509"/>
                <a:gd name="connsiteX0" fmla="*/ 272767 w 1707833"/>
                <a:gd name="connsiteY0" fmla="*/ 1 h 2769509"/>
                <a:gd name="connsiteX1" fmla="*/ 1645704 w 1707833"/>
                <a:gd name="connsiteY1" fmla="*/ 907722 h 2769509"/>
                <a:gd name="connsiteX2" fmla="*/ 1345223 w 1707833"/>
                <a:gd name="connsiteY2" fmla="*/ 2761464 h 2769509"/>
                <a:gd name="connsiteX3" fmla="*/ 211015 w 1707833"/>
                <a:gd name="connsiteY3" fmla="*/ 1565711 h 2769509"/>
                <a:gd name="connsiteX4" fmla="*/ 0 w 1707833"/>
                <a:gd name="connsiteY4" fmla="*/ 1187641 h 2769509"/>
                <a:gd name="connsiteX0" fmla="*/ 272767 w 1668896"/>
                <a:gd name="connsiteY0" fmla="*/ -1 h 2135095"/>
                <a:gd name="connsiteX1" fmla="*/ 1645704 w 1668896"/>
                <a:gd name="connsiteY1" fmla="*/ 907720 h 2135095"/>
                <a:gd name="connsiteX2" fmla="*/ 1069305 w 1668896"/>
                <a:gd name="connsiteY2" fmla="*/ 2119739 h 2135095"/>
                <a:gd name="connsiteX3" fmla="*/ 211015 w 1668896"/>
                <a:gd name="connsiteY3" fmla="*/ 1565709 h 2135095"/>
                <a:gd name="connsiteX4" fmla="*/ 0 w 1668896"/>
                <a:gd name="connsiteY4" fmla="*/ 1187639 h 2135095"/>
                <a:gd name="connsiteX0" fmla="*/ 272767 w 1674676"/>
                <a:gd name="connsiteY0" fmla="*/ 1 h 2137565"/>
                <a:gd name="connsiteX1" fmla="*/ 1645704 w 1674676"/>
                <a:gd name="connsiteY1" fmla="*/ 907722 h 2137565"/>
                <a:gd name="connsiteX2" fmla="*/ 1069305 w 1674676"/>
                <a:gd name="connsiteY2" fmla="*/ 2119741 h 2137565"/>
                <a:gd name="connsiteX3" fmla="*/ 211015 w 1674676"/>
                <a:gd name="connsiteY3" fmla="*/ 1565711 h 2137565"/>
                <a:gd name="connsiteX4" fmla="*/ 0 w 1674676"/>
                <a:gd name="connsiteY4" fmla="*/ 1187641 h 2137565"/>
                <a:gd name="connsiteX0" fmla="*/ 272767 w 1571106"/>
                <a:gd name="connsiteY0" fmla="*/ -1 h 2129034"/>
                <a:gd name="connsiteX1" fmla="*/ 1543936 w 1571106"/>
                <a:gd name="connsiteY1" fmla="*/ 1075043 h 2129034"/>
                <a:gd name="connsiteX2" fmla="*/ 1069305 w 1571106"/>
                <a:gd name="connsiteY2" fmla="*/ 2119739 h 2129034"/>
                <a:gd name="connsiteX3" fmla="*/ 211015 w 1571106"/>
                <a:gd name="connsiteY3" fmla="*/ 1565709 h 2129034"/>
                <a:gd name="connsiteX4" fmla="*/ 0 w 1571106"/>
                <a:gd name="connsiteY4" fmla="*/ 1187639 h 2129034"/>
                <a:gd name="connsiteX0" fmla="*/ 300185 w 1598524"/>
                <a:gd name="connsiteY0" fmla="*/ 1 h 2129150"/>
                <a:gd name="connsiteX1" fmla="*/ 1571354 w 1598524"/>
                <a:gd name="connsiteY1" fmla="*/ 1075045 h 2129150"/>
                <a:gd name="connsiteX2" fmla="*/ 1096723 w 1598524"/>
                <a:gd name="connsiteY2" fmla="*/ 2119741 h 2129150"/>
                <a:gd name="connsiteX3" fmla="*/ 238433 w 1598524"/>
                <a:gd name="connsiteY3" fmla="*/ 1565711 h 2129150"/>
                <a:gd name="connsiteX4" fmla="*/ 0 w 1598524"/>
                <a:gd name="connsiteY4" fmla="*/ 1146568 h 2129150"/>
                <a:gd name="connsiteX0" fmla="*/ 537478 w 1840027"/>
                <a:gd name="connsiteY0" fmla="*/ -1 h 2132910"/>
                <a:gd name="connsiteX1" fmla="*/ 1808647 w 1840027"/>
                <a:gd name="connsiteY1" fmla="*/ 1075043 h 2132910"/>
                <a:gd name="connsiteX2" fmla="*/ 1334016 w 1840027"/>
                <a:gd name="connsiteY2" fmla="*/ 2119739 h 2132910"/>
                <a:gd name="connsiteX3" fmla="*/ 43983 w 1840027"/>
                <a:gd name="connsiteY3" fmla="*/ 1630294 h 2132910"/>
                <a:gd name="connsiteX4" fmla="*/ 237293 w 1840027"/>
                <a:gd name="connsiteY4" fmla="*/ 1146566 h 2132910"/>
                <a:gd name="connsiteX0" fmla="*/ 836307 w 2138856"/>
                <a:gd name="connsiteY0" fmla="*/ 1 h 2132969"/>
                <a:gd name="connsiteX1" fmla="*/ 2107476 w 2138856"/>
                <a:gd name="connsiteY1" fmla="*/ 1075045 h 2132969"/>
                <a:gd name="connsiteX2" fmla="*/ 1632845 w 2138856"/>
                <a:gd name="connsiteY2" fmla="*/ 2119741 h 2132969"/>
                <a:gd name="connsiteX3" fmla="*/ 342812 w 2138856"/>
                <a:gd name="connsiteY3" fmla="*/ 1630296 h 2132969"/>
                <a:gd name="connsiteX4" fmla="*/ 0 w 2138856"/>
                <a:gd name="connsiteY4" fmla="*/ 1133101 h 2132969"/>
                <a:gd name="connsiteX0" fmla="*/ 836307 w 2117242"/>
                <a:gd name="connsiteY0" fmla="*/ -1 h 2267967"/>
                <a:gd name="connsiteX1" fmla="*/ 2107476 w 2117242"/>
                <a:gd name="connsiteY1" fmla="*/ 1075043 h 2267967"/>
                <a:gd name="connsiteX2" fmla="*/ 1367414 w 2117242"/>
                <a:gd name="connsiteY2" fmla="*/ 2257253 h 2267967"/>
                <a:gd name="connsiteX3" fmla="*/ 342812 w 2117242"/>
                <a:gd name="connsiteY3" fmla="*/ 1630294 h 2267967"/>
                <a:gd name="connsiteX4" fmla="*/ 0 w 2117242"/>
                <a:gd name="connsiteY4" fmla="*/ 1133099 h 2267967"/>
                <a:gd name="connsiteX0" fmla="*/ 836307 w 2116587"/>
                <a:gd name="connsiteY0" fmla="*/ 1 h 2257694"/>
                <a:gd name="connsiteX1" fmla="*/ 2107476 w 2116587"/>
                <a:gd name="connsiteY1" fmla="*/ 1075045 h 2257694"/>
                <a:gd name="connsiteX2" fmla="*/ 1367414 w 2116587"/>
                <a:gd name="connsiteY2" fmla="*/ 2257255 h 2257694"/>
                <a:gd name="connsiteX3" fmla="*/ 342812 w 2116587"/>
                <a:gd name="connsiteY3" fmla="*/ 1630296 h 2257694"/>
                <a:gd name="connsiteX4" fmla="*/ 0 w 2116587"/>
                <a:gd name="connsiteY4" fmla="*/ 1133101 h 2257694"/>
                <a:gd name="connsiteX0" fmla="*/ 836307 w 1939952"/>
                <a:gd name="connsiteY0" fmla="*/ -1 h 2264771"/>
                <a:gd name="connsiteX1" fmla="*/ 1926982 w 1939952"/>
                <a:gd name="connsiteY1" fmla="*/ 1176644 h 2264771"/>
                <a:gd name="connsiteX2" fmla="*/ 1367414 w 1939952"/>
                <a:gd name="connsiteY2" fmla="*/ 2257253 h 2264771"/>
                <a:gd name="connsiteX3" fmla="*/ 342812 w 1939952"/>
                <a:gd name="connsiteY3" fmla="*/ 1630294 h 2264771"/>
                <a:gd name="connsiteX4" fmla="*/ 0 w 1939952"/>
                <a:gd name="connsiteY4" fmla="*/ 1133099 h 2264771"/>
                <a:gd name="connsiteX0" fmla="*/ 836307 w 1942784"/>
                <a:gd name="connsiteY0" fmla="*/ 1 h 2076708"/>
                <a:gd name="connsiteX1" fmla="*/ 1926982 w 1942784"/>
                <a:gd name="connsiteY1" fmla="*/ 1176646 h 2076708"/>
                <a:gd name="connsiteX2" fmla="*/ 1405487 w 1942784"/>
                <a:gd name="connsiteY2" fmla="*/ 2066305 h 2076708"/>
                <a:gd name="connsiteX3" fmla="*/ 342812 w 1942784"/>
                <a:gd name="connsiteY3" fmla="*/ 1630296 h 2076708"/>
                <a:gd name="connsiteX4" fmla="*/ 0 w 1942784"/>
                <a:gd name="connsiteY4" fmla="*/ 1133101 h 2076708"/>
                <a:gd name="connsiteX0" fmla="*/ 836307 w 1942783"/>
                <a:gd name="connsiteY0" fmla="*/ -1 h 2076706"/>
                <a:gd name="connsiteX1" fmla="*/ 1926982 w 1942783"/>
                <a:gd name="connsiteY1" fmla="*/ 1176645 h 2076706"/>
                <a:gd name="connsiteX2" fmla="*/ 1405487 w 1942783"/>
                <a:gd name="connsiteY2" fmla="*/ 2066303 h 2076706"/>
                <a:gd name="connsiteX3" fmla="*/ 342812 w 1942783"/>
                <a:gd name="connsiteY3" fmla="*/ 1630294 h 2076706"/>
                <a:gd name="connsiteX4" fmla="*/ 0 w 1942783"/>
                <a:gd name="connsiteY4" fmla="*/ 1133099 h 2076706"/>
                <a:gd name="connsiteX0" fmla="*/ 836307 w 1934818"/>
                <a:gd name="connsiteY0" fmla="*/ 1 h 2076708"/>
                <a:gd name="connsiteX1" fmla="*/ 1926982 w 1934818"/>
                <a:gd name="connsiteY1" fmla="*/ 1176647 h 2076708"/>
                <a:gd name="connsiteX2" fmla="*/ 1405487 w 1934818"/>
                <a:gd name="connsiteY2" fmla="*/ 2066305 h 2076708"/>
                <a:gd name="connsiteX3" fmla="*/ 342812 w 1934818"/>
                <a:gd name="connsiteY3" fmla="*/ 1630296 h 2076708"/>
                <a:gd name="connsiteX4" fmla="*/ 0 w 1934818"/>
                <a:gd name="connsiteY4" fmla="*/ 1133101 h 2076708"/>
                <a:gd name="connsiteX0" fmla="*/ 836307 w 1936612"/>
                <a:gd name="connsiteY0" fmla="*/ -1 h 2183647"/>
                <a:gd name="connsiteX1" fmla="*/ 1926982 w 1936612"/>
                <a:gd name="connsiteY1" fmla="*/ 1176645 h 2183647"/>
                <a:gd name="connsiteX2" fmla="*/ 1312576 w 1936612"/>
                <a:gd name="connsiteY2" fmla="*/ 2175110 h 2183647"/>
                <a:gd name="connsiteX3" fmla="*/ 342812 w 1936612"/>
                <a:gd name="connsiteY3" fmla="*/ 1630294 h 2183647"/>
                <a:gd name="connsiteX4" fmla="*/ 0 w 1936612"/>
                <a:gd name="connsiteY4" fmla="*/ 1133099 h 2183647"/>
                <a:gd name="connsiteX0" fmla="*/ 836307 w 1936644"/>
                <a:gd name="connsiteY0" fmla="*/ 1 h 2178750"/>
                <a:gd name="connsiteX1" fmla="*/ 1926982 w 1936644"/>
                <a:gd name="connsiteY1" fmla="*/ 1176647 h 2178750"/>
                <a:gd name="connsiteX2" fmla="*/ 1312576 w 1936644"/>
                <a:gd name="connsiteY2" fmla="*/ 2175112 h 2178750"/>
                <a:gd name="connsiteX3" fmla="*/ 342812 w 1936644"/>
                <a:gd name="connsiteY3" fmla="*/ 1630296 h 2178750"/>
                <a:gd name="connsiteX4" fmla="*/ 0 w 1936644"/>
                <a:gd name="connsiteY4" fmla="*/ 1133101 h 2178750"/>
                <a:gd name="connsiteX0" fmla="*/ 836307 w 1969946"/>
                <a:gd name="connsiteY0" fmla="*/ -1 h 2177152"/>
                <a:gd name="connsiteX1" fmla="*/ 1926982 w 1969946"/>
                <a:gd name="connsiteY1" fmla="*/ 1176645 h 2177152"/>
                <a:gd name="connsiteX2" fmla="*/ 1708299 w 1969946"/>
                <a:gd name="connsiteY2" fmla="*/ 1791462 h 2177152"/>
                <a:gd name="connsiteX3" fmla="*/ 1312576 w 1969946"/>
                <a:gd name="connsiteY3" fmla="*/ 2175110 h 2177152"/>
                <a:gd name="connsiteX4" fmla="*/ 342812 w 1969946"/>
                <a:gd name="connsiteY4" fmla="*/ 1630294 h 2177152"/>
                <a:gd name="connsiteX5" fmla="*/ 0 w 1969946"/>
                <a:gd name="connsiteY5" fmla="*/ 1133099 h 2177152"/>
                <a:gd name="connsiteX0" fmla="*/ 836307 w 1993189"/>
                <a:gd name="connsiteY0" fmla="*/ 1 h 2179871"/>
                <a:gd name="connsiteX1" fmla="*/ 1926982 w 1993189"/>
                <a:gd name="connsiteY1" fmla="*/ 1176647 h 2179871"/>
                <a:gd name="connsiteX2" fmla="*/ 1811798 w 1993189"/>
                <a:gd name="connsiteY2" fmla="*/ 1855141 h 2179871"/>
                <a:gd name="connsiteX3" fmla="*/ 1312576 w 1993189"/>
                <a:gd name="connsiteY3" fmla="*/ 2175112 h 2179871"/>
                <a:gd name="connsiteX4" fmla="*/ 342812 w 1993189"/>
                <a:gd name="connsiteY4" fmla="*/ 1630296 h 2179871"/>
                <a:gd name="connsiteX5" fmla="*/ 0 w 1993189"/>
                <a:gd name="connsiteY5" fmla="*/ 1133101 h 2179871"/>
                <a:gd name="connsiteX0" fmla="*/ 836307 w 2008017"/>
                <a:gd name="connsiteY0" fmla="*/ -1 h 2179869"/>
                <a:gd name="connsiteX1" fmla="*/ 1926982 w 2008017"/>
                <a:gd name="connsiteY1" fmla="*/ 1176645 h 2179869"/>
                <a:gd name="connsiteX2" fmla="*/ 1811798 w 2008017"/>
                <a:gd name="connsiteY2" fmla="*/ 1855139 h 2179869"/>
                <a:gd name="connsiteX3" fmla="*/ 1312576 w 2008017"/>
                <a:gd name="connsiteY3" fmla="*/ 2175110 h 2179869"/>
                <a:gd name="connsiteX4" fmla="*/ 342812 w 2008017"/>
                <a:gd name="connsiteY4" fmla="*/ 1630294 h 2179869"/>
                <a:gd name="connsiteX5" fmla="*/ 0 w 2008017"/>
                <a:gd name="connsiteY5" fmla="*/ 1133099 h 2179869"/>
                <a:gd name="connsiteX0" fmla="*/ 836307 w 1936612"/>
                <a:gd name="connsiteY0" fmla="*/ 1 h 2175111"/>
                <a:gd name="connsiteX1" fmla="*/ 1926982 w 1936612"/>
                <a:gd name="connsiteY1" fmla="*/ 1176647 h 2175111"/>
                <a:gd name="connsiteX2" fmla="*/ 1312576 w 1936612"/>
                <a:gd name="connsiteY2" fmla="*/ 2175112 h 2175111"/>
                <a:gd name="connsiteX3" fmla="*/ 342812 w 1936612"/>
                <a:gd name="connsiteY3" fmla="*/ 1630296 h 2175111"/>
                <a:gd name="connsiteX4" fmla="*/ 0 w 1936612"/>
                <a:gd name="connsiteY4" fmla="*/ 1133101 h 2175111"/>
                <a:gd name="connsiteX0" fmla="*/ 836307 w 1927580"/>
                <a:gd name="connsiteY0" fmla="*/ -1 h 2175111"/>
                <a:gd name="connsiteX1" fmla="*/ 1926982 w 1927580"/>
                <a:gd name="connsiteY1" fmla="*/ 1176645 h 2175111"/>
                <a:gd name="connsiteX2" fmla="*/ 1312576 w 1927580"/>
                <a:gd name="connsiteY2" fmla="*/ 2175110 h 2175111"/>
                <a:gd name="connsiteX3" fmla="*/ 342812 w 1927580"/>
                <a:gd name="connsiteY3" fmla="*/ 1630294 h 2175111"/>
                <a:gd name="connsiteX4" fmla="*/ 0 w 1927580"/>
                <a:gd name="connsiteY4" fmla="*/ 1133099 h 2175111"/>
                <a:gd name="connsiteX0" fmla="*/ 836307 w 1941789"/>
                <a:gd name="connsiteY0" fmla="*/ 1 h 1630497"/>
                <a:gd name="connsiteX1" fmla="*/ 1926982 w 1941789"/>
                <a:gd name="connsiteY1" fmla="*/ 1176647 h 1630497"/>
                <a:gd name="connsiteX2" fmla="*/ 342812 w 1941789"/>
                <a:gd name="connsiteY2" fmla="*/ 1630296 h 1630497"/>
                <a:gd name="connsiteX3" fmla="*/ 0 w 1941789"/>
                <a:gd name="connsiteY3" fmla="*/ 1133101 h 1630497"/>
                <a:gd name="connsiteX0" fmla="*/ 836307 w 1739079"/>
                <a:gd name="connsiteY0" fmla="*/ -1 h 1980188"/>
                <a:gd name="connsiteX1" fmla="*/ 1709229 w 1739079"/>
                <a:gd name="connsiteY1" fmla="*/ 1888071 h 1980188"/>
                <a:gd name="connsiteX2" fmla="*/ 342812 w 1739079"/>
                <a:gd name="connsiteY2" fmla="*/ 1630294 h 1980188"/>
                <a:gd name="connsiteX3" fmla="*/ 0 w 1739079"/>
                <a:gd name="connsiteY3" fmla="*/ 1133099 h 1980188"/>
                <a:gd name="connsiteX0" fmla="*/ 836307 w 1797551"/>
                <a:gd name="connsiteY0" fmla="*/ 1 h 1949383"/>
                <a:gd name="connsiteX1" fmla="*/ 1709229 w 1797551"/>
                <a:gd name="connsiteY1" fmla="*/ 1888073 h 1949383"/>
                <a:gd name="connsiteX2" fmla="*/ 342812 w 1797551"/>
                <a:gd name="connsiteY2" fmla="*/ 1630296 h 1949383"/>
                <a:gd name="connsiteX3" fmla="*/ 0 w 1797551"/>
                <a:gd name="connsiteY3" fmla="*/ 1133101 h 1949383"/>
                <a:gd name="connsiteX0" fmla="*/ 836307 w 1559121"/>
                <a:gd name="connsiteY0" fmla="*/ -1 h 1699925"/>
                <a:gd name="connsiteX1" fmla="*/ 1390793 w 1559121"/>
                <a:gd name="connsiteY1" fmla="*/ 1567680 h 1699925"/>
                <a:gd name="connsiteX2" fmla="*/ 342812 w 1559121"/>
                <a:gd name="connsiteY2" fmla="*/ 1630294 h 1699925"/>
                <a:gd name="connsiteX3" fmla="*/ 0 w 1559121"/>
                <a:gd name="connsiteY3" fmla="*/ 1133099 h 1699925"/>
                <a:gd name="connsiteX0" fmla="*/ 836307 w 1486683"/>
                <a:gd name="connsiteY0" fmla="*/ 1 h 2035859"/>
                <a:gd name="connsiteX1" fmla="*/ 1390793 w 1486683"/>
                <a:gd name="connsiteY1" fmla="*/ 1567682 h 2035859"/>
                <a:gd name="connsiteX2" fmla="*/ 516148 w 1486683"/>
                <a:gd name="connsiteY2" fmla="*/ 2020464 h 2035859"/>
                <a:gd name="connsiteX3" fmla="*/ 0 w 1486683"/>
                <a:gd name="connsiteY3" fmla="*/ 1133101 h 2035859"/>
                <a:gd name="connsiteX0" fmla="*/ 836307 w 1623736"/>
                <a:gd name="connsiteY0" fmla="*/ -1 h 2031585"/>
                <a:gd name="connsiteX1" fmla="*/ 1587202 w 1623736"/>
                <a:gd name="connsiteY1" fmla="*/ 1522555 h 2031585"/>
                <a:gd name="connsiteX2" fmla="*/ 516148 w 1623736"/>
                <a:gd name="connsiteY2" fmla="*/ 2020462 h 2031585"/>
                <a:gd name="connsiteX3" fmla="*/ 0 w 1623736"/>
                <a:gd name="connsiteY3" fmla="*/ 1133099 h 2031585"/>
                <a:gd name="connsiteX0" fmla="*/ 836307 w 1610590"/>
                <a:gd name="connsiteY0" fmla="*/ 1 h 2035476"/>
                <a:gd name="connsiteX1" fmla="*/ 1587202 w 1610590"/>
                <a:gd name="connsiteY1" fmla="*/ 1522557 h 2035476"/>
                <a:gd name="connsiteX2" fmla="*/ 516148 w 1610590"/>
                <a:gd name="connsiteY2" fmla="*/ 2020464 h 2035476"/>
                <a:gd name="connsiteX3" fmla="*/ 0 w 1610590"/>
                <a:gd name="connsiteY3" fmla="*/ 1133101 h 2035476"/>
                <a:gd name="connsiteX0" fmla="*/ 547864 w 1587365"/>
                <a:gd name="connsiteY0" fmla="*/ 0 h 1862355"/>
                <a:gd name="connsiteX1" fmla="*/ 1587202 w 1587365"/>
                <a:gd name="connsiteY1" fmla="*/ 1354247 h 1862355"/>
                <a:gd name="connsiteX2" fmla="*/ 516148 w 1587365"/>
                <a:gd name="connsiteY2" fmla="*/ 1852154 h 1862355"/>
                <a:gd name="connsiteX3" fmla="*/ 0 w 1587365"/>
                <a:gd name="connsiteY3" fmla="*/ 964791 h 1862355"/>
                <a:gd name="connsiteX0" fmla="*/ 547864 w 1385579"/>
                <a:gd name="connsiteY0" fmla="*/ 0 h 1856283"/>
                <a:gd name="connsiteX1" fmla="*/ 1381088 w 1385579"/>
                <a:gd name="connsiteY1" fmla="*/ 1241269 h 1856283"/>
                <a:gd name="connsiteX2" fmla="*/ 516148 w 1385579"/>
                <a:gd name="connsiteY2" fmla="*/ 1852154 h 1856283"/>
                <a:gd name="connsiteX3" fmla="*/ 0 w 1385579"/>
                <a:gd name="connsiteY3" fmla="*/ 964791 h 1856283"/>
                <a:gd name="connsiteX0" fmla="*/ 547864 w 1381526"/>
                <a:gd name="connsiteY0" fmla="*/ 0 h 1660131"/>
                <a:gd name="connsiteX1" fmla="*/ 1381088 w 1381526"/>
                <a:gd name="connsiteY1" fmla="*/ 1241269 h 1660131"/>
                <a:gd name="connsiteX2" fmla="*/ 653310 w 1381526"/>
                <a:gd name="connsiteY2" fmla="*/ 1653013 h 1660131"/>
                <a:gd name="connsiteX3" fmla="*/ 0 w 1381526"/>
                <a:gd name="connsiteY3" fmla="*/ 964791 h 1660131"/>
                <a:gd name="connsiteX0" fmla="*/ 547864 w 1406646"/>
                <a:gd name="connsiteY0" fmla="*/ 0 h 1659185"/>
                <a:gd name="connsiteX1" fmla="*/ 1381088 w 1406646"/>
                <a:gd name="connsiteY1" fmla="*/ 1241269 h 1659185"/>
                <a:gd name="connsiteX2" fmla="*/ 653310 w 1406646"/>
                <a:gd name="connsiteY2" fmla="*/ 1653013 h 1659185"/>
                <a:gd name="connsiteX3" fmla="*/ 0 w 1406646"/>
                <a:gd name="connsiteY3" fmla="*/ 964791 h 1659185"/>
                <a:gd name="connsiteX0" fmla="*/ 547864 w 1432357"/>
                <a:gd name="connsiteY0" fmla="*/ 0 h 1659301"/>
                <a:gd name="connsiteX1" fmla="*/ 1381088 w 1432357"/>
                <a:gd name="connsiteY1" fmla="*/ 1241269 h 1659301"/>
                <a:gd name="connsiteX2" fmla="*/ 653310 w 1432357"/>
                <a:gd name="connsiteY2" fmla="*/ 1653013 h 1659301"/>
                <a:gd name="connsiteX3" fmla="*/ 0 w 1432357"/>
                <a:gd name="connsiteY3" fmla="*/ 964791 h 1659301"/>
                <a:gd name="connsiteX0" fmla="*/ 547864 w 1432357"/>
                <a:gd name="connsiteY0" fmla="*/ 0 h 1690857"/>
                <a:gd name="connsiteX1" fmla="*/ 1381088 w 1432357"/>
                <a:gd name="connsiteY1" fmla="*/ 1241269 h 1690857"/>
                <a:gd name="connsiteX2" fmla="*/ 653310 w 1432357"/>
                <a:gd name="connsiteY2" fmla="*/ 1653013 h 1690857"/>
                <a:gd name="connsiteX3" fmla="*/ 0 w 1432357"/>
                <a:gd name="connsiteY3" fmla="*/ 964791 h 1690857"/>
                <a:gd name="connsiteX0" fmla="*/ 571720 w 1456213"/>
                <a:gd name="connsiteY0" fmla="*/ 0 h 1667442"/>
                <a:gd name="connsiteX1" fmla="*/ 1404944 w 1456213"/>
                <a:gd name="connsiteY1" fmla="*/ 1241269 h 1667442"/>
                <a:gd name="connsiteX2" fmla="*/ 677166 w 1456213"/>
                <a:gd name="connsiteY2" fmla="*/ 1653013 h 1667442"/>
                <a:gd name="connsiteX3" fmla="*/ -1 w 1456213"/>
                <a:gd name="connsiteY3" fmla="*/ 778960 h 1667442"/>
                <a:gd name="connsiteX0" fmla="*/ 571721 w 1405090"/>
                <a:gd name="connsiteY0" fmla="*/ 0 h 1769961"/>
                <a:gd name="connsiteX1" fmla="*/ 1404945 w 1405090"/>
                <a:gd name="connsiteY1" fmla="*/ 1241269 h 1769961"/>
                <a:gd name="connsiteX2" fmla="*/ 633799 w 1405090"/>
                <a:gd name="connsiteY2" fmla="*/ 1757726 h 1769961"/>
                <a:gd name="connsiteX3" fmla="*/ 0 w 1405090"/>
                <a:gd name="connsiteY3" fmla="*/ 778960 h 1769961"/>
                <a:gd name="connsiteX0" fmla="*/ 571721 w 1426634"/>
                <a:gd name="connsiteY0" fmla="*/ 0 h 1771108"/>
                <a:gd name="connsiteX1" fmla="*/ 1404945 w 1426634"/>
                <a:gd name="connsiteY1" fmla="*/ 1241269 h 1771108"/>
                <a:gd name="connsiteX2" fmla="*/ 633799 w 1426634"/>
                <a:gd name="connsiteY2" fmla="*/ 1757726 h 1771108"/>
                <a:gd name="connsiteX3" fmla="*/ 0 w 1426634"/>
                <a:gd name="connsiteY3" fmla="*/ 778960 h 1771108"/>
                <a:gd name="connsiteX0" fmla="*/ 571721 w 1463015"/>
                <a:gd name="connsiteY0" fmla="*/ 0 h 1770849"/>
                <a:gd name="connsiteX1" fmla="*/ 1404945 w 1463015"/>
                <a:gd name="connsiteY1" fmla="*/ 1241269 h 1770849"/>
                <a:gd name="connsiteX2" fmla="*/ 633799 w 1463015"/>
                <a:gd name="connsiteY2" fmla="*/ 1757726 h 1770849"/>
                <a:gd name="connsiteX3" fmla="*/ 0 w 1463015"/>
                <a:gd name="connsiteY3" fmla="*/ 778960 h 1770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3015" h="1770849">
                  <a:moveTo>
                    <a:pt x="571721" y="0"/>
                  </a:moveTo>
                  <a:cubicBezTo>
                    <a:pt x="1498156" y="164007"/>
                    <a:pt x="1542345" y="921658"/>
                    <a:pt x="1404945" y="1241269"/>
                  </a:cubicBezTo>
                  <a:cubicBezTo>
                    <a:pt x="1267545" y="1560880"/>
                    <a:pt x="867956" y="1834777"/>
                    <a:pt x="633799" y="1757726"/>
                  </a:cubicBezTo>
                  <a:cubicBezTo>
                    <a:pt x="399642" y="1680675"/>
                    <a:pt x="74734" y="887399"/>
                    <a:pt x="0" y="778960"/>
                  </a:cubicBezTo>
                </a:path>
              </a:pathLst>
            </a:custGeom>
            <a:noFill/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TextBox 22"/>
            <p:cNvSpPr txBox="1"/>
            <p:nvPr/>
          </p:nvSpPr>
          <p:spPr>
            <a:xfrm rot="20392435">
              <a:off x="11713968" y="4078383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/>
                <a:t>cfg</a:t>
              </a:r>
              <a:endParaRPr lang="de-DE" sz="2800" b="1" dirty="0"/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2821373" y="7849860"/>
            <a:ext cx="1896954" cy="1908625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ounded Rectangle 75"/>
          <p:cNvSpPr/>
          <p:nvPr/>
        </p:nvSpPr>
        <p:spPr>
          <a:xfrm>
            <a:off x="3060851" y="8026881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26" name="TextBox 25"/>
          <p:cNvSpPr txBox="1"/>
          <p:nvPr/>
        </p:nvSpPr>
        <p:spPr>
          <a:xfrm flipH="1">
            <a:off x="3163268" y="7278770"/>
            <a:ext cx="1366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info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1215393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298" y="8195727"/>
            <a:ext cx="1655807" cy="705924"/>
          </a:xfrm>
          <a:prstGeom prst="rect">
            <a:avLst/>
          </a:prstGeom>
        </p:spPr>
      </p:pic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0994" y="8280412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4481402" y="3717384"/>
            <a:ext cx="1896954" cy="4439845"/>
            <a:chOff x="2081896" y="2055296"/>
            <a:chExt cx="1896954" cy="4439845"/>
          </a:xfrm>
        </p:grpSpPr>
        <p:grpSp>
          <p:nvGrpSpPr>
            <p:cNvPr id="2" name="Group 1"/>
            <p:cNvGrpSpPr/>
            <p:nvPr/>
          </p:nvGrpSpPr>
          <p:grpSpPr>
            <a:xfrm>
              <a:off x="2081896" y="2709318"/>
              <a:ext cx="1896954" cy="3785823"/>
              <a:chOff x="2081896" y="2709318"/>
              <a:chExt cx="1896954" cy="3785823"/>
            </a:xfrm>
          </p:grpSpPr>
          <p:sp>
            <p:nvSpPr>
              <p:cNvPr id="73" name="Rounded Rectangle 72"/>
              <p:cNvSpPr/>
              <p:nvPr/>
            </p:nvSpPr>
            <p:spPr>
              <a:xfrm>
                <a:off x="2081896" y="2709318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2321374" y="2949403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66" name="Rounded Rectangle 75"/>
              <p:cNvSpPr/>
              <p:nvPr/>
            </p:nvSpPr>
            <p:spPr>
              <a:xfrm>
                <a:off x="2316119" y="4709885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2333359" y="2055296"/>
              <a:ext cx="14085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dev</a:t>
              </a:r>
              <a:endParaRPr lang="de-DE" sz="3600" b="1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7842084" y="3717384"/>
            <a:ext cx="1896954" cy="4439845"/>
            <a:chOff x="2081896" y="2055296"/>
            <a:chExt cx="1896954" cy="4439845"/>
          </a:xfrm>
        </p:grpSpPr>
        <p:grpSp>
          <p:nvGrpSpPr>
            <p:cNvPr id="94" name="Group 93"/>
            <p:cNvGrpSpPr/>
            <p:nvPr/>
          </p:nvGrpSpPr>
          <p:grpSpPr>
            <a:xfrm>
              <a:off x="2081896" y="2709318"/>
              <a:ext cx="1896954" cy="3785823"/>
              <a:chOff x="2081896" y="2709318"/>
              <a:chExt cx="1896954" cy="3785823"/>
            </a:xfrm>
          </p:grpSpPr>
          <p:sp>
            <p:nvSpPr>
              <p:cNvPr id="99" name="Rounded Rectangle 98"/>
              <p:cNvSpPr/>
              <p:nvPr/>
            </p:nvSpPr>
            <p:spPr>
              <a:xfrm>
                <a:off x="2081896" y="2709318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0" name="Rounded Rectangle 75"/>
              <p:cNvSpPr/>
              <p:nvPr/>
            </p:nvSpPr>
            <p:spPr>
              <a:xfrm>
                <a:off x="2321374" y="2949403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101" name="Rounded Rectangle 75"/>
              <p:cNvSpPr/>
              <p:nvPr/>
            </p:nvSpPr>
            <p:spPr>
              <a:xfrm>
                <a:off x="2316119" y="4709885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</p:grpSp>
        <p:sp>
          <p:nvSpPr>
            <p:cNvPr id="98" name="TextBox 97"/>
            <p:cNvSpPr txBox="1"/>
            <p:nvPr/>
          </p:nvSpPr>
          <p:spPr>
            <a:xfrm>
              <a:off x="2333359" y="2055296"/>
              <a:ext cx="14085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test</a:t>
              </a:r>
              <a:endParaRPr lang="de-DE" sz="3600" b="1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11202767" y="3717384"/>
            <a:ext cx="1896954" cy="4439845"/>
            <a:chOff x="2081896" y="2055296"/>
            <a:chExt cx="1896954" cy="4439845"/>
          </a:xfrm>
        </p:grpSpPr>
        <p:grpSp>
          <p:nvGrpSpPr>
            <p:cNvPr id="103" name="Group 102"/>
            <p:cNvGrpSpPr/>
            <p:nvPr/>
          </p:nvGrpSpPr>
          <p:grpSpPr>
            <a:xfrm>
              <a:off x="2081896" y="2709318"/>
              <a:ext cx="1896954" cy="3785823"/>
              <a:chOff x="2081896" y="2709318"/>
              <a:chExt cx="1896954" cy="3785823"/>
            </a:xfrm>
          </p:grpSpPr>
          <p:sp>
            <p:nvSpPr>
              <p:cNvPr id="105" name="Rounded Rectangle 104"/>
              <p:cNvSpPr/>
              <p:nvPr/>
            </p:nvSpPr>
            <p:spPr>
              <a:xfrm>
                <a:off x="2081896" y="2709318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6" name="Rounded Rectangle 75"/>
              <p:cNvSpPr/>
              <p:nvPr/>
            </p:nvSpPr>
            <p:spPr>
              <a:xfrm>
                <a:off x="2321374" y="2949403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107" name="Rounded Rectangle 75"/>
              <p:cNvSpPr/>
              <p:nvPr/>
            </p:nvSpPr>
            <p:spPr>
              <a:xfrm>
                <a:off x="2316119" y="4709885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2333359" y="2055296"/>
              <a:ext cx="14085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prod</a:t>
              </a:r>
              <a:endParaRPr lang="de-DE" sz="3600" b="1" dirty="0"/>
            </a:p>
          </p:txBody>
        </p:sp>
      </p:grpSp>
      <p:pic>
        <p:nvPicPr>
          <p:cNvPr id="108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449" y="8275157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0" name="Straight Arrow Connector 109"/>
          <p:cNvCxnSpPr/>
          <p:nvPr/>
        </p:nvCxnSpPr>
        <p:spPr>
          <a:xfrm flipV="1">
            <a:off x="6545837" y="6250857"/>
            <a:ext cx="1128120" cy="8626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V="1">
            <a:off x="9898637" y="6250857"/>
            <a:ext cx="1128120" cy="8626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6807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ounded Rectangle 72"/>
          <p:cNvSpPr/>
          <p:nvPr/>
        </p:nvSpPr>
        <p:spPr>
          <a:xfrm>
            <a:off x="1402672" y="3195962"/>
            <a:ext cx="4975684" cy="5521910"/>
          </a:xfrm>
          <a:prstGeom prst="roundRect">
            <a:avLst/>
          </a:prstGeom>
          <a:solidFill>
            <a:schemeClr val="bg2"/>
          </a:solidFill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ounded Rectangle 75"/>
          <p:cNvSpPr/>
          <p:nvPr/>
        </p:nvSpPr>
        <p:spPr>
          <a:xfrm>
            <a:off x="2931726" y="2814220"/>
            <a:ext cx="1917576" cy="75460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Elastic Load Balancer</a:t>
            </a:r>
            <a:endParaRPr lang="de-DE" sz="20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1622270" y="4367813"/>
            <a:ext cx="4536489" cy="2263805"/>
            <a:chOff x="1624614" y="4367813"/>
            <a:chExt cx="4536489" cy="2263805"/>
          </a:xfrm>
        </p:grpSpPr>
        <p:sp>
          <p:nvSpPr>
            <p:cNvPr id="26" name="Rectangle 25"/>
            <p:cNvSpPr/>
            <p:nvPr/>
          </p:nvSpPr>
          <p:spPr>
            <a:xfrm>
              <a:off x="1624614" y="4527611"/>
              <a:ext cx="4536489" cy="210400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chemeClr val="accent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2013190" y="4877821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66" name="Rounded Rectangle 75"/>
            <p:cNvSpPr/>
            <p:nvPr/>
          </p:nvSpPr>
          <p:spPr>
            <a:xfrm>
              <a:off x="4342763" y="488052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28" name="Rounded Rectangle 75"/>
            <p:cNvSpPr/>
            <p:nvPr/>
          </p:nvSpPr>
          <p:spPr>
            <a:xfrm>
              <a:off x="2796465" y="4367813"/>
              <a:ext cx="2272683" cy="32107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2">
                      <a:lumMod val="50000"/>
                    </a:schemeClr>
                  </a:solidFill>
                </a:rPr>
                <a:t>Auto-Scaling Group</a:t>
              </a:r>
              <a:endParaRPr lang="de-DE" sz="16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3277137" y="7069855"/>
            <a:ext cx="12267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600" dirty="0">
                <a:solidFill>
                  <a:schemeClr val="accent1">
                    <a:lumMod val="50000"/>
                  </a:schemeClr>
                </a:solidFill>
                <a:latin typeface="FontAwesome" pitchFamily="2" charset="0"/>
              </a:rPr>
              <a:t></a:t>
            </a:r>
            <a:endParaRPr lang="de-DE" sz="96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3089288" y="3677561"/>
            <a:ext cx="643667" cy="645864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119873" y="3669423"/>
            <a:ext cx="558659" cy="662140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4457927" y="6733699"/>
            <a:ext cx="643667" cy="645864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754191" y="6725561"/>
            <a:ext cx="558659" cy="662140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888419" y="1358283"/>
            <a:ext cx="0" cy="1358284"/>
          </a:xfrm>
          <a:prstGeom prst="straightConnector1">
            <a:avLst/>
          </a:prstGeom>
          <a:ln w="2127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75"/>
          <p:cNvSpPr/>
          <p:nvPr/>
        </p:nvSpPr>
        <p:spPr>
          <a:xfrm>
            <a:off x="10176008" y="612265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de-DE" sz="2000" b="1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11828650" y="7063650"/>
            <a:ext cx="876776" cy="13331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2706698" y="5926112"/>
            <a:ext cx="1646390" cy="1944546"/>
            <a:chOff x="12706698" y="5961624"/>
            <a:chExt cx="1646390" cy="1944546"/>
          </a:xfrm>
        </p:grpSpPr>
        <p:grpSp>
          <p:nvGrpSpPr>
            <p:cNvPr id="18" name="Group 17"/>
            <p:cNvGrpSpPr/>
            <p:nvPr/>
          </p:nvGrpSpPr>
          <p:grpSpPr>
            <a:xfrm>
              <a:off x="12820832" y="5961624"/>
              <a:ext cx="1316810" cy="1569660"/>
              <a:chOff x="13202573" y="6032647"/>
              <a:chExt cx="1316810" cy="156966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13292629" y="6032647"/>
                <a:ext cx="1226754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e-DE" sz="9600" dirty="0">
                    <a:solidFill>
                      <a:schemeClr val="accent1">
                        <a:lumMod val="50000"/>
                      </a:schemeClr>
                    </a:solidFill>
                    <a:latin typeface="FontAwesome" pitchFamily="2" charset="0"/>
                  </a:rPr>
                  <a:t></a:t>
                </a:r>
                <a:endParaRPr lang="de-DE" sz="9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61" name="Picture 2" descr="http://www.postgresql.org/media/img/about/press/elephant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202573" y="6835062"/>
                <a:ext cx="713019" cy="7352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5" name="TextBox 64"/>
            <p:cNvSpPr txBox="1"/>
            <p:nvPr/>
          </p:nvSpPr>
          <p:spPr>
            <a:xfrm>
              <a:off x="12706698" y="7382950"/>
              <a:ext cx="16463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RDS</a:t>
              </a:r>
              <a:endParaRPr lang="de-DE" sz="2800" b="1" dirty="0"/>
            </a:p>
          </p:txBody>
        </p:sp>
      </p:grpSp>
      <p:pic>
        <p:nvPicPr>
          <p:cNvPr id="68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073" y="782117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/>
          <p:cNvSpPr txBox="1"/>
          <p:nvPr/>
        </p:nvSpPr>
        <p:spPr>
          <a:xfrm>
            <a:off x="2072728" y="8733831"/>
            <a:ext cx="36977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Database per Service pattern</a:t>
            </a:r>
            <a:endParaRPr lang="de-DE" sz="2800" b="1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4256" y="6755907"/>
            <a:ext cx="718268" cy="647453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7213600" y="927100"/>
            <a:ext cx="5346700" cy="3928488"/>
            <a:chOff x="9461500" y="1085850"/>
            <a:chExt cx="5346700" cy="3928488"/>
          </a:xfrm>
        </p:grpSpPr>
        <p:sp>
          <p:nvSpPr>
            <p:cNvPr id="33" name="Rounded Rectangle 32"/>
            <p:cNvSpPr/>
            <p:nvPr/>
          </p:nvSpPr>
          <p:spPr>
            <a:xfrm>
              <a:off x="9791700" y="1085850"/>
              <a:ext cx="4622800" cy="295452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71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Rounded Rectangle 75"/>
            <p:cNvSpPr/>
            <p:nvPr/>
          </p:nvSpPr>
          <p:spPr>
            <a:xfrm>
              <a:off x="10059118" y="1442645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</a:p>
          </p:txBody>
        </p:sp>
        <p:sp>
          <p:nvSpPr>
            <p:cNvPr id="49" name="Rounded Rectangle 75"/>
            <p:cNvSpPr/>
            <p:nvPr/>
          </p:nvSpPr>
          <p:spPr>
            <a:xfrm>
              <a:off x="12732775" y="1442645"/>
              <a:ext cx="1441656" cy="15144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762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Dev VM</a:t>
              </a:r>
            </a:p>
            <a:p>
              <a:pPr algn="ctr"/>
              <a:endParaRPr lang="en-US" sz="2000" b="1" dirty="0"/>
            </a:p>
            <a:p>
              <a:pPr algn="ctr"/>
              <a:endParaRPr lang="en-US" sz="2000" b="1" dirty="0"/>
            </a:p>
            <a:p>
              <a:pPr algn="ctr"/>
              <a:endParaRPr lang="de-DE" sz="2000" b="1" dirty="0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11711760" y="2243938"/>
              <a:ext cx="876776" cy="13331"/>
            </a:xfrm>
            <a:prstGeom prst="straightConnector1">
              <a:avLst/>
            </a:prstGeom>
            <a:ln w="1270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33352" y="3073400"/>
              <a:ext cx="694340" cy="816871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087652" y="3073400"/>
              <a:ext cx="694340" cy="816871"/>
            </a:xfrm>
            <a:prstGeom prst="rect">
              <a:avLst/>
            </a:prstGeom>
          </p:spPr>
        </p:pic>
        <p:sp>
          <p:nvSpPr>
            <p:cNvPr id="39" name="Rectangle 38"/>
            <p:cNvSpPr/>
            <p:nvPr/>
          </p:nvSpPr>
          <p:spPr>
            <a:xfrm>
              <a:off x="13050588" y="1883665"/>
              <a:ext cx="76701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6000" dirty="0">
                  <a:solidFill>
                    <a:schemeClr val="accent1">
                      <a:lumMod val="50000"/>
                    </a:schemeClr>
                  </a:solidFill>
                  <a:latin typeface="FontAwesome" pitchFamily="2" charset="0"/>
                </a:rPr>
                <a:t></a:t>
              </a:r>
              <a:endParaRPr lang="de-DE" sz="6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461500" y="4060231"/>
              <a:ext cx="53467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Dev Environment</a:t>
              </a:r>
              <a:br>
                <a:rPr lang="en-US" sz="2800" b="1" dirty="0"/>
              </a:br>
              <a:r>
                <a:rPr lang="en-US" sz="2800" b="1" dirty="0"/>
                <a:t>with PostgreSQL</a:t>
              </a:r>
              <a:endParaRPr lang="de-DE" sz="2800" b="1" dirty="0"/>
            </a:p>
          </p:txBody>
        </p:sp>
        <p:pic>
          <p:nvPicPr>
            <p:cNvPr id="51" name="Picture 2" descr="http://www.postgresql.org/media/img/about/press/elephan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90404" y="2362200"/>
              <a:ext cx="519653" cy="535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3" name="Group 42"/>
          <p:cNvGrpSpPr/>
          <p:nvPr/>
        </p:nvGrpSpPr>
        <p:grpSpPr>
          <a:xfrm>
            <a:off x="13474700" y="939800"/>
            <a:ext cx="5346700" cy="3915788"/>
            <a:chOff x="9461500" y="1098550"/>
            <a:chExt cx="5346700" cy="3915788"/>
          </a:xfrm>
        </p:grpSpPr>
        <p:sp>
          <p:nvSpPr>
            <p:cNvPr id="44" name="Rounded Rectangle 43"/>
            <p:cNvSpPr/>
            <p:nvPr/>
          </p:nvSpPr>
          <p:spPr>
            <a:xfrm>
              <a:off x="9804400" y="1098550"/>
              <a:ext cx="4584700" cy="294182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71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Rounded Rectangle 75"/>
            <p:cNvSpPr/>
            <p:nvPr/>
          </p:nvSpPr>
          <p:spPr>
            <a:xfrm>
              <a:off x="10059118" y="1442645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</a:p>
          </p:txBody>
        </p:sp>
        <p:sp>
          <p:nvSpPr>
            <p:cNvPr id="46" name="Rounded Rectangle 75"/>
            <p:cNvSpPr/>
            <p:nvPr/>
          </p:nvSpPr>
          <p:spPr>
            <a:xfrm>
              <a:off x="12732775" y="1442645"/>
              <a:ext cx="1441656" cy="15144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762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Dev VM</a:t>
              </a:r>
            </a:p>
            <a:p>
              <a:pPr algn="ctr"/>
              <a:endParaRPr lang="en-US" sz="2000" b="1" dirty="0"/>
            </a:p>
            <a:p>
              <a:pPr algn="ctr"/>
              <a:endParaRPr lang="en-US" sz="2000" b="1" dirty="0"/>
            </a:p>
            <a:p>
              <a:pPr algn="ctr"/>
              <a:endParaRPr lang="de-DE" sz="2000" b="1" dirty="0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11711760" y="2231238"/>
              <a:ext cx="876776" cy="13331"/>
            </a:xfrm>
            <a:prstGeom prst="straightConnector1">
              <a:avLst/>
            </a:prstGeom>
            <a:ln w="1270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33352" y="3073400"/>
              <a:ext cx="694340" cy="816871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087652" y="3073400"/>
              <a:ext cx="694340" cy="816871"/>
            </a:xfrm>
            <a:prstGeom prst="rect">
              <a:avLst/>
            </a:prstGeom>
          </p:spPr>
        </p:pic>
        <p:sp>
          <p:nvSpPr>
            <p:cNvPr id="56" name="Rectangle 55"/>
            <p:cNvSpPr/>
            <p:nvPr/>
          </p:nvSpPr>
          <p:spPr>
            <a:xfrm>
              <a:off x="13050588" y="1883665"/>
              <a:ext cx="76701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6000" dirty="0">
                  <a:solidFill>
                    <a:schemeClr val="accent1">
                      <a:lumMod val="50000"/>
                    </a:schemeClr>
                  </a:solidFill>
                  <a:latin typeface="FontAwesome" pitchFamily="2" charset="0"/>
                </a:rPr>
                <a:t></a:t>
              </a:r>
              <a:endParaRPr lang="de-DE" sz="6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9461500" y="4060231"/>
              <a:ext cx="53467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Dev Environment</a:t>
              </a:r>
              <a:br>
                <a:rPr lang="en-US" sz="2800" b="1" dirty="0"/>
              </a:br>
              <a:r>
                <a:rPr lang="en-US" sz="2800" b="1" dirty="0"/>
                <a:t>with MySQL</a:t>
              </a:r>
              <a:endParaRPr lang="de-DE" sz="2800" b="1" dirty="0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10527" y="2311399"/>
            <a:ext cx="633054" cy="351697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778715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 75"/>
          <p:cNvSpPr/>
          <p:nvPr/>
        </p:nvSpPr>
        <p:spPr>
          <a:xfrm>
            <a:off x="14199318" y="144264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6872975" y="1442645"/>
            <a:ext cx="1441656" cy="1514439"/>
            <a:chOff x="13363091" y="4336765"/>
            <a:chExt cx="1441656" cy="1514439"/>
          </a:xfrm>
        </p:grpSpPr>
        <p:sp>
          <p:nvSpPr>
            <p:cNvPr id="49" name="Rounded Rectangle 75"/>
            <p:cNvSpPr/>
            <p:nvPr/>
          </p:nvSpPr>
          <p:spPr>
            <a:xfrm>
              <a:off x="13363091" y="4336765"/>
              <a:ext cx="1441656" cy="15144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762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Dev VM</a:t>
              </a:r>
            </a:p>
            <a:p>
              <a:pPr algn="ctr"/>
              <a:endParaRPr lang="en-US" sz="2000" b="1" dirty="0"/>
            </a:p>
            <a:p>
              <a:pPr algn="ctr"/>
              <a:endParaRPr lang="en-US" sz="2000" b="1" dirty="0"/>
            </a:p>
            <a:p>
              <a:pPr algn="ctr"/>
              <a:endParaRPr lang="de-DE" sz="2000" b="1" dirty="0"/>
            </a:p>
          </p:txBody>
        </p:sp>
        <p:pic>
          <p:nvPicPr>
            <p:cNvPr id="51" name="Picture 2" descr="http://www.postgresql.org/media/img/about/press/elephan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33754" y="4942638"/>
              <a:ext cx="713019" cy="735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3" name="Straight Arrow Connector 52"/>
          <p:cNvCxnSpPr/>
          <p:nvPr/>
        </p:nvCxnSpPr>
        <p:spPr>
          <a:xfrm>
            <a:off x="15851960" y="2241593"/>
            <a:ext cx="876776" cy="13331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1829" y="3065980"/>
            <a:ext cx="1655807" cy="705924"/>
          </a:xfrm>
          <a:prstGeom prst="rect">
            <a:avLst/>
          </a:prstGeom>
        </p:spPr>
      </p:pic>
      <p:sp>
        <p:nvSpPr>
          <p:cNvPr id="57" name="Rounded Rectangle 75"/>
          <p:cNvSpPr/>
          <p:nvPr/>
        </p:nvSpPr>
        <p:spPr>
          <a:xfrm>
            <a:off x="14316208" y="612265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15968850" y="6903851"/>
            <a:ext cx="876776" cy="13331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6846898" y="5926112"/>
            <a:ext cx="1646390" cy="1944546"/>
            <a:chOff x="12706698" y="5961624"/>
            <a:chExt cx="1646390" cy="1944546"/>
          </a:xfrm>
        </p:grpSpPr>
        <p:grpSp>
          <p:nvGrpSpPr>
            <p:cNvPr id="18" name="Group 17"/>
            <p:cNvGrpSpPr/>
            <p:nvPr/>
          </p:nvGrpSpPr>
          <p:grpSpPr>
            <a:xfrm>
              <a:off x="12820832" y="5961624"/>
              <a:ext cx="1316810" cy="1569660"/>
              <a:chOff x="13202573" y="6032647"/>
              <a:chExt cx="1316810" cy="156966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13292629" y="6032647"/>
                <a:ext cx="1226754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e-DE" sz="9600" dirty="0">
                    <a:solidFill>
                      <a:schemeClr val="accent1">
                        <a:lumMod val="50000"/>
                      </a:schemeClr>
                    </a:solidFill>
                    <a:latin typeface="FontAwesome" pitchFamily="2" charset="0"/>
                  </a:rPr>
                  <a:t></a:t>
                </a:r>
                <a:endParaRPr lang="de-DE" sz="9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61" name="Picture 2" descr="http://www.postgresql.org/media/img/about/press/elephant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202573" y="6835062"/>
                <a:ext cx="713019" cy="7352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5" name="TextBox 64"/>
            <p:cNvSpPr txBox="1"/>
            <p:nvPr/>
          </p:nvSpPr>
          <p:spPr>
            <a:xfrm>
              <a:off x="12706698" y="7382950"/>
              <a:ext cx="16463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RDS</a:t>
              </a:r>
              <a:endParaRPr lang="de-DE" sz="2800" b="1" dirty="0"/>
            </a:p>
          </p:txBody>
        </p:sp>
      </p:grpSp>
      <p:pic>
        <p:nvPicPr>
          <p:cNvPr id="68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0273" y="773239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0" y="3060700"/>
            <a:ext cx="5346700" cy="3928488"/>
            <a:chOff x="9461500" y="1085850"/>
            <a:chExt cx="5346700" cy="3928488"/>
          </a:xfrm>
        </p:grpSpPr>
        <p:sp>
          <p:nvSpPr>
            <p:cNvPr id="20" name="Rounded Rectangle 19"/>
            <p:cNvSpPr/>
            <p:nvPr/>
          </p:nvSpPr>
          <p:spPr>
            <a:xfrm>
              <a:off x="9791700" y="1085850"/>
              <a:ext cx="4622800" cy="295452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ounded Rectangle 75"/>
            <p:cNvSpPr/>
            <p:nvPr/>
          </p:nvSpPr>
          <p:spPr>
            <a:xfrm>
              <a:off x="10059118" y="1442645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11711760" y="2243938"/>
              <a:ext cx="876776" cy="13331"/>
            </a:xfrm>
            <a:prstGeom prst="straightConnector1">
              <a:avLst/>
            </a:prstGeom>
            <a:ln w="1270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3050588" y="1883665"/>
              <a:ext cx="76701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6000" dirty="0">
                  <a:solidFill>
                    <a:schemeClr val="accent1">
                      <a:lumMod val="50000"/>
                    </a:schemeClr>
                  </a:solidFill>
                  <a:latin typeface="FontAwesome" pitchFamily="2" charset="0"/>
                </a:rPr>
                <a:t></a:t>
              </a:r>
              <a:endParaRPr lang="de-DE" sz="6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461500" y="4060231"/>
              <a:ext cx="53467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Test &amp; Prod Environments</a:t>
              </a:r>
              <a:br>
                <a:rPr lang="en-US" sz="2800" b="1" dirty="0"/>
              </a:br>
              <a:r>
                <a:rPr lang="en-US" sz="2800" b="1" dirty="0"/>
                <a:t>with PostgreSQL</a:t>
              </a:r>
              <a:endParaRPr lang="de-DE" sz="2800" b="1" dirty="0"/>
            </a:p>
          </p:txBody>
        </p:sp>
        <p:pic>
          <p:nvPicPr>
            <p:cNvPr id="28" name="Picture 2" descr="http://www.postgresql.org/media/img/about/press/elephan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90404" y="2362200"/>
              <a:ext cx="519653" cy="535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 28"/>
          <p:cNvGrpSpPr/>
          <p:nvPr/>
        </p:nvGrpSpPr>
        <p:grpSpPr>
          <a:xfrm>
            <a:off x="6261100" y="3073400"/>
            <a:ext cx="5346700" cy="3915788"/>
            <a:chOff x="9461500" y="1098550"/>
            <a:chExt cx="5346700" cy="3915788"/>
          </a:xfrm>
        </p:grpSpPr>
        <p:sp>
          <p:nvSpPr>
            <p:cNvPr id="30" name="Rounded Rectangle 29"/>
            <p:cNvSpPr/>
            <p:nvPr/>
          </p:nvSpPr>
          <p:spPr>
            <a:xfrm>
              <a:off x="9804400" y="1098550"/>
              <a:ext cx="4584700" cy="294182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ounded Rectangle 75"/>
            <p:cNvSpPr/>
            <p:nvPr/>
          </p:nvSpPr>
          <p:spPr>
            <a:xfrm>
              <a:off x="10059118" y="1442645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11711760" y="2231238"/>
              <a:ext cx="876776" cy="13331"/>
            </a:xfrm>
            <a:prstGeom prst="straightConnector1">
              <a:avLst/>
            </a:prstGeom>
            <a:ln w="1270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13050588" y="1883665"/>
              <a:ext cx="76701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6000" dirty="0">
                  <a:solidFill>
                    <a:schemeClr val="accent1">
                      <a:lumMod val="50000"/>
                    </a:schemeClr>
                  </a:solidFill>
                  <a:latin typeface="FontAwesome" pitchFamily="2" charset="0"/>
                </a:rPr>
                <a:t></a:t>
              </a:r>
              <a:endParaRPr lang="de-DE" sz="6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461500" y="4060231"/>
              <a:ext cx="53467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Test &amp; Prod Environments</a:t>
              </a:r>
              <a:br>
                <a:rPr lang="en-US" sz="2800" b="1" dirty="0"/>
              </a:br>
              <a:r>
                <a:rPr lang="en-US" sz="2800" b="1" dirty="0"/>
                <a:t>with MySQL</a:t>
              </a:r>
              <a:endParaRPr lang="de-DE" sz="2800" b="1" dirty="0"/>
            </a:p>
          </p:txBody>
        </p:sp>
      </p:grpSp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6927" y="4444999"/>
            <a:ext cx="633054" cy="351697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39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373" y="512889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7273" y="512889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873" y="512889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73" y="512889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9417398" y="3404088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RDS</a:t>
            </a:r>
            <a:endParaRPr lang="de-DE" sz="28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3181698" y="3404088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RDS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17890465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25"/>
          <p:cNvSpPr/>
          <p:nvPr/>
        </p:nvSpPr>
        <p:spPr>
          <a:xfrm>
            <a:off x="11510750" y="2612205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68" name="Rounded Rectangle 67"/>
          <p:cNvSpPr/>
          <p:nvPr/>
        </p:nvSpPr>
        <p:spPr>
          <a:xfrm>
            <a:off x="11197519" y="2422020"/>
            <a:ext cx="3991231" cy="2015366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TextBox 79"/>
          <p:cNvSpPr txBox="1"/>
          <p:nvPr/>
        </p:nvSpPr>
        <p:spPr>
          <a:xfrm>
            <a:off x="12465262" y="1852184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ls</a:t>
            </a:r>
            <a:endParaRPr lang="de-DE" sz="2800" b="1" dirty="0"/>
          </a:p>
        </p:txBody>
      </p:sp>
      <p:sp>
        <p:nvSpPr>
          <p:cNvPr id="93" name="Rounded Rectangle 25"/>
          <p:cNvSpPr/>
          <p:nvPr/>
        </p:nvSpPr>
        <p:spPr>
          <a:xfrm>
            <a:off x="13343670" y="2603968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95" name="Rounded Rectangle 25"/>
          <p:cNvSpPr/>
          <p:nvPr/>
        </p:nvSpPr>
        <p:spPr>
          <a:xfrm>
            <a:off x="6765756" y="6619121"/>
            <a:ext cx="1610387" cy="16103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96" name="Cross 95"/>
          <p:cNvSpPr/>
          <p:nvPr/>
        </p:nvSpPr>
        <p:spPr>
          <a:xfrm rot="2669759">
            <a:off x="6458868" y="6343101"/>
            <a:ext cx="2229507" cy="2238141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TextBox 96"/>
          <p:cNvSpPr txBox="1"/>
          <p:nvPr/>
        </p:nvSpPr>
        <p:spPr>
          <a:xfrm>
            <a:off x="6864914" y="6576021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rm</a:t>
            </a:r>
            <a:endParaRPr lang="de-DE" sz="28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3568911" y="6440932"/>
            <a:ext cx="1496257" cy="679282"/>
            <a:chOff x="6448425" y="3933827"/>
            <a:chExt cx="2628900" cy="1409700"/>
          </a:xfrm>
        </p:grpSpPr>
        <p:sp>
          <p:nvSpPr>
            <p:cNvPr id="23" name="Rounded Rectangle 22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Payload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rot="19330395" flipV="1">
            <a:off x="5061479" y="6168197"/>
            <a:ext cx="1689754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125169" y="5207921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fuse</a:t>
            </a:r>
            <a:endParaRPr lang="de-DE" sz="2800" b="1" dirty="0"/>
          </a:p>
        </p:txBody>
      </p:sp>
      <p:sp>
        <p:nvSpPr>
          <p:cNvPr id="27" name="Rounded Rectangle 25"/>
          <p:cNvSpPr/>
          <p:nvPr/>
        </p:nvSpPr>
        <p:spPr>
          <a:xfrm>
            <a:off x="6765756" y="4675784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29" name="Group 28"/>
          <p:cNvGrpSpPr/>
          <p:nvPr/>
        </p:nvGrpSpPr>
        <p:grpSpPr>
          <a:xfrm rot="2542460">
            <a:off x="5084866" y="4150849"/>
            <a:ext cx="1920481" cy="673166"/>
            <a:chOff x="2334271" y="318043"/>
            <a:chExt cx="1457473" cy="673166"/>
          </a:xfrm>
        </p:grpSpPr>
        <p:cxnSp>
          <p:nvCxnSpPr>
            <p:cNvPr id="30" name="Straight Arrow Connector 29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665483" y="3886643"/>
            <a:ext cx="3320724" cy="1569660"/>
            <a:chOff x="272155" y="308052"/>
            <a:chExt cx="3320724" cy="1569661"/>
          </a:xfrm>
        </p:grpSpPr>
        <p:sp>
          <p:nvSpPr>
            <p:cNvPr id="33" name="Rectangle 32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Boxfuse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Inventory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Rounded Rectangle 39"/>
          <p:cNvSpPr/>
          <p:nvPr/>
        </p:nvSpPr>
        <p:spPr>
          <a:xfrm>
            <a:off x="3440030" y="2140307"/>
            <a:ext cx="1686910" cy="190166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1" name="Group 40"/>
          <p:cNvGrpSpPr/>
          <p:nvPr/>
        </p:nvGrpSpPr>
        <p:grpSpPr>
          <a:xfrm>
            <a:off x="3554635" y="3195527"/>
            <a:ext cx="1423555" cy="685800"/>
            <a:chOff x="1155127" y="1365420"/>
            <a:chExt cx="1423555" cy="685800"/>
          </a:xfrm>
        </p:grpSpPr>
        <p:sp>
          <p:nvSpPr>
            <p:cNvPr id="42" name="Snip Diagonal Corner Rectangle 41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55127" y="1506035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558754" y="2340853"/>
            <a:ext cx="1423555" cy="685800"/>
            <a:chOff x="1159246" y="646669"/>
            <a:chExt cx="1423555" cy="685800"/>
          </a:xfrm>
        </p:grpSpPr>
        <p:sp>
          <p:nvSpPr>
            <p:cNvPr id="45" name="Snip Diagonal Corner Rectangle 44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159246" y="793462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Group 17"/>
          <p:cNvGrpSpPr/>
          <p:nvPr/>
        </p:nvGrpSpPr>
        <p:grpSpPr>
          <a:xfrm>
            <a:off x="12557283" y="6093663"/>
            <a:ext cx="3239954" cy="2215991"/>
            <a:chOff x="7477384" y="5317103"/>
            <a:chExt cx="3239954" cy="2215991"/>
          </a:xfrm>
        </p:grpSpPr>
        <p:sp>
          <p:nvSpPr>
            <p:cNvPr id="36" name="Rectangle 15"/>
            <p:cNvSpPr/>
            <p:nvPr/>
          </p:nvSpPr>
          <p:spPr>
            <a:xfrm>
              <a:off x="7926012" y="5317103"/>
              <a:ext cx="2791326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3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400" dirty="0">
                <a:latin typeface="FontAwesome" pitchFamily="2" charset="0"/>
              </a:endParaRPr>
            </a:p>
          </p:txBody>
        </p:sp>
        <p:sp>
          <p:nvSpPr>
            <p:cNvPr id="37" name="Rectangle 16"/>
            <p:cNvSpPr/>
            <p:nvPr/>
          </p:nvSpPr>
          <p:spPr>
            <a:xfrm>
              <a:off x="8428894" y="5748821"/>
              <a:ext cx="1050288" cy="1708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5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0500" dirty="0">
                <a:solidFill>
                  <a:schemeClr val="tx2"/>
                </a:solidFill>
              </a:endParaRPr>
            </a:p>
          </p:txBody>
        </p:sp>
        <p:sp>
          <p:nvSpPr>
            <p:cNvPr id="38" name="TextBox 85"/>
            <p:cNvSpPr txBox="1"/>
            <p:nvPr/>
          </p:nvSpPr>
          <p:spPr>
            <a:xfrm>
              <a:off x="7477384" y="6548681"/>
              <a:ext cx="2953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Boxfuse Vault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Group 41"/>
          <p:cNvGrpSpPr/>
          <p:nvPr/>
        </p:nvGrpSpPr>
        <p:grpSpPr>
          <a:xfrm>
            <a:off x="9911441" y="7078727"/>
            <a:ext cx="1423555" cy="685800"/>
            <a:chOff x="1159246" y="646669"/>
            <a:chExt cx="1423555" cy="685800"/>
          </a:xfrm>
        </p:grpSpPr>
        <p:sp>
          <p:nvSpPr>
            <p:cNvPr id="48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SameRect">
              <a:avLst/>
            </a:prstGeom>
            <a:solidFill>
              <a:srgbClr val="996633"/>
            </a:solidFill>
            <a:ln w="76200">
              <a:solidFill>
                <a:srgbClr val="6633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9" name="TextBox 96"/>
            <p:cNvSpPr txBox="1"/>
            <p:nvPr/>
          </p:nvSpPr>
          <p:spPr>
            <a:xfrm>
              <a:off x="1159246" y="793462"/>
              <a:ext cx="1423555" cy="442674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0" name="Straight Arrow Connector 62"/>
          <p:cNvCxnSpPr/>
          <p:nvPr/>
        </p:nvCxnSpPr>
        <p:spPr>
          <a:xfrm flipV="1">
            <a:off x="11582195" y="7411216"/>
            <a:ext cx="1370502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63"/>
          <p:cNvSpPr txBox="1"/>
          <p:nvPr/>
        </p:nvSpPr>
        <p:spPr>
          <a:xfrm>
            <a:off x="11558394" y="6747627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  <a:endParaRPr lang="de-DE" sz="2800" b="1" dirty="0"/>
          </a:p>
        </p:txBody>
      </p:sp>
      <p:grpSp>
        <p:nvGrpSpPr>
          <p:cNvPr id="56" name="Group 41"/>
          <p:cNvGrpSpPr/>
          <p:nvPr/>
        </p:nvGrpSpPr>
        <p:grpSpPr>
          <a:xfrm>
            <a:off x="9962241" y="9199627"/>
            <a:ext cx="1423555" cy="685800"/>
            <a:chOff x="1159246" y="646669"/>
            <a:chExt cx="1423555" cy="6858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7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Same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762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8" name="TextBox 96"/>
            <p:cNvSpPr txBox="1"/>
            <p:nvPr/>
          </p:nvSpPr>
          <p:spPr>
            <a:xfrm>
              <a:off x="1159246" y="793462"/>
              <a:ext cx="1423555" cy="442674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0" name="TextBox 63"/>
          <p:cNvSpPr txBox="1"/>
          <p:nvPr/>
        </p:nvSpPr>
        <p:spPr>
          <a:xfrm>
            <a:off x="9970894" y="8627227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destroy</a:t>
            </a:r>
            <a:endParaRPr lang="de-DE" sz="2800" b="1" dirty="0"/>
          </a:p>
        </p:txBody>
      </p:sp>
      <p:sp>
        <p:nvSpPr>
          <p:cNvPr id="61" name="Cross 60"/>
          <p:cNvSpPr/>
          <p:nvPr/>
        </p:nvSpPr>
        <p:spPr>
          <a:xfrm rot="2669759">
            <a:off x="10057406" y="8930133"/>
            <a:ext cx="1214996" cy="1219701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9214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645" y="3611796"/>
            <a:ext cx="1655807" cy="705924"/>
          </a:xfrm>
          <a:prstGeom prst="rect">
            <a:avLst/>
          </a:prstGeom>
        </p:spPr>
      </p:pic>
      <p:sp>
        <p:nvSpPr>
          <p:cNvPr id="38" name="Rounded Rectangle 25"/>
          <p:cNvSpPr/>
          <p:nvPr/>
        </p:nvSpPr>
        <p:spPr>
          <a:xfrm>
            <a:off x="2675670" y="1982011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73" name="Rounded Rectangle 72"/>
          <p:cNvSpPr/>
          <p:nvPr/>
        </p:nvSpPr>
        <p:spPr>
          <a:xfrm>
            <a:off x="3227411" y="5173457"/>
            <a:ext cx="3707027" cy="203184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Box 73"/>
          <p:cNvSpPr txBox="1"/>
          <p:nvPr/>
        </p:nvSpPr>
        <p:spPr>
          <a:xfrm>
            <a:off x="4451642" y="4614026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ps</a:t>
            </a:r>
            <a:endParaRPr lang="de-DE" sz="2800" b="1" dirty="0"/>
          </a:p>
        </p:txBody>
      </p:sp>
      <p:sp>
        <p:nvSpPr>
          <p:cNvPr id="76" name="Rounded Rectangle 75"/>
          <p:cNvSpPr/>
          <p:nvPr/>
        </p:nvSpPr>
        <p:spPr>
          <a:xfrm>
            <a:off x="6519000" y="205122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69" name="Group 68"/>
          <p:cNvGrpSpPr/>
          <p:nvPr/>
        </p:nvGrpSpPr>
        <p:grpSpPr>
          <a:xfrm>
            <a:off x="4619314" y="2167065"/>
            <a:ext cx="1614441" cy="673166"/>
            <a:chOff x="2334271" y="318043"/>
            <a:chExt cx="1457473" cy="673166"/>
          </a:xfrm>
        </p:grpSpPr>
        <p:cxnSp>
          <p:nvCxnSpPr>
            <p:cNvPr id="70" name="Straight Arrow Connector 69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4666521" y="2277386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run</a:t>
            </a:r>
            <a:endParaRPr lang="de-DE" sz="2800" b="1" dirty="0"/>
          </a:p>
        </p:txBody>
      </p:sp>
      <p:sp>
        <p:nvSpPr>
          <p:cNvPr id="62" name="Rounded Rectangle 75"/>
          <p:cNvSpPr/>
          <p:nvPr/>
        </p:nvSpPr>
        <p:spPr>
          <a:xfrm>
            <a:off x="3569854" y="544109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66" name="Rounded Rectangle 75"/>
          <p:cNvSpPr/>
          <p:nvPr/>
        </p:nvSpPr>
        <p:spPr>
          <a:xfrm>
            <a:off x="5188590" y="544109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067" y="7236445"/>
            <a:ext cx="1655807" cy="705924"/>
          </a:xfrm>
          <a:prstGeom prst="rect">
            <a:avLst/>
          </a:prstGeom>
        </p:spPr>
      </p:pic>
      <p:pic>
        <p:nvPicPr>
          <p:cNvPr id="18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782" y="3692647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751" y="7292440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/>
          <p:cNvGrpSpPr/>
          <p:nvPr/>
        </p:nvGrpSpPr>
        <p:grpSpPr>
          <a:xfrm>
            <a:off x="9725398" y="676313"/>
            <a:ext cx="3239954" cy="2215991"/>
            <a:chOff x="7477384" y="5317103"/>
            <a:chExt cx="3239954" cy="2215991"/>
          </a:xfrm>
        </p:grpSpPr>
        <p:sp>
          <p:nvSpPr>
            <p:cNvPr id="22" name="Rectangle 21"/>
            <p:cNvSpPr/>
            <p:nvPr/>
          </p:nvSpPr>
          <p:spPr>
            <a:xfrm>
              <a:off x="7926012" y="5317103"/>
              <a:ext cx="2791326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3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400" dirty="0">
                <a:latin typeface="FontAwesome" pitchFamily="2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428894" y="5748821"/>
              <a:ext cx="1050288" cy="1708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5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0500" dirty="0">
                <a:solidFill>
                  <a:schemeClr val="tx2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477384" y="6548681"/>
              <a:ext cx="2953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Boxfuse Vault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12271485" y="1817036"/>
            <a:ext cx="1601983" cy="0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171641" y="1270468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convert</a:t>
            </a:r>
            <a:endParaRPr lang="de-DE" sz="2800" b="1" dirty="0"/>
          </a:p>
        </p:txBody>
      </p:sp>
      <p:pic>
        <p:nvPicPr>
          <p:cNvPr id="27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6737" y="1537218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/>
          <p:cNvGrpSpPr/>
          <p:nvPr/>
        </p:nvGrpSpPr>
        <p:grpSpPr>
          <a:xfrm>
            <a:off x="7771635" y="8787541"/>
            <a:ext cx="1496257" cy="679282"/>
            <a:chOff x="6448425" y="3933827"/>
            <a:chExt cx="2628900" cy="1409700"/>
          </a:xfrm>
        </p:grpSpPr>
        <p:sp>
          <p:nvSpPr>
            <p:cNvPr id="29" name="Rounded Rectangle 28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 flipV="1">
            <a:off x="12996858" y="9121943"/>
            <a:ext cx="160131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14760322" y="8217564"/>
            <a:ext cx="1746456" cy="1819239"/>
            <a:chOff x="12360816" y="8217563"/>
            <a:chExt cx="1746456" cy="1819239"/>
          </a:xfrm>
        </p:grpSpPr>
        <p:sp>
          <p:nvSpPr>
            <p:cNvPr id="34" name="Rounded Rectangle 75"/>
            <p:cNvSpPr/>
            <p:nvPr/>
          </p:nvSpPr>
          <p:spPr>
            <a:xfrm>
              <a:off x="12360816" y="82175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40" name="Rounded Rectangle 75"/>
            <p:cNvSpPr/>
            <p:nvPr/>
          </p:nvSpPr>
          <p:spPr>
            <a:xfrm>
              <a:off x="12513216" y="83699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41" name="Rounded Rectangle 75"/>
            <p:cNvSpPr/>
            <p:nvPr/>
          </p:nvSpPr>
          <p:spPr>
            <a:xfrm>
              <a:off x="12665616" y="85223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9522809" y="9174955"/>
            <a:ext cx="13353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AMI</a:t>
            </a:r>
            <a:endParaRPr lang="de-DE" sz="28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2809603" y="9174955"/>
            <a:ext cx="17496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instances</a:t>
            </a:r>
            <a:endParaRPr lang="de-DE" sz="2800" b="1" dirty="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9491657" y="9121943"/>
            <a:ext cx="160131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1205872" y="8321991"/>
            <a:ext cx="1610387" cy="1610382"/>
            <a:chOff x="11205872" y="8321991"/>
            <a:chExt cx="1610387" cy="1610382"/>
          </a:xfrm>
        </p:grpSpPr>
        <p:sp>
          <p:nvSpPr>
            <p:cNvPr id="32" name="Rounded Rectangle 25"/>
            <p:cNvSpPr/>
            <p:nvPr/>
          </p:nvSpPr>
          <p:spPr>
            <a:xfrm>
              <a:off x="11205872" y="8321991"/>
              <a:ext cx="1610387" cy="161038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AMI</a:t>
              </a:r>
              <a:endParaRPr lang="de-DE" sz="2000" b="1" dirty="0"/>
            </a:p>
          </p:txBody>
        </p:sp>
        <p:pic>
          <p:nvPicPr>
            <p:cNvPr id="1026" name="Picture 2" descr="http://miamitom.net/content/wp-content/uploads/2015/04/aws-logo-large_white-300x11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94036" y="8715083"/>
              <a:ext cx="1254614" cy="464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3" name="Picture 2" descr="http://miamitom.net/content/wp-content/uploads/2015/04/aws-logo-large_white-300x11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0074" y="8770768"/>
            <a:ext cx="1254614" cy="46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ounded Rectangle 75"/>
          <p:cNvSpPr/>
          <p:nvPr/>
        </p:nvSpPr>
        <p:spPr>
          <a:xfrm>
            <a:off x="14148595" y="4007421"/>
            <a:ext cx="1441656" cy="1514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2991" y="5577105"/>
            <a:ext cx="1655807" cy="705924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14106952" y="3510447"/>
            <a:ext cx="1506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kill</a:t>
            </a:r>
            <a:endParaRPr lang="de-DE" sz="2800" b="1" dirty="0"/>
          </a:p>
        </p:txBody>
      </p:sp>
      <p:pic>
        <p:nvPicPr>
          <p:cNvPr id="49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2490" y="5661789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Cross 49"/>
          <p:cNvSpPr/>
          <p:nvPr/>
        </p:nvSpPr>
        <p:spPr>
          <a:xfrm rot="2669759">
            <a:off x="14258786" y="4168851"/>
            <a:ext cx="1235015" cy="1239798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4946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268" y="5187200"/>
            <a:ext cx="1655807" cy="705924"/>
          </a:xfrm>
          <a:prstGeom prst="rect">
            <a:avLst/>
          </a:prstGeom>
        </p:spPr>
      </p:pic>
      <p:sp>
        <p:nvSpPr>
          <p:cNvPr id="76" name="Rounded Rectangle 75"/>
          <p:cNvSpPr/>
          <p:nvPr/>
        </p:nvSpPr>
        <p:spPr>
          <a:xfrm>
            <a:off x="11099080" y="3630042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pic>
        <p:nvPicPr>
          <p:cNvPr id="1026" name="Picture 2" descr="Console showing log4J log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204" y="5751353"/>
            <a:ext cx="2241408" cy="163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592" y="7139722"/>
            <a:ext cx="1655807" cy="705924"/>
          </a:xfrm>
          <a:prstGeom prst="rect">
            <a:avLst/>
          </a:prstGeom>
        </p:spPr>
      </p:pic>
      <p:sp>
        <p:nvSpPr>
          <p:cNvPr id="62" name="Rounded Rectangle 75"/>
          <p:cNvSpPr/>
          <p:nvPr/>
        </p:nvSpPr>
        <p:spPr>
          <a:xfrm>
            <a:off x="4065403" y="5598329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66" name="Group 65"/>
          <p:cNvGrpSpPr/>
          <p:nvPr/>
        </p:nvGrpSpPr>
        <p:grpSpPr>
          <a:xfrm>
            <a:off x="5794824" y="6022291"/>
            <a:ext cx="1381738" cy="673166"/>
            <a:chOff x="2334271" y="318043"/>
            <a:chExt cx="1457473" cy="673166"/>
          </a:xfrm>
        </p:grpSpPr>
        <p:cxnSp>
          <p:nvCxnSpPr>
            <p:cNvPr id="68" name="Straight Arrow Connector 67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logs</a:t>
              </a:r>
              <a:endParaRPr lang="de-DE" sz="2800" b="1" dirty="0"/>
            </a:p>
          </p:txBody>
        </p:sp>
      </p:grpSp>
      <p:pic>
        <p:nvPicPr>
          <p:cNvPr id="14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596" y="7239888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0241" y="5229986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ounded Rectangle 75"/>
          <p:cNvSpPr/>
          <p:nvPr/>
        </p:nvSpPr>
        <p:spPr>
          <a:xfrm>
            <a:off x="9705914" y="8598878"/>
            <a:ext cx="1176176" cy="119847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11152270" y="8548614"/>
            <a:ext cx="1381738" cy="673166"/>
            <a:chOff x="2334271" y="318043"/>
            <a:chExt cx="1457473" cy="673166"/>
          </a:xfrm>
        </p:grpSpPr>
        <p:cxnSp>
          <p:nvCxnSpPr>
            <p:cNvPr id="19" name="Straight Arrow Connector 18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scale</a:t>
              </a:r>
              <a:endParaRPr lang="de-DE" sz="2800" b="1" dirty="0"/>
            </a:p>
          </p:txBody>
        </p:sp>
      </p:grpSp>
      <p:sp>
        <p:nvSpPr>
          <p:cNvPr id="21" name="Rounded Rectangle 75"/>
          <p:cNvSpPr/>
          <p:nvPr/>
        </p:nvSpPr>
        <p:spPr>
          <a:xfrm>
            <a:off x="12705310" y="7617630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22" name="Rounded Rectangle 75"/>
          <p:cNvSpPr/>
          <p:nvPr/>
        </p:nvSpPr>
        <p:spPr>
          <a:xfrm>
            <a:off x="12708241" y="928532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23" name="Group 22"/>
          <p:cNvGrpSpPr/>
          <p:nvPr/>
        </p:nvGrpSpPr>
        <p:grpSpPr>
          <a:xfrm>
            <a:off x="2672096" y="874464"/>
            <a:ext cx="1496257" cy="679282"/>
            <a:chOff x="6448425" y="3933827"/>
            <a:chExt cx="2628900" cy="1409700"/>
          </a:xfrm>
        </p:grpSpPr>
        <p:sp>
          <p:nvSpPr>
            <p:cNvPr id="24" name="Rounded Rectangle 23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 flipV="1">
            <a:off x="7897319" y="1208866"/>
            <a:ext cx="1601313" cy="10481"/>
          </a:xfrm>
          <a:prstGeom prst="straightConnector1">
            <a:avLst/>
          </a:prstGeom>
          <a:ln w="142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5"/>
          <p:cNvSpPr/>
          <p:nvPr/>
        </p:nvSpPr>
        <p:spPr>
          <a:xfrm>
            <a:off x="6106333" y="408914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AMI</a:t>
            </a:r>
            <a:endParaRPr lang="de-DE" sz="2000" b="1" dirty="0"/>
          </a:p>
        </p:txBody>
      </p:sp>
      <p:grpSp>
        <p:nvGrpSpPr>
          <p:cNvPr id="28" name="Group 27"/>
          <p:cNvGrpSpPr/>
          <p:nvPr/>
        </p:nvGrpSpPr>
        <p:grpSpPr>
          <a:xfrm>
            <a:off x="9660783" y="304487"/>
            <a:ext cx="1746456" cy="1819239"/>
            <a:chOff x="12360816" y="8217563"/>
            <a:chExt cx="1746456" cy="1819239"/>
          </a:xfrm>
        </p:grpSpPr>
        <p:sp>
          <p:nvSpPr>
            <p:cNvPr id="29" name="Rounded Rectangle 75"/>
            <p:cNvSpPr/>
            <p:nvPr/>
          </p:nvSpPr>
          <p:spPr>
            <a:xfrm>
              <a:off x="12360816" y="8217563"/>
              <a:ext cx="1441656" cy="151443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30" name="Rounded Rectangle 75"/>
            <p:cNvSpPr/>
            <p:nvPr/>
          </p:nvSpPr>
          <p:spPr>
            <a:xfrm>
              <a:off x="12513216" y="8369963"/>
              <a:ext cx="1441656" cy="151443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31" name="Rounded Rectangle 75"/>
            <p:cNvSpPr/>
            <p:nvPr/>
          </p:nvSpPr>
          <p:spPr>
            <a:xfrm>
              <a:off x="12665616" y="8522363"/>
              <a:ext cx="1441656" cy="151443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519986" y="1297045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convert</a:t>
            </a:r>
            <a:endParaRPr lang="de-DE" sz="28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692479" y="241970"/>
            <a:ext cx="17496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other</a:t>
            </a:r>
          </a:p>
          <a:p>
            <a:pPr algn="ctr"/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tools</a:t>
            </a:r>
            <a:endParaRPr lang="de-DE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4348156" y="1208866"/>
            <a:ext cx="160131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2" descr="http://miamitom.net/content/wp-content/uploads/2015/04/aws-logo-large_white-300x11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497" y="802006"/>
            <a:ext cx="1254614" cy="46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miamitom.net/content/wp-content/uploads/2015/04/aws-logo-large_white-300x111.png"/>
          <p:cNvPicPr>
            <a:picLocks noChangeAspect="1" noChangeArrowheads="1"/>
          </p:cNvPicPr>
          <p:nvPr/>
        </p:nvPicPr>
        <p:blipFill>
          <a:blip r:embed="rId5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535" y="857691"/>
            <a:ext cx="1254614" cy="46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190" y="547457"/>
            <a:ext cx="1584702" cy="490036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 rot="19799262">
            <a:off x="12291401" y="3509500"/>
            <a:ext cx="1885252" cy="592848"/>
            <a:chOff x="2151794" y="398361"/>
            <a:chExt cx="1639950" cy="592848"/>
          </a:xfrm>
        </p:grpSpPr>
        <p:cxnSp>
          <p:nvCxnSpPr>
            <p:cNvPr id="39" name="Straight Arrow Connector 38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2151794" y="398361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open</a:t>
              </a:r>
              <a:endParaRPr lang="de-DE" sz="2800" b="1" dirty="0"/>
            </a:p>
          </p:txBody>
        </p:sp>
      </p:grpSp>
      <p:pic>
        <p:nvPicPr>
          <p:cNvPr id="41" name="Picture 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5276" y="2618276"/>
            <a:ext cx="2294064" cy="1436808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14777788" y="4427512"/>
            <a:ext cx="12267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600" dirty="0">
                <a:solidFill>
                  <a:schemeClr val="accent1">
                    <a:lumMod val="50000"/>
                  </a:schemeClr>
                </a:solidFill>
                <a:latin typeface="FontAwesome" pitchFamily="2" charset="0"/>
              </a:rPr>
              <a:t></a:t>
            </a:r>
            <a:endParaRPr lang="de-DE" sz="96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 rot="387418">
            <a:off x="12582561" y="4471197"/>
            <a:ext cx="1969336" cy="549276"/>
            <a:chOff x="2176406" y="441933"/>
            <a:chExt cx="1615338" cy="549276"/>
          </a:xfrm>
        </p:grpSpPr>
        <p:cxnSp>
          <p:nvCxnSpPr>
            <p:cNvPr id="44" name="Straight Arrow Connector 43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2176406" y="44193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open -</a:t>
              </a:r>
              <a:r>
                <a:rPr lang="en-US" sz="2800" b="1" dirty="0" err="1"/>
                <a:t>db</a:t>
              </a:r>
              <a:endParaRPr lang="de-DE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483150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4450730" y="2129133"/>
            <a:ext cx="1878227" cy="673166"/>
            <a:chOff x="2334271" y="318043"/>
            <a:chExt cx="1457473" cy="673166"/>
          </a:xfrm>
        </p:grpSpPr>
        <p:cxnSp>
          <p:nvCxnSpPr>
            <p:cNvPr id="83" name="Straight Arrow Connector 8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3264" y="7637758"/>
            <a:ext cx="2220092" cy="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10325518" y="6937149"/>
            <a:ext cx="279132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38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400" dirty="0">
              <a:latin typeface="FontAwesome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828400" y="7368865"/>
            <a:ext cx="1050288" cy="170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5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0500" dirty="0">
              <a:solidFill>
                <a:schemeClr val="tx2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9876890" y="8168725"/>
            <a:ext cx="2953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Boxfuse Vault</a:t>
            </a:r>
            <a:endParaRPr lang="de-DE" sz="2000" b="1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 rot="33828">
            <a:off x="4687333" y="2219968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push</a:t>
            </a:r>
            <a:endParaRPr lang="de-DE" sz="28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12274598" y="7461401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deploy</a:t>
            </a:r>
            <a:endParaRPr lang="de-DE" sz="2800" b="1" dirty="0"/>
          </a:p>
        </p:txBody>
      </p:sp>
      <p:cxnSp>
        <p:nvCxnSpPr>
          <p:cNvPr id="94" name="Straight Arrow Connector 93"/>
          <p:cNvCxnSpPr/>
          <p:nvPr/>
        </p:nvCxnSpPr>
        <p:spPr>
          <a:xfrm flipV="1">
            <a:off x="12317443" y="8149087"/>
            <a:ext cx="1370502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25"/>
          <p:cNvSpPr/>
          <p:nvPr/>
        </p:nvSpPr>
        <p:spPr>
          <a:xfrm>
            <a:off x="2692145" y="1961416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5852706" y="1529008"/>
            <a:ext cx="3239954" cy="2215991"/>
            <a:chOff x="3453200" y="-91038"/>
            <a:chExt cx="3239954" cy="2215991"/>
          </a:xfrm>
        </p:grpSpPr>
        <p:sp>
          <p:nvSpPr>
            <p:cNvPr id="62" name="Rectangle 61"/>
            <p:cNvSpPr/>
            <p:nvPr/>
          </p:nvSpPr>
          <p:spPr>
            <a:xfrm>
              <a:off x="3901828" y="-91038"/>
              <a:ext cx="2791326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3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400" dirty="0">
                <a:latin typeface="FontAwesome" pitchFamily="2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404710" y="340680"/>
              <a:ext cx="1050288" cy="1708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5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0500" dirty="0">
                <a:solidFill>
                  <a:schemeClr val="tx2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453200" y="1140540"/>
              <a:ext cx="2953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Boxfuse Vault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 rot="10800000">
            <a:off x="11671218" y="3270080"/>
            <a:ext cx="1878227" cy="673166"/>
            <a:chOff x="2334271" y="318043"/>
            <a:chExt cx="1457473" cy="673166"/>
          </a:xfrm>
        </p:grpSpPr>
        <p:cxnSp>
          <p:nvCxnSpPr>
            <p:cNvPr id="102" name="Straight Arrow Connector 10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104" name="TextBox 103"/>
          <p:cNvSpPr txBox="1"/>
          <p:nvPr/>
        </p:nvSpPr>
        <p:spPr>
          <a:xfrm rot="33828">
            <a:off x="11907821" y="2706002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pull</a:t>
            </a:r>
            <a:endParaRPr lang="de-DE" sz="2800" b="1" dirty="0"/>
          </a:p>
        </p:txBody>
      </p:sp>
      <p:sp>
        <p:nvSpPr>
          <p:cNvPr id="105" name="Rounded Rectangle 25"/>
          <p:cNvSpPr/>
          <p:nvPr/>
        </p:nvSpPr>
        <p:spPr>
          <a:xfrm>
            <a:off x="9912633" y="2447450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106" name="Rectangle 105"/>
          <p:cNvSpPr/>
          <p:nvPr/>
        </p:nvSpPr>
        <p:spPr>
          <a:xfrm>
            <a:off x="13521822" y="2015042"/>
            <a:ext cx="279132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38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400" dirty="0">
              <a:latin typeface="FontAwesome" pitchFamily="2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4024704" y="2446758"/>
            <a:ext cx="1050288" cy="170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5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0500" dirty="0">
              <a:solidFill>
                <a:schemeClr val="tx2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3073194" y="3246618"/>
            <a:ext cx="2953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Boxfuse Vault</a:t>
            </a:r>
            <a:endParaRPr lang="de-DE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535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194" y="4166822"/>
            <a:ext cx="514422" cy="952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237" y="2901810"/>
            <a:ext cx="788468" cy="9146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460" y="5521983"/>
            <a:ext cx="695422" cy="1143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3693" y="5498888"/>
            <a:ext cx="1538745" cy="6154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797" y="3048962"/>
            <a:ext cx="809738" cy="952633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3795291" y="4119318"/>
            <a:ext cx="1155887" cy="673166"/>
            <a:chOff x="2334271" y="318043"/>
            <a:chExt cx="1457473" cy="673166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 rot="1893237">
            <a:off x="3884042" y="3460642"/>
            <a:ext cx="1288610" cy="673166"/>
            <a:chOff x="2334271" y="318043"/>
            <a:chExt cx="1457473" cy="673166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 rot="19944874">
            <a:off x="3630361" y="4858559"/>
            <a:ext cx="1237567" cy="673166"/>
            <a:chOff x="2334271" y="318043"/>
            <a:chExt cx="1457473" cy="673166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1026" name="Picture 2" descr="Boxfuse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2" r="15715" b="25189"/>
          <a:stretch/>
        </p:blipFill>
        <p:spPr bwMode="auto">
          <a:xfrm>
            <a:off x="5016711" y="4196429"/>
            <a:ext cx="1139251" cy="123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/>
          <p:cNvGrpSpPr/>
          <p:nvPr/>
        </p:nvGrpSpPr>
        <p:grpSpPr>
          <a:xfrm>
            <a:off x="6215155" y="4098723"/>
            <a:ext cx="1151769" cy="673166"/>
            <a:chOff x="2334271" y="318043"/>
            <a:chExt cx="1457473" cy="673166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28" name="Rounded Rectangle 25"/>
          <p:cNvSpPr/>
          <p:nvPr/>
        </p:nvSpPr>
        <p:spPr>
          <a:xfrm>
            <a:off x="7539919" y="4288408"/>
            <a:ext cx="963911" cy="9639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Image</a:t>
            </a:r>
            <a:endParaRPr lang="de-DE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7366924" y="5244695"/>
            <a:ext cx="13468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Minimal</a:t>
            </a:r>
          </a:p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Secure</a:t>
            </a:r>
          </a:p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Portable</a:t>
            </a:r>
            <a:endParaRPr lang="de-DE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 rot="19944874">
            <a:off x="8385653" y="3528148"/>
            <a:ext cx="1237567" cy="673166"/>
            <a:chOff x="2334271" y="318043"/>
            <a:chExt cx="1457473" cy="673166"/>
          </a:xfrm>
        </p:grpSpPr>
        <p:cxnSp>
          <p:nvCxnSpPr>
            <p:cNvPr id="34" name="Straight Arrow Connector 33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6" name="Group 35"/>
          <p:cNvGrpSpPr/>
          <p:nvPr/>
        </p:nvGrpSpPr>
        <p:grpSpPr>
          <a:xfrm rot="1893237">
            <a:off x="8732010" y="4694259"/>
            <a:ext cx="1288610" cy="673166"/>
            <a:chOff x="2334271" y="318043"/>
            <a:chExt cx="1457473" cy="673166"/>
          </a:xfrm>
        </p:grpSpPr>
        <p:cxnSp>
          <p:nvCxnSpPr>
            <p:cNvPr id="37" name="Straight Arrow Connector 3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14801" y="4857516"/>
            <a:ext cx="2626907" cy="2426685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10988982" y="5116096"/>
            <a:ext cx="1151769" cy="673166"/>
            <a:chOff x="2334271" y="318043"/>
            <a:chExt cx="1457473" cy="673166"/>
          </a:xfrm>
        </p:grpSpPr>
        <p:cxnSp>
          <p:nvCxnSpPr>
            <p:cNvPr id="46" name="Straight Arrow Connector 4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13274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3617912" y="2080418"/>
            <a:ext cx="3676650" cy="6917472"/>
            <a:chOff x="114300" y="95250"/>
            <a:chExt cx="3676650" cy="6917472"/>
          </a:xfrm>
        </p:grpSpPr>
        <p:grpSp>
          <p:nvGrpSpPr>
            <p:cNvPr id="6" name="Group 5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25" name="TextBox 24"/>
            <p:cNvSpPr txBox="1"/>
            <p:nvPr/>
          </p:nvSpPr>
          <p:spPr>
            <a:xfrm>
              <a:off x="1285875" y="6181725"/>
              <a:ext cx="13335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DEV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923341" y="2080418"/>
            <a:ext cx="3800475" cy="6917472"/>
            <a:chOff x="57150" y="95250"/>
            <a:chExt cx="3800475" cy="6917472"/>
          </a:xfrm>
        </p:grpSpPr>
        <p:grpSp>
          <p:nvGrpSpPr>
            <p:cNvPr id="30" name="Group 29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34" name="Group 33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47" name="Rounded Rectangle 46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5" name="Group 34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5" name="Rectangle 44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6" name="Group 35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3" name="Rectangle 42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7" name="Group 36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1" name="Rectangle 40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8" name="Group 37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39" name="Rectangle 3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31" name="TextBox 30"/>
            <p:cNvSpPr txBox="1"/>
            <p:nvPr/>
          </p:nvSpPr>
          <p:spPr>
            <a:xfrm>
              <a:off x="57150" y="6181725"/>
              <a:ext cx="38004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TEST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4285912" y="2080418"/>
            <a:ext cx="3790950" cy="6917472"/>
            <a:chOff x="57150" y="95250"/>
            <a:chExt cx="3790950" cy="6917472"/>
          </a:xfrm>
        </p:grpSpPr>
        <p:grpSp>
          <p:nvGrpSpPr>
            <p:cNvPr id="50" name="Group 49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67" name="Rounded Rectangle 66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5" name="Group 54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5" name="Rectangle 64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6" name="Group 55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3" name="Rectangle 62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7" name="Group 56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1" name="Rectangle 60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8" name="Group 57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59" name="Rectangle 5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51" name="TextBox 50"/>
            <p:cNvSpPr txBox="1"/>
            <p:nvPr/>
          </p:nvSpPr>
          <p:spPr>
            <a:xfrm>
              <a:off x="57150" y="6181725"/>
              <a:ext cx="3790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PROD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12499974" y="3018631"/>
            <a:ext cx="2019300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7108829" y="3018631"/>
            <a:ext cx="2047875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7108829" y="4352131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7108829" y="5414168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108829" y="64523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108829" y="75191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12485691" y="75191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12485691" y="64523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12485691" y="5414168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2485691" y="4352131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9721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029" y="7159253"/>
            <a:ext cx="695422" cy="1143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4101" y="5727491"/>
            <a:ext cx="1538745" cy="6154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111" y="5409102"/>
            <a:ext cx="809738" cy="952633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8133043" y="6426824"/>
            <a:ext cx="18566" cy="874085"/>
          </a:xfrm>
          <a:prstGeom prst="straightConnector1">
            <a:avLst/>
          </a:prstGeom>
          <a:ln w="111125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5"/>
          <p:cNvSpPr/>
          <p:nvPr/>
        </p:nvSpPr>
        <p:spPr>
          <a:xfrm>
            <a:off x="5099461" y="6290202"/>
            <a:ext cx="963911" cy="9639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Image</a:t>
            </a:r>
            <a:endParaRPr lang="de-DE" sz="1400" b="1" dirty="0"/>
          </a:p>
        </p:txBody>
      </p:sp>
      <p:cxnSp>
        <p:nvCxnSpPr>
          <p:cNvPr id="34" name="Straight Arrow Connector 33"/>
          <p:cNvCxnSpPr/>
          <p:nvPr/>
        </p:nvCxnSpPr>
        <p:spPr>
          <a:xfrm rot="18847739" flipV="1">
            <a:off x="6624044" y="6737109"/>
            <a:ext cx="1227503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2883253" flipV="1">
            <a:off x="8475772" y="6783214"/>
            <a:ext cx="1278131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90040" y="4981083"/>
            <a:ext cx="2626907" cy="2426685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 flipV="1">
            <a:off x="13809573" y="6050632"/>
            <a:ext cx="946691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2839590977"/>
              </p:ext>
            </p:extLst>
          </p:nvPr>
        </p:nvGraphicFramePr>
        <p:xfrm>
          <a:off x="3946935" y="6816061"/>
          <a:ext cx="8653077" cy="1876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cxnSp>
        <p:nvCxnSpPr>
          <p:cNvPr id="40" name="Straight Arrow Connector 39"/>
          <p:cNvCxnSpPr/>
          <p:nvPr/>
        </p:nvCxnSpPr>
        <p:spPr>
          <a:xfrm rot="18847739" flipV="1">
            <a:off x="11218698" y="6765942"/>
            <a:ext cx="1227503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2" descr="Logo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564" y="8468421"/>
            <a:ext cx="1648513" cy="37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106" y="8407782"/>
            <a:ext cx="1482810" cy="45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281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308" y="2136231"/>
            <a:ext cx="695422" cy="1143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2802" y="2378807"/>
            <a:ext cx="1538745" cy="615498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10958091" y="1996015"/>
            <a:ext cx="1151769" cy="673166"/>
            <a:chOff x="2334271" y="318043"/>
            <a:chExt cx="1457473" cy="673166"/>
          </a:xfrm>
        </p:grpSpPr>
        <p:cxnSp>
          <p:nvCxnSpPr>
            <p:cNvPr id="46" name="Straight Arrow Connector 4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671" y="2233026"/>
            <a:ext cx="695422" cy="11431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412" y="2475602"/>
            <a:ext cx="1538745" cy="61549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363701" y="2092810"/>
            <a:ext cx="1151769" cy="673166"/>
            <a:chOff x="2334271" y="318043"/>
            <a:chExt cx="1457473" cy="673166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2007" y="2802848"/>
            <a:ext cx="1648513" cy="37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768" y="6218079"/>
            <a:ext cx="695422" cy="11431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262" y="6460655"/>
            <a:ext cx="1538745" cy="615498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V="1">
            <a:off x="9198382" y="6742610"/>
            <a:ext cx="114240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467" y="6884696"/>
            <a:ext cx="1648513" cy="37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984" y="6222739"/>
            <a:ext cx="1116380" cy="345217"/>
          </a:xfrm>
          <a:prstGeom prst="rect">
            <a:avLst/>
          </a:prstGeom>
        </p:spPr>
      </p:pic>
      <p:pic>
        <p:nvPicPr>
          <p:cNvPr id="2" name="Picture 2" descr="https://assets-cdn.github.com/images/modules/logos_page/Octoca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942" y="6210582"/>
            <a:ext cx="1472772" cy="121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travis-ci.com/img/brand-standards/logo-downloads/TravisCI-Full-Color-vertical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030" y="6174411"/>
            <a:ext cx="478494" cy="61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/>
          <p:cNvCxnSpPr/>
          <p:nvPr/>
        </p:nvCxnSpPr>
        <p:spPr>
          <a:xfrm flipV="1">
            <a:off x="7163634" y="6742610"/>
            <a:ext cx="114240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719" y="8870541"/>
            <a:ext cx="1538745" cy="615498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2107008" y="8487749"/>
            <a:ext cx="1151769" cy="673166"/>
            <a:chOff x="2334271" y="318043"/>
            <a:chExt cx="1457473" cy="673166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730" y="8643554"/>
            <a:ext cx="1116380" cy="3452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21" y="8809892"/>
            <a:ext cx="1234388" cy="87752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0175" y="8725229"/>
            <a:ext cx="1538745" cy="615498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14295464" y="8342437"/>
            <a:ext cx="1151769" cy="673166"/>
            <a:chOff x="2334271" y="318043"/>
            <a:chExt cx="1457473" cy="673166"/>
          </a:xfrm>
        </p:grpSpPr>
        <p:cxnSp>
          <p:nvCxnSpPr>
            <p:cNvPr id="31" name="Straight Arrow Connector 30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7186" y="8498242"/>
            <a:ext cx="1116380" cy="34521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5367" y="8612372"/>
            <a:ext cx="842140" cy="8421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333" y="8865335"/>
            <a:ext cx="1188647" cy="5883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1116" y="9207796"/>
            <a:ext cx="1132010" cy="30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2275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75"/>
          <p:cNvSpPr/>
          <p:nvPr/>
        </p:nvSpPr>
        <p:spPr>
          <a:xfrm>
            <a:off x="508638" y="192914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4049898" y="296307"/>
            <a:ext cx="2242751" cy="1789646"/>
            <a:chOff x="1294361" y="4557307"/>
            <a:chExt cx="2242751" cy="1789646"/>
          </a:xfrm>
        </p:grpSpPr>
        <p:pic>
          <p:nvPicPr>
            <p:cNvPr id="4" name="Picture 2" descr="Console showing log4J log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1028" y="4557307"/>
              <a:ext cx="2004202" cy="14590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294361" y="5946843"/>
              <a:ext cx="22427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Instance Boot logs</a:t>
              </a:r>
              <a:endParaRPr lang="de-DE" sz="2000" b="1" dirty="0"/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>
            <a:off x="2124844" y="3071845"/>
            <a:ext cx="1823118" cy="699049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162412" y="1404576"/>
            <a:ext cx="1822623" cy="90822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072554" y="3154318"/>
            <a:ext cx="2254085" cy="1814879"/>
            <a:chOff x="5246466" y="1076300"/>
            <a:chExt cx="2254085" cy="1814879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3"/>
            <a:srcRect l="861" t="13474" r="845" b="1728"/>
            <a:stretch/>
          </p:blipFill>
          <p:spPr>
            <a:xfrm>
              <a:off x="5251619" y="1076300"/>
              <a:ext cx="2248932" cy="1454185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5246466" y="2491069"/>
              <a:ext cx="22427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Application logs</a:t>
              </a:r>
              <a:endParaRPr lang="de-DE" sz="2000" b="1" dirty="0"/>
            </a:p>
          </p:txBody>
        </p:sp>
      </p:grpSp>
      <p:pic>
        <p:nvPicPr>
          <p:cNvPr id="13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695" y="506314"/>
            <a:ext cx="1538745" cy="615498"/>
          </a:xfrm>
          <a:prstGeom prst="rect">
            <a:avLst/>
          </a:prstGeom>
        </p:spPr>
      </p:pic>
      <p:cxnSp>
        <p:nvCxnSpPr>
          <p:cNvPr id="14" name="Straight Arrow Connector 16"/>
          <p:cNvCxnSpPr/>
          <p:nvPr/>
        </p:nvCxnSpPr>
        <p:spPr>
          <a:xfrm flipV="1">
            <a:off x="8240815" y="788269"/>
            <a:ext cx="114240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17" y="268398"/>
            <a:ext cx="1116380" cy="345217"/>
          </a:xfrm>
          <a:prstGeom prst="rect">
            <a:avLst/>
          </a:prstGeom>
        </p:spPr>
      </p:pic>
      <p:pic>
        <p:nvPicPr>
          <p:cNvPr id="1026" name="Picture 2" descr="http://localhost:4000/assets/img/springboo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099" y="506315"/>
            <a:ext cx="682818" cy="615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9844" y="4371975"/>
            <a:ext cx="2712473" cy="1084989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10803333" y="4382474"/>
            <a:ext cx="1151769" cy="673166"/>
            <a:chOff x="2334271" y="318043"/>
            <a:chExt cx="1457473" cy="673166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605" y="6395654"/>
            <a:ext cx="1116380" cy="34521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825" y="4377401"/>
            <a:ext cx="2091398" cy="128044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1685510" y="5803960"/>
            <a:ext cx="453556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Boxfuse Image</a:t>
            </a:r>
          </a:p>
          <a:p>
            <a:pPr marL="360363" indent="-360363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15 MB</a:t>
            </a:r>
          </a:p>
          <a:p>
            <a:pPr marL="360363" indent="-360363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3 secs provisioning</a:t>
            </a:r>
          </a:p>
          <a:p>
            <a:pPr marL="360363" indent="-360363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only App, Node.js &amp; Linux kernel</a:t>
            </a:r>
          </a:p>
          <a:p>
            <a:pPr marL="360363" indent="-360363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secure</a:t>
            </a:r>
          </a:p>
          <a:p>
            <a:pPr marL="360363" indent="-360363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boots directly on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</a:rPr>
              <a:t>VirtualBox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 &amp; AWS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2169414" y="4379497"/>
            <a:ext cx="1309662" cy="1309662"/>
            <a:chOff x="8287098" y="3699247"/>
            <a:chExt cx="1309662" cy="1309662"/>
          </a:xfrm>
        </p:grpSpPr>
        <p:sp>
          <p:nvSpPr>
            <p:cNvPr id="29" name="Rounded Rectangle 25"/>
            <p:cNvSpPr/>
            <p:nvPr/>
          </p:nvSpPr>
          <p:spPr>
            <a:xfrm>
              <a:off x="8287098" y="3699247"/>
              <a:ext cx="1309662" cy="130966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0739" y="3731301"/>
              <a:ext cx="1238267" cy="1238267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/>
        </p:nvGrpSpPr>
        <p:grpSpPr>
          <a:xfrm>
            <a:off x="13737033" y="4334849"/>
            <a:ext cx="1151769" cy="673166"/>
            <a:chOff x="2334271" y="318043"/>
            <a:chExt cx="1457473" cy="673166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7308840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75"/>
          <p:cNvSpPr/>
          <p:nvPr/>
        </p:nvSpPr>
        <p:spPr>
          <a:xfrm>
            <a:off x="7742509" y="4785914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5" name="Rounded Rectangle 75"/>
          <p:cNvSpPr/>
          <p:nvPr/>
        </p:nvSpPr>
        <p:spPr>
          <a:xfrm>
            <a:off x="9512693" y="4785914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1187515" y="5549075"/>
            <a:ext cx="2096868" cy="0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289847" y="4985990"/>
            <a:ext cx="1519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scale out</a:t>
            </a:r>
            <a:endParaRPr lang="de-DE" sz="2800" b="1" dirty="0"/>
          </a:p>
        </p:txBody>
      </p:sp>
      <p:sp>
        <p:nvSpPr>
          <p:cNvPr id="11" name="Rounded Rectangle 75"/>
          <p:cNvSpPr/>
          <p:nvPr/>
        </p:nvSpPr>
        <p:spPr>
          <a:xfrm>
            <a:off x="13460440" y="571203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12" name="Rounded Rectangle 75"/>
          <p:cNvSpPr/>
          <p:nvPr/>
        </p:nvSpPr>
        <p:spPr>
          <a:xfrm>
            <a:off x="15230624" y="571203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13" name="Rounded Rectangle 75"/>
          <p:cNvSpPr/>
          <p:nvPr/>
        </p:nvSpPr>
        <p:spPr>
          <a:xfrm>
            <a:off x="13454578" y="3886168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14" name="Rounded Rectangle 75"/>
          <p:cNvSpPr/>
          <p:nvPr/>
        </p:nvSpPr>
        <p:spPr>
          <a:xfrm>
            <a:off x="15224762" y="3886168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5426992" y="5525631"/>
            <a:ext cx="2089638" cy="4730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938262" y="4953752"/>
            <a:ext cx="1519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scale in</a:t>
            </a:r>
            <a:endParaRPr lang="de-DE" sz="2800" b="1" dirty="0"/>
          </a:p>
        </p:txBody>
      </p:sp>
      <p:sp>
        <p:nvSpPr>
          <p:cNvPr id="22" name="Rounded Rectangle 75"/>
          <p:cNvSpPr/>
          <p:nvPr/>
        </p:nvSpPr>
        <p:spPr>
          <a:xfrm>
            <a:off x="3815278" y="4736091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9339569" y="2514600"/>
            <a:ext cx="5860" cy="1998784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5400000">
            <a:off x="8904201" y="3435613"/>
            <a:ext cx="1519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scale up</a:t>
            </a:r>
            <a:endParaRPr lang="de-DE" sz="28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850" y="1"/>
            <a:ext cx="4838464" cy="2347551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9351292" y="6573715"/>
            <a:ext cx="11722" cy="2165839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5400000">
            <a:off x="8648924" y="7169713"/>
            <a:ext cx="2071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scale down</a:t>
            </a:r>
            <a:endParaRPr lang="de-DE" sz="2800" b="1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144" y="8893579"/>
            <a:ext cx="2128845" cy="103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1177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2091823" y="461883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  <a:endParaRPr lang="de-DE" sz="2800" b="1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435705" y="4713150"/>
            <a:ext cx="6146021" cy="673166"/>
            <a:chOff x="2334271" y="318043"/>
            <a:chExt cx="1457473" cy="67316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3586468" y="2052384"/>
            <a:ext cx="3613638" cy="605412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5525578" y="2342612"/>
            <a:ext cx="1423555" cy="712239"/>
            <a:chOff x="1155127" y="1338981"/>
            <a:chExt cx="1423555" cy="712239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856228" y="2346969"/>
            <a:ext cx="1423555" cy="707886"/>
            <a:chOff x="1159246" y="626408"/>
            <a:chExt cx="1423555" cy="707886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774084" y="1069676"/>
            <a:ext cx="308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central package repository</a:t>
            </a:r>
            <a:endParaRPr lang="de-DE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3856228" y="3343430"/>
            <a:ext cx="1423555" cy="707886"/>
            <a:chOff x="1159246" y="626408"/>
            <a:chExt cx="1423555" cy="707886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856228" y="6045599"/>
            <a:ext cx="1423555" cy="707886"/>
            <a:chOff x="1159246" y="626408"/>
            <a:chExt cx="1423555" cy="707886"/>
          </a:xfrm>
        </p:grpSpPr>
        <p:sp>
          <p:nvSpPr>
            <p:cNvPr id="21" name="Snip Diagonal Corner Rectangle 2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525578" y="5756958"/>
            <a:ext cx="1423555" cy="712239"/>
            <a:chOff x="1155127" y="1338981"/>
            <a:chExt cx="1423555" cy="712239"/>
          </a:xfrm>
        </p:grpSpPr>
        <p:sp>
          <p:nvSpPr>
            <p:cNvPr id="24" name="Snip Diagonal Corner Rectangle 23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2.7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525578" y="4660850"/>
            <a:ext cx="1423555" cy="712239"/>
            <a:chOff x="1155127" y="1338981"/>
            <a:chExt cx="1423555" cy="712239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525578" y="3740589"/>
            <a:ext cx="1423555" cy="712239"/>
            <a:chOff x="1155127" y="1338981"/>
            <a:chExt cx="1423555" cy="712239"/>
          </a:xfrm>
        </p:grpSpPr>
        <p:sp>
          <p:nvSpPr>
            <p:cNvPr id="30" name="Snip Diagonal Corner Rectangle 29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525578" y="7078735"/>
            <a:ext cx="1423555" cy="712239"/>
            <a:chOff x="1155127" y="1338981"/>
            <a:chExt cx="1423555" cy="712239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 flipV="1">
            <a:off x="7477162" y="2716824"/>
            <a:ext cx="3776198" cy="112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579494" y="2154867"/>
            <a:ext cx="295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provision</a:t>
            </a:r>
            <a:endParaRPr lang="de-DE" sz="2800" b="1" dirty="0"/>
          </a:p>
        </p:txBody>
      </p:sp>
      <p:sp>
        <p:nvSpPr>
          <p:cNvPr id="38" name="Rounded Rectangle 75"/>
          <p:cNvSpPr/>
          <p:nvPr/>
        </p:nvSpPr>
        <p:spPr>
          <a:xfrm>
            <a:off x="11570093" y="1292470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2010003" y="1352011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1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2010003" y="2600520"/>
            <a:ext cx="1423555" cy="712239"/>
            <a:chOff x="1155127" y="1338981"/>
            <a:chExt cx="1423555" cy="712239"/>
          </a:xfrm>
        </p:grpSpPr>
        <p:sp>
          <p:nvSpPr>
            <p:cNvPr id="41" name="Snip Diagonal Corner Rectangle 4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2010003" y="1778400"/>
            <a:ext cx="1423555" cy="707886"/>
            <a:chOff x="1159246" y="626408"/>
            <a:chExt cx="1423555" cy="707886"/>
          </a:xfrm>
        </p:grpSpPr>
        <p:sp>
          <p:nvSpPr>
            <p:cNvPr id="44" name="Snip Diagonal Corner Rectangle 4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 flipV="1">
            <a:off x="7488885" y="5032134"/>
            <a:ext cx="3776198" cy="112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591217" y="4470177"/>
            <a:ext cx="295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provision</a:t>
            </a:r>
            <a:endParaRPr lang="de-DE" sz="2800" b="1" dirty="0"/>
          </a:p>
        </p:txBody>
      </p:sp>
      <p:sp>
        <p:nvSpPr>
          <p:cNvPr id="55" name="Rounded Rectangle 75"/>
          <p:cNvSpPr/>
          <p:nvPr/>
        </p:nvSpPr>
        <p:spPr>
          <a:xfrm>
            <a:off x="11581816" y="3783624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2021726" y="3843165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2021726" y="5091674"/>
            <a:ext cx="1423555" cy="712239"/>
            <a:chOff x="1155127" y="1338981"/>
            <a:chExt cx="1423555" cy="712239"/>
          </a:xfrm>
        </p:grpSpPr>
        <p:sp>
          <p:nvSpPr>
            <p:cNvPr id="58" name="Snip Diagonal Corner Rectangle 5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2.6.1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2021726" y="4269554"/>
            <a:ext cx="1423555" cy="707886"/>
            <a:chOff x="1159246" y="626408"/>
            <a:chExt cx="1423555" cy="707886"/>
          </a:xfrm>
        </p:grpSpPr>
        <p:sp>
          <p:nvSpPr>
            <p:cNvPr id="61" name="Snip Diagonal Corner Rectangle 6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1.1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63" name="Straight Arrow Connector 62"/>
          <p:cNvCxnSpPr/>
          <p:nvPr/>
        </p:nvCxnSpPr>
        <p:spPr>
          <a:xfrm flipV="1">
            <a:off x="7491816" y="7452948"/>
            <a:ext cx="3776198" cy="112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594148" y="6890991"/>
            <a:ext cx="295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provision</a:t>
            </a:r>
            <a:endParaRPr lang="de-DE" sz="2800" b="1" dirty="0"/>
          </a:p>
        </p:txBody>
      </p:sp>
      <p:sp>
        <p:nvSpPr>
          <p:cNvPr id="65" name="Rounded Rectangle 75"/>
          <p:cNvSpPr/>
          <p:nvPr/>
        </p:nvSpPr>
        <p:spPr>
          <a:xfrm>
            <a:off x="11584747" y="6274777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12024657" y="6334318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3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2024657" y="7582827"/>
            <a:ext cx="1423555" cy="712239"/>
            <a:chOff x="1155127" y="1338981"/>
            <a:chExt cx="1423555" cy="712239"/>
          </a:xfrm>
        </p:grpSpPr>
        <p:sp>
          <p:nvSpPr>
            <p:cNvPr id="68" name="Snip Diagonal Corner Rectangle 6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2.8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2024657" y="6760707"/>
            <a:ext cx="1423555" cy="707886"/>
            <a:chOff x="1159246" y="626408"/>
            <a:chExt cx="1423555" cy="707886"/>
          </a:xfrm>
        </p:grpSpPr>
        <p:sp>
          <p:nvSpPr>
            <p:cNvPr id="71" name="Snip Diagonal Corner Rectangle 7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1.2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02248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1836846" y="461883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  <a:endParaRPr lang="de-DE" sz="2800" b="1" dirty="0"/>
          </a:p>
        </p:txBody>
      </p:sp>
      <p:sp>
        <p:nvSpPr>
          <p:cNvPr id="5" name="Rounded Rectangle 25"/>
          <p:cNvSpPr/>
          <p:nvPr/>
        </p:nvSpPr>
        <p:spPr>
          <a:xfrm>
            <a:off x="9253978" y="1464461"/>
            <a:ext cx="2412620" cy="2412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180728" y="4713150"/>
            <a:ext cx="6146021" cy="673166"/>
            <a:chOff x="2334271" y="318043"/>
            <a:chExt cx="1457473" cy="67316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3331491" y="2052384"/>
            <a:ext cx="3613638" cy="605412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5270601" y="2342612"/>
            <a:ext cx="1423555" cy="712239"/>
            <a:chOff x="1155127" y="1338981"/>
            <a:chExt cx="1423555" cy="712239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601251" y="2346969"/>
            <a:ext cx="1423555" cy="707886"/>
            <a:chOff x="1159246" y="626408"/>
            <a:chExt cx="1423555" cy="707886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519107" y="1069676"/>
            <a:ext cx="308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central package repository</a:t>
            </a:r>
            <a:endParaRPr lang="de-DE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3601251" y="3343430"/>
            <a:ext cx="1423555" cy="707886"/>
            <a:chOff x="1159246" y="626408"/>
            <a:chExt cx="1423555" cy="707886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01251" y="6045599"/>
            <a:ext cx="1423555" cy="707886"/>
            <a:chOff x="1159246" y="626408"/>
            <a:chExt cx="1423555" cy="707886"/>
          </a:xfrm>
        </p:grpSpPr>
        <p:sp>
          <p:nvSpPr>
            <p:cNvPr id="21" name="Snip Diagonal Corner Rectangle 2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70601" y="5756958"/>
            <a:ext cx="1423555" cy="712239"/>
            <a:chOff x="1155127" y="1338981"/>
            <a:chExt cx="1423555" cy="712239"/>
          </a:xfrm>
        </p:grpSpPr>
        <p:sp>
          <p:nvSpPr>
            <p:cNvPr id="24" name="Snip Diagonal Corner Rectangle 23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2.7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270601" y="4660850"/>
            <a:ext cx="1423555" cy="712239"/>
            <a:chOff x="1155127" y="1338981"/>
            <a:chExt cx="1423555" cy="712239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270601" y="3740589"/>
            <a:ext cx="1423555" cy="712239"/>
            <a:chOff x="1155127" y="1338981"/>
            <a:chExt cx="1423555" cy="712239"/>
          </a:xfrm>
        </p:grpSpPr>
        <p:sp>
          <p:nvSpPr>
            <p:cNvPr id="30" name="Snip Diagonal Corner Rectangle 29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270601" y="7078735"/>
            <a:ext cx="1423555" cy="712239"/>
            <a:chOff x="1155127" y="1338981"/>
            <a:chExt cx="1423555" cy="712239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11860029" y="2716824"/>
            <a:ext cx="2373922" cy="0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509654" y="1785591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sp>
        <p:nvSpPr>
          <p:cNvPr id="38" name="Rounded Rectangle 75"/>
          <p:cNvSpPr/>
          <p:nvPr/>
        </p:nvSpPr>
        <p:spPr>
          <a:xfrm>
            <a:off x="14348460" y="1292470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4788370" y="1352011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1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4788370" y="2600520"/>
            <a:ext cx="1423555" cy="712239"/>
            <a:chOff x="1155127" y="1338981"/>
            <a:chExt cx="1423555" cy="712239"/>
          </a:xfrm>
        </p:grpSpPr>
        <p:sp>
          <p:nvSpPr>
            <p:cNvPr id="41" name="Snip Diagonal Corner Rectangle 4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4788370" y="1778400"/>
            <a:ext cx="1423555" cy="707886"/>
            <a:chOff x="1159246" y="626408"/>
            <a:chExt cx="1423555" cy="707886"/>
          </a:xfrm>
        </p:grpSpPr>
        <p:sp>
          <p:nvSpPr>
            <p:cNvPr id="44" name="Snip Diagonal Corner Rectangle 4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>
            <a:off x="11780898" y="3446586"/>
            <a:ext cx="2464776" cy="158554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75"/>
          <p:cNvSpPr/>
          <p:nvPr/>
        </p:nvSpPr>
        <p:spPr>
          <a:xfrm>
            <a:off x="14360183" y="3783624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4800093" y="3843165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4800093" y="5091674"/>
            <a:ext cx="1423555" cy="712239"/>
            <a:chOff x="1155127" y="1338981"/>
            <a:chExt cx="1423555" cy="712239"/>
          </a:xfrm>
        </p:grpSpPr>
        <p:sp>
          <p:nvSpPr>
            <p:cNvPr id="58" name="Snip Diagonal Corner Rectangle 5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4800093" y="4269554"/>
            <a:ext cx="1423555" cy="707886"/>
            <a:chOff x="1159246" y="626408"/>
            <a:chExt cx="1423555" cy="707886"/>
          </a:xfrm>
        </p:grpSpPr>
        <p:sp>
          <p:nvSpPr>
            <p:cNvPr id="61" name="Snip Diagonal Corner Rectangle 6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3" name="Straight Arrow Connector 72"/>
          <p:cNvCxnSpPr/>
          <p:nvPr/>
        </p:nvCxnSpPr>
        <p:spPr>
          <a:xfrm flipV="1">
            <a:off x="7198739" y="2720884"/>
            <a:ext cx="1926883" cy="1"/>
          </a:xfrm>
          <a:prstGeom prst="straightConnector1">
            <a:avLst/>
          </a:prstGeom>
          <a:ln w="142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518554" y="176214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image</a:t>
            </a:r>
            <a:endParaRPr lang="de-DE" sz="28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9748512" y="1574750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Image 1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9748512" y="2805675"/>
            <a:ext cx="1423555" cy="712239"/>
            <a:chOff x="1155127" y="1338981"/>
            <a:chExt cx="1423555" cy="712239"/>
          </a:xfrm>
        </p:grpSpPr>
        <p:sp>
          <p:nvSpPr>
            <p:cNvPr id="77" name="Snip Diagonal Corner Rectangle 7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9748512" y="1983555"/>
            <a:ext cx="1423555" cy="707886"/>
            <a:chOff x="1159246" y="626408"/>
            <a:chExt cx="1423555" cy="707886"/>
          </a:xfrm>
        </p:grpSpPr>
        <p:sp>
          <p:nvSpPr>
            <p:cNvPr id="80" name="Snip Diagonal Corner Rectangle 79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 rot="1914434">
            <a:off x="11670848" y="328321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38911321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1836846" y="461883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  <a:endParaRPr lang="de-DE" sz="2800" b="1" dirty="0"/>
          </a:p>
        </p:txBody>
      </p:sp>
      <p:sp>
        <p:nvSpPr>
          <p:cNvPr id="5" name="Rounded Rectangle 25"/>
          <p:cNvSpPr/>
          <p:nvPr/>
        </p:nvSpPr>
        <p:spPr>
          <a:xfrm>
            <a:off x="9253978" y="1464461"/>
            <a:ext cx="2412620" cy="2412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180728" y="4713150"/>
            <a:ext cx="6146021" cy="673166"/>
            <a:chOff x="2334271" y="318043"/>
            <a:chExt cx="1457473" cy="67316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3331491" y="2052384"/>
            <a:ext cx="3613638" cy="605412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5270601" y="2342612"/>
            <a:ext cx="1423555" cy="712239"/>
            <a:chOff x="1155127" y="1338981"/>
            <a:chExt cx="1423555" cy="712239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601251" y="2346969"/>
            <a:ext cx="1423555" cy="707886"/>
            <a:chOff x="1159246" y="626408"/>
            <a:chExt cx="1423555" cy="707886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519107" y="1069676"/>
            <a:ext cx="308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central package repository</a:t>
            </a:r>
            <a:endParaRPr lang="de-DE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3601251" y="3343430"/>
            <a:ext cx="1423555" cy="707886"/>
            <a:chOff x="1159246" y="626408"/>
            <a:chExt cx="1423555" cy="707886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01251" y="6045599"/>
            <a:ext cx="1423555" cy="707886"/>
            <a:chOff x="1159246" y="626408"/>
            <a:chExt cx="1423555" cy="707886"/>
          </a:xfrm>
        </p:grpSpPr>
        <p:sp>
          <p:nvSpPr>
            <p:cNvPr id="21" name="Snip Diagonal Corner Rectangle 2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70601" y="5756958"/>
            <a:ext cx="1423555" cy="712239"/>
            <a:chOff x="1155127" y="1338981"/>
            <a:chExt cx="1423555" cy="712239"/>
          </a:xfrm>
        </p:grpSpPr>
        <p:sp>
          <p:nvSpPr>
            <p:cNvPr id="24" name="Snip Diagonal Corner Rectangle 23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2.7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270601" y="4660850"/>
            <a:ext cx="1423555" cy="712239"/>
            <a:chOff x="1155127" y="1338981"/>
            <a:chExt cx="1423555" cy="712239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270601" y="3740589"/>
            <a:ext cx="1423555" cy="712239"/>
            <a:chOff x="1155127" y="1338981"/>
            <a:chExt cx="1423555" cy="712239"/>
          </a:xfrm>
        </p:grpSpPr>
        <p:sp>
          <p:nvSpPr>
            <p:cNvPr id="30" name="Snip Diagonal Corner Rectangle 29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270601" y="7078735"/>
            <a:ext cx="1423555" cy="712239"/>
            <a:chOff x="1155127" y="1338981"/>
            <a:chExt cx="1423555" cy="712239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11860029" y="2716824"/>
            <a:ext cx="2373922" cy="0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509654" y="1785591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sp>
        <p:nvSpPr>
          <p:cNvPr id="38" name="Rounded Rectangle 75"/>
          <p:cNvSpPr/>
          <p:nvPr/>
        </p:nvSpPr>
        <p:spPr>
          <a:xfrm>
            <a:off x="14374837" y="3578470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4814747" y="3638011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4814747" y="4886520"/>
            <a:ext cx="1423555" cy="712239"/>
            <a:chOff x="1155127" y="1338981"/>
            <a:chExt cx="1423555" cy="712239"/>
          </a:xfrm>
        </p:grpSpPr>
        <p:sp>
          <p:nvSpPr>
            <p:cNvPr id="41" name="Snip Diagonal Corner Rectangle 4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4814747" y="4064400"/>
            <a:ext cx="1423555" cy="707886"/>
            <a:chOff x="1159246" y="626408"/>
            <a:chExt cx="1423555" cy="707886"/>
          </a:xfrm>
        </p:grpSpPr>
        <p:sp>
          <p:nvSpPr>
            <p:cNvPr id="44" name="Snip Diagonal Corner Rectangle 4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4826470" y="6129165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11789691" y="3472963"/>
            <a:ext cx="2417884" cy="1134207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4363114" y="1227991"/>
            <a:ext cx="2303375" cy="2167967"/>
            <a:chOff x="11963607" y="6274776"/>
            <a:chExt cx="2303375" cy="2167967"/>
          </a:xfrm>
        </p:grpSpPr>
        <p:sp>
          <p:nvSpPr>
            <p:cNvPr id="65" name="Rounded Rectangle 75"/>
            <p:cNvSpPr/>
            <p:nvPr/>
          </p:nvSpPr>
          <p:spPr>
            <a:xfrm>
              <a:off x="11963607" y="6274776"/>
              <a:ext cx="2303375" cy="216796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2403517" y="6334318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Instance 1</a:t>
              </a:r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12403517" y="7582826"/>
              <a:ext cx="1423555" cy="712239"/>
              <a:chOff x="1155127" y="1338981"/>
              <a:chExt cx="1423555" cy="712239"/>
            </a:xfrm>
          </p:grpSpPr>
          <p:sp>
            <p:nvSpPr>
              <p:cNvPr id="68" name="Snip Diagonal Corner Rectangle 67"/>
              <p:cNvSpPr/>
              <p:nvPr/>
            </p:nvSpPr>
            <p:spPr>
              <a:xfrm>
                <a:off x="1167714" y="1365420"/>
                <a:ext cx="1402491" cy="685800"/>
              </a:xfrm>
              <a:prstGeom prst="snip2DiagRect">
                <a:avLst/>
              </a:prstGeom>
              <a:ln w="762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155127" y="1338981"/>
                <a:ext cx="1423555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Package B</a:t>
                </a:r>
              </a:p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2.5</a:t>
                </a:r>
                <a:endParaRPr lang="de-DE" sz="2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12403517" y="6760707"/>
              <a:ext cx="1423555" cy="707886"/>
              <a:chOff x="1159246" y="626408"/>
              <a:chExt cx="1423555" cy="707886"/>
            </a:xfrm>
          </p:grpSpPr>
          <p:sp>
            <p:nvSpPr>
              <p:cNvPr id="71" name="Snip Diagonal Corner Rectangle 70"/>
              <p:cNvSpPr/>
              <p:nvPr/>
            </p:nvSpPr>
            <p:spPr>
              <a:xfrm>
                <a:off x="1171833" y="646669"/>
                <a:ext cx="1402491" cy="685800"/>
              </a:xfrm>
              <a:prstGeom prst="snip2DiagRect">
                <a:avLst/>
              </a:prstGeom>
              <a:ln w="762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159246" y="626408"/>
                <a:ext cx="1423555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Package A</a:t>
                </a:r>
              </a:p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1.0</a:t>
                </a:r>
                <a:endParaRPr lang="de-DE" sz="2400" b="1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73" name="Straight Arrow Connector 72"/>
          <p:cNvCxnSpPr/>
          <p:nvPr/>
        </p:nvCxnSpPr>
        <p:spPr>
          <a:xfrm flipV="1">
            <a:off x="7198739" y="2720884"/>
            <a:ext cx="1926883" cy="1"/>
          </a:xfrm>
          <a:prstGeom prst="straightConnector1">
            <a:avLst/>
          </a:prstGeom>
          <a:ln w="142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518554" y="176214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image</a:t>
            </a:r>
            <a:endParaRPr lang="de-DE" sz="28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9748512" y="1574750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Image 1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9748512" y="2805675"/>
            <a:ext cx="1423555" cy="712239"/>
            <a:chOff x="1155127" y="1338981"/>
            <a:chExt cx="1423555" cy="712239"/>
          </a:xfrm>
        </p:grpSpPr>
        <p:sp>
          <p:nvSpPr>
            <p:cNvPr id="77" name="Snip Diagonal Corner Rectangle 7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9748512" y="1983555"/>
            <a:ext cx="1423555" cy="707886"/>
            <a:chOff x="1159246" y="626408"/>
            <a:chExt cx="1423555" cy="707886"/>
          </a:xfrm>
        </p:grpSpPr>
        <p:sp>
          <p:nvSpPr>
            <p:cNvPr id="80" name="Snip Diagonal Corner Rectangle 79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3" name="TextBox 82"/>
          <p:cNvSpPr txBox="1"/>
          <p:nvPr/>
        </p:nvSpPr>
        <p:spPr>
          <a:xfrm rot="1513633">
            <a:off x="11700154" y="3127882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grpSp>
        <p:nvGrpSpPr>
          <p:cNvPr id="84" name="Group 83"/>
          <p:cNvGrpSpPr/>
          <p:nvPr/>
        </p:nvGrpSpPr>
        <p:grpSpPr>
          <a:xfrm>
            <a:off x="14374837" y="6989883"/>
            <a:ext cx="2303375" cy="2167967"/>
            <a:chOff x="11963607" y="6274776"/>
            <a:chExt cx="2303375" cy="2167967"/>
          </a:xfrm>
        </p:grpSpPr>
        <p:sp>
          <p:nvSpPr>
            <p:cNvPr id="85" name="Rounded Rectangle 75"/>
            <p:cNvSpPr/>
            <p:nvPr/>
          </p:nvSpPr>
          <p:spPr>
            <a:xfrm>
              <a:off x="11963607" y="6274776"/>
              <a:ext cx="2303375" cy="216796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b="1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2403517" y="6334318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Instance 2</a:t>
              </a:r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12403517" y="7582826"/>
              <a:ext cx="1423555" cy="712239"/>
              <a:chOff x="1155127" y="1338981"/>
              <a:chExt cx="1423555" cy="712239"/>
            </a:xfrm>
          </p:grpSpPr>
          <p:sp>
            <p:nvSpPr>
              <p:cNvPr id="91" name="Snip Diagonal Corner Rectangle 90"/>
              <p:cNvSpPr/>
              <p:nvPr/>
            </p:nvSpPr>
            <p:spPr>
              <a:xfrm>
                <a:off x="1167714" y="1365420"/>
                <a:ext cx="1402491" cy="685800"/>
              </a:xfrm>
              <a:prstGeom prst="snip2DiagRect">
                <a:avLst/>
              </a:prstGeom>
              <a:ln w="762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155127" y="1338981"/>
                <a:ext cx="1423555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Package B</a:t>
                </a:r>
              </a:p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2.8</a:t>
                </a:r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12403517" y="6760707"/>
              <a:ext cx="1423555" cy="707886"/>
              <a:chOff x="1159246" y="626408"/>
              <a:chExt cx="1423555" cy="707886"/>
            </a:xfrm>
          </p:grpSpPr>
          <p:sp>
            <p:nvSpPr>
              <p:cNvPr id="89" name="Snip Diagonal Corner Rectangle 88"/>
              <p:cNvSpPr/>
              <p:nvPr/>
            </p:nvSpPr>
            <p:spPr>
              <a:xfrm>
                <a:off x="1171833" y="646669"/>
                <a:ext cx="1402491" cy="685800"/>
              </a:xfrm>
              <a:prstGeom prst="snip2DiagRect">
                <a:avLst/>
              </a:prstGeom>
              <a:ln w="762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1159246" y="626408"/>
                <a:ext cx="1423555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Package A</a:t>
                </a:r>
              </a:p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1.2</a:t>
                </a:r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p:grpSp>
      </p:grpSp>
      <p:cxnSp>
        <p:nvCxnSpPr>
          <p:cNvPr id="93" name="Straight Arrow Connector 92"/>
          <p:cNvCxnSpPr/>
          <p:nvPr/>
        </p:nvCxnSpPr>
        <p:spPr>
          <a:xfrm>
            <a:off x="15555729" y="5858610"/>
            <a:ext cx="5862" cy="1034561"/>
          </a:xfrm>
          <a:prstGeom prst="straightConnector1">
            <a:avLst/>
          </a:prstGeom>
          <a:ln w="14287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9068321" y="6844097"/>
            <a:ext cx="295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update</a:t>
            </a:r>
            <a:endParaRPr lang="de-DE" sz="2800" b="1" dirty="0"/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7138561" y="7438293"/>
            <a:ext cx="7069015" cy="1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613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85025" y="2613112"/>
            <a:ext cx="713849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4400" b="1" dirty="0"/>
              <a:t>SSH</a:t>
            </a:r>
            <a:endParaRPr lang="de-DE" sz="34400" b="1" dirty="0"/>
          </a:p>
        </p:txBody>
      </p:sp>
      <p:sp>
        <p:nvSpPr>
          <p:cNvPr id="5" name="&quot;No&quot; Symbol 4"/>
          <p:cNvSpPr/>
          <p:nvPr/>
        </p:nvSpPr>
        <p:spPr>
          <a:xfrm>
            <a:off x="4492075" y="43962"/>
            <a:ext cx="10524393" cy="10524393"/>
          </a:xfrm>
          <a:prstGeom prst="noSmoking">
            <a:avLst>
              <a:gd name="adj" fmla="val 9643"/>
            </a:avLst>
          </a:prstGeom>
          <a:solidFill>
            <a:srgbClr val="C00000">
              <a:alpha val="86000"/>
            </a:srgbClr>
          </a:solidFill>
          <a:ln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6918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1836846" y="461883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  <a:endParaRPr lang="de-DE" sz="2800" b="1" dirty="0"/>
          </a:p>
        </p:txBody>
      </p:sp>
      <p:sp>
        <p:nvSpPr>
          <p:cNvPr id="5" name="Rounded Rectangle 25"/>
          <p:cNvSpPr/>
          <p:nvPr/>
        </p:nvSpPr>
        <p:spPr>
          <a:xfrm>
            <a:off x="9253978" y="1464461"/>
            <a:ext cx="2412620" cy="2412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180728" y="4713150"/>
            <a:ext cx="6146021" cy="673166"/>
            <a:chOff x="2334271" y="318043"/>
            <a:chExt cx="1457473" cy="67316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3331491" y="2052384"/>
            <a:ext cx="3613638" cy="605412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5270601" y="2342612"/>
            <a:ext cx="1423555" cy="712239"/>
            <a:chOff x="1155127" y="1338981"/>
            <a:chExt cx="1423555" cy="712239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601251" y="2346969"/>
            <a:ext cx="1423555" cy="707886"/>
            <a:chOff x="1159246" y="626408"/>
            <a:chExt cx="1423555" cy="707886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519107" y="1069676"/>
            <a:ext cx="308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central package repository</a:t>
            </a:r>
            <a:endParaRPr lang="de-DE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3601251" y="3343430"/>
            <a:ext cx="1423555" cy="707886"/>
            <a:chOff x="1159246" y="626408"/>
            <a:chExt cx="1423555" cy="707886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01251" y="6045599"/>
            <a:ext cx="1423555" cy="707886"/>
            <a:chOff x="1159246" y="626408"/>
            <a:chExt cx="1423555" cy="707886"/>
          </a:xfrm>
        </p:grpSpPr>
        <p:sp>
          <p:nvSpPr>
            <p:cNvPr id="21" name="Snip Diagonal Corner Rectangle 2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70601" y="5756958"/>
            <a:ext cx="1423555" cy="712239"/>
            <a:chOff x="1155127" y="1338981"/>
            <a:chExt cx="1423555" cy="712239"/>
          </a:xfrm>
        </p:grpSpPr>
        <p:sp>
          <p:nvSpPr>
            <p:cNvPr id="24" name="Snip Diagonal Corner Rectangle 23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2.7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270601" y="4660850"/>
            <a:ext cx="1423555" cy="712239"/>
            <a:chOff x="1155127" y="1338981"/>
            <a:chExt cx="1423555" cy="712239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270601" y="3740589"/>
            <a:ext cx="1423555" cy="712239"/>
            <a:chOff x="1155127" y="1338981"/>
            <a:chExt cx="1423555" cy="712239"/>
          </a:xfrm>
        </p:grpSpPr>
        <p:sp>
          <p:nvSpPr>
            <p:cNvPr id="30" name="Snip Diagonal Corner Rectangle 29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270601" y="7078735"/>
            <a:ext cx="1423555" cy="712239"/>
            <a:chOff x="1155127" y="1338981"/>
            <a:chExt cx="1423555" cy="712239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11860029" y="2716824"/>
            <a:ext cx="2373922" cy="0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509654" y="1785591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sp>
        <p:nvSpPr>
          <p:cNvPr id="38" name="Rounded Rectangle 75"/>
          <p:cNvSpPr/>
          <p:nvPr/>
        </p:nvSpPr>
        <p:spPr>
          <a:xfrm>
            <a:off x="14348460" y="1292470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4788370" y="1352011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1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4559771" y="2600520"/>
            <a:ext cx="1423555" cy="712239"/>
            <a:chOff x="1155127" y="1338981"/>
            <a:chExt cx="1423555" cy="712239"/>
          </a:xfrm>
        </p:grpSpPr>
        <p:sp>
          <p:nvSpPr>
            <p:cNvPr id="41" name="Snip Diagonal Corner Rectangle 4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4559771" y="1778400"/>
            <a:ext cx="1423555" cy="707886"/>
            <a:chOff x="1159246" y="626408"/>
            <a:chExt cx="1423555" cy="707886"/>
          </a:xfrm>
        </p:grpSpPr>
        <p:sp>
          <p:nvSpPr>
            <p:cNvPr id="44" name="Snip Diagonal Corner Rectangle 4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>
            <a:off x="11780898" y="3446586"/>
            <a:ext cx="2464776" cy="158554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75"/>
          <p:cNvSpPr/>
          <p:nvPr/>
        </p:nvSpPr>
        <p:spPr>
          <a:xfrm>
            <a:off x="14360183" y="3783624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4800093" y="3843165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4571494" y="5091674"/>
            <a:ext cx="1423555" cy="712239"/>
            <a:chOff x="1155127" y="1338981"/>
            <a:chExt cx="1423555" cy="712239"/>
          </a:xfrm>
        </p:grpSpPr>
        <p:sp>
          <p:nvSpPr>
            <p:cNvPr id="58" name="Snip Diagonal Corner Rectangle 5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4571494" y="4269554"/>
            <a:ext cx="1423555" cy="707886"/>
            <a:chOff x="1159246" y="626408"/>
            <a:chExt cx="1423555" cy="707886"/>
          </a:xfrm>
        </p:grpSpPr>
        <p:sp>
          <p:nvSpPr>
            <p:cNvPr id="61" name="Snip Diagonal Corner Rectangle 6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3" name="Straight Arrow Connector 62"/>
          <p:cNvCxnSpPr/>
          <p:nvPr/>
        </p:nvCxnSpPr>
        <p:spPr>
          <a:xfrm>
            <a:off x="11930369" y="7367955"/>
            <a:ext cx="2318237" cy="5863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75"/>
          <p:cNvSpPr/>
          <p:nvPr/>
        </p:nvSpPr>
        <p:spPr>
          <a:xfrm>
            <a:off x="14363114" y="6274777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14803024" y="6334318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3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4574425" y="7582827"/>
            <a:ext cx="1423555" cy="712239"/>
            <a:chOff x="1155127" y="1338981"/>
            <a:chExt cx="1423555" cy="712239"/>
          </a:xfrm>
        </p:grpSpPr>
        <p:sp>
          <p:nvSpPr>
            <p:cNvPr id="68" name="Snip Diagonal Corner Rectangle 6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4574425" y="6760707"/>
            <a:ext cx="1423555" cy="707886"/>
            <a:chOff x="1159246" y="626408"/>
            <a:chExt cx="1423555" cy="707886"/>
          </a:xfrm>
        </p:grpSpPr>
        <p:sp>
          <p:nvSpPr>
            <p:cNvPr id="71" name="Snip Diagonal Corner Rectangle 7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3" name="Straight Arrow Connector 72"/>
          <p:cNvCxnSpPr/>
          <p:nvPr/>
        </p:nvCxnSpPr>
        <p:spPr>
          <a:xfrm flipV="1">
            <a:off x="7198739" y="2720884"/>
            <a:ext cx="1926883" cy="1"/>
          </a:xfrm>
          <a:prstGeom prst="straightConnector1">
            <a:avLst/>
          </a:prstGeom>
          <a:ln w="142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518554" y="176214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image</a:t>
            </a:r>
            <a:endParaRPr lang="de-DE" sz="28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9748512" y="1574750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Image 1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9643005" y="2805675"/>
            <a:ext cx="1423555" cy="712239"/>
            <a:chOff x="1155127" y="1338981"/>
            <a:chExt cx="1423555" cy="712239"/>
          </a:xfrm>
        </p:grpSpPr>
        <p:sp>
          <p:nvSpPr>
            <p:cNvPr id="77" name="Snip Diagonal Corner Rectangle 7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9616626" y="1983555"/>
            <a:ext cx="1423555" cy="707886"/>
            <a:chOff x="1159246" y="626408"/>
            <a:chExt cx="1423555" cy="707886"/>
          </a:xfrm>
        </p:grpSpPr>
        <p:sp>
          <p:nvSpPr>
            <p:cNvPr id="80" name="Snip Diagonal Corner Rectangle 79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 rot="1914434">
            <a:off x="11670848" y="328321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11489140" y="6407412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4331" y="2505808"/>
            <a:ext cx="583160" cy="50642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7331" y="2315308"/>
            <a:ext cx="583160" cy="506420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1293" y="7309339"/>
            <a:ext cx="583160" cy="506420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1470" y="4832839"/>
            <a:ext cx="583160" cy="506420"/>
          </a:xfrm>
          <a:prstGeom prst="rect">
            <a:avLst/>
          </a:prstGeom>
        </p:spPr>
      </p:pic>
      <p:sp>
        <p:nvSpPr>
          <p:cNvPr id="87" name="Rounded Rectangle 25"/>
          <p:cNvSpPr/>
          <p:nvPr/>
        </p:nvSpPr>
        <p:spPr>
          <a:xfrm>
            <a:off x="9274494" y="6065769"/>
            <a:ext cx="2412620" cy="2412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7219255" y="7322192"/>
            <a:ext cx="1926883" cy="1"/>
          </a:xfrm>
          <a:prstGeom prst="straightConnector1">
            <a:avLst/>
          </a:prstGeom>
          <a:ln w="142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539070" y="6363451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image</a:t>
            </a:r>
            <a:endParaRPr lang="de-DE" sz="28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9769028" y="6176058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Image 2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9663521" y="7406983"/>
            <a:ext cx="1423555" cy="712239"/>
            <a:chOff x="1155127" y="1338981"/>
            <a:chExt cx="1423555" cy="712239"/>
          </a:xfrm>
        </p:grpSpPr>
        <p:sp>
          <p:nvSpPr>
            <p:cNvPr id="92" name="Snip Diagonal Corner Rectangle 91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9637142" y="6584863"/>
            <a:ext cx="1423555" cy="707886"/>
            <a:chOff x="1159246" y="626408"/>
            <a:chExt cx="1423555" cy="707886"/>
          </a:xfrm>
        </p:grpSpPr>
        <p:sp>
          <p:nvSpPr>
            <p:cNvPr id="95" name="Snip Diagonal Corner Rectangle 94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97" name="Picture 9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4847" y="7107116"/>
            <a:ext cx="583160" cy="50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997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943" y="4486939"/>
            <a:ext cx="1095799" cy="7790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949" y="3530010"/>
            <a:ext cx="470403" cy="8248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078" y="2807298"/>
            <a:ext cx="466953" cy="6878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162" y="3551274"/>
            <a:ext cx="817021" cy="7364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976" y="4508204"/>
            <a:ext cx="946464" cy="67499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360" y="3508745"/>
            <a:ext cx="842140" cy="8421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376" y="4405726"/>
            <a:ext cx="516629" cy="8492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993" y="3391316"/>
            <a:ext cx="514422" cy="9526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730" y="2786946"/>
            <a:ext cx="1216726" cy="60227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732" y="2804114"/>
            <a:ext cx="1053609" cy="64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014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490712" y="1832327"/>
            <a:ext cx="3790954" cy="7019356"/>
            <a:chOff x="57150" y="-755957"/>
            <a:chExt cx="3790954" cy="7019356"/>
          </a:xfrm>
        </p:grpSpPr>
        <p:grpSp>
          <p:nvGrpSpPr>
            <p:cNvPr id="6" name="Group 5"/>
            <p:cNvGrpSpPr/>
            <p:nvPr/>
          </p:nvGrpSpPr>
          <p:grpSpPr>
            <a:xfrm>
              <a:off x="114300" y="95250"/>
              <a:ext cx="3676650" cy="6168149"/>
              <a:chOff x="733425" y="285750"/>
              <a:chExt cx="3676650" cy="6168149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3425" y="285750"/>
                <a:ext cx="3676650" cy="1838327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019175" y="504826"/>
                <a:ext cx="3105150" cy="5949073"/>
                <a:chOff x="1019175" y="504826"/>
                <a:chExt cx="3105150" cy="5949073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1019175" y="238672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1019175" y="556807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019175" y="45108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1019175" y="34440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25" name="TextBox 24"/>
            <p:cNvSpPr txBox="1"/>
            <p:nvPr/>
          </p:nvSpPr>
          <p:spPr>
            <a:xfrm>
              <a:off x="57150" y="-755957"/>
              <a:ext cx="37909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War File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2" name="Group 26"/>
          <p:cNvGrpSpPr/>
          <p:nvPr/>
        </p:nvGrpSpPr>
        <p:grpSpPr>
          <a:xfrm>
            <a:off x="7866865" y="1832327"/>
            <a:ext cx="3790954" cy="7019356"/>
            <a:chOff x="57150" y="-755957"/>
            <a:chExt cx="3790954" cy="7019356"/>
          </a:xfrm>
        </p:grpSpPr>
        <p:grpSp>
          <p:nvGrpSpPr>
            <p:cNvPr id="73" name="Group 5"/>
            <p:cNvGrpSpPr/>
            <p:nvPr/>
          </p:nvGrpSpPr>
          <p:grpSpPr>
            <a:xfrm>
              <a:off x="114300" y="95250"/>
              <a:ext cx="3676650" cy="6168149"/>
              <a:chOff x="733425" y="285750"/>
              <a:chExt cx="3676650" cy="6168149"/>
            </a:xfrm>
          </p:grpSpPr>
          <p:sp>
            <p:nvSpPr>
              <p:cNvPr id="76" name="Rounded Rectangle 4"/>
              <p:cNvSpPr/>
              <p:nvPr/>
            </p:nvSpPr>
            <p:spPr>
              <a:xfrm>
                <a:off x="733425" y="285750"/>
                <a:ext cx="3676650" cy="2977274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77" name="Group 3"/>
              <p:cNvGrpSpPr/>
              <p:nvPr/>
            </p:nvGrpSpPr>
            <p:grpSpPr>
              <a:xfrm>
                <a:off x="1019175" y="504826"/>
                <a:ext cx="3105150" cy="5949073"/>
                <a:chOff x="1019175" y="504826"/>
                <a:chExt cx="3105150" cy="5949073"/>
              </a:xfrm>
            </p:grpSpPr>
            <p:grpSp>
              <p:nvGrpSpPr>
                <p:cNvPr id="86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99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0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7" name="Group 6"/>
                <p:cNvGrpSpPr/>
                <p:nvPr/>
              </p:nvGrpSpPr>
              <p:grpSpPr>
                <a:xfrm>
                  <a:off x="1019175" y="2153260"/>
                  <a:ext cx="3105150" cy="885824"/>
                  <a:chOff x="6448425" y="3980269"/>
                  <a:chExt cx="2628900" cy="1409700"/>
                </a:xfrm>
              </p:grpSpPr>
              <p:sp>
                <p:nvSpPr>
                  <p:cNvPr id="97" name="Rectangle 8"/>
                  <p:cNvSpPr/>
                  <p:nvPr/>
                </p:nvSpPr>
                <p:spPr>
                  <a:xfrm>
                    <a:off x="6448425" y="3980269"/>
                    <a:ext cx="2628900" cy="14097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114300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8" name="TextBox 10"/>
                  <p:cNvSpPr txBox="1"/>
                  <p:nvPr/>
                </p:nvSpPr>
                <p:spPr>
                  <a:xfrm>
                    <a:off x="6496809" y="4165955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8" name="Group 11"/>
                <p:cNvGrpSpPr/>
                <p:nvPr/>
              </p:nvGrpSpPr>
              <p:grpSpPr>
                <a:xfrm>
                  <a:off x="1019175" y="556807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5" name="Rectangle 15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6" name="TextBox 16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89" name="Group 17"/>
                <p:cNvGrpSpPr/>
                <p:nvPr/>
              </p:nvGrpSpPr>
              <p:grpSpPr>
                <a:xfrm>
                  <a:off x="1019175" y="45108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3" name="Rectangle 1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4" name="TextBox 19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90" name="Group 20"/>
                <p:cNvGrpSpPr/>
                <p:nvPr/>
              </p:nvGrpSpPr>
              <p:grpSpPr>
                <a:xfrm>
                  <a:off x="1019175" y="34440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1" name="Rectangle 21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2" name="TextBox 22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74" name="TextBox 24"/>
            <p:cNvSpPr txBox="1"/>
            <p:nvPr/>
          </p:nvSpPr>
          <p:spPr>
            <a:xfrm>
              <a:off x="57150" y="-755957"/>
              <a:ext cx="37909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Spring Boot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>
            <a:off x="6369927" y="3621747"/>
            <a:ext cx="1383632" cy="0"/>
          </a:xfrm>
          <a:prstGeom prst="straightConnector1">
            <a:avLst/>
          </a:prstGeom>
          <a:ln w="2286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26"/>
          <p:cNvGrpSpPr/>
          <p:nvPr/>
        </p:nvGrpSpPr>
        <p:grpSpPr>
          <a:xfrm>
            <a:off x="13243018" y="1832327"/>
            <a:ext cx="3790954" cy="7019356"/>
            <a:chOff x="57150" y="-755957"/>
            <a:chExt cx="3790954" cy="7019356"/>
          </a:xfrm>
        </p:grpSpPr>
        <p:grpSp>
          <p:nvGrpSpPr>
            <p:cNvPr id="102" name="Group 5"/>
            <p:cNvGrpSpPr/>
            <p:nvPr/>
          </p:nvGrpSpPr>
          <p:grpSpPr>
            <a:xfrm>
              <a:off x="114300" y="95249"/>
              <a:ext cx="3676650" cy="6168150"/>
              <a:chOff x="733425" y="285749"/>
              <a:chExt cx="3676650" cy="6168150"/>
            </a:xfrm>
          </p:grpSpPr>
          <p:sp>
            <p:nvSpPr>
              <p:cNvPr id="104" name="Rounded Rectangle 4"/>
              <p:cNvSpPr/>
              <p:nvPr/>
            </p:nvSpPr>
            <p:spPr>
              <a:xfrm>
                <a:off x="733425" y="285749"/>
                <a:ext cx="3676650" cy="6168150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05" name="Group 3"/>
              <p:cNvGrpSpPr/>
              <p:nvPr/>
            </p:nvGrpSpPr>
            <p:grpSpPr>
              <a:xfrm>
                <a:off x="1019175" y="504826"/>
                <a:ext cx="3105150" cy="5720728"/>
                <a:chOff x="1019175" y="504826"/>
                <a:chExt cx="3105150" cy="5720728"/>
              </a:xfrm>
            </p:grpSpPr>
            <p:grpSp>
              <p:nvGrpSpPr>
                <p:cNvPr id="106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19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0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7" name="Group 6"/>
                <p:cNvGrpSpPr/>
                <p:nvPr/>
              </p:nvGrpSpPr>
              <p:grpSpPr>
                <a:xfrm>
                  <a:off x="1019175" y="2153260"/>
                  <a:ext cx="3105150" cy="885824"/>
                  <a:chOff x="6448425" y="3980269"/>
                  <a:chExt cx="2628900" cy="1409700"/>
                </a:xfrm>
              </p:grpSpPr>
              <p:sp>
                <p:nvSpPr>
                  <p:cNvPr id="117" name="Rectangle 8"/>
                  <p:cNvSpPr/>
                  <p:nvPr/>
                </p:nvSpPr>
                <p:spPr>
                  <a:xfrm>
                    <a:off x="6448425" y="3980269"/>
                    <a:ext cx="2628900" cy="14097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114300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8" name="TextBox 10"/>
                  <p:cNvSpPr txBox="1"/>
                  <p:nvPr/>
                </p:nvSpPr>
                <p:spPr>
                  <a:xfrm>
                    <a:off x="6496809" y="4165955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8" name="Group 11"/>
                <p:cNvGrpSpPr/>
                <p:nvPr/>
              </p:nvGrpSpPr>
              <p:grpSpPr>
                <a:xfrm>
                  <a:off x="1019175" y="5339730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5" name="Rectangle 15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6" name="TextBox 16"/>
                  <p:cNvSpPr txBox="1"/>
                  <p:nvPr/>
                </p:nvSpPr>
                <p:spPr>
                  <a:xfrm>
                    <a:off x="6496809" y="4174102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9" name="Group 17"/>
                <p:cNvGrpSpPr/>
                <p:nvPr/>
              </p:nvGrpSpPr>
              <p:grpSpPr>
                <a:xfrm>
                  <a:off x="1019175" y="4282455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3" name="Rectangle 18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4" name="TextBox 19"/>
                  <p:cNvSpPr txBox="1"/>
                  <p:nvPr/>
                </p:nvSpPr>
                <p:spPr>
                  <a:xfrm>
                    <a:off x="6496809" y="4174102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0" name="Group 20"/>
                <p:cNvGrpSpPr/>
                <p:nvPr/>
              </p:nvGrpSpPr>
              <p:grpSpPr>
                <a:xfrm>
                  <a:off x="1019175" y="3215655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1" name="Rectangle 21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2" name="TextBox 22"/>
                  <p:cNvSpPr txBox="1"/>
                  <p:nvPr/>
                </p:nvSpPr>
                <p:spPr>
                  <a:xfrm>
                    <a:off x="6496809" y="417410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103" name="TextBox 24"/>
            <p:cNvSpPr txBox="1"/>
            <p:nvPr/>
          </p:nvSpPr>
          <p:spPr>
            <a:xfrm>
              <a:off x="57150" y="-755957"/>
              <a:ext cx="37909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Boxfuse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121" name="Straight Arrow Connector 74"/>
          <p:cNvCxnSpPr/>
          <p:nvPr/>
        </p:nvCxnSpPr>
        <p:spPr>
          <a:xfrm>
            <a:off x="11747787" y="3621747"/>
            <a:ext cx="1404000" cy="0"/>
          </a:xfrm>
          <a:prstGeom prst="straightConnector1">
            <a:avLst/>
          </a:prstGeom>
          <a:ln w="2286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349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490712" y="1832327"/>
            <a:ext cx="3790954" cy="7019356"/>
            <a:chOff x="57150" y="-755957"/>
            <a:chExt cx="3790954" cy="7019356"/>
          </a:xfrm>
        </p:grpSpPr>
        <p:grpSp>
          <p:nvGrpSpPr>
            <p:cNvPr id="6" name="Group 5"/>
            <p:cNvGrpSpPr/>
            <p:nvPr/>
          </p:nvGrpSpPr>
          <p:grpSpPr>
            <a:xfrm>
              <a:off x="114300" y="95250"/>
              <a:ext cx="3676650" cy="6168149"/>
              <a:chOff x="733425" y="285750"/>
              <a:chExt cx="3676650" cy="6168149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3425" y="285750"/>
                <a:ext cx="3676650" cy="1838327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019175" y="504826"/>
                <a:ext cx="3105150" cy="5949073"/>
                <a:chOff x="1019175" y="504826"/>
                <a:chExt cx="3105150" cy="5949073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1019175" y="238672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 err="1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TomEE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1019175" y="556807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019175" y="45108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1019175" y="34440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25" name="TextBox 24"/>
            <p:cNvSpPr txBox="1"/>
            <p:nvPr/>
          </p:nvSpPr>
          <p:spPr>
            <a:xfrm>
              <a:off x="57150" y="-755957"/>
              <a:ext cx="379095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TomEE</a:t>
              </a:r>
              <a:r>
                <a:rPr lang="en-US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War File</a:t>
              </a:r>
              <a:endParaRPr lang="de-DE" sz="4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>
            <a:off x="6435969" y="3636401"/>
            <a:ext cx="1792374" cy="0"/>
          </a:xfrm>
          <a:prstGeom prst="straightConnector1">
            <a:avLst/>
          </a:prstGeom>
          <a:ln w="2286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26"/>
          <p:cNvGrpSpPr/>
          <p:nvPr/>
        </p:nvGrpSpPr>
        <p:grpSpPr>
          <a:xfrm>
            <a:off x="8354498" y="1823535"/>
            <a:ext cx="3790954" cy="7019356"/>
            <a:chOff x="57150" y="-755957"/>
            <a:chExt cx="3790954" cy="7019356"/>
          </a:xfrm>
        </p:grpSpPr>
        <p:grpSp>
          <p:nvGrpSpPr>
            <p:cNvPr id="102" name="Group 5"/>
            <p:cNvGrpSpPr/>
            <p:nvPr/>
          </p:nvGrpSpPr>
          <p:grpSpPr>
            <a:xfrm>
              <a:off x="114300" y="95249"/>
              <a:ext cx="3676650" cy="6168150"/>
              <a:chOff x="733425" y="285749"/>
              <a:chExt cx="3676650" cy="6168150"/>
            </a:xfrm>
          </p:grpSpPr>
          <p:sp>
            <p:nvSpPr>
              <p:cNvPr id="104" name="Rounded Rectangle 4"/>
              <p:cNvSpPr/>
              <p:nvPr/>
            </p:nvSpPr>
            <p:spPr>
              <a:xfrm>
                <a:off x="733425" y="285749"/>
                <a:ext cx="3676650" cy="6168150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05" name="Group 3"/>
              <p:cNvGrpSpPr/>
              <p:nvPr/>
            </p:nvGrpSpPr>
            <p:grpSpPr>
              <a:xfrm>
                <a:off x="1019175" y="504826"/>
                <a:ext cx="3105150" cy="5720728"/>
                <a:chOff x="1019175" y="504826"/>
                <a:chExt cx="3105150" cy="5720728"/>
              </a:xfrm>
            </p:grpSpPr>
            <p:grpSp>
              <p:nvGrpSpPr>
                <p:cNvPr id="106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19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0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7" name="Group 6"/>
                <p:cNvGrpSpPr/>
                <p:nvPr/>
              </p:nvGrpSpPr>
              <p:grpSpPr>
                <a:xfrm>
                  <a:off x="1019175" y="2153260"/>
                  <a:ext cx="3105150" cy="885824"/>
                  <a:chOff x="6448425" y="3980269"/>
                  <a:chExt cx="2628900" cy="1409700"/>
                </a:xfrm>
              </p:grpSpPr>
              <p:sp>
                <p:nvSpPr>
                  <p:cNvPr id="117" name="Rectangle 8"/>
                  <p:cNvSpPr/>
                  <p:nvPr/>
                </p:nvSpPr>
                <p:spPr>
                  <a:xfrm>
                    <a:off x="6448425" y="3980269"/>
                    <a:ext cx="2628900" cy="14097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114300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8" name="TextBox 10"/>
                  <p:cNvSpPr txBox="1"/>
                  <p:nvPr/>
                </p:nvSpPr>
                <p:spPr>
                  <a:xfrm>
                    <a:off x="6496809" y="4165955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 err="1">
                        <a:solidFill>
                          <a:schemeClr val="bg1"/>
                        </a:solidFill>
                      </a:rPr>
                      <a:t>TomEE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8" name="Group 11"/>
                <p:cNvGrpSpPr/>
                <p:nvPr/>
              </p:nvGrpSpPr>
              <p:grpSpPr>
                <a:xfrm>
                  <a:off x="1019175" y="5339730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5" name="Rectangle 15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6" name="TextBox 16"/>
                  <p:cNvSpPr txBox="1"/>
                  <p:nvPr/>
                </p:nvSpPr>
                <p:spPr>
                  <a:xfrm>
                    <a:off x="6496809" y="4174102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9" name="Group 17"/>
                <p:cNvGrpSpPr/>
                <p:nvPr/>
              </p:nvGrpSpPr>
              <p:grpSpPr>
                <a:xfrm>
                  <a:off x="1019175" y="4282455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3" name="Rectangle 18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4" name="TextBox 19"/>
                  <p:cNvSpPr txBox="1"/>
                  <p:nvPr/>
                </p:nvSpPr>
                <p:spPr>
                  <a:xfrm>
                    <a:off x="6496809" y="4174102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0" name="Group 20"/>
                <p:cNvGrpSpPr/>
                <p:nvPr/>
              </p:nvGrpSpPr>
              <p:grpSpPr>
                <a:xfrm>
                  <a:off x="1019175" y="3215655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1" name="Rectangle 21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2" name="TextBox 22"/>
                  <p:cNvSpPr txBox="1"/>
                  <p:nvPr/>
                </p:nvSpPr>
                <p:spPr>
                  <a:xfrm>
                    <a:off x="6496809" y="417410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103" name="TextBox 24"/>
            <p:cNvSpPr txBox="1"/>
            <p:nvPr/>
          </p:nvSpPr>
          <p:spPr>
            <a:xfrm>
              <a:off x="57150" y="-755957"/>
              <a:ext cx="379095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Boxfuse Image</a:t>
              </a:r>
              <a:endParaRPr lang="de-DE" sz="4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4347084" y="2678410"/>
            <a:ext cx="4011254" cy="4178422"/>
            <a:chOff x="12360816" y="8217563"/>
            <a:chExt cx="1746456" cy="1819239"/>
          </a:xfrm>
        </p:grpSpPr>
        <p:sp>
          <p:nvSpPr>
            <p:cNvPr id="67" name="Rounded Rectangle 75"/>
            <p:cNvSpPr/>
            <p:nvPr/>
          </p:nvSpPr>
          <p:spPr>
            <a:xfrm>
              <a:off x="12360816" y="82175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68" name="Rounded Rectangle 75"/>
            <p:cNvSpPr/>
            <p:nvPr/>
          </p:nvSpPr>
          <p:spPr>
            <a:xfrm>
              <a:off x="12513216" y="83699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69" name="Rounded Rectangle 75"/>
            <p:cNvSpPr/>
            <p:nvPr/>
          </p:nvSpPr>
          <p:spPr>
            <a:xfrm>
              <a:off x="12665616" y="85223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/>
            </a:p>
            <a:p>
              <a:pPr algn="ctr"/>
              <a:r>
                <a:rPr lang="en-US" sz="3600" b="1" dirty="0"/>
                <a:t>Instance</a:t>
              </a:r>
              <a:endParaRPr lang="de-DE" sz="3600" b="1" dirty="0"/>
            </a:p>
          </p:txBody>
        </p:sp>
      </p:grpSp>
      <p:pic>
        <p:nvPicPr>
          <p:cNvPr id="71" name="Picture 2" descr="http://miamitom.net/content/wp-content/uploads/2015/04/aws-logo-large_white-300x1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6789" y="3961374"/>
            <a:ext cx="2881593" cy="106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8" name="Straight Arrow Connector 77"/>
          <p:cNvCxnSpPr/>
          <p:nvPr/>
        </p:nvCxnSpPr>
        <p:spPr>
          <a:xfrm>
            <a:off x="12347330" y="3636401"/>
            <a:ext cx="1792374" cy="0"/>
          </a:xfrm>
          <a:prstGeom prst="straightConnector1">
            <a:avLst/>
          </a:prstGeom>
          <a:ln w="2286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173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ounded Rectangle 4"/>
          <p:cNvSpPr/>
          <p:nvPr/>
        </p:nvSpPr>
        <p:spPr>
          <a:xfrm>
            <a:off x="524948" y="5880100"/>
            <a:ext cx="4174052" cy="1866900"/>
          </a:xfrm>
          <a:prstGeom prst="roundRect">
            <a:avLst>
              <a:gd name="adj" fmla="val 9672"/>
            </a:avLst>
          </a:prstGeom>
          <a:solidFill>
            <a:schemeClr val="bg2">
              <a:lumMod val="90000"/>
            </a:schemeClr>
          </a:solidFill>
          <a:ln w="1143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Rounded Rectangle 4"/>
          <p:cNvSpPr/>
          <p:nvPr/>
        </p:nvSpPr>
        <p:spPr>
          <a:xfrm>
            <a:off x="7357548" y="2743200"/>
            <a:ext cx="4174052" cy="4978400"/>
          </a:xfrm>
          <a:prstGeom prst="roundRect">
            <a:avLst>
              <a:gd name="adj" fmla="val 5108"/>
            </a:avLst>
          </a:prstGeom>
          <a:solidFill>
            <a:schemeClr val="bg2">
              <a:lumMod val="90000"/>
            </a:schemeClr>
          </a:solidFill>
          <a:ln w="1143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12608169" y="3636401"/>
            <a:ext cx="1792374" cy="0"/>
          </a:xfrm>
          <a:prstGeom prst="straightConnector1">
            <a:avLst/>
          </a:prstGeom>
          <a:ln w="2286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ed Rectangle 13"/>
          <p:cNvSpPr/>
          <p:nvPr/>
        </p:nvSpPr>
        <p:spPr>
          <a:xfrm>
            <a:off x="15466498" y="2677918"/>
            <a:ext cx="3105150" cy="14097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143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TextBox 12"/>
          <p:cNvSpPr txBox="1"/>
          <p:nvPr/>
        </p:nvSpPr>
        <p:spPr>
          <a:xfrm>
            <a:off x="16209034" y="3030342"/>
            <a:ext cx="1575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App</a:t>
            </a:r>
            <a:endParaRPr lang="de-DE" sz="3600" b="1" dirty="0">
              <a:solidFill>
                <a:schemeClr val="bg1"/>
              </a:solidFill>
            </a:endParaRPr>
          </a:p>
        </p:txBody>
      </p:sp>
      <p:sp>
        <p:nvSpPr>
          <p:cNvPr id="118" name="TextBox 10"/>
          <p:cNvSpPr txBox="1"/>
          <p:nvPr/>
        </p:nvSpPr>
        <p:spPr>
          <a:xfrm>
            <a:off x="15523647" y="4443033"/>
            <a:ext cx="298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solidFill>
                  <a:schemeClr val="bg1"/>
                </a:solidFill>
              </a:rPr>
              <a:t>TomEE</a:t>
            </a:r>
            <a:endParaRPr lang="de-DE" sz="3600" b="1" dirty="0">
              <a:solidFill>
                <a:schemeClr val="bg1"/>
              </a:solidFill>
            </a:endParaRPr>
          </a:p>
        </p:txBody>
      </p:sp>
      <p:sp>
        <p:nvSpPr>
          <p:cNvPr id="115" name="Rectangle 15"/>
          <p:cNvSpPr/>
          <p:nvPr/>
        </p:nvSpPr>
        <p:spPr>
          <a:xfrm>
            <a:off x="15466498" y="7512822"/>
            <a:ext cx="3105150" cy="88582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143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116" name="TextBox 16"/>
          <p:cNvSpPr txBox="1"/>
          <p:nvPr/>
        </p:nvSpPr>
        <p:spPr>
          <a:xfrm>
            <a:off x="15523647" y="7629503"/>
            <a:ext cx="2981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OS Kernel</a:t>
            </a:r>
            <a:endParaRPr lang="de-DE" sz="3600" b="1" dirty="0">
              <a:solidFill>
                <a:schemeClr val="bg1"/>
              </a:solidFill>
            </a:endParaRPr>
          </a:p>
        </p:txBody>
      </p:sp>
      <p:sp>
        <p:nvSpPr>
          <p:cNvPr id="113" name="Rectangle 18"/>
          <p:cNvSpPr/>
          <p:nvPr/>
        </p:nvSpPr>
        <p:spPr>
          <a:xfrm>
            <a:off x="15466498" y="6455547"/>
            <a:ext cx="3105150" cy="88582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143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114" name="TextBox 19"/>
          <p:cNvSpPr txBox="1"/>
          <p:nvPr/>
        </p:nvSpPr>
        <p:spPr>
          <a:xfrm>
            <a:off x="15523647" y="6572228"/>
            <a:ext cx="2981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Libraries</a:t>
            </a:r>
            <a:endParaRPr lang="de-DE" sz="3600" b="1" dirty="0">
              <a:solidFill>
                <a:schemeClr val="bg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10698" y="6158718"/>
            <a:ext cx="3608902" cy="1319220"/>
            <a:chOff x="9294298" y="5376047"/>
            <a:chExt cx="3105150" cy="885824"/>
          </a:xfrm>
        </p:grpSpPr>
        <p:sp>
          <p:nvSpPr>
            <p:cNvPr id="111" name="Rectangle 21"/>
            <p:cNvSpPr/>
            <p:nvPr/>
          </p:nvSpPr>
          <p:spPr>
            <a:xfrm>
              <a:off x="9294298" y="5376047"/>
              <a:ext cx="3105150" cy="88582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112" name="TextBox 22"/>
            <p:cNvSpPr txBox="1"/>
            <p:nvPr/>
          </p:nvSpPr>
          <p:spPr>
            <a:xfrm>
              <a:off x="9351447" y="5444789"/>
              <a:ext cx="2981326" cy="80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Boxfuse</a:t>
              </a:r>
              <a:br>
                <a:rPr lang="en-US" sz="3600" b="1" dirty="0">
                  <a:solidFill>
                    <a:schemeClr val="bg1"/>
                  </a:solidFill>
                </a:rPr>
              </a:br>
              <a:r>
                <a:rPr lang="en-US" sz="3600" b="1" dirty="0">
                  <a:solidFill>
                    <a:schemeClr val="bg1"/>
                  </a:solidFill>
                </a:rPr>
                <a:t>Instance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3" name="TextBox 24"/>
          <p:cNvSpPr txBox="1"/>
          <p:nvPr/>
        </p:nvSpPr>
        <p:spPr>
          <a:xfrm>
            <a:off x="150298" y="1188535"/>
            <a:ext cx="115337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Runtime stack comparison - smaller is better</a:t>
            </a:r>
            <a:endParaRPr lang="de-DE" sz="4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18519530" y="3636401"/>
            <a:ext cx="1792374" cy="0"/>
          </a:xfrm>
          <a:prstGeom prst="straightConnector1">
            <a:avLst/>
          </a:prstGeom>
          <a:ln w="2286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028" y="7942540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928" y="7942540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6" name="Group 55"/>
          <p:cNvGrpSpPr/>
          <p:nvPr/>
        </p:nvGrpSpPr>
        <p:grpSpPr>
          <a:xfrm>
            <a:off x="7643298" y="4583919"/>
            <a:ext cx="3608902" cy="1319220"/>
            <a:chOff x="9294298" y="5376047"/>
            <a:chExt cx="3105150" cy="885824"/>
          </a:xfrm>
          <a:solidFill>
            <a:schemeClr val="bg1"/>
          </a:solidFill>
        </p:grpSpPr>
        <p:sp>
          <p:nvSpPr>
            <p:cNvPr id="57" name="Rectangle 21"/>
            <p:cNvSpPr/>
            <p:nvPr/>
          </p:nvSpPr>
          <p:spPr>
            <a:xfrm>
              <a:off x="9294298" y="5376047"/>
              <a:ext cx="3105150" cy="885824"/>
            </a:xfrm>
            <a:prstGeom prst="rect">
              <a:avLst/>
            </a:prstGeom>
            <a:grpFill/>
            <a:ln w="1143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58" name="TextBox 22"/>
            <p:cNvSpPr txBox="1"/>
            <p:nvPr/>
          </p:nvSpPr>
          <p:spPr>
            <a:xfrm>
              <a:off x="9973597" y="5598288"/>
              <a:ext cx="2359176" cy="43399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</a:rPr>
                <a:t>Engine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630598" y="6146019"/>
            <a:ext cx="3608902" cy="1319220"/>
            <a:chOff x="9294298" y="5376047"/>
            <a:chExt cx="3105150" cy="885824"/>
          </a:xfrm>
          <a:solidFill>
            <a:schemeClr val="bg1"/>
          </a:solidFill>
        </p:grpSpPr>
        <p:sp>
          <p:nvSpPr>
            <p:cNvPr id="60" name="Rectangle 21"/>
            <p:cNvSpPr/>
            <p:nvPr/>
          </p:nvSpPr>
          <p:spPr>
            <a:xfrm>
              <a:off x="9294298" y="5376047"/>
              <a:ext cx="3105150" cy="885824"/>
            </a:xfrm>
            <a:prstGeom prst="rect">
              <a:avLst/>
            </a:prstGeom>
            <a:grpFill/>
            <a:ln w="1143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61" name="TextBox 22"/>
            <p:cNvSpPr txBox="1"/>
            <p:nvPr/>
          </p:nvSpPr>
          <p:spPr>
            <a:xfrm>
              <a:off x="10301414" y="5598288"/>
              <a:ext cx="2031358" cy="43399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accent2">
                      <a:lumMod val="75000"/>
                    </a:schemeClr>
                  </a:solidFill>
                </a:rPr>
                <a:t>Base OS</a:t>
              </a:r>
              <a:endParaRPr lang="de-DE" sz="3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pic>
        <p:nvPicPr>
          <p:cNvPr id="1026" name="Picture 2" descr="Boxfuse vs Docke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052"/>
          <a:stretch/>
        </p:blipFill>
        <p:spPr bwMode="auto">
          <a:xfrm>
            <a:off x="7874000" y="4625058"/>
            <a:ext cx="1041400" cy="1031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41" r="21174" b="35262"/>
          <a:stretch/>
        </p:blipFill>
        <p:spPr bwMode="auto">
          <a:xfrm>
            <a:off x="8013700" y="6432518"/>
            <a:ext cx="850900" cy="78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Group 64"/>
          <p:cNvGrpSpPr/>
          <p:nvPr/>
        </p:nvGrpSpPr>
        <p:grpSpPr>
          <a:xfrm>
            <a:off x="7643298" y="3009118"/>
            <a:ext cx="3608902" cy="1319220"/>
            <a:chOff x="9294298" y="5376047"/>
            <a:chExt cx="3105150" cy="885824"/>
          </a:xfrm>
          <a:solidFill>
            <a:schemeClr val="tx2"/>
          </a:solidFill>
        </p:grpSpPr>
        <p:sp>
          <p:nvSpPr>
            <p:cNvPr id="70" name="Rectangle 21"/>
            <p:cNvSpPr/>
            <p:nvPr/>
          </p:nvSpPr>
          <p:spPr>
            <a:xfrm>
              <a:off x="9294298" y="5376047"/>
              <a:ext cx="3105150" cy="885824"/>
            </a:xfrm>
            <a:prstGeom prst="rect">
              <a:avLst/>
            </a:prstGeom>
            <a:grpFill/>
            <a:ln w="1143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72" name="TextBox 22"/>
            <p:cNvSpPr txBox="1"/>
            <p:nvPr/>
          </p:nvSpPr>
          <p:spPr>
            <a:xfrm>
              <a:off x="9351447" y="5410679"/>
              <a:ext cx="2981326" cy="80599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Docker</a:t>
              </a:r>
              <a:br>
                <a:rPr lang="en-US" sz="3600" b="1" dirty="0">
                  <a:solidFill>
                    <a:schemeClr val="bg1"/>
                  </a:solidFill>
                </a:rPr>
              </a:br>
              <a:r>
                <a:rPr lang="en-US" sz="3600" b="1" dirty="0">
                  <a:solidFill>
                    <a:schemeClr val="bg1"/>
                  </a:solidFill>
                </a:rPr>
                <a:t>Container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9866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2581794" y="3472963"/>
            <a:ext cx="1301242" cy="967151"/>
            <a:chOff x="12669715" y="3472963"/>
            <a:chExt cx="1301242" cy="967151"/>
          </a:xfrm>
        </p:grpSpPr>
        <p:sp>
          <p:nvSpPr>
            <p:cNvPr id="50" name="Snip Same Side Corner Rectangle 49"/>
            <p:cNvSpPr/>
            <p:nvPr/>
          </p:nvSpPr>
          <p:spPr>
            <a:xfrm rot="10800000">
              <a:off x="12669715" y="3490542"/>
              <a:ext cx="1292470" cy="949572"/>
            </a:xfrm>
            <a:prstGeom prst="snip2SameRect">
              <a:avLst/>
            </a:prstGeom>
            <a:solidFill>
              <a:schemeClr val="accent4">
                <a:lumMod val="75000"/>
              </a:schemeClr>
            </a:solidFill>
            <a:ln w="57150">
              <a:solidFill>
                <a:schemeClr val="accent4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715357" y="3472963"/>
              <a:ext cx="125560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HTTP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80/TCP</a:t>
              </a:r>
              <a:endParaRPr lang="de-DE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3900529" y="3475894"/>
            <a:ext cx="1899252" cy="967151"/>
            <a:chOff x="12543579" y="3472963"/>
            <a:chExt cx="1599157" cy="967151"/>
          </a:xfrm>
        </p:grpSpPr>
        <p:sp>
          <p:nvSpPr>
            <p:cNvPr id="57" name="Snip Same Side Corner Rectangle 56"/>
            <p:cNvSpPr/>
            <p:nvPr/>
          </p:nvSpPr>
          <p:spPr>
            <a:xfrm rot="10800000">
              <a:off x="12669715" y="3490542"/>
              <a:ext cx="1292470" cy="949572"/>
            </a:xfrm>
            <a:prstGeom prst="snip2SameRect">
              <a:avLst/>
            </a:prstGeom>
            <a:solidFill>
              <a:schemeClr val="accent4">
                <a:lumMod val="75000"/>
              </a:schemeClr>
            </a:solidFill>
            <a:ln w="57150">
              <a:solidFill>
                <a:schemeClr val="accent4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2543579" y="3472963"/>
              <a:ext cx="159915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ADMIN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8081/TCP</a:t>
              </a:r>
              <a:endParaRPr lang="de-DE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2418244" y="0"/>
            <a:ext cx="3311190" cy="3478358"/>
            <a:chOff x="15047144" y="3378472"/>
            <a:chExt cx="3311190" cy="3478358"/>
          </a:xfrm>
        </p:grpSpPr>
        <p:sp>
          <p:nvSpPr>
            <p:cNvPr id="69" name="Rounded Rectangle 75"/>
            <p:cNvSpPr/>
            <p:nvPr/>
          </p:nvSpPr>
          <p:spPr>
            <a:xfrm>
              <a:off x="15047144" y="3378472"/>
              <a:ext cx="3311190" cy="347835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/>
            </a:p>
            <a:p>
              <a:pPr algn="ctr"/>
              <a:r>
                <a:rPr lang="en-US" sz="3600" b="1" dirty="0"/>
                <a:t>Instance</a:t>
              </a:r>
              <a:endParaRPr lang="de-DE" sz="3600" b="1" dirty="0"/>
            </a:p>
          </p:txBody>
        </p:sp>
        <p:pic>
          <p:nvPicPr>
            <p:cNvPr id="71" name="Picture 2" descr="http://miamitom.net/content/wp-content/uploads/2015/04/aws-logo-large_white-300x11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56789" y="3961374"/>
              <a:ext cx="2881593" cy="1066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8" name="Straight Arrow Connector 77"/>
          <p:cNvCxnSpPr/>
          <p:nvPr/>
        </p:nvCxnSpPr>
        <p:spPr>
          <a:xfrm>
            <a:off x="7669823" y="1772432"/>
            <a:ext cx="4287715" cy="0"/>
          </a:xfrm>
          <a:prstGeom prst="straightConnector1">
            <a:avLst/>
          </a:prstGeom>
          <a:ln w="228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4056794" y="1033772"/>
            <a:ext cx="3105150" cy="14097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143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App</a:t>
            </a:r>
            <a:endParaRPr lang="de-DE" sz="4800" b="1" dirty="0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367" y="905606"/>
            <a:ext cx="2246208" cy="694593"/>
          </a:xfrm>
          <a:prstGeom prst="rect">
            <a:avLst/>
          </a:prstGeom>
        </p:spPr>
      </p:pic>
      <p:cxnSp>
        <p:nvCxnSpPr>
          <p:cNvPr id="72" name="Straight Arrow Connector 71"/>
          <p:cNvCxnSpPr/>
          <p:nvPr/>
        </p:nvCxnSpPr>
        <p:spPr>
          <a:xfrm flipV="1">
            <a:off x="11324492" y="4583725"/>
            <a:ext cx="1691054" cy="2713890"/>
          </a:xfrm>
          <a:prstGeom prst="straightConnector1">
            <a:avLst/>
          </a:prstGeom>
          <a:ln w="228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 flipV="1">
            <a:off x="13208978" y="4544941"/>
            <a:ext cx="1676399" cy="2374605"/>
          </a:xfrm>
          <a:prstGeom prst="straightConnector1">
            <a:avLst/>
          </a:prstGeom>
          <a:ln w="2286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11641016" y="4572000"/>
            <a:ext cx="3288322" cy="3464171"/>
          </a:xfrm>
          <a:prstGeom prst="straightConnector1">
            <a:avLst/>
          </a:prstGeom>
          <a:ln w="228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 flipV="1">
            <a:off x="15061227" y="4563208"/>
            <a:ext cx="1362807" cy="2022231"/>
          </a:xfrm>
          <a:prstGeom prst="straightConnector1">
            <a:avLst/>
          </a:prstGeom>
          <a:ln w="2286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loud 76"/>
          <p:cNvSpPr/>
          <p:nvPr/>
        </p:nvSpPr>
        <p:spPr>
          <a:xfrm>
            <a:off x="13883054" y="6260123"/>
            <a:ext cx="4281854" cy="307730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Internet</a:t>
            </a:r>
            <a:endParaRPr lang="de-DE" sz="3600" b="1" dirty="0"/>
          </a:p>
        </p:txBody>
      </p:sp>
      <p:sp>
        <p:nvSpPr>
          <p:cNvPr id="79" name="Rounded Rectangle 78"/>
          <p:cNvSpPr/>
          <p:nvPr/>
        </p:nvSpPr>
        <p:spPr>
          <a:xfrm>
            <a:off x="10093568" y="6928338"/>
            <a:ext cx="3030293" cy="1956593"/>
          </a:xfrm>
          <a:prstGeom prst="roundRect">
            <a:avLst>
              <a:gd name="adj" fmla="val 9672"/>
            </a:avLst>
          </a:prstGeom>
          <a:solidFill>
            <a:schemeClr val="bg2">
              <a:lumMod val="75000"/>
            </a:schemeClr>
          </a:solidFill>
          <a:ln w="1143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Your Workstation</a:t>
            </a:r>
            <a:endParaRPr lang="de-DE" sz="36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7183317" y="1926958"/>
            <a:ext cx="5169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run -</a:t>
            </a:r>
            <a:r>
              <a:rPr 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ports.http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=80 </a:t>
            </a:r>
            <a:b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ports.admin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</a:t>
            </a:r>
            <a:r>
              <a:rPr lang="en-US" sz="3600" b="1" dirty="0"/>
              <a:t>8081</a:t>
            </a:r>
            <a:endParaRPr lang="de-DE" sz="3600" b="1" dirty="0"/>
          </a:p>
        </p:txBody>
      </p:sp>
    </p:spTree>
    <p:extLst>
      <p:ext uri="{BB962C8B-B14F-4D97-AF65-F5344CB8AC3E}">
        <p14:creationId xmlns:p14="http://schemas.microsoft.com/office/powerpoint/2010/main" val="898391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/>
          <p:cNvCxnSpPr/>
          <p:nvPr/>
        </p:nvCxnSpPr>
        <p:spPr>
          <a:xfrm flipV="1">
            <a:off x="11324492" y="4583725"/>
            <a:ext cx="1691054" cy="2713890"/>
          </a:xfrm>
          <a:prstGeom prst="straightConnector1">
            <a:avLst/>
          </a:prstGeom>
          <a:ln w="228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13208978" y="4544941"/>
            <a:ext cx="1676399" cy="2374605"/>
          </a:xfrm>
          <a:prstGeom prst="straightConnector1">
            <a:avLst/>
          </a:prstGeom>
          <a:ln w="2286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1641016" y="4572000"/>
            <a:ext cx="3288322" cy="3464171"/>
          </a:xfrm>
          <a:prstGeom prst="straightConnector1">
            <a:avLst/>
          </a:prstGeom>
          <a:ln w="228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 flipV="1">
            <a:off x="15061227" y="4563208"/>
            <a:ext cx="1362807" cy="2022231"/>
          </a:xfrm>
          <a:prstGeom prst="straightConnector1">
            <a:avLst/>
          </a:prstGeom>
          <a:ln w="2286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loud 23"/>
          <p:cNvSpPr/>
          <p:nvPr/>
        </p:nvSpPr>
        <p:spPr>
          <a:xfrm>
            <a:off x="13883054" y="6260123"/>
            <a:ext cx="4281854" cy="307730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Internet</a:t>
            </a:r>
            <a:endParaRPr lang="de-DE" sz="36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12581794" y="3472963"/>
            <a:ext cx="1301242" cy="967151"/>
            <a:chOff x="12669715" y="3472963"/>
            <a:chExt cx="1301242" cy="967151"/>
          </a:xfrm>
        </p:grpSpPr>
        <p:sp>
          <p:nvSpPr>
            <p:cNvPr id="50" name="Snip Same Side Corner Rectangle 49"/>
            <p:cNvSpPr/>
            <p:nvPr/>
          </p:nvSpPr>
          <p:spPr>
            <a:xfrm rot="10800000">
              <a:off x="12669715" y="3490542"/>
              <a:ext cx="1292470" cy="949572"/>
            </a:xfrm>
            <a:prstGeom prst="snip2SameRect">
              <a:avLst/>
            </a:prstGeom>
            <a:solidFill>
              <a:schemeClr val="accent4">
                <a:lumMod val="75000"/>
              </a:schemeClr>
            </a:solidFill>
            <a:ln w="57150">
              <a:solidFill>
                <a:schemeClr val="accent4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715357" y="3472963"/>
              <a:ext cx="125560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HTTP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80/TCP</a:t>
              </a:r>
              <a:endParaRPr lang="de-DE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3900529" y="3475894"/>
            <a:ext cx="1899252" cy="967151"/>
            <a:chOff x="12543579" y="3472963"/>
            <a:chExt cx="1599157" cy="967151"/>
          </a:xfrm>
        </p:grpSpPr>
        <p:sp>
          <p:nvSpPr>
            <p:cNvPr id="57" name="Snip Same Side Corner Rectangle 56"/>
            <p:cNvSpPr/>
            <p:nvPr/>
          </p:nvSpPr>
          <p:spPr>
            <a:xfrm rot="10800000">
              <a:off x="12669715" y="3490542"/>
              <a:ext cx="1292470" cy="949572"/>
            </a:xfrm>
            <a:prstGeom prst="snip2SameRect">
              <a:avLst/>
            </a:prstGeom>
            <a:solidFill>
              <a:schemeClr val="accent4">
                <a:lumMod val="75000"/>
              </a:schemeClr>
            </a:solidFill>
            <a:ln w="57150">
              <a:solidFill>
                <a:schemeClr val="accent4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2543579" y="3472963"/>
              <a:ext cx="159915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ADMIN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8081/TCP</a:t>
              </a:r>
              <a:endParaRPr lang="de-DE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2418244" y="0"/>
            <a:ext cx="3311190" cy="3478358"/>
            <a:chOff x="15047144" y="3378472"/>
            <a:chExt cx="3311190" cy="3478358"/>
          </a:xfrm>
        </p:grpSpPr>
        <p:sp>
          <p:nvSpPr>
            <p:cNvPr id="69" name="Rounded Rectangle 75"/>
            <p:cNvSpPr/>
            <p:nvPr/>
          </p:nvSpPr>
          <p:spPr>
            <a:xfrm>
              <a:off x="15047144" y="3378472"/>
              <a:ext cx="3311190" cy="347835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/>
            </a:p>
            <a:p>
              <a:pPr algn="ctr"/>
              <a:r>
                <a:rPr lang="en-US" sz="3600" b="1" dirty="0"/>
                <a:t>Instance</a:t>
              </a:r>
              <a:endParaRPr lang="de-DE" sz="3600" b="1" dirty="0"/>
            </a:p>
          </p:txBody>
        </p:sp>
        <p:pic>
          <p:nvPicPr>
            <p:cNvPr id="71" name="Picture 2" descr="http://miamitom.net/content/wp-content/uploads/2015/04/aws-logo-large_white-300x11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56789" y="3961374"/>
              <a:ext cx="2881593" cy="1066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8" name="Straight Arrow Connector 77"/>
          <p:cNvCxnSpPr/>
          <p:nvPr/>
        </p:nvCxnSpPr>
        <p:spPr>
          <a:xfrm>
            <a:off x="7669823" y="1772432"/>
            <a:ext cx="4287715" cy="0"/>
          </a:xfrm>
          <a:prstGeom prst="straightConnector1">
            <a:avLst/>
          </a:prstGeom>
          <a:ln w="228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4056794" y="1033772"/>
            <a:ext cx="3105150" cy="14097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143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App</a:t>
            </a:r>
            <a:endParaRPr lang="de-DE" sz="4800" b="1" dirty="0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367" y="905606"/>
            <a:ext cx="2246208" cy="694593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7183317" y="1926958"/>
            <a:ext cx="5169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run -</a:t>
            </a:r>
            <a:r>
              <a:rPr 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ports.http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=80 </a:t>
            </a:r>
            <a:b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ports.admin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</a:t>
            </a:r>
            <a:r>
              <a:rPr lang="en-US" sz="3600" b="1" dirty="0"/>
              <a:t>8081:@</a:t>
            </a:r>
            <a:endParaRPr lang="de-DE" sz="36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10093568" y="6928338"/>
            <a:ext cx="3030293" cy="1956593"/>
          </a:xfrm>
          <a:prstGeom prst="roundRect">
            <a:avLst>
              <a:gd name="adj" fmla="val 9672"/>
            </a:avLst>
          </a:prstGeom>
          <a:solidFill>
            <a:schemeClr val="bg2">
              <a:lumMod val="75000"/>
            </a:schemeClr>
          </a:solidFill>
          <a:ln w="1143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Your Workstation</a:t>
            </a:r>
            <a:endParaRPr lang="de-DE" sz="3600" b="1" dirty="0"/>
          </a:p>
        </p:txBody>
      </p:sp>
      <p:sp>
        <p:nvSpPr>
          <p:cNvPr id="33" name="Cross 32"/>
          <p:cNvSpPr/>
          <p:nvPr/>
        </p:nvSpPr>
        <p:spPr>
          <a:xfrm rot="2669759">
            <a:off x="15300363" y="5262930"/>
            <a:ext cx="1092975" cy="1097208"/>
          </a:xfrm>
          <a:prstGeom prst="plus">
            <a:avLst>
              <a:gd name="adj" fmla="val 4259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6612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85363" y="728295"/>
            <a:ext cx="10632256" cy="1187786"/>
            <a:chOff x="1383898" y="728295"/>
            <a:chExt cx="10632256" cy="1187786"/>
          </a:xfrm>
        </p:grpSpPr>
        <p:sp>
          <p:nvSpPr>
            <p:cNvPr id="69" name="Rounded Rectangle 75"/>
            <p:cNvSpPr/>
            <p:nvPr/>
          </p:nvSpPr>
          <p:spPr>
            <a:xfrm>
              <a:off x="138389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23" name="Rounded Rectangle 75"/>
            <p:cNvSpPr/>
            <p:nvPr/>
          </p:nvSpPr>
          <p:spPr>
            <a:xfrm>
              <a:off x="545599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27" name="Rounded Rectangle 75"/>
            <p:cNvSpPr/>
            <p:nvPr/>
          </p:nvSpPr>
          <p:spPr>
            <a:xfrm>
              <a:off x="409862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29" name="Rounded Rectangle 75"/>
            <p:cNvSpPr/>
            <p:nvPr/>
          </p:nvSpPr>
          <p:spPr>
            <a:xfrm>
              <a:off x="274126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31" name="Rounded Rectangle 75"/>
            <p:cNvSpPr/>
            <p:nvPr/>
          </p:nvSpPr>
          <p:spPr>
            <a:xfrm>
              <a:off x="681335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34" name="Rounded Rectangle 75"/>
            <p:cNvSpPr/>
            <p:nvPr/>
          </p:nvSpPr>
          <p:spPr>
            <a:xfrm>
              <a:off x="817072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36" name="Rounded Rectangle 75"/>
            <p:cNvSpPr/>
            <p:nvPr/>
          </p:nvSpPr>
          <p:spPr>
            <a:xfrm>
              <a:off x="952808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38" name="Rounded Rectangle 75"/>
            <p:cNvSpPr/>
            <p:nvPr/>
          </p:nvSpPr>
          <p:spPr>
            <a:xfrm>
              <a:off x="10885452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385363" y="2155580"/>
            <a:ext cx="10632256" cy="1187786"/>
            <a:chOff x="1383898" y="728295"/>
            <a:chExt cx="10632256" cy="1187786"/>
          </a:xfrm>
        </p:grpSpPr>
        <p:sp>
          <p:nvSpPr>
            <p:cNvPr id="41" name="Rounded Rectangle 75"/>
            <p:cNvSpPr/>
            <p:nvPr/>
          </p:nvSpPr>
          <p:spPr>
            <a:xfrm>
              <a:off x="138389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2" name="Rounded Rectangle 75"/>
            <p:cNvSpPr/>
            <p:nvPr/>
          </p:nvSpPr>
          <p:spPr>
            <a:xfrm>
              <a:off x="545599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3" name="Rounded Rectangle 75"/>
            <p:cNvSpPr/>
            <p:nvPr/>
          </p:nvSpPr>
          <p:spPr>
            <a:xfrm>
              <a:off x="409862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4" name="Rounded Rectangle 75"/>
            <p:cNvSpPr/>
            <p:nvPr/>
          </p:nvSpPr>
          <p:spPr>
            <a:xfrm>
              <a:off x="274126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5" name="Rounded Rectangle 75"/>
            <p:cNvSpPr/>
            <p:nvPr/>
          </p:nvSpPr>
          <p:spPr>
            <a:xfrm>
              <a:off x="681335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6" name="Rounded Rectangle 75"/>
            <p:cNvSpPr/>
            <p:nvPr/>
          </p:nvSpPr>
          <p:spPr>
            <a:xfrm>
              <a:off x="817072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7" name="Rounded Rectangle 75"/>
            <p:cNvSpPr/>
            <p:nvPr/>
          </p:nvSpPr>
          <p:spPr>
            <a:xfrm>
              <a:off x="952808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8" name="Rounded Rectangle 75"/>
            <p:cNvSpPr/>
            <p:nvPr/>
          </p:nvSpPr>
          <p:spPr>
            <a:xfrm>
              <a:off x="10885452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</p:grpSp>
      <p:sp>
        <p:nvSpPr>
          <p:cNvPr id="52" name="Rounded Rectangle 75"/>
          <p:cNvSpPr/>
          <p:nvPr/>
        </p:nvSpPr>
        <p:spPr>
          <a:xfrm>
            <a:off x="1361917" y="7589226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54" name="Rounded Rectangle 75"/>
          <p:cNvSpPr/>
          <p:nvPr/>
        </p:nvSpPr>
        <p:spPr>
          <a:xfrm>
            <a:off x="2722631" y="7589226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55" name="Rounded Rectangle 75"/>
          <p:cNvSpPr/>
          <p:nvPr/>
        </p:nvSpPr>
        <p:spPr>
          <a:xfrm>
            <a:off x="2728074" y="6164872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59" name="Rounded Rectangle 75"/>
          <p:cNvSpPr/>
          <p:nvPr/>
        </p:nvSpPr>
        <p:spPr>
          <a:xfrm>
            <a:off x="8162977" y="7589226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62" name="Rounded Rectangle 75"/>
          <p:cNvSpPr/>
          <p:nvPr/>
        </p:nvSpPr>
        <p:spPr>
          <a:xfrm>
            <a:off x="8166325" y="6182457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64" name="Rounded Rectangle 75"/>
          <p:cNvSpPr/>
          <p:nvPr/>
        </p:nvSpPr>
        <p:spPr>
          <a:xfrm>
            <a:off x="9506107" y="7589226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grpSp>
        <p:nvGrpSpPr>
          <p:cNvPr id="66" name="Group 65"/>
          <p:cNvGrpSpPr/>
          <p:nvPr/>
        </p:nvGrpSpPr>
        <p:grpSpPr>
          <a:xfrm>
            <a:off x="1361917" y="9016511"/>
            <a:ext cx="10632256" cy="1187786"/>
            <a:chOff x="1383898" y="728295"/>
            <a:chExt cx="10632256" cy="1187786"/>
          </a:xfrm>
        </p:grpSpPr>
        <p:sp>
          <p:nvSpPr>
            <p:cNvPr id="67" name="Rounded Rectangle 75"/>
            <p:cNvSpPr/>
            <p:nvPr/>
          </p:nvSpPr>
          <p:spPr>
            <a:xfrm>
              <a:off x="138389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68" name="Rounded Rectangle 75"/>
            <p:cNvSpPr/>
            <p:nvPr/>
          </p:nvSpPr>
          <p:spPr>
            <a:xfrm>
              <a:off x="545599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2" name="Rounded Rectangle 75"/>
            <p:cNvSpPr/>
            <p:nvPr/>
          </p:nvSpPr>
          <p:spPr>
            <a:xfrm>
              <a:off x="409862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3" name="Rounded Rectangle 75"/>
            <p:cNvSpPr/>
            <p:nvPr/>
          </p:nvSpPr>
          <p:spPr>
            <a:xfrm>
              <a:off x="274126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4" name="Rounded Rectangle 75"/>
            <p:cNvSpPr/>
            <p:nvPr/>
          </p:nvSpPr>
          <p:spPr>
            <a:xfrm>
              <a:off x="681335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5" name="Rounded Rectangle 75"/>
            <p:cNvSpPr/>
            <p:nvPr/>
          </p:nvSpPr>
          <p:spPr>
            <a:xfrm>
              <a:off x="817072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952808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7" name="Rounded Rectangle 75"/>
            <p:cNvSpPr/>
            <p:nvPr/>
          </p:nvSpPr>
          <p:spPr>
            <a:xfrm>
              <a:off x="10885452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</p:grpSp>
      <p:sp>
        <p:nvSpPr>
          <p:cNvPr id="79" name="Rounded Rectangle 75"/>
          <p:cNvSpPr/>
          <p:nvPr/>
        </p:nvSpPr>
        <p:spPr>
          <a:xfrm>
            <a:off x="4082927" y="7592157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81" name="Rounded Rectangle 75"/>
          <p:cNvSpPr/>
          <p:nvPr/>
        </p:nvSpPr>
        <p:spPr>
          <a:xfrm>
            <a:off x="12210370" y="9016510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82" name="Rounded Rectangle 75"/>
          <p:cNvSpPr/>
          <p:nvPr/>
        </p:nvSpPr>
        <p:spPr>
          <a:xfrm>
            <a:off x="12230885" y="7586295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83" name="Rounded Rectangle 75"/>
          <p:cNvSpPr/>
          <p:nvPr/>
        </p:nvSpPr>
        <p:spPr>
          <a:xfrm>
            <a:off x="6788863" y="7592157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84" name="Rounded Rectangle 75"/>
          <p:cNvSpPr/>
          <p:nvPr/>
        </p:nvSpPr>
        <p:spPr>
          <a:xfrm>
            <a:off x="12222093" y="2152649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85" name="Rounded Rectangle 75"/>
          <p:cNvSpPr/>
          <p:nvPr/>
        </p:nvSpPr>
        <p:spPr>
          <a:xfrm>
            <a:off x="12242608" y="722434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</p:spTree>
    <p:extLst>
      <p:ext uri="{BB962C8B-B14F-4D97-AF65-F5344CB8AC3E}">
        <p14:creationId xmlns:p14="http://schemas.microsoft.com/office/powerpoint/2010/main" val="2818899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850</Words>
  <Application>Microsoft Office PowerPoint</Application>
  <PresentationFormat>Custom</PresentationFormat>
  <Paragraphs>542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FontAwesome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Boxfuse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Axel Fontaine</dc:creator>
  <cp:lastModifiedBy>Axel Fontaine</cp:lastModifiedBy>
  <cp:revision>174</cp:revision>
  <dcterms:created xsi:type="dcterms:W3CDTF">2014-09-23T17:10:31Z</dcterms:created>
  <dcterms:modified xsi:type="dcterms:W3CDTF">2016-03-23T16:13:54Z</dcterms:modified>
</cp:coreProperties>
</file>