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9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4400213" cy="7559675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7" autoAdjust="0"/>
    <p:restoredTop sz="94660"/>
  </p:normalViewPr>
  <p:slideViewPr>
    <p:cSldViewPr snapToGrid="0">
      <p:cViewPr varScale="1">
        <p:scale>
          <a:sx n="61" d="100"/>
          <a:sy n="61" d="100"/>
        </p:scale>
        <p:origin x="78" y="3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0027" y="1237197"/>
            <a:ext cx="10800160" cy="2631887"/>
          </a:xfrm>
        </p:spPr>
        <p:txBody>
          <a:bodyPr anchor="b"/>
          <a:lstStyle>
            <a:lvl1pPr algn="ctr">
              <a:defRPr sz="661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3970580"/>
            <a:ext cx="10800160" cy="1825171"/>
          </a:xfrm>
        </p:spPr>
        <p:txBody>
          <a:bodyPr/>
          <a:lstStyle>
            <a:lvl1pPr marL="0" indent="0" algn="ctr">
              <a:buNone/>
              <a:defRPr sz="2646"/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15.04.2015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9726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15.04.2015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8851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2" y="402483"/>
            <a:ext cx="3105046" cy="64064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402483"/>
            <a:ext cx="9135135" cy="64064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15.04.2015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8585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15.04.2015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0985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4" y="1884670"/>
            <a:ext cx="12420184" cy="3144614"/>
          </a:xfrm>
        </p:spPr>
        <p:txBody>
          <a:bodyPr anchor="b"/>
          <a:lstStyle>
            <a:lvl1pPr>
              <a:defRPr sz="661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4" y="5059034"/>
            <a:ext cx="12420184" cy="1653678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1pPr>
            <a:lvl2pPr marL="503972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15.04.2015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8481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2012414"/>
            <a:ext cx="6120091" cy="4796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2012414"/>
            <a:ext cx="6120091" cy="4796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15.04.2015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1089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402483"/>
            <a:ext cx="12420184" cy="14611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1" y="1853171"/>
            <a:ext cx="6091965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1" y="2761381"/>
            <a:ext cx="6091965" cy="40615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8" y="1853171"/>
            <a:ext cx="6121966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8" y="2761381"/>
            <a:ext cx="6121966" cy="40615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15.04.2015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3215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15.04.2015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2899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15.04.2015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6911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503978"/>
            <a:ext cx="4644443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1088454"/>
            <a:ext cx="7290108" cy="5372269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267902"/>
            <a:ext cx="4644443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15.04.2015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7538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503978"/>
            <a:ext cx="4644443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1088454"/>
            <a:ext cx="7290108" cy="5372269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267902"/>
            <a:ext cx="4644443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15.04.2015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6070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402483"/>
            <a:ext cx="12420184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2012414"/>
            <a:ext cx="12420184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7006699"/>
            <a:ext cx="324004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A7D095-A676-4F6B-9416-D65D798F5244}" type="datetimeFigureOut">
              <a:rPr lang="de-DE" smtClean="0"/>
              <a:t>15.04.2015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7006699"/>
            <a:ext cx="4860072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7006699"/>
            <a:ext cx="324004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6701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007943" rtl="0" eaLnBrk="1" latinLnBrk="0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27565" y="2556948"/>
            <a:ext cx="1701107" cy="22159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3800" dirty="0">
                <a:solidFill>
                  <a:srgbClr val="333333"/>
                </a:solidFill>
                <a:latin typeface="FontAwesome" pitchFamily="2" charset="0"/>
              </a:rPr>
              <a:t></a:t>
            </a:r>
            <a:endParaRPr lang="de-DE" sz="13800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990183" y="3694112"/>
            <a:ext cx="3057525" cy="0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7743031" y="2951163"/>
            <a:ext cx="3105150" cy="1409700"/>
            <a:chOff x="6448425" y="3933826"/>
            <a:chExt cx="2628900" cy="1409700"/>
          </a:xfrm>
        </p:grpSpPr>
        <p:sp>
          <p:nvSpPr>
            <p:cNvPr id="14" name="Rounded Rectangle 13"/>
            <p:cNvSpPr/>
            <p:nvPr/>
          </p:nvSpPr>
          <p:spPr>
            <a:xfrm>
              <a:off x="6448425" y="3933826"/>
              <a:ext cx="2628900" cy="14097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1143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077075" y="4286250"/>
              <a:ext cx="13335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App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8448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169403" y="4820888"/>
            <a:ext cx="1496257" cy="679282"/>
            <a:chOff x="6448425" y="3933827"/>
            <a:chExt cx="2628900" cy="1409700"/>
          </a:xfrm>
        </p:grpSpPr>
        <p:sp>
          <p:nvSpPr>
            <p:cNvPr id="14" name="Rounded Rectangle 13"/>
            <p:cNvSpPr/>
            <p:nvPr/>
          </p:nvSpPr>
          <p:spPr>
            <a:xfrm>
              <a:off x="6448425" y="3933827"/>
              <a:ext cx="2628900" cy="14097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762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513804" y="4239101"/>
              <a:ext cx="2501164" cy="83034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Payload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6" name="Rounded Rectangle 25"/>
          <p:cNvSpPr/>
          <p:nvPr/>
        </p:nvSpPr>
        <p:spPr>
          <a:xfrm>
            <a:off x="4366248" y="4887865"/>
            <a:ext cx="1610387" cy="161038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Image</a:t>
            </a:r>
            <a:endParaRPr lang="de-DE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073759" y="0"/>
            <a:ext cx="1624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inventory</a:t>
            </a:r>
            <a:endParaRPr lang="de-DE" sz="2800" b="1" dirty="0"/>
          </a:p>
        </p:txBody>
      </p:sp>
      <p:cxnSp>
        <p:nvCxnSpPr>
          <p:cNvPr id="36" name="Straight Arrow Connector 35"/>
          <p:cNvCxnSpPr/>
          <p:nvPr/>
        </p:nvCxnSpPr>
        <p:spPr>
          <a:xfrm rot="19330395" flipV="1">
            <a:off x="2661973" y="4548151"/>
            <a:ext cx="1689754" cy="1048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725663" y="3587877"/>
            <a:ext cx="1646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fuse</a:t>
            </a:r>
            <a:endParaRPr lang="de-DE" sz="2800" b="1" dirty="0"/>
          </a:p>
        </p:txBody>
      </p:sp>
      <p:sp>
        <p:nvSpPr>
          <p:cNvPr id="38" name="Rounded Rectangle 25"/>
          <p:cNvSpPr/>
          <p:nvPr/>
        </p:nvSpPr>
        <p:spPr>
          <a:xfrm>
            <a:off x="4366248" y="3055740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sp>
        <p:nvSpPr>
          <p:cNvPr id="10" name="Cross 9"/>
          <p:cNvSpPr/>
          <p:nvPr/>
        </p:nvSpPr>
        <p:spPr>
          <a:xfrm rot="2669759">
            <a:off x="4059360" y="4611843"/>
            <a:ext cx="2229507" cy="2238141"/>
          </a:xfrm>
          <a:prstGeom prst="plus">
            <a:avLst>
              <a:gd name="adj" fmla="val 47174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TextBox 42"/>
          <p:cNvSpPr txBox="1"/>
          <p:nvPr/>
        </p:nvSpPr>
        <p:spPr>
          <a:xfrm>
            <a:off x="4465408" y="4844765"/>
            <a:ext cx="1408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/>
              <a:t>rm</a:t>
            </a:r>
            <a:endParaRPr lang="de-DE" sz="2800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4256223" y="2952051"/>
            <a:ext cx="1868556" cy="3739133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TextBox 43"/>
          <p:cNvSpPr txBox="1"/>
          <p:nvPr/>
        </p:nvSpPr>
        <p:spPr>
          <a:xfrm>
            <a:off x="4492859" y="2382216"/>
            <a:ext cx="1408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/>
              <a:t>ls</a:t>
            </a:r>
            <a:endParaRPr lang="de-DE" sz="2800" b="1" dirty="0"/>
          </a:p>
        </p:txBody>
      </p:sp>
      <p:grpSp>
        <p:nvGrpSpPr>
          <p:cNvPr id="21" name="Group 20"/>
          <p:cNvGrpSpPr/>
          <p:nvPr/>
        </p:nvGrpSpPr>
        <p:grpSpPr>
          <a:xfrm>
            <a:off x="7154693" y="2339074"/>
            <a:ext cx="2806054" cy="5115953"/>
            <a:chOff x="7080552" y="-132277"/>
            <a:chExt cx="2806054" cy="5115953"/>
          </a:xfrm>
        </p:grpSpPr>
        <p:sp>
          <p:nvSpPr>
            <p:cNvPr id="79" name="Rounded Rectangle 75"/>
            <p:cNvSpPr/>
            <p:nvPr/>
          </p:nvSpPr>
          <p:spPr>
            <a:xfrm>
              <a:off x="8059356" y="2517568"/>
              <a:ext cx="1441656" cy="151443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Instance</a:t>
              </a:r>
              <a:endParaRPr lang="de-DE" sz="2000" b="1" dirty="0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7080552" y="-132277"/>
              <a:ext cx="2806054" cy="5115953"/>
              <a:chOff x="7080552" y="-132277"/>
              <a:chExt cx="2806054" cy="5115953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080552" y="4277752"/>
                <a:ext cx="1655807" cy="705924"/>
              </a:xfrm>
              <a:prstGeom prst="rect">
                <a:avLst/>
              </a:prstGeom>
            </p:spPr>
          </p:pic>
          <p:sp>
            <p:nvSpPr>
              <p:cNvPr id="72" name="TextBox 71"/>
              <p:cNvSpPr txBox="1"/>
              <p:nvPr/>
            </p:nvSpPr>
            <p:spPr>
              <a:xfrm>
                <a:off x="8017713" y="2503194"/>
                <a:ext cx="150696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/>
                  <a:t>kill</a:t>
                </a:r>
                <a:endParaRPr lang="de-DE" sz="2800" b="1" dirty="0"/>
              </a:p>
            </p:txBody>
          </p:sp>
          <p:sp>
            <p:nvSpPr>
              <p:cNvPr id="73" name="Rounded Rectangle 72"/>
              <p:cNvSpPr/>
              <p:nvPr/>
            </p:nvSpPr>
            <p:spPr>
              <a:xfrm>
                <a:off x="7809465" y="427153"/>
                <a:ext cx="1896954" cy="3785823"/>
              </a:xfrm>
              <a:prstGeom prst="roundRect">
                <a:avLst/>
              </a:prstGeom>
              <a:noFill/>
              <a:ln w="5715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8045163" y="-132277"/>
                <a:ext cx="140852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 err="1"/>
                  <a:t>ps</a:t>
                </a:r>
                <a:endParaRPr lang="de-DE" sz="2800" b="1" dirty="0"/>
              </a:p>
            </p:txBody>
          </p:sp>
          <p:sp>
            <p:nvSpPr>
              <p:cNvPr id="76" name="Rounded Rectangle 75"/>
              <p:cNvSpPr/>
              <p:nvPr/>
            </p:nvSpPr>
            <p:spPr>
              <a:xfrm>
                <a:off x="8048943" y="604174"/>
                <a:ext cx="1441656" cy="151443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Instance</a:t>
                </a:r>
                <a:endParaRPr lang="de-DE" sz="2000" b="1" dirty="0"/>
              </a:p>
            </p:txBody>
          </p:sp>
          <p:sp>
            <p:nvSpPr>
              <p:cNvPr id="78" name="Cross 77"/>
              <p:cNvSpPr/>
              <p:nvPr/>
            </p:nvSpPr>
            <p:spPr>
              <a:xfrm rot="2669759">
                <a:off x="7657099" y="2146402"/>
                <a:ext cx="2229507" cy="2238141"/>
              </a:xfrm>
              <a:prstGeom prst="plus">
                <a:avLst>
                  <a:gd name="adj" fmla="val 47174"/>
                </a:avLst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52" name="Group 51"/>
          <p:cNvGrpSpPr/>
          <p:nvPr/>
        </p:nvGrpSpPr>
        <p:grpSpPr>
          <a:xfrm>
            <a:off x="9852504" y="3128790"/>
            <a:ext cx="1554733" cy="592848"/>
            <a:chOff x="2151794" y="398361"/>
            <a:chExt cx="1639950" cy="592848"/>
          </a:xfrm>
        </p:grpSpPr>
        <p:cxnSp>
          <p:nvCxnSpPr>
            <p:cNvPr id="63" name="Straight Arrow Connector 62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2151794" y="398361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open</a:t>
              </a:r>
              <a:endParaRPr lang="de-DE" sz="2800" b="1" dirty="0"/>
            </a:p>
          </p:txBody>
        </p:sp>
      </p:grpSp>
      <p:grpSp>
        <p:nvGrpSpPr>
          <p:cNvPr id="65" name="Group 64"/>
          <p:cNvGrpSpPr/>
          <p:nvPr/>
        </p:nvGrpSpPr>
        <p:grpSpPr>
          <a:xfrm rot="2145737">
            <a:off x="9959800" y="4509335"/>
            <a:ext cx="1747595" cy="562033"/>
            <a:chOff x="2214063" y="429176"/>
            <a:chExt cx="1577681" cy="562033"/>
          </a:xfrm>
        </p:grpSpPr>
        <p:cxnSp>
          <p:nvCxnSpPr>
            <p:cNvPr id="75" name="Straight Arrow Connector 74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2214063" y="429176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logs</a:t>
              </a:r>
              <a:endParaRPr lang="de-DE" sz="2800" b="1" dirty="0"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4824" y="2853406"/>
            <a:ext cx="2294064" cy="1436808"/>
          </a:xfrm>
          <a:prstGeom prst="rect">
            <a:avLst/>
          </a:prstGeom>
        </p:spPr>
      </p:pic>
      <p:pic>
        <p:nvPicPr>
          <p:cNvPr id="1026" name="Picture 2" descr="Console showing log4J log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3642" y="4981153"/>
            <a:ext cx="2241408" cy="1631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Group 22"/>
          <p:cNvGrpSpPr/>
          <p:nvPr/>
        </p:nvGrpSpPr>
        <p:grpSpPr>
          <a:xfrm rot="2019014">
            <a:off x="6220420" y="3073224"/>
            <a:ext cx="1560218" cy="962786"/>
            <a:chOff x="6082866" y="1872306"/>
            <a:chExt cx="1560218" cy="962786"/>
          </a:xfrm>
        </p:grpSpPr>
        <p:grpSp>
          <p:nvGrpSpPr>
            <p:cNvPr id="69" name="Group 68"/>
            <p:cNvGrpSpPr/>
            <p:nvPr/>
          </p:nvGrpSpPr>
          <p:grpSpPr>
            <a:xfrm rot="19611581">
              <a:off x="6082866" y="1872306"/>
              <a:ext cx="1560218" cy="962786"/>
              <a:chOff x="2334271" y="318043"/>
              <a:chExt cx="1408522" cy="962786"/>
            </a:xfrm>
          </p:grpSpPr>
          <p:cxnSp>
            <p:nvCxnSpPr>
              <p:cNvPr id="70" name="Straight Arrow Connector 69"/>
              <p:cNvCxnSpPr/>
              <p:nvPr/>
            </p:nvCxnSpPr>
            <p:spPr>
              <a:xfrm rot="21569405">
                <a:off x="2417352" y="1280829"/>
                <a:ext cx="1305142" cy="0"/>
              </a:xfrm>
              <a:prstGeom prst="straightConnector1">
                <a:avLst/>
              </a:prstGeom>
              <a:ln w="142875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TextBox 70"/>
              <p:cNvSpPr txBox="1"/>
              <p:nvPr/>
            </p:nvSpPr>
            <p:spPr>
              <a:xfrm>
                <a:off x="2334271" y="318043"/>
                <a:ext cx="140852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de-DE" sz="2800" b="1" dirty="0"/>
              </a:p>
            </p:txBody>
          </p:sp>
        </p:grpSp>
        <p:sp>
          <p:nvSpPr>
            <p:cNvPr id="81" name="TextBox 80"/>
            <p:cNvSpPr txBox="1"/>
            <p:nvPr/>
          </p:nvSpPr>
          <p:spPr>
            <a:xfrm rot="19580986">
              <a:off x="6232411" y="2229781"/>
              <a:ext cx="13353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/>
                <a:t>run</a:t>
              </a:r>
              <a:endParaRPr lang="de-DE" sz="2800" b="1" dirty="0"/>
            </a:p>
          </p:txBody>
        </p:sp>
      </p:grpSp>
      <p:pic>
        <p:nvPicPr>
          <p:cNvPr id="85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4190" y="6833789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Group 17"/>
          <p:cNvGrpSpPr/>
          <p:nvPr/>
        </p:nvGrpSpPr>
        <p:grpSpPr>
          <a:xfrm>
            <a:off x="7123670" y="-126049"/>
            <a:ext cx="3239954" cy="2215991"/>
            <a:chOff x="7477384" y="5317103"/>
            <a:chExt cx="3239954" cy="2215991"/>
          </a:xfrm>
        </p:grpSpPr>
        <p:sp>
          <p:nvSpPr>
            <p:cNvPr id="16" name="Rectangle 15"/>
            <p:cNvSpPr/>
            <p:nvPr/>
          </p:nvSpPr>
          <p:spPr>
            <a:xfrm>
              <a:off x="7926012" y="5317103"/>
              <a:ext cx="2791326" cy="22159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138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FontAwesome" pitchFamily="2" charset="0"/>
                </a:rPr>
                <a:t></a:t>
              </a:r>
              <a:endParaRPr lang="de-DE" sz="2400" dirty="0">
                <a:latin typeface="FontAwesome" pitchFamily="2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8428894" y="5748821"/>
              <a:ext cx="1050288" cy="17081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0500" dirty="0">
                  <a:solidFill>
                    <a:schemeClr val="tx2"/>
                  </a:solidFill>
                  <a:latin typeface="FontAwesome" pitchFamily="2" charset="0"/>
                </a:rPr>
                <a:t></a:t>
              </a:r>
              <a:endParaRPr lang="de-DE" sz="10500" dirty="0">
                <a:solidFill>
                  <a:schemeClr val="tx2"/>
                </a:solidFill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7477384" y="6548681"/>
              <a:ext cx="29537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Boxfuse Vault</a:t>
              </a:r>
              <a:endParaRPr lang="de-DE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 rot="16619105">
            <a:off x="5632642" y="950897"/>
            <a:ext cx="2158000" cy="1871099"/>
            <a:chOff x="6193846" y="4323361"/>
            <a:chExt cx="2158000" cy="1871099"/>
          </a:xfrm>
        </p:grpSpPr>
        <p:grpSp>
          <p:nvGrpSpPr>
            <p:cNvPr id="82" name="Group 81"/>
            <p:cNvGrpSpPr/>
            <p:nvPr/>
          </p:nvGrpSpPr>
          <p:grpSpPr>
            <a:xfrm rot="2175025">
              <a:off x="6193846" y="4598766"/>
              <a:ext cx="2158000" cy="1595694"/>
              <a:chOff x="2386580" y="381655"/>
              <a:chExt cx="1408522" cy="1595694"/>
            </a:xfrm>
          </p:grpSpPr>
          <p:cxnSp>
            <p:nvCxnSpPr>
              <p:cNvPr id="83" name="Straight Arrow Connector 82"/>
              <p:cNvCxnSpPr/>
              <p:nvPr/>
            </p:nvCxnSpPr>
            <p:spPr>
              <a:xfrm rot="2805870" flipV="1">
                <a:off x="2177790" y="805057"/>
                <a:ext cx="1595694" cy="748889"/>
              </a:xfrm>
              <a:prstGeom prst="straightConnector1">
                <a:avLst/>
              </a:prstGeom>
              <a:ln w="142875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TextBox 83"/>
              <p:cNvSpPr txBox="1"/>
              <p:nvPr/>
            </p:nvSpPr>
            <p:spPr>
              <a:xfrm rot="587581">
                <a:off x="2386580" y="412299"/>
                <a:ext cx="140852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de-DE" sz="2800" b="1" dirty="0"/>
              </a:p>
            </p:txBody>
          </p:sp>
        </p:grpSp>
        <p:sp>
          <p:nvSpPr>
            <p:cNvPr id="90" name="TextBox 89"/>
            <p:cNvSpPr txBox="1"/>
            <p:nvPr/>
          </p:nvSpPr>
          <p:spPr>
            <a:xfrm rot="2888955">
              <a:off x="6614341" y="4729417"/>
              <a:ext cx="13353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push</a:t>
              </a:r>
              <a:endParaRPr lang="de-DE" sz="2800" b="1" dirty="0"/>
            </a:p>
          </p:txBody>
        </p:sp>
      </p:grpSp>
      <p:grpSp>
        <p:nvGrpSpPr>
          <p:cNvPr id="12" name="Group 11"/>
          <p:cNvGrpSpPr/>
          <p:nvPr/>
        </p:nvGrpSpPr>
        <p:grpSpPr>
          <a:xfrm rot="17651277">
            <a:off x="5756927" y="1995803"/>
            <a:ext cx="2158000" cy="1172414"/>
            <a:chOff x="6053845" y="5107898"/>
            <a:chExt cx="2158000" cy="1172414"/>
          </a:xfrm>
        </p:grpSpPr>
        <p:grpSp>
          <p:nvGrpSpPr>
            <p:cNvPr id="87" name="Group 86"/>
            <p:cNvGrpSpPr/>
            <p:nvPr/>
          </p:nvGrpSpPr>
          <p:grpSpPr>
            <a:xfrm rot="12978250">
              <a:off x="6053845" y="5107898"/>
              <a:ext cx="2158000" cy="1089658"/>
              <a:chOff x="2334271" y="318043"/>
              <a:chExt cx="1408522" cy="1089658"/>
            </a:xfrm>
          </p:grpSpPr>
          <p:cxnSp>
            <p:nvCxnSpPr>
              <p:cNvPr id="88" name="Straight Arrow Connector 87"/>
              <p:cNvCxnSpPr/>
              <p:nvPr/>
            </p:nvCxnSpPr>
            <p:spPr>
              <a:xfrm rot="12570473" flipH="1">
                <a:off x="2440716" y="440897"/>
                <a:ext cx="937653" cy="966804"/>
              </a:xfrm>
              <a:prstGeom prst="straightConnector1">
                <a:avLst/>
              </a:prstGeom>
              <a:ln w="142875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TextBox 88"/>
              <p:cNvSpPr txBox="1"/>
              <p:nvPr/>
            </p:nvSpPr>
            <p:spPr>
              <a:xfrm>
                <a:off x="2334271" y="318043"/>
                <a:ext cx="140852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de-DE" sz="2800" b="1" dirty="0"/>
              </a:p>
            </p:txBody>
          </p:sp>
        </p:grpSp>
        <p:sp>
          <p:nvSpPr>
            <p:cNvPr id="91" name="TextBox 90"/>
            <p:cNvSpPr txBox="1"/>
            <p:nvPr/>
          </p:nvSpPr>
          <p:spPr>
            <a:xfrm rot="1861538">
              <a:off x="6613888" y="5757092"/>
              <a:ext cx="13353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pull</a:t>
              </a:r>
              <a:endParaRPr lang="de-DE" sz="2800" b="1" dirty="0"/>
            </a:p>
          </p:txBody>
        </p:sp>
      </p:grpSp>
      <p:grpSp>
        <p:nvGrpSpPr>
          <p:cNvPr id="58" name="Group 57"/>
          <p:cNvGrpSpPr/>
          <p:nvPr/>
        </p:nvGrpSpPr>
        <p:grpSpPr>
          <a:xfrm rot="2542460">
            <a:off x="2685358" y="2530805"/>
            <a:ext cx="1920481" cy="673166"/>
            <a:chOff x="2334271" y="318043"/>
            <a:chExt cx="1457473" cy="673166"/>
          </a:xfrm>
        </p:grpSpPr>
        <p:cxnSp>
          <p:nvCxnSpPr>
            <p:cNvPr id="59" name="Straight Arrow Connector 58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65977" y="2266599"/>
            <a:ext cx="3320724" cy="1569660"/>
            <a:chOff x="272155" y="308052"/>
            <a:chExt cx="3320724" cy="1569661"/>
          </a:xfrm>
        </p:grpSpPr>
        <p:sp>
          <p:nvSpPr>
            <p:cNvPr id="5" name="Rectangle 4"/>
            <p:cNvSpPr/>
            <p:nvPr/>
          </p:nvSpPr>
          <p:spPr>
            <a:xfrm>
              <a:off x="272155" y="308052"/>
              <a:ext cx="3320724" cy="1569661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de-DE" sz="96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FontAwesome" pitchFamily="2" charset="0"/>
                </a:rPr>
                <a:t></a:t>
              </a:r>
              <a:endParaRPr lang="de-DE" sz="96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1505505" y="526031"/>
              <a:ext cx="777777" cy="1200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7200" dirty="0">
                  <a:solidFill>
                    <a:schemeClr val="tx2"/>
                  </a:solidFill>
                  <a:latin typeface="FontAwesome" pitchFamily="2" charset="0"/>
                </a:rPr>
                <a:t></a:t>
              </a:r>
              <a:endParaRPr lang="de-DE" sz="7200" dirty="0">
                <a:solidFill>
                  <a:schemeClr val="tx2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32189" y="953494"/>
              <a:ext cx="295372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chemeClr val="bg1"/>
                  </a:solidFill>
                </a:rPr>
                <a:t>Boxfuse</a:t>
              </a:r>
              <a:endParaRPr lang="en-US" sz="1600" b="1" dirty="0">
                <a:solidFill>
                  <a:schemeClr val="bg1"/>
                </a:solidFill>
              </a:endParaRPr>
            </a:p>
            <a:p>
              <a:pPr algn="ctr"/>
              <a:r>
                <a:rPr lang="en-US" sz="1600" b="1" dirty="0" smtClean="0">
                  <a:solidFill>
                    <a:schemeClr val="bg1"/>
                  </a:solidFill>
                </a:rPr>
                <a:t>Inventory</a:t>
              </a:r>
              <a:endParaRPr lang="de-DE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93" name="Rounded Rectangle 92"/>
          <p:cNvSpPr/>
          <p:nvPr/>
        </p:nvSpPr>
        <p:spPr>
          <a:xfrm>
            <a:off x="1040524" y="520263"/>
            <a:ext cx="1686910" cy="1901662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4" name="Group 33"/>
          <p:cNvGrpSpPr/>
          <p:nvPr/>
        </p:nvGrpSpPr>
        <p:grpSpPr>
          <a:xfrm>
            <a:off x="1155127" y="1575483"/>
            <a:ext cx="1423555" cy="685800"/>
            <a:chOff x="1155127" y="1365420"/>
            <a:chExt cx="1423555" cy="685800"/>
          </a:xfrm>
        </p:grpSpPr>
        <p:sp>
          <p:nvSpPr>
            <p:cNvPr id="33" name="Snip Diagonal Corner Rectangle 32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1155127" y="1506035"/>
              <a:ext cx="1423555" cy="40011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Component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1159246" y="720809"/>
            <a:ext cx="1423555" cy="685800"/>
            <a:chOff x="1159246" y="646669"/>
            <a:chExt cx="1423555" cy="685800"/>
          </a:xfrm>
        </p:grpSpPr>
        <p:sp>
          <p:nvSpPr>
            <p:cNvPr id="96" name="Snip Diagonal Corner Rectangle 95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1159246" y="793462"/>
              <a:ext cx="1423555" cy="40011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Component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0494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ounded Rectangle 25"/>
          <p:cNvSpPr/>
          <p:nvPr/>
        </p:nvSpPr>
        <p:spPr>
          <a:xfrm>
            <a:off x="9111242" y="992161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sp>
        <p:nvSpPr>
          <p:cNvPr id="68" name="Rounded Rectangle 67"/>
          <p:cNvSpPr/>
          <p:nvPr/>
        </p:nvSpPr>
        <p:spPr>
          <a:xfrm>
            <a:off x="8798011" y="801976"/>
            <a:ext cx="3991231" cy="2015366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TextBox 79"/>
          <p:cNvSpPr txBox="1"/>
          <p:nvPr/>
        </p:nvSpPr>
        <p:spPr>
          <a:xfrm>
            <a:off x="10065756" y="232140"/>
            <a:ext cx="1408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/>
              <a:t>ls</a:t>
            </a:r>
            <a:endParaRPr lang="de-DE" sz="2800" b="1" dirty="0"/>
          </a:p>
        </p:txBody>
      </p:sp>
      <p:sp>
        <p:nvSpPr>
          <p:cNvPr id="93" name="Rounded Rectangle 25"/>
          <p:cNvSpPr/>
          <p:nvPr/>
        </p:nvSpPr>
        <p:spPr>
          <a:xfrm>
            <a:off x="10944162" y="983924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sp>
        <p:nvSpPr>
          <p:cNvPr id="95" name="Rounded Rectangle 25"/>
          <p:cNvSpPr/>
          <p:nvPr/>
        </p:nvSpPr>
        <p:spPr>
          <a:xfrm>
            <a:off x="4366248" y="4999077"/>
            <a:ext cx="1610387" cy="161038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Image</a:t>
            </a:r>
            <a:endParaRPr lang="de-DE" sz="2000" b="1" dirty="0"/>
          </a:p>
        </p:txBody>
      </p:sp>
      <p:sp>
        <p:nvSpPr>
          <p:cNvPr id="96" name="Cross 95"/>
          <p:cNvSpPr/>
          <p:nvPr/>
        </p:nvSpPr>
        <p:spPr>
          <a:xfrm rot="2669759">
            <a:off x="4059360" y="4723055"/>
            <a:ext cx="2229507" cy="2238141"/>
          </a:xfrm>
          <a:prstGeom prst="plus">
            <a:avLst>
              <a:gd name="adj" fmla="val 47174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7" name="TextBox 96"/>
          <p:cNvSpPr txBox="1"/>
          <p:nvPr/>
        </p:nvSpPr>
        <p:spPr>
          <a:xfrm>
            <a:off x="4465408" y="4955977"/>
            <a:ext cx="1408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/>
              <a:t>rm</a:t>
            </a:r>
            <a:endParaRPr lang="de-DE" sz="2800" b="1" dirty="0"/>
          </a:p>
        </p:txBody>
      </p:sp>
      <p:grpSp>
        <p:nvGrpSpPr>
          <p:cNvPr id="22" name="Group 21"/>
          <p:cNvGrpSpPr/>
          <p:nvPr/>
        </p:nvGrpSpPr>
        <p:grpSpPr>
          <a:xfrm>
            <a:off x="1169403" y="4820888"/>
            <a:ext cx="1496257" cy="679282"/>
            <a:chOff x="6448425" y="3933827"/>
            <a:chExt cx="2628900" cy="1409700"/>
          </a:xfrm>
        </p:grpSpPr>
        <p:sp>
          <p:nvSpPr>
            <p:cNvPr id="23" name="Rounded Rectangle 22"/>
            <p:cNvSpPr/>
            <p:nvPr/>
          </p:nvSpPr>
          <p:spPr>
            <a:xfrm>
              <a:off x="6448425" y="3933827"/>
              <a:ext cx="2628900" cy="14097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762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513804" y="4239101"/>
              <a:ext cx="2501164" cy="83034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Payload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5" name="Straight Arrow Connector 24"/>
          <p:cNvCxnSpPr/>
          <p:nvPr/>
        </p:nvCxnSpPr>
        <p:spPr>
          <a:xfrm rot="19330395" flipV="1">
            <a:off x="2661973" y="4548151"/>
            <a:ext cx="1689754" cy="1048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725663" y="3587877"/>
            <a:ext cx="1646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fuse</a:t>
            </a:r>
            <a:endParaRPr lang="de-DE" sz="2800" b="1" dirty="0"/>
          </a:p>
        </p:txBody>
      </p:sp>
      <p:sp>
        <p:nvSpPr>
          <p:cNvPr id="27" name="Rounded Rectangle 25"/>
          <p:cNvSpPr/>
          <p:nvPr/>
        </p:nvSpPr>
        <p:spPr>
          <a:xfrm>
            <a:off x="4366248" y="3055740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grpSp>
        <p:nvGrpSpPr>
          <p:cNvPr id="29" name="Group 28"/>
          <p:cNvGrpSpPr/>
          <p:nvPr/>
        </p:nvGrpSpPr>
        <p:grpSpPr>
          <a:xfrm rot="2542460">
            <a:off x="2685358" y="2530805"/>
            <a:ext cx="1920481" cy="673166"/>
            <a:chOff x="2334271" y="318043"/>
            <a:chExt cx="1457473" cy="673166"/>
          </a:xfrm>
        </p:grpSpPr>
        <p:cxnSp>
          <p:nvCxnSpPr>
            <p:cNvPr id="30" name="Straight Arrow Connector 29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65977" y="2266599"/>
            <a:ext cx="3320724" cy="1569660"/>
            <a:chOff x="272155" y="308052"/>
            <a:chExt cx="3320724" cy="1569661"/>
          </a:xfrm>
        </p:grpSpPr>
        <p:sp>
          <p:nvSpPr>
            <p:cNvPr id="33" name="Rectangle 32"/>
            <p:cNvSpPr/>
            <p:nvPr/>
          </p:nvSpPr>
          <p:spPr>
            <a:xfrm>
              <a:off x="272155" y="308052"/>
              <a:ext cx="3320724" cy="1569661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de-DE" sz="96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FontAwesome" pitchFamily="2" charset="0"/>
                </a:rPr>
                <a:t></a:t>
              </a:r>
              <a:endParaRPr lang="de-DE" sz="96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505505" y="526031"/>
              <a:ext cx="777777" cy="1200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7200" dirty="0">
                  <a:solidFill>
                    <a:schemeClr val="tx2"/>
                  </a:solidFill>
                  <a:latin typeface="FontAwesome" pitchFamily="2" charset="0"/>
                </a:rPr>
                <a:t></a:t>
              </a:r>
              <a:endParaRPr lang="de-DE" sz="7200" dirty="0">
                <a:solidFill>
                  <a:schemeClr val="tx2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32189" y="953494"/>
              <a:ext cx="295372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chemeClr val="bg1"/>
                  </a:solidFill>
                </a:rPr>
                <a:t>Boxfuse</a:t>
              </a:r>
              <a:endParaRPr lang="en-US" sz="1600" b="1" dirty="0">
                <a:solidFill>
                  <a:schemeClr val="bg1"/>
                </a:solidFill>
              </a:endParaRPr>
            </a:p>
            <a:p>
              <a:pPr algn="ctr"/>
              <a:r>
                <a:rPr lang="en-US" sz="1600" b="1" dirty="0" smtClean="0">
                  <a:solidFill>
                    <a:schemeClr val="bg1"/>
                  </a:solidFill>
                </a:rPr>
                <a:t>Inventory</a:t>
              </a:r>
              <a:endParaRPr lang="de-DE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0" name="Rounded Rectangle 39"/>
          <p:cNvSpPr/>
          <p:nvPr/>
        </p:nvSpPr>
        <p:spPr>
          <a:xfrm>
            <a:off x="1040524" y="520263"/>
            <a:ext cx="1686910" cy="1901662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41" name="Group 40"/>
          <p:cNvGrpSpPr/>
          <p:nvPr/>
        </p:nvGrpSpPr>
        <p:grpSpPr>
          <a:xfrm>
            <a:off x="1155127" y="1575483"/>
            <a:ext cx="1423555" cy="685800"/>
            <a:chOff x="1155127" y="1365420"/>
            <a:chExt cx="1423555" cy="685800"/>
          </a:xfrm>
        </p:grpSpPr>
        <p:sp>
          <p:nvSpPr>
            <p:cNvPr id="42" name="Snip Diagonal Corner Rectangle 41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155127" y="1506035"/>
              <a:ext cx="1423555" cy="40011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Component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159246" y="720809"/>
            <a:ext cx="1423555" cy="685800"/>
            <a:chOff x="1159246" y="646669"/>
            <a:chExt cx="1423555" cy="685800"/>
          </a:xfrm>
        </p:grpSpPr>
        <p:sp>
          <p:nvSpPr>
            <p:cNvPr id="45" name="Snip Diagonal Corner Rectangle 44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159246" y="793462"/>
              <a:ext cx="1423555" cy="40011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Component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8921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Picture 7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587" y="4047093"/>
            <a:ext cx="1655807" cy="7059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1137" y="1991752"/>
            <a:ext cx="1655807" cy="705924"/>
          </a:xfrm>
          <a:prstGeom prst="rect">
            <a:avLst/>
          </a:prstGeom>
        </p:spPr>
      </p:pic>
      <p:sp>
        <p:nvSpPr>
          <p:cNvPr id="79" name="Rounded Rectangle 75"/>
          <p:cNvSpPr/>
          <p:nvPr/>
        </p:nvSpPr>
        <p:spPr>
          <a:xfrm>
            <a:off x="8059356" y="2517568"/>
            <a:ext cx="1441656" cy="15144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762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sp>
        <p:nvSpPr>
          <p:cNvPr id="38" name="Rounded Rectangle 25"/>
          <p:cNvSpPr/>
          <p:nvPr/>
        </p:nvSpPr>
        <p:spPr>
          <a:xfrm>
            <a:off x="276162" y="361967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8017713" y="2503194"/>
            <a:ext cx="15069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kill</a:t>
            </a:r>
            <a:endParaRPr lang="de-DE" sz="2800" b="1" dirty="0"/>
          </a:p>
        </p:txBody>
      </p:sp>
      <p:sp>
        <p:nvSpPr>
          <p:cNvPr id="73" name="Rounded Rectangle 72"/>
          <p:cNvSpPr/>
          <p:nvPr/>
        </p:nvSpPr>
        <p:spPr>
          <a:xfrm>
            <a:off x="827903" y="3553413"/>
            <a:ext cx="3707027" cy="2031842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TextBox 73"/>
          <p:cNvSpPr txBox="1"/>
          <p:nvPr/>
        </p:nvSpPr>
        <p:spPr>
          <a:xfrm>
            <a:off x="2052136" y="2993982"/>
            <a:ext cx="1408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/>
              <a:t>ps</a:t>
            </a:r>
            <a:endParaRPr lang="de-DE" sz="2800" b="1" dirty="0"/>
          </a:p>
        </p:txBody>
      </p:sp>
      <p:sp>
        <p:nvSpPr>
          <p:cNvPr id="76" name="Rounded Rectangle 75"/>
          <p:cNvSpPr/>
          <p:nvPr/>
        </p:nvSpPr>
        <p:spPr>
          <a:xfrm>
            <a:off x="4119494" y="431179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sp>
        <p:nvSpPr>
          <p:cNvPr id="78" name="Cross 77"/>
          <p:cNvSpPr/>
          <p:nvPr/>
        </p:nvSpPr>
        <p:spPr>
          <a:xfrm rot="2669759">
            <a:off x="7657099" y="2146402"/>
            <a:ext cx="2229507" cy="2238141"/>
          </a:xfrm>
          <a:prstGeom prst="plus">
            <a:avLst>
              <a:gd name="adj" fmla="val 47174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69" name="Group 68"/>
          <p:cNvGrpSpPr/>
          <p:nvPr/>
        </p:nvGrpSpPr>
        <p:grpSpPr>
          <a:xfrm>
            <a:off x="2219806" y="547021"/>
            <a:ext cx="1614441" cy="673166"/>
            <a:chOff x="2334271" y="318043"/>
            <a:chExt cx="1457473" cy="673166"/>
          </a:xfrm>
        </p:grpSpPr>
        <p:cxnSp>
          <p:nvCxnSpPr>
            <p:cNvPr id="70" name="Straight Arrow Connector 69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2267013" y="657342"/>
            <a:ext cx="1335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run</a:t>
            </a:r>
            <a:endParaRPr lang="de-DE" sz="2800" b="1" dirty="0"/>
          </a:p>
        </p:txBody>
      </p:sp>
      <p:sp>
        <p:nvSpPr>
          <p:cNvPr id="62" name="Rounded Rectangle 75"/>
          <p:cNvSpPr/>
          <p:nvPr/>
        </p:nvSpPr>
        <p:spPr>
          <a:xfrm>
            <a:off x="1170348" y="3821049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sp>
        <p:nvSpPr>
          <p:cNvPr id="66" name="Rounded Rectangle 75"/>
          <p:cNvSpPr/>
          <p:nvPr/>
        </p:nvSpPr>
        <p:spPr>
          <a:xfrm>
            <a:off x="2789084" y="3821049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pic>
        <p:nvPicPr>
          <p:cNvPr id="68" name="Picture 6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559" y="5616401"/>
            <a:ext cx="1655807" cy="705924"/>
          </a:xfrm>
          <a:prstGeom prst="rect">
            <a:avLst/>
          </a:prstGeom>
        </p:spPr>
      </p:pic>
      <p:pic>
        <p:nvPicPr>
          <p:cNvPr id="18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1274" y="2072603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4335" y="4132631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1243" y="5672396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494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6129" y="2371403"/>
            <a:ext cx="1655807" cy="705924"/>
          </a:xfrm>
          <a:prstGeom prst="rect">
            <a:avLst/>
          </a:prstGeom>
        </p:spPr>
      </p:pic>
      <p:sp>
        <p:nvSpPr>
          <p:cNvPr id="76" name="Rounded Rectangle 75"/>
          <p:cNvSpPr/>
          <p:nvPr/>
        </p:nvSpPr>
        <p:spPr>
          <a:xfrm>
            <a:off x="8048943" y="814243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grpSp>
        <p:nvGrpSpPr>
          <p:cNvPr id="52" name="Group 51"/>
          <p:cNvGrpSpPr/>
          <p:nvPr/>
        </p:nvGrpSpPr>
        <p:grpSpPr>
          <a:xfrm>
            <a:off x="9778364" y="1238207"/>
            <a:ext cx="1381738" cy="673166"/>
            <a:chOff x="2334271" y="318043"/>
            <a:chExt cx="1457473" cy="673166"/>
          </a:xfrm>
        </p:grpSpPr>
        <p:cxnSp>
          <p:nvCxnSpPr>
            <p:cNvPr id="63" name="Straight Arrow Connector 62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open</a:t>
              </a:r>
              <a:endParaRPr lang="de-DE" sz="2800" b="1" dirty="0"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7689" y="1043141"/>
            <a:ext cx="2294064" cy="1436808"/>
          </a:xfrm>
          <a:prstGeom prst="rect">
            <a:avLst/>
          </a:prstGeom>
        </p:spPr>
      </p:pic>
      <p:pic>
        <p:nvPicPr>
          <p:cNvPr id="1026" name="Picture 2" descr="Console showing log4J log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1698" y="4131307"/>
            <a:ext cx="2241408" cy="1631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084" y="5519678"/>
            <a:ext cx="1655807" cy="705924"/>
          </a:xfrm>
          <a:prstGeom prst="rect">
            <a:avLst/>
          </a:prstGeom>
        </p:spPr>
      </p:pic>
      <p:sp>
        <p:nvSpPr>
          <p:cNvPr id="62" name="Rounded Rectangle 75"/>
          <p:cNvSpPr/>
          <p:nvPr/>
        </p:nvSpPr>
        <p:spPr>
          <a:xfrm>
            <a:off x="1665897" y="3978283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grpSp>
        <p:nvGrpSpPr>
          <p:cNvPr id="66" name="Group 65"/>
          <p:cNvGrpSpPr/>
          <p:nvPr/>
        </p:nvGrpSpPr>
        <p:grpSpPr>
          <a:xfrm>
            <a:off x="3395318" y="4402247"/>
            <a:ext cx="1381738" cy="673166"/>
            <a:chOff x="2334271" y="318043"/>
            <a:chExt cx="1457473" cy="673166"/>
          </a:xfrm>
        </p:grpSpPr>
        <p:cxnSp>
          <p:nvCxnSpPr>
            <p:cNvPr id="68" name="Straight Arrow Connector 67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/>
                <a:t>logs</a:t>
              </a:r>
              <a:endParaRPr lang="de-DE" sz="2800" b="1" dirty="0"/>
            </a:p>
          </p:txBody>
        </p:sp>
      </p:grpSp>
      <p:pic>
        <p:nvPicPr>
          <p:cNvPr id="14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6088" y="5619844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0102" y="2414189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8315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81"/>
          <p:cNvGrpSpPr/>
          <p:nvPr/>
        </p:nvGrpSpPr>
        <p:grpSpPr>
          <a:xfrm>
            <a:off x="2051222" y="509089"/>
            <a:ext cx="1878227" cy="673166"/>
            <a:chOff x="2334271" y="318043"/>
            <a:chExt cx="1457473" cy="673166"/>
          </a:xfrm>
        </p:grpSpPr>
        <p:cxnSp>
          <p:nvCxnSpPr>
            <p:cNvPr id="83" name="Straight Arrow Connector 82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pic>
        <p:nvPicPr>
          <p:cNvPr id="85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758" y="6017712"/>
            <a:ext cx="2220092" cy="83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7926012" y="5317103"/>
            <a:ext cx="2791326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3800" dirty="0">
                <a:solidFill>
                  <a:schemeClr val="tx2">
                    <a:lumMod val="60000"/>
                    <a:lumOff val="40000"/>
                  </a:schemeClr>
                </a:solidFill>
                <a:latin typeface="FontAwesome" pitchFamily="2" charset="0"/>
              </a:rPr>
              <a:t></a:t>
            </a:r>
            <a:endParaRPr lang="de-DE" sz="2400" dirty="0">
              <a:latin typeface="FontAwesome" pitchFamily="2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428894" y="5748821"/>
            <a:ext cx="1050288" cy="1708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500" dirty="0">
                <a:solidFill>
                  <a:schemeClr val="tx2"/>
                </a:solidFill>
                <a:latin typeface="FontAwesome" pitchFamily="2" charset="0"/>
              </a:rPr>
              <a:t></a:t>
            </a:r>
            <a:endParaRPr lang="de-DE" sz="10500" dirty="0">
              <a:solidFill>
                <a:schemeClr val="tx2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7477384" y="6548681"/>
            <a:ext cx="29537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Boxfuse Vault</a:t>
            </a:r>
            <a:endParaRPr lang="de-DE" sz="2000" b="1" dirty="0">
              <a:solidFill>
                <a:schemeClr val="bg1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 rot="33828">
            <a:off x="2287825" y="599924"/>
            <a:ext cx="1335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push</a:t>
            </a:r>
            <a:endParaRPr lang="de-DE" sz="2800" b="1" dirty="0"/>
          </a:p>
        </p:txBody>
      </p:sp>
      <p:sp>
        <p:nvSpPr>
          <p:cNvPr id="92" name="TextBox 91"/>
          <p:cNvSpPr txBox="1"/>
          <p:nvPr/>
        </p:nvSpPr>
        <p:spPr>
          <a:xfrm>
            <a:off x="9875090" y="5841357"/>
            <a:ext cx="1335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deploy</a:t>
            </a:r>
            <a:endParaRPr lang="de-DE" sz="2800" b="1" dirty="0"/>
          </a:p>
        </p:txBody>
      </p:sp>
      <p:cxnSp>
        <p:nvCxnSpPr>
          <p:cNvPr id="94" name="Straight Arrow Connector 93"/>
          <p:cNvCxnSpPr/>
          <p:nvPr/>
        </p:nvCxnSpPr>
        <p:spPr>
          <a:xfrm flipV="1">
            <a:off x="9917937" y="6529041"/>
            <a:ext cx="1370502" cy="1048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ounded Rectangle 25"/>
          <p:cNvSpPr/>
          <p:nvPr/>
        </p:nvSpPr>
        <p:spPr>
          <a:xfrm>
            <a:off x="292637" y="341372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sp>
        <p:nvSpPr>
          <p:cNvPr id="62" name="Rectangle 61"/>
          <p:cNvSpPr/>
          <p:nvPr/>
        </p:nvSpPr>
        <p:spPr>
          <a:xfrm>
            <a:off x="3901828" y="-91038"/>
            <a:ext cx="2791326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3800" dirty="0">
                <a:solidFill>
                  <a:schemeClr val="tx2">
                    <a:lumMod val="60000"/>
                    <a:lumOff val="40000"/>
                  </a:schemeClr>
                </a:solidFill>
                <a:latin typeface="FontAwesome" pitchFamily="2" charset="0"/>
              </a:rPr>
              <a:t></a:t>
            </a:r>
            <a:endParaRPr lang="de-DE" sz="2400" dirty="0">
              <a:latin typeface="FontAwesome" pitchFamily="2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404710" y="340680"/>
            <a:ext cx="1050288" cy="1708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500" dirty="0">
                <a:solidFill>
                  <a:schemeClr val="tx2"/>
                </a:solidFill>
                <a:latin typeface="FontAwesome" pitchFamily="2" charset="0"/>
              </a:rPr>
              <a:t></a:t>
            </a:r>
            <a:endParaRPr lang="de-DE" sz="10500" dirty="0">
              <a:solidFill>
                <a:schemeClr val="tx2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453200" y="1140540"/>
            <a:ext cx="29537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Boxfuse Vault</a:t>
            </a:r>
            <a:endParaRPr lang="de-DE" sz="2000" b="1" dirty="0">
              <a:solidFill>
                <a:schemeClr val="bg1"/>
              </a:solidFill>
            </a:endParaRPr>
          </a:p>
        </p:txBody>
      </p:sp>
      <p:grpSp>
        <p:nvGrpSpPr>
          <p:cNvPr id="101" name="Group 100"/>
          <p:cNvGrpSpPr/>
          <p:nvPr/>
        </p:nvGrpSpPr>
        <p:grpSpPr>
          <a:xfrm rot="10800000">
            <a:off x="9271710" y="1650036"/>
            <a:ext cx="1878227" cy="673166"/>
            <a:chOff x="2334271" y="318043"/>
            <a:chExt cx="1457473" cy="673166"/>
          </a:xfrm>
        </p:grpSpPr>
        <p:cxnSp>
          <p:nvCxnSpPr>
            <p:cNvPr id="102" name="Straight Arrow Connector 101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sp>
        <p:nvSpPr>
          <p:cNvPr id="104" name="TextBox 103"/>
          <p:cNvSpPr txBox="1"/>
          <p:nvPr/>
        </p:nvSpPr>
        <p:spPr>
          <a:xfrm rot="33828">
            <a:off x="9508313" y="1085958"/>
            <a:ext cx="1335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pull</a:t>
            </a:r>
            <a:endParaRPr lang="de-DE" sz="2800" b="1" dirty="0"/>
          </a:p>
        </p:txBody>
      </p:sp>
      <p:sp>
        <p:nvSpPr>
          <p:cNvPr id="105" name="Rounded Rectangle 25"/>
          <p:cNvSpPr/>
          <p:nvPr/>
        </p:nvSpPr>
        <p:spPr>
          <a:xfrm>
            <a:off x="7513125" y="827406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sp>
        <p:nvSpPr>
          <p:cNvPr id="106" name="Rectangle 105"/>
          <p:cNvSpPr/>
          <p:nvPr/>
        </p:nvSpPr>
        <p:spPr>
          <a:xfrm>
            <a:off x="11122316" y="394996"/>
            <a:ext cx="2791326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3800" dirty="0">
                <a:solidFill>
                  <a:schemeClr val="tx2">
                    <a:lumMod val="60000"/>
                    <a:lumOff val="40000"/>
                  </a:schemeClr>
                </a:solidFill>
                <a:latin typeface="FontAwesome" pitchFamily="2" charset="0"/>
              </a:rPr>
              <a:t></a:t>
            </a:r>
            <a:endParaRPr lang="de-DE" sz="2400" dirty="0">
              <a:latin typeface="FontAwesome" pitchFamily="2" charset="0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11625198" y="826714"/>
            <a:ext cx="1050288" cy="1708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500" dirty="0">
                <a:solidFill>
                  <a:schemeClr val="tx2"/>
                </a:solidFill>
                <a:latin typeface="FontAwesome" pitchFamily="2" charset="0"/>
              </a:rPr>
              <a:t></a:t>
            </a:r>
            <a:endParaRPr lang="de-DE" sz="10500" dirty="0">
              <a:solidFill>
                <a:schemeClr val="tx2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10673688" y="1626574"/>
            <a:ext cx="29537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Boxfuse Vault</a:t>
            </a:r>
            <a:endParaRPr lang="de-DE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53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123281" y="855665"/>
            <a:ext cx="3105150" cy="5686425"/>
            <a:chOff x="1019175" y="504826"/>
            <a:chExt cx="3105150" cy="5686425"/>
          </a:xfrm>
        </p:grpSpPr>
        <p:grpSp>
          <p:nvGrpSpPr>
            <p:cNvPr id="15" name="Group 14"/>
            <p:cNvGrpSpPr/>
            <p:nvPr/>
          </p:nvGrpSpPr>
          <p:grpSpPr>
            <a:xfrm>
              <a:off x="1019175" y="504826"/>
              <a:ext cx="3105150" cy="1409700"/>
              <a:chOff x="6448425" y="3933826"/>
              <a:chExt cx="2628900" cy="1409700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 w="1143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7077075" y="4286250"/>
                <a:ext cx="13335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App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1019175" y="2124077"/>
              <a:ext cx="3105150" cy="885824"/>
              <a:chOff x="6448425" y="3933826"/>
              <a:chExt cx="2628900" cy="1409700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App Server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1019175" y="5305427"/>
              <a:ext cx="3105150" cy="885824"/>
              <a:chOff x="6448425" y="3933826"/>
              <a:chExt cx="2628900" cy="1409700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OS Kernel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1019175" y="4248152"/>
              <a:ext cx="3105150" cy="885824"/>
              <a:chOff x="6448425" y="3933826"/>
              <a:chExt cx="2628900" cy="1409700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Libraries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1019175" y="3181352"/>
              <a:ext cx="3105150" cy="885824"/>
              <a:chOff x="6448425" y="3933826"/>
              <a:chExt cx="2628900" cy="140970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Runtime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35474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1218406" y="460374"/>
            <a:ext cx="3676650" cy="6917472"/>
            <a:chOff x="114300" y="95250"/>
            <a:chExt cx="3676650" cy="6917472"/>
          </a:xfrm>
        </p:grpSpPr>
        <p:grpSp>
          <p:nvGrpSpPr>
            <p:cNvPr id="6" name="Group 5"/>
            <p:cNvGrpSpPr/>
            <p:nvPr/>
          </p:nvGrpSpPr>
          <p:grpSpPr>
            <a:xfrm>
              <a:off x="114300" y="95250"/>
              <a:ext cx="3676650" cy="6162675"/>
              <a:chOff x="733425" y="285750"/>
              <a:chExt cx="3676650" cy="6162675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733425" y="285750"/>
                <a:ext cx="3676650" cy="6162675"/>
              </a:xfrm>
              <a:prstGeom prst="roundRect">
                <a:avLst>
                  <a:gd name="adj" fmla="val 9672"/>
                </a:avLst>
              </a:prstGeom>
              <a:solidFill>
                <a:schemeClr val="bg2">
                  <a:lumMod val="90000"/>
                </a:schemeClr>
              </a:solidFill>
              <a:ln w="1143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4" name="Group 3"/>
              <p:cNvGrpSpPr/>
              <p:nvPr/>
            </p:nvGrpSpPr>
            <p:grpSpPr>
              <a:xfrm>
                <a:off x="1019175" y="504826"/>
                <a:ext cx="3105150" cy="5686425"/>
                <a:chOff x="1019175" y="504826"/>
                <a:chExt cx="3105150" cy="5686425"/>
              </a:xfrm>
            </p:grpSpPr>
            <p:grpSp>
              <p:nvGrpSpPr>
                <p:cNvPr id="15" name="Group 14"/>
                <p:cNvGrpSpPr/>
                <p:nvPr/>
              </p:nvGrpSpPr>
              <p:grpSpPr>
                <a:xfrm>
                  <a:off x="1019175" y="504826"/>
                  <a:ext cx="3105150" cy="1409700"/>
                  <a:chOff x="6448425" y="3933826"/>
                  <a:chExt cx="2628900" cy="1409700"/>
                </a:xfrm>
              </p:grpSpPr>
              <p:sp>
                <p:nvSpPr>
                  <p:cNvPr id="14" name="Rounded Rectangle 13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ound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14300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7077075" y="4286250"/>
                    <a:ext cx="133350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7" name="Group 6"/>
                <p:cNvGrpSpPr/>
                <p:nvPr/>
              </p:nvGrpSpPr>
              <p:grpSpPr>
                <a:xfrm>
                  <a:off x="1019175" y="2124077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9" name="Rectangle 8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 Server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2" name="Group 11"/>
                <p:cNvGrpSpPr/>
                <p:nvPr/>
              </p:nvGrpSpPr>
              <p:grpSpPr>
                <a:xfrm>
                  <a:off x="1019175" y="5305427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16" name="Rectangle 15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OS Kernel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8" name="Group 17"/>
                <p:cNvGrpSpPr/>
                <p:nvPr/>
              </p:nvGrpSpPr>
              <p:grpSpPr>
                <a:xfrm>
                  <a:off x="1019175" y="4248152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19" name="Rectangle 18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Libraries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21" name="Group 20"/>
                <p:cNvGrpSpPr/>
                <p:nvPr/>
              </p:nvGrpSpPr>
              <p:grpSpPr>
                <a:xfrm>
                  <a:off x="1019175" y="3181352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22" name="Rectangle 21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Runtime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</p:grpSp>
        <p:sp>
          <p:nvSpPr>
            <p:cNvPr id="25" name="TextBox 24"/>
            <p:cNvSpPr txBox="1"/>
            <p:nvPr/>
          </p:nvSpPr>
          <p:spPr>
            <a:xfrm>
              <a:off x="1285875" y="6181725"/>
              <a:ext cx="13335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</a:rPr>
                <a:t>DEV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523833" y="460374"/>
            <a:ext cx="3800475" cy="6917472"/>
            <a:chOff x="57150" y="95250"/>
            <a:chExt cx="3800475" cy="6917472"/>
          </a:xfrm>
        </p:grpSpPr>
        <p:grpSp>
          <p:nvGrpSpPr>
            <p:cNvPr id="30" name="Group 29"/>
            <p:cNvGrpSpPr/>
            <p:nvPr/>
          </p:nvGrpSpPr>
          <p:grpSpPr>
            <a:xfrm>
              <a:off x="114300" y="95250"/>
              <a:ext cx="3676650" cy="6162675"/>
              <a:chOff x="733425" y="285750"/>
              <a:chExt cx="3676650" cy="6162675"/>
            </a:xfrm>
          </p:grpSpPr>
          <p:sp>
            <p:nvSpPr>
              <p:cNvPr id="32" name="Rounded Rectangle 31"/>
              <p:cNvSpPr/>
              <p:nvPr/>
            </p:nvSpPr>
            <p:spPr>
              <a:xfrm>
                <a:off x="733425" y="285750"/>
                <a:ext cx="3676650" cy="6162675"/>
              </a:xfrm>
              <a:prstGeom prst="roundRect">
                <a:avLst>
                  <a:gd name="adj" fmla="val 9672"/>
                </a:avLst>
              </a:prstGeom>
              <a:solidFill>
                <a:schemeClr val="bg2">
                  <a:lumMod val="90000"/>
                </a:schemeClr>
              </a:solidFill>
              <a:ln w="1143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33" name="Group 32"/>
              <p:cNvGrpSpPr/>
              <p:nvPr/>
            </p:nvGrpSpPr>
            <p:grpSpPr>
              <a:xfrm>
                <a:off x="1019175" y="504826"/>
                <a:ext cx="3105150" cy="5686425"/>
                <a:chOff x="1019175" y="504826"/>
                <a:chExt cx="3105150" cy="5686425"/>
              </a:xfrm>
            </p:grpSpPr>
            <p:grpSp>
              <p:nvGrpSpPr>
                <p:cNvPr id="34" name="Group 33"/>
                <p:cNvGrpSpPr/>
                <p:nvPr/>
              </p:nvGrpSpPr>
              <p:grpSpPr>
                <a:xfrm>
                  <a:off x="1019175" y="504826"/>
                  <a:ext cx="3105150" cy="1409700"/>
                  <a:chOff x="6448425" y="3933826"/>
                  <a:chExt cx="2628900" cy="1409700"/>
                </a:xfrm>
              </p:grpSpPr>
              <p:sp>
                <p:nvSpPr>
                  <p:cNvPr id="47" name="Rounded Rectangle 46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ound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14300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48" name="TextBox 47"/>
                  <p:cNvSpPr txBox="1"/>
                  <p:nvPr/>
                </p:nvSpPr>
                <p:spPr>
                  <a:xfrm>
                    <a:off x="7077075" y="4286250"/>
                    <a:ext cx="133350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35" name="Group 34"/>
                <p:cNvGrpSpPr/>
                <p:nvPr/>
              </p:nvGrpSpPr>
              <p:grpSpPr>
                <a:xfrm>
                  <a:off x="1019175" y="2124077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45" name="Rectangle 44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46" name="TextBox 45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 Server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36" name="Group 35"/>
                <p:cNvGrpSpPr/>
                <p:nvPr/>
              </p:nvGrpSpPr>
              <p:grpSpPr>
                <a:xfrm>
                  <a:off x="1019175" y="5305427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43" name="Rectangle 42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44" name="TextBox 43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OS Kernel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37" name="Group 36"/>
                <p:cNvGrpSpPr/>
                <p:nvPr/>
              </p:nvGrpSpPr>
              <p:grpSpPr>
                <a:xfrm>
                  <a:off x="1019175" y="4248152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41" name="Rectangle 40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42" name="TextBox 41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Libraries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38" name="Group 37"/>
                <p:cNvGrpSpPr/>
                <p:nvPr/>
              </p:nvGrpSpPr>
              <p:grpSpPr>
                <a:xfrm>
                  <a:off x="1019175" y="3181352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39" name="Rectangle 38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40" name="TextBox 39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Runtime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</p:grpSp>
        <p:sp>
          <p:nvSpPr>
            <p:cNvPr id="31" name="TextBox 30"/>
            <p:cNvSpPr txBox="1"/>
            <p:nvPr/>
          </p:nvSpPr>
          <p:spPr>
            <a:xfrm>
              <a:off x="57150" y="6181725"/>
              <a:ext cx="380047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</a:rPr>
                <a:t>TEST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1886406" y="460374"/>
            <a:ext cx="3790950" cy="6917472"/>
            <a:chOff x="57150" y="95250"/>
            <a:chExt cx="3790950" cy="6917472"/>
          </a:xfrm>
        </p:grpSpPr>
        <p:grpSp>
          <p:nvGrpSpPr>
            <p:cNvPr id="50" name="Group 49"/>
            <p:cNvGrpSpPr/>
            <p:nvPr/>
          </p:nvGrpSpPr>
          <p:grpSpPr>
            <a:xfrm>
              <a:off x="114300" y="95250"/>
              <a:ext cx="3676650" cy="6162675"/>
              <a:chOff x="733425" y="285750"/>
              <a:chExt cx="3676650" cy="6162675"/>
            </a:xfrm>
          </p:grpSpPr>
          <p:sp>
            <p:nvSpPr>
              <p:cNvPr id="52" name="Rounded Rectangle 51"/>
              <p:cNvSpPr/>
              <p:nvPr/>
            </p:nvSpPr>
            <p:spPr>
              <a:xfrm>
                <a:off x="733425" y="285750"/>
                <a:ext cx="3676650" cy="6162675"/>
              </a:xfrm>
              <a:prstGeom prst="roundRect">
                <a:avLst>
                  <a:gd name="adj" fmla="val 9672"/>
                </a:avLst>
              </a:prstGeom>
              <a:solidFill>
                <a:schemeClr val="bg2">
                  <a:lumMod val="90000"/>
                </a:schemeClr>
              </a:solidFill>
              <a:ln w="1143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53" name="Group 52"/>
              <p:cNvGrpSpPr/>
              <p:nvPr/>
            </p:nvGrpSpPr>
            <p:grpSpPr>
              <a:xfrm>
                <a:off x="1019175" y="504826"/>
                <a:ext cx="3105150" cy="5686425"/>
                <a:chOff x="1019175" y="504826"/>
                <a:chExt cx="3105150" cy="5686425"/>
              </a:xfrm>
            </p:grpSpPr>
            <p:grpSp>
              <p:nvGrpSpPr>
                <p:cNvPr id="54" name="Group 53"/>
                <p:cNvGrpSpPr/>
                <p:nvPr/>
              </p:nvGrpSpPr>
              <p:grpSpPr>
                <a:xfrm>
                  <a:off x="1019175" y="504826"/>
                  <a:ext cx="3105150" cy="1409700"/>
                  <a:chOff x="6448425" y="3933826"/>
                  <a:chExt cx="2628900" cy="1409700"/>
                </a:xfrm>
              </p:grpSpPr>
              <p:sp>
                <p:nvSpPr>
                  <p:cNvPr id="67" name="Rounded Rectangle 66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ound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14300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8" name="TextBox 67"/>
                  <p:cNvSpPr txBox="1"/>
                  <p:nvPr/>
                </p:nvSpPr>
                <p:spPr>
                  <a:xfrm>
                    <a:off x="7077075" y="4286250"/>
                    <a:ext cx="133350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55" name="Group 54"/>
                <p:cNvGrpSpPr/>
                <p:nvPr/>
              </p:nvGrpSpPr>
              <p:grpSpPr>
                <a:xfrm>
                  <a:off x="1019175" y="2124077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65" name="Rectangle 64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6" name="TextBox 65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 Server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56" name="Group 55"/>
                <p:cNvGrpSpPr/>
                <p:nvPr/>
              </p:nvGrpSpPr>
              <p:grpSpPr>
                <a:xfrm>
                  <a:off x="1019175" y="5305427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63" name="Rectangle 62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4" name="TextBox 63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OS Kernel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57" name="Group 56"/>
                <p:cNvGrpSpPr/>
                <p:nvPr/>
              </p:nvGrpSpPr>
              <p:grpSpPr>
                <a:xfrm>
                  <a:off x="1019175" y="4248152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61" name="Rectangle 60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2" name="TextBox 61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Libraries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58" name="Group 57"/>
                <p:cNvGrpSpPr/>
                <p:nvPr/>
              </p:nvGrpSpPr>
              <p:grpSpPr>
                <a:xfrm>
                  <a:off x="1019175" y="3181352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59" name="Rectangle 58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0" name="TextBox 59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Runtime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</p:grpSp>
        <p:sp>
          <p:nvSpPr>
            <p:cNvPr id="51" name="TextBox 50"/>
            <p:cNvSpPr txBox="1"/>
            <p:nvPr/>
          </p:nvSpPr>
          <p:spPr>
            <a:xfrm>
              <a:off x="57150" y="6181725"/>
              <a:ext cx="37909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</a:rPr>
                <a:t>PROD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cxnSp>
        <p:nvCxnSpPr>
          <p:cNvPr id="26" name="Straight Arrow Connector 25"/>
          <p:cNvCxnSpPr/>
          <p:nvPr/>
        </p:nvCxnSpPr>
        <p:spPr>
          <a:xfrm>
            <a:off x="10100468" y="1398587"/>
            <a:ext cx="2019300" cy="0"/>
          </a:xfrm>
          <a:prstGeom prst="straightConnector1">
            <a:avLst/>
          </a:prstGeom>
          <a:ln w="254000">
            <a:solidFill>
              <a:schemeClr val="accent5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4709321" y="1398587"/>
            <a:ext cx="2047875" cy="0"/>
          </a:xfrm>
          <a:prstGeom prst="straightConnector1">
            <a:avLst/>
          </a:prstGeom>
          <a:ln w="2540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4709321" y="2732087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4709321" y="3794124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4709321" y="4832349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4709321" y="5899149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10086183" y="5899149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10086183" y="4832349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10086183" y="3794124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10086183" y="2732087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4972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123281" y="855665"/>
            <a:ext cx="3105150" cy="5686425"/>
            <a:chOff x="1019175" y="504826"/>
            <a:chExt cx="3105150" cy="5686425"/>
          </a:xfrm>
        </p:grpSpPr>
        <p:grpSp>
          <p:nvGrpSpPr>
            <p:cNvPr id="15" name="Group 14"/>
            <p:cNvGrpSpPr/>
            <p:nvPr/>
          </p:nvGrpSpPr>
          <p:grpSpPr>
            <a:xfrm>
              <a:off x="1019175" y="504826"/>
              <a:ext cx="3105150" cy="1409700"/>
              <a:chOff x="6448425" y="3933826"/>
              <a:chExt cx="2628900" cy="1409700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 w="1143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7077075" y="4286250"/>
                <a:ext cx="13335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App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1019175" y="2124077"/>
              <a:ext cx="3105150" cy="885824"/>
              <a:chOff x="6448425" y="3933826"/>
              <a:chExt cx="2628900" cy="1409700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App Server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1019175" y="5305427"/>
              <a:ext cx="3105150" cy="885824"/>
              <a:chOff x="6448425" y="3933826"/>
              <a:chExt cx="2628900" cy="1409700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OS Kernel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1019175" y="4248152"/>
              <a:ext cx="3105150" cy="885824"/>
              <a:chOff x="6448425" y="3933826"/>
              <a:chExt cx="2628900" cy="1409700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Libraries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1019175" y="3181352"/>
              <a:ext cx="3105150" cy="885824"/>
              <a:chOff x="6448425" y="3933826"/>
              <a:chExt cx="2628900" cy="140970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Runtime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</p:grpSp>
      <p:cxnSp>
        <p:nvCxnSpPr>
          <p:cNvPr id="24" name="Straight Arrow Connector 23"/>
          <p:cNvCxnSpPr/>
          <p:nvPr/>
        </p:nvCxnSpPr>
        <p:spPr>
          <a:xfrm>
            <a:off x="6095208" y="3694112"/>
            <a:ext cx="3057525" cy="0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9848056" y="827090"/>
            <a:ext cx="3105150" cy="5791199"/>
            <a:chOff x="6448425" y="3933826"/>
            <a:chExt cx="2628900" cy="1409700"/>
          </a:xfrm>
        </p:grpSpPr>
        <p:sp>
          <p:nvSpPr>
            <p:cNvPr id="26" name="Rounded Rectangle 25"/>
            <p:cNvSpPr/>
            <p:nvPr/>
          </p:nvSpPr>
          <p:spPr>
            <a:xfrm>
              <a:off x="6448425" y="3933826"/>
              <a:ext cx="2628900" cy="1409700"/>
            </a:xfrm>
            <a:prstGeom prst="roundRect">
              <a:avLst/>
            </a:prstGeom>
            <a:solidFill>
              <a:schemeClr val="accent5"/>
            </a:solidFill>
            <a:ln w="1143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496810" y="4492603"/>
              <a:ext cx="2524067" cy="292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Machine Image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3321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1218406" y="460374"/>
            <a:ext cx="3676650" cy="6917472"/>
            <a:chOff x="114300" y="95250"/>
            <a:chExt cx="3676650" cy="6917472"/>
          </a:xfrm>
        </p:grpSpPr>
        <p:sp>
          <p:nvSpPr>
            <p:cNvPr id="5" name="Rounded Rectangle 4"/>
            <p:cNvSpPr/>
            <p:nvPr/>
          </p:nvSpPr>
          <p:spPr>
            <a:xfrm>
              <a:off x="114300" y="95250"/>
              <a:ext cx="3676650" cy="6162675"/>
            </a:xfrm>
            <a:prstGeom prst="roundRect">
              <a:avLst>
                <a:gd name="adj" fmla="val 9672"/>
              </a:avLst>
            </a:prstGeom>
            <a:solidFill>
              <a:schemeClr val="bg2">
                <a:lumMod val="90000"/>
              </a:schemeClr>
            </a:solidFill>
            <a:ln w="1143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285875" y="6181725"/>
              <a:ext cx="13335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</a:rPr>
                <a:t>DEV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1494631" y="641353"/>
            <a:ext cx="3105150" cy="5791199"/>
            <a:chOff x="6448425" y="3933826"/>
            <a:chExt cx="2628900" cy="1409700"/>
          </a:xfrm>
        </p:grpSpPr>
        <p:sp>
          <p:nvSpPr>
            <p:cNvPr id="73" name="Rounded Rectangle 72"/>
            <p:cNvSpPr/>
            <p:nvPr/>
          </p:nvSpPr>
          <p:spPr>
            <a:xfrm>
              <a:off x="6448425" y="3933826"/>
              <a:ext cx="2628900" cy="1409700"/>
            </a:xfrm>
            <a:prstGeom prst="roundRect">
              <a:avLst/>
            </a:prstGeom>
            <a:solidFill>
              <a:schemeClr val="accent5"/>
            </a:solidFill>
            <a:ln w="1143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6496810" y="4492603"/>
              <a:ext cx="2524067" cy="292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Machine Image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523833" y="460374"/>
            <a:ext cx="3800475" cy="6917472"/>
            <a:chOff x="57150" y="95250"/>
            <a:chExt cx="3800475" cy="6917472"/>
          </a:xfrm>
        </p:grpSpPr>
        <p:sp>
          <p:nvSpPr>
            <p:cNvPr id="32" name="Rounded Rectangle 31"/>
            <p:cNvSpPr/>
            <p:nvPr/>
          </p:nvSpPr>
          <p:spPr>
            <a:xfrm>
              <a:off x="114300" y="95250"/>
              <a:ext cx="3676650" cy="6162675"/>
            </a:xfrm>
            <a:prstGeom prst="roundRect">
              <a:avLst>
                <a:gd name="adj" fmla="val 9672"/>
              </a:avLst>
            </a:prstGeom>
            <a:solidFill>
              <a:schemeClr val="bg2">
                <a:lumMod val="90000"/>
              </a:schemeClr>
            </a:solidFill>
            <a:ln w="1143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7150" y="6181725"/>
              <a:ext cx="380047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</a:rPr>
                <a:t>TEST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1886406" y="460374"/>
            <a:ext cx="3790950" cy="6917472"/>
            <a:chOff x="57150" y="95250"/>
            <a:chExt cx="3790950" cy="6917472"/>
          </a:xfrm>
        </p:grpSpPr>
        <p:sp>
          <p:nvSpPr>
            <p:cNvPr id="52" name="Rounded Rectangle 51"/>
            <p:cNvSpPr/>
            <p:nvPr/>
          </p:nvSpPr>
          <p:spPr>
            <a:xfrm>
              <a:off x="114300" y="95250"/>
              <a:ext cx="3676650" cy="6162675"/>
            </a:xfrm>
            <a:prstGeom prst="roundRect">
              <a:avLst>
                <a:gd name="adj" fmla="val 9672"/>
              </a:avLst>
            </a:prstGeom>
            <a:solidFill>
              <a:schemeClr val="bg2">
                <a:lumMod val="90000"/>
              </a:schemeClr>
            </a:solidFill>
            <a:ln w="1143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7150" y="6181725"/>
              <a:ext cx="37909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</a:rPr>
                <a:t>PROD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cxnSp>
        <p:nvCxnSpPr>
          <p:cNvPr id="26" name="Straight Arrow Connector 25"/>
          <p:cNvCxnSpPr/>
          <p:nvPr/>
        </p:nvCxnSpPr>
        <p:spPr>
          <a:xfrm>
            <a:off x="10100468" y="3536949"/>
            <a:ext cx="2019300" cy="0"/>
          </a:xfrm>
          <a:prstGeom prst="straightConnector1">
            <a:avLst/>
          </a:prstGeom>
          <a:ln w="254000">
            <a:solidFill>
              <a:schemeClr val="accent5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4709321" y="3536949"/>
            <a:ext cx="2047875" cy="0"/>
          </a:xfrm>
          <a:prstGeom prst="straightConnector1">
            <a:avLst/>
          </a:prstGeom>
          <a:ln w="2540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 75"/>
          <p:cNvGrpSpPr/>
          <p:nvPr/>
        </p:nvGrpSpPr>
        <p:grpSpPr>
          <a:xfrm>
            <a:off x="6866731" y="641353"/>
            <a:ext cx="3105150" cy="5791199"/>
            <a:chOff x="6448425" y="3933826"/>
            <a:chExt cx="2628900" cy="1409700"/>
          </a:xfrm>
        </p:grpSpPr>
        <p:sp>
          <p:nvSpPr>
            <p:cNvPr id="77" name="Rounded Rectangle 76"/>
            <p:cNvSpPr/>
            <p:nvPr/>
          </p:nvSpPr>
          <p:spPr>
            <a:xfrm>
              <a:off x="6448425" y="3933826"/>
              <a:ext cx="2628900" cy="1409700"/>
            </a:xfrm>
            <a:prstGeom prst="roundRect">
              <a:avLst/>
            </a:prstGeom>
            <a:solidFill>
              <a:schemeClr val="accent5"/>
            </a:solidFill>
            <a:ln w="1143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6496810" y="4492603"/>
              <a:ext cx="2524067" cy="292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Machine Image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12238830" y="641353"/>
            <a:ext cx="3105150" cy="5791199"/>
            <a:chOff x="6448424" y="3933826"/>
            <a:chExt cx="2628900" cy="1409700"/>
          </a:xfrm>
        </p:grpSpPr>
        <p:sp>
          <p:nvSpPr>
            <p:cNvPr id="88" name="Rounded Rectangle 87"/>
            <p:cNvSpPr/>
            <p:nvPr/>
          </p:nvSpPr>
          <p:spPr>
            <a:xfrm>
              <a:off x="6448424" y="3933826"/>
              <a:ext cx="2628900" cy="1409700"/>
            </a:xfrm>
            <a:prstGeom prst="roundRect">
              <a:avLst/>
            </a:prstGeom>
            <a:solidFill>
              <a:schemeClr val="accent5"/>
            </a:solidFill>
            <a:ln w="1143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6496810" y="4492603"/>
              <a:ext cx="2524067" cy="292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Machine Image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3658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249225" y="5037698"/>
            <a:ext cx="3105150" cy="1409700"/>
            <a:chOff x="6448425" y="3933826"/>
            <a:chExt cx="2628900" cy="1409700"/>
          </a:xfrm>
        </p:grpSpPr>
        <p:sp>
          <p:nvSpPr>
            <p:cNvPr id="14" name="Rounded Rectangle 13"/>
            <p:cNvSpPr/>
            <p:nvPr/>
          </p:nvSpPr>
          <p:spPr>
            <a:xfrm>
              <a:off x="6448425" y="3933826"/>
              <a:ext cx="2628900" cy="14097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1143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077075" y="4286250"/>
              <a:ext cx="13335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App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>
            <a:off x="4642925" y="2335961"/>
            <a:ext cx="2041712" cy="1201831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6899792" y="2435133"/>
            <a:ext cx="2839659" cy="2839659"/>
            <a:chOff x="6448425" y="3933826"/>
            <a:chExt cx="2628900" cy="1409700"/>
          </a:xfrm>
          <a:solidFill>
            <a:schemeClr val="accent1">
              <a:lumMod val="75000"/>
            </a:schemeClr>
          </a:solidFill>
        </p:grpSpPr>
        <p:sp>
          <p:nvSpPr>
            <p:cNvPr id="26" name="Rounded Rectangle 25"/>
            <p:cNvSpPr/>
            <p:nvPr/>
          </p:nvSpPr>
          <p:spPr>
            <a:xfrm>
              <a:off x="6448425" y="3933826"/>
              <a:ext cx="2628900" cy="1409700"/>
            </a:xfrm>
            <a:prstGeom prst="ellipse">
              <a:avLst/>
            </a:prstGeom>
            <a:grpFill/>
            <a:ln w="1143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496810" y="4229323"/>
              <a:ext cx="2524067" cy="837924"/>
            </a:xfrm>
            <a:prstGeom prst="ellipse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Bootable App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" name="Rectangle 4"/>
          <p:cNvSpPr/>
          <p:nvPr/>
        </p:nvSpPr>
        <p:spPr>
          <a:xfrm>
            <a:off x="1094534" y="-48982"/>
            <a:ext cx="3469219" cy="3770263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de-DE" sz="23900" dirty="0">
                <a:solidFill>
                  <a:schemeClr val="tx2">
                    <a:lumMod val="60000"/>
                    <a:lumOff val="40000"/>
                  </a:schemeClr>
                </a:solidFill>
                <a:latin typeface="FontAwesome" pitchFamily="2" charset="0"/>
              </a:rPr>
              <a:t></a:t>
            </a:r>
            <a:endParaRPr lang="de-DE" sz="239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4741539" y="4102568"/>
            <a:ext cx="1956547" cy="1384487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9797633" y="4545761"/>
            <a:ext cx="2247191" cy="1115015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9815560" y="2031721"/>
            <a:ext cx="2059640" cy="1133477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1958159" y="479089"/>
            <a:ext cx="1677062" cy="28777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8100" dirty="0">
                <a:solidFill>
                  <a:schemeClr val="tx2"/>
                </a:solidFill>
                <a:latin typeface="FontAwesome" pitchFamily="2" charset="0"/>
              </a:rPr>
              <a:t></a:t>
            </a:r>
            <a:endParaRPr lang="de-DE" sz="18100" dirty="0">
              <a:solidFill>
                <a:schemeClr val="tx2"/>
              </a:solidFill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11451264" y="559386"/>
            <a:ext cx="4056006" cy="2230805"/>
            <a:chOff x="996328" y="4911830"/>
            <a:chExt cx="2857500" cy="1571626"/>
          </a:xfrm>
        </p:grpSpPr>
        <p:pic>
          <p:nvPicPr>
            <p:cNvPr id="33" name="Picture 2" descr="http://www.discoposse.com/wp-content/uploads/2013/07/virtualbox-logo.png"/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418"/>
            <a:stretch/>
          </p:blipFill>
          <p:spPr bwMode="auto">
            <a:xfrm>
              <a:off x="2179864" y="4911830"/>
              <a:ext cx="1673964" cy="1571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2" descr="http://www.discoposse.com/wp-content/uploads/2013/07/virtualbox-logo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9153"/>
            <a:stretch/>
          </p:blipFill>
          <p:spPr bwMode="auto">
            <a:xfrm>
              <a:off x="996328" y="4911830"/>
              <a:ext cx="1167208" cy="1571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6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55864" y="5464259"/>
            <a:ext cx="2729664" cy="1031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1322035" y="1006226"/>
            <a:ext cx="29537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Boxfuse Component Inventory</a:t>
            </a:r>
            <a:endParaRPr lang="de-DE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4320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5726641" y="4722386"/>
            <a:ext cx="3105150" cy="1409700"/>
            <a:chOff x="6448425" y="3933826"/>
            <a:chExt cx="2628900" cy="1409700"/>
          </a:xfrm>
        </p:grpSpPr>
        <p:sp>
          <p:nvSpPr>
            <p:cNvPr id="14" name="Rounded Rectangle 13"/>
            <p:cNvSpPr/>
            <p:nvPr/>
          </p:nvSpPr>
          <p:spPr>
            <a:xfrm>
              <a:off x="6448425" y="3933826"/>
              <a:ext cx="2628900" cy="14097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1143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077075" y="4286250"/>
              <a:ext cx="13335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App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>
            <a:off x="9120341" y="2020649"/>
            <a:ext cx="2041712" cy="1201831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11377208" y="2119821"/>
            <a:ext cx="2839659" cy="2839659"/>
            <a:chOff x="6448425" y="3933826"/>
            <a:chExt cx="2628900" cy="1409700"/>
          </a:xfrm>
          <a:solidFill>
            <a:schemeClr val="accent1">
              <a:lumMod val="75000"/>
            </a:schemeClr>
          </a:solidFill>
        </p:grpSpPr>
        <p:sp>
          <p:nvSpPr>
            <p:cNvPr id="26" name="Rounded Rectangle 25"/>
            <p:cNvSpPr/>
            <p:nvPr/>
          </p:nvSpPr>
          <p:spPr>
            <a:xfrm>
              <a:off x="6448425" y="3933826"/>
              <a:ext cx="2628900" cy="1409700"/>
            </a:xfrm>
            <a:prstGeom prst="ellipse">
              <a:avLst/>
            </a:prstGeom>
            <a:grpFill/>
            <a:ln w="1143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496810" y="4229323"/>
              <a:ext cx="2524067" cy="837924"/>
            </a:xfrm>
            <a:prstGeom prst="ellipse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Bootable App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" name="Rectangle 4"/>
          <p:cNvSpPr/>
          <p:nvPr/>
        </p:nvSpPr>
        <p:spPr>
          <a:xfrm>
            <a:off x="5571950" y="-364294"/>
            <a:ext cx="3469219" cy="3770263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de-DE" sz="23900" dirty="0">
                <a:solidFill>
                  <a:schemeClr val="tx2">
                    <a:lumMod val="60000"/>
                    <a:lumOff val="40000"/>
                  </a:schemeClr>
                </a:solidFill>
                <a:latin typeface="FontAwesome" pitchFamily="2" charset="0"/>
              </a:rPr>
              <a:t></a:t>
            </a:r>
            <a:endParaRPr lang="de-DE" sz="239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9218955" y="3787256"/>
            <a:ext cx="1956547" cy="1384487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435575" y="163777"/>
            <a:ext cx="1677062" cy="28777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8100" dirty="0">
                <a:solidFill>
                  <a:schemeClr val="tx2"/>
                </a:solidFill>
                <a:latin typeface="FontAwesome" pitchFamily="2" charset="0"/>
              </a:rPr>
              <a:t></a:t>
            </a:r>
            <a:endParaRPr lang="de-DE" sz="18100" dirty="0">
              <a:solidFill>
                <a:schemeClr val="tx2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799451" y="690914"/>
            <a:ext cx="29537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Boxfuse Component Inventory</a:t>
            </a:r>
            <a:endParaRPr lang="de-DE" sz="3600" b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257127" y="6236231"/>
            <a:ext cx="714177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bg1">
                    <a:lumMod val="50000"/>
                  </a:schemeClr>
                </a:solidFill>
              </a:rPr>
              <a:t>Boxfuse Image Generation</a:t>
            </a:r>
          </a:p>
          <a:p>
            <a:pPr algn="ctr"/>
            <a:r>
              <a:rPr lang="en-US" sz="4000" b="1" dirty="0" smtClean="0">
                <a:solidFill>
                  <a:schemeClr val="bg1">
                    <a:lumMod val="50000"/>
                  </a:schemeClr>
                </a:solidFill>
              </a:rPr>
              <a:t>5 Seconds</a:t>
            </a:r>
            <a:endParaRPr lang="en-US" sz="40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925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10421009" y="4443499"/>
            <a:ext cx="1765988" cy="1360685"/>
            <a:chOff x="6081914" y="3933826"/>
            <a:chExt cx="3411961" cy="1409700"/>
          </a:xfrm>
          <a:solidFill>
            <a:schemeClr val="accent1">
              <a:lumMod val="75000"/>
            </a:schemeClr>
          </a:solidFill>
        </p:grpSpPr>
        <p:sp>
          <p:nvSpPr>
            <p:cNvPr id="26" name="Rounded Rectangle 25"/>
            <p:cNvSpPr/>
            <p:nvPr/>
          </p:nvSpPr>
          <p:spPr>
            <a:xfrm>
              <a:off x="6448425" y="3933826"/>
              <a:ext cx="2628900" cy="1409700"/>
            </a:xfrm>
            <a:prstGeom prst="ellipse">
              <a:avLst/>
            </a:prstGeom>
            <a:grpFill/>
            <a:ln w="1143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081914" y="4139724"/>
              <a:ext cx="3411961" cy="1120955"/>
            </a:xfrm>
            <a:prstGeom prst="ellipse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b="1" dirty="0">
                  <a:solidFill>
                    <a:schemeClr val="bg1"/>
                  </a:solidFill>
                </a:rPr>
                <a:t>Bootable App</a:t>
              </a:r>
              <a:endParaRPr lang="de-DE" sz="2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04944" y="12984"/>
            <a:ext cx="5896303" cy="5791199"/>
            <a:chOff x="6448425" y="3933826"/>
            <a:chExt cx="2628900" cy="1409700"/>
          </a:xfrm>
        </p:grpSpPr>
        <p:sp>
          <p:nvSpPr>
            <p:cNvPr id="19" name="Rounded Rectangle 18"/>
            <p:cNvSpPr/>
            <p:nvPr/>
          </p:nvSpPr>
          <p:spPr>
            <a:xfrm>
              <a:off x="6448425" y="3933826"/>
              <a:ext cx="2628900" cy="14097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 w="1143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496810" y="4534818"/>
              <a:ext cx="2524067" cy="2022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/>
                  </a:solidFill>
                </a:rPr>
                <a:t>Machine Image</a:t>
              </a:r>
              <a:endParaRPr lang="de-DE" sz="48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1314306" y="5864497"/>
            <a:ext cx="380197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>
                    <a:lumMod val="50000"/>
                  </a:schemeClr>
                </a:solidFill>
              </a:rPr>
              <a:t>Legacy OS</a:t>
            </a:r>
          </a:p>
          <a:p>
            <a:pPr algn="ctr"/>
            <a:r>
              <a:rPr lang="en-US" sz="4000" b="1" dirty="0">
                <a:solidFill>
                  <a:schemeClr val="bg1">
                    <a:lumMod val="50000"/>
                  </a:schemeClr>
                </a:solidFill>
              </a:rPr>
              <a:t>Multiple GBs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249210" y="5923440"/>
            <a:ext cx="613610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>
                    <a:lumMod val="50000"/>
                  </a:schemeClr>
                </a:solidFill>
              </a:rPr>
              <a:t>Boxfuse </a:t>
            </a:r>
            <a:r>
              <a:rPr lang="en-US" sz="4000" b="1" dirty="0" smtClean="0">
                <a:solidFill>
                  <a:schemeClr val="bg1">
                    <a:lumMod val="50000"/>
                  </a:schemeClr>
                </a:solidFill>
              </a:rPr>
              <a:t>Secure Micro </a:t>
            </a:r>
            <a:r>
              <a:rPr lang="en-US" sz="4000" b="1" dirty="0">
                <a:solidFill>
                  <a:schemeClr val="bg1">
                    <a:lumMod val="50000"/>
                  </a:schemeClr>
                </a:solidFill>
              </a:rPr>
              <a:t>OS</a:t>
            </a:r>
          </a:p>
          <a:p>
            <a:pPr algn="ctr"/>
            <a:r>
              <a:rPr lang="en-US" sz="4000" b="1" dirty="0">
                <a:solidFill>
                  <a:schemeClr val="bg1">
                    <a:lumMod val="50000"/>
                  </a:schemeClr>
                </a:solidFill>
              </a:rPr>
              <a:t>Few MBs</a:t>
            </a:r>
            <a:endParaRPr lang="de-DE" sz="40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683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921350" y="2435133"/>
            <a:ext cx="2839659" cy="2839659"/>
            <a:chOff x="6448425" y="3933826"/>
            <a:chExt cx="2628900" cy="1409700"/>
          </a:xfrm>
          <a:solidFill>
            <a:schemeClr val="accent1">
              <a:lumMod val="75000"/>
            </a:schemeClr>
          </a:solidFill>
        </p:grpSpPr>
        <p:sp>
          <p:nvSpPr>
            <p:cNvPr id="26" name="Rounded Rectangle 25"/>
            <p:cNvSpPr/>
            <p:nvPr/>
          </p:nvSpPr>
          <p:spPr>
            <a:xfrm>
              <a:off x="6448425" y="3933826"/>
              <a:ext cx="2628900" cy="1409700"/>
            </a:xfrm>
            <a:prstGeom prst="ellipse">
              <a:avLst/>
            </a:prstGeom>
            <a:grpFill/>
            <a:ln w="1143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496810" y="4229323"/>
              <a:ext cx="2524067" cy="837924"/>
            </a:xfrm>
            <a:prstGeom prst="ellipse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Bootable App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0" name="Straight Arrow Connector 29"/>
          <p:cNvCxnSpPr/>
          <p:nvPr/>
        </p:nvCxnSpPr>
        <p:spPr>
          <a:xfrm>
            <a:off x="5819191" y="4545761"/>
            <a:ext cx="2247191" cy="1115015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5837118" y="2031721"/>
            <a:ext cx="2059640" cy="1133477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7472822" y="559386"/>
            <a:ext cx="4056006" cy="2230805"/>
            <a:chOff x="996328" y="4911830"/>
            <a:chExt cx="2857500" cy="1571626"/>
          </a:xfrm>
        </p:grpSpPr>
        <p:pic>
          <p:nvPicPr>
            <p:cNvPr id="33" name="Picture 2" descr="http://www.discoposse.com/wp-content/uploads/2013/07/virtualbox-logo.png"/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418"/>
            <a:stretch/>
          </p:blipFill>
          <p:spPr bwMode="auto">
            <a:xfrm>
              <a:off x="2179864" y="4911830"/>
              <a:ext cx="1673964" cy="1571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2" descr="http://www.discoposse.com/wp-content/uploads/2013/07/virtualbox-logo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9153"/>
            <a:stretch/>
          </p:blipFill>
          <p:spPr bwMode="auto">
            <a:xfrm>
              <a:off x="996328" y="4911830"/>
              <a:ext cx="1167208" cy="1571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6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7422" y="5464259"/>
            <a:ext cx="2729664" cy="1031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3032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157</Words>
  <Application>Microsoft Office PowerPoint</Application>
  <PresentationFormat>Custom</PresentationFormat>
  <Paragraphs>121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FontAwesome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Boxfuse GmbH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Axel Fontaine</dc:creator>
  <cp:lastModifiedBy>Axel Fontaine</cp:lastModifiedBy>
  <cp:revision>61</cp:revision>
  <dcterms:created xsi:type="dcterms:W3CDTF">2014-09-23T17:10:31Z</dcterms:created>
  <dcterms:modified xsi:type="dcterms:W3CDTF">2015-04-15T14:24:15Z</dcterms:modified>
</cp:coreProperties>
</file>