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301" r:id="rId5"/>
    <p:sldId id="325" r:id="rId6"/>
    <p:sldId id="324" r:id="rId7"/>
    <p:sldId id="313" r:id="rId8"/>
    <p:sldId id="303" r:id="rId9"/>
    <p:sldId id="304" r:id="rId10"/>
    <p:sldId id="327" r:id="rId11"/>
    <p:sldId id="312" r:id="rId12"/>
    <p:sldId id="305" r:id="rId13"/>
    <p:sldId id="306" r:id="rId14"/>
    <p:sldId id="326" r:id="rId15"/>
    <p:sldId id="307" r:id="rId16"/>
    <p:sldId id="302" r:id="rId17"/>
    <p:sldId id="308" r:id="rId18"/>
    <p:sldId id="30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8074" autoAdjust="0"/>
  </p:normalViewPr>
  <p:slideViewPr>
    <p:cSldViewPr snapToGrid="0">
      <p:cViewPr varScale="1">
        <p:scale>
          <a:sx n="67" d="100"/>
          <a:sy n="67" d="100"/>
        </p:scale>
        <p:origin x="-810" y="-102"/>
      </p:cViewPr>
      <p:guideLst>
        <p:guide orient="horz" pos="21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06305-2533-4B02-B820-9EDE2BF1A7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22960" y="-182880"/>
            <a:ext cx="10515600" cy="1386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第七节    </a:t>
            </a:r>
            <a:r>
              <a:rPr lang="en-US" altLang="zh-CN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CSS3    3D</a:t>
            </a:r>
            <a:r>
              <a:rPr lang="zh-CN" alt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转换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9360" y="2057400"/>
            <a:ext cx="82637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br>
              <a:rPr lang="zh-CN" altLang="en-US" sz="2400" dirty="0" smtClean="0">
                <a:solidFill>
                  <a:schemeClr val="bg1"/>
                </a:solidFill>
              </a:rPr>
            </a:br>
            <a:br>
              <a:rPr lang="zh-CN" altLang="en-US" sz="2400" dirty="0" smtClean="0">
                <a:solidFill>
                  <a:schemeClr val="bg1"/>
                </a:solidFill>
              </a:rPr>
            </a:b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8"/>
            </a:pP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69006" y="2294162"/>
            <a:ext cx="54053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ranslate3d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scale3d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rotate3d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perspective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17" name="矩形 16"/>
          <p:cNvSpPr/>
          <p:nvPr/>
        </p:nvSpPr>
        <p:spPr>
          <a:xfrm>
            <a:off x="2991394" y="733587"/>
            <a:ext cx="643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translate3d</a:t>
            </a:r>
            <a:r>
              <a:rPr lang="en-US" sz="4000" b="1" dirty="0" smtClean="0">
                <a:solidFill>
                  <a:schemeClr val="dk1"/>
                </a:solidFill>
              </a:rPr>
              <a:t>(</a:t>
            </a:r>
            <a:r>
              <a:rPr lang="en-US" sz="4000" b="1" dirty="0" err="1" smtClean="0">
                <a:solidFill>
                  <a:schemeClr val="dk1"/>
                </a:solidFill>
              </a:rPr>
              <a:t>x,y,z</a:t>
            </a:r>
            <a:r>
              <a:rPr lang="en-US" sz="4000" b="1" dirty="0" smtClean="0">
                <a:solidFill>
                  <a:schemeClr val="dk1"/>
                </a:solidFill>
              </a:rPr>
              <a:t>)  3</a:t>
            </a:r>
            <a:r>
              <a:rPr lang="en-US" altLang="zh-CN" sz="4000" b="1" dirty="0" smtClean="0">
                <a:solidFill>
                  <a:schemeClr val="dk1"/>
                </a:solidFill>
              </a:rPr>
              <a:t>D</a:t>
            </a:r>
            <a:r>
              <a:rPr lang="zh-CN" altLang="en-US" sz="4000" b="1" dirty="0" smtClean="0">
                <a:solidFill>
                  <a:schemeClr val="dk1"/>
                </a:solidFill>
              </a:rPr>
              <a:t>变形</a:t>
            </a:r>
            <a:endParaRPr lang="zh-CN" altLang="en-US" sz="4000" b="1" dirty="0"/>
          </a:p>
        </p:txBody>
      </p:sp>
      <p:sp>
        <p:nvSpPr>
          <p:cNvPr id="13" name="矩形 12"/>
          <p:cNvSpPr/>
          <p:nvPr/>
        </p:nvSpPr>
        <p:spPr>
          <a:xfrm>
            <a:off x="775063" y="1700073"/>
            <a:ext cx="10916194" cy="230832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我们运用前面 </a:t>
            </a:r>
            <a:r>
              <a:rPr lang="en-US" altLang="zh-CN" b="1" dirty="0" smtClean="0"/>
              <a:t>3</a:t>
            </a:r>
            <a:r>
              <a:rPr lang="en-US" b="1" dirty="0" smtClean="0"/>
              <a:t>D </a:t>
            </a:r>
            <a:r>
              <a:rPr lang="zh-CN" altLang="en-US" b="1" dirty="0" smtClean="0"/>
              <a:t>功能属性 </a:t>
            </a:r>
            <a:r>
              <a:rPr lang="en-US" b="1" dirty="0" smtClean="0">
                <a:solidFill>
                  <a:srgbClr val="FFFF00"/>
                </a:solidFill>
              </a:rPr>
              <a:t>transform-style </a:t>
            </a:r>
            <a:r>
              <a:rPr lang="zh-CN" altLang="en-US" b="1" dirty="0" smtClean="0"/>
              <a:t>和 </a:t>
            </a:r>
            <a:r>
              <a:rPr lang="en-US" b="1" dirty="0" smtClean="0">
                <a:solidFill>
                  <a:srgbClr val="FFFF00"/>
                </a:solidFill>
              </a:rPr>
              <a:t>perspective </a:t>
            </a:r>
            <a:r>
              <a:rPr lang="zh-CN" altLang="en-US" b="1" dirty="0" smtClean="0"/>
              <a:t>来构建 </a:t>
            </a:r>
            <a:r>
              <a:rPr lang="en-US" altLang="zh-CN" b="1" dirty="0" smtClean="0"/>
              <a:t>3</a:t>
            </a:r>
            <a:r>
              <a:rPr lang="en-US" b="1" dirty="0" smtClean="0"/>
              <a:t>D </a:t>
            </a:r>
            <a:r>
              <a:rPr lang="zh-CN" altLang="en-US" b="1" dirty="0" smtClean="0"/>
              <a:t>变形效果。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translate3d(</a:t>
            </a:r>
            <a:r>
              <a:rPr lang="en-US" b="1" dirty="0" err="1" smtClean="0">
                <a:solidFill>
                  <a:srgbClr val="FFFF00"/>
                </a:solidFill>
              </a:rPr>
              <a:t>x,y,z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/>
              <a:t>1.</a:t>
            </a:r>
            <a:r>
              <a:rPr lang="zh-CN" altLang="en-US" b="1" dirty="0" smtClean="0"/>
              <a:t>需要 </a:t>
            </a:r>
            <a:r>
              <a:rPr lang="en-US" altLang="zh-CN" b="1" dirty="0" smtClean="0"/>
              <a:t>3</a:t>
            </a:r>
            <a:r>
              <a:rPr lang="en-US" b="1" dirty="0" smtClean="0"/>
              <a:t>D </a:t>
            </a:r>
            <a:r>
              <a:rPr lang="zh-CN" altLang="en-US" b="1" dirty="0" smtClean="0"/>
              <a:t>位移的 </a:t>
            </a:r>
            <a:r>
              <a:rPr lang="en-US" b="1" dirty="0" smtClean="0"/>
              <a:t>HTML </a:t>
            </a:r>
            <a:r>
              <a:rPr lang="zh-CN" altLang="en-US" b="1" dirty="0" smtClean="0"/>
              <a:t>结构，必须有父元素包含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div id="a"&gt;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img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src</a:t>
            </a:r>
            <a:r>
              <a:rPr lang="en-US" dirty="0" smtClean="0">
                <a:solidFill>
                  <a:schemeClr val="bg1"/>
                </a:solidFill>
              </a:rPr>
              <a:t>="img.png" alt="" /&gt;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&lt;/div&gt;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5061" y="4207362"/>
            <a:ext cx="10929259" cy="258532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1.CSS </a:t>
            </a:r>
            <a:r>
              <a:rPr lang="zh-CN" altLang="en-US" b="1" dirty="0" smtClean="0">
                <a:solidFill>
                  <a:schemeClr val="bg1"/>
                </a:solidFill>
              </a:rPr>
              <a:t>部分，父元素设置 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D </a:t>
            </a:r>
            <a:r>
              <a:rPr lang="zh-CN" altLang="en-US" b="1" dirty="0" smtClean="0">
                <a:solidFill>
                  <a:schemeClr val="bg1"/>
                </a:solidFill>
              </a:rPr>
              <a:t>呈现且设置透视距离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a 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perspective</a:t>
            </a:r>
            <a:r>
              <a:rPr lang="en-US" dirty="0" smtClean="0">
                <a:solidFill>
                  <a:schemeClr val="bg1"/>
                </a:solidFill>
              </a:rPr>
              <a:t>: 1000px;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transform-style</a:t>
            </a:r>
            <a:r>
              <a:rPr lang="en-US" dirty="0" smtClean="0">
                <a:solidFill>
                  <a:schemeClr val="bg1"/>
                </a:solidFill>
              </a:rPr>
              <a:t>: preserve-3d;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}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img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//z </a:t>
            </a:r>
            <a:r>
              <a:rPr lang="zh-CN" altLang="en-US" b="1" dirty="0" smtClean="0">
                <a:solidFill>
                  <a:schemeClr val="bg1"/>
                </a:solidFill>
              </a:rPr>
              <a:t>轴可以是负值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transform: </a:t>
            </a:r>
            <a:r>
              <a:rPr lang="en-US" dirty="0" smtClean="0">
                <a:solidFill>
                  <a:srgbClr val="FFFF00"/>
                </a:solidFill>
              </a:rPr>
              <a:t>translate3d</a:t>
            </a:r>
            <a:r>
              <a:rPr lang="en-US" dirty="0" smtClean="0">
                <a:solidFill>
                  <a:schemeClr val="bg1"/>
                </a:solidFill>
              </a:rPr>
              <a:t>(300px,100px,240px);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17" name="矩形 16"/>
          <p:cNvSpPr/>
          <p:nvPr/>
        </p:nvSpPr>
        <p:spPr>
          <a:xfrm>
            <a:off x="4023359" y="733587"/>
            <a:ext cx="4545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solidFill>
                  <a:schemeClr val="dk1"/>
                </a:solidFill>
              </a:rPr>
              <a:t>translateZ</a:t>
            </a:r>
            <a:r>
              <a:rPr lang="en-US" sz="4000" b="1" dirty="0" smtClean="0">
                <a:solidFill>
                  <a:schemeClr val="dk1"/>
                </a:solidFill>
              </a:rPr>
              <a:t>(z)</a:t>
            </a:r>
            <a:endParaRPr lang="zh-CN" altLang="en-US" sz="4000" b="1" dirty="0"/>
          </a:p>
        </p:txBody>
      </p:sp>
      <p:sp>
        <p:nvSpPr>
          <p:cNvPr id="10" name="矩形 9"/>
          <p:cNvSpPr/>
          <p:nvPr/>
        </p:nvSpPr>
        <p:spPr>
          <a:xfrm>
            <a:off x="814070" y="1872615"/>
            <a:ext cx="9996805" cy="256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可以单独设置 </a:t>
            </a:r>
            <a:r>
              <a:rPr lang="en-US" dirty="0" smtClean="0"/>
              <a:t>z </a:t>
            </a:r>
            <a:r>
              <a:rPr lang="zh-CN" altLang="en-US" dirty="0" smtClean="0"/>
              <a:t>轴，</a:t>
            </a:r>
            <a:r>
              <a:rPr lang="en-US" dirty="0" smtClean="0"/>
              <a:t>z </a:t>
            </a:r>
            <a:r>
              <a:rPr lang="zh-CN" altLang="en-US" dirty="0" smtClean="0"/>
              <a:t>轴可以是负值</a:t>
            </a:r>
            <a:br>
              <a:rPr lang="zh-CN" altLang="en-US" dirty="0" smtClean="0"/>
            </a:br>
            <a:r>
              <a:rPr lang="en-US" dirty="0" err="1" smtClean="0"/>
              <a:t>img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transform: </a:t>
            </a:r>
            <a:r>
              <a:rPr lang="en-US" dirty="0" err="1" smtClean="0"/>
              <a:t>translateZ</a:t>
            </a:r>
            <a:r>
              <a:rPr lang="en-US" dirty="0" smtClean="0"/>
              <a:t>(240px);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使用translateZ()函数可以让元素在Z轴进行位移，当其值为负值时，元素在Z轴越移越远，导致元素变得较小。反之，当其值为正值时，元素在Z轴越移越近，导致元素变得较大</a:t>
            </a:r>
            <a:br>
              <a:rPr lang="en-US" dirty="0" smtClean="0"/>
            </a:br>
            <a:br>
              <a:rPr 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17" name="矩形 16"/>
          <p:cNvSpPr/>
          <p:nvPr/>
        </p:nvSpPr>
        <p:spPr>
          <a:xfrm>
            <a:off x="4023359" y="733587"/>
            <a:ext cx="4545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solidFill>
                  <a:schemeClr val="dk1"/>
                </a:solidFill>
              </a:rPr>
              <a:t>translateZ</a:t>
            </a:r>
            <a:r>
              <a:rPr lang="en-US" sz="4000" b="1" dirty="0" smtClean="0">
                <a:solidFill>
                  <a:schemeClr val="dk1"/>
                </a:solidFill>
              </a:rPr>
              <a:t>(z)</a:t>
            </a:r>
            <a:endParaRPr lang="zh-CN" altLang="en-US" sz="4000" b="1" dirty="0"/>
          </a:p>
        </p:txBody>
      </p:sp>
      <p:pic>
        <p:nvPicPr>
          <p:cNvPr id="2" name="图片 1" descr="transform-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20" y="1441450"/>
            <a:ext cx="5338445" cy="5284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17" name="矩形 16"/>
          <p:cNvSpPr/>
          <p:nvPr/>
        </p:nvSpPr>
        <p:spPr>
          <a:xfrm>
            <a:off x="4023359" y="733587"/>
            <a:ext cx="45458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scale3d(</a:t>
            </a:r>
            <a:r>
              <a:rPr lang="en-US" sz="4000" b="1" dirty="0" err="1" smtClean="0"/>
              <a:t>x,y,z</a:t>
            </a:r>
            <a:r>
              <a:rPr lang="en-US" sz="4000" b="1" dirty="0" smtClean="0"/>
              <a:t>)</a:t>
            </a:r>
            <a:br>
              <a:rPr lang="en-US" sz="4000" dirty="0" smtClean="0"/>
            </a:br>
            <a:br>
              <a:rPr lang="en-US" sz="4000" dirty="0" smtClean="0"/>
            </a:br>
            <a:endParaRPr lang="zh-CN" altLang="en-US" sz="4000" b="1" dirty="0"/>
          </a:p>
        </p:txBody>
      </p:sp>
      <p:sp>
        <p:nvSpPr>
          <p:cNvPr id="10" name="矩形 9"/>
          <p:cNvSpPr/>
          <p:nvPr/>
        </p:nvSpPr>
        <p:spPr>
          <a:xfrm>
            <a:off x="814251" y="1872569"/>
            <a:ext cx="108116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3D </a:t>
            </a:r>
            <a:r>
              <a:rPr lang="zh-CN" altLang="en-US" b="1" dirty="0" smtClean="0"/>
              <a:t>缩放，单独设置无效，需要</a:t>
            </a:r>
            <a:r>
              <a:rPr lang="zh-CN" altLang="en-US" b="1" dirty="0" smtClean="0">
                <a:solidFill>
                  <a:srgbClr val="FF0000"/>
                </a:solidFill>
              </a:rPr>
              <a:t>配合角度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br>
              <a:rPr lang="zh-CN" altLang="en-US" dirty="0" smtClean="0"/>
            </a:br>
            <a:r>
              <a:rPr lang="en-US" dirty="0" err="1" smtClean="0"/>
              <a:t>img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transform: scale3d(1,1,1.5) </a:t>
            </a:r>
            <a:r>
              <a:rPr lang="en-US" dirty="0" err="1" smtClean="0"/>
              <a:t>rotateX</a:t>
            </a:r>
            <a:r>
              <a:rPr lang="en-US" dirty="0" smtClean="0"/>
              <a:t>(45deg);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18755" y="4033132"/>
            <a:ext cx="99756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 smtClean="0"/>
            </a:br>
            <a:r>
              <a:rPr lang="en-US" dirty="0" smtClean="0"/>
              <a:t>//</a:t>
            </a:r>
            <a:r>
              <a:rPr lang="zh-CN" altLang="en-US" dirty="0" smtClean="0"/>
              <a:t>单独设置 </a:t>
            </a:r>
            <a:r>
              <a:rPr lang="en-US" dirty="0" smtClean="0"/>
              <a:t>z </a:t>
            </a:r>
            <a:r>
              <a:rPr lang="zh-CN" altLang="en-US" dirty="0" smtClean="0"/>
              <a:t>轴，</a:t>
            </a:r>
            <a:r>
              <a:rPr lang="en-US" dirty="0" smtClean="0"/>
              <a:t>x </a:t>
            </a:r>
            <a:r>
              <a:rPr lang="zh-CN" altLang="en-US" dirty="0" smtClean="0"/>
              <a:t>和 </a:t>
            </a:r>
            <a:r>
              <a:rPr lang="en-US" dirty="0" smtClean="0"/>
              <a:t>y </a:t>
            </a:r>
            <a:r>
              <a:rPr lang="zh-CN" altLang="en-US" dirty="0" smtClean="0"/>
              <a:t>轴默认为 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dirty="0" err="1" smtClean="0"/>
              <a:t>img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transform: </a:t>
            </a:r>
            <a:r>
              <a:rPr lang="en-US" dirty="0" err="1" smtClean="0"/>
              <a:t>scaleZ</a:t>
            </a:r>
            <a:r>
              <a:rPr lang="en-US" dirty="0" smtClean="0"/>
              <a:t>(1.5) </a:t>
            </a:r>
            <a:r>
              <a:rPr lang="en-US" dirty="0" err="1" smtClean="0"/>
              <a:t>rotateX</a:t>
            </a:r>
            <a:r>
              <a:rPr lang="en-US" dirty="0" smtClean="0"/>
              <a:t>(45deg);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br>
              <a:rPr lang="en-US" dirty="0" smtClean="0"/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19116" y="3165956"/>
            <a:ext cx="21882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/>
              <a:t>scaleZ</a:t>
            </a:r>
            <a:r>
              <a:rPr lang="en-US" sz="4400" b="1" dirty="0" smtClean="0"/>
              <a:t>(z)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2747554" y="91646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err="1" smtClean="0">
                <a:solidFill>
                  <a:schemeClr val="dk1"/>
                </a:solidFill>
              </a:rPr>
              <a:t>rotateX</a:t>
            </a:r>
            <a:r>
              <a:rPr lang="en-US" sz="3200" b="1" dirty="0" smtClean="0">
                <a:solidFill>
                  <a:schemeClr val="dk1"/>
                </a:solidFill>
              </a:rPr>
              <a:t>(a)</a:t>
            </a:r>
            <a:r>
              <a:rPr lang="zh-CN" altLang="en-US" sz="3200" b="1" dirty="0" smtClean="0">
                <a:solidFill>
                  <a:schemeClr val="dk1"/>
                </a:solidFill>
              </a:rPr>
              <a:t>，</a:t>
            </a:r>
            <a:r>
              <a:rPr lang="en-US" sz="3200" b="1" dirty="0" err="1" smtClean="0">
                <a:solidFill>
                  <a:schemeClr val="dk1"/>
                </a:solidFill>
              </a:rPr>
              <a:t>rotateY</a:t>
            </a:r>
            <a:r>
              <a:rPr lang="en-US" sz="3200" b="1" dirty="0" smtClean="0">
                <a:solidFill>
                  <a:schemeClr val="dk1"/>
                </a:solidFill>
              </a:rPr>
              <a:t>(a)</a:t>
            </a:r>
            <a:r>
              <a:rPr lang="zh-CN" altLang="en-US" sz="3200" b="1" dirty="0" smtClean="0">
                <a:solidFill>
                  <a:schemeClr val="dk1"/>
                </a:solidFill>
              </a:rPr>
              <a:t>，</a:t>
            </a:r>
            <a:r>
              <a:rPr lang="en-US" sz="3200" b="1" dirty="0" err="1" smtClean="0">
                <a:solidFill>
                  <a:schemeClr val="dk1"/>
                </a:solidFill>
              </a:rPr>
              <a:t>rotateZ</a:t>
            </a:r>
            <a:r>
              <a:rPr lang="en-US" sz="3200" b="1" dirty="0" smtClean="0">
                <a:solidFill>
                  <a:schemeClr val="dk1"/>
                </a:solidFill>
              </a:rPr>
              <a:t>(a)</a:t>
            </a:r>
            <a:endParaRPr lang="zh-CN" altLang="en-US" sz="3200" b="1" dirty="0"/>
          </a:p>
        </p:txBody>
      </p:sp>
      <p:sp>
        <p:nvSpPr>
          <p:cNvPr id="12" name="矩形 11"/>
          <p:cNvSpPr/>
          <p:nvPr/>
        </p:nvSpPr>
        <p:spPr>
          <a:xfrm>
            <a:off x="474617" y="1642630"/>
            <a:ext cx="609600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div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transform: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rotateX</a:t>
            </a:r>
            <a:r>
              <a:rPr lang="en-US" altLang="zh-CN" sz="1600" dirty="0" smtClean="0">
                <a:solidFill>
                  <a:schemeClr val="bg1"/>
                </a:solidFill>
              </a:rPr>
              <a:t>(120deg);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webkit</a:t>
            </a:r>
            <a:r>
              <a:rPr lang="en-US" altLang="zh-CN" sz="1600" dirty="0" smtClean="0">
                <a:solidFill>
                  <a:schemeClr val="bg1"/>
                </a:solidFill>
              </a:rPr>
              <a:t>-transform: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rotateX</a:t>
            </a:r>
            <a:r>
              <a:rPr lang="en-US" altLang="zh-CN" sz="1600" dirty="0" smtClean="0">
                <a:solidFill>
                  <a:schemeClr val="bg1"/>
                </a:solidFill>
              </a:rPr>
              <a:t>(120deg);	/* Safari </a:t>
            </a:r>
            <a:r>
              <a:rPr lang="zh-CN" altLang="en-US" sz="1600" dirty="0" smtClean="0">
                <a:solidFill>
                  <a:schemeClr val="bg1"/>
                </a:solidFill>
              </a:rPr>
              <a:t>和 </a:t>
            </a:r>
            <a:r>
              <a:rPr lang="en-US" altLang="zh-CN" sz="1600" dirty="0" smtClean="0">
                <a:solidFill>
                  <a:schemeClr val="bg1"/>
                </a:solidFill>
              </a:rPr>
              <a:t>Chrome */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moz</a:t>
            </a:r>
            <a:r>
              <a:rPr lang="en-US" altLang="zh-CN" sz="1600" dirty="0" smtClean="0">
                <a:solidFill>
                  <a:schemeClr val="bg1"/>
                </a:solidFill>
              </a:rPr>
              <a:t>-transform: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rotateX</a:t>
            </a:r>
            <a:r>
              <a:rPr lang="en-US" altLang="zh-CN" sz="1600" dirty="0" smtClean="0">
                <a:solidFill>
                  <a:schemeClr val="bg1"/>
                </a:solidFill>
              </a:rPr>
              <a:t>(120deg);	/* Firefox */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7680" y="3335609"/>
            <a:ext cx="609600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div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transform:rotateY</a:t>
            </a:r>
            <a:r>
              <a:rPr lang="en-US" altLang="zh-CN" sz="1600" dirty="0" smtClean="0">
                <a:solidFill>
                  <a:schemeClr val="bg1"/>
                </a:solidFill>
              </a:rPr>
              <a:t>(160deg);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webkit-transform:rotateY</a:t>
            </a:r>
            <a:r>
              <a:rPr lang="en-US" altLang="zh-CN" sz="1600" dirty="0" smtClean="0">
                <a:solidFill>
                  <a:schemeClr val="bg1"/>
                </a:solidFill>
              </a:rPr>
              <a:t>(160deg); /* Safari and Chrome */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moz-transform:rotateY</a:t>
            </a:r>
            <a:r>
              <a:rPr lang="en-US" altLang="zh-CN" sz="1600" dirty="0" smtClean="0">
                <a:solidFill>
                  <a:schemeClr val="bg1"/>
                </a:solidFill>
              </a:rPr>
              <a:t>(160deg); /* Firefox */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9639" y="1567631"/>
            <a:ext cx="2462349" cy="20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4662" y="3799795"/>
            <a:ext cx="2444705" cy="180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487679" y="5081450"/>
            <a:ext cx="609600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div#div2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transform:rotateZ</a:t>
            </a:r>
            <a:r>
              <a:rPr lang="en-US" altLang="zh-CN" sz="1600" dirty="0" smtClean="0">
                <a:solidFill>
                  <a:schemeClr val="bg1"/>
                </a:solidFill>
              </a:rPr>
              <a:t>(180deg);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webkit-transform:rotateZ</a:t>
            </a:r>
            <a:r>
              <a:rPr lang="en-US" altLang="zh-CN" sz="1600" dirty="0" smtClean="0">
                <a:solidFill>
                  <a:schemeClr val="bg1"/>
                </a:solidFill>
              </a:rPr>
              <a:t>(180deg); /* Safari and Chrome */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moz-transform:rotateZ</a:t>
            </a:r>
            <a:r>
              <a:rPr lang="en-US" altLang="zh-CN" sz="1600" dirty="0" smtClean="0">
                <a:solidFill>
                  <a:schemeClr val="bg1"/>
                </a:solidFill>
              </a:rPr>
              <a:t>(180deg); /* Firefox */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2892" y="3821156"/>
            <a:ext cx="1959321" cy="203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3374571" y="900724"/>
            <a:ext cx="6096000" cy="767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rotate3d(</a:t>
            </a:r>
            <a:r>
              <a:rPr lang="en-US" sz="4400" b="1" dirty="0" err="1" smtClean="0"/>
              <a:t>x,y,z,a</a:t>
            </a:r>
            <a:r>
              <a:rPr lang="en-US" sz="4400" b="1" dirty="0" smtClean="0"/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2000" y="2139184"/>
            <a:ext cx="10824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设置 </a:t>
            </a:r>
            <a:r>
              <a:rPr lang="en-US" altLang="zh-CN" b="1" dirty="0" smtClean="0"/>
              <a:t>3</a:t>
            </a:r>
            <a:r>
              <a:rPr lang="en-US" b="1" dirty="0" smtClean="0"/>
              <a:t>D </a:t>
            </a:r>
            <a:r>
              <a:rPr lang="zh-CN" altLang="en-US" b="1" dirty="0" smtClean="0"/>
              <a:t>旋转，</a:t>
            </a:r>
            <a:r>
              <a:rPr lang="en-US" b="1" dirty="0" smtClean="0"/>
              <a:t>a </a:t>
            </a:r>
            <a:r>
              <a:rPr lang="zh-CN" altLang="en-US" b="1" dirty="0" smtClean="0"/>
              <a:t>表示角度，</a:t>
            </a:r>
            <a:r>
              <a:rPr lang="en-US" b="1" dirty="0" smtClean="0"/>
              <a:t>xyz </a:t>
            </a:r>
            <a:r>
              <a:rPr lang="zh-CN" altLang="en-US" b="1" dirty="0" smtClean="0"/>
              <a:t>是 </a:t>
            </a:r>
            <a:r>
              <a:rPr lang="en-US" altLang="zh-CN" b="1" dirty="0" smtClean="0"/>
              <a:t>0 </a:t>
            </a:r>
            <a:r>
              <a:rPr lang="zh-CN" altLang="en-US" b="1" dirty="0" smtClean="0"/>
              <a:t>或 </a:t>
            </a:r>
            <a:r>
              <a:rPr lang="en-US" altLang="zh-CN" b="1" dirty="0" smtClean="0"/>
              <a:t>1 </a:t>
            </a:r>
            <a:r>
              <a:rPr lang="zh-CN" altLang="en-US" b="1" dirty="0" smtClean="0"/>
              <a:t>之间的数值    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表示沿着这个轴旋转</a:t>
            </a:r>
            <a:r>
              <a:rPr lang="zh-CN" altLang="en-US" dirty="0" smtClean="0"/>
              <a:t>    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transform: rotate3d(1,0,0,45deg);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2643059" y="813496"/>
            <a:ext cx="5283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transform-origin </a:t>
            </a:r>
            <a:r>
              <a:rPr lang="zh-CN" altLang="en-US" sz="4400" b="1" dirty="0" smtClean="0"/>
              <a:t>属性</a:t>
            </a:r>
            <a:endParaRPr lang="zh-CN" altLang="en-US" sz="4400" b="1" dirty="0"/>
          </a:p>
        </p:txBody>
      </p:sp>
      <p:sp>
        <p:nvSpPr>
          <p:cNvPr id="10" name="矩形 9"/>
          <p:cNvSpPr/>
          <p:nvPr/>
        </p:nvSpPr>
        <p:spPr>
          <a:xfrm>
            <a:off x="783773" y="1757687"/>
            <a:ext cx="9575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transform-origin </a:t>
            </a:r>
            <a:r>
              <a:rPr lang="zh-CN" altLang="en-US" dirty="0" smtClean="0"/>
              <a:t>属性允许您改变</a:t>
            </a:r>
            <a:r>
              <a:rPr lang="zh-CN" altLang="en-US" b="1" dirty="0" smtClean="0">
                <a:solidFill>
                  <a:srgbClr val="FF0000"/>
                </a:solidFill>
              </a:rPr>
              <a:t>被转换元素的位置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2D </a:t>
            </a:r>
            <a:r>
              <a:rPr lang="zh-CN" altLang="en-US" dirty="0" smtClean="0"/>
              <a:t>转换元素能够改变元素 </a:t>
            </a:r>
            <a:r>
              <a:rPr lang="en-US" altLang="zh-CN" dirty="0" smtClean="0"/>
              <a:t>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y </a:t>
            </a:r>
            <a:r>
              <a:rPr lang="zh-CN" altLang="en-US" dirty="0" smtClean="0"/>
              <a:t>轴。</a:t>
            </a:r>
            <a:r>
              <a:rPr lang="en-US" altLang="zh-CN" dirty="0" smtClean="0"/>
              <a:t>3D </a:t>
            </a:r>
            <a:r>
              <a:rPr lang="zh-CN" altLang="en-US" dirty="0" smtClean="0"/>
              <a:t>转换元素还能改变其 </a:t>
            </a:r>
            <a:r>
              <a:rPr lang="en-US" altLang="zh-CN" dirty="0" smtClean="0"/>
              <a:t>Z </a:t>
            </a:r>
            <a:r>
              <a:rPr lang="zh-CN" altLang="en-US" dirty="0" smtClean="0"/>
              <a:t>轴。</a:t>
            </a:r>
            <a:endParaRPr lang="zh-CN" altLang="en-US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91030" y="2867301"/>
          <a:ext cx="7451635" cy="365760"/>
        </p:xfrm>
        <a:graphic>
          <a:graphicData uri="http://schemas.openxmlformats.org/drawingml/2006/table">
            <a:tbl>
              <a:tblPr/>
              <a:tblGrid>
                <a:gridCol w="1862909"/>
                <a:gridCol w="5588726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默认值：</a:t>
                      </a:r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50% 50% </a:t>
                      </a:r>
                      <a:r>
                        <a:rPr lang="en-US" altLang="zh-CN" dirty="0" smtClean="0"/>
                        <a:t>0           </a:t>
                      </a:r>
                      <a:r>
                        <a:rPr lang="zh-CN" altLang="en-US" dirty="0" smtClean="0"/>
                        <a:t>分别代表</a:t>
                      </a:r>
                      <a:r>
                        <a:rPr lang="en-US" altLang="zh-CN" dirty="0" smtClean="0"/>
                        <a:t>X   Y   Z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69407" y="3409411"/>
          <a:ext cx="726875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377"/>
                <a:gridCol w="3634377"/>
              </a:tblGrid>
              <a:tr h="340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299594">
                <a:tc>
                  <a:txBody>
                    <a:bodyPr/>
                    <a:lstStyle/>
                    <a:p>
                      <a: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百分数值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指定元素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轴或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轴的起点</a:t>
                      </a:r>
                      <a:endParaRPr lang="zh-CN" altLang="en-US" dirty="0"/>
                    </a:p>
                  </a:txBody>
                  <a:tcPr/>
                </a:tc>
              </a:tr>
              <a:tr h="299594">
                <a:tc>
                  <a:txBody>
                    <a:bodyPr/>
                    <a:lstStyle/>
                    <a:p>
                      <a: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长度值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指定距离</a:t>
                      </a:r>
                      <a:endParaRPr lang="zh-CN" altLang="en-US" dirty="0"/>
                    </a:p>
                  </a:txBody>
                  <a:tcPr/>
                </a:tc>
              </a:tr>
              <a:tr h="73872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b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b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 </a:t>
                      </a:r>
                      <a:r>
                        <a:rPr lang="en-US" altLang="zh-CN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轴的位置</a:t>
                      </a:r>
                      <a:b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  <a:tr h="73872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b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b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轴的位置</a:t>
                      </a:r>
                      <a:b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zh-CN" alt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pic>
        <p:nvPicPr>
          <p:cNvPr id="5" name="图片 4" descr="318768-1503110P344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85" y="1268095"/>
            <a:ext cx="6507480" cy="4880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pic>
        <p:nvPicPr>
          <p:cNvPr id="2" name="图片 1" descr="xuanme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365" y="2000250"/>
            <a:ext cx="3810635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11" name="矩形 10"/>
          <p:cNvSpPr/>
          <p:nvPr/>
        </p:nvSpPr>
        <p:spPr>
          <a:xfrm>
            <a:off x="670560" y="1081093"/>
            <a:ext cx="10707188" cy="825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之前我们学习了元素的平移、旋转、缩放和倾斜等功能。这些效果只是单纯在二维平面图上的，我们称之为 </a:t>
            </a:r>
            <a:r>
              <a:rPr lang="en-US" altLang="zh-CN" sz="1600" dirty="0" smtClean="0"/>
              <a:t>2D</a:t>
            </a:r>
            <a:r>
              <a:rPr lang="zh-CN" altLang="en-US" sz="1600" dirty="0" smtClean="0"/>
              <a:t>。那么其实 </a:t>
            </a:r>
            <a:r>
              <a:rPr lang="en-US" altLang="zh-CN" sz="1600" dirty="0" smtClean="0"/>
              <a:t>CSS3 </a:t>
            </a:r>
            <a:r>
              <a:rPr lang="zh-CN" altLang="en-US" sz="1600" dirty="0" smtClean="0"/>
              <a:t>也提供了三维立体的一些功能效果，并且目前较新的主流浏览器都比较支持，只不过比 </a:t>
            </a:r>
            <a:r>
              <a:rPr lang="en-US" altLang="zh-CN" sz="1600" dirty="0" smtClean="0"/>
              <a:t>2D </a:t>
            </a:r>
            <a:r>
              <a:rPr lang="zh-CN" altLang="en-US" sz="1600" dirty="0" smtClean="0"/>
              <a:t>晚一些，对浏览器的版本要求也要高一些。由于 </a:t>
            </a:r>
            <a:r>
              <a:rPr lang="en-US" altLang="zh-CN" sz="1600" dirty="0" smtClean="0"/>
              <a:t>3D </a:t>
            </a:r>
            <a:r>
              <a:rPr lang="zh-CN" altLang="en-US" sz="1600" dirty="0" smtClean="0"/>
              <a:t>是立体三维，在 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y </a:t>
            </a:r>
            <a:r>
              <a:rPr lang="zh-CN" altLang="en-US" sz="1600" dirty="0" smtClean="0"/>
              <a:t>轴的基础上一般会多出一个 </a:t>
            </a:r>
            <a:r>
              <a:rPr lang="en-US" altLang="zh-CN" sz="1600" dirty="0" smtClean="0"/>
              <a:t>z </a:t>
            </a:r>
            <a:r>
              <a:rPr lang="zh-CN" altLang="en-US" sz="1600" dirty="0" smtClean="0"/>
              <a:t>轴，深入跃出轴。</a:t>
            </a:r>
            <a:endParaRPr lang="zh-CN" altLang="en-US" sz="1600" dirty="0"/>
          </a:p>
        </p:txBody>
      </p:sp>
      <p:pic>
        <p:nvPicPr>
          <p:cNvPr id="2" name="图片 1" descr="coordin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495" y="2504440"/>
            <a:ext cx="2804160" cy="3063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2960" y="3121025"/>
            <a:ext cx="512254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通俗的说，Z轴就是垂直于电脑屏幕的轴，正方向指向正在电脑面前的你，X轴就是左右，Y轴就是上下。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11" name="矩形 10"/>
          <p:cNvSpPr/>
          <p:nvPr/>
        </p:nvSpPr>
        <p:spPr>
          <a:xfrm>
            <a:off x="670560" y="1081093"/>
            <a:ext cx="10707188" cy="569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 dirty="0" smtClean="0"/>
              <a:t>转换属性</a:t>
            </a:r>
            <a:endParaRPr sz="1600" dirty="0" smtClean="0"/>
          </a:p>
          <a:p>
            <a:r>
              <a:rPr sz="1600" dirty="0" smtClean="0"/>
              <a:t>下面的表格列出了所有的转换属性：</a:t>
            </a:r>
            <a:endParaRPr sz="1600" dirty="0" smtClean="0"/>
          </a:p>
          <a:p>
            <a:r>
              <a:rPr sz="1600" dirty="0" smtClean="0"/>
              <a:t>属性	描述	</a:t>
            </a:r>
            <a:endParaRPr sz="1600" dirty="0" smtClean="0"/>
          </a:p>
          <a:p>
            <a:r>
              <a:rPr sz="1600" dirty="0" smtClean="0"/>
              <a:t>transform	向元素应用 2D 或 3D 转换。	</a:t>
            </a:r>
            <a:endParaRPr sz="1600" dirty="0" smtClean="0"/>
          </a:p>
          <a:p>
            <a:r>
              <a:rPr sz="1600" dirty="0" smtClean="0"/>
              <a:t>transform-origin	允许你改变被转换元素的位置。	</a:t>
            </a:r>
            <a:endParaRPr sz="1600" dirty="0" smtClean="0"/>
          </a:p>
          <a:p>
            <a:r>
              <a:rPr sz="1600" dirty="0" smtClean="0"/>
              <a:t>transform-style	规定被嵌套元素如何在 3D 空间中显示。	</a:t>
            </a:r>
            <a:endParaRPr sz="1600" dirty="0" smtClean="0"/>
          </a:p>
          <a:p>
            <a:r>
              <a:rPr sz="1600" dirty="0" smtClean="0"/>
              <a:t>perspective	规定 3D 元素的透视效果。	</a:t>
            </a:r>
            <a:endParaRPr sz="1600" dirty="0" smtClean="0"/>
          </a:p>
          <a:p>
            <a:r>
              <a:rPr sz="1600" dirty="0" smtClean="0"/>
              <a:t>perspective-origin	规定 3D 元素的底部位置。	</a:t>
            </a:r>
            <a:endParaRPr sz="1600" dirty="0" smtClean="0"/>
          </a:p>
          <a:p>
            <a:r>
              <a:rPr sz="1600" dirty="0" smtClean="0"/>
              <a:t>backface-visibility	定义元素在不面对屏幕时是否可见。</a:t>
            </a:r>
            <a:endParaRPr sz="1600" dirty="0" smtClean="0"/>
          </a:p>
          <a:p>
            <a:endParaRPr sz="1600" dirty="0" smtClean="0"/>
          </a:p>
          <a:p>
            <a:endParaRPr sz="1600" dirty="0" smtClean="0"/>
          </a:p>
          <a:p>
            <a:endParaRPr sz="1600" dirty="0" smtClean="0"/>
          </a:p>
          <a:p>
            <a:r>
              <a:rPr lang="zh-CN" sz="1600" dirty="0" smtClean="0"/>
              <a:t>基本</a:t>
            </a:r>
            <a:r>
              <a:rPr sz="1600" dirty="0" smtClean="0"/>
              <a:t>属性简介：</a:t>
            </a:r>
            <a:endParaRPr sz="1600" dirty="0" smtClean="0"/>
          </a:p>
          <a:p>
            <a:endParaRPr sz="1600" dirty="0" smtClean="0"/>
          </a:p>
          <a:p>
            <a:r>
              <a:rPr sz="1600" dirty="0" smtClean="0"/>
              <a:t>3D属性</a:t>
            </a:r>
            <a:endParaRPr sz="1600" dirty="0" smtClean="0"/>
          </a:p>
          <a:p>
            <a:r>
              <a:rPr lang="en-US" sz="1600" dirty="0" smtClean="0"/>
              <a:t>	</a:t>
            </a:r>
            <a:r>
              <a:rPr sz="1600" dirty="0" smtClean="0"/>
              <a:t>perspective:创造3D空间，值越小，元素的纵深越大，3D效果越明显。需设置在父元素。</a:t>
            </a:r>
            <a:endParaRPr sz="1600" dirty="0" smtClean="0"/>
          </a:p>
          <a:p>
            <a:r>
              <a:rPr lang="en-US" sz="1600" dirty="0" smtClean="0"/>
              <a:t>	</a:t>
            </a:r>
            <a:r>
              <a:rPr sz="1600" dirty="0" smtClean="0"/>
              <a:t>transform-style：有flat和preserve-3d两个值。flat为2D平面，preserve-3d为保留父元素创造的3D空间。flat为默认值。	</a:t>
            </a:r>
            <a:endParaRPr sz="1600" dirty="0" smtClean="0"/>
          </a:p>
          <a:p>
            <a:endParaRPr sz="1600" dirty="0" smtClean="0"/>
          </a:p>
          <a:p>
            <a:r>
              <a:rPr sz="1600" dirty="0" smtClean="0">
                <a:sym typeface="+mn-ea"/>
              </a:rPr>
              <a:t>transform相关函数：</a:t>
            </a:r>
            <a:endParaRPr sz="1600" dirty="0" smtClean="0"/>
          </a:p>
          <a:p>
            <a:r>
              <a:rPr lang="en-US" sz="1600" dirty="0" smtClean="0">
                <a:sym typeface="+mn-ea"/>
              </a:rPr>
              <a:t>	</a:t>
            </a:r>
            <a:r>
              <a:rPr sz="1600" dirty="0" smtClean="0">
                <a:sym typeface="+mn-ea"/>
              </a:rPr>
              <a:t>rotate：围绕某个轴进行旋转，如rotateY(30deg)就是围绕Y轴旋转30度。正值为顺时针旋转，负值逆时针。</a:t>
            </a:r>
            <a:endParaRPr sz="1600" dirty="0" smtClean="0"/>
          </a:p>
          <a:p>
            <a:r>
              <a:rPr lang="en-US" sz="1600" dirty="0" smtClean="0">
                <a:sym typeface="+mn-ea"/>
              </a:rPr>
              <a:t>	</a:t>
            </a:r>
            <a:r>
              <a:rPr sz="1600" dirty="0" smtClean="0">
                <a:sym typeface="+mn-ea"/>
              </a:rPr>
              <a:t>translate:在某个轴上的位移。translateZ(10px)就是在Z轴的正方向上位移10px，也就是说在原始坐标下，元素朝你位移了10px，和你接近了10px.</a:t>
            </a:r>
            <a:endParaRPr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1071154" y="825026"/>
            <a:ext cx="106201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transform-style</a:t>
            </a:r>
            <a:r>
              <a:rPr lang="zh-CN" altLang="en-US" sz="3600" b="1" dirty="0" smtClean="0"/>
              <a:t>指定嵌套元素如何在 </a:t>
            </a:r>
            <a:r>
              <a:rPr lang="en-US" altLang="zh-CN" sz="3600" b="1" dirty="0" smtClean="0"/>
              <a:t>3D </a:t>
            </a:r>
            <a:r>
              <a:rPr lang="zh-CN" altLang="en-US" sz="3600" b="1" dirty="0" smtClean="0"/>
              <a:t>空间中呈现</a:t>
            </a:r>
            <a:br>
              <a:rPr lang="zh-CN" altLang="en-US" sz="3600" dirty="0" smtClean="0"/>
            </a:br>
            <a:br>
              <a:rPr lang="zh-CN" altLang="en-US" sz="3600" dirty="0" smtClean="0"/>
            </a:br>
            <a:br>
              <a:rPr lang="en-US" sz="3600" dirty="0" smtClean="0"/>
            </a:br>
            <a:br>
              <a:rPr lang="en-US" sz="3600" dirty="0" smtClean="0"/>
            </a:br>
            <a:endParaRPr lang="zh-CN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1127761" y="3241489"/>
            <a:ext cx="4280262" cy="230832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兼容版本完整形式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webkit</a:t>
            </a:r>
            <a:r>
              <a:rPr lang="en-US" dirty="0" smtClean="0">
                <a:solidFill>
                  <a:schemeClr val="bg1"/>
                </a:solidFill>
              </a:rPr>
              <a:t>-transform: </a:t>
            </a:r>
            <a:r>
              <a:rPr lang="en-US" dirty="0" err="1" smtClean="0">
                <a:solidFill>
                  <a:schemeClr val="bg1"/>
                </a:solidFill>
              </a:rPr>
              <a:t>translateZ</a:t>
            </a:r>
            <a:r>
              <a:rPr lang="en-US" dirty="0" smtClean="0">
                <a:solidFill>
                  <a:schemeClr val="bg1"/>
                </a:solidFill>
              </a:rPr>
              <a:t>(200px);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moz</a:t>
            </a:r>
            <a:r>
              <a:rPr lang="en-US" dirty="0" smtClean="0">
                <a:solidFill>
                  <a:schemeClr val="bg1"/>
                </a:solidFill>
              </a:rPr>
              <a:t>-transform: </a:t>
            </a:r>
            <a:r>
              <a:rPr lang="en-US" dirty="0" err="1" smtClean="0">
                <a:solidFill>
                  <a:schemeClr val="bg1"/>
                </a:solidFill>
              </a:rPr>
              <a:t>translateZ</a:t>
            </a:r>
            <a:r>
              <a:rPr lang="en-US" dirty="0" smtClean="0">
                <a:solidFill>
                  <a:schemeClr val="bg1"/>
                </a:solidFill>
              </a:rPr>
              <a:t>(200px);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-o-transform: </a:t>
            </a:r>
            <a:r>
              <a:rPr lang="en-US" dirty="0" err="1" smtClean="0">
                <a:solidFill>
                  <a:schemeClr val="bg1"/>
                </a:solidFill>
              </a:rPr>
              <a:t>translateZ</a:t>
            </a:r>
            <a:r>
              <a:rPr lang="en-US" dirty="0" smtClean="0">
                <a:solidFill>
                  <a:schemeClr val="bg1"/>
                </a:solidFill>
              </a:rPr>
              <a:t>(200px);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-ms-transform: </a:t>
            </a:r>
            <a:r>
              <a:rPr lang="en-US" dirty="0" err="1" smtClean="0">
                <a:solidFill>
                  <a:schemeClr val="bg1"/>
                </a:solidFill>
              </a:rPr>
              <a:t>translateZ</a:t>
            </a:r>
            <a:r>
              <a:rPr lang="en-US" dirty="0" smtClean="0">
                <a:solidFill>
                  <a:schemeClr val="bg1"/>
                </a:solidFill>
              </a:rPr>
              <a:t>(200px);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transform: </a:t>
            </a:r>
            <a:r>
              <a:rPr lang="en-US" dirty="0" err="1" smtClean="0">
                <a:solidFill>
                  <a:schemeClr val="bg1"/>
                </a:solidFill>
              </a:rPr>
              <a:t>translateZ</a:t>
            </a:r>
            <a:r>
              <a:rPr lang="en-US" dirty="0" smtClean="0">
                <a:solidFill>
                  <a:schemeClr val="bg1"/>
                </a:solidFill>
              </a:rPr>
              <a:t>(200px);</a:t>
            </a:r>
            <a:br>
              <a:rPr lang="en-US" dirty="0" smtClean="0">
                <a:solidFill>
                  <a:schemeClr val="bg1"/>
                </a:solidFill>
              </a:rPr>
            </a:br>
            <a:br>
              <a:rPr lang="en-US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177108" y="1570928"/>
          <a:ext cx="8128000" cy="124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07"/>
                <a:gridCol w="6039393"/>
              </a:tblGrid>
              <a:tr h="296467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属性值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/>
                </a:tc>
              </a:tr>
              <a:tr h="51171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flat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默认值，表示所有子元素在 </a:t>
                      </a:r>
                      <a:r>
                        <a:rPr lang="en-US" altLang="zh-CN" sz="1800" dirty="0" smtClean="0"/>
                        <a:t>2D </a:t>
                      </a:r>
                      <a:r>
                        <a:rPr lang="zh-CN" altLang="en-US" sz="1800" dirty="0" smtClean="0"/>
                        <a:t>平面呈现。</a:t>
                      </a:r>
                      <a:endParaRPr lang="zh-CN" altLang="en-US" sz="1800" dirty="0"/>
                    </a:p>
                  </a:txBody>
                  <a:tcPr/>
                </a:tc>
              </a:tr>
              <a:tr h="29646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preserve-3d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表示子元素在 </a:t>
                      </a:r>
                      <a:r>
                        <a:rPr lang="en-US" altLang="zh-CN" sz="1800" dirty="0" smtClean="0"/>
                        <a:t>3D </a:t>
                      </a:r>
                      <a:r>
                        <a:rPr lang="zh-CN" altLang="en-US" sz="1800" dirty="0" smtClean="0"/>
                        <a:t>空间中呈现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913120" y="3231105"/>
            <a:ext cx="627888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//</a:t>
            </a:r>
            <a:r>
              <a:rPr lang="zh-CN" altLang="en-US" b="1" dirty="0" smtClean="0">
                <a:solidFill>
                  <a:schemeClr val="bg1"/>
                </a:solidFill>
              </a:rPr>
              <a:t>一般设置到当前元素的父元素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transform-style: preserve-3d;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需要再配合后面的功能属性和变形配置，才能看到效果。同样，这个属性也需要加上各种厂商前缀。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11" name="矩形 10"/>
          <p:cNvSpPr/>
          <p:nvPr/>
        </p:nvSpPr>
        <p:spPr>
          <a:xfrm>
            <a:off x="657496" y="1391922"/>
            <a:ext cx="10811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perspective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3D </a:t>
            </a:r>
            <a:r>
              <a:rPr lang="zh-CN" altLang="en-US" dirty="0" smtClean="0"/>
              <a:t>变形的重要属性，该属性会设置查看者的位置，并将可视内容映射到一个视锥上，继而投放到一个 </a:t>
            </a:r>
            <a:r>
              <a:rPr lang="en-US" altLang="zh-CN" dirty="0" smtClean="0"/>
              <a:t>2D </a:t>
            </a:r>
            <a:r>
              <a:rPr lang="zh-CN" altLang="en-US" dirty="0" smtClean="0"/>
              <a:t>平面上</a:t>
            </a:r>
            <a:br>
              <a:rPr lang="zh-CN" altLang="en-US" dirty="0" smtClean="0"/>
            </a:b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12652" y="24309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337"/>
                <a:gridCol w="69726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属性值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默认值，表示无限的角度来看 </a:t>
                      </a:r>
                      <a:r>
                        <a:rPr lang="en-US" altLang="zh-CN" dirty="0" smtClean="0"/>
                        <a:t>3D </a:t>
                      </a:r>
                      <a:r>
                        <a:rPr lang="zh-CN" altLang="en-US" dirty="0" smtClean="0"/>
                        <a:t>物体，但看上去是平的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长度值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接受一个长度单位大于 </a:t>
                      </a:r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的值，其单位不能为百分比。值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越大，角度出现的越远</a:t>
                      </a:r>
                      <a:r>
                        <a:rPr lang="zh-CN" altLang="en-US" dirty="0" smtClean="0"/>
                        <a:t>，就好比你人离远一点看物体。值越小，正相反。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83622" y="4171631"/>
            <a:ext cx="10485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//</a:t>
            </a:r>
            <a:r>
              <a:rPr lang="zh-CN" altLang="en-US" b="1" dirty="0" smtClean="0"/>
              <a:t>设置查看者的距离位置，一般设置在元素的父元素上</a:t>
            </a:r>
            <a:endParaRPr lang="en-US" altLang="zh-CN" b="1" dirty="0" smtClean="0"/>
          </a:p>
          <a:p>
            <a:br>
              <a:rPr lang="zh-CN" altLang="en-US" dirty="0" smtClean="0"/>
            </a:br>
            <a:r>
              <a:rPr lang="en-US" altLang="zh-CN" dirty="0" smtClean="0"/>
              <a:t>perspective: 1000px;</a:t>
            </a:r>
            <a:endParaRPr lang="en-US" altLang="zh-CN" dirty="0" smtClean="0"/>
          </a:p>
          <a:p>
            <a:br>
              <a:rPr lang="en-US" altLang="zh-CN" dirty="0" smtClean="0"/>
            </a:br>
            <a:r>
              <a:rPr lang="zh-CN" altLang="en-US" dirty="0" smtClean="0"/>
              <a:t>需要再配合后面的功能属性和变形配置，才能看到效果。同样，这个属性也需要加上各</a:t>
            </a:r>
            <a:br>
              <a:rPr lang="zh-CN" altLang="en-US" dirty="0" smtClean="0"/>
            </a:br>
            <a:r>
              <a:rPr lang="zh-CN" altLang="en-US" dirty="0" smtClean="0"/>
              <a:t>种厂商前缀。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35086" y="498455"/>
            <a:ext cx="643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Perspective 3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4000" b="1" dirty="0" smtClean="0"/>
              <a:t>变形重要属性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17" name="矩形 16"/>
          <p:cNvSpPr/>
          <p:nvPr/>
        </p:nvSpPr>
        <p:spPr>
          <a:xfrm>
            <a:off x="3135086" y="498455"/>
            <a:ext cx="643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Perspective 3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4000" b="1" dirty="0" smtClean="0"/>
              <a:t>变形重要属性</a:t>
            </a:r>
            <a:endParaRPr lang="zh-CN" altLang="en-US" sz="4000" dirty="0"/>
          </a:p>
        </p:txBody>
      </p:sp>
      <p:pic>
        <p:nvPicPr>
          <p:cNvPr id="2" name="图片 1" descr="transform-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20" y="1603375"/>
            <a:ext cx="5118100" cy="5066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3455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400" b="1" dirty="0" smtClean="0"/>
              <a:t>1. CSS3    3D</a:t>
            </a:r>
            <a:r>
              <a:rPr lang="zh-CN" altLang="en-US" sz="2400" b="1" dirty="0" smtClean="0"/>
              <a:t>转换</a:t>
            </a:r>
            <a:endParaRPr lang="zh-CN" altLang="en-US" sz="2400" b="1" dirty="0" smtClean="0"/>
          </a:p>
        </p:txBody>
      </p:sp>
      <p:sp>
        <p:nvSpPr>
          <p:cNvPr id="11" name="矩形 10"/>
          <p:cNvSpPr/>
          <p:nvPr/>
        </p:nvSpPr>
        <p:spPr>
          <a:xfrm>
            <a:off x="670560" y="1081093"/>
            <a:ext cx="10707188" cy="33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以下是</a:t>
            </a:r>
            <a:r>
              <a:rPr lang="en-US" altLang="zh-CN" sz="1600" dirty="0" smtClean="0"/>
              <a:t>3D </a:t>
            </a:r>
            <a:r>
              <a:rPr lang="zh-CN" altLang="en-US" sz="1600" dirty="0" smtClean="0"/>
              <a:t>变形的属性值表，如下：</a:t>
            </a:r>
            <a:endParaRPr lang="zh-CN" altLang="en-US" sz="16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04091" y="2233748"/>
          <a:ext cx="8128000" cy="378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65761"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translate3d(</a:t>
                      </a:r>
                      <a:r>
                        <a:rPr lang="en-US" sz="16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方式平移元素，设置 </a:t>
                      </a:r>
                      <a:r>
                        <a:rPr lang="en-US" sz="16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x、y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translateZ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(z)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 </a:t>
                      </a:r>
                      <a:r>
                        <a:rPr lang="en-US" altLang="zh-CN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方式平移元素的 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scale3d(</a:t>
                      </a:r>
                      <a:r>
                        <a:rPr lang="en-US" sz="16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方式缩放一个元素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scaleZ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(z)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 </a:t>
                      </a:r>
                      <a:r>
                        <a:rPr lang="en-US" altLang="zh-CN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方式缩放元素的 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rotate3d(</a:t>
                      </a:r>
                      <a:r>
                        <a:rPr lang="en-US" sz="16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方式旋转元素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783289">
                <a:tc>
                  <a:txBody>
                    <a:bodyPr/>
                    <a:lstStyle/>
                    <a:p>
                      <a:r>
                        <a:rPr lang="en-US" sz="16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rotateX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b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rotateY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b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rotateZ</a:t>
                      </a:r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分别设置 </a:t>
                      </a:r>
                      <a:r>
                        <a:rPr lang="en-US" altLang="zh-CN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方式的旋转元素的 </a:t>
                      </a:r>
                      <a:r>
                        <a:rPr lang="en-US" altLang="zh-CN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CN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perspective(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长度值</a:t>
                      </a:r>
                      <a:r>
                        <a:rPr lang="en-US" altLang="zh-CN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设置一个透视投影矩阵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matrix3d(</a:t>
                      </a:r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多个值</a:t>
                      </a:r>
                      <a:r>
                        <a:rPr lang="en-US" altLang="zh-CN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定义一个矩阵   </a:t>
                      </a:r>
                      <a:r>
                        <a:rPr lang="zh-CN" altLang="en-US" sz="16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（不讲）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3403</Words>
  <Application>WPS 演示</Application>
  <PresentationFormat>自定义</PresentationFormat>
  <Paragraphs>229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2745</cp:revision>
  <dcterms:created xsi:type="dcterms:W3CDTF">2016-04-23T02:47:00Z</dcterms:created>
  <dcterms:modified xsi:type="dcterms:W3CDTF">2016-09-05T06:45:10Z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2052-10.1.0.5864</vt:lpwstr>
  </property>
</Properties>
</file>