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 id="289" r:id="rId5"/>
    <p:sldId id="291" r:id="rId6"/>
    <p:sldId id="301" r:id="rId7"/>
    <p:sldId id="358" r:id="rId8"/>
    <p:sldId id="359" r:id="rId9"/>
    <p:sldId id="292" r:id="rId10"/>
    <p:sldId id="293" r:id="rId11"/>
    <p:sldId id="294" r:id="rId12"/>
    <p:sldId id="295" r:id="rId13"/>
    <p:sldId id="324" r:id="rId14"/>
    <p:sldId id="350" r:id="rId15"/>
    <p:sldId id="323" r:id="rId16"/>
    <p:sldId id="325" r:id="rId17"/>
    <p:sldId id="296" r:id="rId18"/>
    <p:sldId id="297" r:id="rId19"/>
    <p:sldId id="298" r:id="rId20"/>
    <p:sldId id="299" r:id="rId21"/>
    <p:sldId id="300" r:id="rId22"/>
    <p:sldId id="303" r:id="rId23"/>
    <p:sldId id="353" r:id="rId24"/>
    <p:sldId id="352" r:id="rId25"/>
    <p:sldId id="304" r:id="rId26"/>
    <p:sldId id="305" r:id="rId27"/>
    <p:sldId id="306" r:id="rId28"/>
    <p:sldId id="307" r:id="rId29"/>
    <p:sldId id="308" r:id="rId30"/>
    <p:sldId id="309" r:id="rId31"/>
    <p:sldId id="310" r:id="rId32"/>
    <p:sldId id="354" r:id="rId33"/>
    <p:sldId id="311" r:id="rId34"/>
    <p:sldId id="313" r:id="rId35"/>
    <p:sldId id="326" r:id="rId36"/>
    <p:sldId id="312" r:id="rId37"/>
    <p:sldId id="344"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8074" autoAdjust="0"/>
  </p:normalViewPr>
  <p:slideViewPr>
    <p:cSldViewPr snapToGrid="0">
      <p:cViewPr varScale="1">
        <p:scale>
          <a:sx n="67" d="100"/>
          <a:sy n="67" d="100"/>
        </p:scale>
        <p:origin x="-822" y="-102"/>
      </p:cViewPr>
      <p:guideLst>
        <p:guide orient="horz" pos="2160"/>
        <p:guide pos="38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06305-2533-4B02-B820-9EDE2BF1A71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1C7DA-8E8E-4F5C-8D89-F58B140860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EF1C7DA-8E8E-4F5C-8D89-F58B140860E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hyperlink" Target="http://www.w3school.com.cn/css3/css3_multiple_columns.asp"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32.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hyperlink" Target="https://segmentfault.com/a/1190000004320409"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hyperlink" Target="https://segmentfault.com/a/1190000004320409" TargetMode="Externa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hyperlink" Target="http://m.taobao.com/" TargetMode="External"/><Relationship Id="rId6" Type="http://schemas.openxmlformats.org/officeDocument/2006/relationships/hyperlink" Target="http://m.jd.com/" TargetMode="External"/><Relationship Id="rId5" Type="http://schemas.openxmlformats.org/officeDocument/2006/relationships/hyperlink" Target="http://m.tuniu.com/" TargetMode="External"/><Relationship Id="rId4" Type="http://schemas.openxmlformats.org/officeDocument/2006/relationships/hyperlink" Target="http://xw.qq.com/"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5" name="图片 4" descr="花纹"/>
          <p:cNvPicPr>
            <a:picLocks noChangeAspect="1"/>
          </p:cNvPicPr>
          <p:nvPr/>
        </p:nvPicPr>
        <p:blipFill>
          <a:blip r:embed="rId1" cstate="print">
            <a:lum bright="-12000" contrast="12000"/>
          </a:blip>
          <a:srcRect r="-365"/>
          <a:stretch>
            <a:fillRect/>
          </a:stretch>
        </p:blipFill>
        <p:spPr>
          <a:xfrm>
            <a:off x="0" y="0"/>
            <a:ext cx="12217400" cy="6840220"/>
          </a:xfrm>
          <a:prstGeom prst="rect">
            <a:avLst/>
          </a:prstGeom>
          <a:ln>
            <a:noFill/>
          </a:ln>
        </p:spPr>
      </p:pic>
      <p:sp>
        <p:nvSpPr>
          <p:cNvPr id="12" name="标题 1"/>
          <p:cNvSpPr txBox="1"/>
          <p:nvPr/>
        </p:nvSpPr>
        <p:spPr>
          <a:xfrm>
            <a:off x="822960" y="-182880"/>
            <a:ext cx="10515600" cy="1386840"/>
          </a:xfrm>
          <a:prstGeom prst="rect">
            <a:avLst/>
          </a:prstGeom>
        </p:spPr>
        <p:txBody>
          <a:bodyPr vert="horz" lIns="91440" tIns="45720" rIns="91440" bIns="45720" rtlCol="0" anchor="b">
            <a:normAutofit/>
          </a:bodyPr>
          <a:lstStyle/>
          <a:p>
            <a:pPr algn="ctr">
              <a:lnSpc>
                <a:spcPct val="90000"/>
              </a:lnSpc>
              <a:spcBef>
                <a:spcPct val="0"/>
              </a:spcBef>
              <a:defRPr/>
            </a:pPr>
            <a:r>
              <a:rPr lang="zh-CN" altLang="en-US" sz="4400" b="1" dirty="0" smtClean="0">
                <a:solidFill>
                  <a:schemeClr val="bg1"/>
                </a:solidFill>
                <a:latin typeface="+mj-lt"/>
                <a:ea typeface="+mj-ea"/>
                <a:cs typeface="+mj-cs"/>
              </a:rPr>
              <a:t>第九节  移动端</a:t>
            </a:r>
            <a:r>
              <a:rPr lang="en-US" altLang="zh-CN" sz="4400" b="1" dirty="0" smtClean="0">
                <a:solidFill>
                  <a:schemeClr val="bg1"/>
                </a:solidFill>
                <a:latin typeface="+mj-lt"/>
                <a:ea typeface="+mj-ea"/>
                <a:cs typeface="+mj-cs"/>
              </a:rPr>
              <a:t>CSS3</a:t>
            </a:r>
            <a:r>
              <a:rPr lang="zh-CN" altLang="en-US" sz="4400" b="1" dirty="0" smtClean="0">
                <a:solidFill>
                  <a:schemeClr val="bg1"/>
                </a:solidFill>
                <a:latin typeface="+mj-lt"/>
                <a:ea typeface="+mj-ea"/>
                <a:cs typeface="+mj-cs"/>
              </a:rPr>
              <a:t>常见布局方法</a:t>
            </a:r>
            <a:endParaRPr kumimoji="0" lang="zh-CN" altLang="en-US" sz="4400" b="1" i="0" u="none" strike="noStrike" kern="1200" cap="none" spc="0" normalizeH="0" baseline="0" noProof="0" dirty="0">
              <a:ln>
                <a:noFill/>
              </a:ln>
              <a:solidFill>
                <a:schemeClr val="bg1"/>
              </a:solidFill>
              <a:effectLst/>
              <a:uLnTx/>
              <a:uFillTx/>
              <a:latin typeface="+mj-lt"/>
              <a:ea typeface="+mj-ea"/>
              <a:cs typeface="+mj-cs"/>
            </a:endParaRPr>
          </a:p>
        </p:txBody>
      </p:sp>
      <p:sp>
        <p:nvSpPr>
          <p:cNvPr id="13" name="矩形 12"/>
          <p:cNvSpPr/>
          <p:nvPr/>
        </p:nvSpPr>
        <p:spPr>
          <a:xfrm>
            <a:off x="2499360" y="2057400"/>
            <a:ext cx="8263709" cy="2062103"/>
          </a:xfrm>
          <a:prstGeom prst="rect">
            <a:avLst/>
          </a:prstGeom>
        </p:spPr>
        <p:txBody>
          <a:bodyPr wrap="square">
            <a:spAutoFit/>
          </a:bodyPr>
          <a:lstStyle/>
          <a:p>
            <a:pPr marL="457200" indent="-457200"/>
            <a:r>
              <a:rPr lang="en-US" altLang="zh-CN" sz="2400" dirty="0" smtClean="0">
                <a:solidFill>
                  <a:schemeClr val="bg1"/>
                </a:solidFill>
              </a:rPr>
              <a:t>	</a:t>
            </a:r>
            <a:br>
              <a:rPr lang="zh-CN" altLang="en-US" sz="2400" dirty="0" smtClean="0">
                <a:solidFill>
                  <a:schemeClr val="bg1"/>
                </a:solidFill>
              </a:rPr>
            </a:br>
            <a:br>
              <a:rPr lang="zh-CN" altLang="en-US" sz="2400" dirty="0" smtClean="0">
                <a:solidFill>
                  <a:schemeClr val="bg1"/>
                </a:solidFill>
              </a:rPr>
            </a:br>
            <a:br>
              <a:rPr lang="zh-CN" altLang="en-US" sz="2400" dirty="0" smtClean="0">
                <a:solidFill>
                  <a:schemeClr val="bg1"/>
                </a:solidFill>
              </a:rPr>
            </a:br>
            <a:endParaRPr lang="en-US" altLang="zh-CN" sz="2400" dirty="0" smtClean="0">
              <a:solidFill>
                <a:schemeClr val="bg1"/>
              </a:solidFill>
            </a:endParaRPr>
          </a:p>
          <a:p>
            <a:pPr marL="342900" indent="-342900">
              <a:buAutoNum type="arabicPeriod" startAt="3"/>
            </a:pPr>
            <a:endParaRPr lang="en-US" altLang="zh-CN" sz="1600" dirty="0" smtClean="0">
              <a:solidFill>
                <a:schemeClr val="bg1"/>
              </a:solidFill>
            </a:endParaRPr>
          </a:p>
          <a:p>
            <a:pPr marL="342900" indent="-342900">
              <a:buAutoNum type="arabicPeriod" startAt="8"/>
            </a:pPr>
            <a:endParaRPr lang="zh-CN" altLang="en-US" sz="1600" dirty="0" smtClean="0">
              <a:solidFill>
                <a:schemeClr val="bg1"/>
              </a:solidFill>
            </a:endParaRPr>
          </a:p>
        </p:txBody>
      </p:sp>
      <p:sp>
        <p:nvSpPr>
          <p:cNvPr id="6" name="矩形 5"/>
          <p:cNvSpPr/>
          <p:nvPr/>
        </p:nvSpPr>
        <p:spPr>
          <a:xfrm>
            <a:off x="3342436" y="2503168"/>
            <a:ext cx="5405324" cy="2289175"/>
          </a:xfrm>
          <a:prstGeom prst="rect">
            <a:avLst/>
          </a:prstGeom>
        </p:spPr>
        <p:txBody>
          <a:bodyPr wrap="square">
            <a:spAutoFit/>
          </a:bodyPr>
          <a:lstStyle/>
          <a:p>
            <a:pPr marL="457200" indent="-457200">
              <a:buFont typeface="+mj-lt"/>
              <a:buAutoNum type="arabicPeriod"/>
            </a:pPr>
            <a:r>
              <a:rPr lang="en-US" altLang="zh-CN" sz="2400" b="1" dirty="0" smtClean="0">
                <a:solidFill>
                  <a:schemeClr val="bg1"/>
                </a:solidFill>
              </a:rPr>
              <a:t>CSS</a:t>
            </a:r>
            <a:r>
              <a:rPr lang="zh-CN" altLang="en-US" sz="2400" b="1" dirty="0" smtClean="0">
                <a:solidFill>
                  <a:schemeClr val="bg1"/>
                </a:solidFill>
              </a:rPr>
              <a:t>固定布局</a:t>
            </a:r>
            <a:endParaRPr lang="en-US" altLang="zh-CN" sz="2400" b="1" dirty="0" smtClean="0">
              <a:solidFill>
                <a:schemeClr val="bg1"/>
              </a:solidFill>
            </a:endParaRPr>
          </a:p>
          <a:p>
            <a:pPr marL="457200" indent="-457200">
              <a:buFont typeface="+mj-lt"/>
              <a:buAutoNum type="arabicPeriod"/>
            </a:pPr>
            <a:r>
              <a:rPr lang="en-US" altLang="zh-CN" sz="2400" b="1" dirty="0" smtClean="0">
                <a:solidFill>
                  <a:schemeClr val="bg1"/>
                </a:solidFill>
              </a:rPr>
              <a:t>CSS</a:t>
            </a:r>
            <a:r>
              <a:rPr lang="zh-CN" altLang="en-US" sz="2400" b="1" dirty="0" smtClean="0">
                <a:solidFill>
                  <a:schemeClr val="bg1"/>
                </a:solidFill>
              </a:rPr>
              <a:t>流布局</a:t>
            </a:r>
            <a:endParaRPr lang="en-US" altLang="zh-CN" sz="2400" b="1" dirty="0" smtClean="0">
              <a:solidFill>
                <a:schemeClr val="bg1"/>
              </a:solidFill>
            </a:endParaRPr>
          </a:p>
          <a:p>
            <a:pPr marL="457200" indent="-457200">
              <a:buFont typeface="+mj-lt"/>
              <a:buAutoNum type="arabicPeriod"/>
            </a:pPr>
            <a:r>
              <a:rPr lang="en-US" altLang="zh-CN" sz="2400" b="1" dirty="0" smtClean="0">
                <a:solidFill>
                  <a:schemeClr val="bg1"/>
                </a:solidFill>
              </a:rPr>
              <a:t>CSS3</a:t>
            </a:r>
            <a:r>
              <a:rPr lang="zh-CN" altLang="en-US" sz="2400" b="1" dirty="0" smtClean="0">
                <a:solidFill>
                  <a:schemeClr val="bg1"/>
                </a:solidFill>
              </a:rPr>
              <a:t>响应式布局</a:t>
            </a:r>
            <a:endParaRPr lang="en-US" altLang="zh-CN" sz="2400" b="1" dirty="0" smtClean="0">
              <a:solidFill>
                <a:schemeClr val="bg1"/>
              </a:solidFill>
            </a:endParaRPr>
          </a:p>
          <a:p>
            <a:pPr marL="457200" indent="-457200">
              <a:buFont typeface="+mj-lt"/>
              <a:buAutoNum type="arabicPeriod"/>
            </a:pPr>
            <a:r>
              <a:rPr lang="en-US" sz="2400" b="1" dirty="0" smtClean="0">
                <a:solidFill>
                  <a:schemeClr val="bg1"/>
                </a:solidFill>
              </a:rPr>
              <a:t>CSS3</a:t>
            </a:r>
            <a:r>
              <a:rPr lang="zh-CN" altLang="en-US" sz="2400" b="1" dirty="0" smtClean="0">
                <a:solidFill>
                  <a:schemeClr val="bg1"/>
                </a:solidFill>
              </a:rPr>
              <a:t>多列布局 （了解）</a:t>
            </a:r>
            <a:endParaRPr lang="en-US" altLang="zh-CN" sz="2400" b="1" dirty="0" smtClean="0">
              <a:solidFill>
                <a:schemeClr val="bg1"/>
              </a:solidFill>
            </a:endParaRPr>
          </a:p>
          <a:p>
            <a:pPr marL="457200" indent="-457200">
              <a:buFont typeface="+mj-lt"/>
              <a:buAutoNum type="arabicPeriod"/>
            </a:pPr>
            <a:r>
              <a:rPr lang="en-US" altLang="zh-CN" sz="2400" b="1" dirty="0" smtClean="0">
                <a:solidFill>
                  <a:schemeClr val="bg1"/>
                </a:solidFill>
              </a:rPr>
              <a:t>CSS3</a:t>
            </a:r>
            <a:r>
              <a:rPr lang="zh-CN" altLang="en-US" sz="2400" b="1" dirty="0" smtClean="0">
                <a:solidFill>
                  <a:schemeClr val="bg1"/>
                </a:solidFill>
              </a:rPr>
              <a:t>弹性伸缩布局</a:t>
            </a:r>
            <a:endParaRPr lang="zh-CN" altLang="en-US" sz="2400" b="1" dirty="0" smtClean="0">
              <a:solidFill>
                <a:schemeClr val="bg1"/>
              </a:solidFill>
            </a:endParaRPr>
          </a:p>
          <a:p>
            <a:pPr marL="457200" indent="-457200"/>
            <a:endParaRPr lang="zh-CN" altLang="en-US" sz="2400" b="1" dirty="0" smtClean="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648482" cy="461665"/>
          </a:xfrm>
          <a:prstGeom prst="rect">
            <a:avLst/>
          </a:prstGeom>
          <a:noFill/>
        </p:spPr>
        <p:txBody>
          <a:bodyPr wrap="none" rtlCol="0" anchor="t">
            <a:spAutoFit/>
          </a:bodyPr>
          <a:lstStyle/>
          <a:p>
            <a:pPr marL="457200" indent="-457200"/>
            <a:r>
              <a:rPr lang="en-US" altLang="zh-CN" sz="2400" b="1" dirty="0" smtClean="0"/>
              <a:t>3. CSS3</a:t>
            </a:r>
            <a:r>
              <a:rPr lang="zh-CN" altLang="en-US" sz="2400" b="1" dirty="0" smtClean="0"/>
              <a:t>响应式布局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2" name="矩形 11"/>
          <p:cNvSpPr/>
          <p:nvPr/>
        </p:nvSpPr>
        <p:spPr>
          <a:xfrm>
            <a:off x="775064" y="950465"/>
            <a:ext cx="6096000" cy="369332"/>
          </a:xfrm>
          <a:prstGeom prst="rect">
            <a:avLst/>
          </a:prstGeom>
        </p:spPr>
        <p:txBody>
          <a:bodyPr>
            <a:spAutoFit/>
          </a:bodyPr>
          <a:lstStyle/>
          <a:p>
            <a:r>
              <a:rPr lang="en-US" altLang="zh-CN" dirty="0" smtClean="0"/>
              <a:t>1.</a:t>
            </a:r>
            <a:r>
              <a:rPr lang="zh-CN" altLang="en-US" dirty="0" smtClean="0"/>
              <a:t>在样式中使用 </a:t>
            </a:r>
            <a:r>
              <a:rPr lang="en-US" altLang="zh-CN" dirty="0" smtClean="0"/>
              <a:t>@media</a:t>
            </a:r>
            <a:endParaRPr lang="zh-CN" altLang="en-US" dirty="0"/>
          </a:p>
        </p:txBody>
      </p:sp>
      <p:sp>
        <p:nvSpPr>
          <p:cNvPr id="10" name="矩形 9"/>
          <p:cNvSpPr/>
          <p:nvPr/>
        </p:nvSpPr>
        <p:spPr>
          <a:xfrm>
            <a:off x="866505" y="1420396"/>
            <a:ext cx="5638798" cy="3416320"/>
          </a:xfrm>
          <a:prstGeom prst="rect">
            <a:avLst/>
          </a:prstGeom>
          <a:solidFill>
            <a:schemeClr val="accent2"/>
          </a:solidFill>
        </p:spPr>
        <p:txBody>
          <a:bodyPr wrap="square">
            <a:spAutoFit/>
          </a:bodyPr>
          <a:lstStyle/>
          <a:p>
            <a:r>
              <a:rPr lang="en-US" altLang="zh-CN" dirty="0" smtClean="0">
                <a:solidFill>
                  <a:schemeClr val="bg1"/>
                </a:solidFill>
              </a:rPr>
              <a:t>@media all and (max-width: 799px) {</a:t>
            </a:r>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nav</a:t>
            </a:r>
            <a:r>
              <a:rPr lang="en-US" altLang="zh-CN" dirty="0" smtClean="0">
                <a:solidFill>
                  <a:schemeClr val="bg1"/>
                </a:solidFill>
              </a:rPr>
              <a:t> {</a:t>
            </a:r>
            <a:endParaRPr lang="en-US" altLang="zh-CN" dirty="0" smtClean="0">
              <a:solidFill>
                <a:schemeClr val="bg1"/>
              </a:solidFill>
            </a:endParaRPr>
          </a:p>
          <a:p>
            <a:r>
              <a:rPr lang="en-US" altLang="zh-CN" dirty="0" smtClean="0">
                <a:solidFill>
                  <a:schemeClr val="bg1"/>
                </a:solidFill>
              </a:rPr>
              <a:t>		width: 100%;</a:t>
            </a:r>
            <a:endParaRPr lang="en-US" altLang="zh-CN" dirty="0" smtClean="0">
              <a:solidFill>
                <a:schemeClr val="bg1"/>
              </a:solidFill>
            </a:endParaRPr>
          </a:p>
          <a:p>
            <a:r>
              <a:rPr lang="en-US" altLang="zh-CN" dirty="0" smtClean="0">
                <a:solidFill>
                  <a:schemeClr val="bg1"/>
                </a:solidFill>
              </a:rPr>
              <a:t>	}</a:t>
            </a:r>
            <a:endParaRPr lang="en-US" altLang="zh-CN" dirty="0" smtClean="0">
              <a:solidFill>
                <a:schemeClr val="bg1"/>
              </a:solidFill>
            </a:endParaRPr>
          </a:p>
          <a:p>
            <a:r>
              <a:rPr lang="en-US" altLang="zh-CN" dirty="0" smtClean="0">
                <a:solidFill>
                  <a:schemeClr val="bg1"/>
                </a:solidFill>
              </a:rPr>
              <a:t>	#grid {</a:t>
            </a:r>
            <a:endParaRPr lang="en-US" altLang="zh-CN" dirty="0" smtClean="0">
              <a:solidFill>
                <a:schemeClr val="bg1"/>
              </a:solidFill>
            </a:endParaRPr>
          </a:p>
          <a:p>
            <a:r>
              <a:rPr lang="en-US" altLang="zh-CN" dirty="0" smtClean="0">
                <a:solidFill>
                  <a:schemeClr val="bg1"/>
                </a:solidFill>
              </a:rPr>
              <a:t>		width: 100%;</a:t>
            </a:r>
            <a:endParaRPr lang="en-US" altLang="zh-CN" dirty="0" smtClean="0">
              <a:solidFill>
                <a:schemeClr val="bg1"/>
              </a:solidFill>
            </a:endParaRPr>
          </a:p>
          <a:p>
            <a:r>
              <a:rPr lang="en-US" altLang="zh-CN" dirty="0" smtClean="0">
                <a:solidFill>
                  <a:schemeClr val="bg1"/>
                </a:solidFill>
              </a:rPr>
              <a:t>	}</a:t>
            </a:r>
            <a:endParaRPr lang="en-US" altLang="zh-CN" dirty="0" smtClean="0">
              <a:solidFill>
                <a:schemeClr val="bg1"/>
              </a:solidFill>
            </a:endParaRPr>
          </a:p>
          <a:p>
            <a:r>
              <a:rPr lang="en-US" altLang="zh-CN" dirty="0" smtClean="0">
                <a:solidFill>
                  <a:schemeClr val="bg1"/>
                </a:solidFill>
              </a:rPr>
              <a:t>}</a:t>
            </a:r>
            <a:endParaRPr lang="en-US" altLang="zh-CN" dirty="0" smtClean="0">
              <a:solidFill>
                <a:schemeClr val="bg1"/>
              </a:solidFill>
            </a:endParaRPr>
          </a:p>
          <a:p>
            <a:endParaRPr lang="en-US" altLang="zh-CN" dirty="0" smtClean="0">
              <a:solidFill>
                <a:schemeClr val="bg1"/>
              </a:solidFill>
            </a:endParaRPr>
          </a:p>
          <a:p>
            <a:r>
              <a:rPr lang="en-US" altLang="zh-CN" dirty="0" smtClean="0">
                <a:solidFill>
                  <a:schemeClr val="bg1"/>
                </a:solidFill>
              </a:rPr>
              <a:t>.</a:t>
            </a:r>
            <a:r>
              <a:rPr lang="en-US" altLang="zh-CN" dirty="0" err="1" smtClean="0">
                <a:solidFill>
                  <a:schemeClr val="bg1"/>
                </a:solidFill>
              </a:rPr>
              <a:t>ui</a:t>
            </a:r>
            <a:r>
              <a:rPr lang="en-US" altLang="zh-CN" dirty="0" smtClean="0">
                <a:solidFill>
                  <a:schemeClr val="bg1"/>
                </a:solidFill>
              </a:rPr>
              <a:t>-bar {</a:t>
            </a:r>
            <a:endParaRPr lang="en-US" altLang="zh-CN" dirty="0" smtClean="0">
              <a:solidFill>
                <a:schemeClr val="bg1"/>
              </a:solidFill>
            </a:endParaRPr>
          </a:p>
          <a:p>
            <a:r>
              <a:rPr lang="en-US" altLang="zh-CN" dirty="0" smtClean="0">
                <a:solidFill>
                  <a:schemeClr val="bg1"/>
                </a:solidFill>
              </a:rPr>
              <a:t>	height: 120px;</a:t>
            </a:r>
            <a:endParaRPr lang="en-US" altLang="zh-CN" dirty="0" smtClean="0">
              <a:solidFill>
                <a:schemeClr val="bg1"/>
              </a:solidFill>
            </a:endParaRPr>
          </a:p>
          <a:p>
            <a:r>
              <a:rPr lang="en-US" altLang="zh-CN" dirty="0" smtClean="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648482" cy="461665"/>
          </a:xfrm>
          <a:prstGeom prst="rect">
            <a:avLst/>
          </a:prstGeom>
          <a:noFill/>
        </p:spPr>
        <p:txBody>
          <a:bodyPr wrap="none" rtlCol="0" anchor="t">
            <a:spAutoFit/>
          </a:bodyPr>
          <a:lstStyle/>
          <a:p>
            <a:pPr marL="457200" indent="-457200"/>
            <a:r>
              <a:rPr lang="en-US" altLang="zh-CN" sz="2400" b="1" dirty="0" smtClean="0"/>
              <a:t>3. CSS3</a:t>
            </a:r>
            <a:r>
              <a:rPr lang="zh-CN" altLang="en-US" sz="2400" b="1" dirty="0" smtClean="0"/>
              <a:t>响应式布局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2" name="矩形 11"/>
          <p:cNvSpPr/>
          <p:nvPr/>
        </p:nvSpPr>
        <p:spPr>
          <a:xfrm>
            <a:off x="775064" y="950465"/>
            <a:ext cx="6096000" cy="2562860"/>
          </a:xfrm>
          <a:prstGeom prst="rect">
            <a:avLst/>
          </a:prstGeom>
        </p:spPr>
        <p:txBody>
          <a:bodyPr>
            <a:spAutoFit/>
          </a:bodyPr>
          <a:lstStyle/>
          <a:p>
            <a:r>
              <a:rPr lang="zh-CN" altLang="en-US" dirty="0"/>
              <a:t> and 条件</a:t>
            </a:r>
            <a:endParaRPr lang="zh-CN" altLang="en-US" dirty="0"/>
          </a:p>
          <a:p>
            <a:r>
              <a:rPr lang="zh-CN" altLang="en-US" dirty="0"/>
              <a:t>@media (min-width:800px) and (max-width:1200px) and (orientation:portrait) { ... }</a:t>
            </a:r>
            <a:endParaRPr lang="zh-CN" altLang="en-US" dirty="0"/>
          </a:p>
          <a:p>
            <a:endParaRPr lang="zh-CN" altLang="en-US" dirty="0"/>
          </a:p>
          <a:p>
            <a:r>
              <a:rPr lang="zh-CN" altLang="en-US" dirty="0"/>
              <a:t> or 关键词</a:t>
            </a:r>
            <a:endParaRPr lang="zh-CN" altLang="en-US" dirty="0"/>
          </a:p>
          <a:p>
            <a:r>
              <a:rPr lang="zh-CN" altLang="en-US" dirty="0"/>
              <a:t>@media (min-width:800px) or (orientation:portrait) { ... }</a:t>
            </a:r>
            <a:endParaRPr lang="zh-CN" altLang="en-US" dirty="0"/>
          </a:p>
          <a:p>
            <a:endParaRPr lang="zh-CN" altLang="en-US" dirty="0"/>
          </a:p>
          <a:p>
            <a:r>
              <a:rPr lang="zh-CN" altLang="en-US" dirty="0"/>
              <a:t>not</a:t>
            </a:r>
            <a:endParaRPr lang="zh-CN" altLang="en-US" dirty="0"/>
          </a:p>
          <a:p>
            <a:r>
              <a:rPr lang="zh-CN" altLang="en-US" dirty="0"/>
              <a:t>@media (not min-width:800px) { ... }</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648482" cy="461665"/>
          </a:xfrm>
          <a:prstGeom prst="rect">
            <a:avLst/>
          </a:prstGeom>
          <a:noFill/>
        </p:spPr>
        <p:txBody>
          <a:bodyPr wrap="none" rtlCol="0" anchor="t">
            <a:spAutoFit/>
          </a:bodyPr>
          <a:lstStyle/>
          <a:p>
            <a:pPr marL="457200" indent="-457200"/>
            <a:r>
              <a:rPr lang="en-US" altLang="zh-CN" sz="2400" b="1" dirty="0" smtClean="0"/>
              <a:t>3. CSS3</a:t>
            </a:r>
            <a:r>
              <a:rPr lang="zh-CN" altLang="en-US" sz="2400" b="1" dirty="0" smtClean="0"/>
              <a:t>响应式布局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2" name="矩形 11"/>
          <p:cNvSpPr/>
          <p:nvPr/>
        </p:nvSpPr>
        <p:spPr>
          <a:xfrm>
            <a:off x="679450" y="1299845"/>
            <a:ext cx="10469245" cy="2011680"/>
          </a:xfrm>
          <a:prstGeom prst="rect">
            <a:avLst/>
          </a:prstGeom>
        </p:spPr>
        <p:txBody>
          <a:bodyPr wrap="square">
            <a:spAutoFit/>
          </a:bodyPr>
          <a:lstStyle/>
          <a:p>
            <a:r>
              <a:rPr lang="zh-CN" dirty="0" smtClean="0"/>
              <a:t>媒体类型：</a:t>
            </a:r>
            <a:endParaRPr lang="zh-CN" dirty="0" smtClean="0"/>
          </a:p>
          <a:p>
            <a:r>
              <a:rPr dirty="0" smtClean="0"/>
              <a:t>媒体类型(Media Type)在css2中是一个常见的属性，也是一个非常有用的属性，可以通过媒体类型对不同的设备指定不同的样式，在css2中我们常碰到的就是all（全部）,screen（屏幕）,print（页面打印或打邱预览模式）,其实在媒体类型不止这三种，w3c总共列出了10种媒体类型。</a:t>
            </a:r>
            <a:endParaRPr dirty="0" smtClean="0"/>
          </a:p>
          <a:p>
            <a:endParaRPr dirty="0" smtClean="0"/>
          </a:p>
          <a:p>
            <a:r>
              <a:rPr dirty="0" smtClean="0"/>
              <a:t>媒体特性</a:t>
            </a:r>
            <a:r>
              <a:rPr lang="zh-CN" dirty="0" smtClean="0"/>
              <a:t>：</a:t>
            </a:r>
            <a:endParaRPr lang="zh-CN" dirty="0" smtClean="0"/>
          </a:p>
          <a:p>
            <a:endParaRPr lang="zh-CN" dirty="0" smtClean="0"/>
          </a:p>
        </p:txBody>
      </p:sp>
      <p:pic>
        <p:nvPicPr>
          <p:cNvPr id="2" name="图片 1" descr="media-query-type"/>
          <p:cNvPicPr>
            <a:picLocks noChangeAspect="1"/>
          </p:cNvPicPr>
          <p:nvPr/>
        </p:nvPicPr>
        <p:blipFill>
          <a:blip r:embed="rId4"/>
          <a:stretch>
            <a:fillRect/>
          </a:stretch>
        </p:blipFill>
        <p:spPr>
          <a:xfrm>
            <a:off x="2222500" y="2585085"/>
            <a:ext cx="3787775" cy="419925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648482" cy="461665"/>
          </a:xfrm>
          <a:prstGeom prst="rect">
            <a:avLst/>
          </a:prstGeom>
          <a:noFill/>
        </p:spPr>
        <p:txBody>
          <a:bodyPr wrap="none" rtlCol="0" anchor="t">
            <a:spAutoFit/>
          </a:bodyPr>
          <a:lstStyle/>
          <a:p>
            <a:pPr marL="457200" indent="-457200"/>
            <a:r>
              <a:rPr lang="en-US" altLang="zh-CN" sz="2400" b="1" dirty="0" smtClean="0"/>
              <a:t>3. CSS3</a:t>
            </a:r>
            <a:r>
              <a:rPr lang="zh-CN" altLang="en-US" sz="2400" b="1" dirty="0" smtClean="0"/>
              <a:t>响应式布局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2" name="矩形 11"/>
          <p:cNvSpPr/>
          <p:nvPr/>
        </p:nvSpPr>
        <p:spPr>
          <a:xfrm>
            <a:off x="775335" y="950595"/>
            <a:ext cx="10487025" cy="3660140"/>
          </a:xfrm>
          <a:prstGeom prst="rect">
            <a:avLst/>
          </a:prstGeom>
        </p:spPr>
        <p:txBody>
          <a:bodyPr wrap="square">
            <a:spAutoFit/>
          </a:bodyPr>
          <a:lstStyle/>
          <a:p>
            <a:r>
              <a:rPr dirty="0" smtClean="0"/>
              <a:t>Media所有参数汇总</a:t>
            </a:r>
            <a:endParaRPr dirty="0" smtClean="0"/>
          </a:p>
          <a:p>
            <a:endParaRPr dirty="0" smtClean="0"/>
          </a:p>
          <a:p>
            <a:r>
              <a:rPr dirty="0" smtClean="0"/>
              <a:t>width:浏览器可视宽度。 </a:t>
            </a:r>
            <a:r>
              <a:rPr lang="en-US" dirty="0" smtClean="0"/>
              <a:t>(min- / max-)</a:t>
            </a:r>
            <a:endParaRPr lang="en-US" dirty="0" smtClean="0"/>
          </a:p>
          <a:p>
            <a:r>
              <a:rPr dirty="0" smtClean="0"/>
              <a:t>height:浏览器可视高度。</a:t>
            </a:r>
            <a:r>
              <a:rPr lang="en-US" dirty="0" smtClean="0">
                <a:sym typeface="+mn-ea"/>
              </a:rPr>
              <a:t>(min- / max-)</a:t>
            </a:r>
            <a:endParaRPr dirty="0" smtClean="0"/>
          </a:p>
          <a:p>
            <a:r>
              <a:rPr dirty="0" smtClean="0"/>
              <a:t>device-width:设备屏幕的宽度。</a:t>
            </a:r>
            <a:r>
              <a:rPr dirty="0" smtClean="0">
                <a:sym typeface="+mn-ea"/>
              </a:rPr>
              <a:t> </a:t>
            </a:r>
            <a:r>
              <a:rPr lang="en-US" dirty="0" smtClean="0">
                <a:sym typeface="+mn-ea"/>
              </a:rPr>
              <a:t>(min- / max-)</a:t>
            </a:r>
            <a:endParaRPr dirty="0" smtClean="0"/>
          </a:p>
          <a:p>
            <a:r>
              <a:rPr dirty="0" smtClean="0"/>
              <a:t>device-height:设备屏幕的高度。</a:t>
            </a:r>
            <a:r>
              <a:rPr dirty="0" smtClean="0">
                <a:sym typeface="+mn-ea"/>
              </a:rPr>
              <a:t> </a:t>
            </a:r>
            <a:r>
              <a:rPr lang="en-US" dirty="0" smtClean="0">
                <a:sym typeface="+mn-ea"/>
              </a:rPr>
              <a:t>(min- / max-)</a:t>
            </a:r>
            <a:endParaRPr dirty="0" smtClean="0"/>
          </a:p>
          <a:p>
            <a:r>
              <a:rPr dirty="0" smtClean="0"/>
              <a:t>orientation:检测设备目前处于横向还是纵向状态。</a:t>
            </a:r>
            <a:r>
              <a:rPr lang="en-US" dirty="0" smtClean="0"/>
              <a:t>portrait | landscape</a:t>
            </a:r>
            <a:endParaRPr lang="en-US" dirty="0" smtClean="0"/>
          </a:p>
          <a:p>
            <a:r>
              <a:rPr dirty="0" smtClean="0"/>
              <a:t>aspect-ratio:检测浏览器可视宽度和高度的比例。(例如：aspect-ratio:16/9)</a:t>
            </a:r>
            <a:endParaRPr dirty="0" smtClean="0"/>
          </a:p>
          <a:p>
            <a:r>
              <a:rPr dirty="0" smtClean="0"/>
              <a:t>device-aspect-ratio:检测设备的宽度和高度的比例。</a:t>
            </a:r>
            <a:endParaRPr dirty="0" smtClean="0"/>
          </a:p>
          <a:p>
            <a:r>
              <a:rPr dirty="0" smtClean="0"/>
              <a:t>color:检测颜色的位数。（例如：min-color:32就会检测设备是否拥有32位颜色）</a:t>
            </a:r>
            <a:endParaRPr dirty="0" smtClean="0"/>
          </a:p>
          <a:p>
            <a:r>
              <a:rPr dirty="0" smtClean="0"/>
              <a:t>color-index:检查设备颜色索引表中的颜色，他的值不能是负数。</a:t>
            </a:r>
            <a:endParaRPr dirty="0" smtClean="0"/>
          </a:p>
          <a:p>
            <a:r>
              <a:rPr dirty="0" smtClean="0"/>
              <a:t>resolution:检测屏幕或打印机的分辨率。(例如：min-resolution:300dpi或min-resolution:118dpcm)。</a:t>
            </a:r>
            <a:endParaRPr dirty="0" smtClean="0"/>
          </a:p>
          <a:p>
            <a:r>
              <a:rPr dirty="0" smtClean="0"/>
              <a:t>grid:检测输出的设备是网格的还是位图设备。</a:t>
            </a:r>
            <a:endParaRPr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648482" cy="461665"/>
          </a:xfrm>
          <a:prstGeom prst="rect">
            <a:avLst/>
          </a:prstGeom>
          <a:noFill/>
        </p:spPr>
        <p:txBody>
          <a:bodyPr wrap="none" rtlCol="0" anchor="t">
            <a:spAutoFit/>
          </a:bodyPr>
          <a:lstStyle/>
          <a:p>
            <a:pPr marL="457200" indent="-457200"/>
            <a:r>
              <a:rPr lang="en-US" altLang="zh-CN" sz="2400" b="1" dirty="0" smtClean="0"/>
              <a:t>3. CSS3</a:t>
            </a:r>
            <a:r>
              <a:rPr lang="zh-CN" altLang="en-US" sz="2400" b="1" dirty="0" smtClean="0"/>
              <a:t>响应式布局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2" name="矩形 11"/>
          <p:cNvSpPr/>
          <p:nvPr/>
        </p:nvSpPr>
        <p:spPr>
          <a:xfrm>
            <a:off x="775335" y="950595"/>
            <a:ext cx="10487025" cy="2837180"/>
          </a:xfrm>
          <a:prstGeom prst="rect">
            <a:avLst/>
          </a:prstGeom>
        </p:spPr>
        <p:txBody>
          <a:bodyPr wrap="square">
            <a:spAutoFit/>
          </a:bodyPr>
          <a:lstStyle/>
          <a:p>
            <a:r>
              <a:rPr dirty="0" smtClean="0"/>
              <a:t>浏览器支持  </a:t>
            </a:r>
            <a:r>
              <a:rPr lang="en-US" dirty="0" smtClean="0"/>
              <a:t>ie9+</a:t>
            </a:r>
            <a:endParaRPr lang="en-US" dirty="0" smtClean="0"/>
          </a:p>
          <a:p>
            <a:endParaRPr dirty="0" smtClean="0"/>
          </a:p>
          <a:p>
            <a:endParaRPr dirty="0" smtClean="0"/>
          </a:p>
          <a:p>
            <a:r>
              <a:rPr dirty="0" smtClean="0"/>
              <a:t>带有 respond.js 的 Polyfill</a:t>
            </a:r>
            <a:endParaRPr dirty="0" smtClean="0"/>
          </a:p>
          <a:p>
            <a:r>
              <a:rPr dirty="0" smtClean="0"/>
              <a:t>Respond.js 是一个极小的增强 Web 浏览器的 JavaScript 库，使得原本不支持 CSS 媒体查询的浏览器能够支持它们。该脚本循环遍历页面上的所有 CSS 引用，并使用媒体查询分析 CSS 规则。然后，该脚本会监控浏览器宽度变化，添加或删除与 CSS 中媒体查询匹配的样式。最终结果是，能够在原本不支持的浏览器上运行媒体查询。</a:t>
            </a:r>
            <a:endParaRPr dirty="0" smtClean="0"/>
          </a:p>
          <a:p>
            <a:endParaRPr dirty="0" smtClean="0"/>
          </a:p>
          <a:p>
            <a:r>
              <a:rPr dirty="0" smtClean="0"/>
              <a:t>https://github.com/scottjehl/Respond</a:t>
            </a:r>
            <a:endParaRPr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3714478" cy="461665"/>
          </a:xfrm>
          <a:prstGeom prst="rect">
            <a:avLst/>
          </a:prstGeom>
          <a:noFill/>
        </p:spPr>
        <p:txBody>
          <a:bodyPr wrap="none" rtlCol="0" anchor="t">
            <a:spAutoFit/>
          </a:bodyPr>
          <a:lstStyle/>
          <a:p>
            <a:pPr marL="457200" indent="-457200"/>
            <a:r>
              <a:rPr lang="en-US" altLang="zh-CN" sz="2400" b="1" dirty="0" smtClean="0"/>
              <a:t>4. </a:t>
            </a:r>
            <a:r>
              <a:rPr lang="en-US" sz="2400" b="1" dirty="0" smtClean="0"/>
              <a:t>CSS3 </a:t>
            </a:r>
            <a:r>
              <a:rPr lang="zh-CN" altLang="en-US" sz="2400" b="1" dirty="0" smtClean="0"/>
              <a:t>多列布局 （</a:t>
            </a:r>
            <a:r>
              <a:rPr lang="zh-CN" altLang="en-US" sz="2400" b="1" dirty="0" smtClean="0">
                <a:solidFill>
                  <a:srgbClr val="FF0000"/>
                </a:solidFill>
              </a:rPr>
              <a:t>了解</a:t>
            </a:r>
            <a:r>
              <a:rPr lang="zh-CN" altLang="en-US" sz="2400" b="1" dirty="0" smtClean="0"/>
              <a:t>）</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9" name="矩形 8"/>
          <p:cNvSpPr/>
          <p:nvPr/>
        </p:nvSpPr>
        <p:spPr>
          <a:xfrm>
            <a:off x="644433" y="1211721"/>
            <a:ext cx="7415349" cy="369332"/>
          </a:xfrm>
          <a:prstGeom prst="rect">
            <a:avLst/>
          </a:prstGeom>
        </p:spPr>
        <p:txBody>
          <a:bodyPr wrap="square">
            <a:spAutoFit/>
          </a:bodyPr>
          <a:lstStyle/>
          <a:p>
            <a:r>
              <a:rPr lang="zh-CN" altLang="en-US" dirty="0" smtClean="0"/>
              <a:t>通过 </a:t>
            </a:r>
            <a:r>
              <a:rPr lang="en-US" altLang="zh-CN" dirty="0" smtClean="0"/>
              <a:t>CSS3</a:t>
            </a:r>
            <a:r>
              <a:rPr lang="zh-CN" altLang="en-US" dirty="0" smtClean="0"/>
              <a:t>，您能够创建多个列来对文本进行布局 </a:t>
            </a:r>
            <a:r>
              <a:rPr lang="en-US" altLang="zh-CN" dirty="0" smtClean="0"/>
              <a:t>- </a:t>
            </a:r>
            <a:r>
              <a:rPr lang="zh-CN" altLang="en-US" dirty="0" smtClean="0"/>
              <a:t>就像报纸那样！</a:t>
            </a:r>
            <a:endParaRPr lang="zh-CN" altLang="en-US" dirty="0"/>
          </a:p>
        </p:txBody>
      </p:sp>
      <p:sp>
        <p:nvSpPr>
          <p:cNvPr id="11" name="矩形 10"/>
          <p:cNvSpPr/>
          <p:nvPr/>
        </p:nvSpPr>
        <p:spPr>
          <a:xfrm>
            <a:off x="784813" y="2094802"/>
            <a:ext cx="5005345" cy="369332"/>
          </a:xfrm>
          <a:prstGeom prst="rect">
            <a:avLst/>
          </a:prstGeom>
        </p:spPr>
        <p:txBody>
          <a:bodyPr wrap="none">
            <a:spAutoFit/>
          </a:bodyPr>
          <a:lstStyle/>
          <a:p>
            <a:r>
              <a:rPr lang="en-US" b="1" dirty="0" smtClean="0"/>
              <a:t>column-count</a:t>
            </a:r>
            <a:r>
              <a:rPr lang="en-US" dirty="0" smtClean="0"/>
              <a:t> </a:t>
            </a:r>
            <a:r>
              <a:rPr lang="zh-CN" altLang="en-US" dirty="0" smtClean="0"/>
              <a:t>属性规定元素应该被分隔的列数：</a:t>
            </a:r>
            <a:endParaRPr lang="zh-CN" altLang="en-US" dirty="0"/>
          </a:p>
        </p:txBody>
      </p:sp>
      <p:sp>
        <p:nvSpPr>
          <p:cNvPr id="13" name="矩形 12"/>
          <p:cNvSpPr/>
          <p:nvPr/>
        </p:nvSpPr>
        <p:spPr>
          <a:xfrm>
            <a:off x="784290" y="2591189"/>
            <a:ext cx="3882986" cy="369332"/>
          </a:xfrm>
          <a:prstGeom prst="rect">
            <a:avLst/>
          </a:prstGeom>
        </p:spPr>
        <p:txBody>
          <a:bodyPr wrap="none">
            <a:spAutoFit/>
          </a:bodyPr>
          <a:lstStyle/>
          <a:p>
            <a:r>
              <a:rPr lang="en-US" altLang="zh-CN" b="1" dirty="0" smtClean="0"/>
              <a:t>column-gap </a:t>
            </a:r>
            <a:r>
              <a:rPr lang="zh-CN" altLang="en-US" dirty="0" smtClean="0"/>
              <a:t>属性规定列之间的间隔：</a:t>
            </a:r>
            <a:endParaRPr lang="zh-CN" altLang="en-US" dirty="0"/>
          </a:p>
        </p:txBody>
      </p:sp>
      <p:sp>
        <p:nvSpPr>
          <p:cNvPr id="14" name="矩形 13"/>
          <p:cNvSpPr/>
          <p:nvPr/>
        </p:nvSpPr>
        <p:spPr>
          <a:xfrm>
            <a:off x="811036" y="3179016"/>
            <a:ext cx="5779596" cy="923330"/>
          </a:xfrm>
          <a:prstGeom prst="rect">
            <a:avLst/>
          </a:prstGeom>
        </p:spPr>
        <p:txBody>
          <a:bodyPr wrap="none">
            <a:spAutoFit/>
          </a:bodyPr>
          <a:lstStyle/>
          <a:p>
            <a:r>
              <a:rPr lang="en-US" altLang="zh-CN" b="1" dirty="0" smtClean="0"/>
              <a:t>column-rule </a:t>
            </a:r>
            <a:r>
              <a:rPr lang="zh-CN" altLang="en-US" dirty="0" smtClean="0"/>
              <a:t>属性设置列之间的宽度、样式和颜色规则。</a:t>
            </a:r>
            <a:endParaRPr lang="en-US" altLang="zh-CN" dirty="0" smtClean="0"/>
          </a:p>
          <a:p>
            <a:endParaRPr lang="en-US" altLang="zh-CN" dirty="0" smtClean="0"/>
          </a:p>
          <a:p>
            <a:r>
              <a:rPr lang="en-US" altLang="zh-CN" b="1" dirty="0" smtClean="0"/>
              <a:t>column-</a:t>
            </a:r>
            <a:r>
              <a:rPr lang="en-US" altLang="zh-CN" b="1" dirty="0" err="1" smtClean="0"/>
              <a:t>span:all</a:t>
            </a:r>
            <a:r>
              <a:rPr lang="en-US" altLang="zh-CN" b="1" dirty="0" smtClean="0"/>
              <a:t>;  </a:t>
            </a:r>
            <a:r>
              <a:rPr lang="zh-CN" altLang="en-US" dirty="0" smtClean="0"/>
              <a:t>标题横跨所有的列</a:t>
            </a:r>
            <a:endParaRPr lang="zh-CN" altLang="en-US" dirty="0"/>
          </a:p>
        </p:txBody>
      </p:sp>
      <p:sp>
        <p:nvSpPr>
          <p:cNvPr id="10" name="矩形 9"/>
          <p:cNvSpPr/>
          <p:nvPr/>
        </p:nvSpPr>
        <p:spPr>
          <a:xfrm>
            <a:off x="6894287" y="2117636"/>
            <a:ext cx="4513942" cy="1200329"/>
          </a:xfrm>
          <a:prstGeom prst="rect">
            <a:avLst/>
          </a:prstGeom>
          <a:solidFill>
            <a:schemeClr val="accent2"/>
          </a:solidFill>
        </p:spPr>
        <p:txBody>
          <a:bodyPr wrap="square">
            <a:spAutoFit/>
          </a:bodyPr>
          <a:lstStyle/>
          <a:p>
            <a:r>
              <a:rPr lang="en-US" altLang="zh-CN" dirty="0" smtClean="0">
                <a:solidFill>
                  <a:schemeClr val="bg1"/>
                </a:solidFill>
              </a:rPr>
              <a:t>column-count:3;</a:t>
            </a:r>
            <a:endParaRPr lang="en-US" altLang="zh-CN" dirty="0" smtClean="0">
              <a:solidFill>
                <a:schemeClr val="bg1"/>
              </a:solidFill>
            </a:endParaRPr>
          </a:p>
          <a:p>
            <a:r>
              <a:rPr lang="en-US" altLang="zh-CN" dirty="0" smtClean="0">
                <a:solidFill>
                  <a:schemeClr val="bg1"/>
                </a:solidFill>
              </a:rPr>
              <a:t>column-width:300px; </a:t>
            </a:r>
            <a:endParaRPr lang="en-US" altLang="zh-CN" dirty="0" smtClean="0">
              <a:solidFill>
                <a:schemeClr val="bg1"/>
              </a:solidFill>
            </a:endParaRPr>
          </a:p>
          <a:p>
            <a:r>
              <a:rPr lang="en-US" altLang="zh-CN" dirty="0" smtClean="0">
                <a:solidFill>
                  <a:schemeClr val="bg1"/>
                </a:solidFill>
              </a:rPr>
              <a:t>column-gap:50px;</a:t>
            </a:r>
            <a:endParaRPr lang="en-US" altLang="zh-CN" dirty="0" smtClean="0">
              <a:solidFill>
                <a:schemeClr val="bg1"/>
              </a:solidFill>
            </a:endParaRPr>
          </a:p>
          <a:p>
            <a:r>
              <a:rPr lang="en-US" altLang="zh-CN" dirty="0" smtClean="0">
                <a:solidFill>
                  <a:schemeClr val="bg1"/>
                </a:solidFill>
              </a:rPr>
              <a:t>column-rule:5px dashed #</a:t>
            </a:r>
            <a:r>
              <a:rPr lang="en-US" altLang="zh-CN" dirty="0" err="1" smtClean="0">
                <a:solidFill>
                  <a:schemeClr val="bg1"/>
                </a:solidFill>
              </a:rPr>
              <a:t>ccc</a:t>
            </a:r>
            <a:r>
              <a:rPr lang="en-US" altLang="zh-CN" dirty="0" smtClean="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3714478" cy="461665"/>
          </a:xfrm>
          <a:prstGeom prst="rect">
            <a:avLst/>
          </a:prstGeom>
          <a:noFill/>
        </p:spPr>
        <p:txBody>
          <a:bodyPr wrap="none" rtlCol="0" anchor="t">
            <a:spAutoFit/>
          </a:bodyPr>
          <a:lstStyle/>
          <a:p>
            <a:pPr marL="457200" indent="-457200"/>
            <a:r>
              <a:rPr lang="en-US" altLang="zh-CN" sz="2400" b="1" dirty="0" smtClean="0"/>
              <a:t>4. </a:t>
            </a:r>
            <a:r>
              <a:rPr lang="en-US" sz="2400" b="1" dirty="0" smtClean="0"/>
              <a:t>CSS3 </a:t>
            </a:r>
            <a:r>
              <a:rPr lang="zh-CN" altLang="en-US" sz="2400" b="1" dirty="0" smtClean="0"/>
              <a:t>多列布局 （</a:t>
            </a:r>
            <a:r>
              <a:rPr lang="zh-CN" altLang="en-US" sz="2400" b="1" dirty="0" smtClean="0">
                <a:solidFill>
                  <a:srgbClr val="FF0000"/>
                </a:solidFill>
              </a:rPr>
              <a:t>了解</a:t>
            </a:r>
            <a:r>
              <a:rPr lang="zh-CN" altLang="en-US" sz="2400" b="1" dirty="0" smtClean="0"/>
              <a:t>）</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1" name="矩形 10"/>
          <p:cNvSpPr/>
          <p:nvPr/>
        </p:nvSpPr>
        <p:spPr>
          <a:xfrm>
            <a:off x="3697830" y="1049772"/>
            <a:ext cx="5005345" cy="369332"/>
          </a:xfrm>
          <a:prstGeom prst="rect">
            <a:avLst/>
          </a:prstGeom>
        </p:spPr>
        <p:txBody>
          <a:bodyPr wrap="none">
            <a:spAutoFit/>
          </a:bodyPr>
          <a:lstStyle/>
          <a:p>
            <a:r>
              <a:rPr lang="en-US" b="1" dirty="0" smtClean="0"/>
              <a:t>column-count</a:t>
            </a:r>
            <a:r>
              <a:rPr lang="en-US" dirty="0" smtClean="0"/>
              <a:t> </a:t>
            </a:r>
            <a:r>
              <a:rPr lang="zh-CN" altLang="en-US" dirty="0" smtClean="0"/>
              <a:t>属性规定元素应该被分隔的列数：</a:t>
            </a:r>
            <a:endParaRPr lang="zh-CN" altLang="en-US" dirty="0"/>
          </a:p>
        </p:txBody>
      </p:sp>
      <p:sp>
        <p:nvSpPr>
          <p:cNvPr id="12" name="矩形 11"/>
          <p:cNvSpPr/>
          <p:nvPr/>
        </p:nvSpPr>
        <p:spPr>
          <a:xfrm>
            <a:off x="618309" y="2186077"/>
            <a:ext cx="6096000" cy="1754326"/>
          </a:xfrm>
          <a:prstGeom prst="rect">
            <a:avLst/>
          </a:prstGeom>
          <a:solidFill>
            <a:schemeClr val="accent2"/>
          </a:solidFill>
        </p:spPr>
        <p:txBody>
          <a:bodyPr>
            <a:spAutoFit/>
          </a:bodyPr>
          <a:lstStyle/>
          <a:p>
            <a:r>
              <a:rPr lang="en-US" altLang="zh-CN" dirty="0" smtClean="0">
                <a:solidFill>
                  <a:schemeClr val="bg1"/>
                </a:solidFill>
              </a:rPr>
              <a:t>div</a:t>
            </a:r>
            <a:endParaRPr lang="en-US" altLang="zh-CN" dirty="0" smtClean="0">
              <a:solidFill>
                <a:schemeClr val="bg1"/>
              </a:solidFill>
            </a:endParaRPr>
          </a:p>
          <a:p>
            <a:r>
              <a:rPr lang="en-US" altLang="zh-CN" dirty="0" smtClean="0">
                <a:solidFill>
                  <a:schemeClr val="bg1"/>
                </a:solidFill>
              </a:rPr>
              <a:t>{</a:t>
            </a:r>
            <a:endParaRPr lang="en-US" altLang="zh-CN" sz="1400" dirty="0" smtClean="0">
              <a:solidFill>
                <a:schemeClr val="bg1"/>
              </a:solidFill>
            </a:endParaRPr>
          </a:p>
          <a:p>
            <a:r>
              <a:rPr lang="en-US" altLang="zh-CN" dirty="0" smtClean="0">
                <a:solidFill>
                  <a:schemeClr val="bg1"/>
                </a:solidFill>
              </a:rPr>
              <a:t>	-moz-column-count:3; 	/* Firefox */</a:t>
            </a:r>
            <a:endParaRPr lang="en-US" altLang="zh-CN" dirty="0" smtClean="0">
              <a:solidFill>
                <a:schemeClr val="bg1"/>
              </a:solidFill>
            </a:endParaRPr>
          </a:p>
          <a:p>
            <a:r>
              <a:rPr lang="en-US" altLang="zh-CN" dirty="0" smtClean="0">
                <a:solidFill>
                  <a:schemeClr val="bg1"/>
                </a:solidFill>
              </a:rPr>
              <a:t>	-webkit-column-count:3; /* Safari </a:t>
            </a:r>
            <a:r>
              <a:rPr lang="zh-CN" altLang="en-US" dirty="0" smtClean="0">
                <a:solidFill>
                  <a:schemeClr val="bg1"/>
                </a:solidFill>
              </a:rPr>
              <a:t>和 </a:t>
            </a:r>
            <a:r>
              <a:rPr lang="en-US" altLang="zh-CN" dirty="0" smtClean="0">
                <a:solidFill>
                  <a:schemeClr val="bg1"/>
                </a:solidFill>
              </a:rPr>
              <a:t>Chrome */</a:t>
            </a:r>
            <a:endParaRPr lang="en-US" altLang="zh-CN" dirty="0" smtClean="0">
              <a:solidFill>
                <a:schemeClr val="bg1"/>
              </a:solidFill>
            </a:endParaRPr>
          </a:p>
          <a:p>
            <a:r>
              <a:rPr lang="en-US" altLang="zh-CN" dirty="0" smtClean="0">
                <a:solidFill>
                  <a:schemeClr val="bg1"/>
                </a:solidFill>
              </a:rPr>
              <a:t>	column-count:3;</a:t>
            </a:r>
            <a:endParaRPr lang="en-US" altLang="zh-CN" dirty="0" smtClean="0">
              <a:solidFill>
                <a:schemeClr val="bg1"/>
              </a:solidFill>
            </a:endParaRPr>
          </a:p>
          <a:p>
            <a:r>
              <a:rPr lang="en-US" altLang="zh-CN" dirty="0" smtClean="0">
                <a:solidFill>
                  <a:schemeClr val="bg1"/>
                </a:solidFill>
              </a:rPr>
              <a:t>}</a:t>
            </a:r>
            <a:endParaRPr lang="zh-CN" altLang="en-US" dirty="0">
              <a:solidFill>
                <a:schemeClr val="bg1"/>
              </a:solidFill>
            </a:endParaRPr>
          </a:p>
        </p:txBody>
      </p:sp>
      <p:pic>
        <p:nvPicPr>
          <p:cNvPr id="15" name="Picture 2"/>
          <p:cNvPicPr>
            <a:picLocks noChangeAspect="1" noChangeArrowheads="1"/>
          </p:cNvPicPr>
          <p:nvPr/>
        </p:nvPicPr>
        <p:blipFill>
          <a:blip r:embed="rId4" cstate="print"/>
          <a:srcRect/>
          <a:stretch>
            <a:fillRect/>
          </a:stretch>
        </p:blipFill>
        <p:spPr bwMode="auto">
          <a:xfrm>
            <a:off x="7466104" y="2157685"/>
            <a:ext cx="3895725" cy="233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3714478" cy="461665"/>
          </a:xfrm>
          <a:prstGeom prst="rect">
            <a:avLst/>
          </a:prstGeom>
          <a:noFill/>
        </p:spPr>
        <p:txBody>
          <a:bodyPr wrap="none" rtlCol="0" anchor="t">
            <a:spAutoFit/>
          </a:bodyPr>
          <a:lstStyle/>
          <a:p>
            <a:pPr marL="457200" indent="-457200"/>
            <a:r>
              <a:rPr lang="en-US" altLang="zh-CN" sz="2400" b="1" dirty="0" smtClean="0"/>
              <a:t>4. </a:t>
            </a:r>
            <a:r>
              <a:rPr lang="en-US" sz="2400" b="1" dirty="0" smtClean="0"/>
              <a:t>CSS3 </a:t>
            </a:r>
            <a:r>
              <a:rPr lang="zh-CN" altLang="en-US" sz="2400" b="1" dirty="0" smtClean="0"/>
              <a:t>多列布局 （</a:t>
            </a:r>
            <a:r>
              <a:rPr lang="zh-CN" altLang="en-US" sz="2400" b="1" dirty="0" smtClean="0">
                <a:solidFill>
                  <a:srgbClr val="FF0000"/>
                </a:solidFill>
              </a:rPr>
              <a:t>了解</a:t>
            </a:r>
            <a:r>
              <a:rPr lang="zh-CN" altLang="en-US" sz="2400" b="1" dirty="0" smtClean="0"/>
              <a:t>）</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1" name="矩形 10"/>
          <p:cNvSpPr/>
          <p:nvPr/>
        </p:nvSpPr>
        <p:spPr>
          <a:xfrm>
            <a:off x="3697830" y="1049772"/>
            <a:ext cx="3720570" cy="369332"/>
          </a:xfrm>
          <a:prstGeom prst="rect">
            <a:avLst/>
          </a:prstGeom>
        </p:spPr>
        <p:txBody>
          <a:bodyPr wrap="none">
            <a:spAutoFit/>
          </a:bodyPr>
          <a:lstStyle/>
          <a:p>
            <a:r>
              <a:rPr lang="en-US" altLang="zh-CN" b="1" dirty="0" smtClean="0"/>
              <a:t>column-gap  </a:t>
            </a:r>
            <a:r>
              <a:rPr lang="zh-CN" altLang="en-US" b="1" dirty="0" smtClean="0"/>
              <a:t>属性规定列之间的间隔</a:t>
            </a:r>
            <a:endParaRPr lang="zh-CN" altLang="en-US" b="1" dirty="0"/>
          </a:p>
        </p:txBody>
      </p:sp>
      <p:sp>
        <p:nvSpPr>
          <p:cNvPr id="10" name="矩形 9"/>
          <p:cNvSpPr/>
          <p:nvPr/>
        </p:nvSpPr>
        <p:spPr>
          <a:xfrm>
            <a:off x="802067" y="1885796"/>
            <a:ext cx="3063659" cy="369332"/>
          </a:xfrm>
          <a:prstGeom prst="rect">
            <a:avLst/>
          </a:prstGeom>
        </p:spPr>
        <p:txBody>
          <a:bodyPr wrap="none">
            <a:spAutoFit/>
          </a:bodyPr>
          <a:lstStyle/>
          <a:p>
            <a:r>
              <a:rPr lang="zh-CN" altLang="en-US" dirty="0" smtClean="0"/>
              <a:t>规定列之间 </a:t>
            </a:r>
            <a:r>
              <a:rPr lang="en-US" altLang="zh-CN" dirty="0" smtClean="0"/>
              <a:t>40 </a:t>
            </a:r>
            <a:r>
              <a:rPr lang="zh-CN" altLang="en-US" dirty="0" smtClean="0"/>
              <a:t>像素的间隔：</a:t>
            </a:r>
            <a:endParaRPr lang="zh-CN" altLang="en-US" dirty="0"/>
          </a:p>
        </p:txBody>
      </p:sp>
      <p:pic>
        <p:nvPicPr>
          <p:cNvPr id="44034" name="Picture 2"/>
          <p:cNvPicPr>
            <a:picLocks noChangeAspect="1" noChangeArrowheads="1"/>
          </p:cNvPicPr>
          <p:nvPr/>
        </p:nvPicPr>
        <p:blipFill>
          <a:blip r:embed="rId4" cstate="print"/>
          <a:srcRect/>
          <a:stretch>
            <a:fillRect/>
          </a:stretch>
        </p:blipFill>
        <p:spPr bwMode="auto">
          <a:xfrm>
            <a:off x="7145383" y="2465888"/>
            <a:ext cx="5046617" cy="2382202"/>
          </a:xfrm>
          <a:prstGeom prst="rect">
            <a:avLst/>
          </a:prstGeom>
          <a:noFill/>
          <a:ln w="9525">
            <a:noFill/>
            <a:miter lim="800000"/>
            <a:headEnd/>
            <a:tailEnd/>
          </a:ln>
          <a:effectLst/>
        </p:spPr>
      </p:pic>
      <p:sp>
        <p:nvSpPr>
          <p:cNvPr id="13" name="矩形 12"/>
          <p:cNvSpPr/>
          <p:nvPr/>
        </p:nvSpPr>
        <p:spPr>
          <a:xfrm>
            <a:off x="866503" y="2499585"/>
            <a:ext cx="5926182" cy="2862322"/>
          </a:xfrm>
          <a:prstGeom prst="rect">
            <a:avLst/>
          </a:prstGeom>
          <a:solidFill>
            <a:schemeClr val="accent2"/>
          </a:solidFill>
        </p:spPr>
        <p:txBody>
          <a:bodyPr wrap="square">
            <a:spAutoFit/>
          </a:bodyPr>
          <a:lstStyle/>
          <a:p>
            <a:r>
              <a:rPr lang="en-US" altLang="zh-CN" dirty="0" smtClean="0">
                <a:solidFill>
                  <a:schemeClr val="bg1"/>
                </a:solidFill>
              </a:rPr>
              <a:t>.newspaper</a:t>
            </a:r>
            <a:endParaRPr lang="en-US" altLang="zh-CN" dirty="0" smtClean="0">
              <a:solidFill>
                <a:schemeClr val="bg1"/>
              </a:solidFill>
            </a:endParaRPr>
          </a:p>
          <a:p>
            <a:r>
              <a:rPr lang="en-US" altLang="zh-CN" dirty="0" smtClean="0">
                <a:solidFill>
                  <a:schemeClr val="bg1"/>
                </a:solidFill>
              </a:rPr>
              <a:t>{</a:t>
            </a:r>
            <a:endParaRPr lang="en-US" altLang="zh-CN" dirty="0" smtClean="0">
              <a:solidFill>
                <a:schemeClr val="bg1"/>
              </a:solidFill>
            </a:endParaRPr>
          </a:p>
          <a:p>
            <a:pPr lvl="1"/>
            <a:r>
              <a:rPr lang="en-US" altLang="zh-CN" dirty="0" smtClean="0">
                <a:solidFill>
                  <a:schemeClr val="bg1"/>
                </a:solidFill>
              </a:rPr>
              <a:t>-moz-column-count:3; /* Firefox */</a:t>
            </a:r>
            <a:endParaRPr lang="en-US" altLang="zh-CN" dirty="0" smtClean="0">
              <a:solidFill>
                <a:schemeClr val="bg1"/>
              </a:solidFill>
            </a:endParaRPr>
          </a:p>
          <a:p>
            <a:pPr lvl="1"/>
            <a:r>
              <a:rPr lang="en-US" altLang="zh-CN" dirty="0" smtClean="0">
                <a:solidFill>
                  <a:schemeClr val="bg1"/>
                </a:solidFill>
              </a:rPr>
              <a:t>-webkit-column-count:3; /* Safari and Chrome */</a:t>
            </a:r>
            <a:endParaRPr lang="en-US" altLang="zh-CN" dirty="0" smtClean="0">
              <a:solidFill>
                <a:schemeClr val="bg1"/>
              </a:solidFill>
            </a:endParaRPr>
          </a:p>
          <a:p>
            <a:pPr lvl="1"/>
            <a:r>
              <a:rPr lang="en-US" altLang="zh-CN" dirty="0" smtClean="0">
                <a:solidFill>
                  <a:schemeClr val="bg1"/>
                </a:solidFill>
              </a:rPr>
              <a:t>column-count:3;</a:t>
            </a:r>
            <a:endParaRPr lang="en-US" altLang="zh-CN" dirty="0" smtClean="0">
              <a:solidFill>
                <a:schemeClr val="bg1"/>
              </a:solidFill>
            </a:endParaRPr>
          </a:p>
          <a:p>
            <a:pPr lvl="1"/>
            <a:endParaRPr lang="en-US" altLang="zh-CN" dirty="0" smtClean="0">
              <a:solidFill>
                <a:schemeClr val="bg1"/>
              </a:solidFill>
            </a:endParaRPr>
          </a:p>
          <a:p>
            <a:pPr lvl="1"/>
            <a:r>
              <a:rPr lang="en-US" altLang="zh-CN" dirty="0" smtClean="0">
                <a:solidFill>
                  <a:schemeClr val="bg1"/>
                </a:solidFill>
              </a:rPr>
              <a:t>-moz-column-gap:30px; /* Firefox */</a:t>
            </a:r>
            <a:endParaRPr lang="en-US" altLang="zh-CN" dirty="0" smtClean="0">
              <a:solidFill>
                <a:schemeClr val="bg1"/>
              </a:solidFill>
            </a:endParaRPr>
          </a:p>
          <a:p>
            <a:pPr lvl="1"/>
            <a:r>
              <a:rPr lang="en-US" altLang="zh-CN" dirty="0" smtClean="0">
                <a:solidFill>
                  <a:schemeClr val="bg1"/>
                </a:solidFill>
              </a:rPr>
              <a:t>-webkit-column-gap:30px; /* Safari and Chrome */</a:t>
            </a:r>
            <a:endParaRPr lang="en-US" altLang="zh-CN" dirty="0" smtClean="0">
              <a:solidFill>
                <a:schemeClr val="bg1"/>
              </a:solidFill>
            </a:endParaRPr>
          </a:p>
          <a:p>
            <a:pPr lvl="1"/>
            <a:r>
              <a:rPr lang="en-US" altLang="zh-CN" dirty="0" smtClean="0">
                <a:solidFill>
                  <a:schemeClr val="bg1"/>
                </a:solidFill>
              </a:rPr>
              <a:t>column-gap:30px;</a:t>
            </a:r>
            <a:endParaRPr lang="en-US" altLang="zh-CN" dirty="0" smtClean="0">
              <a:solidFill>
                <a:schemeClr val="bg1"/>
              </a:solidFill>
            </a:endParaRPr>
          </a:p>
          <a:p>
            <a:r>
              <a:rPr lang="en-US" altLang="zh-CN" dirty="0" smtClean="0">
                <a:solidFill>
                  <a:schemeClr val="bg1"/>
                </a:solidFill>
              </a:rPr>
              <a:t>}</a:t>
            </a:r>
            <a:endParaRPr lang="en-US" altLang="zh-CN" dirty="0" smtClean="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3714478" cy="461665"/>
          </a:xfrm>
          <a:prstGeom prst="rect">
            <a:avLst/>
          </a:prstGeom>
          <a:noFill/>
        </p:spPr>
        <p:txBody>
          <a:bodyPr wrap="none" rtlCol="0" anchor="t">
            <a:spAutoFit/>
          </a:bodyPr>
          <a:lstStyle/>
          <a:p>
            <a:pPr marL="457200" indent="-457200"/>
            <a:r>
              <a:rPr lang="en-US" altLang="zh-CN" sz="2400" b="1" dirty="0" smtClean="0"/>
              <a:t>4. </a:t>
            </a:r>
            <a:r>
              <a:rPr lang="en-US" sz="2400" b="1" dirty="0" smtClean="0"/>
              <a:t>CSS3 </a:t>
            </a:r>
            <a:r>
              <a:rPr lang="zh-CN" altLang="en-US" sz="2400" b="1" dirty="0" smtClean="0"/>
              <a:t>多列布局 （</a:t>
            </a:r>
            <a:r>
              <a:rPr lang="zh-CN" altLang="en-US" sz="2400" b="1" dirty="0" smtClean="0">
                <a:solidFill>
                  <a:srgbClr val="FF0000"/>
                </a:solidFill>
              </a:rPr>
              <a:t>了解</a:t>
            </a:r>
            <a:r>
              <a:rPr lang="zh-CN" altLang="en-US" sz="2400" b="1" dirty="0" smtClean="0"/>
              <a:t>）</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1" name="矩形 10"/>
          <p:cNvSpPr/>
          <p:nvPr/>
        </p:nvSpPr>
        <p:spPr>
          <a:xfrm>
            <a:off x="3697830" y="1049772"/>
            <a:ext cx="5832494" cy="369332"/>
          </a:xfrm>
          <a:prstGeom prst="rect">
            <a:avLst/>
          </a:prstGeom>
        </p:spPr>
        <p:txBody>
          <a:bodyPr wrap="none">
            <a:spAutoFit/>
          </a:bodyPr>
          <a:lstStyle/>
          <a:p>
            <a:r>
              <a:rPr lang="en-US" altLang="zh-CN" b="1" dirty="0" smtClean="0"/>
              <a:t>column-rule  </a:t>
            </a:r>
            <a:r>
              <a:rPr lang="zh-CN" altLang="en-US" b="1" dirty="0" smtClean="0"/>
              <a:t>属性设置列之间的宽度、样式和颜色规则。</a:t>
            </a:r>
            <a:endParaRPr lang="zh-CN" altLang="en-US" b="1" dirty="0"/>
          </a:p>
        </p:txBody>
      </p:sp>
      <p:sp>
        <p:nvSpPr>
          <p:cNvPr id="12" name="矩形 11"/>
          <p:cNvSpPr/>
          <p:nvPr/>
        </p:nvSpPr>
        <p:spPr>
          <a:xfrm>
            <a:off x="644434" y="1853982"/>
            <a:ext cx="6096000" cy="4247317"/>
          </a:xfrm>
          <a:prstGeom prst="rect">
            <a:avLst/>
          </a:prstGeom>
          <a:solidFill>
            <a:schemeClr val="accent2"/>
          </a:solidFill>
        </p:spPr>
        <p:txBody>
          <a:bodyPr>
            <a:spAutoFit/>
          </a:bodyPr>
          <a:lstStyle/>
          <a:p>
            <a:r>
              <a:rPr lang="en-US" altLang="zh-CN" dirty="0" smtClean="0">
                <a:solidFill>
                  <a:schemeClr val="bg1"/>
                </a:solidFill>
              </a:rPr>
              <a:t>.newspaper</a:t>
            </a:r>
            <a:endParaRPr lang="en-US" altLang="zh-CN" dirty="0" smtClean="0">
              <a:solidFill>
                <a:schemeClr val="bg1"/>
              </a:solidFill>
            </a:endParaRPr>
          </a:p>
          <a:p>
            <a:r>
              <a:rPr lang="en-US" altLang="zh-CN" dirty="0" smtClean="0">
                <a:solidFill>
                  <a:schemeClr val="bg1"/>
                </a:solidFill>
              </a:rPr>
              <a:t>{</a:t>
            </a:r>
            <a:endParaRPr lang="en-US" altLang="zh-CN" dirty="0" smtClean="0">
              <a:solidFill>
                <a:schemeClr val="bg1"/>
              </a:solidFill>
            </a:endParaRPr>
          </a:p>
          <a:p>
            <a:r>
              <a:rPr lang="en-US" altLang="zh-CN" dirty="0" smtClean="0">
                <a:solidFill>
                  <a:schemeClr val="bg1"/>
                </a:solidFill>
              </a:rPr>
              <a:t>-moz-column-count:3; /* Firefox */</a:t>
            </a:r>
            <a:endParaRPr lang="en-US" altLang="zh-CN" dirty="0" smtClean="0">
              <a:solidFill>
                <a:schemeClr val="bg1"/>
              </a:solidFill>
            </a:endParaRPr>
          </a:p>
          <a:p>
            <a:r>
              <a:rPr lang="en-US" altLang="zh-CN" dirty="0" smtClean="0">
                <a:solidFill>
                  <a:schemeClr val="bg1"/>
                </a:solidFill>
              </a:rPr>
              <a:t>-webkit-column-count:3; /* Safari and Chrome */</a:t>
            </a:r>
            <a:endParaRPr lang="en-US" altLang="zh-CN" dirty="0" smtClean="0">
              <a:solidFill>
                <a:schemeClr val="bg1"/>
              </a:solidFill>
            </a:endParaRPr>
          </a:p>
          <a:p>
            <a:r>
              <a:rPr lang="en-US" altLang="zh-CN" dirty="0" smtClean="0">
                <a:solidFill>
                  <a:schemeClr val="bg1"/>
                </a:solidFill>
              </a:rPr>
              <a:t>column-count:3;</a:t>
            </a:r>
            <a:endParaRPr lang="en-US" altLang="zh-CN" dirty="0" smtClean="0">
              <a:solidFill>
                <a:schemeClr val="bg1"/>
              </a:solidFill>
            </a:endParaRPr>
          </a:p>
          <a:p>
            <a:endParaRPr lang="en-US" altLang="zh-CN" dirty="0" smtClean="0">
              <a:solidFill>
                <a:schemeClr val="bg1"/>
              </a:solidFill>
            </a:endParaRPr>
          </a:p>
          <a:p>
            <a:r>
              <a:rPr lang="en-US" altLang="zh-CN" dirty="0" smtClean="0">
                <a:solidFill>
                  <a:schemeClr val="bg1"/>
                </a:solidFill>
              </a:rPr>
              <a:t>-moz-column-gap:40px; /* Firefox */</a:t>
            </a:r>
            <a:endParaRPr lang="en-US" altLang="zh-CN" dirty="0" smtClean="0">
              <a:solidFill>
                <a:schemeClr val="bg1"/>
              </a:solidFill>
            </a:endParaRPr>
          </a:p>
          <a:p>
            <a:r>
              <a:rPr lang="en-US" altLang="zh-CN" dirty="0" smtClean="0">
                <a:solidFill>
                  <a:schemeClr val="bg1"/>
                </a:solidFill>
              </a:rPr>
              <a:t>-webkit-column-gap:40px; /* Safari and Chrome */</a:t>
            </a:r>
            <a:endParaRPr lang="en-US" altLang="zh-CN" dirty="0" smtClean="0">
              <a:solidFill>
                <a:schemeClr val="bg1"/>
              </a:solidFill>
            </a:endParaRPr>
          </a:p>
          <a:p>
            <a:r>
              <a:rPr lang="en-US" altLang="zh-CN" dirty="0" smtClean="0">
                <a:solidFill>
                  <a:schemeClr val="bg1"/>
                </a:solidFill>
              </a:rPr>
              <a:t>column-gap:40px;</a:t>
            </a:r>
            <a:endParaRPr lang="en-US" altLang="zh-CN" dirty="0" smtClean="0">
              <a:solidFill>
                <a:schemeClr val="bg1"/>
              </a:solidFill>
            </a:endParaRPr>
          </a:p>
          <a:p>
            <a:endParaRPr lang="en-US" altLang="zh-CN" dirty="0" smtClean="0">
              <a:solidFill>
                <a:schemeClr val="bg1"/>
              </a:solidFill>
            </a:endParaRPr>
          </a:p>
          <a:p>
            <a:r>
              <a:rPr lang="en-US" altLang="zh-CN" dirty="0" smtClean="0">
                <a:solidFill>
                  <a:schemeClr val="bg1"/>
                </a:solidFill>
              </a:rPr>
              <a:t>-moz-column-rule:4px outset #ff0000; /* Firefox */</a:t>
            </a:r>
            <a:endParaRPr lang="en-US" altLang="zh-CN" dirty="0" smtClean="0">
              <a:solidFill>
                <a:schemeClr val="bg1"/>
              </a:solidFill>
            </a:endParaRPr>
          </a:p>
          <a:p>
            <a:r>
              <a:rPr lang="en-US" altLang="zh-CN" dirty="0" smtClean="0">
                <a:solidFill>
                  <a:schemeClr val="bg1"/>
                </a:solidFill>
              </a:rPr>
              <a:t>-webkit-column-rule:4px outset #ff0000; /* Safari and Chrome */</a:t>
            </a:r>
            <a:endParaRPr lang="en-US" altLang="zh-CN" dirty="0" smtClean="0">
              <a:solidFill>
                <a:schemeClr val="bg1"/>
              </a:solidFill>
            </a:endParaRPr>
          </a:p>
          <a:p>
            <a:r>
              <a:rPr lang="en-US" altLang="zh-CN" dirty="0" smtClean="0">
                <a:solidFill>
                  <a:schemeClr val="bg1"/>
                </a:solidFill>
              </a:rPr>
              <a:t>column-rule:4px outset #ff0000;</a:t>
            </a:r>
            <a:endParaRPr lang="en-US" altLang="zh-CN" dirty="0" smtClean="0">
              <a:solidFill>
                <a:schemeClr val="bg1"/>
              </a:solidFill>
            </a:endParaRPr>
          </a:p>
          <a:p>
            <a:r>
              <a:rPr lang="en-US" altLang="zh-CN" dirty="0" smtClean="0">
                <a:solidFill>
                  <a:schemeClr val="bg1"/>
                </a:solidFill>
              </a:rPr>
              <a:t>}</a:t>
            </a:r>
            <a:endParaRPr lang="zh-CN" altLang="en-US" dirty="0">
              <a:solidFill>
                <a:schemeClr val="bg1"/>
              </a:solidFill>
            </a:endParaRPr>
          </a:p>
        </p:txBody>
      </p:sp>
      <p:pic>
        <p:nvPicPr>
          <p:cNvPr id="48130" name="Picture 2"/>
          <p:cNvPicPr>
            <a:picLocks noChangeAspect="1" noChangeArrowheads="1"/>
          </p:cNvPicPr>
          <p:nvPr/>
        </p:nvPicPr>
        <p:blipFill>
          <a:blip r:embed="rId4" cstate="print"/>
          <a:srcRect/>
          <a:stretch>
            <a:fillRect/>
          </a:stretch>
        </p:blipFill>
        <p:spPr bwMode="auto">
          <a:xfrm>
            <a:off x="6846719" y="2129246"/>
            <a:ext cx="5251822" cy="24688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3714478" cy="461665"/>
          </a:xfrm>
          <a:prstGeom prst="rect">
            <a:avLst/>
          </a:prstGeom>
          <a:noFill/>
        </p:spPr>
        <p:txBody>
          <a:bodyPr wrap="none" rtlCol="0" anchor="t">
            <a:spAutoFit/>
          </a:bodyPr>
          <a:lstStyle/>
          <a:p>
            <a:pPr marL="457200" indent="-457200"/>
            <a:r>
              <a:rPr lang="en-US" altLang="zh-CN" sz="2400" b="1" dirty="0" smtClean="0"/>
              <a:t>4. </a:t>
            </a:r>
            <a:r>
              <a:rPr lang="en-US" sz="2400" b="1" dirty="0" smtClean="0"/>
              <a:t>CSS3 </a:t>
            </a:r>
            <a:r>
              <a:rPr lang="zh-CN" altLang="en-US" sz="2400" b="1" dirty="0" smtClean="0"/>
              <a:t>多列布局 （</a:t>
            </a:r>
            <a:r>
              <a:rPr lang="zh-CN" altLang="en-US" sz="2400" b="1" dirty="0" smtClean="0">
                <a:solidFill>
                  <a:srgbClr val="FF0000"/>
                </a:solidFill>
              </a:rPr>
              <a:t>了解</a:t>
            </a:r>
            <a:r>
              <a:rPr lang="zh-CN" altLang="en-US" sz="2400" b="1" dirty="0" smtClean="0"/>
              <a:t>）</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0" name="矩形 9"/>
          <p:cNvSpPr/>
          <p:nvPr/>
        </p:nvSpPr>
        <p:spPr>
          <a:xfrm>
            <a:off x="2659962" y="2591191"/>
            <a:ext cx="6811737" cy="646331"/>
          </a:xfrm>
          <a:prstGeom prst="rect">
            <a:avLst/>
          </a:prstGeom>
        </p:spPr>
        <p:txBody>
          <a:bodyPr wrap="none">
            <a:spAutoFit/>
          </a:bodyPr>
          <a:lstStyle/>
          <a:p>
            <a:r>
              <a:rPr lang="zh-CN" altLang="en-US" b="1" dirty="0" smtClean="0"/>
              <a:t>详细：</a:t>
            </a:r>
            <a:r>
              <a:rPr lang="en-US" altLang="zh-CN" dirty="0" smtClean="0">
                <a:hlinkClick r:id="rId4"/>
              </a:rPr>
              <a:t>http://www.w3school.com.cn/css3/css3_multiple_columns.asp</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13940" cy="463550"/>
          </a:xfrm>
          <a:prstGeom prst="rect">
            <a:avLst/>
          </a:prstGeom>
          <a:noFill/>
        </p:spPr>
        <p:txBody>
          <a:bodyPr wrap="none" rtlCol="0" anchor="t">
            <a:spAutoFit/>
          </a:bodyPr>
          <a:lstStyle/>
          <a:p>
            <a:pPr marL="457200" indent="-457200">
              <a:buFont typeface="+mj-lt"/>
              <a:buAutoNum type="arabicPeriod"/>
            </a:pPr>
            <a:r>
              <a:rPr lang="en-US" altLang="zh-CN" sz="2400" b="1" dirty="0" smtClean="0"/>
              <a:t>CSS</a:t>
            </a:r>
            <a:r>
              <a:rPr lang="zh-CN" altLang="en-US" sz="2400" b="1" dirty="0" smtClean="0"/>
              <a:t>固定布局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pic>
        <p:nvPicPr>
          <p:cNvPr id="12" name="图片 11" descr="C:\Users\ZhangLong\Desktop\1.jpg"/>
          <p:cNvPicPr/>
          <p:nvPr/>
        </p:nvPicPr>
        <p:blipFill>
          <a:blip r:embed="rId4" cstate="print"/>
          <a:srcRect/>
          <a:stretch>
            <a:fillRect/>
          </a:stretch>
        </p:blipFill>
        <p:spPr bwMode="auto">
          <a:xfrm>
            <a:off x="2717074" y="2220686"/>
            <a:ext cx="5277395" cy="3618411"/>
          </a:xfrm>
          <a:prstGeom prst="rect">
            <a:avLst/>
          </a:prstGeom>
          <a:noFill/>
          <a:ln w="9525">
            <a:noFill/>
            <a:miter lim="800000"/>
            <a:headEnd/>
            <a:tailEnd/>
          </a:ln>
        </p:spPr>
      </p:pic>
      <p:sp>
        <p:nvSpPr>
          <p:cNvPr id="13" name="矩形 12"/>
          <p:cNvSpPr/>
          <p:nvPr/>
        </p:nvSpPr>
        <p:spPr>
          <a:xfrm>
            <a:off x="1166948" y="1122793"/>
            <a:ext cx="10472057" cy="923330"/>
          </a:xfrm>
          <a:prstGeom prst="rect">
            <a:avLst/>
          </a:prstGeom>
        </p:spPr>
        <p:txBody>
          <a:bodyPr wrap="square">
            <a:spAutoFit/>
          </a:bodyPr>
          <a:lstStyle/>
          <a:p>
            <a:r>
              <a:rPr lang="zh-CN" altLang="en-US" dirty="0" smtClean="0"/>
              <a:t>固定布局</a:t>
            </a:r>
            <a:r>
              <a:rPr lang="en-US" altLang="zh-CN" dirty="0" smtClean="0"/>
              <a:t>(Fixed Layout)</a:t>
            </a:r>
            <a:r>
              <a:rPr lang="zh-CN" altLang="en-US" dirty="0" smtClean="0"/>
              <a:t>使用固定宽度的包裹层</a:t>
            </a:r>
            <a:r>
              <a:rPr lang="en-US" altLang="zh-CN" dirty="0" smtClean="0"/>
              <a:t>(Wrapper), </a:t>
            </a:r>
            <a:r>
              <a:rPr lang="zh-CN" altLang="en-US" dirty="0" smtClean="0"/>
              <a:t>内部的各个部分可以使用百分比或者固定的宽度来表示</a:t>
            </a:r>
            <a:r>
              <a:rPr lang="en-US" altLang="zh-CN" dirty="0" smtClean="0"/>
              <a:t>. </a:t>
            </a:r>
            <a:r>
              <a:rPr lang="zh-CN" altLang="en-US" dirty="0" smtClean="0"/>
              <a:t>这里最重要的是</a:t>
            </a:r>
            <a:r>
              <a:rPr lang="en-US" altLang="zh-CN" dirty="0" smtClean="0"/>
              <a:t>, </a:t>
            </a:r>
            <a:r>
              <a:rPr lang="zh-CN" altLang="en-US" dirty="0" smtClean="0"/>
              <a:t>外面的所谓包裹层</a:t>
            </a:r>
            <a:r>
              <a:rPr lang="en-US" altLang="zh-CN" dirty="0" smtClean="0"/>
              <a:t>(</a:t>
            </a:r>
            <a:r>
              <a:rPr lang="zh-CN" altLang="en-US" dirty="0" smtClean="0"/>
              <a:t>或称为容器</a:t>
            </a:r>
            <a:r>
              <a:rPr lang="en-US" altLang="zh-CN" dirty="0" smtClean="0"/>
              <a:t>)</a:t>
            </a:r>
            <a:r>
              <a:rPr lang="zh-CN" altLang="en-US" dirty="0" smtClean="0"/>
              <a:t>的宽度是固定不变的</a:t>
            </a:r>
            <a:r>
              <a:rPr lang="en-US" altLang="zh-CN" dirty="0" smtClean="0"/>
              <a:t>, </a:t>
            </a:r>
            <a:r>
              <a:rPr lang="zh-CN" altLang="en-US" dirty="0" smtClean="0"/>
              <a:t>所以不论访问者的浏览器是什么分辨率</a:t>
            </a:r>
            <a:r>
              <a:rPr lang="en-US" altLang="zh-CN" dirty="0" smtClean="0"/>
              <a:t>, </a:t>
            </a:r>
            <a:r>
              <a:rPr lang="zh-CN" altLang="en-US" dirty="0" smtClean="0"/>
              <a:t>他们看到的网页宽度都彼此相同</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29260"/>
            <a:ext cx="3576955" cy="460375"/>
          </a:xfrm>
          <a:prstGeom prst="rect">
            <a:avLst/>
          </a:prstGeom>
          <a:noFill/>
        </p:spPr>
        <p:txBody>
          <a:bodyPr wrap="square" rtlCol="0" anchor="t">
            <a:spAutoFit/>
          </a:bodyPr>
          <a:lstStyle/>
          <a:p>
            <a:pPr marL="457200" indent="-457200"/>
            <a:r>
              <a:rPr lang="en-US" altLang="zh-CN" sz="2400" b="1" dirty="0" smtClean="0"/>
              <a:t>5. </a:t>
            </a:r>
            <a:r>
              <a:rPr lang="zh-CN" altLang="en-US" sz="2400" b="1" dirty="0" smtClean="0"/>
              <a:t>弹性伸缩布局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1" name="矩形 10"/>
          <p:cNvSpPr/>
          <p:nvPr/>
        </p:nvSpPr>
        <p:spPr>
          <a:xfrm>
            <a:off x="943427" y="2704851"/>
            <a:ext cx="10711543" cy="2031325"/>
          </a:xfrm>
          <a:prstGeom prst="rect">
            <a:avLst/>
          </a:prstGeom>
        </p:spPr>
        <p:txBody>
          <a:bodyPr wrap="square">
            <a:spAutoFit/>
          </a:bodyPr>
          <a:lstStyle/>
          <a:p>
            <a:r>
              <a:rPr lang="zh-CN" altLang="en-US" dirty="0" smtClean="0"/>
              <a:t>首先，设置伸缩盒的</a:t>
            </a:r>
            <a:r>
              <a:rPr lang="en-US" altLang="zh-CN" dirty="0" smtClean="0"/>
              <a:t>display </a:t>
            </a:r>
            <a:r>
              <a:rPr lang="zh-CN" altLang="en-US" dirty="0" smtClean="0"/>
              <a:t>有如下两个属性值：</a:t>
            </a:r>
            <a:endParaRPr lang="en-US" altLang="zh-CN" dirty="0" smtClean="0"/>
          </a:p>
          <a:p>
            <a:endParaRPr lang="zh-CN" altLang="en-US" dirty="0" smtClean="0"/>
          </a:p>
          <a:p>
            <a:r>
              <a:rPr lang="zh-CN" altLang="en-US" b="1" dirty="0" smtClean="0"/>
              <a:t>属性值说明</a:t>
            </a:r>
            <a:endParaRPr lang="en-US" altLang="zh-CN" b="1" dirty="0" smtClean="0"/>
          </a:p>
          <a:p>
            <a:endParaRPr lang="zh-CN" altLang="en-US" dirty="0" smtClean="0"/>
          </a:p>
          <a:p>
            <a:r>
              <a:rPr lang="en-US" altLang="zh-CN" b="1" dirty="0" smtClean="0"/>
              <a:t>flex </a:t>
            </a:r>
            <a:r>
              <a:rPr lang="zh-CN" altLang="en-US" dirty="0" smtClean="0"/>
              <a:t>将容器盒模型作为块级弹性伸缩盒显示（新版本）</a:t>
            </a:r>
            <a:endParaRPr lang="zh-CN" altLang="en-US" dirty="0" smtClean="0"/>
          </a:p>
          <a:p>
            <a:r>
              <a:rPr lang="en-US" altLang="zh-CN" b="1" dirty="0" smtClean="0"/>
              <a:t>inline-flex </a:t>
            </a:r>
            <a:r>
              <a:rPr lang="zh-CN" altLang="en-US" dirty="0" smtClean="0"/>
              <a:t>将容器盒模型作为内联级弹性伸缩盒显示（新版本）</a:t>
            </a:r>
            <a:endParaRPr lang="en-US" altLang="zh-CN" dirty="0" smtClean="0"/>
          </a:p>
          <a:p>
            <a:endParaRPr lang="zh-CN" altLang="en-US" dirty="0"/>
          </a:p>
        </p:txBody>
      </p:sp>
      <p:sp>
        <p:nvSpPr>
          <p:cNvPr id="12" name="矩形 11"/>
          <p:cNvSpPr/>
          <p:nvPr/>
        </p:nvSpPr>
        <p:spPr>
          <a:xfrm>
            <a:off x="1001485" y="4744722"/>
            <a:ext cx="6096000" cy="1200329"/>
          </a:xfrm>
          <a:prstGeom prst="rect">
            <a:avLst/>
          </a:prstGeom>
          <a:solidFill>
            <a:schemeClr val="accent2"/>
          </a:solidFill>
        </p:spPr>
        <p:txBody>
          <a:bodyPr>
            <a:spAutoFit/>
          </a:bodyPr>
          <a:lstStyle/>
          <a:p>
            <a:r>
              <a:rPr lang="en-US" altLang="zh-CN" dirty="0" smtClean="0">
                <a:solidFill>
                  <a:schemeClr val="bg1"/>
                </a:solidFill>
              </a:rPr>
              <a:t>//</a:t>
            </a:r>
            <a:r>
              <a:rPr lang="zh-CN" altLang="en-US" dirty="0" smtClean="0">
                <a:solidFill>
                  <a:schemeClr val="bg1"/>
                </a:solidFill>
              </a:rPr>
              <a:t>大部分不需要前缀</a:t>
            </a:r>
            <a:endParaRPr lang="zh-CN" altLang="en-US" dirty="0" smtClean="0">
              <a:solidFill>
                <a:schemeClr val="bg1"/>
              </a:solidFill>
            </a:endParaRPr>
          </a:p>
          <a:p>
            <a:r>
              <a:rPr lang="en-US" altLang="zh-CN" dirty="0" smtClean="0">
                <a:solidFill>
                  <a:schemeClr val="bg1"/>
                </a:solidFill>
              </a:rPr>
              <a:t>div {</a:t>
            </a:r>
            <a:endParaRPr lang="en-US" altLang="zh-CN" dirty="0" smtClean="0">
              <a:solidFill>
                <a:schemeClr val="bg1"/>
              </a:solidFill>
            </a:endParaRPr>
          </a:p>
          <a:p>
            <a:r>
              <a:rPr lang="en-US" altLang="zh-CN" dirty="0" smtClean="0">
                <a:solidFill>
                  <a:schemeClr val="bg1"/>
                </a:solidFill>
              </a:rPr>
              <a:t>	display: flex;</a:t>
            </a:r>
            <a:endParaRPr lang="en-US" altLang="zh-CN" dirty="0" smtClean="0">
              <a:solidFill>
                <a:schemeClr val="bg1"/>
              </a:solidFill>
            </a:endParaRPr>
          </a:p>
          <a:p>
            <a:r>
              <a:rPr lang="en-US" altLang="zh-CN" dirty="0" smtClean="0">
                <a:solidFill>
                  <a:schemeClr val="bg1"/>
                </a:solidFill>
              </a:rPr>
              <a:t>}</a:t>
            </a:r>
            <a:endParaRPr lang="zh-CN" altLang="en-US" dirty="0">
              <a:solidFill>
                <a:schemeClr val="bg1"/>
              </a:solidFill>
            </a:endParaRPr>
          </a:p>
        </p:txBody>
      </p:sp>
      <p:sp>
        <p:nvSpPr>
          <p:cNvPr id="13" name="矩形 12"/>
          <p:cNvSpPr/>
          <p:nvPr/>
        </p:nvSpPr>
        <p:spPr>
          <a:xfrm>
            <a:off x="914397" y="988483"/>
            <a:ext cx="10900231" cy="1463040"/>
          </a:xfrm>
          <a:prstGeom prst="rect">
            <a:avLst/>
          </a:prstGeom>
        </p:spPr>
        <p:txBody>
          <a:bodyPr wrap="square">
            <a:spAutoFit/>
          </a:bodyPr>
          <a:lstStyle/>
          <a:p>
            <a:pPr lvl="0" eaLnBrk="0" fontAlgn="base" hangingPunct="0"/>
            <a:r>
              <a:rPr altLang="en-US">
                <a:latin typeface="Arial" panose="020B0604020202020204" pitchFamily="34" charset="0"/>
                <a:ea typeface="宋体" panose="02010600030101010101" pitchFamily="2" charset="-122"/>
                <a:cs typeface="+mn-ea"/>
                <a:sym typeface="+mn-ea"/>
              </a:rPr>
              <a:t>Flex是Flexible Box的缩写，意为"弹性布局"，用来为盒状模型提供最大的灵活性。</a:t>
            </a:r>
            <a:endParaRPr altLang="en-US" strike="noStrike" noProof="1">
              <a:latin typeface="Arial" panose="020B0604020202020204" pitchFamily="34" charset="0"/>
              <a:ea typeface="宋体" panose="02010600030101010101" pitchFamily="2" charset="-122"/>
            </a:endParaRPr>
          </a:p>
          <a:p>
            <a:pPr lvl="0" eaLnBrk="0" fontAlgn="base" hangingPunct="0"/>
            <a:endParaRPr altLang="en-US" strike="noStrike" noProof="1">
              <a:latin typeface="Arial" panose="020B0604020202020204" pitchFamily="34" charset="0"/>
              <a:ea typeface="宋体" panose="02010600030101010101" pitchFamily="2" charset="-122"/>
            </a:endParaRPr>
          </a:p>
          <a:p>
            <a:pPr marL="285750" lvl="0" indent="-285750" eaLnBrk="0" fontAlgn="base" hangingPunct="0">
              <a:buFont typeface="Arial" panose="020B0604020202020204" pitchFamily="34" charset="0"/>
              <a:buChar char="•"/>
            </a:pPr>
            <a:r>
              <a:rPr altLang="en-US">
                <a:latin typeface="Arial" panose="020B0604020202020204" pitchFamily="34" charset="0"/>
                <a:ea typeface="宋体" panose="02010600030101010101" pitchFamily="2" charset="-122"/>
                <a:cs typeface="+mn-ea"/>
                <a:sym typeface="+mn-ea"/>
              </a:rPr>
              <a:t> 2009版本，我们称之为老版本，使用的是“display:box”或者“display:inline-box”；</a:t>
            </a:r>
            <a:endParaRPr altLang="en-US" strike="noStrike" noProof="1">
              <a:latin typeface="Arial" panose="020B0604020202020204" pitchFamily="34" charset="0"/>
              <a:ea typeface="宋体" panose="02010600030101010101" pitchFamily="2" charset="-122"/>
            </a:endParaRPr>
          </a:p>
          <a:p>
            <a:pPr marL="285750" lvl="0" indent="-285750" eaLnBrk="0" fontAlgn="base" hangingPunct="0">
              <a:buFont typeface="Arial" panose="020B0604020202020204" pitchFamily="34" charset="0"/>
              <a:buChar char="•"/>
            </a:pPr>
            <a:r>
              <a:rPr altLang="en-US">
                <a:latin typeface="Arial" panose="020B0604020202020204" pitchFamily="34" charset="0"/>
                <a:ea typeface="宋体" panose="02010600030101010101" pitchFamily="2" charset="-122"/>
                <a:cs typeface="+mn-ea"/>
                <a:sym typeface="+mn-ea"/>
              </a:rPr>
              <a:t> 2011版本，我们称之为混合版本，使用的是“display:flexbox”或者“display:inline-flexbox”；</a:t>
            </a:r>
            <a:endParaRPr altLang="en-US" strike="noStrike" noProof="1">
              <a:latin typeface="Arial" panose="020B0604020202020204" pitchFamily="34" charset="0"/>
              <a:ea typeface="宋体" panose="02010600030101010101" pitchFamily="2" charset="-122"/>
            </a:endParaRPr>
          </a:p>
          <a:p>
            <a:pPr marL="285750" lvl="0" indent="-285750" eaLnBrk="0" fontAlgn="base" hangingPunct="0">
              <a:buFont typeface="Arial" panose="020B0604020202020204" pitchFamily="34" charset="0"/>
              <a:buChar char="•"/>
            </a:pPr>
            <a:r>
              <a:rPr altLang="en-US">
                <a:latin typeface="Arial" panose="020B0604020202020204" pitchFamily="34" charset="0"/>
                <a:ea typeface="宋体" panose="02010600030101010101" pitchFamily="2" charset="-122"/>
                <a:cs typeface="+mn-ea"/>
                <a:sym typeface="+mn-ea"/>
              </a:rPr>
              <a:t> 2013版本，也就是最新语法版本，使用的是“display:flex”或者“display:inline-flex”。</a:t>
            </a:r>
            <a:endParaRPr lang="zh-CN" altLang="en-US" dirty="0"/>
          </a:p>
        </p:txBody>
      </p:sp>
      <p:pic>
        <p:nvPicPr>
          <p:cNvPr id="11269" name="图片 1" descr="bg2015071003"/>
          <p:cNvPicPr>
            <a:picLocks noChangeAspect="1"/>
          </p:cNvPicPr>
          <p:nvPr/>
        </p:nvPicPr>
        <p:blipFill>
          <a:blip r:embed="rId4"/>
          <a:stretch>
            <a:fillRect/>
          </a:stretch>
        </p:blipFill>
        <p:spPr>
          <a:xfrm>
            <a:off x="6772275" y="2437765"/>
            <a:ext cx="4580255" cy="1614805"/>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29260"/>
            <a:ext cx="3576955" cy="460375"/>
          </a:xfrm>
          <a:prstGeom prst="rect">
            <a:avLst/>
          </a:prstGeom>
          <a:noFill/>
        </p:spPr>
        <p:txBody>
          <a:bodyPr wrap="square" rtlCol="0" anchor="t">
            <a:spAutoFit/>
          </a:bodyPr>
          <a:lstStyle/>
          <a:p>
            <a:pPr marL="457200" indent="-457200"/>
            <a:r>
              <a:rPr lang="en-US" altLang="zh-CN" sz="2400" b="1" dirty="0" smtClean="0"/>
              <a:t>5. </a:t>
            </a:r>
            <a:r>
              <a:rPr lang="zh-CN" altLang="en-US" sz="2400" b="1" dirty="0" smtClean="0"/>
              <a:t>弹性伸缩布局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6" name="文本框 5"/>
          <p:cNvSpPr txBox="1"/>
          <p:nvPr/>
        </p:nvSpPr>
        <p:spPr>
          <a:xfrm>
            <a:off x="788035" y="1128395"/>
            <a:ext cx="10456545" cy="3657600"/>
          </a:xfrm>
          <a:prstGeom prst="rect">
            <a:avLst/>
          </a:prstGeom>
          <a:noFill/>
        </p:spPr>
        <p:txBody>
          <a:bodyPr wrap="square" rtlCol="0">
            <a:spAutoFit/>
          </a:bodyPr>
          <a:p>
            <a:pPr lvl="0" eaLnBrk="0" hangingPunct="0"/>
            <a:r>
              <a:rPr lang="en-US" altLang="zh-CN">
                <a:latin typeface="Arial" panose="020B0604020202020204" pitchFamily="34" charset="0"/>
                <a:ea typeface="宋体" panose="02010600030101010101" pitchFamily="2" charset="-122"/>
                <a:sym typeface="+mn-ea"/>
              </a:rPr>
              <a:t>2009</a:t>
            </a:r>
            <a:r>
              <a:rPr lang="zh-CN" altLang="zh-CN">
                <a:latin typeface="Arial" panose="020B0604020202020204" pitchFamily="34" charset="0"/>
                <a:ea typeface="宋体" panose="02010600030101010101" pitchFamily="2" charset="-122"/>
                <a:sym typeface="+mn-ea"/>
              </a:rPr>
              <a:t>版</a:t>
            </a:r>
            <a:r>
              <a:rPr lang="zh-CN" altLang="en-US">
                <a:latin typeface="Arial" panose="020B0604020202020204" pitchFamily="34" charset="0"/>
                <a:ea typeface="宋体" panose="02010600030101010101" pitchFamily="2" charset="-122"/>
                <a:sym typeface="+mn-ea"/>
              </a:rPr>
              <a:t>使用：</a:t>
            </a:r>
            <a:endParaRPr lang="zh-CN" altLang="en-US">
              <a:latin typeface="Arial" panose="020B0604020202020204" pitchFamily="34" charset="0"/>
              <a:ea typeface="宋体" panose="02010600030101010101" pitchFamily="2" charset="-122"/>
            </a:endParaRPr>
          </a:p>
          <a:p>
            <a:pPr lvl="0" eaLnBrk="0" hangingPunct="0"/>
            <a:endParaRPr lang="zh-CN" altLang="en-US">
              <a:latin typeface="Arial" panose="020B0604020202020204" pitchFamily="34" charset="0"/>
              <a:ea typeface="宋体" panose="02010600030101010101" pitchFamily="2" charset="-122"/>
            </a:endParaRPr>
          </a:p>
          <a:p>
            <a:pPr lvl="0" eaLnBrk="0" hangingPunct="0"/>
            <a:r>
              <a:rPr lang="zh-CN" altLang="en-US">
                <a:latin typeface="Arial" panose="020B0604020202020204" pitchFamily="34" charset="0"/>
                <a:ea typeface="宋体" panose="02010600030101010101" pitchFamily="2" charset="-122"/>
                <a:sym typeface="+mn-ea"/>
              </a:rPr>
              <a:t>父元素添加：</a:t>
            </a:r>
            <a:endParaRPr lang="zh-CN" altLang="en-US">
              <a:latin typeface="Arial" panose="020B0604020202020204" pitchFamily="34" charset="0"/>
              <a:ea typeface="宋体" panose="02010600030101010101" pitchFamily="2" charset="-122"/>
            </a:endParaRPr>
          </a:p>
          <a:p>
            <a:pPr lvl="0" eaLnBrk="0" hangingPunct="0"/>
            <a:r>
              <a:rPr lang="zh-CN" altLang="en-US">
                <a:latin typeface="Arial" panose="020B0604020202020204" pitchFamily="34" charset="0"/>
                <a:ea typeface="宋体" panose="02010600030101010101" pitchFamily="2" charset="-122"/>
                <a:sym typeface="+mn-ea"/>
              </a:rPr>
              <a:t>display:-moz-box; /* Firefox */</a:t>
            </a:r>
            <a:endParaRPr lang="zh-CN" altLang="en-US">
              <a:latin typeface="Arial" panose="020B0604020202020204" pitchFamily="34" charset="0"/>
              <a:ea typeface="宋体" panose="02010600030101010101" pitchFamily="2" charset="-122"/>
            </a:endParaRPr>
          </a:p>
          <a:p>
            <a:pPr lvl="0" eaLnBrk="0" hangingPunct="0"/>
            <a:r>
              <a:rPr lang="zh-CN" altLang="en-US">
                <a:latin typeface="Arial" panose="020B0604020202020204" pitchFamily="34" charset="0"/>
                <a:ea typeface="宋体" panose="02010600030101010101" pitchFamily="2" charset="-122"/>
                <a:sym typeface="+mn-ea"/>
              </a:rPr>
              <a:t>display:-webkit-box; /* Safari and Chrome */</a:t>
            </a:r>
            <a:endParaRPr lang="zh-CN" altLang="en-US">
              <a:latin typeface="Arial" panose="020B0604020202020204" pitchFamily="34" charset="0"/>
              <a:ea typeface="宋体" panose="02010600030101010101" pitchFamily="2" charset="-122"/>
            </a:endParaRPr>
          </a:p>
          <a:p>
            <a:pPr lvl="0" eaLnBrk="0" hangingPunct="0"/>
            <a:r>
              <a:rPr lang="zh-CN" altLang="en-US">
                <a:latin typeface="Arial" panose="020B0604020202020204" pitchFamily="34" charset="0"/>
                <a:ea typeface="宋体" panose="02010600030101010101" pitchFamily="2" charset="-122"/>
                <a:sym typeface="+mn-ea"/>
              </a:rPr>
              <a:t>display:box;</a:t>
            </a:r>
            <a:endParaRPr lang="zh-CN" altLang="en-US">
              <a:latin typeface="Arial" panose="020B0604020202020204" pitchFamily="34" charset="0"/>
              <a:ea typeface="宋体" panose="02010600030101010101" pitchFamily="2" charset="-122"/>
            </a:endParaRPr>
          </a:p>
          <a:p>
            <a:pPr lvl="0" eaLnBrk="0" hangingPunct="0"/>
            <a:endParaRPr lang="zh-CN" altLang="en-US">
              <a:latin typeface="Arial" panose="020B0604020202020204" pitchFamily="34" charset="0"/>
              <a:ea typeface="宋体" panose="02010600030101010101" pitchFamily="2" charset="-122"/>
            </a:endParaRPr>
          </a:p>
          <a:p>
            <a:pPr lvl="0" eaLnBrk="0" hangingPunct="0"/>
            <a:r>
              <a:rPr lang="zh-CN" altLang="en-US">
                <a:latin typeface="Arial" panose="020B0604020202020204" pitchFamily="34" charset="0"/>
                <a:ea typeface="宋体" panose="02010600030101010101" pitchFamily="2" charset="-122"/>
                <a:sym typeface="+mn-ea"/>
              </a:rPr>
              <a:t>子元素应用</a:t>
            </a:r>
            <a:r>
              <a:rPr lang="en-US" altLang="zh-CN">
                <a:latin typeface="Arial" panose="020B0604020202020204" pitchFamily="34" charset="0"/>
                <a:ea typeface="宋体" panose="02010600030101010101" pitchFamily="2" charset="-122"/>
                <a:sym typeface="+mn-ea"/>
              </a:rPr>
              <a:t>box-flex</a:t>
            </a:r>
            <a:r>
              <a:rPr lang="zh-CN" altLang="zh-CN">
                <a:latin typeface="Arial" panose="020B0604020202020204" pitchFamily="34" charset="0"/>
                <a:ea typeface="宋体" panose="02010600030101010101" pitchFamily="2" charset="-122"/>
                <a:sym typeface="+mn-ea"/>
              </a:rPr>
              <a:t>属性</a:t>
            </a:r>
            <a:r>
              <a:rPr lang="zh-CN" altLang="en-US">
                <a:latin typeface="Arial" panose="020B0604020202020204" pitchFamily="34" charset="0"/>
                <a:ea typeface="宋体" panose="02010600030101010101" pitchFamily="2" charset="-122"/>
                <a:sym typeface="+mn-ea"/>
              </a:rPr>
              <a:t>：</a:t>
            </a:r>
            <a:endParaRPr lang="zh-CN" altLang="en-US">
              <a:latin typeface="Arial" panose="020B0604020202020204" pitchFamily="34" charset="0"/>
              <a:ea typeface="宋体" panose="02010600030101010101" pitchFamily="2" charset="-122"/>
            </a:endParaRPr>
          </a:p>
          <a:p>
            <a:pPr lvl="0" eaLnBrk="0" hangingPunct="0"/>
            <a:r>
              <a:rPr lang="zh-CN" altLang="en-US">
                <a:latin typeface="Arial" panose="020B0604020202020204" pitchFamily="34" charset="0"/>
                <a:ea typeface="宋体" panose="02010600030101010101" pitchFamily="2" charset="-122"/>
                <a:sym typeface="+mn-ea"/>
              </a:rPr>
              <a:t>-moz-box-flex:2; /* Firefox */</a:t>
            </a:r>
            <a:endParaRPr lang="zh-CN" altLang="en-US">
              <a:latin typeface="Arial" panose="020B0604020202020204" pitchFamily="34" charset="0"/>
              <a:ea typeface="宋体" panose="02010600030101010101" pitchFamily="2" charset="-122"/>
            </a:endParaRPr>
          </a:p>
          <a:p>
            <a:pPr lvl="0" eaLnBrk="0" hangingPunct="0"/>
            <a:r>
              <a:rPr lang="zh-CN" altLang="en-US">
                <a:latin typeface="Arial" panose="020B0604020202020204" pitchFamily="34" charset="0"/>
                <a:ea typeface="宋体" panose="02010600030101010101" pitchFamily="2" charset="-122"/>
                <a:sym typeface="+mn-ea"/>
              </a:rPr>
              <a:t>-webkit-box-flex:2; /* Safari and Chrome */</a:t>
            </a:r>
            <a:endParaRPr lang="zh-CN" altLang="en-US">
              <a:latin typeface="Arial" panose="020B0604020202020204" pitchFamily="34" charset="0"/>
              <a:ea typeface="宋体" panose="02010600030101010101" pitchFamily="2" charset="-122"/>
            </a:endParaRPr>
          </a:p>
          <a:p>
            <a:pPr lvl="0" eaLnBrk="0" hangingPunct="0"/>
            <a:r>
              <a:rPr lang="zh-CN" altLang="en-US">
                <a:latin typeface="Arial" panose="020B0604020202020204" pitchFamily="34" charset="0"/>
                <a:ea typeface="宋体" panose="02010600030101010101" pitchFamily="2" charset="-122"/>
                <a:sym typeface="+mn-ea"/>
              </a:rPr>
              <a:t>box-flex:2;</a:t>
            </a:r>
            <a:endParaRPr lang="zh-CN" altLang="en-US">
              <a:latin typeface="Arial" panose="020B0604020202020204" pitchFamily="34" charset="0"/>
              <a:ea typeface="宋体" panose="02010600030101010101" pitchFamily="2" charset="-122"/>
            </a:endParaRPr>
          </a:p>
          <a:p>
            <a:pPr lvl="0" algn="l" eaLnBrk="0" hangingPunct="0"/>
            <a:endParaRPr lang="zh-CN" altLang="zh-CN">
              <a:latin typeface="Arial" panose="020B0604020202020204" pitchFamily="34" charset="0"/>
              <a:ea typeface="宋体" panose="02010600030101010101" pitchFamily="2" charset="-122"/>
            </a:endParaRPr>
          </a:p>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29260"/>
            <a:ext cx="3576955" cy="460375"/>
          </a:xfrm>
          <a:prstGeom prst="rect">
            <a:avLst/>
          </a:prstGeom>
          <a:noFill/>
        </p:spPr>
        <p:txBody>
          <a:bodyPr wrap="square" rtlCol="0" anchor="t">
            <a:spAutoFit/>
          </a:bodyPr>
          <a:lstStyle/>
          <a:p>
            <a:pPr marL="457200" indent="-457200"/>
            <a:r>
              <a:rPr lang="en-US" altLang="zh-CN" sz="2400" b="1" dirty="0" smtClean="0"/>
              <a:t>5. </a:t>
            </a:r>
            <a:r>
              <a:rPr lang="zh-CN" altLang="en-US" sz="2400" b="1" dirty="0" smtClean="0"/>
              <a:t>弹性伸缩布局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pic>
        <p:nvPicPr>
          <p:cNvPr id="2" name="图片 1" descr="flex"/>
          <p:cNvPicPr>
            <a:picLocks noChangeAspect="1"/>
          </p:cNvPicPr>
          <p:nvPr/>
        </p:nvPicPr>
        <p:blipFill>
          <a:blip r:embed="rId4"/>
          <a:stretch>
            <a:fillRect/>
          </a:stretch>
        </p:blipFill>
        <p:spPr>
          <a:xfrm>
            <a:off x="1456690" y="2087880"/>
            <a:ext cx="7615555" cy="3410585"/>
          </a:xfrm>
          <a:prstGeom prst="rect">
            <a:avLst/>
          </a:prstGeom>
        </p:spPr>
      </p:pic>
      <p:sp>
        <p:nvSpPr>
          <p:cNvPr id="3" name="文本框 2"/>
          <p:cNvSpPr txBox="1"/>
          <p:nvPr/>
        </p:nvSpPr>
        <p:spPr>
          <a:xfrm>
            <a:off x="1004570" y="979170"/>
            <a:ext cx="1102360" cy="368300"/>
          </a:xfrm>
          <a:prstGeom prst="rect">
            <a:avLst/>
          </a:prstGeom>
          <a:noFill/>
        </p:spPr>
        <p:txBody>
          <a:bodyPr wrap="none" rtlCol="0">
            <a:spAutoFit/>
          </a:bodyPr>
          <a:p>
            <a:r>
              <a:rPr lang="en-US" altLang="zh-CN"/>
              <a:t>2012</a:t>
            </a:r>
            <a:r>
              <a:rPr lang="zh-CN" altLang="zh-CN"/>
              <a:t>版：</a:t>
            </a:r>
            <a:endParaRPr lang="zh-CN"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47117" cy="830997"/>
          </a:xfrm>
          <a:prstGeom prst="rect">
            <a:avLst/>
          </a:prstGeom>
          <a:noFill/>
        </p:spPr>
        <p:txBody>
          <a:bodyPr wrap="none" rtlCol="0" anchor="t">
            <a:spAutoFit/>
          </a:bodyPr>
          <a:lstStyle/>
          <a:p>
            <a:pPr marL="457200" indent="-457200"/>
            <a:r>
              <a:rPr lang="en-US" altLang="zh-CN" sz="2400" b="1" dirty="0" smtClean="0"/>
              <a:t>5. </a:t>
            </a:r>
            <a:r>
              <a:rPr lang="zh-CN" altLang="en-US" sz="2400" b="1" dirty="0" smtClean="0"/>
              <a:t>弹性伸缩布局</a:t>
            </a:r>
            <a:endParaRPr lang="zh-CN" altLang="en-US" sz="2400" b="1" dirty="0" smtClean="0"/>
          </a:p>
          <a:p>
            <a:pPr marL="457200" indent="-457200"/>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9" name="矩形 8"/>
          <p:cNvSpPr/>
          <p:nvPr/>
        </p:nvSpPr>
        <p:spPr>
          <a:xfrm>
            <a:off x="3628571" y="449720"/>
            <a:ext cx="7547429" cy="584775"/>
          </a:xfrm>
          <a:prstGeom prst="rect">
            <a:avLst/>
          </a:prstGeom>
        </p:spPr>
        <p:txBody>
          <a:bodyPr wrap="square">
            <a:spAutoFit/>
          </a:bodyPr>
          <a:lstStyle/>
          <a:p>
            <a:r>
              <a:rPr lang="en-US" altLang="zh-CN" sz="3200" b="1" dirty="0" smtClean="0"/>
              <a:t>flex-direction </a:t>
            </a:r>
            <a:r>
              <a:rPr lang="zh-CN" altLang="en-US" sz="3200" b="1" dirty="0" smtClean="0"/>
              <a:t>设置伸缩项目的排列方式。</a:t>
            </a:r>
            <a:endParaRPr lang="zh-CN" altLang="en-US" sz="3200" b="1" dirty="0"/>
          </a:p>
        </p:txBody>
      </p:sp>
      <p:sp>
        <p:nvSpPr>
          <p:cNvPr id="10" name="矩形 9"/>
          <p:cNvSpPr/>
          <p:nvPr/>
        </p:nvSpPr>
        <p:spPr>
          <a:xfrm>
            <a:off x="6604000" y="2045064"/>
            <a:ext cx="4180114" cy="1200329"/>
          </a:xfrm>
          <a:prstGeom prst="rect">
            <a:avLst/>
          </a:prstGeom>
          <a:solidFill>
            <a:schemeClr val="accent2"/>
          </a:solidFill>
        </p:spPr>
        <p:txBody>
          <a:bodyPr wrap="square">
            <a:spAutoFit/>
          </a:bodyPr>
          <a:lstStyle/>
          <a:p>
            <a:r>
              <a:rPr lang="en-US" altLang="zh-CN" dirty="0" smtClean="0">
                <a:solidFill>
                  <a:schemeClr val="bg1"/>
                </a:solidFill>
              </a:rPr>
              <a:t>//</a:t>
            </a:r>
            <a:r>
              <a:rPr lang="zh-CN" altLang="en-US" dirty="0" smtClean="0">
                <a:solidFill>
                  <a:schemeClr val="bg1"/>
                </a:solidFill>
              </a:rPr>
              <a:t>设置从上往下排列</a:t>
            </a:r>
            <a:endParaRPr lang="zh-CN" altLang="en-US" dirty="0" smtClean="0">
              <a:solidFill>
                <a:schemeClr val="bg1"/>
              </a:solidFill>
            </a:endParaRPr>
          </a:p>
          <a:p>
            <a:r>
              <a:rPr lang="en-US" altLang="zh-CN" dirty="0" smtClean="0">
                <a:solidFill>
                  <a:schemeClr val="bg1"/>
                </a:solidFill>
              </a:rPr>
              <a:t>div {</a:t>
            </a:r>
            <a:endParaRPr lang="en-US" altLang="zh-CN" dirty="0" smtClean="0">
              <a:solidFill>
                <a:schemeClr val="bg1"/>
              </a:solidFill>
            </a:endParaRPr>
          </a:p>
          <a:p>
            <a:r>
              <a:rPr lang="en-US" altLang="zh-CN" dirty="0" smtClean="0">
                <a:solidFill>
                  <a:schemeClr val="bg1"/>
                </a:solidFill>
              </a:rPr>
              <a:t>	flex-direction: column;</a:t>
            </a:r>
            <a:endParaRPr lang="en-US" altLang="zh-CN" dirty="0" smtClean="0">
              <a:solidFill>
                <a:schemeClr val="bg1"/>
              </a:solidFill>
            </a:endParaRPr>
          </a:p>
          <a:p>
            <a:r>
              <a:rPr lang="en-US" altLang="zh-CN" dirty="0" smtClean="0">
                <a:solidFill>
                  <a:schemeClr val="bg1"/>
                </a:solidFill>
              </a:rPr>
              <a:t>}</a:t>
            </a:r>
            <a:endParaRPr lang="zh-CN" altLang="en-US" dirty="0">
              <a:solidFill>
                <a:schemeClr val="bg1"/>
              </a:solidFill>
            </a:endParaRPr>
          </a:p>
        </p:txBody>
      </p:sp>
      <p:sp>
        <p:nvSpPr>
          <p:cNvPr id="13" name="矩形 12"/>
          <p:cNvSpPr/>
          <p:nvPr/>
        </p:nvSpPr>
        <p:spPr>
          <a:xfrm>
            <a:off x="783771" y="1768066"/>
            <a:ext cx="6096000" cy="1754326"/>
          </a:xfrm>
          <a:prstGeom prst="rect">
            <a:avLst/>
          </a:prstGeom>
        </p:spPr>
        <p:txBody>
          <a:bodyPr>
            <a:spAutoFit/>
          </a:bodyPr>
          <a:lstStyle/>
          <a:p>
            <a:endParaRPr lang="zh-CN" altLang="en-US" dirty="0" smtClean="0"/>
          </a:p>
          <a:p>
            <a:r>
              <a:rPr lang="zh-CN" altLang="en-US" dirty="0" smtClean="0"/>
              <a:t>属性值说明</a:t>
            </a:r>
            <a:endParaRPr lang="zh-CN" altLang="en-US" dirty="0" smtClean="0"/>
          </a:p>
          <a:p>
            <a:r>
              <a:rPr lang="en-US" altLang="zh-CN" b="1" dirty="0" smtClean="0"/>
              <a:t>row    </a:t>
            </a:r>
            <a:r>
              <a:rPr lang="en-US" altLang="zh-CN" dirty="0" smtClean="0"/>
              <a:t>               </a:t>
            </a:r>
            <a:r>
              <a:rPr lang="zh-CN" altLang="en-US" dirty="0" smtClean="0"/>
              <a:t>设置从左到右排列</a:t>
            </a:r>
            <a:endParaRPr lang="zh-CN" altLang="en-US" dirty="0" smtClean="0"/>
          </a:p>
          <a:p>
            <a:r>
              <a:rPr lang="en-US" altLang="zh-CN" b="1" dirty="0" smtClean="0"/>
              <a:t>row-reverse </a:t>
            </a:r>
            <a:r>
              <a:rPr lang="en-US" altLang="zh-CN" dirty="0" smtClean="0"/>
              <a:t>   </a:t>
            </a:r>
            <a:r>
              <a:rPr lang="zh-CN" altLang="en-US" dirty="0" smtClean="0"/>
              <a:t>设置从右到左排列</a:t>
            </a:r>
            <a:endParaRPr lang="zh-CN" altLang="en-US" dirty="0" smtClean="0"/>
          </a:p>
          <a:p>
            <a:r>
              <a:rPr lang="en-US" altLang="zh-CN" b="1" dirty="0" smtClean="0"/>
              <a:t>column    </a:t>
            </a:r>
            <a:r>
              <a:rPr lang="en-US" altLang="zh-CN" dirty="0" smtClean="0"/>
              <a:t>         </a:t>
            </a:r>
            <a:r>
              <a:rPr lang="zh-CN" altLang="en-US" dirty="0" smtClean="0"/>
              <a:t>设置从上到下排列</a:t>
            </a:r>
            <a:endParaRPr lang="zh-CN" altLang="en-US" dirty="0" smtClean="0"/>
          </a:p>
          <a:p>
            <a:r>
              <a:rPr lang="en-US" altLang="zh-CN" b="1" dirty="0" smtClean="0"/>
              <a:t>column-reverse </a:t>
            </a:r>
            <a:r>
              <a:rPr lang="en-US" altLang="zh-CN" dirty="0" smtClean="0"/>
              <a:t>    </a:t>
            </a:r>
            <a:r>
              <a:rPr lang="zh-CN" altLang="en-US" dirty="0" smtClean="0"/>
              <a:t>设置从下到上排列</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47117" cy="830997"/>
          </a:xfrm>
          <a:prstGeom prst="rect">
            <a:avLst/>
          </a:prstGeom>
          <a:noFill/>
        </p:spPr>
        <p:txBody>
          <a:bodyPr wrap="none" rtlCol="0" anchor="t">
            <a:spAutoFit/>
          </a:bodyPr>
          <a:lstStyle/>
          <a:p>
            <a:pPr marL="457200" indent="-457200"/>
            <a:r>
              <a:rPr lang="en-US" altLang="zh-CN" sz="2400" b="1" dirty="0" smtClean="0"/>
              <a:t>5. </a:t>
            </a:r>
            <a:r>
              <a:rPr lang="zh-CN" altLang="en-US" sz="2400" b="1" dirty="0" smtClean="0"/>
              <a:t>弹性伸缩布局</a:t>
            </a:r>
            <a:endParaRPr lang="zh-CN" altLang="en-US" sz="2400" b="1" dirty="0" smtClean="0"/>
          </a:p>
          <a:p>
            <a:pPr marL="457200" indent="-457200"/>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9" name="矩形 8"/>
          <p:cNvSpPr/>
          <p:nvPr/>
        </p:nvSpPr>
        <p:spPr>
          <a:xfrm>
            <a:off x="3280229" y="449720"/>
            <a:ext cx="7895771" cy="584775"/>
          </a:xfrm>
          <a:prstGeom prst="rect">
            <a:avLst/>
          </a:prstGeom>
        </p:spPr>
        <p:txBody>
          <a:bodyPr wrap="square">
            <a:spAutoFit/>
          </a:bodyPr>
          <a:lstStyle/>
          <a:p>
            <a:r>
              <a:rPr lang="en-US" altLang="zh-CN" sz="3200" b="1" dirty="0" smtClean="0"/>
              <a:t>flex-wrap </a:t>
            </a:r>
            <a:r>
              <a:rPr lang="zh-CN" altLang="en-US" sz="3200" b="1" dirty="0" smtClean="0"/>
              <a:t>设置无法容纳时，是否自动换行</a:t>
            </a:r>
            <a:endParaRPr lang="zh-CN" altLang="en-US" sz="3200" b="1" dirty="0"/>
          </a:p>
        </p:txBody>
      </p:sp>
      <p:sp>
        <p:nvSpPr>
          <p:cNvPr id="11" name="矩形 10"/>
          <p:cNvSpPr/>
          <p:nvPr/>
        </p:nvSpPr>
        <p:spPr>
          <a:xfrm>
            <a:off x="725714" y="1600538"/>
            <a:ext cx="8011886" cy="1477328"/>
          </a:xfrm>
          <a:prstGeom prst="rect">
            <a:avLst/>
          </a:prstGeom>
        </p:spPr>
        <p:txBody>
          <a:bodyPr wrap="square">
            <a:spAutoFit/>
          </a:bodyPr>
          <a:lstStyle/>
          <a:p>
            <a:endParaRPr lang="zh-CN" altLang="en-US" dirty="0" smtClean="0"/>
          </a:p>
          <a:p>
            <a:r>
              <a:rPr lang="zh-CN" altLang="en-US" b="1" dirty="0" smtClean="0"/>
              <a:t>属性值说明</a:t>
            </a:r>
            <a:endParaRPr lang="zh-CN" altLang="en-US" b="1" dirty="0" smtClean="0"/>
          </a:p>
          <a:p>
            <a:r>
              <a:rPr lang="en-US" altLang="zh-CN" b="1" dirty="0" err="1" smtClean="0"/>
              <a:t>nowrap</a:t>
            </a:r>
            <a:r>
              <a:rPr lang="en-US" altLang="zh-CN" b="1" dirty="0" smtClean="0"/>
              <a:t>      </a:t>
            </a:r>
            <a:r>
              <a:rPr lang="en-US" altLang="zh-CN" dirty="0" smtClean="0"/>
              <a:t>             </a:t>
            </a:r>
            <a:r>
              <a:rPr lang="zh-CN" altLang="en-US" dirty="0" smtClean="0"/>
              <a:t>默认值，都在一行或一列显示</a:t>
            </a:r>
            <a:endParaRPr lang="zh-CN" altLang="en-US" dirty="0" smtClean="0"/>
          </a:p>
          <a:p>
            <a:r>
              <a:rPr lang="en-US" altLang="zh-CN" b="1" dirty="0" smtClean="0"/>
              <a:t>wrap        </a:t>
            </a:r>
            <a:r>
              <a:rPr lang="en-US" altLang="zh-CN" dirty="0" smtClean="0"/>
              <a:t>               </a:t>
            </a:r>
            <a:r>
              <a:rPr lang="zh-CN" altLang="en-US" dirty="0" smtClean="0"/>
              <a:t>伸缩项目无法容纳时，自动换行</a:t>
            </a:r>
            <a:endParaRPr lang="zh-CN" altLang="en-US" dirty="0" smtClean="0"/>
          </a:p>
          <a:p>
            <a:r>
              <a:rPr lang="en-US" altLang="zh-CN" b="1" dirty="0" smtClean="0"/>
              <a:t>wrap-reverse   </a:t>
            </a:r>
            <a:r>
              <a:rPr lang="en-US" altLang="zh-CN" dirty="0" smtClean="0"/>
              <a:t>     </a:t>
            </a:r>
            <a:r>
              <a:rPr lang="zh-CN" altLang="en-US" dirty="0" smtClean="0"/>
              <a:t>伸缩项目无法容纳时，自动换行，方向和</a:t>
            </a:r>
            <a:r>
              <a:rPr lang="en-US" altLang="zh-CN" dirty="0" smtClean="0"/>
              <a:t>wrap </a:t>
            </a:r>
            <a:r>
              <a:rPr lang="zh-CN" altLang="en-US" dirty="0" smtClean="0"/>
              <a:t>相反</a:t>
            </a:r>
            <a:endParaRPr lang="zh-CN" altLang="en-US" dirty="0"/>
          </a:p>
        </p:txBody>
      </p:sp>
      <p:sp>
        <p:nvSpPr>
          <p:cNvPr id="12" name="矩形 11"/>
          <p:cNvSpPr/>
          <p:nvPr/>
        </p:nvSpPr>
        <p:spPr>
          <a:xfrm>
            <a:off x="7808686" y="1667693"/>
            <a:ext cx="3265714" cy="1200329"/>
          </a:xfrm>
          <a:prstGeom prst="rect">
            <a:avLst/>
          </a:prstGeom>
          <a:solidFill>
            <a:schemeClr val="accent2"/>
          </a:solidFill>
        </p:spPr>
        <p:txBody>
          <a:bodyPr wrap="square">
            <a:spAutoFit/>
          </a:bodyPr>
          <a:lstStyle/>
          <a:p>
            <a:r>
              <a:rPr lang="en-US" altLang="zh-CN" dirty="0" smtClean="0">
                <a:solidFill>
                  <a:schemeClr val="bg1"/>
                </a:solidFill>
              </a:rPr>
              <a:t>//</a:t>
            </a:r>
            <a:r>
              <a:rPr lang="zh-CN" altLang="en-US" dirty="0" smtClean="0">
                <a:solidFill>
                  <a:schemeClr val="bg1"/>
                </a:solidFill>
              </a:rPr>
              <a:t>设置无法容纳时，自动换行</a:t>
            </a:r>
            <a:endParaRPr lang="zh-CN" altLang="en-US" dirty="0" smtClean="0">
              <a:solidFill>
                <a:schemeClr val="bg1"/>
              </a:solidFill>
            </a:endParaRPr>
          </a:p>
          <a:p>
            <a:r>
              <a:rPr lang="en-US" altLang="zh-CN" dirty="0" smtClean="0">
                <a:solidFill>
                  <a:schemeClr val="bg1"/>
                </a:solidFill>
              </a:rPr>
              <a:t>div {</a:t>
            </a:r>
            <a:endParaRPr lang="en-US" altLang="zh-CN" dirty="0" smtClean="0">
              <a:solidFill>
                <a:schemeClr val="bg1"/>
              </a:solidFill>
            </a:endParaRPr>
          </a:p>
          <a:p>
            <a:r>
              <a:rPr lang="en-US" altLang="zh-CN" dirty="0" smtClean="0">
                <a:solidFill>
                  <a:schemeClr val="bg1"/>
                </a:solidFill>
              </a:rPr>
              <a:t>-ms-flex-wrap: wrap;</a:t>
            </a:r>
            <a:endParaRPr lang="en-US" altLang="zh-CN" dirty="0" smtClean="0">
              <a:solidFill>
                <a:schemeClr val="bg1"/>
              </a:solidFill>
            </a:endParaRPr>
          </a:p>
          <a:p>
            <a:r>
              <a:rPr lang="en-US" altLang="zh-CN" dirty="0" smtClean="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47117" cy="830997"/>
          </a:xfrm>
          <a:prstGeom prst="rect">
            <a:avLst/>
          </a:prstGeom>
          <a:noFill/>
        </p:spPr>
        <p:txBody>
          <a:bodyPr wrap="none" rtlCol="0" anchor="t">
            <a:spAutoFit/>
          </a:bodyPr>
          <a:lstStyle/>
          <a:p>
            <a:pPr marL="457200" indent="-457200"/>
            <a:r>
              <a:rPr lang="en-US" altLang="zh-CN" sz="2400" b="1" dirty="0" smtClean="0"/>
              <a:t>5. </a:t>
            </a:r>
            <a:r>
              <a:rPr lang="zh-CN" altLang="en-US" sz="2400" b="1" dirty="0" smtClean="0"/>
              <a:t>弹性伸缩布局</a:t>
            </a:r>
            <a:endParaRPr lang="zh-CN" altLang="en-US" sz="2400" b="1" dirty="0" smtClean="0"/>
          </a:p>
          <a:p>
            <a:pPr marL="457200" indent="-457200"/>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0" name="矩形 9"/>
          <p:cNvSpPr/>
          <p:nvPr/>
        </p:nvSpPr>
        <p:spPr>
          <a:xfrm>
            <a:off x="807656" y="1096220"/>
            <a:ext cx="9926885" cy="584775"/>
          </a:xfrm>
          <a:prstGeom prst="rect">
            <a:avLst/>
          </a:prstGeom>
        </p:spPr>
        <p:txBody>
          <a:bodyPr wrap="none">
            <a:spAutoFit/>
          </a:bodyPr>
          <a:lstStyle/>
          <a:p>
            <a:r>
              <a:rPr lang="en-US" altLang="zh-CN" sz="3200" b="1" dirty="0" smtClean="0"/>
              <a:t>flex-flow</a:t>
            </a:r>
            <a:r>
              <a:rPr lang="zh-CN" altLang="en-US" sz="3200" b="1" dirty="0" smtClean="0"/>
              <a:t>属性是集合了排列方向和控制换行的简写形式</a:t>
            </a:r>
            <a:endParaRPr lang="zh-CN" altLang="en-US" sz="3200" b="1" dirty="0"/>
          </a:p>
        </p:txBody>
      </p:sp>
      <p:sp>
        <p:nvSpPr>
          <p:cNvPr id="13" name="矩形 12"/>
          <p:cNvSpPr/>
          <p:nvPr/>
        </p:nvSpPr>
        <p:spPr>
          <a:xfrm>
            <a:off x="1016000" y="3830321"/>
            <a:ext cx="5138058" cy="1200329"/>
          </a:xfrm>
          <a:prstGeom prst="rect">
            <a:avLst/>
          </a:prstGeom>
          <a:solidFill>
            <a:schemeClr val="accent2"/>
          </a:solidFill>
        </p:spPr>
        <p:txBody>
          <a:bodyPr wrap="square">
            <a:spAutoFit/>
          </a:bodyPr>
          <a:lstStyle/>
          <a:p>
            <a:r>
              <a:rPr lang="en-US" altLang="zh-CN" b="1" dirty="0" smtClean="0">
                <a:solidFill>
                  <a:schemeClr val="bg1"/>
                </a:solidFill>
              </a:rPr>
              <a:t>//</a:t>
            </a:r>
            <a:r>
              <a:rPr lang="zh-CN" altLang="en-US" b="1" dirty="0" smtClean="0">
                <a:solidFill>
                  <a:schemeClr val="bg1"/>
                </a:solidFill>
              </a:rPr>
              <a:t>简写形式</a:t>
            </a:r>
            <a:endParaRPr lang="zh-CN" altLang="en-US" b="1" dirty="0" smtClean="0">
              <a:solidFill>
                <a:schemeClr val="bg1"/>
              </a:solidFill>
            </a:endParaRPr>
          </a:p>
          <a:p>
            <a:r>
              <a:rPr lang="en-US" altLang="zh-CN" dirty="0" smtClean="0">
                <a:solidFill>
                  <a:schemeClr val="bg1"/>
                </a:solidFill>
              </a:rPr>
              <a:t>div {</a:t>
            </a:r>
            <a:endParaRPr lang="en-US" altLang="zh-CN" dirty="0" smtClean="0">
              <a:solidFill>
                <a:schemeClr val="bg1"/>
              </a:solidFill>
            </a:endParaRPr>
          </a:p>
          <a:p>
            <a:r>
              <a:rPr lang="en-US" altLang="zh-CN" dirty="0" smtClean="0">
                <a:solidFill>
                  <a:schemeClr val="bg1"/>
                </a:solidFill>
              </a:rPr>
              <a:t>      flex-flow: row wrap;</a:t>
            </a:r>
            <a:endParaRPr lang="en-US" altLang="zh-CN" dirty="0" smtClean="0">
              <a:solidFill>
                <a:schemeClr val="bg1"/>
              </a:solidFill>
            </a:endParaRPr>
          </a:p>
          <a:p>
            <a:r>
              <a:rPr lang="en-US" altLang="zh-CN" dirty="0" smtClean="0">
                <a:solidFill>
                  <a:schemeClr val="bg1"/>
                </a:solidFill>
              </a:rPr>
              <a:t>}</a:t>
            </a:r>
            <a:endParaRPr lang="zh-CN" altLang="en-US" dirty="0">
              <a:solidFill>
                <a:schemeClr val="bg1"/>
              </a:solidFill>
            </a:endParaRPr>
          </a:p>
        </p:txBody>
      </p:sp>
      <p:sp>
        <p:nvSpPr>
          <p:cNvPr id="14" name="矩形 13"/>
          <p:cNvSpPr/>
          <p:nvPr/>
        </p:nvSpPr>
        <p:spPr>
          <a:xfrm>
            <a:off x="981072" y="2417021"/>
            <a:ext cx="5114928" cy="646331"/>
          </a:xfrm>
          <a:prstGeom prst="rect">
            <a:avLst/>
          </a:prstGeom>
          <a:solidFill>
            <a:schemeClr val="accent2"/>
          </a:solidFill>
        </p:spPr>
        <p:txBody>
          <a:bodyPr wrap="square">
            <a:spAutoFit/>
          </a:bodyPr>
          <a:lstStyle/>
          <a:p>
            <a:r>
              <a:rPr lang="en-US" altLang="zh-CN" dirty="0" smtClean="0">
                <a:solidFill>
                  <a:schemeClr val="bg1"/>
                </a:solidFill>
              </a:rPr>
              <a:t>flex-direction: column;</a:t>
            </a:r>
            <a:endParaRPr lang="en-US" altLang="zh-CN" dirty="0" smtClean="0">
              <a:solidFill>
                <a:schemeClr val="bg1"/>
              </a:solidFill>
            </a:endParaRPr>
          </a:p>
          <a:p>
            <a:r>
              <a:rPr lang="en-US" altLang="zh-CN" dirty="0" smtClean="0">
                <a:solidFill>
                  <a:schemeClr val="bg1"/>
                </a:solidFill>
              </a:rPr>
              <a:t>ms-flex-wrap: wrap;</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47117" cy="830997"/>
          </a:xfrm>
          <a:prstGeom prst="rect">
            <a:avLst/>
          </a:prstGeom>
          <a:noFill/>
        </p:spPr>
        <p:txBody>
          <a:bodyPr wrap="none" rtlCol="0" anchor="t">
            <a:spAutoFit/>
          </a:bodyPr>
          <a:lstStyle/>
          <a:p>
            <a:pPr marL="457200" indent="-457200"/>
            <a:r>
              <a:rPr lang="en-US" altLang="zh-CN" sz="2400" b="1" dirty="0" smtClean="0"/>
              <a:t>5. </a:t>
            </a:r>
            <a:r>
              <a:rPr lang="zh-CN" altLang="en-US" sz="2400" b="1" dirty="0" smtClean="0"/>
              <a:t>弹性伸缩布局</a:t>
            </a:r>
            <a:endParaRPr lang="zh-CN" altLang="en-US" sz="2400" b="1" dirty="0" smtClean="0"/>
          </a:p>
          <a:p>
            <a:pPr marL="457200" indent="-457200"/>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0" name="矩形 9"/>
          <p:cNvSpPr/>
          <p:nvPr/>
        </p:nvSpPr>
        <p:spPr>
          <a:xfrm>
            <a:off x="807656" y="1096220"/>
            <a:ext cx="8119980" cy="584775"/>
          </a:xfrm>
          <a:prstGeom prst="rect">
            <a:avLst/>
          </a:prstGeom>
        </p:spPr>
        <p:txBody>
          <a:bodyPr wrap="none">
            <a:spAutoFit/>
          </a:bodyPr>
          <a:lstStyle/>
          <a:p>
            <a:r>
              <a:rPr lang="en-US" altLang="zh-CN" sz="3200" b="1" dirty="0" smtClean="0"/>
              <a:t>justify-content  </a:t>
            </a:r>
            <a:r>
              <a:rPr lang="zh-CN" altLang="en-US" sz="3200" b="1" dirty="0" smtClean="0"/>
              <a:t>设置伸缩项目的对其方式 </a:t>
            </a:r>
            <a:r>
              <a:rPr lang="en-US" altLang="zh-CN" sz="3200" b="1" dirty="0" smtClean="0"/>
              <a:t>X</a:t>
            </a:r>
            <a:r>
              <a:rPr lang="zh-CN" altLang="en-US" sz="3200" b="1" dirty="0" smtClean="0"/>
              <a:t>轴</a:t>
            </a:r>
            <a:endParaRPr lang="zh-CN" altLang="en-US" sz="3200" b="1" dirty="0"/>
          </a:p>
        </p:txBody>
      </p:sp>
      <p:sp>
        <p:nvSpPr>
          <p:cNvPr id="9" name="矩形 8"/>
          <p:cNvSpPr/>
          <p:nvPr/>
        </p:nvSpPr>
        <p:spPr>
          <a:xfrm>
            <a:off x="856343" y="2145437"/>
            <a:ext cx="6096000" cy="2031325"/>
          </a:xfrm>
          <a:prstGeom prst="rect">
            <a:avLst/>
          </a:prstGeom>
        </p:spPr>
        <p:txBody>
          <a:bodyPr>
            <a:spAutoFit/>
          </a:bodyPr>
          <a:lstStyle/>
          <a:p>
            <a:r>
              <a:rPr lang="zh-CN" altLang="en-US" b="1" dirty="0" smtClean="0"/>
              <a:t>属性值说明</a:t>
            </a:r>
            <a:endParaRPr lang="en-US" altLang="zh-CN" b="1" dirty="0" smtClean="0"/>
          </a:p>
          <a:p>
            <a:endParaRPr lang="zh-CN" altLang="en-US" dirty="0" smtClean="0"/>
          </a:p>
          <a:p>
            <a:r>
              <a:rPr lang="en-US" altLang="zh-CN" b="1" dirty="0" smtClean="0"/>
              <a:t>flex-start  </a:t>
            </a:r>
            <a:r>
              <a:rPr lang="en-US" altLang="zh-CN" dirty="0" smtClean="0"/>
              <a:t>   </a:t>
            </a:r>
            <a:r>
              <a:rPr lang="zh-CN" altLang="en-US" dirty="0" smtClean="0"/>
              <a:t>伸缩项目以起始点靠齐</a:t>
            </a:r>
            <a:endParaRPr lang="zh-CN" altLang="en-US" dirty="0" smtClean="0"/>
          </a:p>
          <a:p>
            <a:r>
              <a:rPr lang="en-US" altLang="zh-CN" b="1" dirty="0" smtClean="0"/>
              <a:t>flex-end</a:t>
            </a:r>
            <a:r>
              <a:rPr lang="en-US" altLang="zh-CN" dirty="0" smtClean="0"/>
              <a:t>       </a:t>
            </a:r>
            <a:r>
              <a:rPr lang="zh-CN" altLang="en-US" dirty="0" smtClean="0"/>
              <a:t>伸缩项目以结束点靠齐</a:t>
            </a:r>
            <a:endParaRPr lang="zh-CN" altLang="en-US" dirty="0" smtClean="0"/>
          </a:p>
          <a:p>
            <a:r>
              <a:rPr lang="en-US" altLang="zh-CN" b="1" dirty="0" smtClean="0"/>
              <a:t>center</a:t>
            </a:r>
            <a:r>
              <a:rPr lang="en-US" altLang="zh-CN" dirty="0" smtClean="0"/>
              <a:t>          </a:t>
            </a:r>
            <a:r>
              <a:rPr lang="zh-CN" altLang="en-US" dirty="0" smtClean="0"/>
              <a:t>伸缩项目以中心点靠齐</a:t>
            </a:r>
            <a:endParaRPr lang="zh-CN" altLang="en-US" dirty="0" smtClean="0"/>
          </a:p>
          <a:p>
            <a:r>
              <a:rPr lang="en-US" altLang="zh-CN" b="1" dirty="0" smtClean="0"/>
              <a:t>space-between </a:t>
            </a:r>
            <a:r>
              <a:rPr lang="en-US" altLang="zh-CN" dirty="0" smtClean="0"/>
              <a:t>      </a:t>
            </a:r>
            <a:r>
              <a:rPr lang="zh-CN" altLang="en-US" dirty="0" smtClean="0"/>
              <a:t>伸缩项目平局分布</a:t>
            </a:r>
            <a:endParaRPr lang="zh-CN" altLang="en-US" dirty="0" smtClean="0"/>
          </a:p>
          <a:p>
            <a:r>
              <a:rPr lang="en-US" altLang="zh-CN" b="1" dirty="0" smtClean="0"/>
              <a:t>space-around </a:t>
            </a:r>
            <a:r>
              <a:rPr lang="en-US" altLang="zh-CN" dirty="0" smtClean="0"/>
              <a:t>          </a:t>
            </a:r>
            <a:r>
              <a:rPr lang="zh-CN" altLang="en-US" dirty="0" smtClean="0"/>
              <a:t>同上，但两端保留一半的空间</a:t>
            </a:r>
            <a:endParaRPr lang="zh-CN" altLang="en-US" dirty="0"/>
          </a:p>
        </p:txBody>
      </p:sp>
      <p:sp>
        <p:nvSpPr>
          <p:cNvPr id="11" name="矩形 10"/>
          <p:cNvSpPr/>
          <p:nvPr/>
        </p:nvSpPr>
        <p:spPr>
          <a:xfrm>
            <a:off x="6749142" y="2538550"/>
            <a:ext cx="4064000" cy="1200329"/>
          </a:xfrm>
          <a:prstGeom prst="rect">
            <a:avLst/>
          </a:prstGeom>
          <a:solidFill>
            <a:schemeClr val="accent2"/>
          </a:solidFill>
        </p:spPr>
        <p:txBody>
          <a:bodyPr wrap="square">
            <a:spAutoFit/>
          </a:bodyPr>
          <a:lstStyle/>
          <a:p>
            <a:r>
              <a:rPr lang="en-US" altLang="zh-CN" dirty="0" smtClean="0">
                <a:solidFill>
                  <a:schemeClr val="bg1"/>
                </a:solidFill>
              </a:rPr>
              <a:t>//</a:t>
            </a:r>
            <a:r>
              <a:rPr lang="zh-CN" altLang="en-US" dirty="0" smtClean="0">
                <a:solidFill>
                  <a:schemeClr val="bg1"/>
                </a:solidFill>
              </a:rPr>
              <a:t>按照中心点对齐</a:t>
            </a:r>
            <a:endParaRPr lang="zh-CN" altLang="en-US" dirty="0" smtClean="0">
              <a:solidFill>
                <a:schemeClr val="bg1"/>
              </a:solidFill>
            </a:endParaRPr>
          </a:p>
          <a:p>
            <a:r>
              <a:rPr lang="en-US" altLang="zh-CN" dirty="0" smtClean="0">
                <a:solidFill>
                  <a:schemeClr val="bg1"/>
                </a:solidFill>
              </a:rPr>
              <a:t>div {</a:t>
            </a:r>
            <a:endParaRPr lang="en-US" altLang="zh-CN" dirty="0" smtClean="0">
              <a:solidFill>
                <a:schemeClr val="bg1"/>
              </a:solidFill>
            </a:endParaRPr>
          </a:p>
          <a:p>
            <a:r>
              <a:rPr lang="en-US" altLang="zh-CN" dirty="0" smtClean="0">
                <a:solidFill>
                  <a:schemeClr val="bg1"/>
                </a:solidFill>
              </a:rPr>
              <a:t>           justify-content: space-around;</a:t>
            </a:r>
            <a:endParaRPr lang="en-US" altLang="zh-CN" dirty="0" smtClean="0">
              <a:solidFill>
                <a:schemeClr val="bg1"/>
              </a:solidFill>
            </a:endParaRPr>
          </a:p>
          <a:p>
            <a:r>
              <a:rPr lang="en-US" altLang="zh-CN" dirty="0" smtClean="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47117" cy="830997"/>
          </a:xfrm>
          <a:prstGeom prst="rect">
            <a:avLst/>
          </a:prstGeom>
          <a:noFill/>
        </p:spPr>
        <p:txBody>
          <a:bodyPr wrap="none" rtlCol="0" anchor="t">
            <a:spAutoFit/>
          </a:bodyPr>
          <a:lstStyle/>
          <a:p>
            <a:pPr marL="457200" indent="-457200"/>
            <a:r>
              <a:rPr lang="en-US" altLang="zh-CN" sz="2400" b="1" dirty="0" smtClean="0"/>
              <a:t>5. </a:t>
            </a:r>
            <a:r>
              <a:rPr lang="zh-CN" altLang="en-US" sz="2400" b="1" dirty="0" smtClean="0"/>
              <a:t>弹性伸缩布局</a:t>
            </a:r>
            <a:endParaRPr lang="zh-CN" altLang="en-US" sz="2400" b="1" dirty="0" smtClean="0"/>
          </a:p>
          <a:p>
            <a:pPr marL="457200" indent="-457200"/>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2" name="矩形 11"/>
          <p:cNvSpPr/>
          <p:nvPr/>
        </p:nvSpPr>
        <p:spPr>
          <a:xfrm>
            <a:off x="3820657" y="544677"/>
            <a:ext cx="6874446" cy="954107"/>
          </a:xfrm>
          <a:prstGeom prst="rect">
            <a:avLst/>
          </a:prstGeom>
        </p:spPr>
        <p:txBody>
          <a:bodyPr wrap="none">
            <a:spAutoFit/>
          </a:bodyPr>
          <a:lstStyle/>
          <a:p>
            <a:r>
              <a:rPr lang="en-US" altLang="zh-CN" sz="2800" b="1" dirty="0" smtClean="0"/>
              <a:t>align-items </a:t>
            </a:r>
            <a:r>
              <a:rPr lang="zh-CN" altLang="en-US" sz="2800" b="1" dirty="0" smtClean="0"/>
              <a:t>调整侧轴（</a:t>
            </a:r>
            <a:r>
              <a:rPr lang="en-US" altLang="zh-CN" sz="2800" b="1" dirty="0" smtClean="0"/>
              <a:t> Y</a:t>
            </a:r>
            <a:r>
              <a:rPr lang="zh-CN" altLang="en-US" sz="2800" b="1" dirty="0" smtClean="0"/>
              <a:t>轴）方向对齐方式</a:t>
            </a:r>
            <a:endParaRPr lang="en-US" altLang="zh-CN" sz="2800" b="1" dirty="0" smtClean="0"/>
          </a:p>
          <a:p>
            <a:endParaRPr lang="en-US" altLang="zh-CN" sz="2800" b="1" dirty="0" smtClean="0"/>
          </a:p>
        </p:txBody>
      </p:sp>
      <p:sp>
        <p:nvSpPr>
          <p:cNvPr id="13" name="矩形 12"/>
          <p:cNvSpPr/>
          <p:nvPr/>
        </p:nvSpPr>
        <p:spPr>
          <a:xfrm>
            <a:off x="1103086" y="1869666"/>
            <a:ext cx="7823200" cy="2031325"/>
          </a:xfrm>
          <a:prstGeom prst="rect">
            <a:avLst/>
          </a:prstGeom>
        </p:spPr>
        <p:txBody>
          <a:bodyPr wrap="square">
            <a:spAutoFit/>
          </a:bodyPr>
          <a:lstStyle/>
          <a:p>
            <a:r>
              <a:rPr lang="zh-CN" altLang="en-US" b="1" dirty="0" smtClean="0"/>
              <a:t>属性值说明</a:t>
            </a:r>
            <a:endParaRPr lang="en-US" altLang="zh-CN" b="1" dirty="0" smtClean="0"/>
          </a:p>
          <a:p>
            <a:endParaRPr lang="zh-CN" altLang="en-US" dirty="0" smtClean="0"/>
          </a:p>
          <a:p>
            <a:r>
              <a:rPr lang="en-US" altLang="zh-CN" b="1" dirty="0" smtClean="0"/>
              <a:t>flex-start  </a:t>
            </a:r>
            <a:r>
              <a:rPr lang="en-US" altLang="zh-CN" dirty="0" smtClean="0"/>
              <a:t>  </a:t>
            </a:r>
            <a:r>
              <a:rPr lang="zh-CN" altLang="en-US" dirty="0" smtClean="0"/>
              <a:t>伸缩项目以顶部为基准，清理下部额外空间</a:t>
            </a:r>
            <a:endParaRPr lang="zh-CN" altLang="en-US" dirty="0" smtClean="0"/>
          </a:p>
          <a:p>
            <a:r>
              <a:rPr lang="en-US" altLang="zh-CN" b="1" dirty="0" smtClean="0"/>
              <a:t>flex-end </a:t>
            </a:r>
            <a:r>
              <a:rPr lang="en-US" altLang="zh-CN" dirty="0" smtClean="0"/>
              <a:t>     </a:t>
            </a:r>
            <a:r>
              <a:rPr lang="zh-CN" altLang="en-US" dirty="0" smtClean="0"/>
              <a:t>伸缩项目以底部为基准，清理上部额外空间</a:t>
            </a:r>
            <a:endParaRPr lang="zh-CN" altLang="en-US" dirty="0" smtClean="0"/>
          </a:p>
          <a:p>
            <a:r>
              <a:rPr lang="en-US" altLang="zh-CN" b="1" dirty="0" smtClean="0"/>
              <a:t>center  </a:t>
            </a:r>
            <a:r>
              <a:rPr lang="en-US" altLang="zh-CN" dirty="0" smtClean="0"/>
              <a:t>       </a:t>
            </a:r>
            <a:r>
              <a:rPr lang="zh-CN" altLang="en-US" dirty="0" smtClean="0"/>
              <a:t>伸缩项目以中部为基准，平均清理上下部额外空间</a:t>
            </a:r>
            <a:endParaRPr lang="zh-CN" altLang="en-US" dirty="0" smtClean="0"/>
          </a:p>
          <a:p>
            <a:r>
              <a:rPr lang="en-US" altLang="zh-CN" b="1" dirty="0" smtClean="0"/>
              <a:t>baseline </a:t>
            </a:r>
            <a:r>
              <a:rPr lang="en-US" altLang="zh-CN" dirty="0" smtClean="0"/>
              <a:t>     </a:t>
            </a:r>
            <a:r>
              <a:rPr lang="zh-CN" altLang="en-US" dirty="0" smtClean="0"/>
              <a:t>伸缩项目以基线为基准，清理额外的空间</a:t>
            </a:r>
            <a:endParaRPr lang="zh-CN" altLang="en-US" dirty="0" smtClean="0"/>
          </a:p>
          <a:p>
            <a:r>
              <a:rPr lang="en-US" altLang="zh-CN" b="1" dirty="0" smtClean="0"/>
              <a:t>stretch  </a:t>
            </a:r>
            <a:r>
              <a:rPr lang="en-US" altLang="zh-CN" dirty="0" smtClean="0"/>
              <a:t>       </a:t>
            </a:r>
            <a:r>
              <a:rPr lang="zh-CN" altLang="en-US" dirty="0" smtClean="0"/>
              <a:t>伸缩项目填充整个容器，默认</a:t>
            </a:r>
            <a:endParaRPr lang="zh-CN" altLang="en-US" dirty="0"/>
          </a:p>
        </p:txBody>
      </p:sp>
      <p:sp>
        <p:nvSpPr>
          <p:cNvPr id="14" name="矩形 13"/>
          <p:cNvSpPr/>
          <p:nvPr/>
        </p:nvSpPr>
        <p:spPr>
          <a:xfrm>
            <a:off x="7736115" y="2488363"/>
            <a:ext cx="3657599" cy="923330"/>
          </a:xfrm>
          <a:prstGeom prst="rect">
            <a:avLst/>
          </a:prstGeom>
          <a:solidFill>
            <a:schemeClr val="accent2"/>
          </a:solidFill>
        </p:spPr>
        <p:txBody>
          <a:bodyPr wrap="square">
            <a:spAutoFit/>
          </a:bodyPr>
          <a:lstStyle/>
          <a:p>
            <a:r>
              <a:rPr lang="en-US" altLang="zh-CN" dirty="0" smtClean="0">
                <a:solidFill>
                  <a:schemeClr val="bg1"/>
                </a:solidFill>
              </a:rPr>
              <a:t>div {</a:t>
            </a:r>
            <a:endParaRPr lang="en-US" altLang="zh-CN" dirty="0" smtClean="0">
              <a:solidFill>
                <a:schemeClr val="bg1"/>
              </a:solidFill>
            </a:endParaRPr>
          </a:p>
          <a:p>
            <a:r>
              <a:rPr lang="en-US" altLang="zh-CN" dirty="0" smtClean="0">
                <a:solidFill>
                  <a:schemeClr val="bg1"/>
                </a:solidFill>
              </a:rPr>
              <a:t>     align-</a:t>
            </a:r>
            <a:r>
              <a:rPr lang="en-US" altLang="zh-CN" dirty="0" err="1" smtClean="0">
                <a:solidFill>
                  <a:schemeClr val="bg1"/>
                </a:solidFill>
              </a:rPr>
              <a:t>itmes</a:t>
            </a:r>
            <a:r>
              <a:rPr lang="en-US" altLang="zh-CN" dirty="0" smtClean="0">
                <a:solidFill>
                  <a:schemeClr val="bg1"/>
                </a:solidFill>
              </a:rPr>
              <a:t>: center;</a:t>
            </a:r>
            <a:endParaRPr lang="en-US" altLang="zh-CN" dirty="0" smtClean="0">
              <a:solidFill>
                <a:schemeClr val="bg1"/>
              </a:solidFill>
            </a:endParaRPr>
          </a:p>
          <a:p>
            <a:r>
              <a:rPr lang="en-US" altLang="zh-CN" dirty="0" smtClean="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47117" cy="830997"/>
          </a:xfrm>
          <a:prstGeom prst="rect">
            <a:avLst/>
          </a:prstGeom>
          <a:noFill/>
        </p:spPr>
        <p:txBody>
          <a:bodyPr wrap="none" rtlCol="0" anchor="t">
            <a:spAutoFit/>
          </a:bodyPr>
          <a:lstStyle/>
          <a:p>
            <a:pPr marL="457200" indent="-457200"/>
            <a:r>
              <a:rPr lang="en-US" altLang="zh-CN" sz="2400" b="1" dirty="0" smtClean="0"/>
              <a:t>5. </a:t>
            </a:r>
            <a:r>
              <a:rPr lang="zh-CN" altLang="en-US" sz="2400" b="1" dirty="0" smtClean="0"/>
              <a:t>弹性伸缩布局</a:t>
            </a:r>
            <a:endParaRPr lang="zh-CN" altLang="en-US" sz="2400" b="1" dirty="0" smtClean="0"/>
          </a:p>
          <a:p>
            <a:pPr marL="457200" indent="-457200"/>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9" name="矩形 8"/>
          <p:cNvSpPr/>
          <p:nvPr/>
        </p:nvSpPr>
        <p:spPr>
          <a:xfrm>
            <a:off x="769257" y="1125248"/>
            <a:ext cx="11088913" cy="830997"/>
          </a:xfrm>
          <a:prstGeom prst="rect">
            <a:avLst/>
          </a:prstGeom>
        </p:spPr>
        <p:txBody>
          <a:bodyPr wrap="square">
            <a:spAutoFit/>
          </a:bodyPr>
          <a:lstStyle/>
          <a:p>
            <a:r>
              <a:rPr lang="en-US" altLang="zh-CN" sz="2400" b="1" dirty="0" smtClean="0"/>
              <a:t>align-self </a:t>
            </a:r>
            <a:r>
              <a:rPr lang="zh-CN" altLang="en-US" sz="2400" b="1" dirty="0" smtClean="0"/>
              <a:t>和</a:t>
            </a:r>
            <a:r>
              <a:rPr lang="en-US" altLang="zh-CN" sz="2400" b="1" dirty="0" smtClean="0"/>
              <a:t>align-items </a:t>
            </a:r>
            <a:r>
              <a:rPr lang="zh-CN" altLang="en-US" sz="2400" b="1" dirty="0" smtClean="0"/>
              <a:t>一样，都是清理额外空间，但它是单独设置某一个伸缩项目的。所有的值和</a:t>
            </a:r>
            <a:r>
              <a:rPr lang="en-US" altLang="zh-CN" sz="2400" b="1" dirty="0" smtClean="0"/>
              <a:t>align-</a:t>
            </a:r>
            <a:r>
              <a:rPr lang="en-US" altLang="zh-CN" sz="2400" b="1" dirty="0" err="1" smtClean="0"/>
              <a:t>itmes</a:t>
            </a:r>
            <a:r>
              <a:rPr lang="en-US" altLang="zh-CN" sz="2400" b="1" dirty="0" smtClean="0"/>
              <a:t> </a:t>
            </a:r>
            <a:r>
              <a:rPr lang="zh-CN" altLang="en-US" sz="2400" b="1" dirty="0" smtClean="0"/>
              <a:t>一致。</a:t>
            </a:r>
            <a:endParaRPr lang="zh-CN" altLang="en-US" sz="2400" b="1" dirty="0"/>
          </a:p>
        </p:txBody>
      </p:sp>
      <p:sp>
        <p:nvSpPr>
          <p:cNvPr id="10" name="矩形 9"/>
          <p:cNvSpPr/>
          <p:nvPr/>
        </p:nvSpPr>
        <p:spPr>
          <a:xfrm>
            <a:off x="8331200" y="4512494"/>
            <a:ext cx="3309258" cy="1200329"/>
          </a:xfrm>
          <a:prstGeom prst="rect">
            <a:avLst/>
          </a:prstGeom>
          <a:solidFill>
            <a:schemeClr val="accent2"/>
          </a:solidFill>
        </p:spPr>
        <p:txBody>
          <a:bodyPr wrap="square">
            <a:spAutoFit/>
          </a:bodyPr>
          <a:lstStyle/>
          <a:p>
            <a:r>
              <a:rPr lang="en-US" altLang="zh-CN" dirty="0" smtClean="0">
                <a:solidFill>
                  <a:schemeClr val="bg1"/>
                </a:solidFill>
              </a:rPr>
              <a:t>//</a:t>
            </a:r>
            <a:r>
              <a:rPr lang="zh-CN" altLang="en-US" dirty="0" smtClean="0">
                <a:solidFill>
                  <a:schemeClr val="bg1"/>
                </a:solidFill>
              </a:rPr>
              <a:t>单独设置清理额外空间</a:t>
            </a:r>
            <a:endParaRPr lang="zh-CN" altLang="en-US" dirty="0" smtClean="0">
              <a:solidFill>
                <a:schemeClr val="bg1"/>
              </a:solidFill>
            </a:endParaRPr>
          </a:p>
          <a:p>
            <a:r>
              <a:rPr lang="en-US" altLang="zh-CN" dirty="0" smtClean="0">
                <a:solidFill>
                  <a:schemeClr val="bg1"/>
                </a:solidFill>
              </a:rPr>
              <a:t>p:nth-child(2) {</a:t>
            </a:r>
            <a:endParaRPr lang="en-US" altLang="zh-CN" dirty="0" smtClean="0">
              <a:solidFill>
                <a:schemeClr val="bg1"/>
              </a:solidFill>
            </a:endParaRPr>
          </a:p>
          <a:p>
            <a:r>
              <a:rPr lang="en-US" altLang="zh-CN" dirty="0" smtClean="0">
                <a:solidFill>
                  <a:schemeClr val="bg1"/>
                </a:solidFill>
              </a:rPr>
              <a:t>      align-self: center;</a:t>
            </a:r>
            <a:endParaRPr lang="en-US" altLang="zh-CN" dirty="0" smtClean="0">
              <a:solidFill>
                <a:schemeClr val="bg1"/>
              </a:solidFill>
            </a:endParaRPr>
          </a:p>
          <a:p>
            <a:r>
              <a:rPr lang="en-US" altLang="zh-CN" dirty="0" smtClean="0">
                <a:solidFill>
                  <a:schemeClr val="bg1"/>
                </a:solidFill>
              </a:rPr>
              <a:t>}</a:t>
            </a:r>
            <a:endParaRPr lang="zh-CN" altLang="en-US" dirty="0">
              <a:solidFill>
                <a:schemeClr val="bg1"/>
              </a:solidFill>
            </a:endParaRPr>
          </a:p>
        </p:txBody>
      </p:sp>
      <p:sp>
        <p:nvSpPr>
          <p:cNvPr id="11" name="矩形 10"/>
          <p:cNvSpPr/>
          <p:nvPr/>
        </p:nvSpPr>
        <p:spPr>
          <a:xfrm>
            <a:off x="899886" y="2761681"/>
            <a:ext cx="6096000" cy="2031325"/>
          </a:xfrm>
          <a:prstGeom prst="rect">
            <a:avLst/>
          </a:prstGeom>
        </p:spPr>
        <p:txBody>
          <a:bodyPr>
            <a:spAutoFit/>
          </a:bodyPr>
          <a:lstStyle/>
          <a:p>
            <a:r>
              <a:rPr lang="zh-CN" altLang="en-US" b="1" dirty="0" smtClean="0"/>
              <a:t>属性值说明</a:t>
            </a:r>
            <a:endParaRPr lang="en-US" altLang="zh-CN" b="1" dirty="0" smtClean="0"/>
          </a:p>
          <a:p>
            <a:endParaRPr lang="zh-CN" altLang="en-US" dirty="0" smtClean="0"/>
          </a:p>
          <a:p>
            <a:r>
              <a:rPr lang="en-US" altLang="zh-CN" dirty="0" smtClean="0"/>
              <a:t>flex-start      </a:t>
            </a:r>
            <a:r>
              <a:rPr lang="zh-CN" altLang="en-US" dirty="0" smtClean="0"/>
              <a:t>伸缩项目以顶部为基准，清理下部额外空间</a:t>
            </a:r>
            <a:endParaRPr lang="zh-CN" altLang="en-US" dirty="0" smtClean="0"/>
          </a:p>
          <a:p>
            <a:r>
              <a:rPr lang="en-US" altLang="zh-CN" dirty="0" smtClean="0"/>
              <a:t>flex-end       </a:t>
            </a:r>
            <a:r>
              <a:rPr lang="zh-CN" altLang="en-US" dirty="0" smtClean="0"/>
              <a:t>伸缩项目以底部为基准，清理上部额外空间</a:t>
            </a:r>
            <a:endParaRPr lang="zh-CN" altLang="en-US" dirty="0" smtClean="0"/>
          </a:p>
          <a:p>
            <a:r>
              <a:rPr lang="en-US" altLang="zh-CN" dirty="0" smtClean="0"/>
              <a:t>center </a:t>
            </a:r>
            <a:r>
              <a:rPr lang="zh-CN" altLang="en-US" dirty="0" smtClean="0"/>
              <a:t>伸缩项目以中部为基准，平均清理上下部额外空间</a:t>
            </a:r>
            <a:endParaRPr lang="zh-CN" altLang="en-US" dirty="0" smtClean="0"/>
          </a:p>
          <a:p>
            <a:r>
              <a:rPr lang="en-US" altLang="zh-CN" dirty="0" smtClean="0"/>
              <a:t>baseline </a:t>
            </a:r>
            <a:r>
              <a:rPr lang="zh-CN" altLang="en-US" dirty="0" smtClean="0"/>
              <a:t>伸缩项目以基线为基准，清理额外的空间</a:t>
            </a:r>
            <a:endParaRPr lang="zh-CN" altLang="en-US" dirty="0" smtClean="0"/>
          </a:p>
          <a:p>
            <a:r>
              <a:rPr lang="en-US" altLang="zh-CN" dirty="0" smtClean="0"/>
              <a:t>stretch </a:t>
            </a:r>
            <a:r>
              <a:rPr lang="zh-CN" altLang="en-US" dirty="0" smtClean="0"/>
              <a:t>伸缩项目填充整个容器，默认</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47117" cy="830997"/>
          </a:xfrm>
          <a:prstGeom prst="rect">
            <a:avLst/>
          </a:prstGeom>
          <a:noFill/>
        </p:spPr>
        <p:txBody>
          <a:bodyPr wrap="none" rtlCol="0" anchor="t">
            <a:spAutoFit/>
          </a:bodyPr>
          <a:lstStyle/>
          <a:p>
            <a:pPr marL="457200" indent="-457200"/>
            <a:r>
              <a:rPr lang="en-US" altLang="zh-CN" sz="2400" b="1" dirty="0" smtClean="0"/>
              <a:t>5. </a:t>
            </a:r>
            <a:r>
              <a:rPr lang="zh-CN" altLang="en-US" sz="2400" b="1" dirty="0" smtClean="0"/>
              <a:t>弹性伸缩布局</a:t>
            </a:r>
            <a:endParaRPr lang="zh-CN" altLang="en-US" sz="2400" b="1" dirty="0" smtClean="0"/>
          </a:p>
          <a:p>
            <a:pPr marL="457200" indent="-457200"/>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2" name="矩形 11"/>
          <p:cNvSpPr/>
          <p:nvPr/>
        </p:nvSpPr>
        <p:spPr>
          <a:xfrm>
            <a:off x="841829" y="1720840"/>
            <a:ext cx="8302171" cy="2560320"/>
          </a:xfrm>
          <a:prstGeom prst="rect">
            <a:avLst/>
          </a:prstGeom>
        </p:spPr>
        <p:txBody>
          <a:bodyPr wrap="square">
            <a:spAutoFit/>
          </a:bodyPr>
          <a:lstStyle/>
          <a:p>
            <a:pPr lvl="0" eaLnBrk="0" fontAlgn="base" hangingPunct="0"/>
            <a:r>
              <a:rPr altLang="en-US">
                <a:latin typeface="Arial" panose="020B0604020202020204" pitchFamily="34" charset="0"/>
                <a:ea typeface="宋体" panose="02010600030101010101" pitchFamily="2" charset="-122"/>
                <a:cs typeface="+mn-ea"/>
                <a:sym typeface="+mn-ea"/>
              </a:rPr>
              <a:t>项目的属性</a:t>
            </a:r>
            <a:endParaRPr altLang="en-US" strike="noStrike" noProof="1">
              <a:latin typeface="Arial" panose="020B0604020202020204" pitchFamily="34" charset="0"/>
              <a:ea typeface="宋体" panose="02010600030101010101" pitchFamily="2" charset="-122"/>
            </a:endParaRPr>
          </a:p>
          <a:p>
            <a:pPr lvl="0" eaLnBrk="0" fontAlgn="base" hangingPunct="0"/>
            <a:endParaRPr altLang="en-US" strike="noStrike" noProof="1">
              <a:latin typeface="Arial" panose="020B0604020202020204" pitchFamily="34" charset="0"/>
              <a:ea typeface="宋体" panose="02010600030101010101" pitchFamily="2" charset="-122"/>
            </a:endParaRPr>
          </a:p>
          <a:p>
            <a:pPr marL="342900" lvl="0" indent="-342900" eaLnBrk="0" fontAlgn="base" hangingPunct="0">
              <a:buFont typeface="Arial" panose="020B0604020202020204" pitchFamily="34" charset="0"/>
              <a:buAutoNum type="arabicPeriod"/>
            </a:pPr>
            <a:endParaRPr altLang="en-US">
              <a:latin typeface="Arial" panose="020B0604020202020204" pitchFamily="34" charset="0"/>
              <a:ea typeface="宋体" panose="02010600030101010101" pitchFamily="2" charset="-122"/>
              <a:cs typeface="+mn-ea"/>
              <a:sym typeface="+mn-ea"/>
            </a:endParaRPr>
          </a:p>
          <a:p>
            <a:pPr marL="342900" lvl="0" indent="-342900" eaLnBrk="0" fontAlgn="base" hangingPunct="0">
              <a:buFont typeface="Arial" panose="020B0604020202020204" pitchFamily="34" charset="0"/>
              <a:buAutoNum type="arabicPeriod"/>
            </a:pPr>
            <a:r>
              <a:rPr altLang="en-US">
                <a:latin typeface="Arial" panose="020B0604020202020204" pitchFamily="34" charset="0"/>
                <a:ea typeface="宋体" panose="02010600030101010101" pitchFamily="2" charset="-122"/>
                <a:cs typeface="+mn-ea"/>
                <a:sym typeface="+mn-ea"/>
              </a:rPr>
              <a:t>flex</a:t>
            </a:r>
            <a:endParaRPr altLang="en-US">
              <a:latin typeface="Arial" panose="020B0604020202020204" pitchFamily="34" charset="0"/>
              <a:ea typeface="宋体" panose="02010600030101010101" pitchFamily="2" charset="-122"/>
              <a:cs typeface="+mn-ea"/>
              <a:sym typeface="+mn-ea"/>
            </a:endParaRPr>
          </a:p>
          <a:p>
            <a:pPr marL="342900" lvl="0" indent="-342900" eaLnBrk="0" fontAlgn="base" hangingPunct="0">
              <a:buFont typeface="Arial" panose="020B0604020202020204" pitchFamily="34" charset="0"/>
              <a:buAutoNum type="arabicPeriod"/>
            </a:pPr>
            <a:r>
              <a:rPr altLang="en-US">
                <a:latin typeface="Arial" panose="020B0604020202020204" pitchFamily="34" charset="0"/>
                <a:ea typeface="宋体" panose="02010600030101010101" pitchFamily="2" charset="-122"/>
                <a:cs typeface="+mn-ea"/>
                <a:sym typeface="+mn-ea"/>
              </a:rPr>
              <a:t>order</a:t>
            </a:r>
            <a:endParaRPr altLang="en-US" strike="noStrike" noProof="1">
              <a:latin typeface="Arial" panose="020B0604020202020204" pitchFamily="34" charset="0"/>
              <a:ea typeface="宋体" panose="02010600030101010101" pitchFamily="2" charset="-122"/>
            </a:endParaRPr>
          </a:p>
          <a:p>
            <a:pPr marL="342900" lvl="0" indent="-342900" eaLnBrk="0" fontAlgn="base" hangingPunct="0">
              <a:buFont typeface="Arial" panose="020B0604020202020204" pitchFamily="34" charset="0"/>
              <a:buAutoNum type="arabicPeriod"/>
            </a:pPr>
            <a:r>
              <a:rPr altLang="en-US">
                <a:latin typeface="Arial" panose="020B0604020202020204" pitchFamily="34" charset="0"/>
                <a:ea typeface="宋体" panose="02010600030101010101" pitchFamily="2" charset="-122"/>
                <a:cs typeface="+mn-ea"/>
                <a:sym typeface="+mn-ea"/>
              </a:rPr>
              <a:t>flex-grow</a:t>
            </a:r>
            <a:endParaRPr altLang="en-US" strike="noStrike" noProof="1">
              <a:latin typeface="Arial" panose="020B0604020202020204" pitchFamily="34" charset="0"/>
              <a:ea typeface="宋体" panose="02010600030101010101" pitchFamily="2" charset="-122"/>
            </a:endParaRPr>
          </a:p>
          <a:p>
            <a:pPr marL="342900" lvl="0" indent="-342900" eaLnBrk="0" fontAlgn="base" hangingPunct="0">
              <a:buFont typeface="Arial" panose="020B0604020202020204" pitchFamily="34" charset="0"/>
              <a:buAutoNum type="arabicPeriod"/>
            </a:pPr>
            <a:r>
              <a:rPr altLang="en-US">
                <a:latin typeface="Arial" panose="020B0604020202020204" pitchFamily="34" charset="0"/>
                <a:ea typeface="宋体" panose="02010600030101010101" pitchFamily="2" charset="-122"/>
                <a:cs typeface="+mn-ea"/>
                <a:sym typeface="+mn-ea"/>
              </a:rPr>
              <a:t>flex-shrink</a:t>
            </a:r>
            <a:endParaRPr altLang="en-US" strike="noStrike" noProof="1">
              <a:latin typeface="Arial" panose="020B0604020202020204" pitchFamily="34" charset="0"/>
              <a:ea typeface="宋体" panose="02010600030101010101" pitchFamily="2" charset="-122"/>
            </a:endParaRPr>
          </a:p>
          <a:p>
            <a:pPr marL="342900" lvl="0" indent="-342900" eaLnBrk="0" fontAlgn="base" hangingPunct="0">
              <a:buFont typeface="Arial" panose="020B0604020202020204" pitchFamily="34" charset="0"/>
              <a:buAutoNum type="arabicPeriod"/>
            </a:pPr>
            <a:r>
              <a:rPr altLang="en-US">
                <a:latin typeface="Arial" panose="020B0604020202020204" pitchFamily="34" charset="0"/>
                <a:ea typeface="宋体" panose="02010600030101010101" pitchFamily="2" charset="-122"/>
                <a:cs typeface="+mn-ea"/>
                <a:sym typeface="+mn-ea"/>
              </a:rPr>
              <a:t>flex-basis</a:t>
            </a:r>
            <a:endParaRPr altLang="en-US" strike="noStrike" noProof="1">
              <a:latin typeface="Arial" panose="020B0604020202020204" pitchFamily="34" charset="0"/>
              <a:ea typeface="宋体" panose="02010600030101010101" pitchFamily="2" charset="-122"/>
            </a:endParaRPr>
          </a:p>
          <a:p>
            <a:pPr marL="342900" lvl="0" indent="-342900" eaLnBrk="0" fontAlgn="base" hangingPunct="0">
              <a:buFont typeface="Arial" panose="020B0604020202020204" pitchFamily="34" charset="0"/>
              <a:buAutoNum type="arabicPeriod"/>
            </a:pPr>
            <a:r>
              <a:rPr altLang="en-US">
                <a:latin typeface="Arial" panose="020B0604020202020204" pitchFamily="34" charset="0"/>
                <a:ea typeface="宋体" panose="02010600030101010101" pitchFamily="2" charset="-122"/>
                <a:cs typeface="+mn-ea"/>
                <a:sym typeface="+mn-ea"/>
              </a:rPr>
              <a:t>align-self</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1855470" cy="460375"/>
          </a:xfrm>
          <a:prstGeom prst="rect">
            <a:avLst/>
          </a:prstGeom>
          <a:noFill/>
        </p:spPr>
        <p:txBody>
          <a:bodyPr wrap="none" rtlCol="0" anchor="t">
            <a:spAutoFit/>
          </a:bodyPr>
          <a:lstStyle/>
          <a:p>
            <a:pPr marL="457200" indent="-457200"/>
            <a:r>
              <a:rPr lang="en-US" altLang="zh-CN" sz="2400" b="1" dirty="0" smtClean="0"/>
              <a:t>2. CSS</a:t>
            </a:r>
            <a:r>
              <a:rPr lang="zh-CN" altLang="en-US" sz="2400" b="1" dirty="0" smtClean="0"/>
              <a:t>流布局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3" name="矩形 12"/>
          <p:cNvSpPr/>
          <p:nvPr/>
        </p:nvSpPr>
        <p:spPr>
          <a:xfrm>
            <a:off x="1166948" y="1122793"/>
            <a:ext cx="10472057" cy="923330"/>
          </a:xfrm>
          <a:prstGeom prst="rect">
            <a:avLst/>
          </a:prstGeom>
        </p:spPr>
        <p:txBody>
          <a:bodyPr wrap="square">
            <a:spAutoFit/>
          </a:bodyPr>
          <a:lstStyle/>
          <a:p>
            <a:r>
              <a:rPr lang="zh-CN" altLang="en-US" dirty="0" smtClean="0"/>
              <a:t>流式布局</a:t>
            </a:r>
            <a:r>
              <a:rPr lang="en-US" dirty="0" smtClean="0"/>
              <a:t>(Fluid Layout </a:t>
            </a:r>
            <a:r>
              <a:rPr lang="zh-CN" altLang="en-US" dirty="0" smtClean="0"/>
              <a:t>或</a:t>
            </a:r>
            <a:r>
              <a:rPr lang="en-US" dirty="0" smtClean="0"/>
              <a:t> Liquid Layout), </a:t>
            </a:r>
            <a:r>
              <a:rPr lang="zh-CN" altLang="en-US" dirty="0" smtClean="0"/>
              <a:t>主要使用百分比来设置各个部分的宽度</a:t>
            </a:r>
            <a:r>
              <a:rPr lang="en-US" dirty="0" smtClean="0"/>
              <a:t>, </a:t>
            </a:r>
            <a:r>
              <a:rPr lang="zh-CN" altLang="en-US" dirty="0" smtClean="0"/>
              <a:t>用来适应不同的分辨率</a:t>
            </a:r>
            <a:r>
              <a:rPr lang="en-US" dirty="0" smtClean="0"/>
              <a:t>. </a:t>
            </a:r>
            <a:r>
              <a:rPr lang="zh-CN" altLang="en-US" dirty="0" smtClean="0"/>
              <a:t>有时候</a:t>
            </a:r>
            <a:r>
              <a:rPr lang="en-US" dirty="0" smtClean="0"/>
              <a:t>, </a:t>
            </a:r>
            <a:r>
              <a:rPr lang="zh-CN" altLang="en-US" dirty="0" smtClean="0"/>
              <a:t>对于网页中的某一部分元素</a:t>
            </a:r>
            <a:r>
              <a:rPr lang="en-US" dirty="0" smtClean="0"/>
              <a:t>(</a:t>
            </a:r>
            <a:r>
              <a:rPr lang="zh-CN" altLang="en-US" dirty="0" smtClean="0"/>
              <a:t>比如边界值</a:t>
            </a:r>
            <a:r>
              <a:rPr lang="en-US" dirty="0" smtClean="0"/>
              <a:t>, </a:t>
            </a:r>
            <a:r>
              <a:rPr lang="zh-CN" altLang="en-US" dirty="0" smtClean="0"/>
              <a:t>侧边栏</a:t>
            </a:r>
            <a:r>
              <a:rPr lang="en-US" dirty="0" smtClean="0"/>
              <a:t>), </a:t>
            </a:r>
            <a:r>
              <a:rPr lang="zh-CN" altLang="en-US" dirty="0" smtClean="0"/>
              <a:t>可以使用固定宽度</a:t>
            </a:r>
            <a:r>
              <a:rPr lang="en-US" dirty="0" smtClean="0"/>
              <a:t>, </a:t>
            </a:r>
            <a:r>
              <a:rPr lang="zh-CN" altLang="en-US" dirty="0" smtClean="0">
                <a:solidFill>
                  <a:srgbClr val="FF0000"/>
                </a:solidFill>
              </a:rPr>
              <a:t>但大部分元素是使用百分比来控制的</a:t>
            </a:r>
            <a:endParaRPr lang="zh-CN" altLang="en-US" dirty="0">
              <a:solidFill>
                <a:srgbClr val="FF0000"/>
              </a:solidFill>
            </a:endParaRPr>
          </a:p>
        </p:txBody>
      </p:sp>
      <p:pic>
        <p:nvPicPr>
          <p:cNvPr id="9" name="图片 8" descr="C:\Users\ZhangLong\Desktop\2.jpg"/>
          <p:cNvPicPr/>
          <p:nvPr/>
        </p:nvPicPr>
        <p:blipFill>
          <a:blip r:embed="rId4" cstate="print"/>
          <a:srcRect/>
          <a:stretch>
            <a:fillRect/>
          </a:stretch>
        </p:blipFill>
        <p:spPr bwMode="auto">
          <a:xfrm>
            <a:off x="3015568" y="2046020"/>
            <a:ext cx="5624513" cy="41368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47117" cy="830997"/>
          </a:xfrm>
          <a:prstGeom prst="rect">
            <a:avLst/>
          </a:prstGeom>
          <a:noFill/>
        </p:spPr>
        <p:txBody>
          <a:bodyPr wrap="none" rtlCol="0" anchor="t">
            <a:spAutoFit/>
          </a:bodyPr>
          <a:lstStyle/>
          <a:p>
            <a:pPr marL="457200" indent="-457200"/>
            <a:r>
              <a:rPr lang="en-US" altLang="zh-CN" sz="2400" b="1" dirty="0" smtClean="0"/>
              <a:t>5. </a:t>
            </a:r>
            <a:r>
              <a:rPr lang="zh-CN" altLang="en-US" sz="2400" b="1" dirty="0" smtClean="0"/>
              <a:t>弹性伸缩布局</a:t>
            </a:r>
            <a:endParaRPr lang="zh-CN" altLang="en-US" sz="2400" b="1" dirty="0" smtClean="0"/>
          </a:p>
          <a:p>
            <a:pPr marL="457200" indent="-457200"/>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2" name="矩形 11"/>
          <p:cNvSpPr/>
          <p:nvPr/>
        </p:nvSpPr>
        <p:spPr>
          <a:xfrm>
            <a:off x="841829" y="1720840"/>
            <a:ext cx="8302171" cy="3416320"/>
          </a:xfrm>
          <a:prstGeom prst="rect">
            <a:avLst/>
          </a:prstGeom>
        </p:spPr>
        <p:txBody>
          <a:bodyPr wrap="square">
            <a:spAutoFit/>
          </a:bodyPr>
          <a:lstStyle/>
          <a:p>
            <a:r>
              <a:rPr lang="en-US" altLang="zh-CN" b="1" dirty="0" smtClean="0"/>
              <a:t>flex </a:t>
            </a:r>
            <a:r>
              <a:rPr lang="zh-CN" altLang="en-US" b="1" dirty="0" smtClean="0"/>
              <a:t>属性和旧版本中的</a:t>
            </a:r>
            <a:r>
              <a:rPr lang="en-US" altLang="zh-CN" b="1" dirty="0" smtClean="0"/>
              <a:t>box-flex </a:t>
            </a:r>
            <a:r>
              <a:rPr lang="zh-CN" altLang="en-US" dirty="0" smtClean="0"/>
              <a:t>类似，用来控制伸缩容器的比例分配。</a:t>
            </a:r>
            <a:endParaRPr lang="en-US" altLang="zh-CN" dirty="0" smtClean="0"/>
          </a:p>
          <a:p>
            <a:endParaRPr lang="zh-CN" altLang="en-US" dirty="0" smtClean="0"/>
          </a:p>
          <a:p>
            <a:r>
              <a:rPr lang="en-US" altLang="zh-CN" dirty="0" smtClean="0"/>
              <a:t>//</a:t>
            </a:r>
            <a:r>
              <a:rPr lang="zh-CN" altLang="en-US" dirty="0" smtClean="0"/>
              <a:t>设置比例分配</a:t>
            </a:r>
            <a:endParaRPr lang="zh-CN" altLang="en-US" dirty="0" smtClean="0"/>
          </a:p>
          <a:p>
            <a:r>
              <a:rPr lang="en-US" altLang="zh-CN" dirty="0" smtClean="0"/>
              <a:t>p:nth-child(1) {</a:t>
            </a:r>
            <a:endParaRPr lang="en-US" altLang="zh-CN" dirty="0" smtClean="0"/>
          </a:p>
          <a:p>
            <a:r>
              <a:rPr lang="en-US" altLang="zh-CN" dirty="0" smtClean="0"/>
              <a:t>	flex: 1;</a:t>
            </a:r>
            <a:endParaRPr lang="en-US" altLang="zh-CN" dirty="0" smtClean="0"/>
          </a:p>
          <a:p>
            <a:r>
              <a:rPr lang="en-US" altLang="zh-CN" dirty="0" smtClean="0"/>
              <a:t>}</a:t>
            </a:r>
            <a:endParaRPr lang="en-US" altLang="zh-CN" dirty="0" smtClean="0"/>
          </a:p>
          <a:p>
            <a:r>
              <a:rPr lang="en-US" altLang="zh-CN" dirty="0" smtClean="0"/>
              <a:t>p:nth-child(2) {</a:t>
            </a:r>
            <a:endParaRPr lang="en-US" altLang="zh-CN" dirty="0" smtClean="0"/>
          </a:p>
          <a:p>
            <a:r>
              <a:rPr lang="en-US" altLang="zh-CN" dirty="0" smtClean="0"/>
              <a:t>	flex: 3;</a:t>
            </a:r>
            <a:endParaRPr lang="en-US" altLang="zh-CN" dirty="0" smtClean="0"/>
          </a:p>
          <a:p>
            <a:r>
              <a:rPr lang="en-US" altLang="zh-CN" dirty="0" smtClean="0"/>
              <a:t>}</a:t>
            </a:r>
            <a:endParaRPr lang="en-US" altLang="zh-CN" dirty="0" smtClean="0"/>
          </a:p>
          <a:p>
            <a:r>
              <a:rPr lang="en-US" altLang="zh-CN" dirty="0" smtClean="0"/>
              <a:t>p:nth-child(3) {</a:t>
            </a:r>
            <a:endParaRPr lang="en-US" altLang="zh-CN" dirty="0" smtClean="0"/>
          </a:p>
          <a:p>
            <a:r>
              <a:rPr lang="en-US" altLang="zh-CN" dirty="0" smtClean="0"/>
              <a:t>	flex: 1;</a:t>
            </a:r>
            <a:endParaRPr lang="en-US" altLang="zh-CN" dirty="0" smtClean="0"/>
          </a:p>
          <a:p>
            <a:r>
              <a:rPr lang="en-US" altLang="zh-CN" dirty="0" smtClean="0"/>
              <a:t>}</a:t>
            </a:r>
            <a:endParaRPr lang="zh-CN" altLang="en-US" dirty="0"/>
          </a:p>
        </p:txBody>
      </p:sp>
      <p:sp>
        <p:nvSpPr>
          <p:cNvPr id="13" name="矩形 12"/>
          <p:cNvSpPr/>
          <p:nvPr/>
        </p:nvSpPr>
        <p:spPr>
          <a:xfrm>
            <a:off x="4766199" y="472105"/>
            <a:ext cx="1530355" cy="523220"/>
          </a:xfrm>
          <a:prstGeom prst="rect">
            <a:avLst/>
          </a:prstGeom>
        </p:spPr>
        <p:txBody>
          <a:bodyPr wrap="none">
            <a:spAutoFit/>
          </a:bodyPr>
          <a:lstStyle/>
          <a:p>
            <a:r>
              <a:rPr lang="en-US" altLang="zh-CN" sz="2800" b="1" dirty="0" smtClean="0"/>
              <a:t>flex </a:t>
            </a:r>
            <a:r>
              <a:rPr lang="zh-CN" altLang="en-US" sz="2800" b="1" dirty="0" smtClean="0"/>
              <a:t>属性</a:t>
            </a:r>
            <a:endParaRPr lang="zh-CN" altLang="en-US"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47117" cy="830997"/>
          </a:xfrm>
          <a:prstGeom prst="rect">
            <a:avLst/>
          </a:prstGeom>
          <a:noFill/>
        </p:spPr>
        <p:txBody>
          <a:bodyPr wrap="none" rtlCol="0" anchor="t">
            <a:spAutoFit/>
          </a:bodyPr>
          <a:lstStyle/>
          <a:p>
            <a:pPr marL="457200" indent="-457200"/>
            <a:r>
              <a:rPr lang="en-US" altLang="zh-CN" sz="2400" b="1" dirty="0" smtClean="0"/>
              <a:t>5. </a:t>
            </a:r>
            <a:r>
              <a:rPr lang="zh-CN" altLang="en-US" sz="2400" b="1" dirty="0" smtClean="0"/>
              <a:t>弹性伸缩布局</a:t>
            </a:r>
            <a:endParaRPr lang="zh-CN" altLang="en-US" sz="2400" b="1" dirty="0" smtClean="0"/>
          </a:p>
          <a:p>
            <a:pPr marL="457200" indent="-457200"/>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9" name="矩形 8"/>
          <p:cNvSpPr/>
          <p:nvPr/>
        </p:nvSpPr>
        <p:spPr>
          <a:xfrm>
            <a:off x="827314" y="1350113"/>
            <a:ext cx="8708571" cy="3693319"/>
          </a:xfrm>
          <a:prstGeom prst="rect">
            <a:avLst/>
          </a:prstGeom>
        </p:spPr>
        <p:txBody>
          <a:bodyPr wrap="square">
            <a:spAutoFit/>
          </a:bodyPr>
          <a:lstStyle/>
          <a:p>
            <a:r>
              <a:rPr lang="en-US" altLang="zh-CN" b="1" dirty="0" smtClean="0"/>
              <a:t>order </a:t>
            </a:r>
            <a:r>
              <a:rPr lang="zh-CN" altLang="en-US" b="1" dirty="0" smtClean="0"/>
              <a:t>属性和</a:t>
            </a:r>
            <a:r>
              <a:rPr lang="en-US" altLang="zh-CN" b="1" dirty="0" smtClean="0"/>
              <a:t>box-ordinal-group </a:t>
            </a:r>
            <a:r>
              <a:rPr lang="zh-CN" altLang="en-US" b="1" dirty="0" smtClean="0"/>
              <a:t>属性一样控制伸缩项目出现的顺序。</a:t>
            </a:r>
            <a:endParaRPr lang="en-US" altLang="zh-CN" b="1" dirty="0" smtClean="0"/>
          </a:p>
          <a:p>
            <a:endParaRPr lang="en-US" altLang="zh-CN" dirty="0" smtClean="0"/>
          </a:p>
          <a:p>
            <a:endParaRPr lang="zh-CN" altLang="en-US" dirty="0" smtClean="0"/>
          </a:p>
          <a:p>
            <a:r>
              <a:rPr lang="en-US" altLang="zh-CN" dirty="0" smtClean="0"/>
              <a:t>//</a:t>
            </a:r>
            <a:r>
              <a:rPr lang="zh-CN" altLang="en-US" dirty="0" smtClean="0"/>
              <a:t>设置伸缩项目顺序</a:t>
            </a:r>
            <a:endParaRPr lang="zh-CN" altLang="en-US" dirty="0" smtClean="0"/>
          </a:p>
          <a:p>
            <a:r>
              <a:rPr lang="en-US" altLang="zh-CN" dirty="0" smtClean="0"/>
              <a:t>p:nth-child(1) {</a:t>
            </a:r>
            <a:endParaRPr lang="en-US" altLang="zh-CN" dirty="0" smtClean="0"/>
          </a:p>
          <a:p>
            <a:r>
              <a:rPr lang="en-US" altLang="zh-CN" dirty="0" smtClean="0"/>
              <a:t>	order: 2;</a:t>
            </a:r>
            <a:endParaRPr lang="en-US" altLang="zh-CN" dirty="0" smtClean="0"/>
          </a:p>
          <a:p>
            <a:r>
              <a:rPr lang="en-US" altLang="zh-CN" dirty="0" smtClean="0"/>
              <a:t>}</a:t>
            </a:r>
            <a:endParaRPr lang="en-US" altLang="zh-CN" dirty="0" smtClean="0"/>
          </a:p>
          <a:p>
            <a:r>
              <a:rPr lang="en-US" altLang="zh-CN" dirty="0" smtClean="0"/>
              <a:t>p:nth-child(2) {</a:t>
            </a:r>
            <a:endParaRPr lang="en-US" altLang="zh-CN" dirty="0" smtClean="0"/>
          </a:p>
          <a:p>
            <a:r>
              <a:rPr lang="en-US" altLang="zh-CN" dirty="0" smtClean="0"/>
              <a:t>	order: 3;</a:t>
            </a:r>
            <a:endParaRPr lang="en-US" altLang="zh-CN" dirty="0" smtClean="0"/>
          </a:p>
          <a:p>
            <a:r>
              <a:rPr lang="en-US" altLang="zh-CN" dirty="0" smtClean="0"/>
              <a:t>}</a:t>
            </a:r>
            <a:endParaRPr lang="en-US" altLang="zh-CN" dirty="0" smtClean="0"/>
          </a:p>
          <a:p>
            <a:r>
              <a:rPr lang="en-US" altLang="zh-CN" dirty="0" smtClean="0"/>
              <a:t>p:nth-child(3) {</a:t>
            </a:r>
            <a:endParaRPr lang="en-US" altLang="zh-CN" dirty="0" smtClean="0"/>
          </a:p>
          <a:p>
            <a:r>
              <a:rPr lang="en-US" altLang="zh-CN" dirty="0" smtClean="0"/>
              <a:t>	order: 1;</a:t>
            </a:r>
            <a:endParaRPr lang="en-US" altLang="zh-CN" dirty="0" smtClean="0"/>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47117" cy="830997"/>
          </a:xfrm>
          <a:prstGeom prst="rect">
            <a:avLst/>
          </a:prstGeom>
          <a:noFill/>
        </p:spPr>
        <p:txBody>
          <a:bodyPr wrap="none" rtlCol="0" anchor="t">
            <a:spAutoFit/>
          </a:bodyPr>
          <a:lstStyle/>
          <a:p>
            <a:pPr marL="457200" indent="-457200"/>
            <a:r>
              <a:rPr lang="en-US" altLang="zh-CN" sz="2400" b="1" dirty="0" smtClean="0"/>
              <a:t>5. </a:t>
            </a:r>
            <a:r>
              <a:rPr lang="zh-CN" altLang="en-US" sz="2400" b="1" dirty="0" smtClean="0"/>
              <a:t>弹性伸缩布局</a:t>
            </a:r>
            <a:endParaRPr lang="zh-CN" altLang="en-US" sz="2400" b="1" dirty="0" smtClean="0"/>
          </a:p>
          <a:p>
            <a:pPr marL="457200" indent="-457200"/>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0" name="矩形 9"/>
          <p:cNvSpPr/>
          <p:nvPr/>
        </p:nvSpPr>
        <p:spPr>
          <a:xfrm>
            <a:off x="3817589" y="2794392"/>
            <a:ext cx="4760021" cy="646331"/>
          </a:xfrm>
          <a:prstGeom prst="rect">
            <a:avLst/>
          </a:prstGeom>
        </p:spPr>
        <p:txBody>
          <a:bodyPr wrap="none">
            <a:spAutoFit/>
          </a:bodyPr>
          <a:lstStyle/>
          <a:p>
            <a:r>
              <a:rPr lang="en-US" altLang="zh-CN" dirty="0" smtClean="0">
                <a:hlinkClick r:id="rId4"/>
              </a:rPr>
              <a:t>https://segmentfault.com/a/1190000004320409</a:t>
            </a:r>
            <a:endParaRPr lang="en-US" altLang="zh-CN" dirty="0" smtClean="0"/>
          </a:p>
          <a:p>
            <a:endParaRPr lang="zh-CN" altLang="en-US" dirty="0"/>
          </a:p>
        </p:txBody>
      </p:sp>
      <p:sp>
        <p:nvSpPr>
          <p:cNvPr id="11" name="矩形 10"/>
          <p:cNvSpPr/>
          <p:nvPr/>
        </p:nvSpPr>
        <p:spPr>
          <a:xfrm>
            <a:off x="4626903" y="2025134"/>
            <a:ext cx="2741456" cy="369332"/>
          </a:xfrm>
          <a:prstGeom prst="rect">
            <a:avLst/>
          </a:prstGeom>
        </p:spPr>
        <p:txBody>
          <a:bodyPr wrap="none">
            <a:spAutoFit/>
          </a:bodyPr>
          <a:lstStyle/>
          <a:p>
            <a:r>
              <a:rPr lang="zh-CN" altLang="en-US" b="1" dirty="0" smtClean="0"/>
              <a:t>弹性伸缩布局扩展详情：</a:t>
            </a:r>
            <a:endParaRPr lang="zh-CN" alt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347117" cy="830997"/>
          </a:xfrm>
          <a:prstGeom prst="rect">
            <a:avLst/>
          </a:prstGeom>
          <a:noFill/>
        </p:spPr>
        <p:txBody>
          <a:bodyPr wrap="none" rtlCol="0" anchor="t">
            <a:spAutoFit/>
          </a:bodyPr>
          <a:lstStyle/>
          <a:p>
            <a:pPr marL="457200" indent="-457200"/>
            <a:r>
              <a:rPr lang="en-US" altLang="zh-CN" sz="2400" b="1" dirty="0" smtClean="0"/>
              <a:t>5. </a:t>
            </a:r>
            <a:r>
              <a:rPr lang="zh-CN" altLang="en-US" sz="2400" b="1" dirty="0" smtClean="0"/>
              <a:t>弹性伸缩布局</a:t>
            </a:r>
            <a:endParaRPr lang="zh-CN" altLang="en-US" sz="2400" b="1" dirty="0" smtClean="0"/>
          </a:p>
          <a:p>
            <a:pPr marL="457200" indent="-457200"/>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0" name="矩形 9"/>
          <p:cNvSpPr/>
          <p:nvPr/>
        </p:nvSpPr>
        <p:spPr>
          <a:xfrm>
            <a:off x="3817589" y="2794392"/>
            <a:ext cx="2652395" cy="642620"/>
          </a:xfrm>
          <a:prstGeom prst="rect">
            <a:avLst/>
          </a:prstGeom>
        </p:spPr>
        <p:txBody>
          <a:bodyPr wrap="none">
            <a:spAutoFit/>
          </a:bodyPr>
          <a:lstStyle/>
          <a:p>
            <a:pPr algn="l"/>
            <a:r>
              <a:rPr lang="en-US" altLang="zh-CN" dirty="0" smtClean="0">
                <a:hlinkClick r:id="rId4"/>
              </a:rPr>
              <a:t>http://m.ctrip.com/html5/</a:t>
            </a:r>
            <a:endParaRPr lang="en-US" altLang="zh-CN" dirty="0" smtClean="0"/>
          </a:p>
          <a:p>
            <a:endParaRPr lang="zh-CN" altLang="en-US" dirty="0"/>
          </a:p>
        </p:txBody>
      </p:sp>
      <p:sp>
        <p:nvSpPr>
          <p:cNvPr id="11" name="矩形 10"/>
          <p:cNvSpPr/>
          <p:nvPr/>
        </p:nvSpPr>
        <p:spPr>
          <a:xfrm>
            <a:off x="4626903" y="2025134"/>
            <a:ext cx="642620" cy="365760"/>
          </a:xfrm>
          <a:prstGeom prst="rect">
            <a:avLst/>
          </a:prstGeom>
        </p:spPr>
        <p:txBody>
          <a:bodyPr wrap="none">
            <a:spAutoFit/>
          </a:bodyPr>
          <a:lstStyle/>
          <a:p>
            <a:r>
              <a:rPr lang="zh-CN" altLang="en-US" b="1" dirty="0"/>
              <a:t>练习</a:t>
            </a:r>
            <a:endParaRPr lang="zh-CN" alt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8" name="图片 7" descr="底部"/>
          <p:cNvPicPr>
            <a:picLocks noChangeAspect="1"/>
          </p:cNvPicPr>
          <p:nvPr/>
        </p:nvPicPr>
        <p:blipFill>
          <a:blip r:embed="rId2" cstate="print"/>
          <a:stretch>
            <a:fillRect/>
          </a:stretch>
        </p:blipFill>
        <p:spPr>
          <a:xfrm>
            <a:off x="-1270" y="5602605"/>
            <a:ext cx="12204000" cy="1236066"/>
          </a:xfrm>
          <a:prstGeom prst="rect">
            <a:avLst/>
          </a:prstGeom>
        </p:spPr>
      </p:pic>
      <p:sp>
        <p:nvSpPr>
          <p:cNvPr id="10" name="矩形 9"/>
          <p:cNvSpPr/>
          <p:nvPr/>
        </p:nvSpPr>
        <p:spPr>
          <a:xfrm>
            <a:off x="632654" y="428564"/>
            <a:ext cx="3845560" cy="583565"/>
          </a:xfrm>
          <a:prstGeom prst="rect">
            <a:avLst/>
          </a:prstGeom>
        </p:spPr>
        <p:txBody>
          <a:bodyPr wrap="none">
            <a:spAutoFit/>
          </a:bodyPr>
          <a:lstStyle/>
          <a:p>
            <a:r>
              <a:rPr lang="en-US" altLang="zh-CN" sz="3200" b="1" dirty="0" smtClean="0">
                <a:solidFill>
                  <a:srgbClr val="FF0000"/>
                </a:solidFill>
              </a:rPr>
              <a:t>CSS3   box-sizing </a:t>
            </a:r>
            <a:r>
              <a:rPr lang="zh-CN" altLang="en-US" sz="3200" b="1" dirty="0" smtClean="0">
                <a:solidFill>
                  <a:srgbClr val="FF0000"/>
                </a:solidFill>
              </a:rPr>
              <a:t>属性</a:t>
            </a:r>
            <a:endParaRPr lang="zh-CN" altLang="en-US" sz="3200" b="1" dirty="0">
              <a:solidFill>
                <a:srgbClr val="FF0000"/>
              </a:solidFill>
            </a:endParaRPr>
          </a:p>
        </p:txBody>
      </p:sp>
      <p:graphicFrame>
        <p:nvGraphicFramePr>
          <p:cNvPr id="11" name="表格 10"/>
          <p:cNvGraphicFramePr>
            <a:graphicFrameLocks noGrp="1"/>
          </p:cNvGraphicFramePr>
          <p:nvPr/>
        </p:nvGraphicFramePr>
        <p:xfrm>
          <a:off x="754741" y="1262743"/>
          <a:ext cx="6400802" cy="3120570"/>
        </p:xfrm>
        <a:graphic>
          <a:graphicData uri="http://schemas.openxmlformats.org/drawingml/2006/table">
            <a:tbl>
              <a:tblPr/>
              <a:tblGrid>
                <a:gridCol w="1451431"/>
                <a:gridCol w="4949371"/>
              </a:tblGrid>
              <a:tr h="1147663">
                <a:tc>
                  <a:txBody>
                    <a:bodyPr/>
                    <a:lstStyle/>
                    <a:p>
                      <a:pPr fontAlgn="t"/>
                      <a:r>
                        <a:rPr lang="en-US" dirty="0"/>
                        <a:t>content-box</a:t>
                      </a:r>
                      <a:endParaRPr lang="en-US" dirty="0"/>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dirty="0"/>
                        <a:t>这是由 </a:t>
                      </a:r>
                      <a:r>
                        <a:rPr lang="en-US" dirty="0"/>
                        <a:t>CSS2.1 </a:t>
                      </a:r>
                      <a:r>
                        <a:rPr lang="zh-CN" altLang="en-US" dirty="0"/>
                        <a:t>规定的宽度高度行为。</a:t>
                      </a:r>
                      <a:endParaRPr lang="zh-CN" altLang="en-US" dirty="0"/>
                    </a:p>
                    <a:p>
                      <a:pPr fontAlgn="t"/>
                      <a:r>
                        <a:rPr lang="zh-CN" altLang="en-US" dirty="0"/>
                        <a:t>宽度和高度分别应用到元素的内容框。</a:t>
                      </a:r>
                      <a:endParaRPr lang="zh-CN" altLang="en-US" dirty="0"/>
                    </a:p>
                    <a:p>
                      <a:pPr fontAlgn="t"/>
                      <a:r>
                        <a:rPr lang="zh-CN" altLang="en-US" dirty="0"/>
                        <a:t>在宽度和高度之外绘制元素的内边距和边框。</a:t>
                      </a:r>
                      <a:endParaRPr lang="zh-CN" altLang="en-US" dirty="0"/>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1540670">
                <a:tc>
                  <a:txBody>
                    <a:bodyPr/>
                    <a:lstStyle/>
                    <a:p>
                      <a:pPr fontAlgn="t"/>
                      <a:r>
                        <a:rPr lang="en-US"/>
                        <a:t>border-box</a:t>
                      </a:r>
                      <a:endParaRPr lang="en-US"/>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dirty="0"/>
                        <a:t>为元素设定的宽度和高度决定了元素的边框盒。</a:t>
                      </a:r>
                      <a:endParaRPr lang="zh-CN" altLang="en-US" dirty="0"/>
                    </a:p>
                    <a:p>
                      <a:pPr fontAlgn="t"/>
                      <a:r>
                        <a:rPr lang="zh-CN" altLang="en-US" dirty="0"/>
                        <a:t>就是说，为元素指定的任何内边距和边框都将在已设定的宽度和高度内进行绘制。</a:t>
                      </a:r>
                      <a:endParaRPr lang="zh-CN" altLang="en-US" dirty="0"/>
                    </a:p>
                    <a:p>
                      <a:pPr fontAlgn="t"/>
                      <a:r>
                        <a:rPr lang="zh-CN" altLang="en-US" dirty="0"/>
                        <a:t>通过从已设定的宽度和高度分别减去边框和内边距才能得到内容的宽度和高度。</a:t>
                      </a:r>
                      <a:endParaRPr lang="zh-CN" altLang="en-US" dirty="0"/>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r h="432237">
                <a:tc>
                  <a:txBody>
                    <a:bodyPr/>
                    <a:lstStyle/>
                    <a:p>
                      <a:pPr fontAlgn="t"/>
                      <a:r>
                        <a:rPr lang="en-US"/>
                        <a:t>inherit</a:t>
                      </a:r>
                      <a:endParaRPr lang="en-US"/>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c>
                  <a:txBody>
                    <a:bodyPr/>
                    <a:lstStyle/>
                    <a:p>
                      <a:pPr fontAlgn="t"/>
                      <a:r>
                        <a:rPr lang="zh-CN" altLang="en-US" dirty="0"/>
                        <a:t>规定应从父元素继承 </a:t>
                      </a:r>
                      <a:r>
                        <a:rPr lang="en-US" dirty="0"/>
                        <a:t>box-sizing </a:t>
                      </a:r>
                      <a:r>
                        <a:rPr lang="zh-CN" altLang="en-US" dirty="0"/>
                        <a:t>属性的值。</a:t>
                      </a:r>
                      <a:endParaRPr lang="zh-CN" altLang="en-US" dirty="0"/>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FEFEF"/>
                    </a:solidFill>
                  </a:tcPr>
                </a:tc>
              </a:tr>
            </a:tbl>
          </a:graphicData>
        </a:graphic>
      </p:graphicFrame>
      <p:sp>
        <p:nvSpPr>
          <p:cNvPr id="12" name="矩形 11"/>
          <p:cNvSpPr/>
          <p:nvPr/>
        </p:nvSpPr>
        <p:spPr>
          <a:xfrm>
            <a:off x="7649029" y="1331407"/>
            <a:ext cx="4194628" cy="2862322"/>
          </a:xfrm>
          <a:prstGeom prst="rect">
            <a:avLst/>
          </a:prstGeom>
          <a:solidFill>
            <a:schemeClr val="accent2"/>
          </a:solidFill>
        </p:spPr>
        <p:txBody>
          <a:bodyPr wrap="square">
            <a:spAutoFit/>
          </a:bodyPr>
          <a:lstStyle/>
          <a:p>
            <a:r>
              <a:rPr lang="en-US" altLang="zh-CN" dirty="0" smtClean="0">
                <a:solidFill>
                  <a:schemeClr val="bg1"/>
                </a:solidFill>
              </a:rPr>
              <a:t>div</a:t>
            </a:r>
            <a:endParaRPr lang="en-US" altLang="zh-CN" dirty="0" smtClean="0">
              <a:solidFill>
                <a:schemeClr val="bg1"/>
              </a:solidFill>
            </a:endParaRPr>
          </a:p>
          <a:p>
            <a:r>
              <a:rPr lang="en-US" altLang="zh-CN" dirty="0" smtClean="0">
                <a:solidFill>
                  <a:schemeClr val="bg1"/>
                </a:solidFill>
              </a:rPr>
              <a:t>{</a:t>
            </a:r>
            <a:endParaRPr lang="en-US" altLang="zh-CN" dirty="0" smtClean="0">
              <a:solidFill>
                <a:schemeClr val="bg1"/>
              </a:solidFill>
            </a:endParaRPr>
          </a:p>
          <a:p>
            <a:pPr lvl="1"/>
            <a:r>
              <a:rPr lang="en-US" altLang="zh-CN" dirty="0" smtClean="0">
                <a:solidFill>
                  <a:schemeClr val="bg1"/>
                </a:solidFill>
              </a:rPr>
              <a:t>box-</a:t>
            </a:r>
            <a:r>
              <a:rPr lang="en-US" altLang="zh-CN" dirty="0" err="1" smtClean="0">
                <a:solidFill>
                  <a:schemeClr val="bg1"/>
                </a:solidFill>
              </a:rPr>
              <a:t>sizing:border</a:t>
            </a:r>
            <a:r>
              <a:rPr lang="en-US" altLang="zh-CN" dirty="0" smtClean="0">
                <a:solidFill>
                  <a:schemeClr val="bg1"/>
                </a:solidFill>
              </a:rPr>
              <a:t>-box;</a:t>
            </a:r>
            <a:endParaRPr lang="en-US" altLang="zh-CN" dirty="0" smtClean="0">
              <a:solidFill>
                <a:schemeClr val="bg1"/>
              </a:solidFill>
            </a:endParaRPr>
          </a:p>
          <a:p>
            <a:pPr lvl="1"/>
            <a:r>
              <a:rPr lang="en-US" altLang="zh-CN" dirty="0" smtClean="0">
                <a:solidFill>
                  <a:schemeClr val="bg1"/>
                </a:solidFill>
              </a:rPr>
              <a:t>-</a:t>
            </a:r>
            <a:r>
              <a:rPr lang="en-US" altLang="zh-CN" dirty="0" err="1" smtClean="0">
                <a:solidFill>
                  <a:schemeClr val="bg1"/>
                </a:solidFill>
              </a:rPr>
              <a:t>moz-box-sizing:border-box</a:t>
            </a:r>
            <a:r>
              <a:rPr lang="en-US" altLang="zh-CN" dirty="0" smtClean="0">
                <a:solidFill>
                  <a:schemeClr val="bg1"/>
                </a:solidFill>
              </a:rPr>
              <a:t>; /* Firefox */</a:t>
            </a:r>
            <a:endParaRPr lang="en-US" altLang="zh-CN" dirty="0" smtClean="0">
              <a:solidFill>
                <a:schemeClr val="bg1"/>
              </a:solidFill>
            </a:endParaRPr>
          </a:p>
          <a:p>
            <a:pPr lvl="1"/>
            <a:r>
              <a:rPr lang="en-US" altLang="zh-CN" dirty="0" smtClean="0">
                <a:solidFill>
                  <a:schemeClr val="bg1"/>
                </a:solidFill>
              </a:rPr>
              <a:t>-</a:t>
            </a:r>
            <a:r>
              <a:rPr lang="en-US" altLang="zh-CN" dirty="0" err="1" smtClean="0">
                <a:solidFill>
                  <a:schemeClr val="bg1"/>
                </a:solidFill>
              </a:rPr>
              <a:t>webkit-box-sizing:border-box</a:t>
            </a:r>
            <a:r>
              <a:rPr lang="en-US" altLang="zh-CN" dirty="0" smtClean="0">
                <a:solidFill>
                  <a:schemeClr val="bg1"/>
                </a:solidFill>
              </a:rPr>
              <a:t>; /* Safari */</a:t>
            </a:r>
            <a:endParaRPr lang="en-US" altLang="zh-CN" dirty="0" smtClean="0">
              <a:solidFill>
                <a:schemeClr val="bg1"/>
              </a:solidFill>
            </a:endParaRPr>
          </a:p>
          <a:p>
            <a:pPr lvl="1"/>
            <a:r>
              <a:rPr lang="en-US" altLang="zh-CN" dirty="0" smtClean="0">
                <a:solidFill>
                  <a:schemeClr val="bg1"/>
                </a:solidFill>
              </a:rPr>
              <a:t>width:50%;</a:t>
            </a:r>
            <a:endParaRPr lang="en-US" altLang="zh-CN" dirty="0" smtClean="0">
              <a:solidFill>
                <a:schemeClr val="bg1"/>
              </a:solidFill>
            </a:endParaRPr>
          </a:p>
          <a:p>
            <a:pPr lvl="1"/>
            <a:r>
              <a:rPr lang="en-US" altLang="zh-CN" dirty="0" err="1" smtClean="0">
                <a:solidFill>
                  <a:schemeClr val="bg1"/>
                </a:solidFill>
              </a:rPr>
              <a:t>float:left</a:t>
            </a:r>
            <a:r>
              <a:rPr lang="en-US" altLang="zh-CN" dirty="0" smtClean="0">
                <a:solidFill>
                  <a:schemeClr val="bg1"/>
                </a:solidFill>
              </a:rPr>
              <a:t>;</a:t>
            </a:r>
            <a:endParaRPr lang="en-US" altLang="zh-CN" dirty="0" smtClean="0">
              <a:solidFill>
                <a:schemeClr val="bg1"/>
              </a:solidFill>
            </a:endParaRPr>
          </a:p>
          <a:p>
            <a:r>
              <a:rPr lang="en-US" altLang="zh-CN" dirty="0" smtClean="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8" name="图片 7" descr="底部"/>
          <p:cNvPicPr>
            <a:picLocks noChangeAspect="1"/>
          </p:cNvPicPr>
          <p:nvPr/>
        </p:nvPicPr>
        <p:blipFill>
          <a:blip r:embed="rId2" cstate="print"/>
          <a:stretch>
            <a:fillRect/>
          </a:stretch>
        </p:blipFill>
        <p:spPr>
          <a:xfrm>
            <a:off x="-1270" y="5602605"/>
            <a:ext cx="12204000" cy="1236066"/>
          </a:xfrm>
          <a:prstGeom prst="rect">
            <a:avLst/>
          </a:prstGeom>
        </p:spPr>
      </p:pic>
      <p:sp>
        <p:nvSpPr>
          <p:cNvPr id="10" name="矩形 9"/>
          <p:cNvSpPr/>
          <p:nvPr/>
        </p:nvSpPr>
        <p:spPr>
          <a:xfrm>
            <a:off x="632654" y="428564"/>
            <a:ext cx="5080635" cy="583565"/>
          </a:xfrm>
          <a:prstGeom prst="rect">
            <a:avLst/>
          </a:prstGeom>
        </p:spPr>
        <p:txBody>
          <a:bodyPr wrap="none">
            <a:spAutoFit/>
          </a:bodyPr>
          <a:lstStyle/>
          <a:p>
            <a:r>
              <a:rPr lang="en-US" altLang="zh-CN" sz="3200" b="1" dirty="0" smtClean="0">
                <a:solidFill>
                  <a:srgbClr val="FF0000"/>
                </a:solidFill>
              </a:rPr>
              <a:t>CSS3   </a:t>
            </a:r>
            <a:r>
              <a:rPr lang="en-US" sz="3200" b="1" dirty="0" smtClean="0">
                <a:solidFill>
                  <a:srgbClr val="FF0000"/>
                </a:solidFill>
              </a:rPr>
              <a:t>webfont / </a:t>
            </a:r>
            <a:r>
              <a:rPr lang="zh-CN" sz="3200" b="1" dirty="0" smtClean="0">
                <a:solidFill>
                  <a:srgbClr val="FF0000"/>
                </a:solidFill>
              </a:rPr>
              <a:t>服务器字体</a:t>
            </a:r>
            <a:endParaRPr lang="zh-CN" sz="3200" b="1" dirty="0" smtClean="0">
              <a:solidFill>
                <a:srgbClr val="FF0000"/>
              </a:solidFill>
            </a:endParaRPr>
          </a:p>
        </p:txBody>
      </p:sp>
      <p:sp>
        <p:nvSpPr>
          <p:cNvPr id="2" name="文本框 1"/>
          <p:cNvSpPr txBox="1"/>
          <p:nvPr/>
        </p:nvSpPr>
        <p:spPr>
          <a:xfrm>
            <a:off x="779780" y="1270000"/>
            <a:ext cx="9595485" cy="5306060"/>
          </a:xfrm>
          <a:prstGeom prst="rect">
            <a:avLst/>
          </a:prstGeom>
          <a:noFill/>
        </p:spPr>
        <p:txBody>
          <a:bodyPr wrap="none" rtlCol="0">
            <a:spAutoFit/>
          </a:bodyPr>
          <a:p>
            <a:pPr algn="l"/>
            <a:r>
              <a:rPr lang="zh-CN" altLang="en-US"/>
              <a:t>第一步：使用font-face声明字体</a:t>
            </a:r>
            <a:endParaRPr lang="zh-CN" altLang="en-US"/>
          </a:p>
          <a:p>
            <a:pPr algn="l"/>
            <a:r>
              <a:rPr lang="zh-CN" altLang="en-US"/>
              <a:t>            @font-face {font-family: 'webfont';</a:t>
            </a:r>
            <a:endParaRPr lang="zh-CN" altLang="en-US"/>
          </a:p>
          <a:p>
            <a:pPr algn="l"/>
            <a:r>
              <a:rPr lang="zh-CN" altLang="en-US"/>
              <a:t>                src: url('webfont.eot'); /* IE9*/</a:t>
            </a:r>
            <a:endParaRPr lang="zh-CN" altLang="en-US"/>
          </a:p>
          <a:p>
            <a:pPr algn="l"/>
            <a:r>
              <a:rPr lang="zh-CN" altLang="en-US"/>
              <a:t>                src: url('webfont.eot?#iefix') format('embedded-opentype'), /* IE6-IE8 */</a:t>
            </a:r>
            <a:endParaRPr lang="zh-CN" altLang="en-US"/>
          </a:p>
          <a:p>
            <a:pPr algn="l"/>
            <a:r>
              <a:rPr lang="zh-CN" altLang="en-US"/>
              <a:t>                url('webfont.woff') format('woff'), /* chrome、firefox */</a:t>
            </a:r>
            <a:endParaRPr lang="zh-CN" altLang="en-US"/>
          </a:p>
          <a:p>
            <a:pPr algn="l"/>
            <a:r>
              <a:rPr lang="zh-CN" altLang="en-US"/>
              <a:t>                url('webfont.ttf') format('truetype'), /* chrome、firefox、opera、Safari, Android, iOS 4.2+*/</a:t>
            </a:r>
            <a:endParaRPr lang="zh-CN" altLang="en-US"/>
          </a:p>
          <a:p>
            <a:pPr algn="l"/>
            <a:r>
              <a:rPr lang="zh-CN" altLang="en-US"/>
              <a:t>                url('webfont.svg#webfont') format('svg'); /* iOS 4.1- */</a:t>
            </a:r>
            <a:endParaRPr lang="zh-CN" altLang="en-US"/>
          </a:p>
          <a:p>
            <a:pPr algn="l"/>
            <a:r>
              <a:rPr lang="zh-CN" altLang="en-US"/>
              <a:t>            }</a:t>
            </a:r>
            <a:endParaRPr lang="zh-CN" altLang="en-US"/>
          </a:p>
          <a:p>
            <a:pPr algn="l"/>
            <a:r>
              <a:rPr lang="zh-CN" altLang="en-US"/>
              <a:t> </a:t>
            </a:r>
            <a:endParaRPr lang="zh-CN" altLang="en-US"/>
          </a:p>
          <a:p>
            <a:pPr algn="l"/>
            <a:r>
              <a:rPr lang="zh-CN" altLang="en-US"/>
              <a:t>第二步：定义使用webfont的样式</a:t>
            </a:r>
            <a:endParaRPr lang="zh-CN" altLang="en-US"/>
          </a:p>
          <a:p>
            <a:pPr algn="l"/>
            <a:r>
              <a:rPr lang="zh-CN" altLang="en-US"/>
              <a:t>.web-font{</a:t>
            </a:r>
            <a:endParaRPr lang="zh-CN" altLang="en-US"/>
          </a:p>
          <a:p>
            <a:pPr algn="l"/>
            <a:r>
              <a:rPr lang="zh-CN" altLang="en-US"/>
              <a:t>    font-family:"webfont" !important;</a:t>
            </a:r>
            <a:endParaRPr lang="zh-CN" altLang="en-US"/>
          </a:p>
          <a:p>
            <a:pPr algn="l"/>
            <a:r>
              <a:rPr lang="zh-CN" altLang="en-US"/>
              <a:t>    font-size:16px;font-style:normal;</a:t>
            </a:r>
            <a:endParaRPr lang="zh-CN" altLang="en-US"/>
          </a:p>
          <a:p>
            <a:pPr algn="l"/>
            <a:r>
              <a:rPr lang="zh-CN" altLang="en-US"/>
              <a:t>    -webkit-font-smoothing: antialiased;</a:t>
            </a:r>
            <a:endParaRPr lang="zh-CN" altLang="en-US"/>
          </a:p>
          <a:p>
            <a:pPr algn="l"/>
            <a:r>
              <a:rPr lang="zh-CN" altLang="en-US"/>
              <a:t>    -webkit-text-stroke-width: 0.2px;</a:t>
            </a:r>
            <a:endParaRPr lang="zh-CN" altLang="en-US"/>
          </a:p>
          <a:p>
            <a:pPr algn="l"/>
            <a:r>
              <a:rPr lang="zh-CN" altLang="en-US"/>
              <a:t>    -moz-osx-font-smoothing: grayscale;}</a:t>
            </a:r>
            <a:endParaRPr lang="zh-CN" altLang="en-US"/>
          </a:p>
          <a:p>
            <a:pPr algn="l"/>
            <a:endParaRPr lang="zh-CN" altLang="en-US"/>
          </a:p>
          <a:p>
            <a:pPr algn="l"/>
            <a:r>
              <a:rPr lang="zh-CN" altLang="en-US"/>
              <a:t>第三步：为文字加上对应的样式</a:t>
            </a:r>
            <a:endParaRPr lang="zh-CN" altLang="en-US"/>
          </a:p>
          <a:p>
            <a:pPr algn="l"/>
            <a:r>
              <a:rPr lang="zh-CN" altLang="en-US"/>
              <a:t>&lt;i class="web-font"&gt;啊哈，啊哈&lt;/i&gt;</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1855470" cy="460375"/>
          </a:xfrm>
          <a:prstGeom prst="rect">
            <a:avLst/>
          </a:prstGeom>
          <a:noFill/>
        </p:spPr>
        <p:txBody>
          <a:bodyPr wrap="none" rtlCol="0" anchor="t">
            <a:spAutoFit/>
          </a:bodyPr>
          <a:lstStyle/>
          <a:p>
            <a:pPr marL="457200" indent="-457200"/>
            <a:r>
              <a:rPr lang="en-US" altLang="zh-CN" sz="2400" b="1" dirty="0" smtClean="0"/>
              <a:t>2. CSS</a:t>
            </a:r>
            <a:r>
              <a:rPr lang="zh-CN" altLang="en-US" sz="2400" b="1" dirty="0" smtClean="0"/>
              <a:t>流布局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0" name="矩形 9"/>
          <p:cNvSpPr/>
          <p:nvPr/>
        </p:nvSpPr>
        <p:spPr>
          <a:xfrm>
            <a:off x="722811" y="1357593"/>
            <a:ext cx="10929258" cy="4524315"/>
          </a:xfrm>
          <a:prstGeom prst="rect">
            <a:avLst/>
          </a:prstGeom>
        </p:spPr>
        <p:txBody>
          <a:bodyPr wrap="square">
            <a:spAutoFit/>
          </a:bodyPr>
          <a:lstStyle/>
          <a:p>
            <a:r>
              <a:rPr lang="zh-CN" altLang="en-US" dirty="0" smtClean="0"/>
              <a:t>其次，我们看下典型的两种设计，一种是全屏流体设计，另一种是固屏流体设计。下面有几个代表网站：</a:t>
            </a:r>
            <a:endParaRPr lang="en-US" altLang="zh-CN" dirty="0" smtClean="0"/>
          </a:p>
          <a:p>
            <a:br>
              <a:rPr lang="zh-CN" altLang="en-US" dirty="0" smtClean="0"/>
            </a:br>
            <a:r>
              <a:rPr lang="zh-CN" altLang="en-US" b="1" dirty="0" smtClean="0"/>
              <a:t>全屏类：</a:t>
            </a:r>
            <a:br>
              <a:rPr lang="zh-CN" altLang="en-US" dirty="0" smtClean="0"/>
            </a:br>
            <a:r>
              <a:rPr lang="en-US" altLang="zh-CN" dirty="0" smtClean="0"/>
              <a:t>1.</a:t>
            </a:r>
            <a:r>
              <a:rPr lang="zh-CN" altLang="en-US" dirty="0" smtClean="0"/>
              <a:t>腾讯新闻：</a:t>
            </a:r>
            <a:r>
              <a:rPr lang="en-US" dirty="0" smtClean="0">
                <a:hlinkClick r:id="rId4"/>
              </a:rPr>
              <a:t>http://xw.qq.com/</a:t>
            </a:r>
            <a:br>
              <a:rPr lang="en-US" dirty="0" smtClean="0"/>
            </a:br>
            <a:r>
              <a:rPr lang="en-US" dirty="0" smtClean="0"/>
              <a:t>2.</a:t>
            </a:r>
            <a:r>
              <a:rPr lang="zh-CN" altLang="en-US" dirty="0" smtClean="0"/>
              <a:t>途牛旅游：</a:t>
            </a:r>
            <a:r>
              <a:rPr lang="en-US" dirty="0" smtClean="0">
                <a:hlinkClick r:id="rId5"/>
              </a:rPr>
              <a:t>http://m.tuniu.com/</a:t>
            </a:r>
            <a:endParaRPr lang="en-US" dirty="0" smtClean="0"/>
          </a:p>
          <a:p>
            <a:endParaRPr lang="en-US" dirty="0" smtClean="0"/>
          </a:p>
          <a:p>
            <a:br>
              <a:rPr lang="en-US" dirty="0" smtClean="0"/>
            </a:br>
            <a:r>
              <a:rPr lang="zh-CN" altLang="en-US" b="1" dirty="0" smtClean="0"/>
              <a:t>固屏类：   </a:t>
            </a:r>
            <a:r>
              <a:rPr lang="en-US" altLang="zh-CN" b="1" dirty="0" smtClean="0"/>
              <a:t>640px</a:t>
            </a:r>
            <a:endParaRPr lang="en-US" altLang="zh-CN" b="1" dirty="0" smtClean="0"/>
          </a:p>
          <a:p>
            <a:br>
              <a:rPr lang="zh-CN" altLang="en-US" dirty="0" smtClean="0"/>
            </a:br>
            <a:r>
              <a:rPr lang="en-US" altLang="zh-CN" dirty="0" smtClean="0"/>
              <a:t>1.</a:t>
            </a:r>
            <a:r>
              <a:rPr lang="zh-CN" altLang="en-US" dirty="0" smtClean="0"/>
              <a:t>京东商城：</a:t>
            </a:r>
            <a:r>
              <a:rPr lang="en-US" dirty="0" smtClean="0">
                <a:hlinkClick r:id="rId6"/>
              </a:rPr>
              <a:t>http://m.jd.com/</a:t>
            </a:r>
            <a:br>
              <a:rPr lang="en-US" dirty="0" smtClean="0"/>
            </a:br>
            <a:r>
              <a:rPr lang="en-US" dirty="0" smtClean="0"/>
              <a:t>2.</a:t>
            </a:r>
            <a:r>
              <a:rPr lang="zh-CN" altLang="en-US" dirty="0" smtClean="0"/>
              <a:t>淘宝网：</a:t>
            </a:r>
            <a:r>
              <a:rPr lang="en-US" dirty="0" smtClean="0">
                <a:hlinkClick r:id="rId7"/>
              </a:rPr>
              <a:t>http://m.taobao.com/</a:t>
            </a:r>
            <a:endParaRPr lang="en-US" dirty="0" smtClean="0"/>
          </a:p>
          <a:p>
            <a:br>
              <a:rPr lang="en-US" dirty="0" smtClean="0"/>
            </a:br>
            <a:br>
              <a:rPr lang="en-US" dirty="0" smtClean="0"/>
            </a:br>
            <a:r>
              <a:rPr lang="zh-CN" altLang="en-US" dirty="0" smtClean="0"/>
              <a:t>如果只是兼容移动手机端，那么不管是固屏还是全屏都是一样。从设计难度上来说，固屏貌似更容易一点点，因为全屏设计，在电脑上设计，完全放大又失真，设计起来比较难受。</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3465195" cy="460375"/>
          </a:xfrm>
          <a:prstGeom prst="rect">
            <a:avLst/>
          </a:prstGeom>
          <a:noFill/>
        </p:spPr>
        <p:txBody>
          <a:bodyPr wrap="none" rtlCol="0" anchor="t">
            <a:spAutoFit/>
          </a:bodyPr>
          <a:lstStyle/>
          <a:p>
            <a:pPr marL="457200" indent="-457200"/>
            <a:r>
              <a:rPr lang="zh-CN" sz="2400" b="1" dirty="0" smtClean="0"/>
              <a:t>移动端页面</a:t>
            </a:r>
            <a:r>
              <a:rPr lang="en-US" altLang="zh-CN" sz="2400" b="1" dirty="0" smtClean="0"/>
              <a:t>viewport</a:t>
            </a:r>
            <a:r>
              <a:rPr lang="zh-CN" altLang="zh-CN" sz="2400" b="1" dirty="0" smtClean="0"/>
              <a:t>设置</a:t>
            </a:r>
            <a:endParaRPr lang="zh-CN"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9" name="矩形 8"/>
          <p:cNvSpPr/>
          <p:nvPr/>
        </p:nvSpPr>
        <p:spPr>
          <a:xfrm>
            <a:off x="725714" y="943427"/>
            <a:ext cx="10711543" cy="5078313"/>
          </a:xfrm>
          <a:prstGeom prst="rect">
            <a:avLst/>
          </a:prstGeom>
        </p:spPr>
        <p:txBody>
          <a:bodyPr wrap="square">
            <a:spAutoFit/>
          </a:bodyPr>
          <a:lstStyle/>
          <a:p>
            <a:r>
              <a:rPr lang="zh-CN" altLang="en-US" dirty="0" smtClean="0"/>
              <a:t>做移动站有一个必要的知识，就是关于屏幕宽度以及缩放问题。我们习惯性的在</a:t>
            </a:r>
            <a:r>
              <a:rPr lang="en-US" altLang="zh-CN" dirty="0" smtClean="0"/>
              <a:t>&lt;head&gt;</a:t>
            </a:r>
            <a:r>
              <a:rPr lang="zh-CN" altLang="en-US" dirty="0" smtClean="0"/>
              <a:t>标签之间增加一个</a:t>
            </a:r>
            <a:r>
              <a:rPr lang="en-US" altLang="zh-CN" dirty="0" smtClean="0"/>
              <a:t>&lt;meta&gt;</a:t>
            </a:r>
            <a:r>
              <a:rPr lang="zh-CN" altLang="en-US" dirty="0" smtClean="0"/>
              <a:t>标签：</a:t>
            </a:r>
            <a:endParaRPr lang="zh-CN" altLang="en-US" dirty="0" smtClean="0"/>
          </a:p>
          <a:p>
            <a:r>
              <a:rPr lang="en-US" altLang="zh-CN" dirty="0" smtClean="0"/>
              <a:t>&lt;meta name="viewport" content="width=device-width, initial-scale=1.0,minimum-scale=1.0, maximum-scale=1.0,user-scalable=no"&gt;</a:t>
            </a:r>
            <a:endParaRPr lang="en-US" altLang="zh-CN" dirty="0" smtClean="0"/>
          </a:p>
          <a:p>
            <a:r>
              <a:rPr lang="en-US" altLang="zh-CN" b="1" dirty="0" smtClean="0"/>
              <a:t>//</a:t>
            </a:r>
            <a:r>
              <a:rPr lang="zh-CN" altLang="en-US" b="1" dirty="0" smtClean="0"/>
              <a:t>窗口设定</a:t>
            </a:r>
            <a:endParaRPr lang="zh-CN" altLang="en-US" b="1" dirty="0" smtClean="0"/>
          </a:p>
          <a:p>
            <a:r>
              <a:rPr lang="en-US" altLang="zh-CN" dirty="0" smtClean="0"/>
              <a:t>name="viewport"</a:t>
            </a:r>
            <a:endParaRPr lang="en-US" altLang="zh-CN" dirty="0" smtClean="0"/>
          </a:p>
          <a:p>
            <a:r>
              <a:rPr lang="en-US" altLang="zh-CN" b="1" dirty="0" smtClean="0"/>
              <a:t>//</a:t>
            </a:r>
            <a:r>
              <a:rPr lang="zh-CN" altLang="en-US" b="1" dirty="0" smtClean="0"/>
              <a:t>页面大小屏幕等宽</a:t>
            </a:r>
            <a:endParaRPr lang="zh-CN" altLang="en-US" b="1" dirty="0" smtClean="0"/>
          </a:p>
          <a:p>
            <a:r>
              <a:rPr lang="en-US" altLang="zh-CN" dirty="0" smtClean="0"/>
              <a:t>width=device-width</a:t>
            </a:r>
            <a:endParaRPr lang="en-US" altLang="zh-CN" dirty="0" smtClean="0"/>
          </a:p>
          <a:p>
            <a:r>
              <a:rPr lang="en-US" altLang="zh-CN" b="1" dirty="0" smtClean="0"/>
              <a:t>//</a:t>
            </a:r>
            <a:r>
              <a:rPr lang="zh-CN" altLang="en-US" b="1" dirty="0" smtClean="0"/>
              <a:t>初始缩放比例，</a:t>
            </a:r>
            <a:r>
              <a:rPr lang="en-US" altLang="zh-CN" b="1" dirty="0" smtClean="0"/>
              <a:t>1.0 </a:t>
            </a:r>
            <a:r>
              <a:rPr lang="zh-CN" altLang="en-US" b="1" dirty="0" smtClean="0"/>
              <a:t>表示原始比例大小</a:t>
            </a:r>
            <a:endParaRPr lang="zh-CN" altLang="en-US" b="1" dirty="0" smtClean="0"/>
          </a:p>
          <a:p>
            <a:r>
              <a:rPr lang="en-US" altLang="zh-CN" dirty="0" smtClean="0"/>
              <a:t>initial-scale=1.0</a:t>
            </a:r>
            <a:endParaRPr lang="en-US" altLang="zh-CN" dirty="0" smtClean="0"/>
          </a:p>
          <a:p>
            <a:r>
              <a:rPr lang="en-US" altLang="zh-CN" b="1" dirty="0" smtClean="0"/>
              <a:t>//</a:t>
            </a:r>
            <a:r>
              <a:rPr lang="zh-CN" altLang="en-US" b="1" dirty="0" smtClean="0"/>
              <a:t>允许缩放的最小比例</a:t>
            </a:r>
            <a:endParaRPr lang="zh-CN" altLang="en-US" b="1" dirty="0" smtClean="0"/>
          </a:p>
          <a:p>
            <a:r>
              <a:rPr lang="en-US" altLang="zh-CN" dirty="0" smtClean="0"/>
              <a:t>minimum-scale=1.0</a:t>
            </a:r>
            <a:endParaRPr lang="en-US" altLang="zh-CN" dirty="0" smtClean="0"/>
          </a:p>
          <a:p>
            <a:r>
              <a:rPr lang="en-US" altLang="zh-CN" b="1" dirty="0" smtClean="0"/>
              <a:t>//</a:t>
            </a:r>
            <a:r>
              <a:rPr lang="zh-CN" altLang="en-US" b="1" dirty="0" smtClean="0"/>
              <a:t>允许缩放的最大比例</a:t>
            </a:r>
            <a:endParaRPr lang="zh-CN" altLang="en-US" b="1" dirty="0" smtClean="0"/>
          </a:p>
          <a:p>
            <a:r>
              <a:rPr lang="en-US" altLang="zh-CN" dirty="0" smtClean="0"/>
              <a:t>maximum-scale=1.0</a:t>
            </a:r>
            <a:endParaRPr lang="en-US" altLang="zh-CN" dirty="0" smtClean="0"/>
          </a:p>
          <a:p>
            <a:r>
              <a:rPr lang="en-US" altLang="zh-CN" b="1" dirty="0" smtClean="0"/>
              <a:t>//</a:t>
            </a:r>
            <a:r>
              <a:rPr lang="zh-CN" altLang="en-US" b="1" dirty="0" smtClean="0"/>
              <a:t>用户是否可以缩放，这里</a:t>
            </a:r>
            <a:r>
              <a:rPr lang="en-US" altLang="zh-CN" b="1" dirty="0" smtClean="0"/>
              <a:t>no </a:t>
            </a:r>
            <a:r>
              <a:rPr lang="zh-CN" altLang="en-US" b="1" dirty="0" smtClean="0"/>
              <a:t>表示不可以</a:t>
            </a:r>
            <a:endParaRPr lang="zh-CN" altLang="en-US" b="1" dirty="0" smtClean="0"/>
          </a:p>
          <a:p>
            <a:r>
              <a:rPr lang="en-US" altLang="zh-CN" dirty="0" smtClean="0"/>
              <a:t>user-scalable=no</a:t>
            </a:r>
            <a:endParaRPr lang="en-US" altLang="zh-CN" dirty="0" smtClean="0"/>
          </a:p>
          <a:p>
            <a:r>
              <a:rPr lang="zh-CN" altLang="en-US" dirty="0" smtClean="0"/>
              <a:t>上面最大最小比例其实就已经限制了无法缩放了，和最后一个是否可以缩放有同样的功能。</a:t>
            </a:r>
            <a:endParaRPr lang="zh-CN" altLang="en-US" dirty="0" smtClean="0"/>
          </a:p>
          <a:p>
            <a:r>
              <a:rPr lang="zh-CN" altLang="en-US" dirty="0" smtClean="0"/>
              <a:t>因为不同的手机，分辨率都不同，图片一定要能够自适应等比例缩放，才能保证布局的正确性。</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3465195" cy="460375"/>
          </a:xfrm>
          <a:prstGeom prst="rect">
            <a:avLst/>
          </a:prstGeom>
          <a:noFill/>
        </p:spPr>
        <p:txBody>
          <a:bodyPr wrap="none" rtlCol="0" anchor="t">
            <a:spAutoFit/>
          </a:bodyPr>
          <a:lstStyle/>
          <a:p>
            <a:pPr marL="457200" indent="-457200" algn="l"/>
            <a:r>
              <a:rPr lang="zh-CN" sz="2400" b="1" dirty="0" smtClean="0">
                <a:sym typeface="+mn-ea"/>
              </a:rPr>
              <a:t>移动端页面</a:t>
            </a:r>
            <a:r>
              <a:rPr lang="en-US" altLang="zh-CN" sz="2400" b="1" dirty="0" smtClean="0">
                <a:sym typeface="+mn-ea"/>
              </a:rPr>
              <a:t>viewport</a:t>
            </a:r>
            <a:r>
              <a:rPr lang="zh-CN" altLang="zh-CN" sz="2400" b="1" dirty="0" smtClean="0">
                <a:sym typeface="+mn-ea"/>
              </a:rPr>
              <a:t>设置</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pic>
        <p:nvPicPr>
          <p:cNvPr id="2" name="图片 1" descr="C:\Users\ZhangLong\Desktop\2.jpg"/>
          <p:cNvPicPr/>
          <p:nvPr/>
        </p:nvPicPr>
        <p:blipFill>
          <a:blip r:embed="rId4" cstate="print"/>
          <a:srcRect/>
          <a:stretch>
            <a:fillRect/>
          </a:stretch>
        </p:blipFill>
        <p:spPr bwMode="auto">
          <a:xfrm>
            <a:off x="589280" y="1040130"/>
            <a:ext cx="4336415" cy="3588385"/>
          </a:xfrm>
          <a:prstGeom prst="rect">
            <a:avLst/>
          </a:prstGeom>
          <a:noFill/>
          <a:ln w="9525">
            <a:noFill/>
            <a:miter lim="800000"/>
            <a:headEnd/>
            <a:tailEnd/>
          </a:ln>
        </p:spPr>
      </p:pic>
      <p:pic>
        <p:nvPicPr>
          <p:cNvPr id="3" name="图片 2"/>
          <p:cNvPicPr>
            <a:picLocks noChangeAspect="1"/>
          </p:cNvPicPr>
          <p:nvPr/>
        </p:nvPicPr>
        <p:blipFill>
          <a:blip r:embed="rId5"/>
          <a:stretch>
            <a:fillRect/>
          </a:stretch>
        </p:blipFill>
        <p:spPr>
          <a:xfrm>
            <a:off x="6243955" y="1522095"/>
            <a:ext cx="1972310" cy="3514090"/>
          </a:xfrm>
          <a:prstGeom prst="rect">
            <a:avLst/>
          </a:prstGeom>
        </p:spPr>
      </p:pic>
      <p:pic>
        <p:nvPicPr>
          <p:cNvPr id="6" name="图片 5"/>
          <p:cNvPicPr>
            <a:picLocks noChangeAspect="1"/>
          </p:cNvPicPr>
          <p:nvPr/>
        </p:nvPicPr>
        <p:blipFill>
          <a:blip r:embed="rId6"/>
          <a:stretch>
            <a:fillRect/>
          </a:stretch>
        </p:blipFill>
        <p:spPr>
          <a:xfrm>
            <a:off x="9684385" y="1522095"/>
            <a:ext cx="1938655" cy="3425190"/>
          </a:xfrm>
          <a:prstGeom prst="rect">
            <a:avLst/>
          </a:prstGeom>
        </p:spPr>
      </p:pic>
      <p:sp>
        <p:nvSpPr>
          <p:cNvPr id="10" name="右箭头 9"/>
          <p:cNvSpPr/>
          <p:nvPr/>
        </p:nvSpPr>
        <p:spPr>
          <a:xfrm>
            <a:off x="5083810" y="289179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a:off x="8480425" y="289179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648482" cy="461665"/>
          </a:xfrm>
          <a:prstGeom prst="rect">
            <a:avLst/>
          </a:prstGeom>
          <a:noFill/>
        </p:spPr>
        <p:txBody>
          <a:bodyPr wrap="none" rtlCol="0" anchor="t">
            <a:spAutoFit/>
          </a:bodyPr>
          <a:lstStyle/>
          <a:p>
            <a:pPr marL="457200" indent="-457200"/>
            <a:r>
              <a:rPr lang="en-US" altLang="zh-CN" sz="2400" b="1" dirty="0" smtClean="0"/>
              <a:t>3. CSS3</a:t>
            </a:r>
            <a:r>
              <a:rPr lang="zh-CN" altLang="en-US" sz="2400" b="1" dirty="0" smtClean="0"/>
              <a:t>响应式布局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3" name="矩形 12"/>
          <p:cNvSpPr/>
          <p:nvPr/>
        </p:nvSpPr>
        <p:spPr>
          <a:xfrm>
            <a:off x="770710" y="1122793"/>
            <a:ext cx="10868296" cy="1739900"/>
          </a:xfrm>
          <a:prstGeom prst="rect">
            <a:avLst/>
          </a:prstGeom>
        </p:spPr>
        <p:txBody>
          <a:bodyPr wrap="square">
            <a:spAutoFit/>
          </a:bodyPr>
          <a:lstStyle/>
          <a:p>
            <a:r>
              <a:rPr lang="zh-CN" altLang="en-US" dirty="0" smtClean="0"/>
              <a:t>响应式布局是</a:t>
            </a:r>
            <a:r>
              <a:rPr lang="en-US" dirty="0" smtClean="0"/>
              <a:t>Ethan </a:t>
            </a:r>
            <a:r>
              <a:rPr lang="en-US" dirty="0" err="1" smtClean="0"/>
              <a:t>Marcotte</a:t>
            </a:r>
            <a:r>
              <a:rPr lang="zh-CN" altLang="en-US" dirty="0" smtClean="0"/>
              <a:t>在</a:t>
            </a:r>
            <a:r>
              <a:rPr lang="en-US" dirty="0" smtClean="0"/>
              <a:t>2010</a:t>
            </a:r>
            <a:r>
              <a:rPr lang="zh-CN" altLang="en-US" dirty="0" smtClean="0"/>
              <a:t>年</a:t>
            </a:r>
            <a:r>
              <a:rPr lang="en-US" dirty="0" smtClean="0"/>
              <a:t>5</a:t>
            </a:r>
            <a:r>
              <a:rPr lang="zh-CN" altLang="en-US" dirty="0" smtClean="0"/>
              <a:t>月份提出的一个概念，</a:t>
            </a:r>
            <a:r>
              <a:rPr lang="zh-CN" altLang="en-US" b="1" dirty="0" smtClean="0">
                <a:solidFill>
                  <a:srgbClr val="FF0000"/>
                </a:solidFill>
              </a:rPr>
              <a:t>简而言之，就是一个网站能够兼容多个终端</a:t>
            </a:r>
            <a:r>
              <a:rPr lang="en-US" dirty="0" smtClean="0"/>
              <a:t>——</a:t>
            </a:r>
            <a:r>
              <a:rPr lang="zh-CN" altLang="en-US" dirty="0" smtClean="0"/>
              <a:t>而不是为每个终端做一个特定的版本。这个概念是为解决移动互联网浏览而诞生的。</a:t>
            </a:r>
            <a:endParaRPr lang="zh-CN" altLang="en-US" dirty="0" smtClean="0"/>
          </a:p>
          <a:p>
            <a:endParaRPr lang="zh-CN" altLang="en-US" dirty="0"/>
          </a:p>
          <a:p>
            <a:r>
              <a:rPr lang="en-US" altLang="zh-CN">
                <a:sym typeface="+mn-ea"/>
              </a:rPr>
              <a:t>apple.com</a:t>
            </a:r>
            <a:endParaRPr lang="en-US" altLang="zh-CN"/>
          </a:p>
          <a:p>
            <a:r>
              <a:rPr lang="en-US" altLang="zh-CN">
                <a:sym typeface="+mn-ea"/>
              </a:rPr>
              <a:t>mozilla.org</a:t>
            </a:r>
            <a:endParaRPr lang="en-US" altLang="zh-CN">
              <a:sym typeface="+mn-ea"/>
            </a:endParaRPr>
          </a:p>
          <a:p>
            <a:endParaRPr lang="zh-CN" altLang="en-US" dirty="0"/>
          </a:p>
        </p:txBody>
      </p:sp>
      <p:sp>
        <p:nvSpPr>
          <p:cNvPr id="10" name="矩形 9"/>
          <p:cNvSpPr/>
          <p:nvPr/>
        </p:nvSpPr>
        <p:spPr>
          <a:xfrm>
            <a:off x="770991" y="3107990"/>
            <a:ext cx="3171190" cy="365760"/>
          </a:xfrm>
          <a:prstGeom prst="rect">
            <a:avLst/>
          </a:prstGeom>
        </p:spPr>
        <p:txBody>
          <a:bodyPr wrap="none">
            <a:spAutoFit/>
          </a:bodyPr>
          <a:lstStyle/>
          <a:p>
            <a:r>
              <a:rPr lang="zh-CN" altLang="en-US" b="1" dirty="0" smtClean="0"/>
              <a:t>响应式实现常用的两种方式：</a:t>
            </a:r>
            <a:endParaRPr lang="zh-CN" altLang="en-US" b="1" dirty="0"/>
          </a:p>
        </p:txBody>
      </p:sp>
      <p:sp>
        <p:nvSpPr>
          <p:cNvPr id="12" name="矩形 11"/>
          <p:cNvSpPr/>
          <p:nvPr/>
        </p:nvSpPr>
        <p:spPr>
          <a:xfrm>
            <a:off x="770890" y="3718429"/>
            <a:ext cx="6096000" cy="923330"/>
          </a:xfrm>
          <a:prstGeom prst="rect">
            <a:avLst/>
          </a:prstGeom>
        </p:spPr>
        <p:txBody>
          <a:bodyPr>
            <a:spAutoFit/>
          </a:bodyPr>
          <a:lstStyle/>
          <a:p>
            <a:r>
              <a:rPr lang="en-US" altLang="zh-CN" dirty="0" smtClean="0"/>
              <a:t>1.</a:t>
            </a:r>
            <a:r>
              <a:rPr lang="zh-CN" altLang="en-US" dirty="0" smtClean="0"/>
              <a:t>在</a:t>
            </a:r>
            <a:r>
              <a:rPr lang="en-US" altLang="zh-CN" dirty="0" smtClean="0"/>
              <a:t>link</a:t>
            </a:r>
            <a:r>
              <a:rPr lang="zh-CN" altLang="en-US" dirty="0" smtClean="0"/>
              <a:t>中使用</a:t>
            </a:r>
            <a:r>
              <a:rPr lang="en-US" altLang="zh-CN" dirty="0" smtClean="0"/>
              <a:t>@media</a:t>
            </a:r>
            <a:r>
              <a:rPr lang="zh-CN" altLang="en-US" dirty="0" smtClean="0"/>
              <a:t>：</a:t>
            </a:r>
            <a:endParaRPr lang="zh-CN" altLang="en-US" dirty="0" smtClean="0"/>
          </a:p>
          <a:p>
            <a:endParaRPr lang="zh-CN" altLang="en-US" dirty="0" smtClean="0"/>
          </a:p>
          <a:p>
            <a:r>
              <a:rPr lang="en-US" altLang="zh-CN" dirty="0" smtClean="0"/>
              <a:t>2.</a:t>
            </a:r>
            <a:r>
              <a:rPr lang="zh-CN" altLang="en-US" dirty="0" smtClean="0"/>
              <a:t>在样式中使用 </a:t>
            </a:r>
            <a:r>
              <a:rPr lang="en-US" altLang="zh-CN" dirty="0" smtClean="0"/>
              <a:t>@media</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648482" cy="461665"/>
          </a:xfrm>
          <a:prstGeom prst="rect">
            <a:avLst/>
          </a:prstGeom>
          <a:noFill/>
        </p:spPr>
        <p:txBody>
          <a:bodyPr wrap="none" rtlCol="0" anchor="t">
            <a:spAutoFit/>
          </a:bodyPr>
          <a:lstStyle/>
          <a:p>
            <a:pPr marL="457200" indent="-457200"/>
            <a:r>
              <a:rPr lang="en-US" altLang="zh-CN" sz="2400" b="1" dirty="0" smtClean="0"/>
              <a:t>3. CSS3</a:t>
            </a:r>
            <a:r>
              <a:rPr lang="zh-CN" altLang="en-US" sz="2400" b="1" dirty="0" smtClean="0"/>
              <a:t>响应式布局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2" name="矩形 11"/>
          <p:cNvSpPr/>
          <p:nvPr/>
        </p:nvSpPr>
        <p:spPr>
          <a:xfrm>
            <a:off x="748938" y="963527"/>
            <a:ext cx="3535679" cy="369332"/>
          </a:xfrm>
          <a:prstGeom prst="rect">
            <a:avLst/>
          </a:prstGeom>
        </p:spPr>
        <p:txBody>
          <a:bodyPr wrap="square">
            <a:spAutoFit/>
          </a:bodyPr>
          <a:lstStyle/>
          <a:p>
            <a:r>
              <a:rPr lang="en-US" altLang="zh-CN" dirty="0" smtClean="0"/>
              <a:t>1.</a:t>
            </a:r>
            <a:r>
              <a:rPr lang="zh-CN" altLang="en-US" dirty="0" smtClean="0"/>
              <a:t> 在</a:t>
            </a:r>
            <a:r>
              <a:rPr lang="en-US" altLang="zh-CN" dirty="0" smtClean="0"/>
              <a:t>link</a:t>
            </a:r>
            <a:r>
              <a:rPr lang="zh-CN" altLang="en-US" dirty="0" smtClean="0"/>
              <a:t>中使用</a:t>
            </a:r>
            <a:r>
              <a:rPr lang="en-US" altLang="zh-CN" dirty="0" smtClean="0"/>
              <a:t>@media</a:t>
            </a:r>
            <a:r>
              <a:rPr lang="zh-CN" altLang="en-US" dirty="0" smtClean="0"/>
              <a:t>：</a:t>
            </a:r>
            <a:endParaRPr lang="zh-CN" altLang="en-US" dirty="0" smtClean="0"/>
          </a:p>
        </p:txBody>
      </p:sp>
      <p:sp>
        <p:nvSpPr>
          <p:cNvPr id="11" name="矩形 10"/>
          <p:cNvSpPr/>
          <p:nvPr/>
        </p:nvSpPr>
        <p:spPr>
          <a:xfrm>
            <a:off x="866502" y="1663562"/>
            <a:ext cx="9662161" cy="2014220"/>
          </a:xfrm>
          <a:prstGeom prst="rect">
            <a:avLst/>
          </a:prstGeom>
          <a:solidFill>
            <a:schemeClr val="accent2"/>
          </a:solidFill>
        </p:spPr>
        <p:txBody>
          <a:bodyPr wrap="square">
            <a:spAutoFit/>
          </a:bodyPr>
          <a:lstStyle/>
          <a:p>
            <a:endParaRPr lang="en-US" altLang="zh-CN" dirty="0" smtClean="0">
              <a:solidFill>
                <a:schemeClr val="bg1"/>
              </a:solidFill>
            </a:endParaRPr>
          </a:p>
          <a:p>
            <a:r>
              <a:rPr lang="en-US" altLang="zh-CN" dirty="0" smtClean="0">
                <a:solidFill>
                  <a:schemeClr val="bg1"/>
                </a:solidFill>
              </a:rPr>
              <a:t>&lt;link </a:t>
            </a:r>
            <a:r>
              <a:rPr lang="en-US" altLang="zh-CN" dirty="0" err="1" smtClean="0">
                <a:solidFill>
                  <a:schemeClr val="bg1"/>
                </a:solidFill>
              </a:rPr>
              <a:t>rel</a:t>
            </a:r>
            <a:r>
              <a:rPr lang="en-US" altLang="zh-CN" dirty="0" smtClean="0">
                <a:solidFill>
                  <a:schemeClr val="bg1"/>
                </a:solidFill>
              </a:rPr>
              <a:t>="</a:t>
            </a:r>
            <a:r>
              <a:rPr lang="en-US" altLang="zh-CN" dirty="0" err="1" smtClean="0">
                <a:solidFill>
                  <a:schemeClr val="bg1"/>
                </a:solidFill>
              </a:rPr>
              <a:t>stylesheet</a:t>
            </a:r>
            <a:r>
              <a:rPr lang="en-US" altLang="zh-CN" dirty="0" smtClean="0">
                <a:solidFill>
                  <a:schemeClr val="bg1"/>
                </a:solidFill>
              </a:rPr>
              <a:t>" type="text/</a:t>
            </a:r>
            <a:r>
              <a:rPr lang="en-US" altLang="zh-CN" dirty="0" err="1" smtClean="0">
                <a:solidFill>
                  <a:schemeClr val="bg1"/>
                </a:solidFill>
              </a:rPr>
              <a:t>css</a:t>
            </a:r>
            <a:r>
              <a:rPr lang="en-US" altLang="zh-CN" dirty="0" smtClean="0">
                <a:solidFill>
                  <a:schemeClr val="bg1"/>
                </a:solidFill>
              </a:rPr>
              <a:t>" media="screen and (max-device-width: 799px)"  </a:t>
            </a:r>
            <a:r>
              <a:rPr lang="en-US" altLang="zh-CN" dirty="0" err="1" smtClean="0">
                <a:solidFill>
                  <a:schemeClr val="bg1"/>
                </a:solidFill>
              </a:rPr>
              <a:t>href</a:t>
            </a:r>
            <a:r>
              <a:rPr lang="en-US" altLang="zh-CN" dirty="0" smtClean="0">
                <a:solidFill>
                  <a:schemeClr val="bg1"/>
                </a:solidFill>
              </a:rPr>
              <a:t>="style/maxwidth800.css" /&gt;</a:t>
            </a:r>
            <a:endParaRPr lang="en-US" altLang="zh-CN" dirty="0" smtClean="0">
              <a:solidFill>
                <a:schemeClr val="bg1"/>
              </a:solidFill>
            </a:endParaRPr>
          </a:p>
          <a:p>
            <a:r>
              <a:rPr lang="en-US" altLang="zh-CN" dirty="0" smtClean="0">
                <a:solidFill>
                  <a:schemeClr val="bg1"/>
                </a:solidFill>
              </a:rPr>
              <a:t>&lt;link </a:t>
            </a:r>
            <a:r>
              <a:rPr lang="en-US" altLang="zh-CN" dirty="0" err="1" smtClean="0">
                <a:solidFill>
                  <a:schemeClr val="bg1"/>
                </a:solidFill>
              </a:rPr>
              <a:t>rel</a:t>
            </a:r>
            <a:r>
              <a:rPr lang="en-US" altLang="zh-CN" dirty="0" smtClean="0">
                <a:solidFill>
                  <a:schemeClr val="bg1"/>
                </a:solidFill>
              </a:rPr>
              <a:t>="</a:t>
            </a:r>
            <a:r>
              <a:rPr lang="en-US" altLang="zh-CN" dirty="0" err="1" smtClean="0">
                <a:solidFill>
                  <a:schemeClr val="bg1"/>
                </a:solidFill>
              </a:rPr>
              <a:t>stylesheet</a:t>
            </a:r>
            <a:r>
              <a:rPr lang="en-US" altLang="zh-CN" dirty="0" smtClean="0">
                <a:solidFill>
                  <a:schemeClr val="bg1"/>
                </a:solidFill>
              </a:rPr>
              <a:t>" type="text/</a:t>
            </a:r>
            <a:r>
              <a:rPr lang="en-US" altLang="zh-CN" dirty="0" err="1" smtClean="0">
                <a:solidFill>
                  <a:schemeClr val="bg1"/>
                </a:solidFill>
              </a:rPr>
              <a:t>css</a:t>
            </a:r>
            <a:r>
              <a:rPr lang="en-US" altLang="zh-CN" dirty="0" smtClean="0">
                <a:solidFill>
                  <a:schemeClr val="bg1"/>
                </a:solidFill>
              </a:rPr>
              <a:t>" media="screen and (min-device-width: 800px)"  </a:t>
            </a:r>
            <a:r>
              <a:rPr lang="en-US" altLang="zh-CN" dirty="0" err="1" smtClean="0">
                <a:solidFill>
                  <a:schemeClr val="bg1"/>
                </a:solidFill>
              </a:rPr>
              <a:t>href</a:t>
            </a:r>
            <a:r>
              <a:rPr lang="en-US" altLang="zh-CN" dirty="0" smtClean="0">
                <a:solidFill>
                  <a:schemeClr val="bg1"/>
                </a:solidFill>
              </a:rPr>
              <a:t>="style/minwidth800.css" /&gt;</a:t>
            </a:r>
            <a:endParaRPr lang="en-US" altLang="zh-CN" dirty="0" smtClean="0">
              <a:solidFill>
                <a:schemeClr val="bg1"/>
              </a:solidFill>
            </a:endParaRPr>
          </a:p>
          <a:p>
            <a:endParaRPr lang="en-US" altLang="zh-CN" dirty="0" smtClean="0">
              <a:solidFill>
                <a:schemeClr val="bg1"/>
              </a:solidFill>
            </a:endParaRPr>
          </a:p>
          <a:p>
            <a:endParaRPr lang="zh-CN" altLang="en-US" dirty="0">
              <a:solidFill>
                <a:schemeClr val="bg1"/>
              </a:solidFill>
            </a:endParaRPr>
          </a:p>
        </p:txBody>
      </p:sp>
      <p:sp>
        <p:nvSpPr>
          <p:cNvPr id="2" name="文本框 1"/>
          <p:cNvSpPr txBox="1"/>
          <p:nvPr/>
        </p:nvSpPr>
        <p:spPr>
          <a:xfrm>
            <a:off x="904875" y="3956050"/>
            <a:ext cx="7854950" cy="916940"/>
          </a:xfrm>
          <a:prstGeom prst="rect">
            <a:avLst/>
          </a:prstGeom>
          <a:noFill/>
        </p:spPr>
        <p:txBody>
          <a:bodyPr wrap="none" rtlCol="0">
            <a:spAutoFit/>
          </a:bodyPr>
          <a:p>
            <a:pPr algn="l"/>
            <a:r>
              <a:rPr lang="zh-CN" altLang="en-US"/>
              <a:t>1、screen：指的是一种媒体类型；</a:t>
            </a:r>
            <a:endParaRPr lang="zh-CN" altLang="en-US"/>
          </a:p>
          <a:p>
            <a:pPr algn="l"/>
            <a:r>
              <a:rPr lang="zh-CN" altLang="en-US"/>
              <a:t>2、and：被称为关键词，与其相似的还有not,only；</a:t>
            </a:r>
            <a:endParaRPr lang="zh-CN" altLang="en-US"/>
          </a:p>
          <a:p>
            <a:pPr algn="l"/>
            <a:r>
              <a:rPr lang="zh-CN" altLang="en-US"/>
              <a:t>3、（max-width:600px）：这个就是媒体特性，说得通俗一点就是媒体条件。</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灰色半"/>
          <p:cNvPicPr>
            <a:picLocks noChangeAspect="1"/>
          </p:cNvPicPr>
          <p:nvPr/>
        </p:nvPicPr>
        <p:blipFill>
          <a:blip r:embed="rId1" cstate="print"/>
          <a:stretch>
            <a:fillRect/>
          </a:stretch>
        </p:blipFill>
        <p:spPr>
          <a:xfrm>
            <a:off x="4445" y="264160"/>
            <a:ext cx="403860" cy="775970"/>
          </a:xfrm>
          <a:prstGeom prst="rect">
            <a:avLst/>
          </a:prstGeom>
        </p:spPr>
      </p:pic>
      <p:pic>
        <p:nvPicPr>
          <p:cNvPr id="5" name="图片 4" descr="灰色半"/>
          <p:cNvPicPr>
            <a:picLocks noChangeAspect="1"/>
          </p:cNvPicPr>
          <p:nvPr/>
        </p:nvPicPr>
        <p:blipFill>
          <a:blip r:embed="rId2" cstate="print"/>
          <a:stretch>
            <a:fillRect/>
          </a:stretch>
        </p:blipFill>
        <p:spPr>
          <a:xfrm flipH="1">
            <a:off x="11820525" y="264160"/>
            <a:ext cx="374650" cy="775970"/>
          </a:xfrm>
          <a:prstGeom prst="rect">
            <a:avLst/>
          </a:prstGeom>
        </p:spPr>
      </p:pic>
      <p:sp>
        <p:nvSpPr>
          <p:cNvPr id="7" name="文本框 6"/>
          <p:cNvSpPr txBox="1"/>
          <p:nvPr/>
        </p:nvSpPr>
        <p:spPr>
          <a:xfrm>
            <a:off x="589280" y="442595"/>
            <a:ext cx="2648482" cy="461665"/>
          </a:xfrm>
          <a:prstGeom prst="rect">
            <a:avLst/>
          </a:prstGeom>
          <a:noFill/>
        </p:spPr>
        <p:txBody>
          <a:bodyPr wrap="none" rtlCol="0" anchor="t">
            <a:spAutoFit/>
          </a:bodyPr>
          <a:lstStyle/>
          <a:p>
            <a:pPr marL="457200" indent="-457200"/>
            <a:r>
              <a:rPr lang="en-US" altLang="zh-CN" sz="2400" b="1" dirty="0" smtClean="0"/>
              <a:t>3. CSS3</a:t>
            </a:r>
            <a:r>
              <a:rPr lang="zh-CN" altLang="en-US" sz="2400" b="1" dirty="0" smtClean="0"/>
              <a:t>响应式布局</a:t>
            </a:r>
            <a:endParaRPr lang="en-US" altLang="zh-CN" sz="2400" b="1" dirty="0" smtClean="0"/>
          </a:p>
        </p:txBody>
      </p:sp>
      <p:pic>
        <p:nvPicPr>
          <p:cNvPr id="8" name="图片 7" descr="底部"/>
          <p:cNvPicPr>
            <a:picLocks noChangeAspect="1"/>
          </p:cNvPicPr>
          <p:nvPr/>
        </p:nvPicPr>
        <p:blipFill>
          <a:blip r:embed="rId3" cstate="print"/>
          <a:stretch>
            <a:fillRect/>
          </a:stretch>
        </p:blipFill>
        <p:spPr>
          <a:xfrm>
            <a:off x="-1270" y="5602605"/>
            <a:ext cx="12204000" cy="1236066"/>
          </a:xfrm>
          <a:prstGeom prst="rect">
            <a:avLst/>
          </a:prstGeom>
        </p:spPr>
      </p:pic>
      <p:sp>
        <p:nvSpPr>
          <p:cNvPr id="12" name="矩形 11"/>
          <p:cNvSpPr/>
          <p:nvPr/>
        </p:nvSpPr>
        <p:spPr>
          <a:xfrm>
            <a:off x="775064" y="950465"/>
            <a:ext cx="6096000" cy="369332"/>
          </a:xfrm>
          <a:prstGeom prst="rect">
            <a:avLst/>
          </a:prstGeom>
        </p:spPr>
        <p:txBody>
          <a:bodyPr>
            <a:spAutoFit/>
          </a:bodyPr>
          <a:lstStyle/>
          <a:p>
            <a:r>
              <a:rPr lang="en-US" altLang="zh-CN" dirty="0" smtClean="0"/>
              <a:t>1.</a:t>
            </a:r>
            <a:r>
              <a:rPr lang="zh-CN" altLang="en-US" dirty="0" smtClean="0"/>
              <a:t>在样式中使用 </a:t>
            </a:r>
            <a:r>
              <a:rPr lang="en-US" altLang="zh-CN" dirty="0" smtClean="0"/>
              <a:t>@media</a:t>
            </a:r>
            <a:endParaRPr lang="zh-CN" altLang="en-US" dirty="0"/>
          </a:p>
        </p:txBody>
      </p:sp>
      <p:sp>
        <p:nvSpPr>
          <p:cNvPr id="9" name="矩形 8"/>
          <p:cNvSpPr/>
          <p:nvPr/>
        </p:nvSpPr>
        <p:spPr>
          <a:xfrm>
            <a:off x="940525" y="1672045"/>
            <a:ext cx="5342709" cy="3139321"/>
          </a:xfrm>
          <a:prstGeom prst="rect">
            <a:avLst/>
          </a:prstGeom>
          <a:solidFill>
            <a:schemeClr val="accent2"/>
          </a:solidFill>
        </p:spPr>
        <p:txBody>
          <a:bodyPr wrap="square">
            <a:spAutoFit/>
          </a:bodyPr>
          <a:lstStyle/>
          <a:p>
            <a:r>
              <a:rPr lang="en-US" altLang="zh-CN" dirty="0" smtClean="0">
                <a:solidFill>
                  <a:schemeClr val="bg1"/>
                </a:solidFill>
              </a:rPr>
              <a:t>@media all and (min-width: 800px) {</a:t>
            </a:r>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nav</a:t>
            </a:r>
            <a:r>
              <a:rPr lang="en-US" altLang="zh-CN" dirty="0" smtClean="0">
                <a:solidFill>
                  <a:schemeClr val="bg1"/>
                </a:solidFill>
              </a:rPr>
              <a:t> {</a:t>
            </a:r>
            <a:endParaRPr lang="en-US" altLang="zh-CN" dirty="0" smtClean="0">
              <a:solidFill>
                <a:schemeClr val="bg1"/>
              </a:solidFill>
            </a:endParaRPr>
          </a:p>
          <a:p>
            <a:r>
              <a:rPr lang="en-US" altLang="zh-CN" dirty="0" smtClean="0">
                <a:solidFill>
                  <a:schemeClr val="bg1"/>
                </a:solidFill>
              </a:rPr>
              <a:t>		width: 300px;</a:t>
            </a:r>
            <a:endParaRPr lang="en-US" altLang="zh-CN" dirty="0" smtClean="0">
              <a:solidFill>
                <a:schemeClr val="bg1"/>
              </a:solidFill>
            </a:endParaRPr>
          </a:p>
          <a:p>
            <a:r>
              <a:rPr lang="en-US" altLang="zh-CN" dirty="0" smtClean="0">
                <a:solidFill>
                  <a:schemeClr val="bg1"/>
                </a:solidFill>
              </a:rPr>
              <a:t>		float: left;</a:t>
            </a:r>
            <a:endParaRPr lang="en-US" altLang="zh-CN" dirty="0" smtClean="0">
              <a:solidFill>
                <a:schemeClr val="bg1"/>
              </a:solidFill>
            </a:endParaRPr>
          </a:p>
          <a:p>
            <a:r>
              <a:rPr lang="en-US" altLang="zh-CN" dirty="0" smtClean="0">
                <a:solidFill>
                  <a:schemeClr val="bg1"/>
                </a:solidFill>
              </a:rPr>
              <a:t>		margin-right: 20px;</a:t>
            </a:r>
            <a:endParaRPr lang="en-US" altLang="zh-CN" dirty="0" smtClean="0">
              <a:solidFill>
                <a:schemeClr val="bg1"/>
              </a:solidFill>
            </a:endParaRPr>
          </a:p>
          <a:p>
            <a:r>
              <a:rPr lang="en-US" altLang="zh-CN" dirty="0" smtClean="0">
                <a:solidFill>
                  <a:schemeClr val="bg1"/>
                </a:solidFill>
              </a:rPr>
              <a:t>	}</a:t>
            </a:r>
            <a:endParaRPr lang="en-US" altLang="zh-CN" dirty="0" smtClean="0">
              <a:solidFill>
                <a:schemeClr val="bg1"/>
              </a:solidFill>
            </a:endParaRPr>
          </a:p>
          <a:p>
            <a:r>
              <a:rPr lang="en-US" altLang="zh-CN" dirty="0" smtClean="0">
                <a:solidFill>
                  <a:schemeClr val="bg1"/>
                </a:solidFill>
              </a:rPr>
              <a:t>	#grid {</a:t>
            </a:r>
            <a:endParaRPr lang="en-US" altLang="zh-CN" dirty="0" smtClean="0">
              <a:solidFill>
                <a:schemeClr val="bg1"/>
              </a:solidFill>
            </a:endParaRPr>
          </a:p>
          <a:p>
            <a:r>
              <a:rPr lang="en-US" altLang="zh-CN" dirty="0" smtClean="0">
                <a:solidFill>
                  <a:schemeClr val="bg1"/>
                </a:solidFill>
              </a:rPr>
              <a:t>		width: 450px;</a:t>
            </a:r>
            <a:endParaRPr lang="en-US" altLang="zh-CN" dirty="0" smtClean="0">
              <a:solidFill>
                <a:schemeClr val="bg1"/>
              </a:solidFill>
            </a:endParaRPr>
          </a:p>
          <a:p>
            <a:r>
              <a:rPr lang="en-US" altLang="zh-CN" dirty="0" smtClean="0">
                <a:solidFill>
                  <a:schemeClr val="bg1"/>
                </a:solidFill>
              </a:rPr>
              <a:t>		float: left;</a:t>
            </a:r>
            <a:endParaRPr lang="en-US" altLang="zh-CN" dirty="0" smtClean="0">
              <a:solidFill>
                <a:schemeClr val="bg1"/>
              </a:solidFill>
            </a:endParaRPr>
          </a:p>
          <a:p>
            <a:r>
              <a:rPr lang="en-US" altLang="zh-CN" dirty="0" smtClean="0">
                <a:solidFill>
                  <a:schemeClr val="bg1"/>
                </a:solidFill>
              </a:rPr>
              <a:t>	}</a:t>
            </a:r>
            <a:endParaRPr lang="en-US" altLang="zh-CN" dirty="0" smtClean="0">
              <a:solidFill>
                <a:schemeClr val="bg1"/>
              </a:solidFill>
            </a:endParaRPr>
          </a:p>
          <a:p>
            <a:r>
              <a:rPr lang="en-US" altLang="zh-CN" dirty="0" smtClean="0">
                <a:solidFill>
                  <a:schemeClr val="bg1"/>
                </a:solidFill>
              </a:rPr>
              <a:t>}</a:t>
            </a:r>
            <a:endParaRPr lang="en-US" altLang="zh-CN" dirty="0" smtClean="0">
              <a:solidFill>
                <a:schemeClr val="bg1"/>
              </a:solidFill>
            </a:endParaRPr>
          </a:p>
        </p:txBody>
      </p:sp>
      <p:sp>
        <p:nvSpPr>
          <p:cNvPr id="10" name="矩形 9"/>
          <p:cNvSpPr/>
          <p:nvPr/>
        </p:nvSpPr>
        <p:spPr>
          <a:xfrm>
            <a:off x="6705600" y="892298"/>
            <a:ext cx="5210629" cy="4247317"/>
          </a:xfrm>
          <a:prstGeom prst="rect">
            <a:avLst/>
          </a:prstGeom>
          <a:solidFill>
            <a:schemeClr val="accent2"/>
          </a:solidFill>
        </p:spPr>
        <p:txBody>
          <a:bodyPr wrap="square">
            <a:spAutoFit/>
          </a:bodyPr>
          <a:lstStyle/>
          <a:p>
            <a:r>
              <a:rPr lang="en-US" altLang="zh-CN" dirty="0" smtClean="0">
                <a:solidFill>
                  <a:schemeClr val="bg1"/>
                </a:solidFill>
              </a:rPr>
              <a:t>@media (min-width: 768px) and (max-width: 991px) {</a:t>
            </a:r>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adver</a:t>
            </a:r>
            <a:r>
              <a:rPr lang="en-US" altLang="zh-CN" dirty="0" smtClean="0">
                <a:solidFill>
                  <a:schemeClr val="bg1"/>
                </a:solidFill>
              </a:rPr>
              <a:t> .center {</a:t>
            </a:r>
            <a:endParaRPr lang="en-US" altLang="zh-CN" dirty="0" smtClean="0">
              <a:solidFill>
                <a:schemeClr val="bg1"/>
              </a:solidFill>
            </a:endParaRPr>
          </a:p>
          <a:p>
            <a:r>
              <a:rPr lang="en-US" altLang="zh-CN" dirty="0" smtClean="0">
                <a:solidFill>
                  <a:schemeClr val="bg1"/>
                </a:solidFill>
              </a:rPr>
              <a:t>		width: 60%;</a:t>
            </a:r>
            <a:endParaRPr lang="en-US" altLang="zh-CN" dirty="0" smtClean="0">
              <a:solidFill>
                <a:schemeClr val="bg1"/>
              </a:solidFill>
            </a:endParaRPr>
          </a:p>
          <a:p>
            <a:r>
              <a:rPr lang="en-US" altLang="zh-CN" dirty="0" smtClean="0">
                <a:solidFill>
                  <a:schemeClr val="bg1"/>
                </a:solidFill>
              </a:rPr>
              <a:t>		margin: -10px 0 </a:t>
            </a:r>
            <a:r>
              <a:rPr lang="en-US" altLang="zh-CN" dirty="0" err="1" smtClean="0">
                <a:solidFill>
                  <a:schemeClr val="bg1"/>
                </a:solidFill>
              </a:rPr>
              <a:t>0</a:t>
            </a:r>
            <a:r>
              <a:rPr lang="en-US" altLang="zh-CN" dirty="0" smtClean="0">
                <a:solidFill>
                  <a:schemeClr val="bg1"/>
                </a:solidFill>
              </a:rPr>
              <a:t> -30%;</a:t>
            </a:r>
            <a:endParaRPr lang="en-US" altLang="zh-CN" dirty="0" smtClean="0">
              <a:solidFill>
                <a:schemeClr val="bg1"/>
              </a:solidFill>
            </a:endParaRPr>
          </a:p>
          <a:p>
            <a:r>
              <a:rPr lang="en-US" altLang="zh-CN" dirty="0" smtClean="0">
                <a:solidFill>
                  <a:schemeClr val="bg1"/>
                </a:solidFill>
              </a:rPr>
              <a:t>	}</a:t>
            </a:r>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adver</a:t>
            </a:r>
            <a:r>
              <a:rPr lang="en-US" altLang="zh-CN" dirty="0" smtClean="0">
                <a:solidFill>
                  <a:schemeClr val="bg1"/>
                </a:solidFill>
              </a:rPr>
              <a:t> .search, #</a:t>
            </a:r>
            <a:r>
              <a:rPr lang="en-US" altLang="zh-CN" dirty="0" err="1" smtClean="0">
                <a:solidFill>
                  <a:schemeClr val="bg1"/>
                </a:solidFill>
              </a:rPr>
              <a:t>adver</a:t>
            </a:r>
            <a:r>
              <a:rPr lang="en-US" altLang="zh-CN" dirty="0" smtClean="0">
                <a:solidFill>
                  <a:schemeClr val="bg1"/>
                </a:solidFill>
              </a:rPr>
              <a:t> .button {</a:t>
            </a:r>
            <a:endParaRPr lang="en-US" altLang="zh-CN" dirty="0" smtClean="0">
              <a:solidFill>
                <a:schemeClr val="bg1"/>
              </a:solidFill>
            </a:endParaRPr>
          </a:p>
          <a:p>
            <a:r>
              <a:rPr lang="en-US" altLang="zh-CN" dirty="0" smtClean="0">
                <a:solidFill>
                  <a:schemeClr val="bg1"/>
                </a:solidFill>
              </a:rPr>
              <a:t>		font-size: 20px;</a:t>
            </a:r>
            <a:endParaRPr lang="en-US" altLang="zh-CN" dirty="0" smtClean="0">
              <a:solidFill>
                <a:schemeClr val="bg1"/>
              </a:solidFill>
            </a:endParaRPr>
          </a:p>
          <a:p>
            <a:r>
              <a:rPr lang="en-US" altLang="zh-CN" dirty="0" smtClean="0">
                <a:solidFill>
                  <a:schemeClr val="bg1"/>
                </a:solidFill>
              </a:rPr>
              <a:t>	}</a:t>
            </a:r>
            <a:endParaRPr lang="en-US" altLang="zh-CN" dirty="0" smtClean="0">
              <a:solidFill>
                <a:schemeClr val="bg1"/>
              </a:solidFill>
            </a:endParaRPr>
          </a:p>
          <a:p>
            <a:r>
              <a:rPr lang="en-US" altLang="zh-CN" dirty="0" smtClean="0">
                <a:solidFill>
                  <a:schemeClr val="bg1"/>
                </a:solidFill>
              </a:rPr>
              <a:t>	#tour .center h2 {</a:t>
            </a:r>
            <a:endParaRPr lang="en-US" altLang="zh-CN" dirty="0" smtClean="0">
              <a:solidFill>
                <a:schemeClr val="bg1"/>
              </a:solidFill>
            </a:endParaRPr>
          </a:p>
          <a:p>
            <a:r>
              <a:rPr lang="en-US" altLang="zh-CN" dirty="0" smtClean="0">
                <a:solidFill>
                  <a:schemeClr val="bg1"/>
                </a:solidFill>
              </a:rPr>
              <a:t>		font-size: 35px;</a:t>
            </a:r>
            <a:endParaRPr lang="en-US" altLang="zh-CN" dirty="0" smtClean="0">
              <a:solidFill>
                <a:schemeClr val="bg1"/>
              </a:solidFill>
            </a:endParaRPr>
          </a:p>
          <a:p>
            <a:r>
              <a:rPr lang="en-US" altLang="zh-CN" dirty="0" smtClean="0">
                <a:solidFill>
                  <a:schemeClr val="bg1"/>
                </a:solidFill>
              </a:rPr>
              <a:t>	}</a:t>
            </a:r>
            <a:endParaRPr lang="en-US" altLang="zh-CN" dirty="0" smtClean="0">
              <a:solidFill>
                <a:schemeClr val="bg1"/>
              </a:solidFill>
            </a:endParaRPr>
          </a:p>
          <a:p>
            <a:r>
              <a:rPr lang="en-US" altLang="zh-CN" dirty="0" smtClean="0">
                <a:solidFill>
                  <a:schemeClr val="bg1"/>
                </a:solidFill>
              </a:rPr>
              <a:t>	#headline </a:t>
            </a:r>
            <a:r>
              <a:rPr lang="en-US" altLang="zh-CN" dirty="0" err="1" smtClean="0">
                <a:solidFill>
                  <a:schemeClr val="bg1"/>
                </a:solidFill>
              </a:rPr>
              <a:t>hgroup</a:t>
            </a:r>
            <a:r>
              <a:rPr lang="en-US" altLang="zh-CN" dirty="0" smtClean="0">
                <a:solidFill>
                  <a:schemeClr val="bg1"/>
                </a:solidFill>
              </a:rPr>
              <a:t> {</a:t>
            </a:r>
            <a:endParaRPr lang="en-US" altLang="zh-CN" dirty="0" smtClean="0">
              <a:solidFill>
                <a:schemeClr val="bg1"/>
              </a:solidFill>
            </a:endParaRPr>
          </a:p>
          <a:p>
            <a:r>
              <a:rPr lang="en-US" altLang="zh-CN" dirty="0" smtClean="0">
                <a:solidFill>
                  <a:schemeClr val="bg1"/>
                </a:solidFill>
              </a:rPr>
              <a:t>		left: 8%;</a:t>
            </a:r>
            <a:endParaRPr lang="en-US" altLang="zh-CN" dirty="0" smtClean="0">
              <a:solidFill>
                <a:schemeClr val="bg1"/>
              </a:solidFill>
            </a:endParaRPr>
          </a:p>
          <a:p>
            <a:r>
              <a:rPr lang="en-US" altLang="zh-CN" dirty="0" smtClean="0">
                <a:solidFill>
                  <a:schemeClr val="bg1"/>
                </a:solidFill>
              </a:rPr>
              <a:t>	}</a:t>
            </a:r>
            <a:endParaRPr lang="en-US" altLang="zh-CN" dirty="0" smtClean="0">
              <a:solidFill>
                <a:schemeClr val="bg1"/>
              </a:solidFill>
            </a:endParaRPr>
          </a:p>
          <a:p>
            <a:r>
              <a:rPr lang="en-US" altLang="zh-CN" dirty="0" smtClean="0">
                <a:solidFill>
                  <a:schemeClr val="bg1"/>
                </a:solidFill>
              </a:rPr>
              <a:t>}</a:t>
            </a:r>
            <a:endParaRPr lang="en-US" altLang="zh-CN" dirty="0" smtClean="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7753</Words>
  <Application>WPS 演示</Application>
  <PresentationFormat>自定义</PresentationFormat>
  <Paragraphs>493</Paragraphs>
  <Slides>35</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vt:lpstr>
      <vt:lpstr>宋体</vt:lpstr>
      <vt:lpstr>Wingdings</vt:lpstr>
      <vt:lpstr>Calibri Light</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2648</cp:revision>
  <dcterms:created xsi:type="dcterms:W3CDTF">2016-04-23T02:47:00Z</dcterms:created>
  <dcterms:modified xsi:type="dcterms:W3CDTF">2016-09-06T02:46:33Z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2052-10.1.0.5864</vt:lpwstr>
  </property>
</Properties>
</file>