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315" r:id="rId2"/>
    <p:sldId id="436" r:id="rId3"/>
    <p:sldId id="404" r:id="rId4"/>
    <p:sldId id="354" r:id="rId5"/>
    <p:sldId id="344" r:id="rId6"/>
    <p:sldId id="361" r:id="rId7"/>
    <p:sldId id="337" r:id="rId8"/>
    <p:sldId id="338" r:id="rId9"/>
    <p:sldId id="341" r:id="rId10"/>
    <p:sldId id="351" r:id="rId11"/>
    <p:sldId id="366" r:id="rId12"/>
    <p:sldId id="470" r:id="rId13"/>
    <p:sldId id="367" r:id="rId14"/>
    <p:sldId id="382" r:id="rId15"/>
    <p:sldId id="383" r:id="rId16"/>
    <p:sldId id="384" r:id="rId17"/>
    <p:sldId id="385" r:id="rId18"/>
    <p:sldId id="369" r:id="rId19"/>
    <p:sldId id="386" r:id="rId20"/>
    <p:sldId id="387" r:id="rId21"/>
    <p:sldId id="388" r:id="rId22"/>
    <p:sldId id="471" r:id="rId23"/>
    <p:sldId id="389" r:id="rId24"/>
    <p:sldId id="370" r:id="rId25"/>
    <p:sldId id="391" r:id="rId26"/>
    <p:sldId id="392" r:id="rId27"/>
    <p:sldId id="390" r:id="rId28"/>
    <p:sldId id="393" r:id="rId29"/>
    <p:sldId id="394" r:id="rId30"/>
    <p:sldId id="376" r:id="rId31"/>
    <p:sldId id="377" r:id="rId32"/>
    <p:sldId id="378" r:id="rId33"/>
    <p:sldId id="379" r:id="rId34"/>
    <p:sldId id="380" r:id="rId35"/>
    <p:sldId id="472" r:id="rId36"/>
    <p:sldId id="403" r:id="rId37"/>
    <p:sldId id="435" r:id="rId38"/>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82F"/>
    <a:srgbClr val="30313C"/>
    <a:srgbClr val="D729C2"/>
    <a:srgbClr val="000000"/>
    <a:srgbClr val="126C12"/>
    <a:srgbClr val="FFFFFF"/>
    <a:srgbClr val="F0A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5" autoAdjust="0"/>
    <p:restoredTop sz="83759" autoAdjust="0"/>
  </p:normalViewPr>
  <p:slideViewPr>
    <p:cSldViewPr>
      <p:cViewPr varScale="1">
        <p:scale>
          <a:sx n="95" d="100"/>
          <a:sy n="95" d="100"/>
        </p:scale>
        <p:origin x="-2130" y="-102"/>
      </p:cViewPr>
      <p:guideLst>
        <p:guide orient="horz" pos="2188"/>
        <p:guide pos="2786"/>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922" y="-96"/>
      </p:cViewPr>
      <p:guideLst>
        <p:guide orient="horz" pos="3265"/>
        <p:guide pos="216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a:defRPr/>
            </a:pPr>
            <a:fld id="{70ABFF79-D769-4C51-AB58-CDC6036374DE}" type="datetimeFigureOut">
              <a:rPr lang="zh-CN" altLang="en-US"/>
              <a:t>2018/1/14</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lstStyle>
            <a:lvl1pPr algn="r" eaLnBrk="1" hangingPunct="1">
              <a:defRPr sz="1300">
                <a:latin typeface="Calibri" pitchFamily="34" charset="0"/>
                <a:ea typeface="宋体" charset="-122"/>
              </a:defRPr>
            </a:lvl1pPr>
          </a:lstStyle>
          <a:p>
            <a:pPr>
              <a:defRPr/>
            </a:pPr>
            <a:fld id="{79EEA996-020E-4491-A8FE-2999AE290A2F}" type="slidenum">
              <a:rPr lang="zh-CN" altLang="en-US"/>
              <a:t>‹#›</a:t>
            </a:fld>
            <a:endParaRPr lang="zh-CN" altLang="en-US"/>
          </a:p>
        </p:txBody>
      </p:sp>
    </p:spTree>
    <p:extLst>
      <p:ext uri="{BB962C8B-B14F-4D97-AF65-F5344CB8AC3E}">
        <p14:creationId xmlns:p14="http://schemas.microsoft.com/office/powerpoint/2010/main" val="21171194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a:defRPr/>
            </a:pPr>
            <a:fld id="{ED16476E-A71C-4AFA-BCAF-AE9DED0D3362}" type="datetimeFigureOut">
              <a:rPr lang="zh-CN" altLang="en-US"/>
              <a:t>2018/1/14</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lstStyle>
            <a:lvl1pPr algn="r" eaLnBrk="1" hangingPunct="1">
              <a:defRPr sz="1300">
                <a:latin typeface="Calibri" pitchFamily="34" charset="0"/>
                <a:ea typeface="宋体" charset="-122"/>
              </a:defRPr>
            </a:lvl1pPr>
          </a:lstStyle>
          <a:p>
            <a:pPr>
              <a:defRPr/>
            </a:pPr>
            <a:fld id="{67AC7D58-F7CB-4D95-AD42-1055CEF0C37D}" type="slidenum">
              <a:rPr lang="zh-CN" altLang="en-US"/>
              <a:t>‹#›</a:t>
            </a:fld>
            <a:endParaRPr lang="zh-CN" altLang="en-US"/>
          </a:p>
        </p:txBody>
      </p:sp>
    </p:spTree>
    <p:extLst>
      <p:ext uri="{BB962C8B-B14F-4D97-AF65-F5344CB8AC3E}">
        <p14:creationId xmlns:p14="http://schemas.microsoft.com/office/powerpoint/2010/main" val="25812202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t>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t>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t>10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t>11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t>12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AC7D58-F7CB-4D95-AD42-1055CEF0C37D}" type="slidenum">
              <a:rPr lang="zh-CN" altLang="en-US" smtClean="0"/>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3">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sym typeface="宋体" pitchFamily="2" charset="-122"/>
        </a:defRPr>
      </a:lvl1pPr>
      <a:lvl2pPr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8pPr>
      <a:lvl9pPr marL="1828165" algn="ctr" rtl="0" eaLnBrk="0" fontAlgn="base" hangingPunct="0">
        <a:spcBef>
          <a:spcPct val="0"/>
        </a:spcBef>
        <a:spcAft>
          <a:spcPct val="0"/>
        </a:spcAft>
        <a:defRPr sz="4400">
          <a:solidFill>
            <a:schemeClr val="tx2"/>
          </a:solidFill>
          <a:latin typeface="Arial" pitchFamily="34" charset="0"/>
          <a:ea typeface="宋体" pitchFamily="2" charset="-122"/>
          <a:sym typeface="宋体" pitchFamily="2" charset="-122"/>
        </a:defRPr>
      </a:lvl9pPr>
    </p:titleStyle>
    <p:bodyStyle>
      <a:lvl1pPr marL="341630" indent="-341630" algn="l" defTabSz="0" rtl="0" eaLnBrk="0" fontAlgn="base" hangingPunct="0">
        <a:spcBef>
          <a:spcPct val="20000"/>
        </a:spcBef>
        <a:spcAft>
          <a:spcPct val="0"/>
        </a:spcAft>
        <a:buFont typeface="Arial" charset="0"/>
        <a:buChar char="•"/>
        <a:defRPr sz="3100">
          <a:solidFill>
            <a:schemeClr val="tx1"/>
          </a:solidFill>
          <a:latin typeface="+mn-lt"/>
          <a:ea typeface="+mn-ea"/>
          <a:cs typeface="+mn-cs"/>
          <a:sym typeface="宋体" pitchFamily="2" charset="-122"/>
        </a:defRPr>
      </a:lvl1pPr>
      <a:lvl2pPr marL="741680" indent="-284480" algn="l" defTabSz="0" rtl="0" eaLnBrk="0" fontAlgn="base" hangingPunct="0">
        <a:spcBef>
          <a:spcPct val="20000"/>
        </a:spcBef>
        <a:spcAft>
          <a:spcPct val="0"/>
        </a:spcAft>
        <a:buFont typeface="Arial" charset="0"/>
        <a:buChar char="–"/>
        <a:defRPr sz="2800">
          <a:solidFill>
            <a:schemeClr val="tx1"/>
          </a:solidFill>
          <a:latin typeface="+mn-lt"/>
          <a:ea typeface="+mn-ea"/>
          <a:sym typeface="宋体" pitchFamily="2" charset="-122"/>
        </a:defRPr>
      </a:lvl2pPr>
      <a:lvl3pPr marL="1141730" indent="-227330" algn="l" defTabSz="0" rtl="0" eaLnBrk="0" fontAlgn="base" hangingPunct="0">
        <a:spcBef>
          <a:spcPct val="20000"/>
        </a:spcBef>
        <a:spcAft>
          <a:spcPct val="0"/>
        </a:spcAft>
        <a:buFont typeface="Arial" charset="0"/>
        <a:buChar char="•"/>
        <a:defRPr sz="2400">
          <a:solidFill>
            <a:schemeClr val="tx1"/>
          </a:solidFill>
          <a:latin typeface="+mn-lt"/>
          <a:ea typeface="+mn-ea"/>
          <a:sym typeface="宋体" pitchFamily="2" charset="-122"/>
        </a:defRPr>
      </a:lvl3pPr>
      <a:lvl4pPr marL="1598930" indent="-227330" algn="l" defTabSz="0" rtl="0" eaLnBrk="0" fontAlgn="base" hangingPunct="0">
        <a:spcBef>
          <a:spcPct val="20000"/>
        </a:spcBef>
        <a:spcAft>
          <a:spcPct val="0"/>
        </a:spcAft>
        <a:buFont typeface="Arial" charset="0"/>
        <a:buChar char="–"/>
        <a:defRPr sz="2000">
          <a:solidFill>
            <a:schemeClr val="tx1"/>
          </a:solidFill>
          <a:latin typeface="+mn-lt"/>
          <a:ea typeface="+mn-ea"/>
          <a:sym typeface="宋体" pitchFamily="2" charset="-122"/>
        </a:defRPr>
      </a:lvl4pPr>
      <a:lvl5pPr marL="2056130" indent="-227330" algn="l" defTabSz="0" rtl="0" eaLnBrk="0" fontAlgn="base" hangingPunct="0">
        <a:spcBef>
          <a:spcPct val="20000"/>
        </a:spcBef>
        <a:spcAft>
          <a:spcPct val="0"/>
        </a:spcAft>
        <a:buFont typeface="Arial" charset="0"/>
        <a:buChar char="»"/>
        <a:defRPr sz="2000">
          <a:solidFill>
            <a:schemeClr val="tx1"/>
          </a:solidFill>
          <a:latin typeface="+mn-lt"/>
          <a:ea typeface="+mn-ea"/>
          <a:sym typeface="宋体" pitchFamily="2" charset="-122"/>
        </a:defRPr>
      </a:lvl5pPr>
      <a:lvl6pPr marL="2513965"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宋体" pitchFamily="2" charset="-122"/>
        </a:defRPr>
      </a:lvl6pPr>
      <a:lvl7pPr marL="2971165"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宋体" pitchFamily="2" charset="-122"/>
        </a:defRPr>
      </a:lvl7pPr>
      <a:lvl8pPr marL="3428365"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宋体" pitchFamily="2" charset="-122"/>
        </a:defRPr>
      </a:lvl8pPr>
      <a:lvl9pPr marL="3885565"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宋体" pitchFamily="2" charset="-122"/>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组合 3"/>
          <p:cNvGrpSpPr/>
          <p:nvPr/>
        </p:nvGrpSpPr>
        <p:grpSpPr bwMode="auto">
          <a:xfrm>
            <a:off x="703263" y="909954"/>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3000466" y="1610649"/>
              <a:ext cx="3223996" cy="523520"/>
            </a:xfrm>
            <a:prstGeom prst="rect">
              <a:avLst/>
            </a:prstGeom>
            <a:noFill/>
          </p:spPr>
          <p:txBody>
            <a:bodyPr wrap="square">
              <a:spAutoFit/>
            </a:bodyPr>
            <a:lstStyle/>
            <a:p>
              <a:pPr>
                <a:defRPr/>
              </a:pPr>
              <a:r>
                <a:rPr lang="zh-CN" altLang="en-US" sz="2800" b="1" kern="100" dirty="0">
                  <a:solidFill>
                    <a:schemeClr val="bg1"/>
                  </a:solidFill>
                  <a:latin typeface="微软雅黑" pitchFamily="34" charset="-122"/>
                  <a:ea typeface="微软雅黑" pitchFamily="34" charset="-122"/>
                </a:rPr>
                <a:t>什么是面向对象</a:t>
              </a:r>
              <a:endParaRPr lang="zh-CN" altLang="en-US" sz="2800" dirty="0">
                <a:latin typeface="Arial" pitchFamily="34" charset="0"/>
              </a:endParaRPr>
            </a:p>
          </p:txBody>
        </p:sp>
      </p:grpSp>
      <p:sp>
        <p:nvSpPr>
          <p:cNvPr id="3075" name="文本框 4"/>
          <p:cNvSpPr txBox="1">
            <a:spLocks noChangeArrowheads="1"/>
          </p:cNvSpPr>
          <p:nvPr/>
        </p:nvSpPr>
        <p:spPr bwMode="auto">
          <a:xfrm>
            <a:off x="683577" y="1773220"/>
            <a:ext cx="7648575" cy="4709160"/>
          </a:xfrm>
          <a:prstGeom prst="rect">
            <a:avLst/>
          </a:prstGeom>
          <a:noFill/>
          <a:ln w="9525">
            <a:noFill/>
            <a:miter lim="800000"/>
          </a:ln>
        </p:spPr>
        <p:txBody>
          <a:bodyPr>
            <a:spAutoFit/>
          </a:bodyPr>
          <a:lstStyle/>
          <a:p>
            <a:pPr>
              <a:lnSpc>
                <a:spcPct val="150000"/>
              </a:lnSpc>
              <a:defRPr/>
            </a:pPr>
            <a:r>
              <a:rPr lang="en-US" altLang="zh-CN" sz="1800" dirty="0">
                <a:latin typeface="微软雅黑" pitchFamily="34" charset="-122"/>
                <a:ea typeface="微软雅黑" pitchFamily="34" charset="-122"/>
              </a:rPr>
              <a:t>Javascript本身</a:t>
            </a:r>
            <a:r>
              <a:rPr lang="zh-CN" altLang="en-US" sz="1800" dirty="0">
                <a:latin typeface="微软雅黑" pitchFamily="34" charset="-122"/>
                <a:ea typeface="微软雅黑" pitchFamily="34" charset="-122"/>
              </a:rPr>
              <a:t>最开始</a:t>
            </a:r>
            <a:r>
              <a:rPr lang="en-US" altLang="zh-CN" sz="1800" dirty="0">
                <a:latin typeface="微软雅黑" pitchFamily="34" charset="-122"/>
                <a:ea typeface="微软雅黑" pitchFamily="34" charset="-122"/>
              </a:rPr>
              <a:t>是从Perl语言的语法演变而来的，本质上是脚本语言，随着版本的更新逐渐加入的对面向对象的模拟。</a:t>
            </a:r>
          </a:p>
          <a:p>
            <a:pPr>
              <a:lnSpc>
                <a:spcPct val="150000"/>
              </a:lnSpc>
              <a:defRPr/>
            </a:pPr>
            <a:endParaRPr lang="en-US" altLang="zh-CN" sz="2000" dirty="0">
              <a:latin typeface="微软雅黑" pitchFamily="34" charset="-122"/>
              <a:ea typeface="微软雅黑" pitchFamily="34" charset="-122"/>
            </a:endParaRPr>
          </a:p>
          <a:p>
            <a:pPr>
              <a:lnSpc>
                <a:spcPct val="150000"/>
              </a:lnSpc>
              <a:defRPr/>
            </a:pPr>
            <a:r>
              <a:rPr lang="en-US" altLang="zh-CN" sz="1800" dirty="0" err="1">
                <a:latin typeface="微软雅黑" pitchFamily="34" charset="-122"/>
                <a:ea typeface="微软雅黑" pitchFamily="34" charset="-122"/>
              </a:rPr>
              <a:t>ECMAScript</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有两种开发模式：</a:t>
            </a:r>
            <a:r>
              <a:rPr lang="en-US" altLang="zh-CN" sz="1800" dirty="0">
                <a:latin typeface="微软雅黑" pitchFamily="34" charset="-122"/>
                <a:ea typeface="微软雅黑" pitchFamily="34" charset="-122"/>
              </a:rPr>
              <a:t>1.</a:t>
            </a:r>
            <a:r>
              <a:rPr lang="zh-CN" altLang="en-US" sz="1800" dirty="0">
                <a:latin typeface="微软雅黑" pitchFamily="34" charset="-122"/>
                <a:ea typeface="微软雅黑" pitchFamily="34" charset="-122"/>
              </a:rPr>
              <a:t>面向过程， </a:t>
            </a:r>
            <a:r>
              <a:rPr lang="en-US" altLang="zh-CN" sz="1800" dirty="0">
                <a:latin typeface="微软雅黑" pitchFamily="34" charset="-122"/>
                <a:ea typeface="微软雅黑" pitchFamily="34" charset="-122"/>
              </a:rPr>
              <a:t>2.</a:t>
            </a:r>
            <a:r>
              <a:rPr lang="zh-CN" altLang="en-US" sz="1800" dirty="0">
                <a:latin typeface="微软雅黑" pitchFamily="34" charset="-122"/>
                <a:ea typeface="微软雅黑" pitchFamily="34" charset="-122"/>
              </a:rPr>
              <a:t>面向对象</a:t>
            </a:r>
            <a:r>
              <a:rPr lang="en-US" altLang="zh-CN" sz="1800" dirty="0">
                <a:latin typeface="微软雅黑" pitchFamily="34" charset="-122"/>
                <a:ea typeface="微软雅黑" pitchFamily="34" charset="-122"/>
              </a:rPr>
              <a:t>(OOP)</a:t>
            </a:r>
            <a:r>
              <a:rPr lang="zh-CN" altLang="en-US" sz="1800" dirty="0">
                <a:latin typeface="微软雅黑" pitchFamily="34" charset="-122"/>
                <a:ea typeface="微软雅黑" pitchFamily="34" charset="-122"/>
              </a:rPr>
              <a:t>。</a:t>
            </a:r>
          </a:p>
          <a:p>
            <a:pPr>
              <a:lnSpc>
                <a:spcPct val="150000"/>
              </a:lnSpc>
              <a:defRPr/>
            </a:pPr>
            <a:endParaRPr lang="zh-CN" altLang="en-US" sz="2000" dirty="0">
              <a:latin typeface="微软雅黑" pitchFamily="34" charset="-122"/>
              <a:ea typeface="微软雅黑" pitchFamily="34" charset="-122"/>
            </a:endParaRPr>
          </a:p>
          <a:p>
            <a:pPr>
              <a:lnSpc>
                <a:spcPct val="150000"/>
              </a:lnSpc>
              <a:defRPr/>
            </a:pPr>
            <a:r>
              <a:rPr lang="zh-CN" altLang="en-US" sz="1800" b="1" dirty="0">
                <a:latin typeface="微软雅黑" pitchFamily="34" charset="-122"/>
                <a:ea typeface="微软雅黑" pitchFamily="34" charset="-122"/>
              </a:rPr>
              <a:t>面向对象是利用对象进行编程的一种思想</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面向对象的编程思想是相对于面向过程的编程思想而言</a:t>
            </a:r>
            <a:r>
              <a:rPr lang="en-US" altLang="zh-CN" sz="1800" dirty="0">
                <a:latin typeface="微软雅黑" pitchFamily="34" charset="-122"/>
                <a:ea typeface="微软雅黑" pitchFamily="34" charset="-122"/>
              </a:rPr>
              <a:t>; </a:t>
            </a:r>
          </a:p>
          <a:p>
            <a:pPr>
              <a:lnSpc>
                <a:spcPct val="150000"/>
              </a:lnSpc>
              <a:defRPr/>
            </a:pPr>
            <a:r>
              <a:rPr lang="zh-CN" altLang="en-US" sz="1800" dirty="0">
                <a:latin typeface="微软雅黑" pitchFamily="34" charset="-122"/>
                <a:ea typeface="微软雅黑" pitchFamily="34" charset="-122"/>
              </a:rPr>
              <a:t>谈到面向对象的语言</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总会设计到对象的概念以及另一个概念</a:t>
            </a:r>
            <a:r>
              <a:rPr lang="en-US" altLang="zh-CN" sz="1800" dirty="0">
                <a:latin typeface="微软雅黑" pitchFamily="34" charset="-122"/>
                <a:ea typeface="微软雅黑" pitchFamily="34" charset="-122"/>
              </a:rPr>
              <a:t>: </a:t>
            </a:r>
            <a:r>
              <a:rPr lang="zh-CN" altLang="en-US" sz="1800" b="1" dirty="0">
                <a:latin typeface="微软雅黑" pitchFamily="34" charset="-122"/>
                <a:ea typeface="微软雅黑" pitchFamily="34" charset="-122"/>
              </a:rPr>
              <a:t>类</a:t>
            </a:r>
            <a:r>
              <a:rPr lang="zh-CN" altLang="en-US" sz="1800" dirty="0">
                <a:latin typeface="微软雅黑" pitchFamily="34" charset="-122"/>
                <a:ea typeface="微软雅黑" pitchFamily="34" charset="-122"/>
              </a:rPr>
              <a:t>，一般的面向对象语言都通过类可以创建任意多个具有相同属性和方法的对象。 但是，</a:t>
            </a:r>
            <a:r>
              <a:rPr lang="en-US" altLang="zh-CN" sz="1800" dirty="0" err="1">
                <a:latin typeface="微软雅黑" pitchFamily="34" charset="-122"/>
                <a:ea typeface="微软雅黑" pitchFamily="34" charset="-122"/>
              </a:rPr>
              <a:t>ECMAScript</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没有类的概念，因此它的对象也与基于类的语言中的对象有所不同。</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构造函数	</a:t>
            </a:r>
            <a:endParaRPr lang="zh-CN" altLang="en-US" sz="2800" dirty="0">
              <a:latin typeface="Arial" pitchFamily="34" charset="0"/>
            </a:endParaRPr>
          </a:p>
        </p:txBody>
      </p:sp>
      <p:sp>
        <p:nvSpPr>
          <p:cNvPr id="4" name="文本框 3"/>
          <p:cNvSpPr txBox="1">
            <a:spLocks noChangeArrowheads="1"/>
          </p:cNvSpPr>
          <p:nvPr/>
        </p:nvSpPr>
        <p:spPr bwMode="auto">
          <a:xfrm>
            <a:off x="683260" y="1701800"/>
            <a:ext cx="7621905" cy="1463040"/>
          </a:xfrm>
          <a:prstGeom prst="rect">
            <a:avLst/>
          </a:prstGeom>
          <a:noFill/>
          <a:ln w="9525">
            <a:noFill/>
            <a:miter lim="800000"/>
          </a:ln>
        </p:spPr>
        <p:txBody>
          <a:bodyPr wrap="square">
            <a:spAutoFit/>
          </a:bodyPr>
          <a:lstStyle/>
          <a:p>
            <a:pPr>
              <a:lnSpc>
                <a:spcPct val="150000"/>
              </a:lnSpc>
              <a:defRPr/>
            </a:pPr>
            <a:r>
              <a:rPr lang="zh-CN" altLang="en-US" sz="2000" dirty="0">
                <a:latin typeface="微软雅黑" pitchFamily="34" charset="-122"/>
                <a:ea typeface="微软雅黑" pitchFamily="34" charset="-122"/>
              </a:rPr>
              <a:t>构造函数与其他函数的唯一区别在于调用它们的方式，任何函数，只要通过</a:t>
            </a:r>
            <a:r>
              <a:rPr lang="en-US" altLang="zh-CN" sz="2000" dirty="0">
                <a:latin typeface="微软雅黑" pitchFamily="34" charset="-122"/>
                <a:ea typeface="微软雅黑" pitchFamily="34" charset="-122"/>
              </a:rPr>
              <a:t>new</a:t>
            </a:r>
            <a:r>
              <a:rPr lang="zh-CN" altLang="en-US" sz="2000" dirty="0">
                <a:latin typeface="微软雅黑" pitchFamily="34" charset="-122"/>
                <a:ea typeface="微软雅黑" pitchFamily="34" charset="-122"/>
              </a:rPr>
              <a:t>操作符来调用，就可作为构造函数；而任何函数，若不通过</a:t>
            </a:r>
            <a:r>
              <a:rPr lang="en-US" altLang="zh-CN" sz="2000" dirty="0">
                <a:latin typeface="微软雅黑" pitchFamily="34" charset="-122"/>
                <a:ea typeface="微软雅黑" pitchFamily="34" charset="-122"/>
              </a:rPr>
              <a:t>new</a:t>
            </a:r>
            <a:r>
              <a:rPr lang="zh-CN" altLang="en-US" sz="2000" dirty="0">
                <a:latin typeface="微软雅黑" pitchFamily="34" charset="-122"/>
                <a:ea typeface="微软雅黑" pitchFamily="34" charset="-122"/>
              </a:rPr>
              <a:t>操作符调用，就是普通函数。</a:t>
            </a:r>
          </a:p>
        </p:txBody>
      </p:sp>
      <p:sp>
        <p:nvSpPr>
          <p:cNvPr id="6" name="文本框 5"/>
          <p:cNvSpPr txBox="1"/>
          <p:nvPr/>
        </p:nvSpPr>
        <p:spPr>
          <a:xfrm>
            <a:off x="755650" y="3357880"/>
            <a:ext cx="7576185" cy="640080"/>
          </a:xfrm>
          <a:prstGeom prst="rect">
            <a:avLst/>
          </a:prstGeom>
          <a:noFill/>
          <a:ln w="9525">
            <a:noFill/>
          </a:ln>
        </p:spPr>
        <p:txBody>
          <a:bodyPr wrap="square">
            <a:spAutoFit/>
          </a:bodyPr>
          <a:lstStyle/>
          <a:p>
            <a:pPr marL="0" indent="0"/>
            <a:r>
              <a:rPr lang="en-US" altLang="zh-CN" sz="1800" b="0" u="none">
                <a:solidFill>
                  <a:srgbClr val="FF682F"/>
                </a:solidFill>
                <a:latin typeface="Times New Roman" charset="0"/>
                <a:ea typeface="Times New Roman" charset="0"/>
                <a:cs typeface="Times New Roman" charset="0"/>
              </a:rPr>
              <a:t>var box = new Box('zhangsan');   </a:t>
            </a:r>
            <a:r>
              <a:rPr lang="en-US" altLang="zh-CN" sz="1800" b="0" u="none">
                <a:solidFill>
                  <a:srgbClr val="333333"/>
                </a:solidFill>
                <a:latin typeface="Times New Roman" charset="0"/>
                <a:ea typeface="Times New Roman" charset="0"/>
                <a:cs typeface="Times New Roman" charset="0"/>
              </a:rPr>
              <a:t>//</a:t>
            </a:r>
            <a:r>
              <a:rPr lang="zh-CN" altLang="en-US" sz="1800" b="0" u="none">
                <a:solidFill>
                  <a:srgbClr val="333333"/>
                </a:solidFill>
                <a:latin typeface="宋体" charset="0"/>
                <a:ea typeface="宋体" charset="0"/>
                <a:cs typeface="宋体" charset="0"/>
              </a:rPr>
              <a:t>构造模式调用</a:t>
            </a:r>
            <a:r>
              <a:rPr lang="zh-CN" altLang="en-US" sz="1800" b="0" u="none">
                <a:solidFill>
                  <a:srgbClr val="000080"/>
                </a:solidFill>
                <a:latin typeface="Times New Roman" charset="0"/>
                <a:ea typeface="Times New Roman" charset="0"/>
                <a:cs typeface="Times New Roman" charset="0"/>
              </a:rPr>
              <a:t> </a:t>
            </a:r>
            <a:endParaRPr lang="en-US" altLang="zh-CN" sz="1800" b="0" u="none">
              <a:solidFill>
                <a:srgbClr val="000080"/>
              </a:solidFill>
              <a:latin typeface="Times New Roman" charset="0"/>
              <a:ea typeface="Times New Roman" charset="0"/>
              <a:cs typeface="Times New Roman" charset="0"/>
            </a:endParaRPr>
          </a:p>
          <a:p>
            <a:pPr marL="0" indent="0"/>
            <a:r>
              <a:rPr lang="en-US" altLang="zh-CN" sz="1800" b="0" u="none">
                <a:solidFill>
                  <a:srgbClr val="FF682F"/>
                </a:solidFill>
                <a:latin typeface="Times New Roman" charset="0"/>
                <a:ea typeface="Times New Roman" charset="0"/>
                <a:cs typeface="Times New Roman" charset="0"/>
              </a:rPr>
              <a:t>Box(</a:t>
            </a:r>
            <a:r>
              <a:rPr lang="en-US" altLang="zh-CN" sz="1800">
                <a:solidFill>
                  <a:srgbClr val="FF682F"/>
                </a:solidFill>
                <a:latin typeface="Times New Roman" charset="0"/>
                <a:ea typeface="Times New Roman" charset="0"/>
                <a:cs typeface="Times New Roman" charset="0"/>
                <a:sym typeface="+mn-ea"/>
              </a:rPr>
              <a:t>'zhangsan'</a:t>
            </a:r>
            <a:r>
              <a:rPr lang="en-US" altLang="zh-CN" sz="1800" b="0" u="none">
                <a:solidFill>
                  <a:srgbClr val="FF682F"/>
                </a:solidFill>
                <a:latin typeface="Times New Roman" charset="0"/>
                <a:ea typeface="Times New Roman" charset="0"/>
                <a:cs typeface="Times New Roman" charset="0"/>
              </a:rPr>
              <a:t>);   </a:t>
            </a:r>
            <a:r>
              <a:rPr lang="en-US" altLang="zh-CN" sz="1800" b="0" u="none">
                <a:solidFill>
                  <a:srgbClr val="333333"/>
                </a:solidFill>
                <a:latin typeface="Times New Roman" charset="0"/>
                <a:ea typeface="Times New Roman" charset="0"/>
                <a:cs typeface="Times New Roman" charset="0"/>
              </a:rPr>
              <a:t>//</a:t>
            </a:r>
            <a:r>
              <a:rPr lang="zh-CN" altLang="en-US" sz="1800" b="0" u="none">
                <a:solidFill>
                  <a:srgbClr val="333333"/>
                </a:solidFill>
                <a:latin typeface="宋体" charset="0"/>
                <a:ea typeface="宋体" charset="0"/>
                <a:cs typeface="宋体" charset="0"/>
              </a:rPr>
              <a:t>普通模式调用</a:t>
            </a:r>
            <a:endParaRPr lang="en-US" altLang="zh-CN" sz="1800" b="0" u="none">
              <a:solidFill>
                <a:srgbClr val="000080"/>
              </a:solidFill>
              <a:latin typeface="Times New Roman" charset="0"/>
              <a:ea typeface="Times New Roman" charset="0"/>
              <a:cs typeface="Times New Roman" charset="0"/>
            </a:endParaRPr>
          </a:p>
        </p:txBody>
      </p:sp>
      <p:sp>
        <p:nvSpPr>
          <p:cNvPr id="7" name="文本框 6"/>
          <p:cNvSpPr txBox="1"/>
          <p:nvPr/>
        </p:nvSpPr>
        <p:spPr>
          <a:xfrm>
            <a:off x="755650" y="4364990"/>
            <a:ext cx="7565390" cy="1482090"/>
          </a:xfrm>
          <a:prstGeom prst="rect">
            <a:avLst/>
          </a:prstGeom>
          <a:noFill/>
        </p:spPr>
        <p:txBody>
          <a:bodyPr wrap="square" rtlCol="0" anchor="t">
            <a:spAutoFit/>
          </a:bodyPr>
          <a:lstStyle/>
          <a:p>
            <a:r>
              <a:rPr lang="en-US" altLang="zh-CN" dirty="0" err="1">
                <a:latin typeface="微软雅黑" pitchFamily="34" charset="-122"/>
                <a:ea typeface="微软雅黑" pitchFamily="34" charset="-122"/>
                <a:sym typeface="+mn-ea"/>
              </a:rPr>
              <a:t>ECMAScript</a:t>
            </a:r>
            <a:r>
              <a:rPr lang="en-US" altLang="zh-CN" dirty="0">
                <a:latin typeface="微软雅黑" pitchFamily="34" charset="-122"/>
                <a:ea typeface="微软雅黑" pitchFamily="34" charset="-122"/>
                <a:sym typeface="+mn-ea"/>
              </a:rPr>
              <a:t> </a:t>
            </a:r>
            <a:r>
              <a:rPr lang="zh-CN" altLang="en-US" dirty="0">
                <a:latin typeface="微软雅黑" pitchFamily="34" charset="-122"/>
                <a:ea typeface="微软雅黑" pitchFamily="34" charset="-122"/>
                <a:sym typeface="+mn-ea"/>
              </a:rPr>
              <a:t>没有类的概念</a:t>
            </a:r>
            <a:r>
              <a:rPr lang="en-US" altLang="zh-CN" dirty="0">
                <a:latin typeface="微软雅黑" pitchFamily="34" charset="-122"/>
                <a:ea typeface="微软雅黑" pitchFamily="34" charset="-122"/>
                <a:sym typeface="+mn-ea"/>
              </a:rPr>
              <a:t>,  </a:t>
            </a:r>
            <a:r>
              <a:rPr lang="zh-CN" altLang="en-US" dirty="0">
                <a:latin typeface="微软雅黑" pitchFamily="34" charset="-122"/>
                <a:ea typeface="微软雅黑" pitchFamily="34" charset="-122"/>
                <a:sym typeface="+mn-ea"/>
              </a:rPr>
              <a:t>但是构造函数可以理解为就是类</a:t>
            </a:r>
            <a:r>
              <a:rPr lang="en-US" altLang="zh-CN" dirty="0">
                <a:latin typeface="微软雅黑" pitchFamily="34" charset="-122"/>
                <a:ea typeface="微软雅黑" pitchFamily="34" charset="-122"/>
                <a:sym typeface="+mn-ea"/>
              </a:rPr>
              <a:t>.</a:t>
            </a:r>
          </a:p>
          <a:p>
            <a:endParaRPr lang="en-US" altLang="zh-CN">
              <a:solidFill>
                <a:srgbClr val="FF682F"/>
              </a:solidFill>
              <a:latin typeface="Times New Roman" charset="0"/>
              <a:ea typeface="Times New Roman" charset="0"/>
              <a:cs typeface="Times New Roman" charset="0"/>
              <a:sym typeface="+mn-ea"/>
            </a:endParaRPr>
          </a:p>
          <a:p>
            <a:r>
              <a:rPr lang="zh-CN" altLang="en-US">
                <a:solidFill>
                  <a:srgbClr val="30313C"/>
                </a:solidFill>
                <a:latin typeface="Times New Roman" charset="0"/>
                <a:ea typeface="宋体" charset="0"/>
                <a:cs typeface="Times New Roman" charset="0"/>
                <a:sym typeface="+mn-ea"/>
              </a:rPr>
              <a:t>在下面的语句中</a:t>
            </a:r>
            <a:r>
              <a:rPr lang="en-US" altLang="zh-CN">
                <a:solidFill>
                  <a:srgbClr val="30313C"/>
                </a:solidFill>
                <a:latin typeface="Times New Roman" charset="0"/>
                <a:ea typeface="宋体" charset="0"/>
                <a:cs typeface="Times New Roman" charset="0"/>
                <a:sym typeface="+mn-ea"/>
              </a:rPr>
              <a:t>, Box</a:t>
            </a:r>
            <a:r>
              <a:rPr lang="zh-CN" altLang="en-US">
                <a:solidFill>
                  <a:srgbClr val="30313C"/>
                </a:solidFill>
                <a:latin typeface="Times New Roman" charset="0"/>
                <a:ea typeface="宋体" charset="0"/>
                <a:cs typeface="Times New Roman" charset="0"/>
                <a:sym typeface="+mn-ea"/>
              </a:rPr>
              <a:t>是类</a:t>
            </a:r>
            <a:r>
              <a:rPr lang="en-US" altLang="zh-CN">
                <a:solidFill>
                  <a:srgbClr val="30313C"/>
                </a:solidFill>
                <a:latin typeface="Times New Roman" charset="0"/>
                <a:ea typeface="宋体" charset="0"/>
                <a:cs typeface="Times New Roman" charset="0"/>
                <a:sym typeface="+mn-ea"/>
              </a:rPr>
              <a:t>, box</a:t>
            </a:r>
            <a:r>
              <a:rPr lang="zh-CN" altLang="en-US">
                <a:solidFill>
                  <a:srgbClr val="30313C"/>
                </a:solidFill>
                <a:latin typeface="Times New Roman" charset="0"/>
                <a:ea typeface="宋体" charset="0"/>
                <a:cs typeface="Times New Roman" charset="0"/>
                <a:sym typeface="+mn-ea"/>
              </a:rPr>
              <a:t>是对象</a:t>
            </a:r>
            <a:r>
              <a:rPr lang="en-US" altLang="zh-CN">
                <a:solidFill>
                  <a:srgbClr val="30313C"/>
                </a:solidFill>
                <a:latin typeface="Times New Roman" charset="0"/>
                <a:ea typeface="宋体" charset="0"/>
                <a:cs typeface="Times New Roman" charset="0"/>
                <a:sym typeface="+mn-ea"/>
              </a:rPr>
              <a:t>;</a:t>
            </a:r>
          </a:p>
          <a:p>
            <a:r>
              <a:rPr lang="en-US" altLang="zh-CN">
                <a:solidFill>
                  <a:srgbClr val="FF682F"/>
                </a:solidFill>
                <a:latin typeface="Times New Roman" charset="0"/>
                <a:ea typeface="Times New Roman" charset="0"/>
                <a:cs typeface="Times New Roman" charset="0"/>
                <a:sym typeface="+mn-ea"/>
              </a:rPr>
              <a:t>var box = new Box('zhangsan');   </a:t>
            </a:r>
            <a:r>
              <a:rPr lang="en-US" altLang="zh-CN">
                <a:solidFill>
                  <a:srgbClr val="333333"/>
                </a:solidFill>
                <a:latin typeface="Times New Roman" charset="0"/>
                <a:ea typeface="Times New Roman" charset="0"/>
                <a:cs typeface="Times New Roman" charset="0"/>
                <a:sym typeface="+mn-ea"/>
              </a:rPr>
              <a:t>//</a:t>
            </a:r>
            <a:r>
              <a:rPr lang="zh-CN" altLang="en-US">
                <a:solidFill>
                  <a:srgbClr val="333333"/>
                </a:solidFill>
                <a:latin typeface="宋体" charset="0"/>
                <a:ea typeface="宋体" charset="0"/>
                <a:cs typeface="宋体" charset="0"/>
                <a:sym typeface="+mn-ea"/>
              </a:rPr>
              <a:t>构造模式调用</a:t>
            </a:r>
            <a:r>
              <a:rPr lang="zh-CN" altLang="en-US">
                <a:solidFill>
                  <a:srgbClr val="000080"/>
                </a:solidFill>
                <a:latin typeface="Times New Roman" charset="0"/>
                <a:ea typeface="Times New Roman" charset="0"/>
                <a:cs typeface="Times New Roman" charset="0"/>
                <a:sym typeface="+mn-ea"/>
              </a:rPr>
              <a:t> </a:t>
            </a:r>
            <a:endParaRPr lang="en-US" altLang="zh-CN">
              <a:solidFill>
                <a:srgbClr val="000080"/>
              </a:solidFill>
              <a:latin typeface="Times New Roman" charset="0"/>
              <a:ea typeface="Times New Roman" charset="0"/>
              <a:cs typeface="Times New Roman" charset="0"/>
              <a:sym typeface="+mn-ea"/>
            </a:endParaRPr>
          </a:p>
          <a:p>
            <a:endParaRPr lang="zh-CN" altLang="en-US" dirty="0">
              <a:latin typeface="微软雅黑" pitchFamily="34" charset="-122"/>
              <a:ea typeface="微软雅黑" pitchFamily="34"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构造函数	</a:t>
            </a:r>
            <a:endParaRPr lang="zh-CN" altLang="en-US" sz="2800" dirty="0">
              <a:latin typeface="Arial" pitchFamily="34" charset="0"/>
            </a:endParaRPr>
          </a:p>
        </p:txBody>
      </p:sp>
      <p:sp>
        <p:nvSpPr>
          <p:cNvPr id="6" name="文本框 5"/>
          <p:cNvSpPr txBox="1"/>
          <p:nvPr/>
        </p:nvSpPr>
        <p:spPr>
          <a:xfrm>
            <a:off x="755650" y="2132965"/>
            <a:ext cx="7505065" cy="1432560"/>
          </a:xfrm>
          <a:prstGeom prst="rect">
            <a:avLst/>
          </a:prstGeom>
          <a:noFill/>
          <a:ln w="9525">
            <a:noFill/>
          </a:ln>
        </p:spPr>
        <p:txBody>
          <a:bodyPr wrap="square">
            <a:spAutoFit/>
          </a:bodyPr>
          <a:lstStyle/>
          <a:p>
            <a:pPr marL="0" indent="0"/>
            <a:r>
              <a:rPr lang="zh-CN" altLang="en-US" sz="2400" b="0" u="none">
                <a:solidFill>
                  <a:srgbClr val="333333"/>
                </a:solidFill>
                <a:latin typeface="宋体" charset="0"/>
                <a:ea typeface="宋体" charset="0"/>
                <a:cs typeface="宋体" charset="0"/>
              </a:rPr>
              <a:t>构造函数的注意事项：</a:t>
            </a:r>
            <a:r>
              <a:rPr lang="zh-CN" altLang="en-US" sz="2000" b="0" u="none">
                <a:solidFill>
                  <a:srgbClr val="333333"/>
                </a:solidFill>
                <a:latin typeface="宋体" charset="0"/>
                <a:ea typeface="宋体" charset="0"/>
                <a:cs typeface="宋体" charset="0"/>
              </a:rPr>
              <a:t> </a:t>
            </a:r>
          </a:p>
          <a:p>
            <a:pPr marL="0" indent="0"/>
            <a:r>
              <a:rPr lang="en-US" altLang="zh-CN" sz="2000" b="0" u="none">
                <a:solidFill>
                  <a:srgbClr val="333333"/>
                </a:solidFill>
                <a:latin typeface="Times New Roman" charset="0"/>
                <a:ea typeface="Times New Roman" charset="0"/>
                <a:cs typeface="Times New Roman" charset="0"/>
              </a:rPr>
              <a:t>1.</a:t>
            </a:r>
            <a:r>
              <a:rPr lang="zh-CN" altLang="en-US" sz="2000" b="0" u="none">
                <a:solidFill>
                  <a:srgbClr val="333333"/>
                </a:solidFill>
                <a:latin typeface="宋体" charset="0"/>
                <a:ea typeface="宋体" charset="0"/>
                <a:cs typeface="宋体" charset="0"/>
              </a:rPr>
              <a:t>函数名和实例化构造名相同且大写，</a:t>
            </a:r>
            <a:r>
              <a:rPr lang="en-US" altLang="zh-CN" sz="2000" b="0" u="none">
                <a:solidFill>
                  <a:srgbClr val="333333"/>
                </a:solidFill>
                <a:latin typeface="Times New Roman" charset="0"/>
                <a:ea typeface="Times New Roman" charset="0"/>
                <a:cs typeface="Times New Roman" charset="0"/>
              </a:rPr>
              <a:t>(</a:t>
            </a:r>
            <a:r>
              <a:rPr lang="zh-CN" altLang="en-US" sz="2000" b="0" u="none">
                <a:solidFill>
                  <a:srgbClr val="333333"/>
                </a:solidFill>
                <a:latin typeface="宋体" charset="0"/>
                <a:ea typeface="宋体" charset="0"/>
                <a:cs typeface="宋体" charset="0"/>
              </a:rPr>
              <a:t>非强制，但这么写有助于区分构造函数和普通函数</a:t>
            </a:r>
            <a:r>
              <a:rPr lang="en-US" altLang="zh-CN" sz="2000" b="0" u="none">
                <a:solidFill>
                  <a:srgbClr val="333333"/>
                </a:solidFill>
                <a:latin typeface="Times New Roman" charset="0"/>
                <a:ea typeface="Times New Roman" charset="0"/>
                <a:cs typeface="Times New Roman" charset="0"/>
              </a:rPr>
              <a:t>)</a:t>
            </a:r>
            <a:r>
              <a:rPr lang="zh-CN" altLang="en-US" sz="2400" b="0" u="none">
                <a:solidFill>
                  <a:srgbClr val="333333"/>
                </a:solidFill>
                <a:latin typeface="宋体" charset="0"/>
                <a:ea typeface="宋体" charset="0"/>
                <a:cs typeface="宋体" charset="0"/>
              </a:rPr>
              <a:t>；</a:t>
            </a:r>
          </a:p>
          <a:p>
            <a:pPr marL="0" indent="0"/>
            <a:r>
              <a:rPr lang="en-US" altLang="zh-CN" sz="2000" b="0" u="none">
                <a:solidFill>
                  <a:srgbClr val="333333"/>
                </a:solidFill>
                <a:latin typeface="Times New Roman" charset="0"/>
                <a:ea typeface="Times New Roman" charset="0"/>
                <a:cs typeface="Times New Roman" charset="0"/>
              </a:rPr>
              <a:t>2.</a:t>
            </a:r>
            <a:r>
              <a:rPr lang="zh-CN" altLang="en-US" sz="2000" b="0" u="none">
                <a:solidFill>
                  <a:srgbClr val="333333"/>
                </a:solidFill>
                <a:latin typeface="宋体" charset="0"/>
                <a:ea typeface="宋体" charset="0"/>
                <a:cs typeface="宋体" charset="0"/>
              </a:rPr>
              <a:t>通过构造函数创建对象，必须使用</a:t>
            </a:r>
            <a:r>
              <a:rPr lang="zh-CN" altLang="en-US" sz="2000" b="0" u="none">
                <a:solidFill>
                  <a:srgbClr val="333333"/>
                </a:solidFill>
                <a:latin typeface="Times New Roman" charset="0"/>
                <a:ea typeface="Times New Roman" charset="0"/>
                <a:cs typeface="Times New Roman" charset="0"/>
              </a:rPr>
              <a:t> </a:t>
            </a:r>
            <a:r>
              <a:rPr lang="en-US" altLang="zh-CN" sz="2000" b="0" u="none">
                <a:solidFill>
                  <a:srgbClr val="333333"/>
                </a:solidFill>
                <a:latin typeface="Times New Roman" charset="0"/>
                <a:ea typeface="Times New Roman" charset="0"/>
                <a:cs typeface="Times New Roman" charset="0"/>
              </a:rPr>
              <a:t>new </a:t>
            </a:r>
            <a:r>
              <a:rPr lang="zh-CN" altLang="en-US" sz="2000" b="0" u="none">
                <a:solidFill>
                  <a:srgbClr val="333333"/>
                </a:solidFill>
                <a:latin typeface="宋体" charset="0"/>
                <a:ea typeface="宋体" charset="0"/>
                <a:cs typeface="宋体" charset="0"/>
              </a:rPr>
              <a:t>运算符。</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构造函数	</a:t>
            </a:r>
            <a:endParaRPr lang="zh-CN" altLang="en-US" sz="2800" dirty="0">
              <a:latin typeface="Arial" pitchFamily="34" charset="0"/>
            </a:endParaRPr>
          </a:p>
        </p:txBody>
      </p:sp>
      <p:sp>
        <p:nvSpPr>
          <p:cNvPr id="4" name="文本框 3"/>
          <p:cNvSpPr txBox="1">
            <a:spLocks noChangeArrowheads="1"/>
          </p:cNvSpPr>
          <p:nvPr/>
        </p:nvSpPr>
        <p:spPr bwMode="auto">
          <a:xfrm>
            <a:off x="611505" y="1628775"/>
            <a:ext cx="7621905" cy="640080"/>
          </a:xfrm>
          <a:prstGeom prst="rect">
            <a:avLst/>
          </a:prstGeom>
          <a:noFill/>
          <a:ln w="9525">
            <a:noFill/>
            <a:miter lim="800000"/>
          </a:ln>
        </p:spPr>
        <p:txBody>
          <a:bodyPr wrap="square">
            <a:spAutoFit/>
          </a:bodyPr>
          <a:lstStyle/>
          <a:p>
            <a:pPr>
              <a:lnSpc>
                <a:spcPct val="150000"/>
              </a:lnSpc>
              <a:defRPr/>
            </a:pPr>
            <a:r>
              <a:rPr lang="zh-CN" altLang="en-US" sz="2400" dirty="0">
                <a:latin typeface="微软雅黑" pitchFamily="34" charset="-122"/>
                <a:ea typeface="微软雅黑" pitchFamily="34" charset="-122"/>
              </a:rPr>
              <a:t>构造函数中的方法：　</a:t>
            </a:r>
          </a:p>
        </p:txBody>
      </p:sp>
      <p:sp>
        <p:nvSpPr>
          <p:cNvPr id="5" name="文本框 4"/>
          <p:cNvSpPr txBox="1"/>
          <p:nvPr/>
        </p:nvSpPr>
        <p:spPr>
          <a:xfrm>
            <a:off x="611505" y="2277110"/>
            <a:ext cx="8042275" cy="1463040"/>
          </a:xfrm>
          <a:prstGeom prst="rect">
            <a:avLst/>
          </a:prstGeom>
          <a:noFill/>
          <a:ln w="9525">
            <a:noFill/>
          </a:ln>
        </p:spPr>
        <p:txBody>
          <a:bodyPr wrap="square">
            <a:spAutoFit/>
          </a:bodyPr>
          <a:lstStyle/>
          <a:p>
            <a:pPr marL="0" indent="0"/>
            <a:r>
              <a:rPr lang="zh-CN" altLang="en-US" sz="1800" b="0" u="none">
                <a:solidFill>
                  <a:srgbClr val="FF682F"/>
                </a:solidFill>
                <a:latin typeface="宋体" charset="0"/>
                <a:ea typeface="宋体" charset="0"/>
                <a:cs typeface="宋体" charset="0"/>
              </a:rPr>
              <a:t>var box1 = new Box(</a:t>
            </a:r>
            <a:r>
              <a:rPr lang="en-US" sz="1800" b="0" u="none">
                <a:solidFill>
                  <a:srgbClr val="FF682F"/>
                </a:solidFill>
                <a:latin typeface="宋体" charset="0"/>
                <a:ea typeface="宋体" charset="0"/>
                <a:cs typeface="宋体" charset="0"/>
              </a:rPr>
              <a:t>“</a:t>
            </a:r>
            <a:r>
              <a:rPr lang="zh-CN" altLang="en-US" sz="1800" b="0" u="none">
                <a:solidFill>
                  <a:srgbClr val="FF682F"/>
                </a:solidFill>
                <a:latin typeface="宋体" charset="0"/>
                <a:ea typeface="宋体" charset="0"/>
                <a:cs typeface="宋体" charset="0"/>
              </a:rPr>
              <a:t>张三</a:t>
            </a:r>
            <a:r>
              <a:rPr lang="en-US" sz="1800" b="0" u="none">
                <a:solidFill>
                  <a:srgbClr val="FF682F"/>
                </a:solidFill>
                <a:latin typeface="宋体" charset="0"/>
                <a:ea typeface="宋体" charset="0"/>
                <a:cs typeface="宋体" charset="0"/>
              </a:rPr>
              <a:t>”</a:t>
            </a:r>
            <a:r>
              <a:rPr lang="zh-CN" altLang="en-US" sz="1800" b="0" u="none">
                <a:solidFill>
                  <a:srgbClr val="FF682F"/>
                </a:solidFill>
                <a:latin typeface="宋体" charset="0"/>
                <a:ea typeface="宋体" charset="0"/>
                <a:cs typeface="宋体" charset="0"/>
              </a:rPr>
              <a:t>);</a:t>
            </a:r>
            <a:r>
              <a:rPr lang="zh-CN" altLang="en-US" sz="1800" b="0" u="none">
                <a:solidFill>
                  <a:srgbClr val="333333"/>
                </a:solidFill>
                <a:latin typeface="宋体" charset="0"/>
                <a:ea typeface="宋体" charset="0"/>
                <a:cs typeface="宋体" charset="0"/>
              </a:rPr>
              <a:t>	//传递一致</a:t>
            </a:r>
          </a:p>
          <a:p>
            <a:pPr marL="0" indent="0"/>
            <a:r>
              <a:rPr lang="zh-CN" altLang="en-US" sz="1800" b="0" u="none">
                <a:solidFill>
                  <a:srgbClr val="FF682F"/>
                </a:solidFill>
                <a:latin typeface="宋体" charset="0"/>
                <a:ea typeface="宋体" charset="0"/>
                <a:cs typeface="宋体" charset="0"/>
              </a:rPr>
              <a:t>var box2 = new Box(</a:t>
            </a:r>
            <a:r>
              <a:rPr lang="en-US" sz="1800">
                <a:solidFill>
                  <a:srgbClr val="FF682F"/>
                </a:solidFill>
                <a:latin typeface="宋体" charset="0"/>
                <a:ea typeface="宋体" charset="0"/>
                <a:cs typeface="宋体" charset="0"/>
                <a:sym typeface="+mn-ea"/>
              </a:rPr>
              <a:t>“</a:t>
            </a:r>
            <a:r>
              <a:rPr lang="zh-CN" altLang="en-US" sz="1800">
                <a:solidFill>
                  <a:srgbClr val="FF682F"/>
                </a:solidFill>
                <a:latin typeface="宋体" charset="0"/>
                <a:ea typeface="宋体" charset="0"/>
                <a:cs typeface="宋体" charset="0"/>
                <a:sym typeface="+mn-ea"/>
              </a:rPr>
              <a:t>张三</a:t>
            </a:r>
            <a:r>
              <a:rPr lang="en-US" sz="1800">
                <a:solidFill>
                  <a:srgbClr val="FF682F"/>
                </a:solidFill>
                <a:latin typeface="宋体" charset="0"/>
                <a:ea typeface="宋体" charset="0"/>
                <a:cs typeface="宋体" charset="0"/>
                <a:sym typeface="+mn-ea"/>
              </a:rPr>
              <a:t>”</a:t>
            </a:r>
            <a:r>
              <a:rPr lang="zh-CN" altLang="en-US" sz="1800" b="0" u="none">
                <a:solidFill>
                  <a:srgbClr val="FF682F"/>
                </a:solidFill>
                <a:latin typeface="宋体" charset="0"/>
                <a:ea typeface="宋体" charset="0"/>
                <a:cs typeface="宋体" charset="0"/>
              </a:rPr>
              <a:t>);	</a:t>
            </a:r>
            <a:r>
              <a:rPr lang="zh-CN" altLang="en-US" sz="1800" b="0" u="none">
                <a:solidFill>
                  <a:srgbClr val="333333"/>
                </a:solidFill>
                <a:latin typeface="宋体" charset="0"/>
                <a:ea typeface="宋体" charset="0"/>
                <a:cs typeface="宋体" charset="0"/>
              </a:rPr>
              <a:t>//同上</a:t>
            </a:r>
          </a:p>
          <a:p>
            <a:pPr marL="0" indent="0"/>
            <a:r>
              <a:rPr lang="zh-CN" altLang="en-US" sz="1800" b="0" u="none">
                <a:solidFill>
                  <a:srgbClr val="FF682F"/>
                </a:solidFill>
                <a:latin typeface="宋体" charset="0"/>
                <a:ea typeface="宋体" charset="0"/>
                <a:cs typeface="宋体" charset="0"/>
              </a:rPr>
              <a:t>alert(box1.name == box2.name);</a:t>
            </a:r>
            <a:r>
              <a:rPr lang="zh-CN" altLang="en-US" sz="1800" b="0" u="none">
                <a:solidFill>
                  <a:srgbClr val="333333"/>
                </a:solidFill>
                <a:latin typeface="宋体" charset="0"/>
                <a:ea typeface="宋体" charset="0"/>
                <a:cs typeface="宋体" charset="0"/>
              </a:rPr>
              <a:t>	//true，属性的值相等</a:t>
            </a:r>
          </a:p>
          <a:p>
            <a:pPr marL="0" indent="0"/>
            <a:r>
              <a:rPr lang="zh-CN" altLang="en-US" sz="1800" b="1" u="none">
                <a:solidFill>
                  <a:srgbClr val="FF682F"/>
                </a:solidFill>
                <a:latin typeface="宋体" charset="0"/>
                <a:ea typeface="宋体" charset="0"/>
                <a:cs typeface="宋体" charset="0"/>
              </a:rPr>
              <a:t>alert(box1.</a:t>
            </a:r>
            <a:r>
              <a:rPr lang="en-US" altLang="zh-CN" sz="1800" b="1" u="none">
                <a:solidFill>
                  <a:srgbClr val="FF682F"/>
                </a:solidFill>
                <a:latin typeface="宋体" charset="0"/>
                <a:ea typeface="宋体" charset="0"/>
                <a:cs typeface="宋体" charset="0"/>
              </a:rPr>
              <a:t>show</a:t>
            </a:r>
            <a:r>
              <a:rPr lang="zh-CN" altLang="en-US" sz="1800" b="1" u="none">
                <a:solidFill>
                  <a:srgbClr val="FF682F"/>
                </a:solidFill>
                <a:latin typeface="宋体" charset="0"/>
                <a:ea typeface="宋体" charset="0"/>
                <a:cs typeface="宋体" charset="0"/>
              </a:rPr>
              <a:t> == box2.</a:t>
            </a:r>
            <a:r>
              <a:rPr lang="en-US" altLang="zh-CN" sz="1800" b="1" u="none">
                <a:solidFill>
                  <a:srgbClr val="FF682F"/>
                </a:solidFill>
                <a:latin typeface="宋体" charset="0"/>
                <a:ea typeface="宋体" charset="0"/>
                <a:cs typeface="宋体" charset="0"/>
              </a:rPr>
              <a:t>show</a:t>
            </a:r>
            <a:r>
              <a:rPr lang="zh-CN" altLang="en-US" sz="1800" b="1" u="none">
                <a:solidFill>
                  <a:srgbClr val="FF682F"/>
                </a:solidFill>
                <a:latin typeface="宋体" charset="0"/>
                <a:ea typeface="宋体" charset="0"/>
                <a:cs typeface="宋体" charset="0"/>
              </a:rPr>
              <a:t>);	</a:t>
            </a:r>
            <a:r>
              <a:rPr lang="zh-CN" altLang="en-US" sz="1800" b="1" u="none">
                <a:solidFill>
                  <a:srgbClr val="333333"/>
                </a:solidFill>
                <a:latin typeface="宋体" charset="0"/>
                <a:ea typeface="宋体" charset="0"/>
                <a:cs typeface="宋体" charset="0"/>
              </a:rPr>
              <a:t>//false，方法其实也是一种引用地址</a:t>
            </a:r>
          </a:p>
          <a:p>
            <a:pPr marL="0" indent="0"/>
            <a:endParaRPr lang="zh-CN" altLang="en-US" sz="1800" b="1" u="none">
              <a:solidFill>
                <a:srgbClr val="333333"/>
              </a:solidFill>
              <a:latin typeface="宋体" charset="0"/>
              <a:ea typeface="宋体" charset="0"/>
              <a:cs typeface="宋体"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90995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81393"/>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构造函数	</a:t>
            </a:r>
            <a:endParaRPr lang="zh-CN" altLang="en-US" sz="2800" dirty="0">
              <a:latin typeface="Arial" pitchFamily="34" charset="0"/>
            </a:endParaRPr>
          </a:p>
        </p:txBody>
      </p:sp>
      <p:sp>
        <p:nvSpPr>
          <p:cNvPr id="7" name="文本框 6"/>
          <p:cNvSpPr txBox="1"/>
          <p:nvPr/>
        </p:nvSpPr>
        <p:spPr>
          <a:xfrm>
            <a:off x="755015" y="1700530"/>
            <a:ext cx="7335520" cy="4358640"/>
          </a:xfrm>
          <a:prstGeom prst="rect">
            <a:avLst/>
          </a:prstGeom>
          <a:noFill/>
          <a:ln w="9525">
            <a:noFill/>
          </a:ln>
        </p:spPr>
        <p:txBody>
          <a:bodyPr wrap="square">
            <a:spAutoFit/>
          </a:bodyPr>
          <a:lstStyle/>
          <a:p>
            <a:pPr marL="0" indent="0"/>
            <a:r>
              <a:rPr lang="zh-CN" sz="2800" b="1">
                <a:latin typeface="宋体" charset="0"/>
                <a:ea typeface="宋体" charset="0"/>
                <a:cs typeface="宋体" charset="0"/>
                <a:sym typeface="+mn-ea"/>
              </a:rPr>
              <a:t>练习</a:t>
            </a:r>
            <a:r>
              <a:rPr sz="2800" b="1">
                <a:latin typeface="宋体" charset="0"/>
                <a:ea typeface="宋体" charset="0"/>
                <a:cs typeface="宋体" charset="0"/>
                <a:sym typeface="+mn-ea"/>
              </a:rPr>
              <a:t>：</a:t>
            </a:r>
            <a:r>
              <a:rPr lang="zh-CN" sz="2800" b="1">
                <a:latin typeface="宋体" charset="0"/>
                <a:ea typeface="宋体" charset="0"/>
                <a:cs typeface="宋体" charset="0"/>
                <a:sym typeface="+mn-ea"/>
              </a:rPr>
              <a:t>创建以下构造函数</a:t>
            </a:r>
            <a:r>
              <a:rPr lang="en-US" altLang="zh-CN" sz="2800" b="1">
                <a:latin typeface="宋体" charset="0"/>
                <a:ea typeface="宋体" charset="0"/>
                <a:cs typeface="宋体" charset="0"/>
                <a:sym typeface="+mn-ea"/>
              </a:rPr>
              <a:t>(</a:t>
            </a:r>
            <a:r>
              <a:rPr lang="zh-CN" altLang="en-US" sz="2800" b="1">
                <a:latin typeface="宋体" charset="0"/>
                <a:ea typeface="宋体" charset="0"/>
                <a:cs typeface="宋体" charset="0"/>
                <a:sym typeface="+mn-ea"/>
              </a:rPr>
              <a:t>类</a:t>
            </a:r>
            <a:r>
              <a:rPr lang="en-US" altLang="zh-CN" sz="2800" b="1">
                <a:latin typeface="宋体" charset="0"/>
                <a:ea typeface="宋体" charset="0"/>
                <a:cs typeface="宋体" charset="0"/>
                <a:sym typeface="+mn-ea"/>
              </a:rPr>
              <a:t>)</a:t>
            </a:r>
          </a:p>
          <a:p>
            <a:pPr marL="0" indent="0"/>
            <a:r>
              <a:rPr sz="2400" b="1">
                <a:solidFill>
                  <a:srgbClr val="FF682F"/>
                </a:solidFill>
                <a:latin typeface="宋体" charset="0"/>
                <a:ea typeface="宋体" charset="0"/>
                <a:cs typeface="宋体" charset="0"/>
                <a:sym typeface="+mn-ea"/>
              </a:rPr>
              <a:t>Cat</a:t>
            </a:r>
            <a:r>
              <a:rPr lang="en-US" sz="2400" b="1">
                <a:solidFill>
                  <a:srgbClr val="FF682F"/>
                </a:solidFill>
                <a:latin typeface="宋体" charset="0"/>
                <a:ea typeface="宋体" charset="0"/>
                <a:cs typeface="宋体" charset="0"/>
                <a:sym typeface="+mn-ea"/>
              </a:rPr>
              <a:t>: </a:t>
            </a:r>
            <a:r>
              <a:rPr lang="zh-CN" altLang="en-US" sz="2400" b="1">
                <a:solidFill>
                  <a:srgbClr val="FF682F"/>
                </a:solidFill>
                <a:latin typeface="宋体" charset="0"/>
                <a:ea typeface="宋体" charset="0"/>
                <a:cs typeface="宋体" charset="0"/>
                <a:sym typeface="+mn-ea"/>
              </a:rPr>
              <a:t>猫</a:t>
            </a:r>
          </a:p>
          <a:p>
            <a:pPr marL="0" indent="0"/>
            <a:r>
              <a:rPr sz="2000">
                <a:latin typeface="宋体" charset="0"/>
                <a:ea typeface="宋体" charset="0"/>
                <a:cs typeface="宋体" charset="0"/>
                <a:sym typeface="+mn-ea"/>
              </a:rPr>
              <a:t>属性：fur</a:t>
            </a:r>
            <a:endParaRPr sz="2000">
              <a:solidFill>
                <a:srgbClr val="FF682F"/>
              </a:solidFill>
              <a:latin typeface="宋体" charset="0"/>
              <a:ea typeface="宋体" charset="0"/>
              <a:cs typeface="宋体" charset="0"/>
              <a:sym typeface="+mn-ea"/>
            </a:endParaRPr>
          </a:p>
          <a:p>
            <a:pPr marL="0" indent="0"/>
            <a:r>
              <a:rPr sz="2000">
                <a:latin typeface="宋体" charset="0"/>
                <a:ea typeface="宋体" charset="0"/>
                <a:cs typeface="宋体" charset="0"/>
                <a:sym typeface="+mn-ea"/>
              </a:rPr>
              <a:t>方法：eat; miaow</a:t>
            </a:r>
          </a:p>
          <a:p>
            <a:pPr marL="0" indent="0"/>
            <a:endParaRPr sz="2000">
              <a:latin typeface="宋体" charset="0"/>
              <a:ea typeface="宋体" charset="0"/>
              <a:cs typeface="宋体" charset="0"/>
              <a:sym typeface="+mn-ea"/>
            </a:endParaRPr>
          </a:p>
          <a:p>
            <a:pPr marL="0" indent="0"/>
            <a:r>
              <a:rPr sz="2400" b="1">
                <a:solidFill>
                  <a:srgbClr val="FF682F"/>
                </a:solidFill>
                <a:latin typeface="宋体" charset="0"/>
                <a:ea typeface="宋体" charset="0"/>
                <a:cs typeface="宋体" charset="0"/>
                <a:sym typeface="+mn-ea"/>
              </a:rPr>
              <a:t>GarfieldCat </a:t>
            </a:r>
            <a:r>
              <a:rPr lang="en-US" sz="2400" b="1">
                <a:solidFill>
                  <a:srgbClr val="FF682F"/>
                </a:solidFill>
                <a:latin typeface="宋体" charset="0"/>
                <a:ea typeface="宋体" charset="0"/>
                <a:cs typeface="宋体" charset="0"/>
                <a:sym typeface="+mn-ea"/>
              </a:rPr>
              <a:t>: </a:t>
            </a:r>
            <a:r>
              <a:rPr lang="zh-CN" altLang="en-US" sz="2400" b="1">
                <a:solidFill>
                  <a:srgbClr val="FF682F"/>
                </a:solidFill>
                <a:latin typeface="宋体" charset="0"/>
                <a:ea typeface="宋体" charset="0"/>
                <a:cs typeface="宋体" charset="0"/>
                <a:sym typeface="+mn-ea"/>
              </a:rPr>
              <a:t>加菲猫</a:t>
            </a:r>
            <a:endParaRPr sz="2000">
              <a:latin typeface="宋体" charset="0"/>
              <a:ea typeface="宋体" charset="0"/>
              <a:cs typeface="宋体" charset="0"/>
              <a:sym typeface="+mn-ea"/>
            </a:endParaRPr>
          </a:p>
          <a:p>
            <a:pPr marL="0" indent="0"/>
            <a:r>
              <a:rPr sz="2000">
                <a:latin typeface="宋体" charset="0"/>
                <a:ea typeface="宋体" charset="0"/>
                <a:cs typeface="宋体" charset="0"/>
                <a:sym typeface="+mn-ea"/>
              </a:rPr>
              <a:t>属性：fur; glasses</a:t>
            </a:r>
          </a:p>
          <a:p>
            <a:pPr marL="0" indent="0"/>
            <a:r>
              <a:rPr sz="2000">
                <a:latin typeface="宋体" charset="0"/>
                <a:ea typeface="宋体" charset="0"/>
                <a:cs typeface="宋体" charset="0"/>
                <a:sym typeface="+mn-ea"/>
              </a:rPr>
              <a:t>方法：eat; miaow; talk</a:t>
            </a:r>
          </a:p>
          <a:p>
            <a:pPr marL="0" indent="0"/>
            <a:endParaRPr sz="2000">
              <a:latin typeface="宋体" charset="0"/>
              <a:ea typeface="宋体" charset="0"/>
              <a:cs typeface="宋体" charset="0"/>
              <a:sym typeface="+mn-ea"/>
            </a:endParaRPr>
          </a:p>
          <a:p>
            <a:pPr marL="0" indent="0"/>
            <a:r>
              <a:rPr sz="2400" b="1">
                <a:solidFill>
                  <a:srgbClr val="FF682F"/>
                </a:solidFill>
                <a:latin typeface="宋体" charset="0"/>
                <a:ea typeface="宋体" charset="0"/>
                <a:cs typeface="宋体" charset="0"/>
                <a:sym typeface="+mn-ea"/>
              </a:rPr>
              <a:t>TomCat </a:t>
            </a:r>
            <a:r>
              <a:rPr lang="en-US" sz="2400" b="1">
                <a:solidFill>
                  <a:srgbClr val="FF682F"/>
                </a:solidFill>
                <a:latin typeface="宋体" charset="0"/>
                <a:ea typeface="宋体" charset="0"/>
                <a:cs typeface="宋体" charset="0"/>
                <a:sym typeface="+mn-ea"/>
              </a:rPr>
              <a:t>: </a:t>
            </a:r>
            <a:r>
              <a:rPr lang="zh-CN" altLang="en-US" sz="2400" b="1">
                <a:solidFill>
                  <a:srgbClr val="FF682F"/>
                </a:solidFill>
                <a:latin typeface="宋体" charset="0"/>
                <a:ea typeface="宋体" charset="0"/>
                <a:cs typeface="宋体" charset="0"/>
                <a:sym typeface="+mn-ea"/>
              </a:rPr>
              <a:t>汤姆猫</a:t>
            </a:r>
          </a:p>
          <a:p>
            <a:pPr marL="0" indent="0"/>
            <a:r>
              <a:rPr sz="2000">
                <a:latin typeface="宋体" charset="0"/>
                <a:ea typeface="宋体" charset="0"/>
                <a:cs typeface="宋体" charset="0"/>
                <a:sym typeface="+mn-ea"/>
              </a:rPr>
              <a:t>属性：fur; friend</a:t>
            </a:r>
          </a:p>
          <a:p>
            <a:pPr marL="0" indent="0"/>
            <a:r>
              <a:rPr sz="2000">
                <a:latin typeface="宋体" charset="0"/>
                <a:ea typeface="宋体" charset="0"/>
                <a:cs typeface="宋体" charset="0"/>
                <a:sym typeface="+mn-ea"/>
              </a:rPr>
              <a:t>方法：eat; miaow; catchMouse</a:t>
            </a:r>
          </a:p>
          <a:p>
            <a:pPr marL="0" indent="0"/>
            <a:endParaRPr sz="2000">
              <a:latin typeface="宋体" charset="0"/>
              <a:ea typeface="宋体" charset="0"/>
              <a:cs typeface="宋体"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bwMode="auto">
          <a:xfrm>
            <a:off x="703263" y="838199"/>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3000466" y="1610649"/>
              <a:ext cx="3223996" cy="523520"/>
            </a:xfrm>
            <a:prstGeom prst="rect">
              <a:avLst/>
            </a:prstGeom>
            <a:noFill/>
          </p:spPr>
          <p:txBody>
            <a:bodyPr wrap="square">
              <a:spAutoFit/>
            </a:bodyPr>
            <a:lstStyle/>
            <a:p>
              <a:pPr algn="ctr">
                <a:defRPr/>
              </a:pPr>
              <a:r>
                <a:rPr lang="zh-CN" altLang="en-US" sz="2800" b="1" kern="100" dirty="0">
                  <a:solidFill>
                    <a:schemeClr val="bg1"/>
                  </a:solidFill>
                  <a:latin typeface="微软雅黑" pitchFamily="34" charset="-122"/>
                  <a:ea typeface="微软雅黑" pitchFamily="34" charset="-122"/>
                </a:rPr>
                <a:t>闭包</a:t>
              </a:r>
              <a:endParaRPr lang="zh-CN" altLang="en-US" sz="2800" dirty="0">
                <a:latin typeface="Arial" pitchFamily="34" charset="0"/>
              </a:endParaRPr>
            </a:p>
          </p:txBody>
        </p:sp>
      </p:grpSp>
      <p:sp>
        <p:nvSpPr>
          <p:cNvPr id="3075" name="文本框 4"/>
          <p:cNvSpPr txBox="1">
            <a:spLocks noChangeArrowheads="1"/>
          </p:cNvSpPr>
          <p:nvPr/>
        </p:nvSpPr>
        <p:spPr bwMode="auto">
          <a:xfrm>
            <a:off x="684212" y="1701465"/>
            <a:ext cx="7648575" cy="4937760"/>
          </a:xfrm>
          <a:prstGeom prst="rect">
            <a:avLst/>
          </a:prstGeom>
          <a:noFill/>
          <a:ln w="9525">
            <a:noFill/>
            <a:miter lim="800000"/>
          </a:ln>
        </p:spPr>
        <p:txBody>
          <a:bodyPr>
            <a:spAutoFit/>
          </a:bodyPr>
          <a:lstStyle/>
          <a:p>
            <a:pPr>
              <a:lnSpc>
                <a:spcPct val="150000"/>
              </a:lnSpc>
              <a:defRPr/>
            </a:pPr>
            <a:r>
              <a:rPr lang="zh-CN" altLang="en-US" sz="2000" dirty="0">
                <a:latin typeface="微软雅黑" pitchFamily="34" charset="-122"/>
                <a:ea typeface="微软雅黑" pitchFamily="34" charset="-122"/>
              </a:rPr>
              <a:t>匿名函数:  就是没有函数名字的函数</a:t>
            </a:r>
          </a:p>
          <a:p>
            <a:pPr>
              <a:lnSpc>
                <a:spcPct val="150000"/>
              </a:lnSpc>
              <a:defRPr/>
            </a:pPr>
            <a:r>
              <a:rPr lang="zh-CN" altLang="en-US" sz="1600" b="1" dirty="0">
                <a:latin typeface="微软雅黑" pitchFamily="34" charset="-122"/>
                <a:ea typeface="微软雅黑" pitchFamily="34" charset="-122"/>
              </a:rPr>
              <a:t>//普通函数</a:t>
            </a:r>
          </a:p>
          <a:p>
            <a:pPr>
              <a:lnSpc>
                <a:spcPct val="150000"/>
              </a:lnSpc>
              <a:defRPr/>
            </a:pPr>
            <a:r>
              <a:rPr lang="zh-CN" altLang="en-US" sz="1600" dirty="0">
                <a:solidFill>
                  <a:srgbClr val="FF682F"/>
                </a:solidFill>
                <a:latin typeface="微软雅黑" pitchFamily="34" charset="-122"/>
                <a:ea typeface="微软雅黑" pitchFamily="34" charset="-122"/>
              </a:rPr>
              <a:t>function m1(){</a:t>
            </a:r>
          </a:p>
          <a:p>
            <a:pPr>
              <a:lnSpc>
                <a:spcPct val="150000"/>
              </a:lnSpc>
              <a:defRPr/>
            </a:pPr>
            <a:r>
              <a:rPr lang="en-US" altLang="zh-CN" sz="1600" dirty="0">
                <a:solidFill>
                  <a:srgbClr val="FF682F"/>
                </a:solidFill>
                <a:latin typeface="微软雅黑" pitchFamily="34" charset="-122"/>
                <a:ea typeface="微软雅黑" pitchFamily="34" charset="-122"/>
              </a:rPr>
              <a:t>	</a:t>
            </a:r>
            <a:r>
              <a:rPr lang="zh-CN" altLang="en-US" sz="1600" dirty="0">
                <a:solidFill>
                  <a:srgbClr val="FF682F"/>
                </a:solidFill>
                <a:latin typeface="微软雅黑" pitchFamily="34" charset="-122"/>
                <a:ea typeface="微软雅黑" pitchFamily="34" charset="-122"/>
              </a:rPr>
              <a:t>console.log("aa");</a:t>
            </a:r>
          </a:p>
          <a:p>
            <a:pPr>
              <a:lnSpc>
                <a:spcPct val="150000"/>
              </a:lnSpc>
              <a:defRPr/>
            </a:pPr>
            <a:r>
              <a:rPr lang="zh-CN" altLang="en-US" sz="1600" dirty="0">
                <a:solidFill>
                  <a:srgbClr val="FF682F"/>
                </a:solidFill>
                <a:latin typeface="微软雅黑" pitchFamily="34" charset="-122"/>
                <a:ea typeface="微软雅黑" pitchFamily="34" charset="-122"/>
              </a:rPr>
              <a:t>}</a:t>
            </a:r>
          </a:p>
          <a:p>
            <a:pPr>
              <a:lnSpc>
                <a:spcPct val="150000"/>
              </a:lnSpc>
              <a:defRPr/>
            </a:pPr>
            <a:r>
              <a:rPr lang="zh-CN" altLang="en-US" sz="1600" dirty="0">
                <a:solidFill>
                  <a:srgbClr val="FF682F"/>
                </a:solidFill>
                <a:latin typeface="微软雅黑" pitchFamily="34" charset="-122"/>
                <a:ea typeface="微软雅黑" pitchFamily="34" charset="-122"/>
              </a:rPr>
              <a:t>m1(); </a:t>
            </a:r>
            <a:r>
              <a:rPr lang="zh-CN" altLang="en-US" sz="1600" dirty="0">
                <a:latin typeface="微软雅黑" pitchFamily="34" charset="-122"/>
                <a:ea typeface="微软雅黑" pitchFamily="34" charset="-122"/>
              </a:rPr>
              <a:t>//函数调用</a:t>
            </a:r>
          </a:p>
          <a:p>
            <a:pPr>
              <a:lnSpc>
                <a:spcPct val="150000"/>
              </a:lnSpc>
              <a:defRPr/>
            </a:pPr>
            <a:endParaRPr lang="zh-CN" altLang="en-US" sz="1600" dirty="0">
              <a:latin typeface="微软雅黑" pitchFamily="34" charset="-122"/>
              <a:ea typeface="微软雅黑" pitchFamily="34" charset="-122"/>
            </a:endParaRPr>
          </a:p>
          <a:p>
            <a:pPr>
              <a:lnSpc>
                <a:spcPct val="150000"/>
              </a:lnSpc>
              <a:defRPr/>
            </a:pPr>
            <a:r>
              <a:rPr lang="zh-CN" altLang="en-US" sz="1600" b="1" dirty="0">
                <a:latin typeface="微软雅黑" pitchFamily="34" charset="-122"/>
                <a:ea typeface="微软雅黑" pitchFamily="34" charset="-122"/>
              </a:rPr>
              <a:t>//匿名函数</a:t>
            </a:r>
          </a:p>
          <a:p>
            <a:pPr>
              <a:lnSpc>
                <a:spcPct val="150000"/>
              </a:lnSpc>
              <a:defRPr/>
            </a:pPr>
            <a:r>
              <a:rPr lang="zh-CN" altLang="en-US" sz="1600" dirty="0">
                <a:solidFill>
                  <a:srgbClr val="FF682F"/>
                </a:solidFill>
                <a:latin typeface="微软雅黑" pitchFamily="34" charset="-122"/>
                <a:ea typeface="微软雅黑" pitchFamily="34" charset="-122"/>
              </a:rPr>
              <a:t>var aa = function(){</a:t>
            </a:r>
          </a:p>
          <a:p>
            <a:pPr>
              <a:lnSpc>
                <a:spcPct val="150000"/>
              </a:lnSpc>
              <a:defRPr/>
            </a:pPr>
            <a:r>
              <a:rPr lang="zh-CN" altLang="en-US" sz="1600" dirty="0">
                <a:solidFill>
                  <a:srgbClr val="FF682F"/>
                </a:solidFill>
                <a:latin typeface="微软雅黑" pitchFamily="34" charset="-122"/>
                <a:ea typeface="微软雅黑" pitchFamily="34" charset="-122"/>
              </a:rPr>
              <a:t>	console.log("aa");</a:t>
            </a:r>
          </a:p>
          <a:p>
            <a:pPr>
              <a:lnSpc>
                <a:spcPct val="150000"/>
              </a:lnSpc>
              <a:defRPr/>
            </a:pPr>
            <a:r>
              <a:rPr lang="zh-CN" altLang="en-US" sz="1600" dirty="0">
                <a:solidFill>
                  <a:srgbClr val="FF682F"/>
                </a:solidFill>
                <a:latin typeface="微软雅黑" pitchFamily="34" charset="-122"/>
                <a:ea typeface="微软雅黑" pitchFamily="34" charset="-122"/>
              </a:rPr>
              <a:t>}</a:t>
            </a:r>
          </a:p>
          <a:p>
            <a:pPr>
              <a:lnSpc>
                <a:spcPct val="150000"/>
              </a:lnSpc>
              <a:defRPr/>
            </a:pPr>
            <a:r>
              <a:rPr lang="zh-CN" altLang="en-US" sz="1600" dirty="0">
                <a:solidFill>
                  <a:srgbClr val="FF682F"/>
                </a:solidFill>
                <a:latin typeface="微软雅黑" pitchFamily="34" charset="-122"/>
                <a:ea typeface="微软雅黑" pitchFamily="34" charset="-122"/>
                <a:sym typeface="+mn-ea"/>
              </a:rPr>
              <a:t>aa();  </a:t>
            </a:r>
            <a:r>
              <a:rPr lang="zh-CN" altLang="en-US" sz="1600" dirty="0">
                <a:latin typeface="微软雅黑" pitchFamily="34" charset="-122"/>
                <a:ea typeface="微软雅黑" pitchFamily="34" charset="-122"/>
              </a:rPr>
              <a:t>//调用匿名函数, 这里的aa是函数名字</a:t>
            </a:r>
          </a:p>
          <a:p>
            <a:pPr>
              <a:lnSpc>
                <a:spcPct val="150000"/>
              </a:lnSpc>
              <a:defRPr/>
            </a:pPr>
            <a:endParaRPr lang="zh-CN" altLang="en-US" sz="16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bwMode="auto">
          <a:xfrm>
            <a:off x="703263" y="838199"/>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3000466" y="1610649"/>
              <a:ext cx="3223996" cy="523520"/>
            </a:xfrm>
            <a:prstGeom prst="rect">
              <a:avLst/>
            </a:prstGeom>
            <a:noFill/>
          </p:spPr>
          <p:txBody>
            <a:bodyPr wrap="square">
              <a:spAutoFit/>
            </a:bodyPr>
            <a:lstStyle/>
            <a:p>
              <a:pPr algn="ctr">
                <a:defRPr/>
              </a:pPr>
              <a:r>
                <a:rPr lang="zh-CN" altLang="en-US" sz="2800" b="1" kern="100" dirty="0">
                  <a:solidFill>
                    <a:schemeClr val="bg1"/>
                  </a:solidFill>
                  <a:latin typeface="微软雅黑" pitchFamily="34" charset="-122"/>
                  <a:ea typeface="微软雅黑" pitchFamily="34" charset="-122"/>
                </a:rPr>
                <a:t>闭包</a:t>
              </a:r>
              <a:endParaRPr lang="zh-CN" altLang="en-US" sz="2800" dirty="0">
                <a:latin typeface="Arial" pitchFamily="34" charset="0"/>
              </a:endParaRPr>
            </a:p>
          </p:txBody>
        </p:sp>
      </p:grpSp>
      <p:sp>
        <p:nvSpPr>
          <p:cNvPr id="3075" name="文本框 4"/>
          <p:cNvSpPr txBox="1">
            <a:spLocks noChangeArrowheads="1"/>
          </p:cNvSpPr>
          <p:nvPr/>
        </p:nvSpPr>
        <p:spPr bwMode="auto">
          <a:xfrm>
            <a:off x="684212" y="1701465"/>
            <a:ext cx="7648575" cy="3383280"/>
          </a:xfrm>
          <a:prstGeom prst="rect">
            <a:avLst/>
          </a:prstGeom>
          <a:noFill/>
          <a:ln w="9525">
            <a:noFill/>
            <a:miter lim="800000"/>
          </a:ln>
        </p:spPr>
        <p:txBody>
          <a:bodyPr>
            <a:spAutoFit/>
          </a:bodyPr>
          <a:lstStyle/>
          <a:p>
            <a:pPr>
              <a:lnSpc>
                <a:spcPct val="150000"/>
              </a:lnSpc>
              <a:defRPr/>
            </a:pPr>
            <a:endParaRPr lang="zh-CN" altLang="en-US" sz="1600" dirty="0">
              <a:latin typeface="微软雅黑" pitchFamily="34" charset="-122"/>
              <a:ea typeface="微软雅黑" pitchFamily="34" charset="-122"/>
            </a:endParaRPr>
          </a:p>
          <a:p>
            <a:pPr>
              <a:lnSpc>
                <a:spcPct val="150000"/>
              </a:lnSpc>
              <a:defRPr/>
            </a:pPr>
            <a:r>
              <a:rPr lang="zh-CN" altLang="en-US" sz="1600" b="1" dirty="0">
                <a:latin typeface="微软雅黑" pitchFamily="34" charset="-122"/>
                <a:ea typeface="微软雅黑" pitchFamily="34" charset="-122"/>
              </a:rPr>
              <a:t>//函数中包含匿名函数</a:t>
            </a:r>
          </a:p>
          <a:p>
            <a:pPr>
              <a:lnSpc>
                <a:spcPct val="150000"/>
              </a:lnSpc>
              <a:defRPr/>
            </a:pPr>
            <a:r>
              <a:rPr lang="zh-CN" altLang="en-US" sz="1600" dirty="0">
                <a:solidFill>
                  <a:srgbClr val="FF682F"/>
                </a:solidFill>
                <a:latin typeface="微软雅黑" pitchFamily="34" charset="-122"/>
                <a:ea typeface="微软雅黑" pitchFamily="34" charset="-122"/>
              </a:rPr>
              <a:t>function bb(){</a:t>
            </a:r>
          </a:p>
          <a:p>
            <a:pPr>
              <a:lnSpc>
                <a:spcPct val="150000"/>
              </a:lnSpc>
              <a:defRPr/>
            </a:pPr>
            <a:r>
              <a:rPr lang="zh-CN" altLang="en-US" sz="1600" dirty="0">
                <a:solidFill>
                  <a:srgbClr val="FF682F"/>
                </a:solidFill>
                <a:latin typeface="微软雅黑" pitchFamily="34" charset="-122"/>
                <a:ea typeface="微软雅黑" pitchFamily="34" charset="-122"/>
              </a:rPr>
              <a:t>	return function(){</a:t>
            </a:r>
          </a:p>
          <a:p>
            <a:pPr>
              <a:lnSpc>
                <a:spcPct val="150000"/>
              </a:lnSpc>
              <a:defRPr/>
            </a:pPr>
            <a:r>
              <a:rPr lang="zh-CN" altLang="en-US" sz="1600" dirty="0">
                <a:solidFill>
                  <a:srgbClr val="FF682F"/>
                </a:solidFill>
                <a:latin typeface="微软雅黑" pitchFamily="34" charset="-122"/>
                <a:ea typeface="微软雅黑" pitchFamily="34" charset="-122"/>
              </a:rPr>
              <a:t>		console.log("cc");</a:t>
            </a:r>
          </a:p>
          <a:p>
            <a:pPr>
              <a:lnSpc>
                <a:spcPct val="150000"/>
              </a:lnSpc>
              <a:defRPr/>
            </a:pPr>
            <a:r>
              <a:rPr lang="zh-CN" altLang="en-US" sz="1600" dirty="0">
                <a:solidFill>
                  <a:srgbClr val="FF682F"/>
                </a:solidFill>
                <a:latin typeface="微软雅黑" pitchFamily="34" charset="-122"/>
                <a:ea typeface="微软雅黑" pitchFamily="34" charset="-122"/>
              </a:rPr>
              <a:t>	}</a:t>
            </a:r>
          </a:p>
          <a:p>
            <a:pPr>
              <a:lnSpc>
                <a:spcPct val="150000"/>
              </a:lnSpc>
              <a:defRPr/>
            </a:pPr>
            <a:r>
              <a:rPr lang="zh-CN" altLang="en-US" sz="1600" dirty="0">
                <a:solidFill>
                  <a:srgbClr val="FF682F"/>
                </a:solidFill>
                <a:latin typeface="微软雅黑" pitchFamily="34" charset="-122"/>
                <a:ea typeface="微软雅黑" pitchFamily="34" charset="-122"/>
              </a:rPr>
              <a:t>}</a:t>
            </a:r>
          </a:p>
          <a:p>
            <a:pPr>
              <a:lnSpc>
                <a:spcPct val="150000"/>
              </a:lnSpc>
              <a:defRPr/>
            </a:pPr>
            <a:r>
              <a:rPr lang="zh-CN" altLang="en-US" sz="1600" dirty="0">
                <a:latin typeface="微软雅黑" pitchFamily="34" charset="-122"/>
                <a:ea typeface="微软雅黑" pitchFamily="34" charset="-122"/>
              </a:rPr>
              <a:t>//bb函数中的cc函数</a:t>
            </a:r>
          </a:p>
          <a:p>
            <a:pPr>
              <a:lnSpc>
                <a:spcPct val="150000"/>
              </a:lnSpc>
              <a:defRPr/>
            </a:pPr>
            <a:r>
              <a:rPr lang="zh-CN" altLang="en-US" sz="1600" dirty="0">
                <a:solidFill>
                  <a:srgbClr val="FF682F"/>
                </a:solidFill>
                <a:latin typeface="微软雅黑" pitchFamily="34" charset="-122"/>
                <a:ea typeface="微软雅黑" pitchFamily="34" charset="-122"/>
              </a:rPr>
              <a:t>bb()();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bwMode="auto">
          <a:xfrm>
            <a:off x="703263" y="838199"/>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3000466" y="1610649"/>
              <a:ext cx="3223996" cy="523520"/>
            </a:xfrm>
            <a:prstGeom prst="rect">
              <a:avLst/>
            </a:prstGeom>
            <a:noFill/>
          </p:spPr>
          <p:txBody>
            <a:bodyPr wrap="square">
              <a:spAutoFit/>
            </a:bodyPr>
            <a:lstStyle/>
            <a:p>
              <a:pPr algn="ctr">
                <a:defRPr/>
              </a:pPr>
              <a:r>
                <a:rPr lang="zh-CN" altLang="en-US" sz="2800" b="1" kern="100" dirty="0">
                  <a:solidFill>
                    <a:schemeClr val="bg1"/>
                  </a:solidFill>
                  <a:latin typeface="微软雅黑" pitchFamily="34" charset="-122"/>
                  <a:ea typeface="微软雅黑" pitchFamily="34" charset="-122"/>
                </a:rPr>
                <a:t>闭包</a:t>
              </a:r>
              <a:endParaRPr lang="zh-CN" altLang="en-US" sz="2800" dirty="0">
                <a:latin typeface="Arial" pitchFamily="34" charset="0"/>
              </a:endParaRPr>
            </a:p>
          </p:txBody>
        </p:sp>
      </p:grpSp>
      <p:sp>
        <p:nvSpPr>
          <p:cNvPr id="3075" name="文本框 4"/>
          <p:cNvSpPr txBox="1">
            <a:spLocks noChangeArrowheads="1"/>
          </p:cNvSpPr>
          <p:nvPr/>
        </p:nvSpPr>
        <p:spPr bwMode="auto">
          <a:xfrm>
            <a:off x="611505" y="1556385"/>
            <a:ext cx="7643495" cy="4937760"/>
          </a:xfrm>
          <a:prstGeom prst="rect">
            <a:avLst/>
          </a:prstGeom>
          <a:noFill/>
          <a:ln w="9525">
            <a:noFill/>
            <a:miter lim="800000"/>
          </a:ln>
        </p:spPr>
        <p:txBody>
          <a:bodyPr wrap="square">
            <a:spAutoFit/>
          </a:bodyPr>
          <a:lstStyle/>
          <a:p>
            <a:pPr>
              <a:lnSpc>
                <a:spcPct val="150000"/>
              </a:lnSpc>
              <a:defRPr/>
            </a:pPr>
            <a:r>
              <a:rPr lang="zh-CN" altLang="en-US" sz="2000" b="1" dirty="0">
                <a:latin typeface="微软雅黑" pitchFamily="34" charset="-122"/>
                <a:ea typeface="微软雅黑" pitchFamily="34" charset="-122"/>
              </a:rPr>
              <a:t>匿名函数的自运行</a:t>
            </a:r>
          </a:p>
          <a:p>
            <a:pPr>
              <a:lnSpc>
                <a:spcPct val="150000"/>
              </a:lnSpc>
              <a:defRPr/>
            </a:pPr>
            <a:endParaRPr lang="zh-CN" altLang="en-US" sz="1600" dirty="0">
              <a:latin typeface="微软雅黑" pitchFamily="34" charset="-122"/>
              <a:ea typeface="微软雅黑" pitchFamily="34" charset="-122"/>
            </a:endParaRPr>
          </a:p>
          <a:p>
            <a:pPr>
              <a:lnSpc>
                <a:spcPct val="150000"/>
              </a:lnSpc>
              <a:defRPr/>
            </a:pPr>
            <a:r>
              <a:rPr lang="zh-CN" altLang="en-US" sz="1600" dirty="0">
                <a:solidFill>
                  <a:schemeClr val="tx1"/>
                </a:solidFill>
                <a:latin typeface="微软雅黑" pitchFamily="34" charset="-122"/>
                <a:ea typeface="微软雅黑" pitchFamily="34" charset="-122"/>
              </a:rPr>
              <a:t>//声明函数的方式一: 普通函数 </a:t>
            </a:r>
          </a:p>
          <a:p>
            <a:pPr>
              <a:lnSpc>
                <a:spcPct val="150000"/>
              </a:lnSpc>
              <a:defRPr/>
            </a:pPr>
            <a:r>
              <a:rPr lang="zh-CN" altLang="en-US" sz="1600" dirty="0">
                <a:solidFill>
                  <a:srgbClr val="FF682F"/>
                </a:solidFill>
                <a:latin typeface="微软雅黑" pitchFamily="34" charset="-122"/>
                <a:ea typeface="微软雅黑" pitchFamily="34" charset="-122"/>
              </a:rPr>
              <a:t>function m2(){</a:t>
            </a:r>
          </a:p>
          <a:p>
            <a:pPr>
              <a:lnSpc>
                <a:spcPct val="150000"/>
              </a:lnSpc>
              <a:defRPr/>
            </a:pPr>
            <a:r>
              <a:rPr lang="zh-CN" altLang="en-US" sz="1600" dirty="0">
                <a:solidFill>
                  <a:srgbClr val="FF682F"/>
                </a:solidFill>
                <a:latin typeface="微软雅黑" pitchFamily="34" charset="-122"/>
                <a:ea typeface="微软雅黑" pitchFamily="34" charset="-122"/>
              </a:rPr>
              <a:t>	console.log("m2");</a:t>
            </a:r>
          </a:p>
          <a:p>
            <a:pPr>
              <a:lnSpc>
                <a:spcPct val="150000"/>
              </a:lnSpc>
              <a:defRPr/>
            </a:pPr>
            <a:r>
              <a:rPr lang="zh-CN" altLang="en-US" sz="1600" dirty="0">
                <a:solidFill>
                  <a:srgbClr val="FF682F"/>
                </a:solidFill>
                <a:latin typeface="微软雅黑" pitchFamily="34" charset="-122"/>
                <a:ea typeface="微软雅黑" pitchFamily="34" charset="-122"/>
              </a:rPr>
              <a:t>}</a:t>
            </a:r>
          </a:p>
          <a:p>
            <a:pPr>
              <a:lnSpc>
                <a:spcPct val="150000"/>
              </a:lnSpc>
              <a:defRPr/>
            </a:pPr>
            <a:r>
              <a:rPr lang="zh-CN" altLang="en-US" sz="1600" dirty="0">
                <a:solidFill>
                  <a:srgbClr val="FF682F"/>
                </a:solidFill>
                <a:latin typeface="微软雅黑" pitchFamily="34" charset="-122"/>
                <a:ea typeface="微软雅黑" pitchFamily="34" charset="-122"/>
              </a:rPr>
              <a:t>m2();  </a:t>
            </a:r>
            <a:r>
              <a:rPr lang="zh-CN" altLang="en-US" sz="1600" dirty="0">
                <a:solidFill>
                  <a:schemeClr val="tx1"/>
                </a:solidFill>
                <a:latin typeface="微软雅黑" pitchFamily="34" charset="-122"/>
                <a:ea typeface="微软雅黑" pitchFamily="34" charset="-122"/>
                <a:sym typeface="+mn-ea"/>
              </a:rPr>
              <a:t>//需要主动调用</a:t>
            </a:r>
          </a:p>
          <a:p>
            <a:pPr>
              <a:lnSpc>
                <a:spcPct val="150000"/>
              </a:lnSpc>
              <a:defRPr/>
            </a:pPr>
            <a:r>
              <a:rPr lang="zh-CN" altLang="en-US" sz="1600" dirty="0">
                <a:solidFill>
                  <a:srgbClr val="FF682F"/>
                </a:solidFill>
                <a:latin typeface="微软雅黑" pitchFamily="34" charset="-122"/>
                <a:ea typeface="微软雅黑" pitchFamily="34" charset="-122"/>
              </a:rPr>
              <a:t>			</a:t>
            </a:r>
          </a:p>
          <a:p>
            <a:pPr algn="l">
              <a:lnSpc>
                <a:spcPct val="150000"/>
              </a:lnSpc>
              <a:defRPr/>
            </a:pPr>
            <a:r>
              <a:rPr lang="zh-CN" altLang="en-US" sz="1600" dirty="0">
                <a:solidFill>
                  <a:schemeClr val="tx1"/>
                </a:solidFill>
                <a:latin typeface="微软雅黑" pitchFamily="34" charset="-122"/>
                <a:ea typeface="微软雅黑" pitchFamily="34" charset="-122"/>
              </a:rPr>
              <a:t>//声明函数方式二: 匿名函数的自运行</a:t>
            </a:r>
          </a:p>
          <a:p>
            <a:pPr algn="l">
              <a:lnSpc>
                <a:spcPct val="150000"/>
              </a:lnSpc>
              <a:defRPr/>
            </a:pPr>
            <a:r>
              <a:rPr lang="zh-CN" altLang="en-US" sz="1600" dirty="0">
                <a:solidFill>
                  <a:schemeClr val="tx1"/>
                </a:solidFill>
                <a:latin typeface="微软雅黑" pitchFamily="34" charset="-122"/>
                <a:ea typeface="微软雅黑" pitchFamily="34" charset="-122"/>
              </a:rPr>
              <a:t>//不需要主动调用, 会直接执行</a:t>
            </a:r>
          </a:p>
          <a:p>
            <a:pPr>
              <a:lnSpc>
                <a:spcPct val="150000"/>
              </a:lnSpc>
              <a:defRPr/>
            </a:pPr>
            <a:r>
              <a:rPr lang="zh-CN" altLang="en-US" sz="1600" dirty="0">
                <a:solidFill>
                  <a:srgbClr val="FF682F"/>
                </a:solidFill>
                <a:latin typeface="微软雅黑" pitchFamily="34" charset="-122"/>
                <a:ea typeface="微软雅黑" pitchFamily="34" charset="-122"/>
              </a:rPr>
              <a:t>(function(){</a:t>
            </a:r>
          </a:p>
          <a:p>
            <a:pPr>
              <a:lnSpc>
                <a:spcPct val="150000"/>
              </a:lnSpc>
              <a:defRPr/>
            </a:pPr>
            <a:r>
              <a:rPr lang="zh-CN" altLang="en-US" sz="1600" dirty="0">
                <a:solidFill>
                  <a:srgbClr val="FF682F"/>
                </a:solidFill>
                <a:latin typeface="微软雅黑" pitchFamily="34" charset="-122"/>
                <a:ea typeface="微软雅黑" pitchFamily="34" charset="-122"/>
              </a:rPr>
              <a:t>	console.log("m3");</a:t>
            </a:r>
          </a:p>
          <a:p>
            <a:pPr>
              <a:lnSpc>
                <a:spcPct val="150000"/>
              </a:lnSpc>
              <a:defRPr/>
            </a:pPr>
            <a:r>
              <a:rPr lang="zh-CN" altLang="en-US" sz="1600" dirty="0">
                <a:solidFill>
                  <a:srgbClr val="FF682F"/>
                </a:solidFill>
                <a:latin typeface="微软雅黑" pitchFamily="34" charset="-122"/>
                <a:ea typeface="微软雅黑" pitchFamily="34" charset="-122"/>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bwMode="auto">
          <a:xfrm>
            <a:off x="703263" y="551179"/>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3000466" y="1610649"/>
              <a:ext cx="3223996" cy="523520"/>
            </a:xfrm>
            <a:prstGeom prst="rect">
              <a:avLst/>
            </a:prstGeom>
            <a:noFill/>
          </p:spPr>
          <p:txBody>
            <a:bodyPr wrap="square">
              <a:spAutoFit/>
            </a:bodyPr>
            <a:lstStyle/>
            <a:p>
              <a:pPr algn="ctr">
                <a:defRPr/>
              </a:pPr>
              <a:r>
                <a:rPr lang="zh-CN" altLang="en-US" sz="2800" b="1" kern="100" dirty="0">
                  <a:solidFill>
                    <a:schemeClr val="bg1"/>
                  </a:solidFill>
                  <a:latin typeface="微软雅黑" pitchFamily="34" charset="-122"/>
                  <a:ea typeface="微软雅黑" pitchFamily="34" charset="-122"/>
                </a:rPr>
                <a:t>闭包</a:t>
              </a:r>
              <a:endParaRPr lang="zh-CN" altLang="en-US" sz="2800" dirty="0">
                <a:latin typeface="Arial" pitchFamily="34" charset="0"/>
              </a:endParaRPr>
            </a:p>
          </p:txBody>
        </p:sp>
      </p:grpSp>
      <p:sp>
        <p:nvSpPr>
          <p:cNvPr id="3075" name="文本框 4"/>
          <p:cNvSpPr txBox="1">
            <a:spLocks noChangeArrowheads="1"/>
          </p:cNvSpPr>
          <p:nvPr/>
        </p:nvSpPr>
        <p:spPr bwMode="auto">
          <a:xfrm>
            <a:off x="684212" y="1342690"/>
            <a:ext cx="7648575" cy="5212080"/>
          </a:xfrm>
          <a:prstGeom prst="rect">
            <a:avLst/>
          </a:prstGeom>
          <a:noFill/>
          <a:ln w="9525">
            <a:noFill/>
            <a:miter lim="800000"/>
          </a:ln>
        </p:spPr>
        <p:txBody>
          <a:bodyPr>
            <a:spAutoFit/>
          </a:bodyPr>
          <a:lstStyle/>
          <a:p>
            <a:pPr>
              <a:lnSpc>
                <a:spcPct val="150000"/>
              </a:lnSpc>
              <a:defRPr/>
            </a:pPr>
            <a:r>
              <a:rPr lang="zh-CN" altLang="en-US" sz="1600" dirty="0">
                <a:latin typeface="微软雅黑" pitchFamily="34" charset="-122"/>
                <a:ea typeface="微软雅黑" pitchFamily="34" charset="-122"/>
              </a:rPr>
              <a:t>//传参</a:t>
            </a:r>
            <a:r>
              <a:rPr lang="en-US" altLang="zh-CN" sz="1600" dirty="0">
                <a:latin typeface="微软雅黑" pitchFamily="34" charset="-122"/>
                <a:ea typeface="微软雅黑" pitchFamily="34" charset="-122"/>
              </a:rPr>
              <a:t>1</a:t>
            </a:r>
          </a:p>
          <a:p>
            <a:pPr>
              <a:lnSpc>
                <a:spcPct val="150000"/>
              </a:lnSpc>
              <a:defRPr/>
            </a:pPr>
            <a:r>
              <a:rPr lang="zh-CN" altLang="en-US" sz="1600" dirty="0">
                <a:solidFill>
                  <a:srgbClr val="FF682F"/>
                </a:solidFill>
                <a:latin typeface="微软雅黑" pitchFamily="34" charset="-122"/>
                <a:ea typeface="微软雅黑" pitchFamily="34" charset="-122"/>
              </a:rPr>
              <a:t>var m4 = (function(){</a:t>
            </a:r>
          </a:p>
          <a:p>
            <a:pPr>
              <a:lnSpc>
                <a:spcPct val="150000"/>
              </a:lnSpc>
              <a:defRPr/>
            </a:pPr>
            <a:r>
              <a:rPr lang="zh-CN" altLang="en-US" sz="1600" dirty="0">
                <a:solidFill>
                  <a:srgbClr val="FF682F"/>
                </a:solidFill>
                <a:latin typeface="微软雅黑" pitchFamily="34" charset="-122"/>
                <a:ea typeface="微软雅黑" pitchFamily="34" charset="-122"/>
              </a:rPr>
              <a:t>	return function bb(name){  </a:t>
            </a:r>
            <a:r>
              <a:rPr lang="zh-CN" altLang="en-US" sz="1600" dirty="0">
                <a:solidFill>
                  <a:srgbClr val="30313C"/>
                </a:solidFill>
                <a:latin typeface="微软雅黑" pitchFamily="34" charset="-122"/>
                <a:ea typeface="微软雅黑" pitchFamily="34" charset="-122"/>
                <a:sym typeface="+mn-ea"/>
              </a:rPr>
              <a:t>//返回一个函数</a:t>
            </a:r>
          </a:p>
          <a:p>
            <a:pPr>
              <a:lnSpc>
                <a:spcPct val="150000"/>
              </a:lnSpc>
              <a:defRPr/>
            </a:pPr>
            <a:r>
              <a:rPr lang="zh-CN" altLang="en-US" sz="1600" dirty="0">
                <a:solidFill>
                  <a:srgbClr val="FF682F"/>
                </a:solidFill>
                <a:latin typeface="微软雅黑" pitchFamily="34" charset="-122"/>
                <a:ea typeface="微软雅黑" pitchFamily="34" charset="-122"/>
              </a:rPr>
              <a:t>		console.log(name);</a:t>
            </a:r>
          </a:p>
          <a:p>
            <a:pPr>
              <a:lnSpc>
                <a:spcPct val="150000"/>
              </a:lnSpc>
              <a:defRPr/>
            </a:pPr>
            <a:r>
              <a:rPr lang="zh-CN" altLang="en-US" sz="1600" dirty="0">
                <a:solidFill>
                  <a:srgbClr val="FF682F"/>
                </a:solidFill>
                <a:latin typeface="微软雅黑" pitchFamily="34" charset="-122"/>
                <a:ea typeface="微软雅黑" pitchFamily="34" charset="-122"/>
              </a:rPr>
              <a:t>	}</a:t>
            </a:r>
          </a:p>
          <a:p>
            <a:pPr>
              <a:lnSpc>
                <a:spcPct val="150000"/>
              </a:lnSpc>
              <a:defRPr/>
            </a:pPr>
            <a:r>
              <a:rPr lang="zh-CN" altLang="en-US" sz="1600" dirty="0">
                <a:solidFill>
                  <a:srgbClr val="FF682F"/>
                </a:solidFill>
                <a:latin typeface="微软雅黑" pitchFamily="34" charset="-122"/>
                <a:ea typeface="微软雅黑" pitchFamily="34" charset="-122"/>
              </a:rPr>
              <a:t>})();</a:t>
            </a:r>
          </a:p>
          <a:p>
            <a:pPr>
              <a:lnSpc>
                <a:spcPct val="150000"/>
              </a:lnSpc>
              <a:defRPr/>
            </a:pPr>
            <a:r>
              <a:rPr lang="zh-CN" altLang="en-US" sz="1600" dirty="0">
                <a:solidFill>
                  <a:srgbClr val="FF682F"/>
                </a:solidFill>
                <a:latin typeface="微软雅黑" pitchFamily="34" charset="-122"/>
                <a:ea typeface="微软雅黑" pitchFamily="34" charset="-122"/>
              </a:rPr>
              <a:t>m4("lisi");</a:t>
            </a:r>
            <a:r>
              <a:rPr lang="zh-CN" altLang="en-US" sz="1600" dirty="0">
                <a:latin typeface="微软雅黑" pitchFamily="34" charset="-122"/>
                <a:ea typeface="微软雅黑" pitchFamily="34" charset="-122"/>
              </a:rPr>
              <a:t>		</a:t>
            </a:r>
          </a:p>
          <a:p>
            <a:pPr>
              <a:lnSpc>
                <a:spcPct val="150000"/>
              </a:lnSpc>
              <a:defRPr/>
            </a:pPr>
            <a:r>
              <a:rPr lang="zh-CN" altLang="en-US" sz="1600" dirty="0">
                <a:latin typeface="微软雅黑" pitchFamily="34" charset="-122"/>
                <a:ea typeface="微软雅黑" pitchFamily="34" charset="-122"/>
              </a:rPr>
              <a:t>//传参2</a:t>
            </a:r>
          </a:p>
          <a:p>
            <a:pPr>
              <a:lnSpc>
                <a:spcPct val="150000"/>
              </a:lnSpc>
              <a:defRPr/>
            </a:pPr>
            <a:r>
              <a:rPr lang="zh-CN" altLang="en-US" sz="1600" dirty="0">
                <a:solidFill>
                  <a:srgbClr val="FF682F"/>
                </a:solidFill>
                <a:latin typeface="微软雅黑" pitchFamily="34" charset="-122"/>
                <a:ea typeface="微软雅黑" pitchFamily="34" charset="-122"/>
              </a:rPr>
              <a:t>var m5 = (function(a){</a:t>
            </a:r>
          </a:p>
          <a:p>
            <a:pPr>
              <a:lnSpc>
                <a:spcPct val="150000"/>
              </a:lnSpc>
              <a:defRPr/>
            </a:pPr>
            <a:r>
              <a:rPr lang="zh-CN" altLang="en-US" sz="1600" dirty="0">
                <a:solidFill>
                  <a:srgbClr val="FF682F"/>
                </a:solidFill>
                <a:latin typeface="微软雅黑" pitchFamily="34" charset="-122"/>
                <a:ea typeface="微软雅黑" pitchFamily="34" charset="-122"/>
              </a:rPr>
              <a:t>	return function(b){  </a:t>
            </a:r>
            <a:r>
              <a:rPr lang="zh-CN" altLang="en-US" sz="1600" dirty="0">
                <a:solidFill>
                  <a:srgbClr val="30313C"/>
                </a:solidFill>
                <a:latin typeface="微软雅黑" pitchFamily="34" charset="-122"/>
                <a:ea typeface="微软雅黑" pitchFamily="34" charset="-122"/>
                <a:sym typeface="+mn-ea"/>
              </a:rPr>
              <a:t>//返回了一个函数</a:t>
            </a:r>
          </a:p>
          <a:p>
            <a:pPr>
              <a:lnSpc>
                <a:spcPct val="150000"/>
              </a:lnSpc>
              <a:defRPr/>
            </a:pPr>
            <a:r>
              <a:rPr lang="zh-CN" altLang="en-US" sz="1600" dirty="0">
                <a:solidFill>
                  <a:srgbClr val="FF682F"/>
                </a:solidFill>
                <a:latin typeface="微软雅黑" pitchFamily="34" charset="-122"/>
                <a:ea typeface="微软雅黑" pitchFamily="34" charset="-122"/>
              </a:rPr>
              <a:t>		console.log(a+b);</a:t>
            </a:r>
          </a:p>
          <a:p>
            <a:pPr>
              <a:lnSpc>
                <a:spcPct val="150000"/>
              </a:lnSpc>
              <a:defRPr/>
            </a:pPr>
            <a:r>
              <a:rPr lang="zh-CN" altLang="en-US" sz="1600" dirty="0">
                <a:solidFill>
                  <a:srgbClr val="FF682F"/>
                </a:solidFill>
                <a:latin typeface="微软雅黑" pitchFamily="34" charset="-122"/>
                <a:ea typeface="微软雅黑" pitchFamily="34" charset="-122"/>
              </a:rPr>
              <a:t>	}</a:t>
            </a:r>
          </a:p>
          <a:p>
            <a:pPr>
              <a:lnSpc>
                <a:spcPct val="150000"/>
              </a:lnSpc>
              <a:defRPr/>
            </a:pPr>
            <a:r>
              <a:rPr lang="zh-CN" altLang="en-US" sz="1600" dirty="0">
                <a:solidFill>
                  <a:srgbClr val="FF682F"/>
                </a:solidFill>
                <a:latin typeface="微软雅黑" pitchFamily="34" charset="-122"/>
                <a:ea typeface="微软雅黑" pitchFamily="34" charset="-122"/>
              </a:rPr>
              <a:t>})(3)     </a:t>
            </a:r>
            <a:r>
              <a:rPr lang="zh-CN" altLang="en-US" sz="1600" dirty="0">
                <a:solidFill>
                  <a:srgbClr val="30313C"/>
                </a:solidFill>
                <a:latin typeface="微软雅黑" pitchFamily="34" charset="-122"/>
                <a:ea typeface="微软雅黑" pitchFamily="34" charset="-122"/>
              </a:rPr>
              <a:t>//把3传给a</a:t>
            </a:r>
          </a:p>
          <a:p>
            <a:pPr>
              <a:lnSpc>
                <a:spcPct val="150000"/>
              </a:lnSpc>
              <a:defRPr/>
            </a:pPr>
            <a:r>
              <a:rPr lang="zh-CN" altLang="en-US" sz="1600" dirty="0">
                <a:solidFill>
                  <a:srgbClr val="FF682F"/>
                </a:solidFill>
                <a:latin typeface="微软雅黑" pitchFamily="34" charset="-122"/>
                <a:ea typeface="微软雅黑" pitchFamily="34" charset="-122"/>
              </a:rPr>
              <a:t>m5(4); </a:t>
            </a:r>
            <a:r>
              <a:rPr lang="zh-CN" altLang="en-US" sz="1600" dirty="0">
                <a:latin typeface="微软雅黑" pitchFamily="34" charset="-122"/>
                <a:ea typeface="微软雅黑" pitchFamily="34" charset="-122"/>
              </a:rPr>
              <a:t> //把4传给b</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03580" y="119697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075" name="文本框 4"/>
          <p:cNvSpPr txBox="1">
            <a:spLocks noChangeArrowheads="1"/>
          </p:cNvSpPr>
          <p:nvPr/>
        </p:nvSpPr>
        <p:spPr bwMode="auto">
          <a:xfrm>
            <a:off x="683577" y="2061510"/>
            <a:ext cx="7648575" cy="3520440"/>
          </a:xfrm>
          <a:prstGeom prst="rect">
            <a:avLst/>
          </a:prstGeom>
          <a:noFill/>
          <a:ln w="9525">
            <a:noFill/>
            <a:miter lim="800000"/>
          </a:ln>
        </p:spPr>
        <p:txBody>
          <a:bodyPr>
            <a:spAutoFit/>
          </a:bodyPr>
          <a:lstStyle/>
          <a:p>
            <a:pPr>
              <a:lnSpc>
                <a:spcPct val="150000"/>
              </a:lnSpc>
              <a:defRPr/>
            </a:pPr>
            <a:r>
              <a:rPr lang="zh-CN" altLang="en-US" sz="2400" dirty="0">
                <a:latin typeface="微软雅黑" pitchFamily="34" charset="-122"/>
                <a:ea typeface="微软雅黑" pitchFamily="34" charset="-122"/>
              </a:rPr>
              <a:t>什么是闭包？</a:t>
            </a:r>
          </a:p>
          <a:p>
            <a:pPr>
              <a:lnSpc>
                <a:spcPct val="150000"/>
              </a:lnSpc>
              <a:defRPr/>
            </a:pPr>
            <a:r>
              <a:rPr lang="zh-CN" altLang="en-US" sz="1800" dirty="0">
                <a:latin typeface="微软雅黑" pitchFamily="34" charset="-122"/>
                <a:ea typeface="微软雅黑" pitchFamily="34" charset="-122"/>
              </a:rPr>
              <a:t>函数嵌套函数，内部函数可以引用外部函数的参数和变量，参数和变量不会被垃圾回收机制所收回</a:t>
            </a:r>
          </a:p>
          <a:p>
            <a:pPr>
              <a:lnSpc>
                <a:spcPct val="150000"/>
              </a:lnSpc>
              <a:defRPr/>
            </a:pPr>
            <a:endParaRPr lang="zh-CN" altLang="en-US" sz="1800" dirty="0">
              <a:latin typeface="微软雅黑" pitchFamily="34" charset="-122"/>
              <a:ea typeface="微软雅黑" pitchFamily="34" charset="-122"/>
            </a:endParaRPr>
          </a:p>
          <a:p>
            <a:pPr>
              <a:lnSpc>
                <a:spcPct val="150000"/>
              </a:lnSpc>
              <a:defRPr/>
            </a:pPr>
            <a:r>
              <a:rPr lang="zh-CN" altLang="en-US" sz="1800" dirty="0">
                <a:latin typeface="微软雅黑" pitchFamily="34" charset="-122"/>
                <a:ea typeface="微软雅黑" pitchFamily="34" charset="-122"/>
              </a:rPr>
              <a:t>这里涉及到几个概念</a:t>
            </a:r>
            <a:r>
              <a:rPr lang="en-US" altLang="zh-CN" sz="1800" dirty="0">
                <a:latin typeface="微软雅黑" pitchFamily="34" charset="-122"/>
                <a:ea typeface="微软雅黑" pitchFamily="34" charset="-122"/>
              </a:rPr>
              <a:t>: </a:t>
            </a:r>
          </a:p>
          <a:p>
            <a:pPr>
              <a:lnSpc>
                <a:spcPct val="150000"/>
              </a:lnSpc>
              <a:defRPr/>
            </a:pPr>
            <a:r>
              <a:rPr lang="en-US" altLang="zh-CN" sz="1800" dirty="0">
                <a:latin typeface="微软雅黑" pitchFamily="34" charset="-122"/>
                <a:ea typeface="微软雅黑" pitchFamily="34" charset="-122"/>
              </a:rPr>
              <a:t>1, </a:t>
            </a:r>
            <a:r>
              <a:rPr lang="zh-CN" altLang="en-US" sz="1800" dirty="0">
                <a:latin typeface="微软雅黑" pitchFamily="34" charset="-122"/>
                <a:ea typeface="微软雅黑" pitchFamily="34" charset="-122"/>
              </a:rPr>
              <a:t>函数嵌套函数</a:t>
            </a:r>
          </a:p>
          <a:p>
            <a:pPr>
              <a:lnSpc>
                <a:spcPct val="150000"/>
              </a:lnSpc>
              <a:defRPr/>
            </a:pPr>
            <a:r>
              <a:rPr lang="en-US" altLang="zh-CN" sz="1800" dirty="0">
                <a:latin typeface="微软雅黑" pitchFamily="34" charset="-122"/>
                <a:ea typeface="微软雅黑" pitchFamily="34" charset="-122"/>
              </a:rPr>
              <a:t>2, </a:t>
            </a:r>
            <a:r>
              <a:rPr lang="zh-CN" altLang="en-US" sz="1800" dirty="0">
                <a:latin typeface="微软雅黑" pitchFamily="34" charset="-122"/>
                <a:ea typeface="微软雅黑" pitchFamily="34" charset="-122"/>
              </a:rPr>
              <a:t>垃圾回收机制 </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内存的自动释放</a:t>
            </a:r>
            <a:r>
              <a:rPr lang="en-US" altLang="zh-CN" sz="1800" dirty="0">
                <a:latin typeface="微软雅黑" pitchFamily="34" charset="-122"/>
                <a:ea typeface="微软雅黑" pitchFamily="34" charset="-122"/>
              </a:rPr>
              <a:t>)</a:t>
            </a:r>
          </a:p>
          <a:p>
            <a:pPr>
              <a:lnSpc>
                <a:spcPct val="150000"/>
              </a:lnSpc>
              <a:defRPr/>
            </a:pPr>
            <a:r>
              <a:rPr lang="en-US" altLang="zh-CN" sz="1800" dirty="0">
                <a:latin typeface="微软雅黑" pitchFamily="34" charset="-122"/>
                <a:ea typeface="微软雅黑" pitchFamily="34" charset="-122"/>
              </a:rPr>
              <a:t>3, </a:t>
            </a:r>
            <a:r>
              <a:rPr lang="zh-CN" altLang="en-US" sz="1800" dirty="0">
                <a:latin typeface="微软雅黑" pitchFamily="34" charset="-122"/>
                <a:ea typeface="微软雅黑" pitchFamily="34" charset="-122"/>
              </a:rPr>
              <a:t>作用域</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全局变量和局部变量</a:t>
            </a:r>
            <a:r>
              <a:rPr lang="en-US" altLang="zh-CN" sz="1800" dirty="0">
                <a:latin typeface="微软雅黑" pitchFamily="34" charset="-122"/>
                <a:ea typeface="微软雅黑" pitchFamily="34" charset="-122"/>
              </a:rPr>
              <a:t>)</a:t>
            </a:r>
          </a:p>
        </p:txBody>
      </p:sp>
      <p:sp>
        <p:nvSpPr>
          <p:cNvPr id="3" name="文本框 2"/>
          <p:cNvSpPr txBox="1"/>
          <p:nvPr/>
        </p:nvSpPr>
        <p:spPr>
          <a:xfrm>
            <a:off x="3000364" y="1265239"/>
            <a:ext cx="3224227" cy="523219"/>
          </a:xfrm>
          <a:prstGeom prst="rect">
            <a:avLst/>
          </a:prstGeom>
          <a:noFill/>
        </p:spPr>
        <p:txBody>
          <a:bodyPr wrap="square">
            <a:spAutoFit/>
          </a:bodyPr>
          <a:lstStyle/>
          <a:p>
            <a:pPr algn="ctr">
              <a:defRPr/>
            </a:pPr>
            <a:r>
              <a:rPr lang="zh-CN" altLang="en-US" sz="2800" b="1" kern="100" dirty="0">
                <a:solidFill>
                  <a:schemeClr val="bg1"/>
                </a:solidFill>
                <a:latin typeface="微软雅黑" pitchFamily="34" charset="-122"/>
                <a:ea typeface="微软雅黑" pitchFamily="34" charset="-122"/>
              </a:rPr>
              <a:t>闭包</a:t>
            </a:r>
            <a:endParaRPr lang="zh-CN" altLang="en-US" sz="2800" dirty="0">
              <a:latin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03580" y="119697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075" name="文本框 4"/>
          <p:cNvSpPr txBox="1">
            <a:spLocks noChangeArrowheads="1"/>
          </p:cNvSpPr>
          <p:nvPr/>
        </p:nvSpPr>
        <p:spPr bwMode="auto">
          <a:xfrm>
            <a:off x="684212" y="2133265"/>
            <a:ext cx="7648575" cy="3840480"/>
          </a:xfrm>
          <a:prstGeom prst="rect">
            <a:avLst/>
          </a:prstGeom>
          <a:noFill/>
          <a:ln w="9525">
            <a:noFill/>
            <a:miter lim="800000"/>
          </a:ln>
        </p:spPr>
        <p:txBody>
          <a:bodyPr>
            <a:spAutoFit/>
          </a:bodyPr>
          <a:lstStyle/>
          <a:p>
            <a:pPr>
              <a:lnSpc>
                <a:spcPct val="150000"/>
              </a:lnSpc>
              <a:defRPr/>
            </a:pP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函数嵌套函数</a:t>
            </a:r>
          </a:p>
          <a:p>
            <a:pPr>
              <a:lnSpc>
                <a:spcPct val="150000"/>
              </a:lnSpc>
              <a:defRPr/>
            </a:pPr>
            <a:r>
              <a:rPr lang="en-US" altLang="zh-CN" sz="1800" dirty="0">
                <a:solidFill>
                  <a:srgbClr val="FF682F"/>
                </a:solidFill>
                <a:latin typeface="微软雅黑" pitchFamily="34" charset="-122"/>
                <a:ea typeface="微软雅黑" pitchFamily="34" charset="-122"/>
              </a:rPr>
              <a:t>function aa(){</a:t>
            </a:r>
          </a:p>
          <a:p>
            <a:pPr>
              <a:lnSpc>
                <a:spcPct val="150000"/>
              </a:lnSpc>
              <a:defRPr/>
            </a:pPr>
            <a:r>
              <a:rPr lang="en-US" altLang="zh-CN" sz="1800" dirty="0">
                <a:solidFill>
                  <a:srgbClr val="FF682F"/>
                </a:solidFill>
                <a:latin typeface="微软雅黑" pitchFamily="34" charset="-122"/>
                <a:ea typeface="微软雅黑" pitchFamily="34" charset="-122"/>
              </a:rPr>
              <a:t>	console.log("aa");</a:t>
            </a:r>
          </a:p>
          <a:p>
            <a:pPr>
              <a:lnSpc>
                <a:spcPct val="150000"/>
              </a:lnSpc>
              <a:defRPr/>
            </a:pPr>
            <a:r>
              <a:rPr lang="en-US" altLang="zh-CN" sz="1800" dirty="0">
                <a:solidFill>
                  <a:srgbClr val="FF682F"/>
                </a:solidFill>
                <a:latin typeface="微软雅黑" pitchFamily="34" charset="-122"/>
                <a:ea typeface="微软雅黑" pitchFamily="34" charset="-122"/>
              </a:rPr>
              <a:t>	function bb(){</a:t>
            </a:r>
          </a:p>
          <a:p>
            <a:pPr>
              <a:lnSpc>
                <a:spcPct val="150000"/>
              </a:lnSpc>
              <a:defRPr/>
            </a:pPr>
            <a:r>
              <a:rPr lang="en-US" altLang="zh-CN" sz="1800" dirty="0">
                <a:solidFill>
                  <a:srgbClr val="FF682F"/>
                </a:solidFill>
                <a:latin typeface="微软雅黑" pitchFamily="34" charset="-122"/>
                <a:ea typeface="微软雅黑" pitchFamily="34" charset="-122"/>
              </a:rPr>
              <a:t>		console.log("bb");</a:t>
            </a:r>
          </a:p>
          <a:p>
            <a:pPr>
              <a:lnSpc>
                <a:spcPct val="150000"/>
              </a:lnSpc>
              <a:defRPr/>
            </a:pPr>
            <a:r>
              <a:rPr lang="en-US" altLang="zh-CN" sz="1800" dirty="0">
                <a:solidFill>
                  <a:srgbClr val="FF682F"/>
                </a:solidFill>
                <a:latin typeface="微软雅黑" pitchFamily="34" charset="-122"/>
                <a:ea typeface="微软雅黑" pitchFamily="34" charset="-122"/>
              </a:rPr>
              <a:t>	}</a:t>
            </a:r>
          </a:p>
          <a:p>
            <a:pPr>
              <a:lnSpc>
                <a:spcPct val="150000"/>
              </a:lnSpc>
              <a:defRPr/>
            </a:pPr>
            <a:r>
              <a:rPr lang="en-US" altLang="zh-CN" sz="1800" dirty="0">
                <a:solidFill>
                  <a:srgbClr val="FF682F"/>
                </a:solidFill>
                <a:latin typeface="微软雅黑" pitchFamily="34" charset="-122"/>
                <a:ea typeface="微软雅黑" pitchFamily="34" charset="-122"/>
              </a:rPr>
              <a:t>}</a:t>
            </a:r>
          </a:p>
          <a:p>
            <a:pPr>
              <a:lnSpc>
                <a:spcPct val="150000"/>
              </a:lnSpc>
              <a:defRPr/>
            </a:pPr>
            <a:r>
              <a:rPr lang="en-US" altLang="zh-CN" sz="1800" dirty="0">
                <a:solidFill>
                  <a:srgbClr val="FF682F"/>
                </a:solidFill>
                <a:latin typeface="微软雅黑" pitchFamily="34" charset="-122"/>
                <a:ea typeface="微软雅黑" pitchFamily="34" charset="-122"/>
              </a:rPr>
              <a:t>aa();</a:t>
            </a:r>
          </a:p>
          <a:p>
            <a:pPr>
              <a:lnSpc>
                <a:spcPct val="150000"/>
              </a:lnSpc>
              <a:defRPr/>
            </a:pPr>
            <a:r>
              <a:rPr lang="en-US" altLang="zh-CN" sz="1800" dirty="0">
                <a:solidFill>
                  <a:srgbClr val="FF682F"/>
                </a:solidFill>
                <a:latin typeface="微软雅黑" pitchFamily="34" charset="-122"/>
                <a:ea typeface="微软雅黑" pitchFamily="34" charset="-122"/>
              </a:rPr>
              <a:t>//bb(); </a:t>
            </a:r>
            <a:r>
              <a:rPr lang="en-US" altLang="zh-CN" sz="1800" dirty="0">
                <a:latin typeface="微软雅黑" pitchFamily="34" charset="-122"/>
                <a:ea typeface="微软雅黑" pitchFamily="34" charset="-122"/>
              </a:rPr>
              <a:t>//无法直接访问函数内部的函数</a:t>
            </a:r>
          </a:p>
        </p:txBody>
      </p:sp>
      <p:sp>
        <p:nvSpPr>
          <p:cNvPr id="3" name="文本框 2"/>
          <p:cNvSpPr txBox="1"/>
          <p:nvPr/>
        </p:nvSpPr>
        <p:spPr>
          <a:xfrm>
            <a:off x="3000364" y="1265239"/>
            <a:ext cx="3224227" cy="523219"/>
          </a:xfrm>
          <a:prstGeom prst="rect">
            <a:avLst/>
          </a:prstGeom>
          <a:noFill/>
        </p:spPr>
        <p:txBody>
          <a:bodyPr wrap="square">
            <a:spAutoFit/>
          </a:bodyPr>
          <a:lstStyle/>
          <a:p>
            <a:pPr algn="ctr">
              <a:defRPr/>
            </a:pPr>
            <a:r>
              <a:rPr lang="zh-CN" altLang="en-US" sz="2800" b="1" kern="100" dirty="0">
                <a:solidFill>
                  <a:schemeClr val="bg1"/>
                </a:solidFill>
                <a:latin typeface="微软雅黑" pitchFamily="34" charset="-122"/>
                <a:ea typeface="微软雅黑" pitchFamily="34" charset="-122"/>
              </a:rPr>
              <a:t>闭包</a:t>
            </a:r>
            <a:endParaRPr lang="zh-CN" altLang="en-US" sz="2800" dirty="0">
              <a:latin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组合 3"/>
          <p:cNvGrpSpPr/>
          <p:nvPr/>
        </p:nvGrpSpPr>
        <p:grpSpPr bwMode="auto">
          <a:xfrm>
            <a:off x="703263" y="694689"/>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2436956" y="1610964"/>
              <a:ext cx="3787504" cy="548955"/>
            </a:xfrm>
            <a:prstGeom prst="rect">
              <a:avLst/>
            </a:prstGeom>
            <a:noFill/>
          </p:spPr>
          <p:txBody>
            <a:bodyPr wrap="square">
              <a:spAutoFit/>
            </a:bodyPr>
            <a:lstStyle/>
            <a:p>
              <a:pPr algn="ctr">
                <a:defRPr/>
              </a:pPr>
              <a:r>
                <a:rPr lang="zh-CN" altLang="en-US" sz="2800" b="1" kern="100" dirty="0">
                  <a:solidFill>
                    <a:schemeClr val="bg1"/>
                  </a:solidFill>
                  <a:latin typeface="微软雅黑" pitchFamily="34" charset="-122"/>
                  <a:ea typeface="微软雅黑" pitchFamily="34" charset="-122"/>
                </a:rPr>
                <a:t>面向对象和面向过程</a:t>
              </a:r>
              <a:endParaRPr lang="zh-CN" altLang="en-US" sz="2800" dirty="0">
                <a:latin typeface="Arial" pitchFamily="34" charset="0"/>
              </a:endParaRPr>
            </a:p>
          </p:txBody>
        </p:sp>
      </p:grpSp>
      <p:sp>
        <p:nvSpPr>
          <p:cNvPr id="3075" name="文本框 4"/>
          <p:cNvSpPr txBox="1">
            <a:spLocks noChangeArrowheads="1"/>
          </p:cNvSpPr>
          <p:nvPr/>
        </p:nvSpPr>
        <p:spPr bwMode="auto">
          <a:xfrm>
            <a:off x="506095" y="1343660"/>
            <a:ext cx="7888605" cy="5212080"/>
          </a:xfrm>
          <a:prstGeom prst="rect">
            <a:avLst/>
          </a:prstGeom>
          <a:noFill/>
          <a:ln w="9525">
            <a:noFill/>
            <a:miter lim="800000"/>
          </a:ln>
        </p:spPr>
        <p:txBody>
          <a:bodyPr wrap="square">
            <a:spAutoFit/>
          </a:bodyPr>
          <a:lstStyle/>
          <a:p>
            <a:pPr>
              <a:lnSpc>
                <a:spcPct val="150000"/>
              </a:lnSpc>
              <a:defRPr/>
            </a:pPr>
            <a:r>
              <a:rPr lang="zh-CN" altLang="en-US" sz="1600" b="1" dirty="0">
                <a:latin typeface="微软雅黑" pitchFamily="34" charset="-122"/>
                <a:ea typeface="微软雅黑" pitchFamily="34" charset="-122"/>
              </a:rPr>
              <a:t>面向过程</a:t>
            </a:r>
            <a:r>
              <a:rPr lang="zh-CN" altLang="en-US" sz="1600" dirty="0">
                <a:latin typeface="微软雅黑" pitchFamily="34" charset="-122"/>
                <a:ea typeface="微软雅黑" pitchFamily="34" charset="-122"/>
              </a:rPr>
              <a:t>就是分析出解决问题所需要的步骤，然后用函数把这些步骤一步一步实现，使用的时候一个一个依次调用就可以了。</a:t>
            </a:r>
          </a:p>
          <a:p>
            <a:pPr>
              <a:lnSpc>
                <a:spcPct val="150000"/>
              </a:lnSpc>
              <a:defRPr/>
            </a:pPr>
            <a:r>
              <a:rPr lang="zh-CN" altLang="en-US" sz="1600" b="1" dirty="0">
                <a:latin typeface="微软雅黑" pitchFamily="34" charset="-122"/>
                <a:ea typeface="微软雅黑" pitchFamily="34" charset="-122"/>
              </a:rPr>
              <a:t>面向对象</a:t>
            </a:r>
            <a:r>
              <a:rPr lang="zh-CN" altLang="en-US" sz="1600" dirty="0">
                <a:latin typeface="微软雅黑" pitchFamily="34" charset="-122"/>
                <a:ea typeface="微软雅黑" pitchFamily="34" charset="-122"/>
              </a:rPr>
              <a:t>是把构成问题的事务分解成各个对象，每个对象都有自己独立的属性和行为</a:t>
            </a:r>
            <a:r>
              <a:rPr lang="en-US" altLang="zh-CN" sz="1600" dirty="0">
                <a:latin typeface="微软雅黑" pitchFamily="34" charset="-122"/>
                <a:ea typeface="微软雅黑" pitchFamily="34" charset="-122"/>
              </a:rPr>
              <a:t>, </a:t>
            </a:r>
            <a:endParaRPr lang="zh-CN" altLang="en-US" sz="1600" dirty="0">
              <a:latin typeface="微软雅黑" pitchFamily="34" charset="-122"/>
              <a:ea typeface="微软雅黑" pitchFamily="34" charset="-122"/>
            </a:endParaRPr>
          </a:p>
          <a:p>
            <a:pPr>
              <a:lnSpc>
                <a:spcPct val="150000"/>
              </a:lnSpc>
              <a:defRPr/>
            </a:pPr>
            <a:r>
              <a:rPr lang="zh-CN" altLang="en-US" sz="1600" dirty="0">
                <a:latin typeface="微软雅黑" pitchFamily="34" charset="-122"/>
                <a:ea typeface="微软雅黑" pitchFamily="34" charset="-122"/>
              </a:rPr>
              <a:t>对象可以将整个问题事务进行分工</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不同的对象做不同的事情</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这种面向对象的编程思想由于更加贴近实际生活</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所以被计算机语言广泛应用。 </a:t>
            </a:r>
          </a:p>
          <a:p>
            <a:pPr>
              <a:lnSpc>
                <a:spcPct val="150000"/>
              </a:lnSpc>
              <a:defRPr/>
            </a:pPr>
            <a:endParaRPr lang="zh-CN" altLang="en-US" sz="1600" dirty="0">
              <a:latin typeface="微软雅黑" pitchFamily="34" charset="-122"/>
              <a:ea typeface="微软雅黑" pitchFamily="34" charset="-122"/>
            </a:endParaRPr>
          </a:p>
          <a:p>
            <a:pPr>
              <a:lnSpc>
                <a:spcPct val="150000"/>
              </a:lnSpc>
              <a:defRPr/>
            </a:pPr>
            <a:r>
              <a:rPr lang="zh-CN" altLang="en-US" sz="1600" b="1" dirty="0">
                <a:latin typeface="微软雅黑" pitchFamily="34" charset="-122"/>
                <a:ea typeface="微软雅黑" pitchFamily="34" charset="-122"/>
              </a:rPr>
              <a:t>例如五子棋</a:t>
            </a:r>
            <a:r>
              <a:rPr lang="en-US" altLang="zh-CN" sz="1600" b="1" dirty="0">
                <a:latin typeface="微软雅黑" pitchFamily="34" charset="-122"/>
                <a:ea typeface="微软雅黑" pitchFamily="34" charset="-122"/>
              </a:rPr>
              <a:t>: </a:t>
            </a:r>
            <a:r>
              <a:rPr lang="zh-CN" altLang="en-US" sz="1600" dirty="0">
                <a:latin typeface="微软雅黑" pitchFamily="34" charset="-122"/>
                <a:ea typeface="微软雅黑" pitchFamily="34" charset="-122"/>
              </a:rPr>
              <a:t>面向过程的设计思路就是首先分析问题的步骤：1、开始游戏，2、黑子先走，3、绘制画面，4、判断输赢，5、轮到白子，6、绘制画面，7、判断输赢，8、返回步骤2，</a:t>
            </a:r>
            <a:r>
              <a:rPr lang="en-US" altLang="zh-CN" sz="1600" dirty="0">
                <a:latin typeface="微软雅黑" pitchFamily="34" charset="-122"/>
                <a:ea typeface="微软雅黑" pitchFamily="34" charset="-122"/>
              </a:rPr>
              <a:t>7</a:t>
            </a:r>
            <a:r>
              <a:rPr lang="zh-CN" altLang="en-US" sz="1600" dirty="0">
                <a:latin typeface="微软雅黑" pitchFamily="34" charset="-122"/>
                <a:ea typeface="微软雅黑" pitchFamily="34" charset="-122"/>
              </a:rPr>
              <a:t>、输出最后结果。把上面每个步骤用分别的函数来实现，问题就解决了</a:t>
            </a:r>
          </a:p>
          <a:p>
            <a:pPr>
              <a:lnSpc>
                <a:spcPct val="150000"/>
              </a:lnSpc>
              <a:defRPr/>
            </a:pPr>
            <a:r>
              <a:rPr lang="zh-CN" altLang="en-US" sz="1600" dirty="0">
                <a:latin typeface="微软雅黑" pitchFamily="34" charset="-122"/>
                <a:ea typeface="微软雅黑" pitchFamily="34" charset="-122"/>
              </a:rPr>
              <a:t>而面向对象的设计则是从另外的思路来解决问题。整个五子棋可以分为 1、黑白双方，这两方的行为是一模一样的，2、棋盘系统，负责绘制画面，3、规则系统，负责判定诸如犯规、输赢等。第一类对象（玩家对象）负责接受用户输入，并告知第二类对象（棋盘对象）棋子布局的变化，棋盘对象接收到了棋子的变化就要负责在屏幕上面显示出这种变化，同时利用第三类对象（规则系统）来对棋局进行判定。</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03580" y="98171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075" name="文本框 4"/>
          <p:cNvSpPr txBox="1">
            <a:spLocks noChangeArrowheads="1"/>
          </p:cNvSpPr>
          <p:nvPr/>
        </p:nvSpPr>
        <p:spPr bwMode="auto">
          <a:xfrm>
            <a:off x="684212" y="1918000"/>
            <a:ext cx="7648575" cy="4297680"/>
          </a:xfrm>
          <a:prstGeom prst="rect">
            <a:avLst/>
          </a:prstGeom>
          <a:noFill/>
          <a:ln w="9525">
            <a:noFill/>
            <a:miter lim="800000"/>
          </a:ln>
        </p:spPr>
        <p:txBody>
          <a:bodyPr>
            <a:spAutoFit/>
          </a:bodyPr>
          <a:lstStyle/>
          <a:p>
            <a:pPr>
              <a:lnSpc>
                <a:spcPct val="150000"/>
              </a:lnSpc>
              <a:defRPr/>
            </a:pPr>
            <a:r>
              <a:rPr lang="en-US" sz="2000" b="1" dirty="0">
                <a:latin typeface="微软雅黑" pitchFamily="34" charset="-122"/>
                <a:ea typeface="微软雅黑" pitchFamily="34" charset="-122"/>
              </a:rPr>
              <a:t>2, </a:t>
            </a:r>
            <a:r>
              <a:rPr sz="2000" b="1" dirty="0">
                <a:latin typeface="微软雅黑" pitchFamily="34" charset="-122"/>
                <a:ea typeface="微软雅黑" pitchFamily="34" charset="-122"/>
              </a:rPr>
              <a:t>垃圾回收机制:</a:t>
            </a:r>
            <a:r>
              <a:rPr sz="2000" dirty="0">
                <a:latin typeface="微软雅黑" pitchFamily="34" charset="-122"/>
                <a:ea typeface="微软雅黑" pitchFamily="34" charset="-122"/>
              </a:rPr>
              <a:t> </a:t>
            </a:r>
            <a:r>
              <a:rPr lang="en-US" sz="2000" dirty="0">
                <a:latin typeface="微软雅黑" pitchFamily="34" charset="-122"/>
                <a:ea typeface="微软雅黑" pitchFamily="34" charset="-122"/>
              </a:rPr>
              <a:t>JS</a:t>
            </a:r>
            <a:r>
              <a:rPr lang="zh-CN" altLang="en-US" sz="2000" dirty="0">
                <a:latin typeface="微软雅黑" pitchFamily="34" charset="-122"/>
                <a:ea typeface="微软雅黑" pitchFamily="34" charset="-122"/>
              </a:rPr>
              <a:t>引擎会在一定的时间间隔来</a:t>
            </a:r>
            <a:r>
              <a:rPr sz="2000" dirty="0">
                <a:latin typeface="微软雅黑" pitchFamily="34" charset="-122"/>
                <a:ea typeface="微软雅黑" pitchFamily="34" charset="-122"/>
              </a:rPr>
              <a:t>自动</a:t>
            </a:r>
            <a:r>
              <a:rPr lang="zh-CN" sz="2000" dirty="0">
                <a:latin typeface="微软雅黑" pitchFamily="34" charset="-122"/>
                <a:ea typeface="微软雅黑" pitchFamily="34" charset="-122"/>
              </a:rPr>
              <a:t>对</a:t>
            </a:r>
            <a:r>
              <a:rPr sz="2000" dirty="0">
                <a:latin typeface="微软雅黑" pitchFamily="34" charset="-122"/>
                <a:ea typeface="微软雅黑" pitchFamily="34" charset="-122"/>
              </a:rPr>
              <a:t>内存</a:t>
            </a:r>
            <a:r>
              <a:rPr lang="zh-CN" sz="2000" dirty="0">
                <a:latin typeface="微软雅黑" pitchFamily="34" charset="-122"/>
                <a:ea typeface="微软雅黑" pitchFamily="34" charset="-122"/>
              </a:rPr>
              <a:t>进行</a:t>
            </a:r>
            <a:r>
              <a:rPr sz="2000" dirty="0">
                <a:latin typeface="微软雅黑" pitchFamily="34" charset="-122"/>
                <a:ea typeface="微软雅黑" pitchFamily="34" charset="-122"/>
              </a:rPr>
              <a:t>回收(把内存释放)</a:t>
            </a:r>
          </a:p>
          <a:p>
            <a:pPr>
              <a:lnSpc>
                <a:spcPct val="150000"/>
              </a:lnSpc>
              <a:defRPr/>
            </a:pPr>
            <a:r>
              <a:rPr lang="en-US" altLang="zh-CN" sz="1800" dirty="0">
                <a:solidFill>
                  <a:schemeClr val="tx1"/>
                </a:solidFill>
                <a:latin typeface="微软雅黑" pitchFamily="34" charset="-122"/>
                <a:ea typeface="微软雅黑" pitchFamily="34" charset="-122"/>
              </a:rPr>
              <a:t>JS</a:t>
            </a:r>
            <a:r>
              <a:rPr lang="zh-CN" altLang="en-US" sz="1800" dirty="0">
                <a:solidFill>
                  <a:schemeClr val="tx1"/>
                </a:solidFill>
                <a:latin typeface="微软雅黑" pitchFamily="34" charset="-122"/>
                <a:ea typeface="微软雅黑" pitchFamily="34" charset="-122"/>
              </a:rPr>
              <a:t>垃圾回收机制有两种</a:t>
            </a:r>
            <a:r>
              <a:rPr lang="en-US" altLang="zh-CN" sz="1800" dirty="0">
                <a:solidFill>
                  <a:schemeClr val="tx1"/>
                </a:solidFill>
                <a:latin typeface="微软雅黑" pitchFamily="34" charset="-122"/>
                <a:ea typeface="微软雅黑" pitchFamily="34" charset="-122"/>
              </a:rPr>
              <a:t>:  1, </a:t>
            </a:r>
            <a:r>
              <a:rPr lang="zh-CN" altLang="en-US" sz="1800" dirty="0">
                <a:solidFill>
                  <a:schemeClr val="tx1"/>
                </a:solidFill>
                <a:latin typeface="微软雅黑" pitchFamily="34" charset="-122"/>
                <a:ea typeface="微软雅黑" pitchFamily="34" charset="-122"/>
              </a:rPr>
              <a:t>标记清除</a:t>
            </a:r>
            <a:r>
              <a:rPr lang="en-US" altLang="zh-CN" sz="1800" dirty="0">
                <a:solidFill>
                  <a:schemeClr val="tx1"/>
                </a:solidFill>
                <a:latin typeface="微软雅黑" pitchFamily="34" charset="-122"/>
                <a:ea typeface="微软雅黑" pitchFamily="34" charset="-122"/>
              </a:rPr>
              <a:t>,  2, </a:t>
            </a:r>
            <a:r>
              <a:rPr lang="zh-CN" altLang="en-US" sz="1800" dirty="0">
                <a:solidFill>
                  <a:schemeClr val="tx1"/>
                </a:solidFill>
                <a:latin typeface="微软雅黑" pitchFamily="34" charset="-122"/>
                <a:ea typeface="微软雅黑" pitchFamily="34" charset="-122"/>
              </a:rPr>
              <a:t>引用计数</a:t>
            </a:r>
          </a:p>
          <a:p>
            <a:pPr>
              <a:lnSpc>
                <a:spcPct val="150000"/>
              </a:lnSpc>
              <a:defRPr/>
            </a:pPr>
            <a:r>
              <a:rPr lang="en-US" altLang="zh-CN" sz="1800" b="1" dirty="0">
                <a:solidFill>
                  <a:schemeClr val="tx1"/>
                </a:solidFill>
                <a:latin typeface="微软雅黑" pitchFamily="34" charset="-122"/>
                <a:ea typeface="微软雅黑" pitchFamily="34" charset="-122"/>
              </a:rPr>
              <a:t>1, </a:t>
            </a:r>
            <a:r>
              <a:rPr lang="zh-CN" altLang="en-US" sz="1800" b="1" dirty="0">
                <a:solidFill>
                  <a:schemeClr val="tx1"/>
                </a:solidFill>
                <a:latin typeface="微软雅黑" pitchFamily="34" charset="-122"/>
                <a:ea typeface="微软雅黑" pitchFamily="34" charset="-122"/>
              </a:rPr>
              <a:t>标记清除</a:t>
            </a:r>
            <a:r>
              <a:rPr lang="en-US" altLang="zh-CN" sz="1800" b="1" dirty="0">
                <a:solidFill>
                  <a:schemeClr val="tx1"/>
                </a:solidFill>
                <a:latin typeface="微软雅黑" pitchFamily="34" charset="-122"/>
                <a:ea typeface="微软雅黑" pitchFamily="34" charset="-122"/>
              </a:rPr>
              <a:t>, </a:t>
            </a:r>
            <a:r>
              <a:rPr lang="en-US" altLang="zh-CN" sz="1800" dirty="0">
                <a:solidFill>
                  <a:schemeClr val="tx1"/>
                </a:solidFill>
                <a:latin typeface="微软雅黑" pitchFamily="34" charset="-122"/>
                <a:ea typeface="微软雅黑" pitchFamily="34" charset="-122"/>
              </a:rPr>
              <a:t>js</a:t>
            </a:r>
            <a:r>
              <a:rPr lang="zh-CN" altLang="en-US" sz="1800" dirty="0">
                <a:solidFill>
                  <a:schemeClr val="tx1"/>
                </a:solidFill>
                <a:latin typeface="微软雅黑" pitchFamily="34" charset="-122"/>
                <a:ea typeface="微软雅黑" pitchFamily="34" charset="-122"/>
              </a:rPr>
              <a:t>会对变量做一个标记</a:t>
            </a:r>
            <a:r>
              <a:rPr lang="en-US" altLang="zh-CN" sz="1800" dirty="0">
                <a:solidFill>
                  <a:schemeClr val="tx1"/>
                </a:solidFill>
                <a:latin typeface="微软雅黑" pitchFamily="34" charset="-122"/>
                <a:ea typeface="微软雅黑" pitchFamily="34" charset="-122"/>
              </a:rPr>
              <a:t>Yes or No</a:t>
            </a:r>
            <a:r>
              <a:rPr lang="zh-CN" altLang="en-US" sz="1800" dirty="0">
                <a:solidFill>
                  <a:schemeClr val="tx1"/>
                </a:solidFill>
                <a:latin typeface="微软雅黑" pitchFamily="34" charset="-122"/>
                <a:ea typeface="微软雅黑" pitchFamily="34" charset="-122"/>
              </a:rPr>
              <a:t>的标签以供</a:t>
            </a:r>
            <a:r>
              <a:rPr lang="en-US" altLang="zh-CN" sz="1800" dirty="0">
                <a:solidFill>
                  <a:schemeClr val="tx1"/>
                </a:solidFill>
                <a:latin typeface="微软雅黑" pitchFamily="34" charset="-122"/>
                <a:ea typeface="微软雅黑" pitchFamily="34" charset="-122"/>
              </a:rPr>
              <a:t>js</a:t>
            </a:r>
            <a:r>
              <a:rPr lang="zh-CN" altLang="en-US" sz="1800" dirty="0">
                <a:solidFill>
                  <a:schemeClr val="tx1"/>
                </a:solidFill>
                <a:latin typeface="微软雅黑" pitchFamily="34" charset="-122"/>
                <a:ea typeface="微软雅黑" pitchFamily="34" charset="-122"/>
              </a:rPr>
              <a:t>引擎来处理</a:t>
            </a:r>
            <a:r>
              <a:rPr lang="en-US" altLang="zh-CN" sz="1800" dirty="0">
                <a:solidFill>
                  <a:schemeClr val="tx1"/>
                </a:solidFill>
                <a:latin typeface="微软雅黑" pitchFamily="34" charset="-122"/>
                <a:ea typeface="微软雅黑" pitchFamily="34" charset="-122"/>
              </a:rPr>
              <a:t>,  </a:t>
            </a:r>
            <a:r>
              <a:rPr lang="zh-CN" altLang="en-US" sz="1800" dirty="0">
                <a:solidFill>
                  <a:schemeClr val="tx1"/>
                </a:solidFill>
                <a:latin typeface="微软雅黑" pitchFamily="34" charset="-122"/>
                <a:ea typeface="微软雅黑" pitchFamily="34" charset="-122"/>
              </a:rPr>
              <a:t>当变量在某个环境下被使用则标记为</a:t>
            </a:r>
            <a:r>
              <a:rPr lang="en-US" altLang="zh-CN" sz="1800" dirty="0">
                <a:solidFill>
                  <a:schemeClr val="tx1"/>
                </a:solidFill>
                <a:latin typeface="微软雅黑" pitchFamily="34" charset="-122"/>
                <a:ea typeface="微软雅黑" pitchFamily="34" charset="-122"/>
              </a:rPr>
              <a:t>yes, </a:t>
            </a:r>
            <a:r>
              <a:rPr lang="zh-CN" altLang="en-US" sz="1800" dirty="0">
                <a:solidFill>
                  <a:schemeClr val="tx1"/>
                </a:solidFill>
                <a:latin typeface="微软雅黑" pitchFamily="34" charset="-122"/>
                <a:ea typeface="微软雅黑" pitchFamily="34" charset="-122"/>
              </a:rPr>
              <a:t>当超出该环境</a:t>
            </a:r>
            <a:r>
              <a:rPr lang="en-US" altLang="zh-CN" sz="1800" dirty="0">
                <a:solidFill>
                  <a:schemeClr val="tx1"/>
                </a:solidFill>
                <a:latin typeface="微软雅黑" pitchFamily="34" charset="-122"/>
                <a:ea typeface="微软雅黑" pitchFamily="34" charset="-122"/>
              </a:rPr>
              <a:t>(</a:t>
            </a:r>
            <a:r>
              <a:rPr lang="zh-CN" altLang="en-US" sz="1800" dirty="0">
                <a:solidFill>
                  <a:schemeClr val="tx1"/>
                </a:solidFill>
                <a:latin typeface="微软雅黑" pitchFamily="34" charset="-122"/>
                <a:ea typeface="微软雅黑" pitchFamily="34" charset="-122"/>
              </a:rPr>
              <a:t>可以理解为超出作用域</a:t>
            </a:r>
            <a:r>
              <a:rPr lang="en-US" altLang="zh-CN" sz="1800" dirty="0">
                <a:solidFill>
                  <a:schemeClr val="tx1"/>
                </a:solidFill>
                <a:latin typeface="微软雅黑" pitchFamily="34" charset="-122"/>
                <a:ea typeface="微软雅黑" pitchFamily="34" charset="-122"/>
              </a:rPr>
              <a:t>)</a:t>
            </a:r>
            <a:r>
              <a:rPr lang="zh-CN" altLang="en-US" sz="1800" dirty="0">
                <a:solidFill>
                  <a:schemeClr val="tx1"/>
                </a:solidFill>
                <a:latin typeface="微软雅黑" pitchFamily="34" charset="-122"/>
                <a:ea typeface="微软雅黑" pitchFamily="34" charset="-122"/>
              </a:rPr>
              <a:t>则标记为</a:t>
            </a:r>
            <a:r>
              <a:rPr lang="en-US" altLang="zh-CN" sz="1800" dirty="0">
                <a:solidFill>
                  <a:schemeClr val="tx1"/>
                </a:solidFill>
                <a:latin typeface="微软雅黑" pitchFamily="34" charset="-122"/>
                <a:ea typeface="微软雅黑" pitchFamily="34" charset="-122"/>
              </a:rPr>
              <a:t>no, js</a:t>
            </a:r>
            <a:r>
              <a:rPr lang="zh-CN" altLang="en-US" sz="1800" dirty="0">
                <a:solidFill>
                  <a:schemeClr val="tx1"/>
                </a:solidFill>
                <a:latin typeface="微软雅黑" pitchFamily="34" charset="-122"/>
                <a:ea typeface="微软雅黑" pitchFamily="34" charset="-122"/>
              </a:rPr>
              <a:t>引擎会在一定时间间隔来进行扫描</a:t>
            </a:r>
            <a:r>
              <a:rPr lang="en-US" altLang="zh-CN" sz="1800" dirty="0">
                <a:solidFill>
                  <a:schemeClr val="tx1"/>
                </a:solidFill>
                <a:latin typeface="微软雅黑" pitchFamily="34" charset="-122"/>
                <a:ea typeface="微软雅黑" pitchFamily="34" charset="-122"/>
              </a:rPr>
              <a:t>, </a:t>
            </a:r>
            <a:r>
              <a:rPr lang="zh-CN" altLang="en-US" sz="1800" dirty="0">
                <a:solidFill>
                  <a:schemeClr val="tx1"/>
                </a:solidFill>
                <a:latin typeface="微软雅黑" pitchFamily="34" charset="-122"/>
                <a:ea typeface="微软雅黑" pitchFamily="34" charset="-122"/>
              </a:rPr>
              <a:t>会对有</a:t>
            </a:r>
            <a:r>
              <a:rPr lang="en-US" altLang="zh-CN" sz="1800" dirty="0">
                <a:solidFill>
                  <a:schemeClr val="tx1"/>
                </a:solidFill>
                <a:latin typeface="微软雅黑" pitchFamily="34" charset="-122"/>
                <a:ea typeface="微软雅黑" pitchFamily="34" charset="-122"/>
              </a:rPr>
              <a:t>no</a:t>
            </a:r>
            <a:r>
              <a:rPr lang="zh-CN" altLang="en-US" sz="1800" dirty="0">
                <a:solidFill>
                  <a:schemeClr val="tx1"/>
                </a:solidFill>
                <a:latin typeface="微软雅黑" pitchFamily="34" charset="-122"/>
                <a:ea typeface="微软雅黑" pitchFamily="34" charset="-122"/>
              </a:rPr>
              <a:t>标签的变量进行释放</a:t>
            </a:r>
            <a:r>
              <a:rPr lang="en-US" altLang="zh-CN" sz="1800" dirty="0">
                <a:solidFill>
                  <a:schemeClr val="tx1"/>
                </a:solidFill>
                <a:latin typeface="微软雅黑" pitchFamily="34" charset="-122"/>
                <a:ea typeface="微软雅黑" pitchFamily="34" charset="-122"/>
              </a:rPr>
              <a:t>(</a:t>
            </a:r>
            <a:r>
              <a:rPr lang="zh-CN" altLang="en-US" sz="1800" dirty="0">
                <a:solidFill>
                  <a:schemeClr val="tx1"/>
                </a:solidFill>
                <a:latin typeface="微软雅黑" pitchFamily="34" charset="-122"/>
                <a:ea typeface="微软雅黑" pitchFamily="34" charset="-122"/>
              </a:rPr>
              <a:t>将该变量所占的内存释放掉</a:t>
            </a:r>
            <a:r>
              <a:rPr lang="en-US" altLang="zh-CN" sz="1800" dirty="0">
                <a:solidFill>
                  <a:schemeClr val="tx1"/>
                </a:solidFill>
                <a:latin typeface="微软雅黑" pitchFamily="34" charset="-122"/>
                <a:ea typeface="微软雅黑" pitchFamily="34" charset="-122"/>
              </a:rPr>
              <a:t>)</a:t>
            </a:r>
          </a:p>
          <a:p>
            <a:pPr>
              <a:lnSpc>
                <a:spcPct val="150000"/>
              </a:lnSpc>
              <a:defRPr/>
            </a:pPr>
            <a:r>
              <a:rPr lang="en-US" altLang="zh-CN" sz="1800" b="1" dirty="0">
                <a:solidFill>
                  <a:schemeClr val="tx1"/>
                </a:solidFill>
                <a:latin typeface="微软雅黑" pitchFamily="34" charset="-122"/>
                <a:ea typeface="微软雅黑" pitchFamily="34" charset="-122"/>
              </a:rPr>
              <a:t>2, </a:t>
            </a:r>
            <a:r>
              <a:rPr lang="zh-CN" altLang="en-US" sz="1800" b="1" dirty="0">
                <a:solidFill>
                  <a:schemeClr val="tx1"/>
                </a:solidFill>
                <a:latin typeface="微软雅黑" pitchFamily="34" charset="-122"/>
                <a:ea typeface="微软雅黑" pitchFamily="34" charset="-122"/>
              </a:rPr>
              <a:t>引用计数</a:t>
            </a:r>
            <a:r>
              <a:rPr lang="en-US" altLang="zh-CN" sz="1800" b="1" dirty="0">
                <a:solidFill>
                  <a:schemeClr val="tx1"/>
                </a:solidFill>
                <a:latin typeface="微软雅黑" pitchFamily="34" charset="-122"/>
                <a:ea typeface="微软雅黑" pitchFamily="34" charset="-122"/>
              </a:rPr>
              <a:t>,</a:t>
            </a:r>
            <a:r>
              <a:rPr lang="en-US" altLang="zh-CN" sz="1800" dirty="0">
                <a:solidFill>
                  <a:schemeClr val="tx1"/>
                </a:solidFill>
                <a:latin typeface="微软雅黑" pitchFamily="34" charset="-122"/>
                <a:ea typeface="微软雅黑" pitchFamily="34" charset="-122"/>
              </a:rPr>
              <a:t> </a:t>
            </a:r>
            <a:r>
              <a:rPr lang="zh-CN" altLang="en-US" sz="1800" dirty="0">
                <a:solidFill>
                  <a:schemeClr val="tx1"/>
                </a:solidFill>
                <a:latin typeface="微软雅黑" pitchFamily="34" charset="-122"/>
                <a:ea typeface="微软雅黑" pitchFamily="34" charset="-122"/>
              </a:rPr>
              <a:t>对于</a:t>
            </a:r>
            <a:r>
              <a:rPr lang="en-US" altLang="zh-CN" sz="1800" dirty="0">
                <a:solidFill>
                  <a:schemeClr val="tx1"/>
                </a:solidFill>
                <a:latin typeface="微软雅黑" pitchFamily="34" charset="-122"/>
                <a:ea typeface="微软雅黑" pitchFamily="34" charset="-122"/>
              </a:rPr>
              <a:t>js</a:t>
            </a:r>
            <a:r>
              <a:rPr lang="zh-CN" altLang="en-US" sz="1800" dirty="0">
                <a:solidFill>
                  <a:schemeClr val="tx1"/>
                </a:solidFill>
                <a:latin typeface="微软雅黑" pitchFamily="34" charset="-122"/>
                <a:ea typeface="微软雅黑" pitchFamily="34" charset="-122"/>
              </a:rPr>
              <a:t>中引用类型的变量</a:t>
            </a:r>
            <a:r>
              <a:rPr lang="en-US" altLang="zh-CN" sz="1800" dirty="0">
                <a:solidFill>
                  <a:schemeClr val="tx1"/>
                </a:solidFill>
                <a:latin typeface="微软雅黑" pitchFamily="34" charset="-122"/>
                <a:ea typeface="微软雅黑" pitchFamily="34" charset="-122"/>
              </a:rPr>
              <a:t>, </a:t>
            </a:r>
            <a:r>
              <a:rPr lang="zh-CN" altLang="en-US" sz="1800" dirty="0">
                <a:solidFill>
                  <a:schemeClr val="tx1"/>
                </a:solidFill>
                <a:latin typeface="微软雅黑" pitchFamily="34" charset="-122"/>
                <a:ea typeface="微软雅黑" pitchFamily="34" charset="-122"/>
              </a:rPr>
              <a:t>采用引用计数的内存回收机制</a:t>
            </a:r>
            <a:r>
              <a:rPr lang="en-US" altLang="zh-CN" sz="1800" dirty="0">
                <a:solidFill>
                  <a:schemeClr val="tx1"/>
                </a:solidFill>
                <a:latin typeface="微软雅黑" pitchFamily="34" charset="-122"/>
                <a:ea typeface="微软雅黑" pitchFamily="34" charset="-122"/>
              </a:rPr>
              <a:t>, </a:t>
            </a:r>
            <a:r>
              <a:rPr lang="zh-CN" altLang="en-US" sz="1800" dirty="0">
                <a:solidFill>
                  <a:schemeClr val="tx1"/>
                </a:solidFill>
                <a:latin typeface="微软雅黑" pitchFamily="34" charset="-122"/>
                <a:ea typeface="微软雅黑" pitchFamily="34" charset="-122"/>
              </a:rPr>
              <a:t>当一个引用类型的变量赋值给另一个变量时</a:t>
            </a:r>
            <a:r>
              <a:rPr lang="en-US" altLang="zh-CN" sz="1800" dirty="0">
                <a:solidFill>
                  <a:schemeClr val="tx1"/>
                </a:solidFill>
                <a:latin typeface="微软雅黑" pitchFamily="34" charset="-122"/>
                <a:ea typeface="微软雅黑" pitchFamily="34" charset="-122"/>
              </a:rPr>
              <a:t>, </a:t>
            </a:r>
            <a:r>
              <a:rPr lang="zh-CN" altLang="en-US" sz="1800" dirty="0">
                <a:solidFill>
                  <a:schemeClr val="tx1"/>
                </a:solidFill>
                <a:latin typeface="微软雅黑" pitchFamily="34" charset="-122"/>
                <a:ea typeface="微软雅黑" pitchFamily="34" charset="-122"/>
              </a:rPr>
              <a:t>引用计数会</a:t>
            </a:r>
            <a:r>
              <a:rPr lang="en-US" altLang="zh-CN" sz="1800" dirty="0">
                <a:solidFill>
                  <a:schemeClr val="tx1"/>
                </a:solidFill>
                <a:latin typeface="微软雅黑" pitchFamily="34" charset="-122"/>
                <a:ea typeface="微软雅黑" pitchFamily="34" charset="-122"/>
              </a:rPr>
              <a:t>+1, </a:t>
            </a:r>
            <a:r>
              <a:rPr lang="zh-CN" altLang="en-US" sz="1800" dirty="0">
                <a:solidFill>
                  <a:schemeClr val="tx1"/>
                </a:solidFill>
                <a:latin typeface="微软雅黑" pitchFamily="34" charset="-122"/>
                <a:ea typeface="微软雅黑" pitchFamily="34" charset="-122"/>
              </a:rPr>
              <a:t>而当其中有一个变量不再等于值时</a:t>
            </a:r>
            <a:r>
              <a:rPr lang="en-US" altLang="zh-CN" sz="1800" dirty="0">
                <a:solidFill>
                  <a:schemeClr val="tx1"/>
                </a:solidFill>
                <a:latin typeface="微软雅黑" pitchFamily="34" charset="-122"/>
                <a:ea typeface="微软雅黑" pitchFamily="34" charset="-122"/>
              </a:rPr>
              <a:t>, </a:t>
            </a:r>
            <a:r>
              <a:rPr lang="zh-CN" altLang="en-US" sz="1800" dirty="0">
                <a:solidFill>
                  <a:schemeClr val="tx1"/>
                </a:solidFill>
                <a:latin typeface="微软雅黑" pitchFamily="34" charset="-122"/>
                <a:ea typeface="微软雅黑" pitchFamily="34" charset="-122"/>
              </a:rPr>
              <a:t>引用计数会</a:t>
            </a:r>
            <a:r>
              <a:rPr lang="en-US" altLang="zh-CN" sz="1800" dirty="0">
                <a:solidFill>
                  <a:schemeClr val="tx1"/>
                </a:solidFill>
                <a:latin typeface="微软雅黑" pitchFamily="34" charset="-122"/>
                <a:ea typeface="微软雅黑" pitchFamily="34" charset="-122"/>
              </a:rPr>
              <a:t>-1, </a:t>
            </a:r>
            <a:r>
              <a:rPr lang="zh-CN" altLang="en-US" sz="1800" dirty="0">
                <a:solidFill>
                  <a:schemeClr val="tx1"/>
                </a:solidFill>
                <a:latin typeface="微软雅黑" pitchFamily="34" charset="-122"/>
                <a:ea typeface="微软雅黑" pitchFamily="34" charset="-122"/>
              </a:rPr>
              <a:t>如果引用计数为</a:t>
            </a:r>
            <a:r>
              <a:rPr lang="en-US" altLang="zh-CN" sz="1800" dirty="0">
                <a:solidFill>
                  <a:schemeClr val="tx1"/>
                </a:solidFill>
                <a:latin typeface="微软雅黑" pitchFamily="34" charset="-122"/>
                <a:ea typeface="微软雅黑" pitchFamily="34" charset="-122"/>
              </a:rPr>
              <a:t>0, </a:t>
            </a:r>
            <a:r>
              <a:rPr lang="zh-CN" altLang="en-US" sz="1800" dirty="0">
                <a:solidFill>
                  <a:schemeClr val="tx1"/>
                </a:solidFill>
                <a:latin typeface="微软雅黑" pitchFamily="34" charset="-122"/>
                <a:ea typeface="微软雅黑" pitchFamily="34" charset="-122"/>
              </a:rPr>
              <a:t>则</a:t>
            </a:r>
            <a:r>
              <a:rPr lang="en-US" altLang="zh-CN" sz="1800" dirty="0">
                <a:solidFill>
                  <a:schemeClr val="tx1"/>
                </a:solidFill>
                <a:latin typeface="微软雅黑" pitchFamily="34" charset="-122"/>
                <a:ea typeface="微软雅黑" pitchFamily="34" charset="-122"/>
              </a:rPr>
              <a:t>js</a:t>
            </a:r>
            <a:r>
              <a:rPr lang="zh-CN" altLang="en-US" sz="1800" dirty="0">
                <a:solidFill>
                  <a:schemeClr val="tx1"/>
                </a:solidFill>
                <a:latin typeface="微软雅黑" pitchFamily="34" charset="-122"/>
                <a:ea typeface="微软雅黑" pitchFamily="34" charset="-122"/>
              </a:rPr>
              <a:t>引擎会将其释放掉</a:t>
            </a:r>
          </a:p>
        </p:txBody>
      </p:sp>
      <p:sp>
        <p:nvSpPr>
          <p:cNvPr id="3" name="文本框 2"/>
          <p:cNvSpPr txBox="1"/>
          <p:nvPr/>
        </p:nvSpPr>
        <p:spPr>
          <a:xfrm>
            <a:off x="3000364" y="1049974"/>
            <a:ext cx="3224227" cy="523219"/>
          </a:xfrm>
          <a:prstGeom prst="rect">
            <a:avLst/>
          </a:prstGeom>
          <a:noFill/>
        </p:spPr>
        <p:txBody>
          <a:bodyPr wrap="square">
            <a:spAutoFit/>
          </a:bodyPr>
          <a:lstStyle/>
          <a:p>
            <a:pPr algn="ctr">
              <a:defRPr/>
            </a:pPr>
            <a:r>
              <a:rPr lang="zh-CN" altLang="en-US" sz="2800" b="1" kern="100" dirty="0">
                <a:solidFill>
                  <a:schemeClr val="bg1"/>
                </a:solidFill>
                <a:latin typeface="微软雅黑" pitchFamily="34" charset="-122"/>
                <a:ea typeface="微软雅黑" pitchFamily="34" charset="-122"/>
              </a:rPr>
              <a:t>闭包</a:t>
            </a:r>
            <a:endParaRPr lang="zh-CN" altLang="en-US" sz="2800" dirty="0">
              <a:latin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03580" y="105346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075" name="文本框 4"/>
          <p:cNvSpPr txBox="1">
            <a:spLocks noChangeArrowheads="1"/>
          </p:cNvSpPr>
          <p:nvPr/>
        </p:nvSpPr>
        <p:spPr bwMode="auto">
          <a:xfrm>
            <a:off x="683577" y="1989120"/>
            <a:ext cx="7648575" cy="2560320"/>
          </a:xfrm>
          <a:prstGeom prst="rect">
            <a:avLst/>
          </a:prstGeom>
          <a:noFill/>
          <a:ln w="9525">
            <a:noFill/>
            <a:miter lim="800000"/>
          </a:ln>
        </p:spPr>
        <p:txBody>
          <a:bodyPr>
            <a:spAutoFit/>
          </a:bodyPr>
          <a:lstStyle/>
          <a:p>
            <a:pPr>
              <a:lnSpc>
                <a:spcPct val="150000"/>
              </a:lnSpc>
              <a:defRPr/>
            </a:pPr>
            <a:r>
              <a:rPr sz="1800" dirty="0">
                <a:solidFill>
                  <a:srgbClr val="FF682F"/>
                </a:solidFill>
                <a:latin typeface="微软雅黑" pitchFamily="34" charset="-122"/>
                <a:ea typeface="微软雅黑" pitchFamily="34" charset="-122"/>
              </a:rPr>
              <a:t>function m3(){</a:t>
            </a:r>
          </a:p>
          <a:p>
            <a:pPr>
              <a:lnSpc>
                <a:spcPct val="150000"/>
              </a:lnSpc>
              <a:defRPr/>
            </a:pPr>
            <a:r>
              <a:rPr sz="1800" dirty="0">
                <a:solidFill>
                  <a:srgbClr val="FF682F"/>
                </a:solidFill>
                <a:latin typeface="微软雅黑" pitchFamily="34" charset="-122"/>
                <a:ea typeface="微软雅黑" pitchFamily="34" charset="-122"/>
              </a:rPr>
              <a:t>	var a = 1;</a:t>
            </a:r>
          </a:p>
          <a:p>
            <a:pPr>
              <a:lnSpc>
                <a:spcPct val="150000"/>
              </a:lnSpc>
              <a:defRPr/>
            </a:pPr>
            <a:r>
              <a:rPr sz="1800" dirty="0">
                <a:solidFill>
                  <a:srgbClr val="FF682F"/>
                </a:solidFill>
                <a:latin typeface="微软雅黑" pitchFamily="34" charset="-122"/>
                <a:ea typeface="微软雅黑" pitchFamily="34" charset="-122"/>
              </a:rPr>
              <a:t>}</a:t>
            </a:r>
            <a:endParaRPr sz="1800" dirty="0">
              <a:solidFill>
                <a:schemeClr val="tx1"/>
              </a:solidFill>
              <a:latin typeface="微软雅黑" pitchFamily="34" charset="-122"/>
              <a:ea typeface="微软雅黑" pitchFamily="34" charset="-122"/>
            </a:endParaRPr>
          </a:p>
          <a:p>
            <a:pPr>
              <a:lnSpc>
                <a:spcPct val="150000"/>
              </a:lnSpc>
              <a:defRPr/>
            </a:pPr>
            <a:r>
              <a:rPr sz="1800" dirty="0">
                <a:solidFill>
                  <a:srgbClr val="FF682F"/>
                </a:solidFill>
                <a:latin typeface="微软雅黑" pitchFamily="34" charset="-122"/>
                <a:ea typeface="微软雅黑" pitchFamily="34" charset="-122"/>
              </a:rPr>
              <a:t>m3();</a:t>
            </a:r>
          </a:p>
          <a:p>
            <a:pPr>
              <a:lnSpc>
                <a:spcPct val="150000"/>
              </a:lnSpc>
              <a:defRPr/>
            </a:pPr>
            <a:r>
              <a:rPr sz="1800" dirty="0">
                <a:latin typeface="微软雅黑" pitchFamily="34" charset="-122"/>
                <a:ea typeface="微软雅黑" pitchFamily="34" charset="-122"/>
                <a:sym typeface="+mn-ea"/>
              </a:rPr>
              <a:t>//在调用完之后变量a会</a:t>
            </a:r>
            <a:r>
              <a:rPr lang="zh-CN" sz="1800" dirty="0">
                <a:latin typeface="微软雅黑" pitchFamily="34" charset="-122"/>
                <a:ea typeface="微软雅黑" pitchFamily="34" charset="-122"/>
                <a:sym typeface="+mn-ea"/>
              </a:rPr>
              <a:t>在某时刻</a:t>
            </a:r>
            <a:r>
              <a:rPr sz="1800" dirty="0">
                <a:latin typeface="微软雅黑" pitchFamily="34" charset="-122"/>
                <a:ea typeface="微软雅黑" pitchFamily="34" charset="-122"/>
                <a:sym typeface="+mn-ea"/>
              </a:rPr>
              <a:t>被系统的垃圾回收机制所收回(把内存释放)</a:t>
            </a:r>
            <a:endParaRPr sz="1800" dirty="0">
              <a:solidFill>
                <a:srgbClr val="30313C"/>
              </a:solidFill>
              <a:latin typeface="微软雅黑" pitchFamily="34" charset="-122"/>
              <a:ea typeface="微软雅黑" pitchFamily="34" charset="-122"/>
            </a:endParaRPr>
          </a:p>
        </p:txBody>
      </p:sp>
      <p:sp>
        <p:nvSpPr>
          <p:cNvPr id="3" name="文本框 2"/>
          <p:cNvSpPr txBox="1"/>
          <p:nvPr/>
        </p:nvSpPr>
        <p:spPr>
          <a:xfrm>
            <a:off x="3000364" y="1121729"/>
            <a:ext cx="3224227" cy="523219"/>
          </a:xfrm>
          <a:prstGeom prst="rect">
            <a:avLst/>
          </a:prstGeom>
          <a:noFill/>
        </p:spPr>
        <p:txBody>
          <a:bodyPr wrap="square">
            <a:spAutoFit/>
          </a:bodyPr>
          <a:lstStyle/>
          <a:p>
            <a:pPr algn="ctr">
              <a:defRPr/>
            </a:pPr>
            <a:r>
              <a:rPr lang="zh-CN" altLang="en-US" sz="2800" b="1" kern="100" dirty="0">
                <a:solidFill>
                  <a:schemeClr val="bg1"/>
                </a:solidFill>
                <a:latin typeface="微软雅黑" pitchFamily="34" charset="-122"/>
                <a:ea typeface="微软雅黑" pitchFamily="34" charset="-122"/>
              </a:rPr>
              <a:t>闭包</a:t>
            </a:r>
            <a:endParaRPr lang="zh-CN" altLang="en-US" sz="2800" dirty="0">
              <a:latin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03580" y="105346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075" name="文本框 4"/>
          <p:cNvSpPr txBox="1">
            <a:spLocks noChangeArrowheads="1"/>
          </p:cNvSpPr>
          <p:nvPr/>
        </p:nvSpPr>
        <p:spPr bwMode="auto">
          <a:xfrm>
            <a:off x="684212" y="1989755"/>
            <a:ext cx="7648575" cy="3840480"/>
          </a:xfrm>
          <a:prstGeom prst="rect">
            <a:avLst/>
          </a:prstGeom>
          <a:noFill/>
          <a:ln w="9525">
            <a:noFill/>
            <a:miter lim="800000"/>
          </a:ln>
        </p:spPr>
        <p:txBody>
          <a:bodyPr>
            <a:spAutoFit/>
          </a:bodyPr>
          <a:lstStyle/>
          <a:p>
            <a:pPr>
              <a:lnSpc>
                <a:spcPct val="150000"/>
              </a:lnSpc>
              <a:defRPr/>
            </a:pPr>
            <a:r>
              <a:rPr lang="en-US" sz="2000" dirty="0">
                <a:latin typeface="微软雅黑" pitchFamily="34" charset="-122"/>
                <a:ea typeface="微软雅黑" pitchFamily="34" charset="-122"/>
              </a:rPr>
              <a:t>3, </a:t>
            </a:r>
            <a:r>
              <a:rPr lang="zh-CN" altLang="en-US" sz="2000" dirty="0">
                <a:latin typeface="微软雅黑" pitchFamily="34" charset="-122"/>
                <a:ea typeface="微软雅黑" pitchFamily="34" charset="-122"/>
              </a:rPr>
              <a:t>作用域</a:t>
            </a:r>
            <a:r>
              <a:rPr lang="en-US" altLang="zh-CN" sz="2000" dirty="0">
                <a:latin typeface="微软雅黑" pitchFamily="34" charset="-122"/>
                <a:ea typeface="微软雅黑" pitchFamily="34" charset="-122"/>
              </a:rPr>
              <a:t>(</a:t>
            </a:r>
            <a:r>
              <a:rPr sz="2000" dirty="0">
                <a:latin typeface="微软雅黑" pitchFamily="34" charset="-122"/>
                <a:ea typeface="微软雅黑" pitchFamily="34" charset="-122"/>
              </a:rPr>
              <a:t>全局变量和局部变量</a:t>
            </a:r>
            <a:r>
              <a:rPr lang="en-US" sz="2000" dirty="0">
                <a:latin typeface="微软雅黑" pitchFamily="34" charset="-122"/>
                <a:ea typeface="微软雅黑" pitchFamily="34" charset="-122"/>
              </a:rPr>
              <a:t>)</a:t>
            </a:r>
          </a:p>
          <a:p>
            <a:pPr>
              <a:lnSpc>
                <a:spcPct val="150000"/>
              </a:lnSpc>
              <a:defRPr/>
            </a:pPr>
            <a:r>
              <a:rPr sz="1800" dirty="0">
                <a:latin typeface="微软雅黑" pitchFamily="34" charset="-122"/>
                <a:ea typeface="微软雅黑" pitchFamily="34" charset="-122"/>
              </a:rPr>
              <a:t>//全局变量: a的作用域是全局, 内存不会被释放</a:t>
            </a:r>
          </a:p>
          <a:p>
            <a:pPr>
              <a:lnSpc>
                <a:spcPct val="150000"/>
              </a:lnSpc>
              <a:defRPr/>
            </a:pPr>
            <a:r>
              <a:rPr sz="1800" dirty="0">
                <a:solidFill>
                  <a:srgbClr val="FF682F"/>
                </a:solidFill>
                <a:latin typeface="微软雅黑" pitchFamily="34" charset="-122"/>
                <a:ea typeface="微软雅黑" pitchFamily="34" charset="-122"/>
              </a:rPr>
              <a:t>var a = 1;</a:t>
            </a:r>
          </a:p>
          <a:p>
            <a:pPr>
              <a:lnSpc>
                <a:spcPct val="150000"/>
              </a:lnSpc>
              <a:defRPr/>
            </a:pPr>
            <a:r>
              <a:rPr sz="1800" dirty="0">
                <a:solidFill>
                  <a:srgbClr val="FF682F"/>
                </a:solidFill>
                <a:latin typeface="微软雅黑" pitchFamily="34" charset="-122"/>
                <a:ea typeface="微软雅黑" pitchFamily="34" charset="-122"/>
              </a:rPr>
              <a:t>function m1(){</a:t>
            </a:r>
          </a:p>
          <a:p>
            <a:pPr>
              <a:lnSpc>
                <a:spcPct val="150000"/>
              </a:lnSpc>
              <a:defRPr/>
            </a:pPr>
            <a:r>
              <a:rPr sz="1800" dirty="0">
                <a:solidFill>
                  <a:srgbClr val="FF682F"/>
                </a:solidFill>
                <a:latin typeface="微软雅黑" pitchFamily="34" charset="-122"/>
                <a:ea typeface="微软雅黑" pitchFamily="34" charset="-122"/>
              </a:rPr>
              <a:t>	a++;</a:t>
            </a:r>
          </a:p>
          <a:p>
            <a:pPr>
              <a:lnSpc>
                <a:spcPct val="150000"/>
              </a:lnSpc>
              <a:defRPr/>
            </a:pPr>
            <a:r>
              <a:rPr sz="1800" dirty="0">
                <a:solidFill>
                  <a:srgbClr val="FF682F"/>
                </a:solidFill>
                <a:latin typeface="微软雅黑" pitchFamily="34" charset="-122"/>
                <a:ea typeface="微软雅黑" pitchFamily="34" charset="-122"/>
              </a:rPr>
              <a:t>	console.log(a);</a:t>
            </a:r>
          </a:p>
          <a:p>
            <a:pPr>
              <a:lnSpc>
                <a:spcPct val="150000"/>
              </a:lnSpc>
              <a:defRPr/>
            </a:pPr>
            <a:r>
              <a:rPr sz="1800" dirty="0">
                <a:solidFill>
                  <a:srgbClr val="FF682F"/>
                </a:solidFill>
                <a:latin typeface="微软雅黑" pitchFamily="34" charset="-122"/>
                <a:ea typeface="微软雅黑" pitchFamily="34" charset="-122"/>
              </a:rPr>
              <a:t>}</a:t>
            </a:r>
          </a:p>
          <a:p>
            <a:pPr>
              <a:lnSpc>
                <a:spcPct val="150000"/>
              </a:lnSpc>
              <a:defRPr/>
            </a:pPr>
            <a:r>
              <a:rPr sz="1800" dirty="0">
                <a:solidFill>
                  <a:srgbClr val="FF682F"/>
                </a:solidFill>
                <a:latin typeface="微软雅黑" pitchFamily="34" charset="-122"/>
                <a:ea typeface="微软雅黑" pitchFamily="34" charset="-122"/>
              </a:rPr>
              <a:t>m1(); </a:t>
            </a:r>
            <a:r>
              <a:rPr sz="1800" dirty="0">
                <a:solidFill>
                  <a:srgbClr val="30313C"/>
                </a:solidFill>
                <a:latin typeface="微软雅黑" pitchFamily="34" charset="-122"/>
                <a:ea typeface="微软雅黑" pitchFamily="34" charset="-122"/>
              </a:rPr>
              <a:t>//2</a:t>
            </a:r>
          </a:p>
          <a:p>
            <a:pPr>
              <a:lnSpc>
                <a:spcPct val="150000"/>
              </a:lnSpc>
              <a:defRPr/>
            </a:pPr>
            <a:r>
              <a:rPr sz="1800" dirty="0">
                <a:solidFill>
                  <a:srgbClr val="FF682F"/>
                </a:solidFill>
                <a:latin typeface="微软雅黑" pitchFamily="34" charset="-122"/>
                <a:ea typeface="微软雅黑" pitchFamily="34" charset="-122"/>
              </a:rPr>
              <a:t>m1(); </a:t>
            </a:r>
            <a:r>
              <a:rPr sz="1800" dirty="0">
                <a:solidFill>
                  <a:srgbClr val="30313C"/>
                </a:solidFill>
                <a:latin typeface="微软雅黑" pitchFamily="34" charset="-122"/>
                <a:ea typeface="微软雅黑" pitchFamily="34" charset="-122"/>
              </a:rPr>
              <a:t>//3</a:t>
            </a:r>
          </a:p>
        </p:txBody>
      </p:sp>
      <p:sp>
        <p:nvSpPr>
          <p:cNvPr id="3" name="文本框 2"/>
          <p:cNvSpPr txBox="1"/>
          <p:nvPr/>
        </p:nvSpPr>
        <p:spPr>
          <a:xfrm>
            <a:off x="3000364" y="1121729"/>
            <a:ext cx="3224227" cy="523219"/>
          </a:xfrm>
          <a:prstGeom prst="rect">
            <a:avLst/>
          </a:prstGeom>
          <a:noFill/>
        </p:spPr>
        <p:txBody>
          <a:bodyPr wrap="square">
            <a:spAutoFit/>
          </a:bodyPr>
          <a:lstStyle/>
          <a:p>
            <a:pPr algn="ctr">
              <a:defRPr/>
            </a:pPr>
            <a:r>
              <a:rPr lang="zh-CN" altLang="en-US" sz="2800" b="1" kern="100" dirty="0">
                <a:solidFill>
                  <a:schemeClr val="bg1"/>
                </a:solidFill>
                <a:latin typeface="微软雅黑" pitchFamily="34" charset="-122"/>
                <a:ea typeface="微软雅黑" pitchFamily="34" charset="-122"/>
              </a:rPr>
              <a:t>闭包</a:t>
            </a:r>
            <a:endParaRPr lang="zh-CN" altLang="en-US" sz="2800" dirty="0">
              <a:latin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03580" y="1053465"/>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075" name="文本框 4"/>
          <p:cNvSpPr txBox="1">
            <a:spLocks noChangeArrowheads="1"/>
          </p:cNvSpPr>
          <p:nvPr/>
        </p:nvSpPr>
        <p:spPr bwMode="auto">
          <a:xfrm>
            <a:off x="684212" y="1989755"/>
            <a:ext cx="7648575" cy="4297680"/>
          </a:xfrm>
          <a:prstGeom prst="rect">
            <a:avLst/>
          </a:prstGeom>
          <a:noFill/>
          <a:ln w="9525">
            <a:noFill/>
            <a:miter lim="800000"/>
          </a:ln>
        </p:spPr>
        <p:txBody>
          <a:bodyPr>
            <a:spAutoFit/>
          </a:bodyPr>
          <a:lstStyle/>
          <a:p>
            <a:pPr>
              <a:lnSpc>
                <a:spcPct val="150000"/>
              </a:lnSpc>
              <a:defRPr/>
            </a:pPr>
            <a:r>
              <a:rPr lang="en-US" sz="2000" dirty="0">
                <a:latin typeface="微软雅黑" pitchFamily="34" charset="-122"/>
                <a:ea typeface="微软雅黑" pitchFamily="34" charset="-122"/>
              </a:rPr>
              <a:t>3, </a:t>
            </a:r>
            <a:r>
              <a:rPr lang="zh-CN" altLang="en-US" sz="2000" dirty="0">
                <a:latin typeface="微软雅黑" pitchFamily="34" charset="-122"/>
                <a:ea typeface="微软雅黑" pitchFamily="34" charset="-122"/>
              </a:rPr>
              <a:t>作用域</a:t>
            </a:r>
            <a:r>
              <a:rPr lang="en-US" altLang="zh-CN" sz="2000" dirty="0">
                <a:latin typeface="微软雅黑" pitchFamily="34" charset="-122"/>
                <a:ea typeface="微软雅黑" pitchFamily="34" charset="-122"/>
              </a:rPr>
              <a:t>(</a:t>
            </a:r>
            <a:r>
              <a:rPr sz="2000" dirty="0">
                <a:latin typeface="微软雅黑" pitchFamily="34" charset="-122"/>
                <a:ea typeface="微软雅黑" pitchFamily="34" charset="-122"/>
              </a:rPr>
              <a:t>全局变量和局部变量</a:t>
            </a:r>
            <a:r>
              <a:rPr lang="en-US" sz="2000" dirty="0">
                <a:latin typeface="微软雅黑" pitchFamily="34" charset="-122"/>
                <a:ea typeface="微软雅黑" pitchFamily="34" charset="-122"/>
              </a:rPr>
              <a:t>)</a:t>
            </a:r>
          </a:p>
          <a:p>
            <a:pPr>
              <a:lnSpc>
                <a:spcPct val="150000"/>
              </a:lnSpc>
              <a:defRPr/>
            </a:pPr>
            <a:r>
              <a:rPr sz="1800" dirty="0">
                <a:latin typeface="微软雅黑" pitchFamily="34" charset="-122"/>
                <a:ea typeface="微软雅黑" pitchFamily="34" charset="-122"/>
              </a:rPr>
              <a:t>//局部变量: b的作用域是函数m2, 调用完函数m2后就会被释放, </a:t>
            </a:r>
            <a:r>
              <a:rPr lang="zh-CN" sz="1800" dirty="0">
                <a:latin typeface="微软雅黑" pitchFamily="34" charset="-122"/>
                <a:ea typeface="微软雅黑" pitchFamily="34" charset="-122"/>
              </a:rPr>
              <a:t>而</a:t>
            </a:r>
            <a:r>
              <a:rPr sz="1800" dirty="0">
                <a:latin typeface="微软雅黑" pitchFamily="34" charset="-122"/>
                <a:ea typeface="微软雅黑" pitchFamily="34" charset="-122"/>
              </a:rPr>
              <a:t>在m2内部的局部变量无法被外部调用</a:t>
            </a:r>
          </a:p>
          <a:p>
            <a:pPr>
              <a:lnSpc>
                <a:spcPct val="150000"/>
              </a:lnSpc>
              <a:defRPr/>
            </a:pPr>
            <a:r>
              <a:rPr sz="1600" dirty="0">
                <a:solidFill>
                  <a:srgbClr val="FF682F"/>
                </a:solidFill>
                <a:latin typeface="微软雅黑" pitchFamily="34" charset="-122"/>
                <a:ea typeface="微软雅黑" pitchFamily="34" charset="-122"/>
              </a:rPr>
              <a:t>function m2(){</a:t>
            </a:r>
          </a:p>
          <a:p>
            <a:pPr>
              <a:lnSpc>
                <a:spcPct val="150000"/>
              </a:lnSpc>
              <a:defRPr/>
            </a:pPr>
            <a:r>
              <a:rPr sz="1600" dirty="0">
                <a:solidFill>
                  <a:srgbClr val="FF682F"/>
                </a:solidFill>
                <a:latin typeface="微软雅黑" pitchFamily="34" charset="-122"/>
                <a:ea typeface="微软雅黑" pitchFamily="34" charset="-122"/>
              </a:rPr>
              <a:t>	var b = 1;</a:t>
            </a:r>
          </a:p>
          <a:p>
            <a:pPr>
              <a:lnSpc>
                <a:spcPct val="150000"/>
              </a:lnSpc>
              <a:defRPr/>
            </a:pPr>
            <a:r>
              <a:rPr sz="1600" dirty="0">
                <a:solidFill>
                  <a:srgbClr val="FF682F"/>
                </a:solidFill>
                <a:latin typeface="微软雅黑" pitchFamily="34" charset="-122"/>
                <a:ea typeface="微软雅黑" pitchFamily="34" charset="-122"/>
              </a:rPr>
              <a:t>	b++;</a:t>
            </a:r>
          </a:p>
          <a:p>
            <a:pPr>
              <a:lnSpc>
                <a:spcPct val="150000"/>
              </a:lnSpc>
              <a:defRPr/>
            </a:pPr>
            <a:r>
              <a:rPr sz="1600" dirty="0">
                <a:solidFill>
                  <a:srgbClr val="FF682F"/>
                </a:solidFill>
                <a:latin typeface="微软雅黑" pitchFamily="34" charset="-122"/>
                <a:ea typeface="微软雅黑" pitchFamily="34" charset="-122"/>
              </a:rPr>
              <a:t>	console.log(b);</a:t>
            </a:r>
          </a:p>
          <a:p>
            <a:pPr>
              <a:lnSpc>
                <a:spcPct val="150000"/>
              </a:lnSpc>
              <a:defRPr/>
            </a:pPr>
            <a:r>
              <a:rPr sz="1600" dirty="0">
                <a:solidFill>
                  <a:srgbClr val="FF682F"/>
                </a:solidFill>
                <a:latin typeface="微软雅黑" pitchFamily="34" charset="-122"/>
                <a:ea typeface="微软雅黑" pitchFamily="34" charset="-122"/>
              </a:rPr>
              <a:t>}</a:t>
            </a:r>
          </a:p>
          <a:p>
            <a:pPr>
              <a:lnSpc>
                <a:spcPct val="150000"/>
              </a:lnSpc>
              <a:defRPr/>
            </a:pPr>
            <a:r>
              <a:rPr sz="1600" dirty="0">
                <a:solidFill>
                  <a:srgbClr val="FF682F"/>
                </a:solidFill>
                <a:latin typeface="微软雅黑" pitchFamily="34" charset="-122"/>
                <a:ea typeface="微软雅黑" pitchFamily="34" charset="-122"/>
              </a:rPr>
              <a:t>m2(); </a:t>
            </a:r>
            <a:r>
              <a:rPr sz="1600" dirty="0">
                <a:solidFill>
                  <a:schemeClr val="tx1"/>
                </a:solidFill>
                <a:latin typeface="微软雅黑" pitchFamily="34" charset="-122"/>
                <a:ea typeface="微软雅黑" pitchFamily="34" charset="-122"/>
              </a:rPr>
              <a:t>//2</a:t>
            </a:r>
          </a:p>
          <a:p>
            <a:pPr>
              <a:lnSpc>
                <a:spcPct val="150000"/>
              </a:lnSpc>
              <a:defRPr/>
            </a:pPr>
            <a:r>
              <a:rPr sz="1600" dirty="0">
                <a:solidFill>
                  <a:srgbClr val="FF682F"/>
                </a:solidFill>
                <a:latin typeface="微软雅黑" pitchFamily="34" charset="-122"/>
                <a:ea typeface="微软雅黑" pitchFamily="34" charset="-122"/>
              </a:rPr>
              <a:t>m2(); </a:t>
            </a:r>
            <a:r>
              <a:rPr sz="1600" dirty="0">
                <a:solidFill>
                  <a:schemeClr val="tx1"/>
                </a:solidFill>
                <a:latin typeface="微软雅黑" pitchFamily="34" charset="-122"/>
                <a:ea typeface="微软雅黑" pitchFamily="34" charset="-122"/>
              </a:rPr>
              <a:t>//2</a:t>
            </a:r>
          </a:p>
          <a:p>
            <a:pPr>
              <a:lnSpc>
                <a:spcPct val="150000"/>
              </a:lnSpc>
              <a:defRPr/>
            </a:pPr>
            <a:r>
              <a:rPr sz="1600" dirty="0">
                <a:solidFill>
                  <a:srgbClr val="FF682F"/>
                </a:solidFill>
                <a:latin typeface="微软雅黑" pitchFamily="34" charset="-122"/>
                <a:ea typeface="微软雅黑" pitchFamily="34" charset="-122"/>
              </a:rPr>
              <a:t>//console.log(b);</a:t>
            </a:r>
          </a:p>
        </p:txBody>
      </p:sp>
      <p:sp>
        <p:nvSpPr>
          <p:cNvPr id="3" name="文本框 2"/>
          <p:cNvSpPr txBox="1"/>
          <p:nvPr/>
        </p:nvSpPr>
        <p:spPr>
          <a:xfrm>
            <a:off x="3000364" y="1121729"/>
            <a:ext cx="3224227" cy="523219"/>
          </a:xfrm>
          <a:prstGeom prst="rect">
            <a:avLst/>
          </a:prstGeom>
          <a:noFill/>
        </p:spPr>
        <p:txBody>
          <a:bodyPr wrap="square">
            <a:spAutoFit/>
          </a:bodyPr>
          <a:lstStyle/>
          <a:p>
            <a:pPr algn="ctr">
              <a:defRPr/>
            </a:pPr>
            <a:r>
              <a:rPr lang="zh-CN" altLang="en-US" sz="2800" b="1" kern="100" dirty="0">
                <a:solidFill>
                  <a:schemeClr val="bg1"/>
                </a:solidFill>
                <a:latin typeface="微软雅黑" pitchFamily="34" charset="-122"/>
                <a:ea typeface="微软雅黑" pitchFamily="34" charset="-122"/>
              </a:rPr>
              <a:t>闭包</a:t>
            </a:r>
            <a:endParaRPr lang="zh-CN" altLang="en-US" sz="2800" dirty="0">
              <a:latin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bwMode="auto">
          <a:xfrm>
            <a:off x="703263" y="1196974"/>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3000466" y="1610649"/>
              <a:ext cx="3223996" cy="523520"/>
            </a:xfrm>
            <a:prstGeom prst="rect">
              <a:avLst/>
            </a:prstGeom>
            <a:noFill/>
          </p:spPr>
          <p:txBody>
            <a:bodyPr wrap="square">
              <a:spAutoFit/>
            </a:bodyPr>
            <a:lstStyle/>
            <a:p>
              <a:pPr>
                <a:defRPr/>
              </a:pPr>
              <a:r>
                <a:rPr lang="zh-CN" altLang="en-US" sz="2800" b="1" kern="100" dirty="0">
                  <a:solidFill>
                    <a:schemeClr val="bg1"/>
                  </a:solidFill>
                  <a:latin typeface="微软雅黑" pitchFamily="34" charset="-122"/>
                  <a:ea typeface="微软雅黑" pitchFamily="34" charset="-122"/>
                </a:rPr>
                <a:t>闭包</a:t>
              </a:r>
              <a:endParaRPr lang="zh-CN" altLang="en-US" sz="2800" dirty="0">
                <a:latin typeface="Arial" pitchFamily="34" charset="0"/>
              </a:endParaRPr>
            </a:p>
          </p:txBody>
        </p:sp>
      </p:grpSp>
      <p:sp>
        <p:nvSpPr>
          <p:cNvPr id="3075" name="文本框 4"/>
          <p:cNvSpPr txBox="1">
            <a:spLocks noChangeArrowheads="1"/>
          </p:cNvSpPr>
          <p:nvPr/>
        </p:nvSpPr>
        <p:spPr bwMode="auto">
          <a:xfrm>
            <a:off x="703262" y="2194225"/>
            <a:ext cx="7648575" cy="2103120"/>
          </a:xfrm>
          <a:prstGeom prst="rect">
            <a:avLst/>
          </a:prstGeom>
          <a:noFill/>
          <a:ln w="9525">
            <a:noFill/>
            <a:miter lim="800000"/>
          </a:ln>
        </p:spPr>
        <p:txBody>
          <a:bodyPr>
            <a:spAutoFit/>
          </a:bodyPr>
          <a:lstStyle/>
          <a:p>
            <a:pPr>
              <a:lnSpc>
                <a:spcPct val="150000"/>
              </a:lnSpc>
              <a:defRPr/>
            </a:pPr>
            <a:r>
              <a:rPr lang="zh-CN" altLang="en-US" sz="2000" dirty="0">
                <a:latin typeface="微软雅黑" pitchFamily="34" charset="-122"/>
                <a:ea typeface="微软雅黑" pitchFamily="34" charset="-122"/>
              </a:rPr>
              <a:t>相比全局变量和局部变量</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闭包有两大特点 </a:t>
            </a:r>
            <a:r>
              <a:rPr lang="en-US" altLang="zh-CN" sz="2000" dirty="0">
                <a:latin typeface="微软雅黑" pitchFamily="34" charset="-122"/>
                <a:ea typeface="微软雅黑" pitchFamily="34" charset="-122"/>
              </a:rPr>
              <a:t>: </a:t>
            </a:r>
          </a:p>
          <a:p>
            <a:pPr>
              <a:lnSpc>
                <a:spcPct val="150000"/>
              </a:lnSpc>
              <a:defRPr/>
            </a:pPr>
            <a:r>
              <a:rPr lang="zh-CN" altLang="en-US" sz="1800" dirty="0">
                <a:latin typeface="微软雅黑" pitchFamily="34" charset="-122"/>
                <a:ea typeface="微软雅黑" pitchFamily="34" charset="-122"/>
              </a:rPr>
              <a:t>1, 闭包拥有全局变量的不被释放的特点</a:t>
            </a:r>
          </a:p>
          <a:p>
            <a:pPr>
              <a:lnSpc>
                <a:spcPct val="150000"/>
              </a:lnSpc>
              <a:defRPr/>
            </a:pPr>
            <a:r>
              <a:rPr lang="zh-CN" altLang="en-US" sz="1800" dirty="0">
                <a:latin typeface="微软雅黑" pitchFamily="34" charset="-122"/>
                <a:ea typeface="微软雅黑" pitchFamily="34" charset="-122"/>
              </a:rPr>
              <a:t>2, 闭包拥有局部变量的无法被外部访问的特点</a:t>
            </a:r>
          </a:p>
          <a:p>
            <a:pPr>
              <a:lnSpc>
                <a:spcPct val="150000"/>
              </a:lnSpc>
              <a:defRPr/>
            </a:pPr>
            <a:r>
              <a:rPr lang="zh-CN" altLang="en-US" sz="1600" dirty="0">
                <a:latin typeface="微软雅黑" pitchFamily="34" charset="-122"/>
                <a:ea typeface="微软雅黑" pitchFamily="34" charset="-122"/>
              </a:rPr>
              <a:t>		</a:t>
            </a:r>
          </a:p>
          <a:p>
            <a:pPr>
              <a:lnSpc>
                <a:spcPct val="150000"/>
              </a:lnSpc>
              <a:defRPr/>
            </a:pPr>
            <a:endParaRPr lang="zh-CN" altLang="en-US" sz="16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bwMode="auto">
          <a:xfrm>
            <a:off x="703263" y="838199"/>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3000466" y="1610649"/>
              <a:ext cx="3223996" cy="523520"/>
            </a:xfrm>
            <a:prstGeom prst="rect">
              <a:avLst/>
            </a:prstGeom>
            <a:noFill/>
          </p:spPr>
          <p:txBody>
            <a:bodyPr wrap="square">
              <a:spAutoFit/>
            </a:bodyPr>
            <a:lstStyle/>
            <a:p>
              <a:pPr>
                <a:defRPr/>
              </a:pPr>
              <a:r>
                <a:rPr lang="zh-CN" altLang="en-US" sz="2800" b="1" kern="100" dirty="0">
                  <a:solidFill>
                    <a:schemeClr val="bg1"/>
                  </a:solidFill>
                  <a:latin typeface="微软雅黑" pitchFamily="34" charset="-122"/>
                  <a:ea typeface="微软雅黑" pitchFamily="34" charset="-122"/>
                </a:rPr>
                <a:t>闭包</a:t>
              </a:r>
              <a:endParaRPr lang="zh-CN" altLang="en-US" sz="2800" dirty="0">
                <a:latin typeface="Arial" pitchFamily="34" charset="0"/>
              </a:endParaRPr>
            </a:p>
          </p:txBody>
        </p:sp>
      </p:grpSp>
      <p:sp>
        <p:nvSpPr>
          <p:cNvPr id="3075" name="文本框 4"/>
          <p:cNvSpPr txBox="1">
            <a:spLocks noChangeArrowheads="1"/>
          </p:cNvSpPr>
          <p:nvPr/>
        </p:nvSpPr>
        <p:spPr bwMode="auto">
          <a:xfrm>
            <a:off x="683577" y="1701465"/>
            <a:ext cx="7648575" cy="4617720"/>
          </a:xfrm>
          <a:prstGeom prst="rect">
            <a:avLst/>
          </a:prstGeom>
          <a:noFill/>
          <a:ln w="9525">
            <a:noFill/>
            <a:miter lim="800000"/>
          </a:ln>
        </p:spPr>
        <p:txBody>
          <a:bodyPr>
            <a:spAutoFit/>
          </a:bodyPr>
          <a:lstStyle/>
          <a:p>
            <a:pPr>
              <a:lnSpc>
                <a:spcPct val="150000"/>
              </a:lnSpc>
              <a:defRPr/>
            </a:pPr>
            <a:r>
              <a:rPr lang="zh-CN" altLang="en-US" sz="2000" dirty="0">
                <a:latin typeface="微软雅黑" pitchFamily="34" charset="-122"/>
                <a:ea typeface="微软雅黑" pitchFamily="34" charset="-122"/>
              </a:rPr>
              <a:t>闭包的写法 </a:t>
            </a:r>
            <a:r>
              <a:rPr lang="en-US" altLang="zh-CN" sz="2000" dirty="0">
                <a:latin typeface="微软雅黑" pitchFamily="34" charset="-122"/>
                <a:ea typeface="微软雅黑" pitchFamily="34" charset="-122"/>
              </a:rPr>
              <a:t>: </a:t>
            </a:r>
          </a:p>
          <a:p>
            <a:pPr>
              <a:lnSpc>
                <a:spcPct val="150000"/>
              </a:lnSpc>
              <a:defRPr/>
            </a:pPr>
            <a:r>
              <a:rPr lang="zh-CN" altLang="en-US" sz="1800" dirty="0">
                <a:latin typeface="微软雅黑" pitchFamily="34" charset="-122"/>
                <a:ea typeface="微软雅黑" pitchFamily="34" charset="-122"/>
              </a:rPr>
              <a:t>//函数嵌套函数</a:t>
            </a:r>
          </a:p>
          <a:p>
            <a:pPr>
              <a:lnSpc>
                <a:spcPct val="150000"/>
              </a:lnSpc>
              <a:defRPr/>
            </a:pPr>
            <a:r>
              <a:rPr lang="zh-CN" altLang="en-US" sz="1600" dirty="0">
                <a:solidFill>
                  <a:srgbClr val="FF682F"/>
                </a:solidFill>
                <a:latin typeface="微软雅黑" pitchFamily="34" charset="-122"/>
                <a:ea typeface="微软雅黑" pitchFamily="34" charset="-122"/>
              </a:rPr>
              <a:t>function aa(){</a:t>
            </a:r>
          </a:p>
          <a:p>
            <a:pPr>
              <a:lnSpc>
                <a:spcPct val="150000"/>
              </a:lnSpc>
              <a:defRPr/>
            </a:pPr>
            <a:r>
              <a:rPr lang="zh-CN" altLang="en-US" sz="1600" dirty="0">
                <a:solidFill>
                  <a:srgbClr val="FF682F"/>
                </a:solidFill>
                <a:latin typeface="微软雅黑" pitchFamily="34" charset="-122"/>
                <a:ea typeface="微软雅黑" pitchFamily="34" charset="-122"/>
              </a:rPr>
              <a:t>	var a = 1;</a:t>
            </a:r>
          </a:p>
          <a:p>
            <a:pPr>
              <a:lnSpc>
                <a:spcPct val="150000"/>
              </a:lnSpc>
              <a:defRPr/>
            </a:pPr>
            <a:r>
              <a:rPr lang="zh-CN" altLang="en-US" sz="1600" dirty="0">
                <a:solidFill>
                  <a:srgbClr val="FF682F"/>
                </a:solidFill>
                <a:latin typeface="微软雅黑" pitchFamily="34" charset="-122"/>
                <a:ea typeface="微软雅黑" pitchFamily="34" charset="-122"/>
              </a:rPr>
              <a:t>	function bb(){</a:t>
            </a:r>
          </a:p>
          <a:p>
            <a:pPr>
              <a:lnSpc>
                <a:spcPct val="150000"/>
              </a:lnSpc>
              <a:defRPr/>
            </a:pPr>
            <a:r>
              <a:rPr lang="zh-CN" altLang="en-US" sz="1600" dirty="0">
                <a:solidFill>
                  <a:srgbClr val="FF682F"/>
                </a:solidFill>
                <a:latin typeface="微软雅黑" pitchFamily="34" charset="-122"/>
                <a:ea typeface="微软雅黑" pitchFamily="34" charset="-122"/>
              </a:rPr>
              <a:t>		console.log(a);</a:t>
            </a:r>
          </a:p>
          <a:p>
            <a:pPr>
              <a:lnSpc>
                <a:spcPct val="150000"/>
              </a:lnSpc>
              <a:defRPr/>
            </a:pPr>
            <a:r>
              <a:rPr lang="zh-CN" altLang="en-US" sz="1600" dirty="0">
                <a:solidFill>
                  <a:srgbClr val="FF682F"/>
                </a:solidFill>
                <a:latin typeface="微软雅黑" pitchFamily="34" charset="-122"/>
                <a:ea typeface="微软雅黑" pitchFamily="34" charset="-122"/>
              </a:rPr>
              <a:t>	}</a:t>
            </a:r>
          </a:p>
          <a:p>
            <a:pPr>
              <a:lnSpc>
                <a:spcPct val="150000"/>
              </a:lnSpc>
              <a:defRPr/>
            </a:pPr>
            <a:r>
              <a:rPr lang="zh-CN" altLang="en-US" sz="1600" dirty="0">
                <a:solidFill>
                  <a:srgbClr val="FF682F"/>
                </a:solidFill>
                <a:latin typeface="微软雅黑" pitchFamily="34" charset="-122"/>
                <a:ea typeface="微软雅黑" pitchFamily="34" charset="-122"/>
              </a:rPr>
              <a:t>	return bb; </a:t>
            </a:r>
            <a:r>
              <a:rPr lang="zh-CN" altLang="en-US" sz="1600" dirty="0">
                <a:solidFill>
                  <a:srgbClr val="30313C"/>
                </a:solidFill>
                <a:latin typeface="微软雅黑" pitchFamily="34" charset="-122"/>
                <a:ea typeface="微软雅黑" pitchFamily="34" charset="-122"/>
              </a:rPr>
              <a:t>//返回函数bb</a:t>
            </a:r>
          </a:p>
          <a:p>
            <a:pPr>
              <a:lnSpc>
                <a:spcPct val="150000"/>
              </a:lnSpc>
              <a:defRPr/>
            </a:pPr>
            <a:r>
              <a:rPr lang="zh-CN" altLang="en-US" sz="1600" dirty="0">
                <a:solidFill>
                  <a:srgbClr val="FF682F"/>
                </a:solidFill>
                <a:latin typeface="微软雅黑" pitchFamily="34" charset="-122"/>
                <a:ea typeface="微软雅黑" pitchFamily="34" charset="-122"/>
              </a:rPr>
              <a:t>}</a:t>
            </a:r>
          </a:p>
          <a:p>
            <a:pPr>
              <a:lnSpc>
                <a:spcPct val="150000"/>
              </a:lnSpc>
              <a:defRPr/>
            </a:pPr>
            <a:r>
              <a:rPr lang="zh-CN" altLang="en-US" sz="1600" dirty="0">
                <a:solidFill>
                  <a:srgbClr val="FF682F"/>
                </a:solidFill>
                <a:latin typeface="微软雅黑" pitchFamily="34" charset="-122"/>
                <a:ea typeface="微软雅黑" pitchFamily="34" charset="-122"/>
              </a:rPr>
              <a:t>//console.log(a); </a:t>
            </a:r>
            <a:r>
              <a:rPr lang="zh-CN" altLang="en-US" sz="1600" dirty="0">
                <a:solidFill>
                  <a:srgbClr val="30313C"/>
                </a:solidFill>
                <a:latin typeface="微软雅黑" pitchFamily="34" charset="-122"/>
                <a:ea typeface="微软雅黑" pitchFamily="34" charset="-122"/>
              </a:rPr>
              <a:t>无法直接访问a</a:t>
            </a:r>
          </a:p>
          <a:p>
            <a:pPr>
              <a:lnSpc>
                <a:spcPct val="150000"/>
              </a:lnSpc>
              <a:defRPr/>
            </a:pPr>
            <a:r>
              <a:rPr lang="zh-CN" altLang="en-US" sz="1600" dirty="0">
                <a:solidFill>
                  <a:srgbClr val="FF682F"/>
                </a:solidFill>
                <a:latin typeface="微软雅黑" pitchFamily="34" charset="-122"/>
                <a:ea typeface="微软雅黑" pitchFamily="34" charset="-122"/>
              </a:rPr>
              <a:t>var cc = aa();</a:t>
            </a:r>
            <a:r>
              <a:rPr lang="zh-CN" altLang="en-US" sz="1600" dirty="0">
                <a:solidFill>
                  <a:srgbClr val="30313C"/>
                </a:solidFill>
                <a:latin typeface="微软雅黑" pitchFamily="34" charset="-122"/>
                <a:ea typeface="微软雅黑" pitchFamily="34" charset="-122"/>
              </a:rPr>
              <a:t> //aa函数被执行了, 并返回了bb给cc</a:t>
            </a:r>
          </a:p>
          <a:p>
            <a:pPr>
              <a:lnSpc>
                <a:spcPct val="150000"/>
              </a:lnSpc>
              <a:defRPr/>
            </a:pPr>
            <a:r>
              <a:rPr lang="zh-CN" altLang="en-US" sz="1600" dirty="0">
                <a:solidFill>
                  <a:srgbClr val="FF682F"/>
                </a:solidFill>
                <a:latin typeface="微软雅黑" pitchFamily="34" charset="-122"/>
                <a:ea typeface="微软雅黑" pitchFamily="34" charset="-122"/>
              </a:rPr>
              <a:t>cc(); </a:t>
            </a:r>
            <a:r>
              <a:rPr lang="zh-CN" altLang="en-US" sz="1600" dirty="0">
                <a:latin typeface="微软雅黑" pitchFamily="34" charset="-122"/>
                <a:ea typeface="微软雅黑" pitchFamily="34" charset="-122"/>
              </a:rPr>
              <a:t>//可以打印出a, 说明a并没有被释放</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bwMode="auto">
          <a:xfrm>
            <a:off x="703263" y="838199"/>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3000466" y="1610649"/>
              <a:ext cx="3223996" cy="523520"/>
            </a:xfrm>
            <a:prstGeom prst="rect">
              <a:avLst/>
            </a:prstGeom>
            <a:noFill/>
          </p:spPr>
          <p:txBody>
            <a:bodyPr wrap="square">
              <a:spAutoFit/>
            </a:bodyPr>
            <a:lstStyle/>
            <a:p>
              <a:pPr>
                <a:defRPr/>
              </a:pPr>
              <a:r>
                <a:rPr lang="zh-CN" altLang="en-US" sz="2800" b="1" kern="100" dirty="0">
                  <a:solidFill>
                    <a:schemeClr val="bg1"/>
                  </a:solidFill>
                  <a:latin typeface="微软雅黑" pitchFamily="34" charset="-122"/>
                  <a:ea typeface="微软雅黑" pitchFamily="34" charset="-122"/>
                </a:rPr>
                <a:t>闭包</a:t>
              </a:r>
              <a:endParaRPr lang="zh-CN" altLang="en-US" sz="2800" dirty="0">
                <a:latin typeface="Arial" pitchFamily="34" charset="0"/>
              </a:endParaRPr>
            </a:p>
          </p:txBody>
        </p:sp>
      </p:grpSp>
      <p:sp>
        <p:nvSpPr>
          <p:cNvPr id="3075" name="文本框 4"/>
          <p:cNvSpPr txBox="1">
            <a:spLocks noChangeArrowheads="1"/>
          </p:cNvSpPr>
          <p:nvPr/>
        </p:nvSpPr>
        <p:spPr bwMode="auto">
          <a:xfrm>
            <a:off x="684212" y="1701465"/>
            <a:ext cx="7648575" cy="4526280"/>
          </a:xfrm>
          <a:prstGeom prst="rect">
            <a:avLst/>
          </a:prstGeom>
          <a:noFill/>
          <a:ln w="9525">
            <a:noFill/>
            <a:miter lim="800000"/>
          </a:ln>
        </p:spPr>
        <p:txBody>
          <a:bodyPr>
            <a:spAutoFit/>
          </a:bodyPr>
          <a:lstStyle/>
          <a:p>
            <a:pPr>
              <a:lnSpc>
                <a:spcPct val="150000"/>
              </a:lnSpc>
              <a:defRPr/>
            </a:pPr>
            <a:r>
              <a:rPr lang="zh-CN" altLang="en-US" sz="1800" dirty="0">
                <a:latin typeface="微软雅黑" pitchFamily="34" charset="-122"/>
                <a:ea typeface="微软雅黑" pitchFamily="34" charset="-122"/>
              </a:rPr>
              <a:t>前面的函数可以简化一下</a:t>
            </a:r>
            <a:r>
              <a:rPr lang="en-US" altLang="zh-CN" sz="1800" dirty="0">
                <a:latin typeface="微软雅黑" pitchFamily="34" charset="-122"/>
                <a:ea typeface="微软雅黑" pitchFamily="34" charset="-122"/>
              </a:rPr>
              <a:t>: </a:t>
            </a:r>
          </a:p>
          <a:p>
            <a:pPr>
              <a:lnSpc>
                <a:spcPct val="150000"/>
              </a:lnSpc>
              <a:defRPr/>
            </a:pPr>
            <a:r>
              <a:rPr lang="zh-CN" altLang="en-US" sz="1600" dirty="0">
                <a:solidFill>
                  <a:srgbClr val="FF682F"/>
                </a:solidFill>
                <a:latin typeface="微软雅黑" pitchFamily="34" charset="-122"/>
                <a:ea typeface="微软雅黑" pitchFamily="34" charset="-122"/>
              </a:rPr>
              <a:t>function aa(){</a:t>
            </a:r>
          </a:p>
          <a:p>
            <a:pPr>
              <a:lnSpc>
                <a:spcPct val="150000"/>
              </a:lnSpc>
              <a:defRPr/>
            </a:pPr>
            <a:r>
              <a:rPr lang="zh-CN" altLang="en-US" sz="1600" dirty="0">
                <a:solidFill>
                  <a:srgbClr val="FF682F"/>
                </a:solidFill>
                <a:latin typeface="微软雅黑" pitchFamily="34" charset="-122"/>
                <a:ea typeface="微软雅黑" pitchFamily="34" charset="-122"/>
              </a:rPr>
              <a:t>	var a = 5;</a:t>
            </a:r>
          </a:p>
          <a:p>
            <a:pPr>
              <a:lnSpc>
                <a:spcPct val="150000"/>
              </a:lnSpc>
              <a:defRPr/>
            </a:pPr>
            <a:r>
              <a:rPr lang="zh-CN" altLang="en-US" sz="1600" dirty="0">
                <a:solidFill>
                  <a:srgbClr val="FF682F"/>
                </a:solidFill>
                <a:latin typeface="微软雅黑" pitchFamily="34" charset="-122"/>
                <a:ea typeface="微软雅黑" pitchFamily="34" charset="-122"/>
              </a:rPr>
              <a:t>	return function(){</a:t>
            </a:r>
          </a:p>
          <a:p>
            <a:pPr>
              <a:lnSpc>
                <a:spcPct val="150000"/>
              </a:lnSpc>
              <a:defRPr/>
            </a:pPr>
            <a:r>
              <a:rPr lang="zh-CN" altLang="en-US" sz="1600" dirty="0">
                <a:solidFill>
                  <a:srgbClr val="FF682F"/>
                </a:solidFill>
                <a:latin typeface="微软雅黑" pitchFamily="34" charset="-122"/>
                <a:ea typeface="微软雅黑" pitchFamily="34" charset="-122"/>
              </a:rPr>
              <a:t>		a++;</a:t>
            </a:r>
          </a:p>
          <a:p>
            <a:pPr>
              <a:lnSpc>
                <a:spcPct val="150000"/>
              </a:lnSpc>
              <a:defRPr/>
            </a:pPr>
            <a:r>
              <a:rPr lang="zh-CN" altLang="en-US" sz="1600" dirty="0">
                <a:solidFill>
                  <a:srgbClr val="FF682F"/>
                </a:solidFill>
                <a:latin typeface="微软雅黑" pitchFamily="34" charset="-122"/>
                <a:ea typeface="微软雅黑" pitchFamily="34" charset="-122"/>
              </a:rPr>
              <a:t>		console.log("a=" + a);</a:t>
            </a:r>
          </a:p>
          <a:p>
            <a:pPr>
              <a:lnSpc>
                <a:spcPct val="150000"/>
              </a:lnSpc>
              <a:defRPr/>
            </a:pPr>
            <a:r>
              <a:rPr lang="zh-CN" altLang="en-US" sz="1600" dirty="0">
                <a:solidFill>
                  <a:srgbClr val="FF682F"/>
                </a:solidFill>
                <a:latin typeface="微软雅黑" pitchFamily="34" charset="-122"/>
                <a:ea typeface="微软雅黑" pitchFamily="34" charset="-122"/>
              </a:rPr>
              <a:t>	}</a:t>
            </a:r>
          </a:p>
          <a:p>
            <a:pPr>
              <a:lnSpc>
                <a:spcPct val="150000"/>
              </a:lnSpc>
              <a:defRPr/>
            </a:pPr>
            <a:r>
              <a:rPr lang="zh-CN" altLang="en-US" sz="1600" dirty="0">
                <a:solidFill>
                  <a:srgbClr val="FF682F"/>
                </a:solidFill>
                <a:latin typeface="微软雅黑" pitchFamily="34" charset="-122"/>
                <a:ea typeface="微软雅黑" pitchFamily="34" charset="-122"/>
              </a:rPr>
              <a:t>}</a:t>
            </a:r>
          </a:p>
          <a:p>
            <a:pPr>
              <a:lnSpc>
                <a:spcPct val="150000"/>
              </a:lnSpc>
              <a:defRPr/>
            </a:pPr>
            <a:r>
              <a:rPr lang="zh-CN" altLang="en-US" sz="1600" dirty="0">
                <a:solidFill>
                  <a:srgbClr val="FF682F"/>
                </a:solidFill>
                <a:latin typeface="微软雅黑" pitchFamily="34" charset="-122"/>
                <a:ea typeface="微软雅黑" pitchFamily="34" charset="-122"/>
              </a:rPr>
              <a:t>var cc = aa();  </a:t>
            </a:r>
            <a:r>
              <a:rPr lang="zh-CN" altLang="en-US" sz="1600" dirty="0">
                <a:solidFill>
                  <a:srgbClr val="30313C"/>
                </a:solidFill>
                <a:latin typeface="微软雅黑" pitchFamily="34" charset="-122"/>
                <a:ea typeface="微软雅黑" pitchFamily="34" charset="-122"/>
              </a:rPr>
              <a:t>//aa函数被执行了, 并返回了内部的匿名函数给cc</a:t>
            </a:r>
          </a:p>
          <a:p>
            <a:pPr>
              <a:lnSpc>
                <a:spcPct val="150000"/>
              </a:lnSpc>
              <a:defRPr/>
            </a:pPr>
            <a:r>
              <a:rPr lang="zh-CN" altLang="en-US" sz="1600" dirty="0">
                <a:solidFill>
                  <a:srgbClr val="FF682F"/>
                </a:solidFill>
                <a:latin typeface="微软雅黑" pitchFamily="34" charset="-122"/>
                <a:ea typeface="微软雅黑" pitchFamily="34" charset="-122"/>
              </a:rPr>
              <a:t>cc();  </a:t>
            </a:r>
            <a:r>
              <a:rPr lang="zh-CN" altLang="en-US" sz="1600" dirty="0">
                <a:solidFill>
                  <a:srgbClr val="30313C"/>
                </a:solidFill>
                <a:latin typeface="微软雅黑" pitchFamily="34" charset="-122"/>
                <a:ea typeface="微软雅黑" pitchFamily="34" charset="-122"/>
                <a:sym typeface="+mn-ea"/>
              </a:rPr>
              <a:t>//a=6</a:t>
            </a:r>
          </a:p>
          <a:p>
            <a:pPr>
              <a:lnSpc>
                <a:spcPct val="150000"/>
              </a:lnSpc>
              <a:defRPr/>
            </a:pPr>
            <a:r>
              <a:rPr lang="zh-CN" altLang="en-US" sz="1600" dirty="0">
                <a:solidFill>
                  <a:srgbClr val="FF682F"/>
                </a:solidFill>
                <a:latin typeface="微软雅黑" pitchFamily="34" charset="-122"/>
                <a:ea typeface="微软雅黑" pitchFamily="34" charset="-122"/>
              </a:rPr>
              <a:t>cc();  </a:t>
            </a:r>
            <a:r>
              <a:rPr lang="zh-CN" altLang="en-US" sz="1600" dirty="0">
                <a:solidFill>
                  <a:srgbClr val="30313C"/>
                </a:solidFill>
                <a:latin typeface="微软雅黑" pitchFamily="34" charset="-122"/>
                <a:ea typeface="微软雅黑" pitchFamily="34" charset="-122"/>
                <a:sym typeface="+mn-ea"/>
              </a:rPr>
              <a:t>//a=</a:t>
            </a:r>
            <a:r>
              <a:rPr lang="en-US" altLang="zh-CN" sz="1600" dirty="0">
                <a:solidFill>
                  <a:srgbClr val="30313C"/>
                </a:solidFill>
                <a:latin typeface="微软雅黑" pitchFamily="34" charset="-122"/>
                <a:ea typeface="微软雅黑" pitchFamily="34" charset="-122"/>
                <a:sym typeface="+mn-ea"/>
              </a:rPr>
              <a:t>7</a:t>
            </a:r>
          </a:p>
          <a:p>
            <a:pPr>
              <a:lnSpc>
                <a:spcPct val="150000"/>
              </a:lnSpc>
              <a:defRPr/>
            </a:pPr>
            <a:r>
              <a:rPr lang="zh-CN" altLang="en-US" sz="1600" dirty="0">
                <a:solidFill>
                  <a:srgbClr val="FF682F"/>
                </a:solidFill>
                <a:latin typeface="微软雅黑" pitchFamily="34" charset="-122"/>
                <a:ea typeface="微软雅黑" pitchFamily="34" charset="-122"/>
              </a:rPr>
              <a:t>cc();  </a:t>
            </a:r>
            <a:r>
              <a:rPr lang="zh-CN" altLang="en-US" sz="1600" dirty="0">
                <a:solidFill>
                  <a:srgbClr val="30313C"/>
                </a:solidFill>
                <a:latin typeface="微软雅黑" pitchFamily="34" charset="-122"/>
                <a:ea typeface="微软雅黑" pitchFamily="34" charset="-122"/>
                <a:sym typeface="+mn-ea"/>
              </a:rPr>
              <a:t>//a=</a:t>
            </a:r>
            <a:r>
              <a:rPr lang="en-US" altLang="zh-CN" sz="1600" dirty="0">
                <a:solidFill>
                  <a:srgbClr val="30313C"/>
                </a:solidFill>
                <a:latin typeface="微软雅黑" pitchFamily="34" charset="-122"/>
                <a:ea typeface="微软雅黑" pitchFamily="34" charset="-122"/>
                <a:sym typeface="+mn-ea"/>
              </a:rPr>
              <a:t>8</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bwMode="auto">
          <a:xfrm>
            <a:off x="703263" y="1196974"/>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3000466" y="1610649"/>
              <a:ext cx="3223996" cy="523520"/>
            </a:xfrm>
            <a:prstGeom prst="rect">
              <a:avLst/>
            </a:prstGeom>
            <a:noFill/>
          </p:spPr>
          <p:txBody>
            <a:bodyPr wrap="square">
              <a:spAutoFit/>
            </a:bodyPr>
            <a:lstStyle/>
            <a:p>
              <a:pPr>
                <a:defRPr/>
              </a:pPr>
              <a:r>
                <a:rPr lang="zh-CN" altLang="en-US" sz="2800" b="1" kern="100" dirty="0">
                  <a:solidFill>
                    <a:schemeClr val="bg1"/>
                  </a:solidFill>
                  <a:latin typeface="微软雅黑" pitchFamily="34" charset="-122"/>
                  <a:ea typeface="微软雅黑" pitchFamily="34" charset="-122"/>
                </a:rPr>
                <a:t>闭包</a:t>
              </a:r>
              <a:endParaRPr lang="zh-CN" altLang="en-US" sz="2800" dirty="0">
                <a:latin typeface="Arial" pitchFamily="34" charset="0"/>
              </a:endParaRPr>
            </a:p>
          </p:txBody>
        </p:sp>
      </p:grpSp>
      <p:sp>
        <p:nvSpPr>
          <p:cNvPr id="3075" name="文本框 4"/>
          <p:cNvSpPr txBox="1">
            <a:spLocks noChangeArrowheads="1"/>
          </p:cNvSpPr>
          <p:nvPr/>
        </p:nvSpPr>
        <p:spPr bwMode="auto">
          <a:xfrm>
            <a:off x="684212" y="2133265"/>
            <a:ext cx="7648575" cy="2788920"/>
          </a:xfrm>
          <a:prstGeom prst="rect">
            <a:avLst/>
          </a:prstGeom>
          <a:noFill/>
          <a:ln w="9525">
            <a:noFill/>
            <a:miter lim="800000"/>
          </a:ln>
        </p:spPr>
        <p:txBody>
          <a:bodyPr>
            <a:spAutoFit/>
          </a:bodyPr>
          <a:lstStyle/>
          <a:p>
            <a:pPr>
              <a:lnSpc>
                <a:spcPct val="150000"/>
              </a:lnSpc>
              <a:defRPr/>
            </a:pPr>
            <a:r>
              <a:rPr lang="zh-CN" altLang="en-US" sz="2400" dirty="0">
                <a:latin typeface="微软雅黑" pitchFamily="34" charset="-122"/>
                <a:ea typeface="微软雅黑" pitchFamily="34" charset="-122"/>
              </a:rPr>
              <a:t>闭包的好处：</a:t>
            </a:r>
          </a:p>
          <a:p>
            <a:pPr>
              <a:lnSpc>
                <a:spcPct val="150000"/>
              </a:lnSpc>
              <a:defRPr/>
            </a:pPr>
            <a:r>
              <a:rPr lang="en-US" altLang="zh-CN" sz="1800" dirty="0">
                <a:latin typeface="微软雅黑" pitchFamily="34" charset="-122"/>
                <a:ea typeface="微软雅黑" pitchFamily="34" charset="-122"/>
              </a:rPr>
              <a:t>1. </a:t>
            </a:r>
            <a:r>
              <a:rPr lang="zh-CN" altLang="en-US" sz="1800" dirty="0">
                <a:latin typeface="微软雅黑" pitchFamily="34" charset="-122"/>
                <a:ea typeface="微软雅黑" pitchFamily="34" charset="-122"/>
              </a:rPr>
              <a:t>可以让一个变量长期驻扎在内存当中不被释放</a:t>
            </a:r>
          </a:p>
          <a:p>
            <a:pPr>
              <a:lnSpc>
                <a:spcPct val="150000"/>
              </a:lnSpc>
              <a:defRPr/>
            </a:pPr>
            <a:r>
              <a:rPr lang="en-US" altLang="zh-CN" sz="1800" dirty="0">
                <a:latin typeface="微软雅黑" pitchFamily="34" charset="-122"/>
                <a:ea typeface="微软雅黑" pitchFamily="34" charset="-122"/>
              </a:rPr>
              <a:t>2. </a:t>
            </a:r>
            <a:r>
              <a:rPr lang="zh-CN" altLang="en-US" sz="1800" dirty="0">
                <a:latin typeface="微软雅黑" pitchFamily="34" charset="-122"/>
                <a:ea typeface="微软雅黑" pitchFamily="34" charset="-122"/>
              </a:rPr>
              <a:t>避免全局变量的污染</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和全局变量不同</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闭包中的变量无法被外部使用</a:t>
            </a:r>
          </a:p>
          <a:p>
            <a:pPr>
              <a:lnSpc>
                <a:spcPct val="150000"/>
              </a:lnSpc>
              <a:defRPr/>
            </a:pPr>
            <a:r>
              <a:rPr lang="en-US" altLang="zh-CN" sz="1800" dirty="0">
                <a:latin typeface="微软雅黑" pitchFamily="34" charset="-122"/>
                <a:ea typeface="微软雅黑" pitchFamily="34" charset="-122"/>
              </a:rPr>
              <a:t>3. </a:t>
            </a:r>
            <a:r>
              <a:rPr lang="zh-CN" altLang="en-US" sz="1800" dirty="0">
                <a:latin typeface="微软雅黑" pitchFamily="34" charset="-122"/>
                <a:ea typeface="微软雅黑" pitchFamily="34" charset="-122"/>
              </a:rPr>
              <a:t>私有成员的存在</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无法被外部调用</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只可以自己内部使用</a:t>
            </a:r>
          </a:p>
          <a:p>
            <a:pPr>
              <a:lnSpc>
                <a:spcPct val="150000"/>
              </a:lnSpc>
              <a:defRPr/>
            </a:pPr>
            <a:endParaRPr lang="zh-CN" altLang="en-US" sz="2000" dirty="0">
              <a:latin typeface="微软雅黑" pitchFamily="34" charset="-122"/>
              <a:ea typeface="微软雅黑" pitchFamily="34" charset="-122"/>
            </a:endParaRPr>
          </a:p>
          <a:p>
            <a:pPr>
              <a:lnSpc>
                <a:spcPct val="150000"/>
              </a:lnSpc>
              <a:defRPr/>
            </a:pPr>
            <a:endParaRPr lang="zh-CN" altLang="en-US" sz="20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bwMode="auto">
          <a:xfrm>
            <a:off x="703263" y="838199"/>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3000466" y="1610649"/>
              <a:ext cx="3223996" cy="523520"/>
            </a:xfrm>
            <a:prstGeom prst="rect">
              <a:avLst/>
            </a:prstGeom>
            <a:noFill/>
          </p:spPr>
          <p:txBody>
            <a:bodyPr wrap="square">
              <a:spAutoFit/>
            </a:bodyPr>
            <a:lstStyle/>
            <a:p>
              <a:pPr>
                <a:defRPr/>
              </a:pPr>
              <a:r>
                <a:rPr lang="zh-CN" altLang="en-US" sz="2800" b="1" kern="100" dirty="0">
                  <a:solidFill>
                    <a:schemeClr val="bg1"/>
                  </a:solidFill>
                  <a:latin typeface="微软雅黑" pitchFamily="34" charset="-122"/>
                  <a:ea typeface="微软雅黑" pitchFamily="34" charset="-122"/>
                </a:rPr>
                <a:t>闭包</a:t>
              </a:r>
              <a:endParaRPr lang="zh-CN" altLang="en-US" sz="2800" dirty="0">
                <a:latin typeface="Arial" pitchFamily="34" charset="0"/>
              </a:endParaRPr>
            </a:p>
          </p:txBody>
        </p:sp>
      </p:grpSp>
      <p:sp>
        <p:nvSpPr>
          <p:cNvPr id="3075" name="文本框 4"/>
          <p:cNvSpPr txBox="1">
            <a:spLocks noChangeArrowheads="1"/>
          </p:cNvSpPr>
          <p:nvPr/>
        </p:nvSpPr>
        <p:spPr bwMode="auto">
          <a:xfrm>
            <a:off x="683895" y="1774190"/>
            <a:ext cx="7228205" cy="4023360"/>
          </a:xfrm>
          <a:prstGeom prst="rect">
            <a:avLst/>
          </a:prstGeom>
          <a:noFill/>
          <a:ln w="9525">
            <a:noFill/>
            <a:miter lim="800000"/>
          </a:ln>
        </p:spPr>
        <p:txBody>
          <a:bodyPr wrap="square">
            <a:spAutoFit/>
          </a:bodyPr>
          <a:lstStyle/>
          <a:p>
            <a:pPr>
              <a:lnSpc>
                <a:spcPct val="150000"/>
              </a:lnSpc>
              <a:defRPr/>
            </a:pPr>
            <a:r>
              <a:rPr lang="zh-CN" altLang="en-US" sz="2800" dirty="0">
                <a:latin typeface="微软雅黑" pitchFamily="34" charset="-122"/>
                <a:ea typeface="微软雅黑" pitchFamily="34" charset="-122"/>
              </a:rPr>
              <a:t>应用：</a:t>
            </a:r>
          </a:p>
          <a:p>
            <a:pPr>
              <a:lnSpc>
                <a:spcPct val="150000"/>
              </a:lnSpc>
              <a:defRPr/>
            </a:pP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在循环中直接找到对应元素的索引</a:t>
            </a:r>
          </a:p>
          <a:p>
            <a:pPr>
              <a:lnSpc>
                <a:spcPct val="150000"/>
              </a:lnSpc>
              <a:defRPr/>
            </a:pPr>
            <a:r>
              <a:rPr lang="zh-CN" altLang="en-US" sz="1800" dirty="0">
                <a:solidFill>
                  <a:srgbClr val="FF682F"/>
                </a:solidFill>
                <a:latin typeface="微软雅黑" pitchFamily="34" charset="-122"/>
                <a:ea typeface="微软雅黑" pitchFamily="34" charset="-122"/>
              </a:rPr>
              <a:t>for (var i=0; i&lt;aLi.length; i++) {</a:t>
            </a:r>
          </a:p>
          <a:p>
            <a:pPr>
              <a:lnSpc>
                <a:spcPct val="150000"/>
              </a:lnSpc>
              <a:defRPr/>
            </a:pPr>
            <a:r>
              <a:rPr lang="zh-CN" altLang="en-US" sz="1800" dirty="0">
                <a:solidFill>
                  <a:srgbClr val="FF682F"/>
                </a:solidFill>
                <a:latin typeface="微软雅黑" pitchFamily="34" charset="-122"/>
                <a:ea typeface="微软雅黑" pitchFamily="34" charset="-122"/>
              </a:rPr>
              <a:t>	(function(index){</a:t>
            </a:r>
          </a:p>
          <a:p>
            <a:pPr>
              <a:lnSpc>
                <a:spcPct val="150000"/>
              </a:lnSpc>
              <a:defRPr/>
            </a:pPr>
            <a:r>
              <a:rPr lang="zh-CN" altLang="en-US" sz="1800" dirty="0">
                <a:solidFill>
                  <a:srgbClr val="FF682F"/>
                </a:solidFill>
                <a:latin typeface="微软雅黑" pitchFamily="34" charset="-122"/>
                <a:ea typeface="微软雅黑" pitchFamily="34" charset="-122"/>
              </a:rPr>
              <a:t>		aLi[index].onclick = function(){</a:t>
            </a:r>
          </a:p>
          <a:p>
            <a:pPr>
              <a:lnSpc>
                <a:spcPct val="150000"/>
              </a:lnSpc>
              <a:defRPr/>
            </a:pPr>
            <a:r>
              <a:rPr lang="zh-CN" altLang="en-US" sz="1800" dirty="0">
                <a:solidFill>
                  <a:srgbClr val="FF682F"/>
                </a:solidFill>
                <a:latin typeface="微软雅黑" pitchFamily="34" charset="-122"/>
                <a:ea typeface="微软雅黑" pitchFamily="34" charset="-122"/>
              </a:rPr>
              <a:t>			console.log(index);</a:t>
            </a:r>
          </a:p>
          <a:p>
            <a:pPr>
              <a:lnSpc>
                <a:spcPct val="150000"/>
              </a:lnSpc>
              <a:defRPr/>
            </a:pPr>
            <a:r>
              <a:rPr lang="zh-CN" altLang="en-US" sz="1800" dirty="0">
                <a:solidFill>
                  <a:srgbClr val="FF682F"/>
                </a:solidFill>
                <a:latin typeface="微软雅黑" pitchFamily="34" charset="-122"/>
                <a:ea typeface="微软雅黑" pitchFamily="34" charset="-122"/>
              </a:rPr>
              <a:t>		}</a:t>
            </a:r>
          </a:p>
          <a:p>
            <a:pPr>
              <a:lnSpc>
                <a:spcPct val="150000"/>
              </a:lnSpc>
              <a:defRPr/>
            </a:pPr>
            <a:r>
              <a:rPr lang="zh-CN" altLang="en-US" sz="1800" dirty="0">
                <a:solidFill>
                  <a:srgbClr val="FF682F"/>
                </a:solidFill>
                <a:latin typeface="微软雅黑" pitchFamily="34" charset="-122"/>
                <a:ea typeface="微软雅黑" pitchFamily="34" charset="-122"/>
              </a:rPr>
              <a:t>	})(i);</a:t>
            </a:r>
          </a:p>
          <a:p>
            <a:pPr>
              <a:lnSpc>
                <a:spcPct val="150000"/>
              </a:lnSpc>
              <a:defRPr/>
            </a:pPr>
            <a:r>
              <a:rPr lang="zh-CN" altLang="en-US" sz="1800" dirty="0">
                <a:solidFill>
                  <a:srgbClr val="FF682F"/>
                </a:solidFill>
                <a:latin typeface="微软雅黑" pitchFamily="34" charset="-122"/>
                <a:ea typeface="微软雅黑" pitchFamily="34" charset="-122"/>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bwMode="auto">
          <a:xfrm>
            <a:off x="703263" y="838199"/>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3000466" y="1610649"/>
              <a:ext cx="3223996" cy="523520"/>
            </a:xfrm>
            <a:prstGeom prst="rect">
              <a:avLst/>
            </a:prstGeom>
            <a:noFill/>
          </p:spPr>
          <p:txBody>
            <a:bodyPr wrap="square">
              <a:spAutoFit/>
            </a:bodyPr>
            <a:lstStyle/>
            <a:p>
              <a:pPr>
                <a:defRPr/>
              </a:pPr>
              <a:r>
                <a:rPr lang="zh-CN" altLang="en-US" sz="2800" b="1" kern="100" dirty="0">
                  <a:solidFill>
                    <a:schemeClr val="bg1"/>
                  </a:solidFill>
                  <a:latin typeface="微软雅黑" pitchFamily="34" charset="-122"/>
                  <a:ea typeface="微软雅黑" pitchFamily="34" charset="-122"/>
                </a:rPr>
                <a:t>闭包</a:t>
              </a:r>
              <a:endParaRPr lang="zh-CN" altLang="en-US" sz="2800" dirty="0">
                <a:latin typeface="Arial" pitchFamily="34" charset="0"/>
              </a:endParaRPr>
            </a:p>
          </p:txBody>
        </p:sp>
      </p:grpSp>
      <p:sp>
        <p:nvSpPr>
          <p:cNvPr id="3075" name="文本框 4"/>
          <p:cNvSpPr txBox="1">
            <a:spLocks noChangeArrowheads="1"/>
          </p:cNvSpPr>
          <p:nvPr/>
        </p:nvSpPr>
        <p:spPr bwMode="auto">
          <a:xfrm>
            <a:off x="684212" y="1774490"/>
            <a:ext cx="7648575" cy="4572000"/>
          </a:xfrm>
          <a:prstGeom prst="rect">
            <a:avLst/>
          </a:prstGeom>
          <a:noFill/>
          <a:ln w="9525">
            <a:noFill/>
            <a:miter lim="800000"/>
          </a:ln>
        </p:spPr>
        <p:txBody>
          <a:bodyPr>
            <a:spAutoFit/>
          </a:bodyPr>
          <a:lstStyle/>
          <a:p>
            <a:pPr>
              <a:lnSpc>
                <a:spcPct val="150000"/>
              </a:lnSpc>
              <a:defRPr/>
            </a:pPr>
            <a:r>
              <a:rPr lang="zh-CN" altLang="en-US" sz="1800" b="1" dirty="0">
                <a:latin typeface="微软雅黑" pitchFamily="34" charset="-122"/>
                <a:ea typeface="微软雅黑" pitchFamily="34" charset="-122"/>
              </a:rPr>
              <a:t>或者</a:t>
            </a:r>
            <a:r>
              <a:rPr lang="en-US" altLang="zh-CN" sz="1800" b="1" dirty="0">
                <a:latin typeface="微软雅黑" pitchFamily="34" charset="-122"/>
                <a:ea typeface="微软雅黑" pitchFamily="34" charset="-122"/>
              </a:rPr>
              <a:t>: </a:t>
            </a:r>
          </a:p>
          <a:p>
            <a:pPr>
              <a:lnSpc>
                <a:spcPct val="150000"/>
              </a:lnSpc>
              <a:defRPr/>
            </a:pPr>
            <a:r>
              <a:rPr lang="zh-CN" altLang="en-US" sz="1800" dirty="0">
                <a:solidFill>
                  <a:srgbClr val="FF682F"/>
                </a:solidFill>
                <a:latin typeface="微软雅黑" pitchFamily="34" charset="-122"/>
                <a:ea typeface="微软雅黑" pitchFamily="34" charset="-122"/>
              </a:rPr>
              <a:t>for (var i=0; i&lt;aLi.length; i++) {</a:t>
            </a:r>
          </a:p>
          <a:p>
            <a:pPr>
              <a:lnSpc>
                <a:spcPct val="150000"/>
              </a:lnSpc>
              <a:defRPr/>
            </a:pPr>
            <a:r>
              <a:rPr lang="en-US" altLang="zh-CN" sz="1800" dirty="0">
                <a:solidFill>
                  <a:srgbClr val="FF682F"/>
                </a:solidFill>
                <a:latin typeface="微软雅黑" pitchFamily="34" charset="-122"/>
                <a:ea typeface="微软雅黑" pitchFamily="34" charset="-122"/>
              </a:rPr>
              <a:t>	</a:t>
            </a:r>
            <a:r>
              <a:rPr lang="zh-CN" altLang="en-US" sz="1800" dirty="0">
                <a:solidFill>
                  <a:schemeClr val="tx1"/>
                </a:solidFill>
                <a:latin typeface="微软雅黑" pitchFamily="34" charset="-122"/>
                <a:ea typeface="微软雅黑" pitchFamily="34" charset="-122"/>
              </a:rPr>
              <a:t>//在for循环过程中将i传递到函数表达式中的index, index会成为一个局部变量,不会被释放,长期驻扎在内存中</a:t>
            </a:r>
          </a:p>
          <a:p>
            <a:pPr>
              <a:lnSpc>
                <a:spcPct val="150000"/>
              </a:lnSpc>
              <a:defRPr/>
            </a:pPr>
            <a:r>
              <a:rPr lang="zh-CN" altLang="en-US" sz="1800" dirty="0">
                <a:solidFill>
                  <a:srgbClr val="FF682F"/>
                </a:solidFill>
                <a:latin typeface="微软雅黑" pitchFamily="34" charset="-122"/>
                <a:ea typeface="微软雅黑" pitchFamily="34" charset="-122"/>
              </a:rPr>
              <a:t>	aLi[i].onclick = (function(index){</a:t>
            </a:r>
          </a:p>
          <a:p>
            <a:pPr>
              <a:lnSpc>
                <a:spcPct val="150000"/>
              </a:lnSpc>
              <a:defRPr/>
            </a:pPr>
            <a:r>
              <a:rPr lang="zh-CN" altLang="en-US" sz="1800" dirty="0">
                <a:solidFill>
                  <a:srgbClr val="FF682F"/>
                </a:solidFill>
                <a:latin typeface="微软雅黑" pitchFamily="34" charset="-122"/>
                <a:ea typeface="微软雅黑" pitchFamily="34" charset="-122"/>
              </a:rPr>
              <a:t>		return function(){</a:t>
            </a:r>
          </a:p>
          <a:p>
            <a:pPr>
              <a:lnSpc>
                <a:spcPct val="150000"/>
              </a:lnSpc>
              <a:defRPr/>
            </a:pPr>
            <a:r>
              <a:rPr lang="zh-CN" altLang="en-US" sz="1800" dirty="0">
                <a:solidFill>
                  <a:srgbClr val="FF682F"/>
                </a:solidFill>
                <a:latin typeface="微软雅黑" pitchFamily="34" charset="-122"/>
                <a:ea typeface="微软雅黑" pitchFamily="34" charset="-122"/>
              </a:rPr>
              <a:t>			console.log(index);</a:t>
            </a:r>
          </a:p>
          <a:p>
            <a:pPr>
              <a:lnSpc>
                <a:spcPct val="150000"/>
              </a:lnSpc>
              <a:defRPr/>
            </a:pPr>
            <a:r>
              <a:rPr lang="zh-CN" altLang="en-US" sz="1800" dirty="0">
                <a:solidFill>
                  <a:srgbClr val="FF682F"/>
                </a:solidFill>
                <a:latin typeface="微软雅黑" pitchFamily="34" charset="-122"/>
                <a:ea typeface="微软雅黑" pitchFamily="34" charset="-122"/>
              </a:rPr>
              <a:t>		}</a:t>
            </a:r>
          </a:p>
          <a:p>
            <a:pPr>
              <a:lnSpc>
                <a:spcPct val="150000"/>
              </a:lnSpc>
              <a:defRPr/>
            </a:pPr>
            <a:r>
              <a:rPr lang="zh-CN" altLang="en-US" sz="1800" dirty="0">
                <a:solidFill>
                  <a:srgbClr val="FF682F"/>
                </a:solidFill>
                <a:latin typeface="微软雅黑" pitchFamily="34" charset="-122"/>
                <a:ea typeface="微软雅黑" pitchFamily="34" charset="-122"/>
              </a:rPr>
              <a:t>	})(i);</a:t>
            </a:r>
          </a:p>
          <a:p>
            <a:pPr>
              <a:lnSpc>
                <a:spcPct val="150000"/>
              </a:lnSpc>
              <a:defRPr/>
            </a:pPr>
            <a:r>
              <a:rPr lang="zh-CN" altLang="en-US" sz="1800" dirty="0">
                <a:solidFill>
                  <a:srgbClr val="FF682F"/>
                </a:solidFill>
                <a:latin typeface="微软雅黑" pitchFamily="34" charset="-122"/>
                <a:ea typeface="微软雅黑" pitchFamily="34" charset="-122"/>
              </a:rPr>
              <a:t>}</a:t>
            </a:r>
          </a:p>
          <a:p>
            <a:pPr>
              <a:lnSpc>
                <a:spcPct val="150000"/>
              </a:lnSpc>
              <a:defRPr/>
            </a:pPr>
            <a:endParaRPr lang="zh-CN" altLang="en-US" sz="16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组合 3"/>
          <p:cNvGrpSpPr/>
          <p:nvPr/>
        </p:nvGrpSpPr>
        <p:grpSpPr bwMode="auto">
          <a:xfrm>
            <a:off x="703263" y="694689"/>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2436956" y="1610964"/>
              <a:ext cx="3787504" cy="548955"/>
            </a:xfrm>
            <a:prstGeom prst="rect">
              <a:avLst/>
            </a:prstGeom>
            <a:noFill/>
          </p:spPr>
          <p:txBody>
            <a:bodyPr wrap="square">
              <a:spAutoFit/>
            </a:bodyPr>
            <a:lstStyle/>
            <a:p>
              <a:pPr algn="ctr">
                <a:defRPr/>
              </a:pPr>
              <a:r>
                <a:rPr lang="zh-CN" altLang="en-US" sz="2800" b="1" kern="100" dirty="0">
                  <a:solidFill>
                    <a:schemeClr val="bg1"/>
                  </a:solidFill>
                  <a:latin typeface="微软雅黑" pitchFamily="34" charset="-122"/>
                  <a:ea typeface="微软雅黑" pitchFamily="34" charset="-122"/>
                </a:rPr>
                <a:t>面向对象和面向过程</a:t>
              </a:r>
              <a:endParaRPr lang="zh-CN" altLang="en-US" sz="2800" dirty="0">
                <a:latin typeface="Arial" pitchFamily="34" charset="0"/>
              </a:endParaRPr>
            </a:p>
          </p:txBody>
        </p:sp>
      </p:grpSp>
      <p:sp>
        <p:nvSpPr>
          <p:cNvPr id="3075" name="文本框 4"/>
          <p:cNvSpPr txBox="1">
            <a:spLocks noChangeArrowheads="1"/>
          </p:cNvSpPr>
          <p:nvPr/>
        </p:nvSpPr>
        <p:spPr bwMode="auto">
          <a:xfrm>
            <a:off x="611505" y="1844675"/>
            <a:ext cx="7888605" cy="3566160"/>
          </a:xfrm>
          <a:prstGeom prst="rect">
            <a:avLst/>
          </a:prstGeom>
          <a:noFill/>
          <a:ln w="9525">
            <a:noFill/>
            <a:miter lim="800000"/>
          </a:ln>
        </p:spPr>
        <p:txBody>
          <a:bodyPr wrap="square">
            <a:spAutoFit/>
          </a:bodyPr>
          <a:lstStyle/>
          <a:p>
            <a:pPr>
              <a:lnSpc>
                <a:spcPct val="150000"/>
              </a:lnSpc>
              <a:defRPr/>
            </a:pPr>
            <a:r>
              <a:rPr lang="zh-CN" altLang="en-US" sz="2400" dirty="0">
                <a:latin typeface="微软雅黑" pitchFamily="34" charset="-122"/>
                <a:ea typeface="微软雅黑" pitchFamily="34" charset="-122"/>
              </a:rPr>
              <a:t>例子：小狗吃食（闻一闻smell、舔一舔lick、咬一咬bite）</a:t>
            </a:r>
          </a:p>
          <a:p>
            <a:pPr>
              <a:lnSpc>
                <a:spcPct val="150000"/>
              </a:lnSpc>
              <a:defRPr/>
            </a:pPr>
            <a:r>
              <a:rPr lang="zh-CN" altLang="en-US" sz="2000" dirty="0">
                <a:latin typeface="微软雅黑" pitchFamily="34" charset="-122"/>
                <a:ea typeface="微软雅黑" pitchFamily="34" charset="-122"/>
              </a:rPr>
              <a:t>          分别采用面向过程和</a:t>
            </a:r>
            <a:r>
              <a:rPr lang="zh-CN" altLang="en-US" sz="2000" dirty="0">
                <a:latin typeface="微软雅黑" pitchFamily="34" charset="-122"/>
                <a:ea typeface="微软雅黑" pitchFamily="34" charset="-122"/>
                <a:sym typeface="+mn-ea"/>
              </a:rPr>
              <a:t>面向对象来分析</a:t>
            </a:r>
          </a:p>
          <a:p>
            <a:pPr>
              <a:lnSpc>
                <a:spcPct val="150000"/>
              </a:lnSpc>
              <a:defRPr/>
            </a:pPr>
            <a:endParaRPr lang="zh-CN" altLang="en-US" sz="2400" dirty="0">
              <a:latin typeface="微软雅黑" pitchFamily="34" charset="-122"/>
              <a:ea typeface="微软雅黑" pitchFamily="34" charset="-122"/>
              <a:sym typeface="+mn-ea"/>
            </a:endParaRPr>
          </a:p>
          <a:p>
            <a:pPr>
              <a:lnSpc>
                <a:spcPct val="150000"/>
              </a:lnSpc>
              <a:defRPr/>
            </a:pPr>
            <a:r>
              <a:rPr lang="zh-CN" altLang="en-US" sz="2000" dirty="0">
                <a:latin typeface="微软雅黑" pitchFamily="34" charset="-122"/>
                <a:ea typeface="微软雅黑" pitchFamily="34" charset="-122"/>
              </a:rPr>
              <a:t>面向过程 </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先闻一闻</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然后再舔一舔</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最后再咬一咬 </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注重过程</a:t>
            </a:r>
            <a:r>
              <a:rPr lang="en-US" altLang="zh-CN" sz="2000" dirty="0">
                <a:latin typeface="微软雅黑" pitchFamily="34" charset="-122"/>
                <a:ea typeface="微软雅黑" pitchFamily="34" charset="-122"/>
              </a:rPr>
              <a:t>) </a:t>
            </a:r>
          </a:p>
          <a:p>
            <a:pPr>
              <a:lnSpc>
                <a:spcPct val="150000"/>
              </a:lnSpc>
              <a:defRPr/>
            </a:pPr>
            <a:r>
              <a:rPr lang="zh-CN" altLang="en-US" sz="2000" dirty="0">
                <a:latin typeface="微软雅黑" pitchFamily="34" charset="-122"/>
                <a:ea typeface="微软雅黑" pitchFamily="34" charset="-122"/>
              </a:rPr>
              <a:t>面向对象 </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小狗是一个对象</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它可以闻一闻食物</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可以舔一舔食物</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可以咬一咬食物</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不注重过程</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注重对象</a:t>
            </a:r>
            <a:r>
              <a:rPr lang="en-US" altLang="zh-CN" sz="2000" dirty="0">
                <a:latin typeface="微软雅黑" pitchFamily="34" charset="-122"/>
                <a:ea typeface="微软雅黑" pitchFamily="34" charset="-122"/>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bwMode="auto">
          <a:xfrm>
            <a:off x="703263" y="1196974"/>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3000466" y="1610649"/>
              <a:ext cx="3223996" cy="518458"/>
            </a:xfrm>
            <a:prstGeom prst="rect">
              <a:avLst/>
            </a:prstGeom>
            <a:noFill/>
          </p:spPr>
          <p:txBody>
            <a:bodyPr wrap="square">
              <a:spAutoFit/>
            </a:bodyPr>
            <a:lstStyle/>
            <a:p>
              <a:pPr algn="ctr">
                <a:defRPr/>
              </a:pPr>
              <a:r>
                <a:rPr lang="en-US" altLang="zh-CN" sz="2800" b="1" dirty="0">
                  <a:solidFill>
                    <a:schemeClr val="bg1"/>
                  </a:solidFill>
                  <a:latin typeface="Arial" pitchFamily="34" charset="0"/>
                </a:rPr>
                <a:t>this</a:t>
              </a:r>
              <a:r>
                <a:rPr lang="zh-CN" altLang="en-US" sz="2800" b="1" dirty="0">
                  <a:solidFill>
                    <a:schemeClr val="bg1"/>
                  </a:solidFill>
                  <a:latin typeface="Arial" pitchFamily="34" charset="0"/>
                </a:rPr>
                <a:t>关键字</a:t>
              </a:r>
            </a:p>
          </p:txBody>
        </p:sp>
      </p:grpSp>
      <p:sp>
        <p:nvSpPr>
          <p:cNvPr id="3075" name="文本框 4"/>
          <p:cNvSpPr txBox="1">
            <a:spLocks noChangeArrowheads="1"/>
          </p:cNvSpPr>
          <p:nvPr/>
        </p:nvSpPr>
        <p:spPr bwMode="auto">
          <a:xfrm>
            <a:off x="703262" y="2194225"/>
            <a:ext cx="7648575" cy="3474720"/>
          </a:xfrm>
          <a:prstGeom prst="rect">
            <a:avLst/>
          </a:prstGeom>
          <a:noFill/>
          <a:ln w="9525">
            <a:noFill/>
            <a:miter lim="800000"/>
          </a:ln>
        </p:spPr>
        <p:txBody>
          <a:bodyPr>
            <a:spAutoFit/>
          </a:bodyPr>
          <a:lstStyle/>
          <a:p>
            <a:pPr>
              <a:lnSpc>
                <a:spcPct val="150000"/>
              </a:lnSpc>
              <a:defRPr/>
            </a:pPr>
            <a:r>
              <a:rPr lang="en-US" altLang="zh-CN" sz="2000" dirty="0">
                <a:latin typeface="微软雅黑" pitchFamily="34" charset="-122"/>
                <a:ea typeface="微软雅黑" pitchFamily="34" charset="-122"/>
              </a:rPr>
              <a:t>this</a:t>
            </a:r>
            <a:r>
              <a:rPr lang="zh-CN" altLang="en-US" sz="2000" dirty="0">
                <a:latin typeface="微软雅黑" pitchFamily="34" charset="-122"/>
                <a:ea typeface="微软雅黑" pitchFamily="34" charset="-122"/>
              </a:rPr>
              <a:t>关键字</a:t>
            </a:r>
          </a:p>
          <a:p>
            <a:pPr>
              <a:lnSpc>
                <a:spcPct val="150000"/>
              </a:lnSpc>
              <a:defRPr/>
            </a:pPr>
            <a:r>
              <a:rPr lang="en-US" altLang="zh-CN" sz="1600" dirty="0">
                <a:latin typeface="微软雅黑" pitchFamily="34" charset="-122"/>
                <a:ea typeface="微软雅黑" pitchFamily="34" charset="-122"/>
              </a:rPr>
              <a:t>JS</a:t>
            </a:r>
            <a:r>
              <a:rPr lang="zh-CN" altLang="en-US" sz="1600" dirty="0">
                <a:latin typeface="微软雅黑" pitchFamily="34" charset="-122"/>
                <a:ea typeface="微软雅黑" pitchFamily="34" charset="-122"/>
              </a:rPr>
              <a:t>中的</a:t>
            </a:r>
            <a:r>
              <a:rPr lang="en-US" altLang="zh-CN" sz="1600" dirty="0">
                <a:latin typeface="微软雅黑" pitchFamily="34" charset="-122"/>
                <a:ea typeface="微软雅黑" pitchFamily="34" charset="-122"/>
              </a:rPr>
              <a:t>this</a:t>
            </a:r>
            <a:r>
              <a:rPr lang="zh-CN" altLang="en-US" sz="1600" dirty="0">
                <a:latin typeface="微软雅黑" pitchFamily="34" charset="-122"/>
                <a:ea typeface="微软雅黑" pitchFamily="34" charset="-122"/>
              </a:rPr>
              <a:t>到底指的是哪个对象</a:t>
            </a:r>
            <a:r>
              <a:rPr lang="en-US" altLang="zh-CN" sz="1600" dirty="0">
                <a:latin typeface="微软雅黑" pitchFamily="34" charset="-122"/>
                <a:ea typeface="微软雅黑" pitchFamily="34" charset="-122"/>
              </a:rPr>
              <a:t>?</a:t>
            </a:r>
          </a:p>
          <a:p>
            <a:pPr>
              <a:lnSpc>
                <a:spcPct val="150000"/>
              </a:lnSpc>
              <a:defRPr/>
            </a:pPr>
            <a:endParaRPr lang="en-US" altLang="zh-CN" sz="1600" dirty="0">
              <a:latin typeface="微软雅黑" pitchFamily="34" charset="-122"/>
              <a:ea typeface="微软雅黑" pitchFamily="34" charset="-122"/>
            </a:endParaRPr>
          </a:p>
          <a:p>
            <a:pPr>
              <a:lnSpc>
                <a:spcPct val="150000"/>
              </a:lnSpc>
              <a:defRPr/>
            </a:pPr>
            <a:r>
              <a:rPr lang="zh-CN" altLang="en-US" sz="1600" dirty="0">
                <a:latin typeface="微软雅黑" pitchFamily="34" charset="-122"/>
                <a:ea typeface="微软雅黑" pitchFamily="34" charset="-122"/>
              </a:rPr>
              <a:t>先来看一段代码</a:t>
            </a:r>
            <a:r>
              <a:rPr lang="en-US" altLang="zh-CN" sz="1600" dirty="0">
                <a:latin typeface="微软雅黑" pitchFamily="34" charset="-122"/>
                <a:ea typeface="微软雅黑" pitchFamily="34" charset="-122"/>
              </a:rPr>
              <a:t>:</a:t>
            </a:r>
          </a:p>
          <a:p>
            <a:pPr>
              <a:lnSpc>
                <a:spcPct val="150000"/>
              </a:lnSpc>
              <a:defRPr/>
            </a:pPr>
            <a:r>
              <a:rPr lang="en-US" altLang="zh-CN" sz="1600" dirty="0">
                <a:solidFill>
                  <a:srgbClr val="FF682F"/>
                </a:solidFill>
                <a:latin typeface="微软雅黑" pitchFamily="34" charset="-122"/>
                <a:ea typeface="微软雅黑" pitchFamily="34" charset="-122"/>
              </a:rPr>
              <a:t>target.onclick = function() {</a:t>
            </a:r>
          </a:p>
          <a:p>
            <a:pPr>
              <a:lnSpc>
                <a:spcPct val="150000"/>
              </a:lnSpc>
              <a:defRPr/>
            </a:pPr>
            <a:r>
              <a:rPr lang="en-US" altLang="zh-CN" sz="1600" dirty="0">
                <a:solidFill>
                  <a:srgbClr val="FF682F"/>
                </a:solidFill>
                <a:latin typeface="微软雅黑" pitchFamily="34" charset="-122"/>
                <a:ea typeface="微软雅黑" pitchFamily="34" charset="-122"/>
              </a:rPr>
              <a:t>      console.log(this);</a:t>
            </a:r>
          </a:p>
          <a:p>
            <a:pPr>
              <a:lnSpc>
                <a:spcPct val="150000"/>
              </a:lnSpc>
              <a:defRPr/>
            </a:pPr>
            <a:r>
              <a:rPr lang="en-US" altLang="zh-CN" sz="1600" dirty="0">
                <a:solidFill>
                  <a:srgbClr val="FF682F"/>
                </a:solidFill>
                <a:latin typeface="微软雅黑" pitchFamily="34" charset="-122"/>
                <a:ea typeface="微软雅黑" pitchFamily="34" charset="-122"/>
              </a:rPr>
              <a:t>}</a:t>
            </a:r>
          </a:p>
          <a:p>
            <a:pPr>
              <a:lnSpc>
                <a:spcPct val="150000"/>
              </a:lnSpc>
              <a:defRPr/>
            </a:pPr>
            <a:r>
              <a:rPr lang="zh-CN" altLang="en-US" sz="1600" dirty="0">
                <a:latin typeface="微软雅黑" pitchFamily="34" charset="-122"/>
                <a:ea typeface="微软雅黑" pitchFamily="34" charset="-122"/>
              </a:rPr>
              <a:t>这里的</a:t>
            </a:r>
            <a:r>
              <a:rPr lang="en-US" altLang="zh-CN" sz="1600" dirty="0">
                <a:latin typeface="微软雅黑" pitchFamily="34" charset="-122"/>
                <a:ea typeface="微软雅黑" pitchFamily="34" charset="-122"/>
              </a:rPr>
              <a:t>this</a:t>
            </a:r>
            <a:r>
              <a:rPr lang="zh-CN" altLang="en-US" sz="1600" dirty="0">
                <a:latin typeface="微软雅黑" pitchFamily="34" charset="-122"/>
                <a:ea typeface="微软雅黑" pitchFamily="34" charset="-122"/>
              </a:rPr>
              <a:t>会打印出什么</a:t>
            </a:r>
            <a:r>
              <a:rPr lang="en-US" altLang="zh-CN" sz="1600" dirty="0">
                <a:latin typeface="微软雅黑" pitchFamily="34" charset="-122"/>
                <a:ea typeface="微软雅黑" pitchFamily="34" charset="-122"/>
              </a:rPr>
              <a:t>?</a:t>
            </a:r>
          </a:p>
          <a:p>
            <a:pPr>
              <a:lnSpc>
                <a:spcPct val="150000"/>
              </a:lnSpc>
              <a:defRPr/>
            </a:pPr>
            <a:r>
              <a:rPr lang="zh-CN" altLang="en-US" sz="1600" dirty="0">
                <a:latin typeface="微软雅黑" pitchFamily="34" charset="-122"/>
                <a:ea typeface="微软雅黑" pitchFamily="34" charset="-122"/>
              </a:rPr>
              <a:t>很明显</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这里的</a:t>
            </a:r>
            <a:r>
              <a:rPr lang="en-US" altLang="zh-CN" sz="1600" dirty="0">
                <a:latin typeface="微软雅黑" pitchFamily="34" charset="-122"/>
                <a:ea typeface="微软雅黑" pitchFamily="34" charset="-122"/>
              </a:rPr>
              <a:t>this</a:t>
            </a:r>
            <a:r>
              <a:rPr lang="zh-CN" altLang="en-US" sz="1600" dirty="0">
                <a:latin typeface="微软雅黑" pitchFamily="34" charset="-122"/>
                <a:ea typeface="微软雅黑" pitchFamily="34" charset="-122"/>
              </a:rPr>
              <a:t>指的是</a:t>
            </a:r>
            <a:r>
              <a:rPr lang="en-US" altLang="zh-CN" sz="1600" dirty="0">
                <a:latin typeface="微软雅黑" pitchFamily="34" charset="-122"/>
                <a:ea typeface="微软雅黑" pitchFamily="34" charset="-122"/>
              </a:rPr>
              <a:t>target</a:t>
            </a:r>
            <a:r>
              <a:rPr lang="zh-CN" altLang="en-US" sz="1600" dirty="0">
                <a:latin typeface="微软雅黑" pitchFamily="34" charset="-122"/>
                <a:ea typeface="微软雅黑" pitchFamily="34" charset="-122"/>
              </a:rPr>
              <a:t>本身</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bwMode="auto">
          <a:xfrm>
            <a:off x="703263" y="1196974"/>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3000466" y="1610649"/>
              <a:ext cx="3223996" cy="518458"/>
            </a:xfrm>
            <a:prstGeom prst="rect">
              <a:avLst/>
            </a:prstGeom>
            <a:noFill/>
          </p:spPr>
          <p:txBody>
            <a:bodyPr wrap="square">
              <a:spAutoFit/>
            </a:bodyPr>
            <a:lstStyle/>
            <a:p>
              <a:pPr algn="ctr">
                <a:defRPr/>
              </a:pPr>
              <a:r>
                <a:rPr lang="en-US" altLang="zh-CN" sz="2800" b="1" dirty="0">
                  <a:solidFill>
                    <a:schemeClr val="bg1"/>
                  </a:solidFill>
                  <a:latin typeface="Arial" pitchFamily="34" charset="0"/>
                </a:rPr>
                <a:t>this</a:t>
              </a:r>
              <a:r>
                <a:rPr lang="zh-CN" altLang="en-US" sz="2800" b="1" dirty="0">
                  <a:solidFill>
                    <a:schemeClr val="bg1"/>
                  </a:solidFill>
                  <a:latin typeface="Arial" pitchFamily="34" charset="0"/>
                </a:rPr>
                <a:t>关键字</a:t>
              </a:r>
            </a:p>
          </p:txBody>
        </p:sp>
      </p:grpSp>
      <p:sp>
        <p:nvSpPr>
          <p:cNvPr id="3075" name="文本框 4"/>
          <p:cNvSpPr txBox="1">
            <a:spLocks noChangeArrowheads="1"/>
          </p:cNvSpPr>
          <p:nvPr/>
        </p:nvSpPr>
        <p:spPr bwMode="auto">
          <a:xfrm>
            <a:off x="684212" y="2205020"/>
            <a:ext cx="7648575" cy="3474720"/>
          </a:xfrm>
          <a:prstGeom prst="rect">
            <a:avLst/>
          </a:prstGeom>
          <a:noFill/>
          <a:ln w="9525">
            <a:noFill/>
            <a:miter lim="800000"/>
          </a:ln>
        </p:spPr>
        <p:txBody>
          <a:bodyPr>
            <a:spAutoFit/>
          </a:bodyPr>
          <a:lstStyle/>
          <a:p>
            <a:pPr>
              <a:lnSpc>
                <a:spcPct val="150000"/>
              </a:lnSpc>
              <a:defRPr/>
            </a:pPr>
            <a:r>
              <a:rPr lang="en-US" altLang="zh-CN" sz="2000" dirty="0">
                <a:latin typeface="微软雅黑" pitchFamily="34" charset="-122"/>
                <a:ea typeface="微软雅黑" pitchFamily="34" charset="-122"/>
              </a:rPr>
              <a:t>this</a:t>
            </a:r>
            <a:r>
              <a:rPr lang="zh-CN" altLang="en-US" sz="2000" dirty="0">
                <a:latin typeface="微软雅黑" pitchFamily="34" charset="-122"/>
                <a:ea typeface="微软雅黑" pitchFamily="34" charset="-122"/>
              </a:rPr>
              <a:t>关键字</a:t>
            </a:r>
          </a:p>
          <a:p>
            <a:pPr>
              <a:lnSpc>
                <a:spcPct val="150000"/>
              </a:lnSpc>
              <a:defRPr/>
            </a:pPr>
            <a:r>
              <a:rPr lang="en-US" altLang="zh-CN" sz="1600" dirty="0">
                <a:latin typeface="微软雅黑" pitchFamily="34" charset="-122"/>
                <a:ea typeface="微软雅黑" pitchFamily="34" charset="-122"/>
              </a:rPr>
              <a:t>JS</a:t>
            </a:r>
            <a:r>
              <a:rPr lang="zh-CN" altLang="en-US" sz="1600" dirty="0">
                <a:latin typeface="微软雅黑" pitchFamily="34" charset="-122"/>
                <a:ea typeface="微软雅黑" pitchFamily="34" charset="-122"/>
              </a:rPr>
              <a:t>中的</a:t>
            </a:r>
            <a:r>
              <a:rPr lang="en-US" altLang="zh-CN" sz="1600" dirty="0">
                <a:latin typeface="微软雅黑" pitchFamily="34" charset="-122"/>
                <a:ea typeface="微软雅黑" pitchFamily="34" charset="-122"/>
              </a:rPr>
              <a:t>this</a:t>
            </a:r>
            <a:r>
              <a:rPr lang="zh-CN" altLang="en-US" sz="1600" dirty="0">
                <a:latin typeface="微软雅黑" pitchFamily="34" charset="-122"/>
                <a:ea typeface="微软雅黑" pitchFamily="34" charset="-122"/>
              </a:rPr>
              <a:t>到底指的是当前对象</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那么这个当前对象指的又是什么</a:t>
            </a:r>
            <a:r>
              <a:rPr lang="en-US" altLang="zh-CN" sz="1600" dirty="0">
                <a:latin typeface="微软雅黑" pitchFamily="34" charset="-122"/>
                <a:ea typeface="微软雅黑" pitchFamily="34" charset="-122"/>
              </a:rPr>
              <a:t>? </a:t>
            </a:r>
          </a:p>
          <a:p>
            <a:pPr>
              <a:lnSpc>
                <a:spcPct val="150000"/>
              </a:lnSpc>
              <a:defRPr/>
            </a:pPr>
            <a:endParaRPr lang="zh-CN" altLang="en-US" sz="1600" dirty="0">
              <a:latin typeface="微软雅黑" pitchFamily="34" charset="-122"/>
              <a:ea typeface="微软雅黑" pitchFamily="34" charset="-122"/>
            </a:endParaRPr>
          </a:p>
          <a:p>
            <a:pPr>
              <a:lnSpc>
                <a:spcPct val="150000"/>
              </a:lnSpc>
              <a:defRPr/>
            </a:pPr>
            <a:r>
              <a:rPr lang="en-US" altLang="zh-CN" sz="1600" dirty="0">
                <a:latin typeface="微软雅黑" pitchFamily="34" charset="-122"/>
                <a:ea typeface="微软雅黑" pitchFamily="34" charset="-122"/>
              </a:rPr>
              <a:t>this</a:t>
            </a:r>
            <a:r>
              <a:rPr lang="zh-CN" altLang="en-US" sz="1600" dirty="0">
                <a:latin typeface="微软雅黑" pitchFamily="34" charset="-122"/>
                <a:ea typeface="微软雅黑" pitchFamily="34" charset="-122"/>
              </a:rPr>
              <a:t>在不同的代码环境下代表的对象是不一样的</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就像说话的语义一样</a:t>
            </a:r>
            <a:r>
              <a:rPr lang="en-US" altLang="zh-CN" sz="1600" dirty="0">
                <a:latin typeface="微软雅黑" pitchFamily="34" charset="-122"/>
                <a:ea typeface="微软雅黑" pitchFamily="34" charset="-122"/>
              </a:rPr>
              <a:t>: </a:t>
            </a:r>
          </a:p>
          <a:p>
            <a:pPr>
              <a:lnSpc>
                <a:spcPct val="150000"/>
              </a:lnSpc>
              <a:defRPr/>
            </a:pPr>
            <a:r>
              <a:rPr lang="zh-CN" altLang="en-US" sz="1600" b="1" dirty="0">
                <a:latin typeface="微软雅黑" pitchFamily="34" charset="-122"/>
                <a:ea typeface="微软雅黑" pitchFamily="34" charset="-122"/>
              </a:rPr>
              <a:t>如果有个人对你喊 </a:t>
            </a:r>
            <a:r>
              <a:rPr lang="en-US" altLang="zh-CN" sz="1600" b="1" dirty="0">
                <a:latin typeface="微软雅黑" pitchFamily="34" charset="-122"/>
                <a:ea typeface="微软雅黑" pitchFamily="34" charset="-122"/>
              </a:rPr>
              <a:t>: </a:t>
            </a:r>
            <a:r>
              <a:rPr lang="zh-CN" altLang="en-US" sz="1600" b="1" dirty="0">
                <a:latin typeface="微软雅黑" pitchFamily="34" charset="-122"/>
                <a:ea typeface="微软雅黑" pitchFamily="34" charset="-122"/>
              </a:rPr>
              <a:t>开</a:t>
            </a:r>
            <a:r>
              <a:rPr lang="en-US" altLang="zh-CN" sz="1600" b="1" dirty="0">
                <a:latin typeface="微软雅黑" pitchFamily="34" charset="-122"/>
                <a:ea typeface="微软雅黑" pitchFamily="34" charset="-122"/>
              </a:rPr>
              <a:t>!</a:t>
            </a:r>
          </a:p>
          <a:p>
            <a:pPr>
              <a:lnSpc>
                <a:spcPct val="150000"/>
              </a:lnSpc>
              <a:defRPr/>
            </a:pPr>
            <a:r>
              <a:rPr lang="zh-CN" altLang="en-US" sz="1600" dirty="0">
                <a:latin typeface="微软雅黑" pitchFamily="34" charset="-122"/>
                <a:ea typeface="微软雅黑" pitchFamily="34" charset="-122"/>
              </a:rPr>
              <a:t>当你手里有一把枪</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你会开枪</a:t>
            </a:r>
            <a:r>
              <a:rPr lang="en-US" altLang="zh-CN" sz="1600" dirty="0">
                <a:latin typeface="微软雅黑" pitchFamily="34" charset="-122"/>
                <a:ea typeface="微软雅黑" pitchFamily="34" charset="-122"/>
              </a:rPr>
              <a:t>;</a:t>
            </a:r>
          </a:p>
          <a:p>
            <a:pPr>
              <a:lnSpc>
                <a:spcPct val="150000"/>
              </a:lnSpc>
              <a:defRPr/>
            </a:pPr>
            <a:r>
              <a:rPr lang="zh-CN" altLang="en-US" sz="1600" dirty="0">
                <a:latin typeface="微软雅黑" pitchFamily="34" charset="-122"/>
                <a:ea typeface="微软雅黑" pitchFamily="34" charset="-122"/>
              </a:rPr>
              <a:t>当你坐在车上</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你会开车</a:t>
            </a:r>
            <a:r>
              <a:rPr lang="en-US" altLang="zh-CN" sz="1600" dirty="0">
                <a:latin typeface="微软雅黑" pitchFamily="34" charset="-122"/>
                <a:ea typeface="微软雅黑" pitchFamily="34" charset="-122"/>
              </a:rPr>
              <a:t>;</a:t>
            </a:r>
          </a:p>
          <a:p>
            <a:pPr>
              <a:lnSpc>
                <a:spcPct val="150000"/>
              </a:lnSpc>
              <a:defRPr/>
            </a:pPr>
            <a:r>
              <a:rPr lang="zh-CN" altLang="en-US" sz="1600" dirty="0">
                <a:latin typeface="微软雅黑" pitchFamily="34" charset="-122"/>
                <a:ea typeface="微软雅黑" pitchFamily="34" charset="-122"/>
              </a:rPr>
              <a:t>当你站在阳台上</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你会开窗</a:t>
            </a:r>
            <a:r>
              <a:rPr lang="en-US" altLang="zh-CN" sz="1600" dirty="0">
                <a:latin typeface="微软雅黑" pitchFamily="34" charset="-122"/>
                <a:ea typeface="微软雅黑" pitchFamily="34" charset="-122"/>
              </a:rPr>
              <a:t>...</a:t>
            </a:r>
          </a:p>
          <a:p>
            <a:pPr>
              <a:lnSpc>
                <a:spcPct val="150000"/>
              </a:lnSpc>
              <a:defRPr/>
            </a:pPr>
            <a:endParaRPr lang="zh-CN" altLang="en-US" sz="16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bwMode="auto">
          <a:xfrm>
            <a:off x="703263" y="909954"/>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3000466" y="1610649"/>
              <a:ext cx="3223996" cy="518458"/>
            </a:xfrm>
            <a:prstGeom prst="rect">
              <a:avLst/>
            </a:prstGeom>
            <a:noFill/>
          </p:spPr>
          <p:txBody>
            <a:bodyPr wrap="square">
              <a:spAutoFit/>
            </a:bodyPr>
            <a:lstStyle/>
            <a:p>
              <a:pPr algn="ctr">
                <a:defRPr/>
              </a:pPr>
              <a:r>
                <a:rPr lang="en-US" altLang="zh-CN" sz="2800" b="1" dirty="0">
                  <a:solidFill>
                    <a:schemeClr val="bg1"/>
                  </a:solidFill>
                  <a:latin typeface="Arial" pitchFamily="34" charset="0"/>
                </a:rPr>
                <a:t>this</a:t>
              </a:r>
              <a:r>
                <a:rPr lang="zh-CN" altLang="en-US" sz="2800" b="1" dirty="0">
                  <a:solidFill>
                    <a:schemeClr val="bg1"/>
                  </a:solidFill>
                  <a:latin typeface="Arial" pitchFamily="34" charset="0"/>
                </a:rPr>
                <a:t>关键字</a:t>
              </a:r>
            </a:p>
          </p:txBody>
        </p:sp>
      </p:grpSp>
      <p:sp>
        <p:nvSpPr>
          <p:cNvPr id="3075" name="文本框 4"/>
          <p:cNvSpPr txBox="1">
            <a:spLocks noChangeArrowheads="1"/>
          </p:cNvSpPr>
          <p:nvPr/>
        </p:nvSpPr>
        <p:spPr bwMode="auto">
          <a:xfrm>
            <a:off x="684212" y="1700830"/>
            <a:ext cx="7648575" cy="4572000"/>
          </a:xfrm>
          <a:prstGeom prst="rect">
            <a:avLst/>
          </a:prstGeom>
          <a:noFill/>
          <a:ln w="9525">
            <a:noFill/>
            <a:miter lim="800000"/>
          </a:ln>
        </p:spPr>
        <p:txBody>
          <a:bodyPr>
            <a:spAutoFit/>
          </a:bodyPr>
          <a:lstStyle/>
          <a:p>
            <a:pPr>
              <a:lnSpc>
                <a:spcPct val="150000"/>
              </a:lnSpc>
              <a:defRPr/>
            </a:pPr>
            <a:r>
              <a:rPr lang="en-US" altLang="zh-CN" sz="2000" b="1" dirty="0">
                <a:latin typeface="微软雅黑" pitchFamily="34" charset="-122"/>
                <a:ea typeface="微软雅黑" pitchFamily="34" charset="-122"/>
              </a:rPr>
              <a:t>this</a:t>
            </a:r>
            <a:r>
              <a:rPr lang="zh-CN" altLang="en-US" sz="2000" b="1" dirty="0">
                <a:latin typeface="微软雅黑" pitchFamily="34" charset="-122"/>
                <a:ea typeface="微软雅黑" pitchFamily="34" charset="-122"/>
              </a:rPr>
              <a:t>关键字</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指的是此刻正在运行的函数所依附的对象</a:t>
            </a:r>
          </a:p>
          <a:p>
            <a:pPr>
              <a:lnSpc>
                <a:spcPct val="150000"/>
              </a:lnSpc>
              <a:defRPr/>
            </a:pPr>
            <a:r>
              <a:rPr lang="en-US" altLang="zh-CN" sz="1600" dirty="0">
                <a:solidFill>
                  <a:srgbClr val="FF682F"/>
                </a:solidFill>
                <a:latin typeface="微软雅黑" pitchFamily="34" charset="-122"/>
                <a:ea typeface="微软雅黑" pitchFamily="34" charset="-122"/>
              </a:rPr>
              <a:t>target.onclick = function() {</a:t>
            </a:r>
          </a:p>
          <a:p>
            <a:pPr>
              <a:lnSpc>
                <a:spcPct val="150000"/>
              </a:lnSpc>
              <a:defRPr/>
            </a:pPr>
            <a:r>
              <a:rPr lang="en-US" altLang="zh-CN" sz="1600" dirty="0">
                <a:solidFill>
                  <a:srgbClr val="FF682F"/>
                </a:solidFill>
                <a:latin typeface="微软雅黑" pitchFamily="34" charset="-122"/>
                <a:ea typeface="微软雅黑" pitchFamily="34" charset="-122"/>
              </a:rPr>
              <a:t>      console.log(this);</a:t>
            </a:r>
          </a:p>
          <a:p>
            <a:pPr>
              <a:lnSpc>
                <a:spcPct val="150000"/>
              </a:lnSpc>
              <a:defRPr/>
            </a:pPr>
            <a:r>
              <a:rPr lang="en-US" altLang="zh-CN" sz="1600" dirty="0">
                <a:solidFill>
                  <a:srgbClr val="FF682F"/>
                </a:solidFill>
                <a:latin typeface="微软雅黑" pitchFamily="34" charset="-122"/>
                <a:ea typeface="微软雅黑" pitchFamily="34" charset="-122"/>
              </a:rPr>
              <a:t>}</a:t>
            </a:r>
          </a:p>
          <a:p>
            <a:pPr>
              <a:lnSpc>
                <a:spcPct val="150000"/>
              </a:lnSpc>
              <a:defRPr/>
            </a:pPr>
            <a:r>
              <a:rPr lang="en-US" altLang="zh-CN" sz="1600" dirty="0">
                <a:solidFill>
                  <a:srgbClr val="FF682F"/>
                </a:solidFill>
                <a:latin typeface="微软雅黑" pitchFamily="34" charset="-122"/>
                <a:ea typeface="微软雅黑" pitchFamily="34" charset="-122"/>
              </a:rPr>
              <a:t>var obj = {};</a:t>
            </a:r>
          </a:p>
          <a:p>
            <a:pPr>
              <a:lnSpc>
                <a:spcPct val="150000"/>
              </a:lnSpc>
              <a:defRPr/>
            </a:pPr>
            <a:r>
              <a:rPr lang="en-US" altLang="zh-CN" sz="1600" dirty="0">
                <a:solidFill>
                  <a:srgbClr val="FF682F"/>
                </a:solidFill>
                <a:latin typeface="微软雅黑" pitchFamily="34" charset="-122"/>
                <a:ea typeface="微软雅黑" pitchFamily="34" charset="-122"/>
              </a:rPr>
              <a:t>obj.test = target.onclick;</a:t>
            </a:r>
          </a:p>
          <a:p>
            <a:pPr>
              <a:lnSpc>
                <a:spcPct val="150000"/>
              </a:lnSpc>
              <a:defRPr/>
            </a:pPr>
            <a:r>
              <a:rPr lang="en-US" altLang="zh-CN" sz="1600" dirty="0">
                <a:solidFill>
                  <a:srgbClr val="FF682F"/>
                </a:solidFill>
                <a:latin typeface="微软雅黑" pitchFamily="34" charset="-122"/>
                <a:ea typeface="微软雅黑" pitchFamily="34" charset="-122"/>
              </a:rPr>
              <a:t>target.onclick();  </a:t>
            </a:r>
            <a:r>
              <a:rPr lang="en-US" altLang="zh-CN" sz="1600" dirty="0">
                <a:solidFill>
                  <a:schemeClr val="tx1"/>
                </a:solidFill>
                <a:latin typeface="微软雅黑" pitchFamily="34" charset="-122"/>
                <a:ea typeface="微软雅黑" pitchFamily="34" charset="-122"/>
              </a:rPr>
              <a:t>//</a:t>
            </a:r>
            <a:r>
              <a:rPr lang="zh-CN" altLang="en-US" sz="1600" dirty="0">
                <a:solidFill>
                  <a:schemeClr val="tx1"/>
                </a:solidFill>
                <a:latin typeface="微软雅黑" pitchFamily="34" charset="-122"/>
                <a:ea typeface="微软雅黑" pitchFamily="34" charset="-122"/>
              </a:rPr>
              <a:t>结果是</a:t>
            </a:r>
            <a:r>
              <a:rPr lang="en-US" altLang="zh-CN" sz="1600" dirty="0">
                <a:solidFill>
                  <a:schemeClr val="tx1"/>
                </a:solidFill>
                <a:latin typeface="微软雅黑" pitchFamily="34" charset="-122"/>
                <a:ea typeface="微软雅黑" pitchFamily="34" charset="-122"/>
              </a:rPr>
              <a:t>target</a:t>
            </a:r>
            <a:r>
              <a:rPr lang="zh-CN" altLang="en-US" sz="1600" dirty="0">
                <a:solidFill>
                  <a:schemeClr val="tx1"/>
                </a:solidFill>
                <a:latin typeface="微软雅黑" pitchFamily="34" charset="-122"/>
                <a:ea typeface="微软雅黑" pitchFamily="34" charset="-122"/>
              </a:rPr>
              <a:t>对象</a:t>
            </a:r>
          </a:p>
          <a:p>
            <a:pPr>
              <a:lnSpc>
                <a:spcPct val="150000"/>
              </a:lnSpc>
              <a:defRPr/>
            </a:pPr>
            <a:r>
              <a:rPr lang="en-US" altLang="zh-CN" sz="1600" dirty="0">
                <a:solidFill>
                  <a:srgbClr val="FF682F"/>
                </a:solidFill>
                <a:latin typeface="微软雅黑" pitchFamily="34" charset="-122"/>
                <a:ea typeface="微软雅黑" pitchFamily="34" charset="-122"/>
              </a:rPr>
              <a:t>obj.test();  </a:t>
            </a:r>
            <a:r>
              <a:rPr lang="en-US" altLang="zh-CN" sz="1600" dirty="0">
                <a:solidFill>
                  <a:schemeClr val="tx1"/>
                </a:solidFill>
                <a:latin typeface="微软雅黑" pitchFamily="34" charset="-122"/>
                <a:ea typeface="微软雅黑" pitchFamily="34" charset="-122"/>
              </a:rPr>
              <a:t>//</a:t>
            </a:r>
            <a:r>
              <a:rPr lang="zh-CN" altLang="en-US" sz="1600" dirty="0">
                <a:solidFill>
                  <a:schemeClr val="tx1"/>
                </a:solidFill>
                <a:latin typeface="微软雅黑" pitchFamily="34" charset="-122"/>
                <a:ea typeface="微软雅黑" pitchFamily="34" charset="-122"/>
              </a:rPr>
              <a:t>结果是</a:t>
            </a:r>
            <a:r>
              <a:rPr lang="en-US" altLang="zh-CN" sz="1600" dirty="0">
                <a:solidFill>
                  <a:schemeClr val="tx1"/>
                </a:solidFill>
                <a:latin typeface="微软雅黑" pitchFamily="34" charset="-122"/>
                <a:ea typeface="微软雅黑" pitchFamily="34" charset="-122"/>
              </a:rPr>
              <a:t>obj</a:t>
            </a:r>
            <a:r>
              <a:rPr lang="zh-CN" altLang="en-US" sz="1600" dirty="0">
                <a:solidFill>
                  <a:schemeClr val="tx1"/>
                </a:solidFill>
                <a:latin typeface="微软雅黑" pitchFamily="34" charset="-122"/>
                <a:ea typeface="微软雅黑" pitchFamily="34" charset="-122"/>
              </a:rPr>
              <a:t>对象</a:t>
            </a:r>
          </a:p>
          <a:p>
            <a:pPr>
              <a:lnSpc>
                <a:spcPct val="150000"/>
              </a:lnSpc>
              <a:defRPr/>
            </a:pPr>
            <a:endParaRPr lang="zh-CN" altLang="en-US" sz="1600" dirty="0">
              <a:solidFill>
                <a:schemeClr val="tx1"/>
              </a:solidFill>
              <a:latin typeface="微软雅黑" pitchFamily="34" charset="-122"/>
              <a:ea typeface="微软雅黑" pitchFamily="34" charset="-122"/>
            </a:endParaRPr>
          </a:p>
          <a:p>
            <a:pPr>
              <a:lnSpc>
                <a:spcPct val="150000"/>
              </a:lnSpc>
              <a:defRPr/>
            </a:pPr>
            <a:r>
              <a:rPr lang="en-US" altLang="zh-CN" sz="1600" dirty="0">
                <a:latin typeface="微软雅黑" pitchFamily="34" charset="-122"/>
                <a:ea typeface="微软雅黑" pitchFamily="34" charset="-122"/>
                <a:sym typeface="+mn-ea"/>
              </a:rPr>
              <a:t>this</a:t>
            </a:r>
            <a:r>
              <a:rPr lang="zh-CN" altLang="en-US" sz="1600" dirty="0">
                <a:latin typeface="微软雅黑" pitchFamily="34" charset="-122"/>
                <a:ea typeface="微软雅黑" pitchFamily="34" charset="-122"/>
                <a:sym typeface="+mn-ea"/>
              </a:rPr>
              <a:t>好比一句话</a:t>
            </a:r>
            <a:r>
              <a:rPr lang="en-US" altLang="zh-CN" sz="1600" dirty="0">
                <a:latin typeface="微软雅黑" pitchFamily="34" charset="-122"/>
                <a:ea typeface="微软雅黑" pitchFamily="34" charset="-122"/>
                <a:sym typeface="+mn-ea"/>
              </a:rPr>
              <a:t>, </a:t>
            </a:r>
            <a:r>
              <a:rPr lang="zh-CN" altLang="en-US" sz="1600" dirty="0">
                <a:latin typeface="微软雅黑" pitchFamily="34" charset="-122"/>
                <a:ea typeface="微软雅黑" pitchFamily="34" charset="-122"/>
                <a:sym typeface="+mn-ea"/>
              </a:rPr>
              <a:t>出自不同人之口</a:t>
            </a:r>
            <a:r>
              <a:rPr lang="en-US" altLang="zh-CN" sz="1600" dirty="0">
                <a:latin typeface="微软雅黑" pitchFamily="34" charset="-122"/>
                <a:ea typeface="微软雅黑" pitchFamily="34" charset="-122"/>
                <a:sym typeface="+mn-ea"/>
              </a:rPr>
              <a:t>, </a:t>
            </a:r>
            <a:r>
              <a:rPr lang="zh-CN" altLang="en-US" sz="1600" dirty="0">
                <a:latin typeface="微软雅黑" pitchFamily="34" charset="-122"/>
                <a:ea typeface="微软雅黑" pitchFamily="34" charset="-122"/>
                <a:sym typeface="+mn-ea"/>
              </a:rPr>
              <a:t>代表的人就不一样</a:t>
            </a:r>
          </a:p>
          <a:p>
            <a:pPr>
              <a:lnSpc>
                <a:spcPct val="150000"/>
              </a:lnSpc>
              <a:defRPr/>
            </a:pPr>
            <a:r>
              <a:rPr lang="en-US" altLang="zh-CN" sz="1600" dirty="0">
                <a:latin typeface="微软雅黑" pitchFamily="34" charset="-122"/>
                <a:ea typeface="微软雅黑" pitchFamily="34" charset="-122"/>
              </a:rPr>
              <a:t>A</a:t>
            </a:r>
            <a:r>
              <a:rPr lang="zh-CN" altLang="en-US" sz="1600" dirty="0">
                <a:latin typeface="微软雅黑" pitchFamily="34" charset="-122"/>
                <a:ea typeface="微软雅黑" pitchFamily="34" charset="-122"/>
              </a:rPr>
              <a:t>和</a:t>
            </a:r>
            <a:r>
              <a:rPr lang="en-US" altLang="zh-CN" sz="1600" dirty="0">
                <a:latin typeface="微软雅黑" pitchFamily="34" charset="-122"/>
                <a:ea typeface="微软雅黑" pitchFamily="34" charset="-122"/>
              </a:rPr>
              <a:t>B</a:t>
            </a:r>
            <a:r>
              <a:rPr lang="zh-CN" altLang="en-US" sz="1600" dirty="0">
                <a:latin typeface="微软雅黑" pitchFamily="34" charset="-122"/>
                <a:ea typeface="微软雅黑" pitchFamily="34" charset="-122"/>
              </a:rPr>
              <a:t>吵架 </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  </a:t>
            </a:r>
            <a:r>
              <a:rPr lang="en-US" altLang="zh-CN" sz="1600" dirty="0">
                <a:latin typeface="微软雅黑" pitchFamily="34" charset="-122"/>
                <a:ea typeface="微软雅黑" pitchFamily="34" charset="-122"/>
              </a:rPr>
              <a:t>A</a:t>
            </a:r>
            <a:r>
              <a:rPr lang="zh-CN" altLang="en-US" sz="1600" dirty="0">
                <a:latin typeface="微软雅黑" pitchFamily="34" charset="-122"/>
                <a:ea typeface="微软雅黑" pitchFamily="34" charset="-122"/>
              </a:rPr>
              <a:t>对</a:t>
            </a:r>
            <a:r>
              <a:rPr lang="en-US" altLang="zh-CN" sz="1600" dirty="0">
                <a:latin typeface="微软雅黑" pitchFamily="34" charset="-122"/>
                <a:ea typeface="微软雅黑" pitchFamily="34" charset="-122"/>
              </a:rPr>
              <a:t>B</a:t>
            </a:r>
            <a:r>
              <a:rPr lang="zh-CN" altLang="en-US" sz="1600" dirty="0">
                <a:latin typeface="微软雅黑" pitchFamily="34" charset="-122"/>
                <a:ea typeface="微软雅黑" pitchFamily="34" charset="-122"/>
              </a:rPr>
              <a:t>说</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老子要砍死你</a:t>
            </a:r>
            <a:r>
              <a:rPr lang="en-US" altLang="zh-CN" sz="1600" dirty="0">
                <a:latin typeface="微软雅黑" pitchFamily="34" charset="-122"/>
                <a:ea typeface="微软雅黑" pitchFamily="34" charset="-122"/>
              </a:rPr>
              <a:t>! ” ,  </a:t>
            </a:r>
            <a:r>
              <a:rPr lang="zh-CN" altLang="en-US" sz="1600" dirty="0">
                <a:latin typeface="微软雅黑" pitchFamily="34" charset="-122"/>
                <a:ea typeface="微软雅黑" pitchFamily="34" charset="-122"/>
              </a:rPr>
              <a:t>这里的老子指</a:t>
            </a:r>
            <a:r>
              <a:rPr lang="en-US" altLang="zh-CN" sz="1600" dirty="0">
                <a:latin typeface="微软雅黑" pitchFamily="34" charset="-122"/>
                <a:ea typeface="微软雅黑" pitchFamily="34" charset="-122"/>
              </a:rPr>
              <a:t>A</a:t>
            </a:r>
          </a:p>
          <a:p>
            <a:pPr>
              <a:lnSpc>
                <a:spcPct val="150000"/>
              </a:lnSpc>
              <a:defRPr/>
            </a:pPr>
            <a:r>
              <a:rPr lang="en-US" altLang="zh-CN" sz="1600" dirty="0">
                <a:latin typeface="微软雅黑" pitchFamily="34" charset="-122"/>
                <a:ea typeface="微软雅黑" pitchFamily="34" charset="-122"/>
              </a:rPr>
              <a:t>                   B</a:t>
            </a:r>
            <a:r>
              <a:rPr lang="zh-CN" altLang="en-US" sz="1600" dirty="0">
                <a:latin typeface="微软雅黑" pitchFamily="34" charset="-122"/>
                <a:ea typeface="微软雅黑" pitchFamily="34" charset="-122"/>
              </a:rPr>
              <a:t>对</a:t>
            </a:r>
            <a:r>
              <a:rPr lang="en-US" altLang="zh-CN" sz="1600" dirty="0">
                <a:latin typeface="微软雅黑" pitchFamily="34" charset="-122"/>
                <a:ea typeface="微软雅黑" pitchFamily="34" charset="-122"/>
              </a:rPr>
              <a:t>A</a:t>
            </a:r>
            <a:r>
              <a:rPr lang="zh-CN" altLang="en-US" sz="1600" dirty="0">
                <a:latin typeface="微软雅黑" pitchFamily="34" charset="-122"/>
                <a:ea typeface="微软雅黑" pitchFamily="34" charset="-122"/>
              </a:rPr>
              <a:t>说</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老子要弄死你</a:t>
            </a:r>
            <a:r>
              <a:rPr lang="en-US" altLang="zh-CN" sz="1600" dirty="0">
                <a:latin typeface="微软雅黑" pitchFamily="34" charset="-122"/>
                <a:ea typeface="微软雅黑" pitchFamily="34" charset="-122"/>
              </a:rPr>
              <a:t>! ”, </a:t>
            </a:r>
            <a:r>
              <a:rPr lang="en-US" altLang="zh-CN" sz="1600" dirty="0">
                <a:latin typeface="微软雅黑" pitchFamily="34" charset="-122"/>
                <a:ea typeface="微软雅黑" pitchFamily="34" charset="-122"/>
                <a:sym typeface="+mn-ea"/>
              </a:rPr>
              <a:t> </a:t>
            </a:r>
            <a:r>
              <a:rPr lang="zh-CN" altLang="en-US" sz="1600" dirty="0">
                <a:latin typeface="微软雅黑" pitchFamily="34" charset="-122"/>
                <a:ea typeface="微软雅黑" pitchFamily="34" charset="-122"/>
                <a:sym typeface="+mn-ea"/>
              </a:rPr>
              <a:t>这里的老子指</a:t>
            </a:r>
            <a:r>
              <a:rPr lang="en-US" altLang="zh-CN" sz="1600" dirty="0">
                <a:latin typeface="微软雅黑" pitchFamily="34" charset="-122"/>
                <a:ea typeface="微软雅黑" pitchFamily="34" charset="-122"/>
                <a:sym typeface="+mn-ea"/>
              </a:rPr>
              <a:t>B</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bwMode="auto">
          <a:xfrm>
            <a:off x="703263" y="1196974"/>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3000466" y="1610649"/>
              <a:ext cx="3223996" cy="518458"/>
            </a:xfrm>
            <a:prstGeom prst="rect">
              <a:avLst/>
            </a:prstGeom>
            <a:noFill/>
          </p:spPr>
          <p:txBody>
            <a:bodyPr wrap="square">
              <a:spAutoFit/>
            </a:bodyPr>
            <a:lstStyle/>
            <a:p>
              <a:pPr algn="ctr">
                <a:defRPr/>
              </a:pPr>
              <a:r>
                <a:rPr lang="en-US" altLang="zh-CN" sz="2800" b="1" dirty="0">
                  <a:solidFill>
                    <a:schemeClr val="bg1"/>
                  </a:solidFill>
                  <a:latin typeface="Arial" pitchFamily="34" charset="0"/>
                </a:rPr>
                <a:t>this</a:t>
              </a:r>
              <a:r>
                <a:rPr lang="zh-CN" altLang="en-US" sz="2800" b="1" dirty="0">
                  <a:solidFill>
                    <a:schemeClr val="bg1"/>
                  </a:solidFill>
                  <a:latin typeface="Arial" pitchFamily="34" charset="0"/>
                </a:rPr>
                <a:t>关键字</a:t>
              </a:r>
            </a:p>
          </p:txBody>
        </p:sp>
      </p:grpSp>
      <p:sp>
        <p:nvSpPr>
          <p:cNvPr id="3075" name="文本框 4"/>
          <p:cNvSpPr txBox="1">
            <a:spLocks noChangeArrowheads="1"/>
          </p:cNvSpPr>
          <p:nvPr/>
        </p:nvSpPr>
        <p:spPr bwMode="auto">
          <a:xfrm>
            <a:off x="684212" y="2205020"/>
            <a:ext cx="7648575" cy="4297680"/>
          </a:xfrm>
          <a:prstGeom prst="rect">
            <a:avLst/>
          </a:prstGeom>
          <a:noFill/>
          <a:ln w="9525">
            <a:noFill/>
            <a:miter lim="800000"/>
          </a:ln>
        </p:spPr>
        <p:txBody>
          <a:bodyPr>
            <a:spAutoFit/>
          </a:bodyPr>
          <a:lstStyle/>
          <a:p>
            <a:pPr>
              <a:lnSpc>
                <a:spcPct val="150000"/>
              </a:lnSpc>
              <a:defRPr/>
            </a:pPr>
            <a:r>
              <a:rPr lang="zh-CN" altLang="en-US" sz="2000" dirty="0">
                <a:latin typeface="微软雅黑" pitchFamily="34" charset="-122"/>
                <a:ea typeface="微软雅黑" pitchFamily="34" charset="-122"/>
              </a:rPr>
              <a:t>定时器</a:t>
            </a:r>
            <a:r>
              <a:rPr lang="en-US" altLang="zh-CN" sz="2000" dirty="0">
                <a:latin typeface="微软雅黑" pitchFamily="34" charset="-122"/>
                <a:ea typeface="微软雅黑" pitchFamily="34" charset="-122"/>
              </a:rPr>
              <a:t>setInterval()</a:t>
            </a:r>
            <a:r>
              <a:rPr lang="zh-CN" altLang="en-US" sz="2000" dirty="0">
                <a:latin typeface="微软雅黑" pitchFamily="34" charset="-122"/>
                <a:ea typeface="微软雅黑" pitchFamily="34" charset="-122"/>
              </a:rPr>
              <a:t>中的匿名函数是在被全局中的</a:t>
            </a:r>
            <a:r>
              <a:rPr lang="en-US" altLang="zh-CN" sz="2000" dirty="0">
                <a:latin typeface="微软雅黑" pitchFamily="34" charset="-122"/>
                <a:ea typeface="微软雅黑" pitchFamily="34" charset="-122"/>
              </a:rPr>
              <a:t>window</a:t>
            </a:r>
            <a:r>
              <a:rPr lang="zh-CN" altLang="en-US" sz="2000" dirty="0">
                <a:latin typeface="微软雅黑" pitchFamily="34" charset="-122"/>
                <a:ea typeface="微软雅黑" pitchFamily="34" charset="-122"/>
              </a:rPr>
              <a:t>对象调用的</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所以里面的</a:t>
            </a:r>
            <a:r>
              <a:rPr lang="en-US" altLang="zh-CN" sz="2000" dirty="0">
                <a:latin typeface="微软雅黑" pitchFamily="34" charset="-122"/>
                <a:ea typeface="微软雅黑" pitchFamily="34" charset="-122"/>
              </a:rPr>
              <a:t>this</a:t>
            </a:r>
            <a:r>
              <a:rPr lang="zh-CN" altLang="en-US" sz="2000" dirty="0">
                <a:latin typeface="微软雅黑" pitchFamily="34" charset="-122"/>
                <a:ea typeface="微软雅黑" pitchFamily="34" charset="-122"/>
              </a:rPr>
              <a:t>指的就是</a:t>
            </a:r>
            <a:r>
              <a:rPr lang="en-US" altLang="zh-CN" sz="2000" dirty="0">
                <a:latin typeface="微软雅黑" pitchFamily="34" charset="-122"/>
                <a:ea typeface="微软雅黑" pitchFamily="34" charset="-122"/>
              </a:rPr>
              <a:t>window</a:t>
            </a:r>
            <a:r>
              <a:rPr lang="zh-CN" altLang="en-US" sz="2000" dirty="0">
                <a:latin typeface="微软雅黑" pitchFamily="34" charset="-122"/>
                <a:ea typeface="微软雅黑" pitchFamily="34" charset="-122"/>
              </a:rPr>
              <a:t>对象</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而不是</a:t>
            </a:r>
            <a:r>
              <a:rPr lang="en-US" altLang="zh-CN" sz="2000" dirty="0">
                <a:latin typeface="微软雅黑" pitchFamily="34" charset="-122"/>
                <a:ea typeface="微软雅黑" pitchFamily="34" charset="-122"/>
              </a:rPr>
              <a:t>box</a:t>
            </a:r>
          </a:p>
          <a:p>
            <a:pPr>
              <a:lnSpc>
                <a:spcPct val="150000"/>
              </a:lnSpc>
              <a:defRPr/>
            </a:pPr>
            <a:r>
              <a:rPr lang="zh-CN" altLang="en-US" sz="1600" dirty="0">
                <a:solidFill>
                  <a:srgbClr val="FF682F"/>
                </a:solidFill>
                <a:latin typeface="微软雅黑" pitchFamily="34" charset="-122"/>
                <a:ea typeface="微软雅黑" pitchFamily="34" charset="-122"/>
              </a:rPr>
              <a:t>box.onclick = function() {</a:t>
            </a:r>
          </a:p>
          <a:p>
            <a:pPr>
              <a:lnSpc>
                <a:spcPct val="150000"/>
              </a:lnSpc>
              <a:defRPr/>
            </a:pPr>
            <a:r>
              <a:rPr lang="zh-CN" altLang="en-US" sz="1600" dirty="0">
                <a:solidFill>
                  <a:srgbClr val="FF682F"/>
                </a:solidFill>
                <a:latin typeface="微软雅黑" pitchFamily="34" charset="-122"/>
                <a:ea typeface="微软雅黑" pitchFamily="34" charset="-122"/>
                <a:sym typeface="+mn-ea"/>
              </a:rPr>
              <a:t>        </a:t>
            </a:r>
            <a:r>
              <a:rPr lang="en-US" altLang="zh-CN" sz="1600" dirty="0">
                <a:solidFill>
                  <a:srgbClr val="FF682F"/>
                </a:solidFill>
                <a:latin typeface="微软雅黑" pitchFamily="34" charset="-122"/>
                <a:ea typeface="微软雅黑" pitchFamily="34" charset="-122"/>
              </a:rPr>
              <a:t>console.log(this)</a:t>
            </a:r>
            <a:r>
              <a:rPr lang="zh-CN" altLang="en-US" sz="1600" dirty="0">
                <a:solidFill>
                  <a:srgbClr val="FF682F"/>
                </a:solidFill>
                <a:latin typeface="微软雅黑" pitchFamily="34" charset="-122"/>
                <a:ea typeface="微软雅黑" pitchFamily="34" charset="-122"/>
                <a:sym typeface="+mn-ea"/>
              </a:rPr>
              <a:t>; </a:t>
            </a:r>
            <a:r>
              <a:rPr lang="zh-CN" altLang="en-US" sz="1600" dirty="0">
                <a:latin typeface="微软雅黑" pitchFamily="34" charset="-122"/>
                <a:ea typeface="微软雅黑" pitchFamily="34" charset="-122"/>
                <a:sym typeface="+mn-ea"/>
              </a:rPr>
              <a:t>//</a:t>
            </a:r>
            <a:r>
              <a:rPr lang="en-US" altLang="zh-CN" sz="1600" dirty="0">
                <a:latin typeface="微软雅黑" pitchFamily="34" charset="-122"/>
                <a:ea typeface="微软雅黑" pitchFamily="34" charset="-122"/>
                <a:sym typeface="+mn-ea"/>
              </a:rPr>
              <a:t>box</a:t>
            </a:r>
            <a:r>
              <a:rPr lang="zh-CN" altLang="en-US" sz="1600" dirty="0">
                <a:latin typeface="微软雅黑" pitchFamily="34" charset="-122"/>
                <a:ea typeface="微软雅黑" pitchFamily="34" charset="-122"/>
                <a:sym typeface="+mn-ea"/>
              </a:rPr>
              <a:t>对象</a:t>
            </a:r>
            <a:endParaRPr lang="en-US" altLang="zh-CN" sz="1600" dirty="0">
              <a:solidFill>
                <a:srgbClr val="FF682F"/>
              </a:solidFill>
              <a:latin typeface="微软雅黑" pitchFamily="34" charset="-122"/>
              <a:ea typeface="微软雅黑" pitchFamily="34" charset="-122"/>
            </a:endParaRPr>
          </a:p>
          <a:p>
            <a:pPr>
              <a:lnSpc>
                <a:spcPct val="150000"/>
              </a:lnSpc>
              <a:defRPr/>
            </a:pPr>
            <a:r>
              <a:rPr lang="zh-CN" altLang="en-US" sz="1600" dirty="0">
                <a:solidFill>
                  <a:srgbClr val="FF682F"/>
                </a:solidFill>
                <a:latin typeface="微软雅黑" pitchFamily="34" charset="-122"/>
                <a:ea typeface="微软雅黑" pitchFamily="34" charset="-122"/>
              </a:rPr>
              <a:t>        setInterval(function(){</a:t>
            </a:r>
          </a:p>
          <a:p>
            <a:pPr>
              <a:lnSpc>
                <a:spcPct val="150000"/>
              </a:lnSpc>
              <a:defRPr/>
            </a:pPr>
            <a:r>
              <a:rPr lang="zh-CN" altLang="en-US" sz="1600" dirty="0">
                <a:solidFill>
                  <a:srgbClr val="FF682F"/>
                </a:solidFill>
                <a:latin typeface="微软雅黑" pitchFamily="34" charset="-122"/>
                <a:ea typeface="微软雅黑" pitchFamily="34" charset="-122"/>
                <a:sym typeface="+mn-ea"/>
              </a:rPr>
              <a:t>                </a:t>
            </a:r>
            <a:r>
              <a:rPr lang="zh-CN" altLang="en-US" sz="1600" dirty="0">
                <a:solidFill>
                  <a:srgbClr val="FF682F"/>
                </a:solidFill>
                <a:latin typeface="微软雅黑" pitchFamily="34" charset="-122"/>
                <a:ea typeface="微软雅黑" pitchFamily="34" charset="-122"/>
              </a:rPr>
              <a:t>console.log(this); </a:t>
            </a:r>
            <a:r>
              <a:rPr lang="zh-CN" altLang="en-US" sz="1600" dirty="0">
                <a:solidFill>
                  <a:schemeClr val="tx1"/>
                </a:solidFill>
                <a:latin typeface="微软雅黑" pitchFamily="34" charset="-122"/>
                <a:ea typeface="微软雅黑" pitchFamily="34" charset="-122"/>
              </a:rPr>
              <a:t>//window对象</a:t>
            </a:r>
          </a:p>
          <a:p>
            <a:pPr>
              <a:lnSpc>
                <a:spcPct val="150000"/>
              </a:lnSpc>
              <a:defRPr/>
            </a:pPr>
            <a:r>
              <a:rPr lang="zh-CN" altLang="en-US" sz="1600" dirty="0">
                <a:solidFill>
                  <a:srgbClr val="FF682F"/>
                </a:solidFill>
                <a:latin typeface="微软雅黑" pitchFamily="34" charset="-122"/>
                <a:ea typeface="微软雅黑" pitchFamily="34" charset="-122"/>
                <a:sym typeface="+mn-ea"/>
              </a:rPr>
              <a:t>        </a:t>
            </a:r>
            <a:r>
              <a:rPr lang="zh-CN" altLang="en-US" sz="1600" dirty="0">
                <a:solidFill>
                  <a:srgbClr val="FF682F"/>
                </a:solidFill>
                <a:latin typeface="微软雅黑" pitchFamily="34" charset="-122"/>
                <a:ea typeface="微软雅黑" pitchFamily="34" charset="-122"/>
              </a:rPr>
              <a:t>}, 2000);			</a:t>
            </a:r>
          </a:p>
          <a:p>
            <a:pPr>
              <a:lnSpc>
                <a:spcPct val="150000"/>
              </a:lnSpc>
              <a:defRPr/>
            </a:pPr>
            <a:r>
              <a:rPr lang="zh-CN" altLang="en-US" sz="1600" dirty="0">
                <a:solidFill>
                  <a:srgbClr val="FF682F"/>
                </a:solidFill>
                <a:latin typeface="微软雅黑" pitchFamily="34" charset="-122"/>
                <a:ea typeface="微软雅黑" pitchFamily="34" charset="-122"/>
                <a:sym typeface="+mn-ea"/>
              </a:rPr>
              <a:t>        </a:t>
            </a:r>
            <a:r>
              <a:rPr lang="zh-CN" altLang="en-US" sz="1600" dirty="0">
                <a:solidFill>
                  <a:srgbClr val="FF682F"/>
                </a:solidFill>
                <a:latin typeface="微软雅黑" pitchFamily="34" charset="-122"/>
                <a:ea typeface="微软雅黑" pitchFamily="34" charset="-122"/>
              </a:rPr>
              <a:t>setTimeout(function(){</a:t>
            </a:r>
          </a:p>
          <a:p>
            <a:pPr>
              <a:lnSpc>
                <a:spcPct val="150000"/>
              </a:lnSpc>
              <a:defRPr/>
            </a:pPr>
            <a:r>
              <a:rPr lang="zh-CN" altLang="en-US" sz="1600" dirty="0">
                <a:solidFill>
                  <a:srgbClr val="FF682F"/>
                </a:solidFill>
                <a:latin typeface="微软雅黑" pitchFamily="34" charset="-122"/>
                <a:ea typeface="微软雅黑" pitchFamily="34" charset="-122"/>
                <a:sym typeface="+mn-ea"/>
              </a:rPr>
              <a:t>                </a:t>
            </a:r>
            <a:r>
              <a:rPr lang="zh-CN" altLang="en-US" sz="1600" dirty="0">
                <a:solidFill>
                  <a:srgbClr val="FF682F"/>
                </a:solidFill>
                <a:latin typeface="微软雅黑" pitchFamily="34" charset="-122"/>
                <a:ea typeface="微软雅黑" pitchFamily="34" charset="-122"/>
              </a:rPr>
              <a:t>console.log("setTimeout:" + this); </a:t>
            </a:r>
            <a:r>
              <a:rPr lang="zh-CN" altLang="en-US" sz="1600" dirty="0">
                <a:solidFill>
                  <a:schemeClr val="tx1"/>
                </a:solidFill>
                <a:latin typeface="微软雅黑" pitchFamily="34" charset="-122"/>
                <a:ea typeface="微软雅黑" pitchFamily="34" charset="-122"/>
              </a:rPr>
              <a:t>//window对象</a:t>
            </a:r>
          </a:p>
          <a:p>
            <a:pPr>
              <a:lnSpc>
                <a:spcPct val="150000"/>
              </a:lnSpc>
              <a:defRPr/>
            </a:pPr>
            <a:r>
              <a:rPr lang="zh-CN" altLang="en-US" sz="1600" dirty="0">
                <a:solidFill>
                  <a:srgbClr val="FF682F"/>
                </a:solidFill>
                <a:latin typeface="微软雅黑" pitchFamily="34" charset="-122"/>
                <a:ea typeface="微软雅黑" pitchFamily="34" charset="-122"/>
                <a:sym typeface="+mn-ea"/>
              </a:rPr>
              <a:t>        </a:t>
            </a:r>
            <a:r>
              <a:rPr lang="zh-CN" altLang="en-US" sz="1600" dirty="0">
                <a:solidFill>
                  <a:srgbClr val="FF682F"/>
                </a:solidFill>
                <a:latin typeface="微软雅黑" pitchFamily="34" charset="-122"/>
                <a:ea typeface="微软雅黑" pitchFamily="34" charset="-122"/>
              </a:rPr>
              <a:t>}, 3000);				</a:t>
            </a:r>
          </a:p>
          <a:p>
            <a:pPr>
              <a:lnSpc>
                <a:spcPct val="150000"/>
              </a:lnSpc>
              <a:defRPr/>
            </a:pPr>
            <a:r>
              <a:rPr lang="zh-CN" altLang="en-US" sz="1600" dirty="0">
                <a:solidFill>
                  <a:srgbClr val="FF682F"/>
                </a:solidFill>
                <a:latin typeface="微软雅黑" pitchFamily="34" charset="-122"/>
                <a:ea typeface="微软雅黑" pitchFamily="34" charset="-122"/>
              </a:rPr>
              <a:t>}</a:t>
            </a:r>
            <a:endParaRPr lang="zh-CN" altLang="en-US" sz="16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bwMode="auto">
          <a:xfrm>
            <a:off x="703263" y="1196974"/>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3000466" y="1610649"/>
              <a:ext cx="3223996" cy="518458"/>
            </a:xfrm>
            <a:prstGeom prst="rect">
              <a:avLst/>
            </a:prstGeom>
            <a:noFill/>
          </p:spPr>
          <p:txBody>
            <a:bodyPr wrap="square">
              <a:spAutoFit/>
            </a:bodyPr>
            <a:lstStyle/>
            <a:p>
              <a:pPr algn="ctr">
                <a:defRPr/>
              </a:pPr>
              <a:r>
                <a:rPr lang="en-US" altLang="zh-CN" sz="2800" b="1" dirty="0">
                  <a:solidFill>
                    <a:schemeClr val="bg1"/>
                  </a:solidFill>
                  <a:latin typeface="Arial" pitchFamily="34" charset="0"/>
                </a:rPr>
                <a:t>this</a:t>
              </a:r>
              <a:r>
                <a:rPr lang="zh-CN" altLang="en-US" sz="2800" b="1" dirty="0">
                  <a:solidFill>
                    <a:schemeClr val="bg1"/>
                  </a:solidFill>
                  <a:latin typeface="Arial" pitchFamily="34" charset="0"/>
                </a:rPr>
                <a:t>关键字</a:t>
              </a:r>
            </a:p>
          </p:txBody>
        </p:sp>
      </p:grpSp>
      <p:sp>
        <p:nvSpPr>
          <p:cNvPr id="3075" name="文本框 4"/>
          <p:cNvSpPr txBox="1">
            <a:spLocks noChangeArrowheads="1"/>
          </p:cNvSpPr>
          <p:nvPr/>
        </p:nvSpPr>
        <p:spPr bwMode="auto">
          <a:xfrm>
            <a:off x="755967" y="2133265"/>
            <a:ext cx="7648575" cy="2926080"/>
          </a:xfrm>
          <a:prstGeom prst="rect">
            <a:avLst/>
          </a:prstGeom>
          <a:noFill/>
          <a:ln w="9525">
            <a:noFill/>
            <a:miter lim="800000"/>
          </a:ln>
        </p:spPr>
        <p:txBody>
          <a:bodyPr>
            <a:spAutoFit/>
          </a:bodyPr>
          <a:lstStyle/>
          <a:p>
            <a:pPr>
              <a:lnSpc>
                <a:spcPct val="150000"/>
              </a:lnSpc>
              <a:defRPr/>
            </a:pPr>
            <a:r>
              <a:rPr lang="zh-CN" altLang="en-US" sz="2000" dirty="0">
                <a:latin typeface="微软雅黑" pitchFamily="34" charset="-122"/>
                <a:ea typeface="微软雅黑" pitchFamily="34" charset="-122"/>
              </a:rPr>
              <a:t>在构造函数中的</a:t>
            </a:r>
            <a:r>
              <a:rPr lang="en-US" altLang="zh-CN" sz="2000" dirty="0">
                <a:latin typeface="微软雅黑" pitchFamily="34" charset="-122"/>
                <a:ea typeface="微软雅黑" pitchFamily="34" charset="-122"/>
              </a:rPr>
              <a:t>this</a:t>
            </a:r>
            <a:r>
              <a:rPr lang="zh-CN" altLang="en-US" sz="2000" dirty="0">
                <a:latin typeface="微软雅黑" pitchFamily="34" charset="-122"/>
                <a:ea typeface="微软雅黑" pitchFamily="34" charset="-122"/>
              </a:rPr>
              <a:t>是使用</a:t>
            </a:r>
            <a:r>
              <a:rPr lang="en-US" altLang="zh-CN" sz="2000" dirty="0">
                <a:latin typeface="微软雅黑" pitchFamily="34" charset="-122"/>
                <a:ea typeface="微软雅黑" pitchFamily="34" charset="-122"/>
              </a:rPr>
              <a:t>new</a:t>
            </a:r>
            <a:r>
              <a:rPr lang="zh-CN" altLang="en-US" sz="2000" dirty="0">
                <a:latin typeface="微软雅黑" pitchFamily="34" charset="-122"/>
                <a:ea typeface="微软雅黑" pitchFamily="34" charset="-122"/>
              </a:rPr>
              <a:t>关键字创建的那个对象</a:t>
            </a:r>
            <a:r>
              <a:rPr lang="en-US" altLang="zh-CN" sz="2000" dirty="0">
                <a:latin typeface="微软雅黑" pitchFamily="34" charset="-122"/>
                <a:ea typeface="微软雅黑" pitchFamily="34" charset="-122"/>
              </a:rPr>
              <a:t>, </a:t>
            </a:r>
          </a:p>
          <a:p>
            <a:pPr>
              <a:lnSpc>
                <a:spcPct val="150000"/>
              </a:lnSpc>
              <a:defRPr/>
            </a:pPr>
            <a:r>
              <a:rPr lang="zh-CN" altLang="en-US" sz="2000" dirty="0">
                <a:latin typeface="微软雅黑" pitchFamily="34" charset="-122"/>
                <a:ea typeface="微软雅黑" pitchFamily="34" charset="-122"/>
              </a:rPr>
              <a:t>下面的</a:t>
            </a:r>
            <a:r>
              <a:rPr lang="en-US" altLang="zh-CN" sz="2000" dirty="0">
                <a:latin typeface="微软雅黑" pitchFamily="34" charset="-122"/>
                <a:ea typeface="微软雅黑" pitchFamily="34" charset="-122"/>
              </a:rPr>
              <a:t>this</a:t>
            </a:r>
            <a:r>
              <a:rPr lang="zh-CN" altLang="en-US" sz="2000" dirty="0">
                <a:latin typeface="微软雅黑" pitchFamily="34" charset="-122"/>
                <a:ea typeface="微软雅黑" pitchFamily="34" charset="-122"/>
              </a:rPr>
              <a:t>是</a:t>
            </a:r>
            <a:r>
              <a:rPr lang="en-US" altLang="zh-CN" sz="2000" dirty="0">
                <a:latin typeface="微软雅黑" pitchFamily="34" charset="-122"/>
                <a:ea typeface="微软雅黑" pitchFamily="34" charset="-122"/>
              </a:rPr>
              <a:t>box1</a:t>
            </a:r>
            <a:r>
              <a:rPr lang="zh-CN" altLang="en-US" sz="2000" dirty="0">
                <a:latin typeface="微软雅黑" pitchFamily="34" charset="-122"/>
                <a:ea typeface="微软雅黑" pitchFamily="34" charset="-122"/>
              </a:rPr>
              <a:t>对象</a:t>
            </a:r>
          </a:p>
          <a:p>
            <a:pPr marL="0" indent="0"/>
            <a:r>
              <a:rPr lang="zh-CN" altLang="en-US" sz="1800" dirty="0">
                <a:solidFill>
                  <a:srgbClr val="FF682F"/>
                </a:solidFill>
                <a:latin typeface="微软雅黑" pitchFamily="34" charset="-122"/>
                <a:ea typeface="微软雅黑" pitchFamily="34" charset="-122"/>
                <a:sym typeface="+mn-ea"/>
              </a:rPr>
              <a:t>function Box(name) {	</a:t>
            </a:r>
          </a:p>
          <a:p>
            <a:pPr marL="0" indent="0"/>
            <a:r>
              <a:rPr lang="zh-CN" altLang="en-US" sz="1800" dirty="0">
                <a:solidFill>
                  <a:srgbClr val="FF682F"/>
                </a:solidFill>
                <a:latin typeface="微软雅黑" pitchFamily="34" charset="-122"/>
                <a:ea typeface="微软雅黑" pitchFamily="34" charset="-122"/>
                <a:sym typeface="+mn-ea"/>
              </a:rPr>
              <a:t>	this.name = name;</a:t>
            </a:r>
          </a:p>
          <a:p>
            <a:pPr marL="0" indent="0"/>
            <a:r>
              <a:rPr lang="zh-CN" altLang="en-US" sz="1800" dirty="0">
                <a:solidFill>
                  <a:srgbClr val="FF682F"/>
                </a:solidFill>
                <a:latin typeface="微软雅黑" pitchFamily="34" charset="-122"/>
                <a:ea typeface="微软雅黑" pitchFamily="34" charset="-122"/>
                <a:sym typeface="+mn-ea"/>
              </a:rPr>
              <a:t>	this.show = function(){ </a:t>
            </a:r>
          </a:p>
          <a:p>
            <a:pPr marL="0" indent="0"/>
            <a:r>
              <a:rPr lang="zh-CN" altLang="en-US" sz="1800" dirty="0">
                <a:solidFill>
                  <a:srgbClr val="FF682F"/>
                </a:solidFill>
                <a:latin typeface="微软雅黑" pitchFamily="34" charset="-122"/>
                <a:ea typeface="微软雅黑" pitchFamily="34" charset="-122"/>
                <a:sym typeface="+mn-ea"/>
              </a:rPr>
              <a:t>		alert(this.name);</a:t>
            </a:r>
          </a:p>
          <a:p>
            <a:pPr marL="0" indent="0"/>
            <a:r>
              <a:rPr lang="zh-CN" altLang="en-US" sz="1800" dirty="0">
                <a:solidFill>
                  <a:srgbClr val="FF682F"/>
                </a:solidFill>
                <a:latin typeface="微软雅黑" pitchFamily="34" charset="-122"/>
                <a:ea typeface="微软雅黑" pitchFamily="34" charset="-122"/>
                <a:sym typeface="+mn-ea"/>
              </a:rPr>
              <a:t>     	}</a:t>
            </a:r>
          </a:p>
          <a:p>
            <a:pPr marL="0" indent="0"/>
            <a:r>
              <a:rPr lang="zh-CN" altLang="en-US" sz="1800" dirty="0">
                <a:solidFill>
                  <a:srgbClr val="FF682F"/>
                </a:solidFill>
                <a:latin typeface="微软雅黑" pitchFamily="34" charset="-122"/>
                <a:ea typeface="微软雅黑" pitchFamily="34" charset="-122"/>
                <a:sym typeface="+mn-ea"/>
              </a:rPr>
              <a:t>}</a:t>
            </a:r>
          </a:p>
          <a:p>
            <a:pPr marL="0" indent="0"/>
            <a:r>
              <a:rPr lang="zh-CN" altLang="en-US" sz="1800" dirty="0">
                <a:solidFill>
                  <a:srgbClr val="FF682F"/>
                </a:solidFill>
                <a:latin typeface="微软雅黑" pitchFamily="34" charset="-122"/>
                <a:ea typeface="微软雅黑" pitchFamily="34" charset="-122"/>
                <a:sym typeface="+mn-ea"/>
              </a:rPr>
              <a:t>var box1 = new Box('zhangsan');</a:t>
            </a:r>
            <a:r>
              <a:rPr lang="zh-CN" altLang="en-US" sz="1600" dirty="0">
                <a:solidFill>
                  <a:srgbClr val="FF682F"/>
                </a:solidFill>
                <a:latin typeface="微软雅黑" pitchFamily="34" charset="-122"/>
                <a:ea typeface="微软雅黑" pitchFamily="34" charset="-122"/>
                <a:sym typeface="+mn-ea"/>
              </a:rPr>
              <a:t> </a:t>
            </a:r>
            <a:r>
              <a:rPr lang="zh-CN" altLang="en-US" sz="1800">
                <a:solidFill>
                  <a:srgbClr val="FF682F"/>
                </a:solidFill>
                <a:sym typeface="+mn-ea"/>
              </a:rPr>
              <a:t> </a:t>
            </a:r>
            <a:endParaRPr lang="zh-CN" altLang="en-US" sz="1800" dirty="0">
              <a:solidFill>
                <a:srgbClr val="FF682F"/>
              </a:solidFill>
              <a:latin typeface="微软雅黑" pitchFamily="34" charset="-122"/>
              <a:ea typeface="微软雅黑" pitchFamily="34" charset="-122"/>
              <a:sym typeface="+mn-e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bwMode="auto">
          <a:xfrm>
            <a:off x="703263" y="1196974"/>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3000466" y="1610649"/>
              <a:ext cx="3223996" cy="518458"/>
            </a:xfrm>
            <a:prstGeom prst="rect">
              <a:avLst/>
            </a:prstGeom>
            <a:noFill/>
          </p:spPr>
          <p:txBody>
            <a:bodyPr wrap="square">
              <a:spAutoFit/>
            </a:bodyPr>
            <a:lstStyle/>
            <a:p>
              <a:pPr algn="ctr">
                <a:defRPr/>
              </a:pPr>
              <a:r>
                <a:rPr lang="en-US" altLang="zh-CN" sz="2800" b="1" dirty="0">
                  <a:solidFill>
                    <a:schemeClr val="bg1"/>
                  </a:solidFill>
                  <a:latin typeface="Arial" pitchFamily="34" charset="0"/>
                </a:rPr>
                <a:t>this</a:t>
              </a:r>
              <a:r>
                <a:rPr lang="zh-CN" altLang="en-US" sz="2800" b="1" dirty="0">
                  <a:solidFill>
                    <a:schemeClr val="bg1"/>
                  </a:solidFill>
                  <a:latin typeface="Arial" pitchFamily="34" charset="0"/>
                </a:rPr>
                <a:t>关键字</a:t>
              </a:r>
            </a:p>
          </p:txBody>
        </p:sp>
      </p:grpSp>
      <p:sp>
        <p:nvSpPr>
          <p:cNvPr id="3075" name="文本框 4"/>
          <p:cNvSpPr txBox="1">
            <a:spLocks noChangeArrowheads="1"/>
          </p:cNvSpPr>
          <p:nvPr/>
        </p:nvSpPr>
        <p:spPr bwMode="auto">
          <a:xfrm>
            <a:off x="755967" y="2133265"/>
            <a:ext cx="7648575" cy="1645920"/>
          </a:xfrm>
          <a:prstGeom prst="rect">
            <a:avLst/>
          </a:prstGeom>
          <a:noFill/>
          <a:ln w="9525">
            <a:noFill/>
            <a:miter lim="800000"/>
          </a:ln>
        </p:spPr>
        <p:txBody>
          <a:bodyPr>
            <a:spAutoFit/>
          </a:bodyPr>
          <a:lstStyle/>
          <a:p>
            <a:pPr>
              <a:lnSpc>
                <a:spcPct val="150000"/>
              </a:lnSpc>
              <a:defRPr/>
            </a:pPr>
            <a:r>
              <a:rPr lang="zh-CN" altLang="en-US" sz="2000" dirty="0">
                <a:latin typeface="微软雅黑" pitchFamily="34" charset="-122"/>
                <a:ea typeface="微软雅黑" pitchFamily="34" charset="-122"/>
              </a:rPr>
              <a:t>普通函数调用</a:t>
            </a:r>
            <a:r>
              <a:rPr lang="en-US" altLang="zh-CN" sz="2000" dirty="0">
                <a:latin typeface="微软雅黑" pitchFamily="34" charset="-122"/>
                <a:ea typeface="微软雅黑" pitchFamily="34" charset="-122"/>
              </a:rPr>
              <a:t> </a:t>
            </a:r>
            <a:endParaRPr lang="zh-CN" altLang="en-US" sz="2000" dirty="0">
              <a:latin typeface="微软雅黑" pitchFamily="34" charset="-122"/>
              <a:ea typeface="微软雅黑" pitchFamily="34" charset="-122"/>
            </a:endParaRPr>
          </a:p>
          <a:p>
            <a:pPr marL="0" indent="0"/>
            <a:r>
              <a:rPr lang="zh-CN" altLang="en-US" sz="1800" dirty="0">
                <a:solidFill>
                  <a:srgbClr val="FF682F"/>
                </a:solidFill>
                <a:latin typeface="微软雅黑" pitchFamily="34" charset="-122"/>
                <a:ea typeface="微软雅黑" pitchFamily="34" charset="-122"/>
                <a:sym typeface="+mn-ea"/>
              </a:rPr>
              <a:t>function </a:t>
            </a:r>
            <a:r>
              <a:rPr lang="en-US" altLang="zh-CN" sz="1800" dirty="0">
                <a:solidFill>
                  <a:srgbClr val="FF682F"/>
                </a:solidFill>
                <a:latin typeface="微软雅黑" pitchFamily="34" charset="-122"/>
                <a:ea typeface="微软雅黑" pitchFamily="34" charset="-122"/>
                <a:sym typeface="+mn-ea"/>
              </a:rPr>
              <a:t>func</a:t>
            </a:r>
            <a:r>
              <a:rPr lang="zh-CN" altLang="en-US" sz="1800" dirty="0">
                <a:solidFill>
                  <a:srgbClr val="FF682F"/>
                </a:solidFill>
                <a:latin typeface="微软雅黑" pitchFamily="34" charset="-122"/>
                <a:ea typeface="微软雅黑" pitchFamily="34" charset="-122"/>
                <a:sym typeface="+mn-ea"/>
              </a:rPr>
              <a:t>() {	</a:t>
            </a:r>
          </a:p>
          <a:p>
            <a:pPr marL="0" indent="0"/>
            <a:r>
              <a:rPr lang="en-US" altLang="zh-CN" sz="1800" dirty="0">
                <a:solidFill>
                  <a:srgbClr val="FF682F"/>
                </a:solidFill>
                <a:latin typeface="微软雅黑" pitchFamily="34" charset="-122"/>
                <a:ea typeface="微软雅黑" pitchFamily="34" charset="-122"/>
                <a:sym typeface="+mn-ea"/>
              </a:rPr>
              <a:t>        console.log</a:t>
            </a:r>
            <a:r>
              <a:rPr lang="zh-CN" altLang="en-US" sz="1800" dirty="0">
                <a:solidFill>
                  <a:srgbClr val="FF682F"/>
                </a:solidFill>
                <a:latin typeface="微软雅黑" pitchFamily="34" charset="-122"/>
                <a:ea typeface="微软雅黑" pitchFamily="34" charset="-122"/>
                <a:sym typeface="+mn-ea"/>
              </a:rPr>
              <a:t>(this);</a:t>
            </a:r>
          </a:p>
          <a:p>
            <a:pPr marL="0" indent="0"/>
            <a:r>
              <a:rPr lang="zh-CN" altLang="en-US" sz="1800" dirty="0">
                <a:solidFill>
                  <a:srgbClr val="FF682F"/>
                </a:solidFill>
                <a:latin typeface="微软雅黑" pitchFamily="34" charset="-122"/>
                <a:ea typeface="微软雅黑" pitchFamily="34" charset="-122"/>
                <a:sym typeface="+mn-ea"/>
              </a:rPr>
              <a:t>}</a:t>
            </a:r>
          </a:p>
          <a:p>
            <a:pPr marL="0" indent="0"/>
            <a:r>
              <a:rPr lang="en-US" altLang="zh-CN" sz="1800" dirty="0">
                <a:solidFill>
                  <a:srgbClr val="FF682F"/>
                </a:solidFill>
                <a:latin typeface="微软雅黑" pitchFamily="34" charset="-122"/>
                <a:ea typeface="微软雅黑" pitchFamily="34" charset="-122"/>
                <a:sym typeface="+mn-ea"/>
              </a:rPr>
              <a:t>func();  </a:t>
            </a:r>
            <a:r>
              <a:rPr lang="zh-CN" altLang="en-US" sz="1800" dirty="0">
                <a:latin typeface="微软雅黑" pitchFamily="34" charset="-122"/>
                <a:ea typeface="微软雅黑" pitchFamily="34" charset="-122"/>
                <a:sym typeface="+mn-ea"/>
              </a:rPr>
              <a:t>//window对象</a:t>
            </a:r>
            <a:endParaRPr lang="en-US" altLang="zh-CN" sz="1800" dirty="0">
              <a:solidFill>
                <a:srgbClr val="FF682F"/>
              </a:solidFill>
              <a:latin typeface="微软雅黑" pitchFamily="34" charset="-122"/>
              <a:ea typeface="微软雅黑" pitchFamily="34" charset="-122"/>
              <a:sym typeface="+mn-ea"/>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bwMode="auto">
          <a:xfrm>
            <a:off x="703263" y="1196974"/>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3000466" y="1610649"/>
              <a:ext cx="3223996" cy="518458"/>
            </a:xfrm>
            <a:prstGeom prst="rect">
              <a:avLst/>
            </a:prstGeom>
            <a:noFill/>
          </p:spPr>
          <p:txBody>
            <a:bodyPr wrap="square">
              <a:spAutoFit/>
            </a:bodyPr>
            <a:lstStyle/>
            <a:p>
              <a:pPr algn="ctr">
                <a:defRPr/>
              </a:pPr>
              <a:r>
                <a:rPr lang="zh-CN" altLang="en-US" sz="2800" b="1" dirty="0">
                  <a:solidFill>
                    <a:schemeClr val="bg1"/>
                  </a:solidFill>
                  <a:latin typeface="Arial" pitchFamily="34" charset="0"/>
                </a:rPr>
                <a:t>练习</a:t>
              </a:r>
            </a:p>
          </p:txBody>
        </p:sp>
      </p:grpSp>
      <p:sp>
        <p:nvSpPr>
          <p:cNvPr id="3075" name="文本框 4"/>
          <p:cNvSpPr txBox="1">
            <a:spLocks noChangeArrowheads="1"/>
          </p:cNvSpPr>
          <p:nvPr/>
        </p:nvSpPr>
        <p:spPr bwMode="auto">
          <a:xfrm>
            <a:off x="684212" y="2205020"/>
            <a:ext cx="7648575" cy="1828800"/>
          </a:xfrm>
          <a:prstGeom prst="rect">
            <a:avLst/>
          </a:prstGeom>
          <a:noFill/>
          <a:ln w="9525">
            <a:noFill/>
            <a:miter lim="800000"/>
          </a:ln>
        </p:spPr>
        <p:txBody>
          <a:bodyPr>
            <a:spAutoFit/>
          </a:bodyPr>
          <a:lstStyle/>
          <a:p>
            <a:pPr>
              <a:lnSpc>
                <a:spcPct val="150000"/>
              </a:lnSpc>
              <a:defRPr/>
            </a:pPr>
            <a:r>
              <a:rPr lang="en-US" altLang="zh-CN" sz="2000" dirty="0">
                <a:latin typeface="微软雅黑" pitchFamily="34" charset="-122"/>
                <a:ea typeface="微软雅黑" pitchFamily="34" charset="-122"/>
              </a:rPr>
              <a:t>1, </a:t>
            </a:r>
            <a:r>
              <a:rPr lang="zh-CN" altLang="en-US" sz="2000" dirty="0">
                <a:latin typeface="微软雅黑" pitchFamily="34" charset="-122"/>
                <a:ea typeface="微软雅黑" pitchFamily="34" charset="-122"/>
              </a:rPr>
              <a:t>采用面向对象的思路实现拖拽功能</a:t>
            </a:r>
          </a:p>
          <a:p>
            <a:pPr>
              <a:lnSpc>
                <a:spcPct val="150000"/>
              </a:lnSpc>
              <a:defRPr/>
            </a:pPr>
            <a:r>
              <a:rPr lang="en-US" altLang="zh-CN" sz="2000" dirty="0">
                <a:latin typeface="微软雅黑" pitchFamily="34" charset="-122"/>
                <a:ea typeface="微软雅黑" pitchFamily="34" charset="-122"/>
                <a:sym typeface="+mn-ea"/>
              </a:rPr>
              <a:t>2, </a:t>
            </a:r>
            <a:r>
              <a:rPr lang="zh-CN" altLang="en-US" sz="2000" dirty="0">
                <a:latin typeface="微软雅黑" pitchFamily="34" charset="-122"/>
                <a:ea typeface="微软雅黑" pitchFamily="34" charset="-122"/>
                <a:sym typeface="+mn-ea"/>
              </a:rPr>
              <a:t>采用工厂模式</a:t>
            </a:r>
            <a:r>
              <a:rPr lang="en-US" altLang="zh-CN" sz="2000" dirty="0">
                <a:latin typeface="微软雅黑" pitchFamily="34" charset="-122"/>
                <a:ea typeface="微软雅黑" pitchFamily="34" charset="-122"/>
                <a:sym typeface="+mn-ea"/>
              </a:rPr>
              <a:t>, </a:t>
            </a:r>
            <a:r>
              <a:rPr lang="zh-CN" altLang="en-US" sz="2000" dirty="0">
                <a:latin typeface="微软雅黑" pitchFamily="34" charset="-122"/>
                <a:ea typeface="微软雅黑" pitchFamily="34" charset="-122"/>
                <a:sym typeface="+mn-ea"/>
              </a:rPr>
              <a:t>创建一个函数</a:t>
            </a:r>
            <a:r>
              <a:rPr lang="en-US" altLang="zh-CN" sz="2000" dirty="0">
                <a:latin typeface="微软雅黑" pitchFamily="34" charset="-122"/>
                <a:ea typeface="微软雅黑" pitchFamily="34" charset="-122"/>
                <a:sym typeface="+mn-ea"/>
              </a:rPr>
              <a:t>, </a:t>
            </a:r>
            <a:r>
              <a:rPr lang="zh-CN" altLang="en-US" sz="2000" dirty="0">
                <a:latin typeface="微软雅黑" pitchFamily="34" charset="-122"/>
                <a:ea typeface="微软雅黑" pitchFamily="34" charset="-122"/>
                <a:sym typeface="+mn-ea"/>
              </a:rPr>
              <a:t>将拖拽功能封装在函数内</a:t>
            </a:r>
          </a:p>
          <a:p>
            <a:pPr>
              <a:lnSpc>
                <a:spcPct val="150000"/>
              </a:lnSpc>
              <a:defRPr/>
            </a:pPr>
            <a:r>
              <a:rPr lang="en-US" altLang="zh-CN" sz="2000" dirty="0">
                <a:latin typeface="微软雅黑" pitchFamily="34" charset="-122"/>
                <a:ea typeface="微软雅黑" pitchFamily="34" charset="-122"/>
                <a:sym typeface="+mn-ea"/>
              </a:rPr>
              <a:t>3, </a:t>
            </a:r>
            <a:r>
              <a:rPr lang="zh-CN" altLang="en-US" sz="2000" dirty="0">
                <a:latin typeface="微软雅黑" pitchFamily="34" charset="-122"/>
                <a:ea typeface="微软雅黑" pitchFamily="34" charset="-122"/>
                <a:sym typeface="+mn-ea"/>
              </a:rPr>
              <a:t>采用构造函数</a:t>
            </a:r>
            <a:r>
              <a:rPr lang="en-US" altLang="zh-CN" sz="2000" dirty="0">
                <a:latin typeface="微软雅黑" pitchFamily="34" charset="-122"/>
                <a:ea typeface="微软雅黑" pitchFamily="34" charset="-122"/>
                <a:sym typeface="+mn-ea"/>
              </a:rPr>
              <a:t>, </a:t>
            </a:r>
            <a:r>
              <a:rPr lang="zh-CN" altLang="en-US" sz="2000" dirty="0">
                <a:latin typeface="微软雅黑" pitchFamily="34" charset="-122"/>
                <a:ea typeface="微软雅黑" pitchFamily="34" charset="-122"/>
                <a:sym typeface="+mn-ea"/>
              </a:rPr>
              <a:t>创建一个构造函数</a:t>
            </a:r>
            <a:r>
              <a:rPr lang="en-US" altLang="zh-CN" sz="2000" dirty="0">
                <a:latin typeface="微软雅黑" pitchFamily="34" charset="-122"/>
                <a:ea typeface="微软雅黑" pitchFamily="34" charset="-122"/>
                <a:sym typeface="+mn-ea"/>
              </a:rPr>
              <a:t>, </a:t>
            </a:r>
            <a:r>
              <a:rPr lang="zh-CN" altLang="en-US" sz="2000" dirty="0">
                <a:latin typeface="微软雅黑" pitchFamily="34" charset="-122"/>
                <a:ea typeface="微软雅黑" pitchFamily="34" charset="-122"/>
                <a:sym typeface="+mn-ea"/>
              </a:rPr>
              <a:t>将拖拽功能封装在函数内</a:t>
            </a:r>
            <a:endParaRPr lang="en-US" altLang="zh-CN" sz="2000" dirty="0">
              <a:latin typeface="微软雅黑" pitchFamily="34" charset="-122"/>
              <a:ea typeface="微软雅黑" pitchFamily="34" charset="-122"/>
            </a:endParaRPr>
          </a:p>
          <a:p>
            <a:pPr>
              <a:lnSpc>
                <a:spcPct val="150000"/>
              </a:lnSpc>
              <a:defRPr/>
            </a:pPr>
            <a:endParaRPr lang="zh-CN" altLang="en-US" sz="16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bwMode="auto">
          <a:xfrm>
            <a:off x="631508" y="838199"/>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3000466" y="1610649"/>
              <a:ext cx="3223996" cy="518458"/>
            </a:xfrm>
            <a:prstGeom prst="rect">
              <a:avLst/>
            </a:prstGeom>
            <a:noFill/>
          </p:spPr>
          <p:txBody>
            <a:bodyPr wrap="square">
              <a:spAutoFit/>
            </a:bodyPr>
            <a:lstStyle/>
            <a:p>
              <a:pPr algn="ctr">
                <a:defRPr/>
              </a:pPr>
              <a:r>
                <a:rPr lang="zh-CN" altLang="en-US" sz="2800" b="1" dirty="0">
                  <a:solidFill>
                    <a:schemeClr val="bg1"/>
                  </a:solidFill>
                  <a:latin typeface="Arial" pitchFamily="34" charset="0"/>
                </a:rPr>
                <a:t>作业</a:t>
              </a:r>
            </a:p>
          </p:txBody>
        </p:sp>
      </p:grpSp>
      <p:sp>
        <p:nvSpPr>
          <p:cNvPr id="3075" name="文本框 4"/>
          <p:cNvSpPr txBox="1">
            <a:spLocks noChangeArrowheads="1"/>
          </p:cNvSpPr>
          <p:nvPr/>
        </p:nvSpPr>
        <p:spPr bwMode="auto">
          <a:xfrm>
            <a:off x="612140" y="1845945"/>
            <a:ext cx="3471545" cy="3657600"/>
          </a:xfrm>
          <a:prstGeom prst="rect">
            <a:avLst/>
          </a:prstGeom>
          <a:noFill/>
          <a:ln w="9525">
            <a:noFill/>
            <a:miter lim="800000"/>
          </a:ln>
        </p:spPr>
        <p:txBody>
          <a:bodyPr wrap="square">
            <a:spAutoFit/>
          </a:bodyPr>
          <a:lstStyle/>
          <a:p>
            <a:pPr>
              <a:lnSpc>
                <a:spcPct val="150000"/>
              </a:lnSpc>
              <a:defRPr/>
            </a:pPr>
            <a:r>
              <a:rPr lang="zh-CN" altLang="en-US" sz="2000" dirty="0">
                <a:latin typeface="微软雅黑" pitchFamily="34" charset="-122"/>
                <a:ea typeface="微软雅黑" pitchFamily="34" charset="-122"/>
              </a:rPr>
              <a:t>创建一个萤火虫</a:t>
            </a:r>
            <a:r>
              <a:rPr lang="en-US" altLang="zh-CN" sz="2000" dirty="0">
                <a:latin typeface="微软雅黑" pitchFamily="34" charset="-122"/>
                <a:ea typeface="微软雅黑" pitchFamily="34" charset="-122"/>
              </a:rPr>
              <a:t>Fireworm</a:t>
            </a:r>
            <a:r>
              <a:rPr lang="zh-CN" altLang="en-US" sz="2000" dirty="0">
                <a:latin typeface="微软雅黑" pitchFamily="34" charset="-122"/>
                <a:ea typeface="微软雅黑" pitchFamily="34" charset="-122"/>
              </a:rPr>
              <a:t>类</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其中包括一个节点属性</a:t>
            </a:r>
            <a:r>
              <a:rPr lang="en-US" altLang="zh-CN" sz="2000" dirty="0">
                <a:latin typeface="微软雅黑" pitchFamily="34" charset="-122"/>
                <a:ea typeface="微软雅黑" pitchFamily="34" charset="-122"/>
              </a:rPr>
              <a:t>ele</a:t>
            </a:r>
            <a:r>
              <a:rPr lang="zh-CN" altLang="en-US" sz="2000" dirty="0">
                <a:latin typeface="微软雅黑" pitchFamily="34" charset="-122"/>
                <a:ea typeface="微软雅黑" pitchFamily="34" charset="-122"/>
              </a:rPr>
              <a:t>和飞的方法</a:t>
            </a:r>
            <a:r>
              <a:rPr lang="en-US" altLang="zh-CN" sz="2000" dirty="0">
                <a:latin typeface="微软雅黑" pitchFamily="34" charset="-122"/>
                <a:ea typeface="微软雅黑" pitchFamily="34" charset="-122"/>
              </a:rPr>
              <a:t>fly(), </a:t>
            </a:r>
            <a:r>
              <a:rPr lang="zh-CN" altLang="en-US" sz="2000" dirty="0">
                <a:latin typeface="微软雅黑" pitchFamily="34" charset="-122"/>
                <a:ea typeface="微软雅黑" pitchFamily="34" charset="-122"/>
              </a:rPr>
              <a:t>每隔</a:t>
            </a:r>
            <a:r>
              <a:rPr lang="en-US" altLang="zh-CN" sz="2000" dirty="0">
                <a:latin typeface="微软雅黑" pitchFamily="34" charset="-122"/>
                <a:ea typeface="微软雅黑" pitchFamily="34" charset="-122"/>
              </a:rPr>
              <a:t>1</a:t>
            </a:r>
            <a:r>
              <a:rPr lang="zh-CN" altLang="en-US" sz="2000" dirty="0">
                <a:latin typeface="微软雅黑" pitchFamily="34" charset="-122"/>
                <a:ea typeface="微软雅黑" pitchFamily="34" charset="-122"/>
              </a:rPr>
              <a:t>秒创建一个萤火虫对象</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显示在屏幕的随机位置</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然后自动飞到屏幕的其他随机位置</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飞完后再继续飞</a:t>
            </a:r>
            <a:r>
              <a:rPr lang="en-US" altLang="zh-CN" sz="2000" dirty="0">
                <a:latin typeface="微软雅黑" pitchFamily="34" charset="-122"/>
                <a:ea typeface="微软雅黑" pitchFamily="34" charset="-122"/>
              </a:rPr>
              <a:t>...  </a:t>
            </a:r>
          </a:p>
          <a:p>
            <a:pPr>
              <a:lnSpc>
                <a:spcPct val="150000"/>
              </a:lnSpc>
              <a:defRPr/>
            </a:pPr>
            <a:endParaRPr lang="zh-CN" altLang="en-US" sz="1600" dirty="0">
              <a:latin typeface="微软雅黑" pitchFamily="34" charset="-122"/>
              <a:ea typeface="微软雅黑" pitchFamily="34" charset="-122"/>
            </a:endParaRPr>
          </a:p>
        </p:txBody>
      </p:sp>
      <p:pic>
        <p:nvPicPr>
          <p:cNvPr id="3" name="图片 2"/>
          <p:cNvPicPr>
            <a:picLocks noChangeAspect="1"/>
          </p:cNvPicPr>
          <p:nvPr/>
        </p:nvPicPr>
        <p:blipFill>
          <a:blip r:embed="rId2"/>
          <a:stretch>
            <a:fillRect/>
          </a:stretch>
        </p:blipFill>
        <p:spPr>
          <a:xfrm>
            <a:off x="4356100" y="2061845"/>
            <a:ext cx="4590415" cy="369506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组合 3"/>
          <p:cNvGrpSpPr/>
          <p:nvPr/>
        </p:nvGrpSpPr>
        <p:grpSpPr bwMode="auto">
          <a:xfrm>
            <a:off x="703263" y="551179"/>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2436956" y="1610964"/>
              <a:ext cx="3787504" cy="548955"/>
            </a:xfrm>
            <a:prstGeom prst="rect">
              <a:avLst/>
            </a:prstGeom>
            <a:noFill/>
          </p:spPr>
          <p:txBody>
            <a:bodyPr wrap="square">
              <a:spAutoFit/>
            </a:bodyPr>
            <a:lstStyle/>
            <a:p>
              <a:pPr algn="ctr">
                <a:defRPr/>
              </a:pPr>
              <a:r>
                <a:rPr lang="zh-CN" altLang="en-US" sz="2800" b="1" kern="100" dirty="0">
                  <a:solidFill>
                    <a:schemeClr val="bg1"/>
                  </a:solidFill>
                  <a:latin typeface="微软雅黑" pitchFamily="34" charset="-122"/>
                  <a:ea typeface="微软雅黑" pitchFamily="34" charset="-122"/>
                </a:rPr>
                <a:t>面向对象和面向过程</a:t>
              </a:r>
              <a:endParaRPr lang="zh-CN" altLang="en-US" sz="2800" dirty="0">
                <a:latin typeface="Arial" pitchFamily="34" charset="0"/>
              </a:endParaRPr>
            </a:p>
          </p:txBody>
        </p:sp>
      </p:grpSp>
      <p:sp>
        <p:nvSpPr>
          <p:cNvPr id="3075" name="文本框 4"/>
          <p:cNvSpPr txBox="1">
            <a:spLocks noChangeArrowheads="1"/>
          </p:cNvSpPr>
          <p:nvPr/>
        </p:nvSpPr>
        <p:spPr bwMode="auto">
          <a:xfrm>
            <a:off x="755015" y="1268730"/>
            <a:ext cx="7411720" cy="822960"/>
          </a:xfrm>
          <a:prstGeom prst="rect">
            <a:avLst/>
          </a:prstGeom>
          <a:noFill/>
          <a:ln w="9525">
            <a:noFill/>
            <a:miter lim="800000"/>
          </a:ln>
        </p:spPr>
        <p:txBody>
          <a:bodyPr wrap="square">
            <a:spAutoFit/>
          </a:bodyPr>
          <a:lstStyle/>
          <a:p>
            <a:pPr>
              <a:lnSpc>
                <a:spcPct val="150000"/>
              </a:lnSpc>
              <a:defRPr/>
            </a:pPr>
            <a:r>
              <a:rPr lang="zh-CN" altLang="en-US" sz="1600" b="1" dirty="0">
                <a:latin typeface="微软雅黑" pitchFamily="34" charset="-122"/>
                <a:ea typeface="微软雅黑" pitchFamily="34" charset="-122"/>
              </a:rPr>
              <a:t>面向过程的语言</a:t>
            </a:r>
            <a:r>
              <a:rPr lang="en-US" altLang="zh-CN" sz="1600" b="1" dirty="0">
                <a:latin typeface="微软雅黑" pitchFamily="34" charset="-122"/>
                <a:ea typeface="微软雅黑" pitchFamily="34" charset="-122"/>
              </a:rPr>
              <a:t>:  </a:t>
            </a:r>
            <a:r>
              <a:rPr lang="en-US" altLang="zh-CN" sz="1600" dirty="0">
                <a:latin typeface="微软雅黑" pitchFamily="34" charset="-122"/>
                <a:ea typeface="微软雅黑" pitchFamily="34" charset="-122"/>
              </a:rPr>
              <a:t>C</a:t>
            </a:r>
            <a:r>
              <a:rPr lang="zh-CN" altLang="en-US" sz="1600" dirty="0">
                <a:latin typeface="微软雅黑" pitchFamily="34" charset="-122"/>
                <a:ea typeface="微软雅黑" pitchFamily="34" charset="-122"/>
              </a:rPr>
              <a:t>语言等</a:t>
            </a:r>
            <a:endParaRPr lang="zh-CN" altLang="en-US" sz="1600" b="1" dirty="0">
              <a:latin typeface="微软雅黑" pitchFamily="34" charset="-122"/>
              <a:ea typeface="微软雅黑" pitchFamily="34" charset="-122"/>
            </a:endParaRPr>
          </a:p>
          <a:p>
            <a:pPr>
              <a:lnSpc>
                <a:spcPct val="150000"/>
              </a:lnSpc>
              <a:defRPr/>
            </a:pPr>
            <a:r>
              <a:rPr lang="zh-CN" altLang="en-US" sz="1600" b="1" dirty="0">
                <a:latin typeface="微软雅黑" pitchFamily="34" charset="-122"/>
                <a:ea typeface="微软雅黑" pitchFamily="34" charset="-122"/>
              </a:rPr>
              <a:t>面向对象的语言</a:t>
            </a:r>
            <a:r>
              <a:rPr lang="en-US" altLang="zh-CN" sz="1600" dirty="0">
                <a:latin typeface="微软雅黑" pitchFamily="34" charset="-122"/>
                <a:ea typeface="微软雅黑" pitchFamily="34" charset="-122"/>
              </a:rPr>
              <a:t>:  C++, java, C#, OC, JS, Swift</a:t>
            </a:r>
            <a:r>
              <a:rPr lang="zh-CN" altLang="en-US" sz="1600" dirty="0">
                <a:latin typeface="微软雅黑" pitchFamily="34" charset="-122"/>
                <a:ea typeface="微软雅黑" pitchFamily="34" charset="-122"/>
              </a:rPr>
              <a:t>等</a:t>
            </a:r>
          </a:p>
        </p:txBody>
      </p:sp>
      <p:pic>
        <p:nvPicPr>
          <p:cNvPr id="3" name="图片 2" descr="}OXN0K$`X4VVI_RJ[CC5_TX"/>
          <p:cNvPicPr>
            <a:picLocks noChangeAspect="1"/>
          </p:cNvPicPr>
          <p:nvPr/>
        </p:nvPicPr>
        <p:blipFill>
          <a:blip r:embed="rId2"/>
          <a:stretch>
            <a:fillRect/>
          </a:stretch>
        </p:blipFill>
        <p:spPr>
          <a:xfrm>
            <a:off x="1403350" y="2132330"/>
            <a:ext cx="6289040" cy="528891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bwMode="auto">
          <a:xfrm>
            <a:off x="703263" y="1196974"/>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2916017" y="1613826"/>
              <a:ext cx="3223996" cy="548955"/>
            </a:xfrm>
            <a:prstGeom prst="rect">
              <a:avLst/>
            </a:prstGeom>
            <a:noFill/>
          </p:spPr>
          <p:txBody>
            <a:bodyPr wrap="square">
              <a:spAutoFit/>
            </a:bodyPr>
            <a:lstStyle/>
            <a:p>
              <a:pPr algn="ctr">
                <a:defRPr/>
              </a:pPr>
              <a:r>
                <a:rPr lang="zh-CN" altLang="en-US" sz="2800" b="1" kern="100" dirty="0">
                  <a:solidFill>
                    <a:schemeClr val="bg1"/>
                  </a:solidFill>
                  <a:latin typeface="微软雅黑" pitchFamily="34" charset="-122"/>
                  <a:ea typeface="微软雅黑" pitchFamily="34" charset="-122"/>
                </a:rPr>
                <a:t>面向对象</a:t>
              </a:r>
              <a:endParaRPr lang="zh-CN" altLang="en-US" sz="2800" dirty="0">
                <a:latin typeface="Arial" pitchFamily="34" charset="0"/>
              </a:endParaRPr>
            </a:p>
          </p:txBody>
        </p:sp>
      </p:grpSp>
      <p:sp>
        <p:nvSpPr>
          <p:cNvPr id="3075" name="文本框 4"/>
          <p:cNvSpPr txBox="1">
            <a:spLocks noChangeArrowheads="1"/>
          </p:cNvSpPr>
          <p:nvPr/>
        </p:nvSpPr>
        <p:spPr bwMode="auto">
          <a:xfrm>
            <a:off x="683577" y="2060875"/>
            <a:ext cx="7648575" cy="3429000"/>
          </a:xfrm>
          <a:prstGeom prst="rect">
            <a:avLst/>
          </a:prstGeom>
          <a:noFill/>
          <a:ln w="9525">
            <a:noFill/>
            <a:miter lim="800000"/>
          </a:ln>
        </p:spPr>
        <p:txBody>
          <a:bodyPr>
            <a:spAutoFit/>
          </a:bodyPr>
          <a:lstStyle/>
          <a:p>
            <a:pPr>
              <a:lnSpc>
                <a:spcPct val="150000"/>
              </a:lnSpc>
              <a:defRPr/>
            </a:pPr>
            <a:r>
              <a:rPr lang="zh-CN" altLang="en-US" sz="1800" dirty="0">
                <a:latin typeface="微软雅黑" pitchFamily="34" charset="-122"/>
                <a:ea typeface="微软雅黑" pitchFamily="34" charset="-122"/>
              </a:rPr>
              <a:t>面向对象编程</a:t>
            </a:r>
            <a:r>
              <a:rPr lang="en-US" altLang="zh-CN" sz="1800" dirty="0">
                <a:latin typeface="微软雅黑" pitchFamily="34" charset="-122"/>
                <a:ea typeface="微软雅黑" pitchFamily="34" charset="-122"/>
              </a:rPr>
              <a:t>(OOP)</a:t>
            </a:r>
            <a:r>
              <a:rPr lang="zh-CN" altLang="en-US" sz="1800" dirty="0">
                <a:latin typeface="微软雅黑" pitchFamily="34" charset="-122"/>
                <a:ea typeface="微软雅黑" pitchFamily="34" charset="-122"/>
              </a:rPr>
              <a:t>的三个基本特征是：</a:t>
            </a:r>
            <a:r>
              <a:rPr lang="zh-CN" altLang="en-US" sz="1800" b="1" dirty="0">
                <a:latin typeface="微软雅黑" pitchFamily="34" charset="-122"/>
                <a:ea typeface="微软雅黑" pitchFamily="34" charset="-122"/>
              </a:rPr>
              <a:t>封装、继承、多态</a:t>
            </a:r>
          </a:p>
          <a:p>
            <a:pPr>
              <a:lnSpc>
                <a:spcPct val="150000"/>
              </a:lnSpc>
              <a:defRPr/>
            </a:pPr>
            <a:endParaRPr lang="zh-CN" altLang="en-US" sz="2000" b="1" dirty="0">
              <a:latin typeface="微软雅黑" pitchFamily="34" charset="-122"/>
              <a:ea typeface="微软雅黑" pitchFamily="34" charset="-122"/>
            </a:endParaRPr>
          </a:p>
          <a:p>
            <a:pPr>
              <a:lnSpc>
                <a:spcPct val="150000"/>
              </a:lnSpc>
              <a:defRPr/>
            </a:pPr>
            <a:r>
              <a:rPr lang="zh-CN" altLang="en-US" sz="1800" dirty="0">
                <a:latin typeface="微软雅黑" pitchFamily="34" charset="-122"/>
                <a:ea typeface="微软雅黑" pitchFamily="34" charset="-122"/>
              </a:rPr>
              <a:t>    </a:t>
            </a:r>
            <a:r>
              <a:rPr lang="zh-CN" altLang="en-US" sz="1800" b="1" dirty="0">
                <a:latin typeface="微软雅黑" pitchFamily="34" charset="-122"/>
                <a:ea typeface="微软雅黑" pitchFamily="34" charset="-122"/>
              </a:rPr>
              <a:t>封装：</a:t>
            </a:r>
            <a:r>
              <a:rPr lang="zh-CN" altLang="en-US" sz="1800" dirty="0">
                <a:latin typeface="微软雅黑" pitchFamily="34" charset="-122"/>
                <a:ea typeface="微软雅黑" pitchFamily="34" charset="-122"/>
              </a:rPr>
              <a:t>将属性和方法</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数据和功能</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封装在一起</a:t>
            </a:r>
            <a:r>
              <a:rPr lang="en-US" altLang="zh-CN" sz="1800" dirty="0">
                <a:latin typeface="微软雅黑" pitchFamily="34" charset="-122"/>
                <a:ea typeface="微软雅黑" pitchFamily="34" charset="-122"/>
              </a:rPr>
              <a:t>; private, protect, public</a:t>
            </a:r>
          </a:p>
          <a:p>
            <a:pPr>
              <a:lnSpc>
                <a:spcPct val="150000"/>
              </a:lnSpc>
              <a:defRPr/>
            </a:pPr>
            <a:r>
              <a:rPr lang="zh-CN" altLang="en-US" sz="1800" dirty="0">
                <a:latin typeface="微软雅黑" pitchFamily="34" charset="-122"/>
                <a:ea typeface="微软雅黑" pitchFamily="34" charset="-122"/>
              </a:rPr>
              <a:t>    </a:t>
            </a:r>
            <a:r>
              <a:rPr lang="zh-CN" altLang="en-US" sz="1800" b="1" dirty="0">
                <a:latin typeface="微软雅黑" pitchFamily="34" charset="-122"/>
                <a:ea typeface="微软雅黑" pitchFamily="34" charset="-122"/>
              </a:rPr>
              <a:t>继承：</a:t>
            </a:r>
            <a:r>
              <a:rPr lang="zh-CN" altLang="en-US" sz="1800" dirty="0">
                <a:latin typeface="微软雅黑" pitchFamily="34" charset="-122"/>
                <a:ea typeface="微软雅黑" pitchFamily="34" charset="-122"/>
              </a:rPr>
              <a:t>继承是指这样一种能力：它可以使用现有类的功能，并在无需重新编写原来的类的情况下对这些功能进行扩展。</a:t>
            </a:r>
          </a:p>
          <a:p>
            <a:pPr>
              <a:lnSpc>
                <a:spcPct val="150000"/>
              </a:lnSpc>
              <a:defRPr/>
            </a:pPr>
            <a:r>
              <a:rPr lang="zh-CN" altLang="en-US" sz="1800" b="1" dirty="0">
                <a:latin typeface="微软雅黑" pitchFamily="34" charset="-122"/>
                <a:ea typeface="微软雅黑" pitchFamily="34" charset="-122"/>
              </a:rPr>
              <a:t>    多态：</a:t>
            </a:r>
            <a:r>
              <a:rPr lang="en-US" altLang="zh-CN" sz="1800" dirty="0">
                <a:latin typeface="微软雅黑" pitchFamily="34" charset="-122"/>
                <a:ea typeface="微软雅黑" pitchFamily="34" charset="-122"/>
              </a:rPr>
              <a:t>允许</a:t>
            </a:r>
            <a:r>
              <a:rPr lang="zh-CN" altLang="en-US" sz="1800" dirty="0">
                <a:latin typeface="微软雅黑" pitchFamily="34" charset="-122"/>
                <a:ea typeface="微软雅黑" pitchFamily="34" charset="-122"/>
              </a:rPr>
              <a:t>让父类的指针分别指向不同的</a:t>
            </a:r>
            <a:r>
              <a:rPr lang="en-US" altLang="zh-CN" sz="1800" dirty="0">
                <a:latin typeface="微软雅黑" pitchFamily="34" charset="-122"/>
                <a:ea typeface="微软雅黑" pitchFamily="34" charset="-122"/>
              </a:rPr>
              <a:t>子类, </a:t>
            </a:r>
            <a:r>
              <a:rPr lang="zh-CN" altLang="en-US" sz="1800" dirty="0">
                <a:latin typeface="微软雅黑" pitchFamily="34" charset="-122"/>
                <a:ea typeface="微软雅黑" pitchFamily="34" charset="-122"/>
              </a:rPr>
              <a:t>调用子类的</a:t>
            </a:r>
            <a:r>
              <a:rPr lang="zh-CN" altLang="en-US" sz="1800" dirty="0">
                <a:latin typeface="微软雅黑" pitchFamily="34" charset="-122"/>
                <a:ea typeface="微软雅黑" pitchFamily="34" charset="-122"/>
                <a:sym typeface="+mn-ea"/>
              </a:rPr>
              <a:t>同一个方法</a:t>
            </a:r>
            <a:r>
              <a:rPr lang="en-US" altLang="zh-CN" sz="1800" dirty="0">
                <a:latin typeface="微软雅黑" pitchFamily="34" charset="-122"/>
                <a:ea typeface="微软雅黑" pitchFamily="34" charset="-122"/>
                <a:sym typeface="+mn-ea"/>
              </a:rPr>
              <a:t>, </a:t>
            </a:r>
            <a:r>
              <a:rPr lang="zh-CN" altLang="en-US" sz="1800" dirty="0">
                <a:latin typeface="微软雅黑" pitchFamily="34" charset="-122"/>
                <a:ea typeface="微软雅黑" pitchFamily="34" charset="-122"/>
                <a:sym typeface="+mn-ea"/>
              </a:rPr>
              <a:t>会有不同的执行效果</a:t>
            </a:r>
            <a:r>
              <a:rPr lang="en-US" altLang="zh-CN" sz="1800" dirty="0">
                <a:latin typeface="微软雅黑" pitchFamily="34" charset="-122"/>
                <a:ea typeface="微软雅黑" pitchFamily="34" charset="-122"/>
                <a:sym typeface="+mn-ea"/>
              </a:rPr>
              <a:t> </a:t>
            </a:r>
            <a:r>
              <a:rPr lang="en-US" altLang="zh-CN" sz="1800" dirty="0">
                <a:latin typeface="微软雅黑" pitchFamily="34" charset="-122"/>
                <a:ea typeface="微软雅黑" pitchFamily="34" charset="-122"/>
              </a:rPr>
              <a:t>。</a:t>
            </a:r>
          </a:p>
          <a:p>
            <a:pPr>
              <a:lnSpc>
                <a:spcPct val="150000"/>
              </a:lnSpc>
              <a:defRPr/>
            </a:pPr>
            <a:endParaRPr lang="en-US" altLang="zh-CN" sz="18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bwMode="auto">
          <a:xfrm>
            <a:off x="703263" y="1196974"/>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3000466" y="1610649"/>
              <a:ext cx="3223996" cy="523520"/>
            </a:xfrm>
            <a:prstGeom prst="rect">
              <a:avLst/>
            </a:prstGeom>
            <a:noFill/>
          </p:spPr>
          <p:txBody>
            <a:bodyPr wrap="square">
              <a:spAutoFit/>
            </a:bodyPr>
            <a:lstStyle/>
            <a:p>
              <a:pPr>
                <a:defRPr/>
              </a:pPr>
              <a:r>
                <a:rPr lang="en-US" altLang="zh-CN" sz="2800" b="1" kern="100" dirty="0" smtClean="0">
                  <a:solidFill>
                    <a:schemeClr val="bg1"/>
                  </a:solidFill>
                  <a:latin typeface="微软雅黑" pitchFamily="34" charset="-122"/>
                  <a:ea typeface="微软雅黑" pitchFamily="34" charset="-122"/>
                </a:rPr>
                <a:t>JS</a:t>
              </a:r>
              <a:r>
                <a:rPr lang="zh-CN" altLang="en-US" sz="2800" b="1" kern="100" dirty="0">
                  <a:solidFill>
                    <a:schemeClr val="bg1"/>
                  </a:solidFill>
                  <a:latin typeface="微软雅黑" pitchFamily="34" charset="-122"/>
                  <a:ea typeface="微软雅黑" pitchFamily="34" charset="-122"/>
                </a:rPr>
                <a:t>中的面向对象</a:t>
              </a:r>
              <a:endParaRPr lang="zh-CN" altLang="en-US" sz="2800" dirty="0">
                <a:latin typeface="Arial" pitchFamily="34" charset="0"/>
              </a:endParaRPr>
            </a:p>
          </p:txBody>
        </p:sp>
      </p:grpSp>
      <p:sp>
        <p:nvSpPr>
          <p:cNvPr id="3075" name="文本框 4"/>
          <p:cNvSpPr txBox="1">
            <a:spLocks noChangeArrowheads="1"/>
          </p:cNvSpPr>
          <p:nvPr/>
        </p:nvSpPr>
        <p:spPr bwMode="auto">
          <a:xfrm>
            <a:off x="683577" y="2133265"/>
            <a:ext cx="7648575" cy="2971800"/>
          </a:xfrm>
          <a:prstGeom prst="rect">
            <a:avLst/>
          </a:prstGeom>
          <a:noFill/>
          <a:ln w="9525">
            <a:noFill/>
            <a:miter lim="800000"/>
          </a:ln>
        </p:spPr>
        <p:txBody>
          <a:bodyPr>
            <a:spAutoFit/>
          </a:bodyPr>
          <a:lstStyle/>
          <a:p>
            <a:pPr>
              <a:lnSpc>
                <a:spcPct val="150000"/>
              </a:lnSpc>
              <a:defRPr/>
            </a:pPr>
            <a:r>
              <a:rPr lang="zh-CN" altLang="en-US" sz="1800" b="1" dirty="0">
                <a:latin typeface="微软雅黑" pitchFamily="34" charset="-122"/>
                <a:ea typeface="微软雅黑" pitchFamily="34" charset="-122"/>
              </a:rPr>
              <a:t>面向对象编程</a:t>
            </a:r>
            <a:r>
              <a:rPr lang="en-US" altLang="zh-CN" sz="1800" b="1" dirty="0">
                <a:latin typeface="微软雅黑" pitchFamily="34" charset="-122"/>
                <a:ea typeface="微软雅黑" pitchFamily="34" charset="-122"/>
              </a:rPr>
              <a:t>(OOP)</a:t>
            </a:r>
            <a:r>
              <a:rPr lang="zh-CN" altLang="en-US" sz="1800" b="1" dirty="0">
                <a:latin typeface="微软雅黑" pitchFamily="34" charset="-122"/>
                <a:ea typeface="微软雅黑" pitchFamily="34" charset="-122"/>
              </a:rPr>
              <a:t>的特点</a:t>
            </a:r>
          </a:p>
          <a:p>
            <a:pPr>
              <a:lnSpc>
                <a:spcPct val="150000"/>
              </a:lnSpc>
              <a:defRPr/>
            </a:pPr>
            <a:r>
              <a:rPr lang="zh-CN" altLang="en-US" sz="1800" dirty="0">
                <a:latin typeface="微软雅黑" pitchFamily="34" charset="-122"/>
                <a:ea typeface="微软雅黑" pitchFamily="34" charset="-122"/>
              </a:rPr>
              <a:t>    封装：不考虑内部实现，只考虑功能使用</a:t>
            </a:r>
          </a:p>
          <a:p>
            <a:pPr>
              <a:lnSpc>
                <a:spcPct val="150000"/>
              </a:lnSpc>
              <a:defRPr/>
            </a:pPr>
            <a:r>
              <a:rPr lang="zh-CN" altLang="en-US" sz="1800" dirty="0">
                <a:latin typeface="微软雅黑" pitchFamily="34" charset="-122"/>
                <a:ea typeface="微软雅黑" pitchFamily="34" charset="-122"/>
              </a:rPr>
              <a:t>    继承：从已有对象上，继承出新的对象</a:t>
            </a:r>
          </a:p>
          <a:p>
            <a:pPr>
              <a:lnSpc>
                <a:spcPct val="150000"/>
              </a:lnSpc>
              <a:defRPr/>
            </a:pPr>
            <a:r>
              <a:rPr lang="zh-CN" altLang="en-US" sz="1800" dirty="0">
                <a:latin typeface="微软雅黑" pitchFamily="34" charset="-122"/>
                <a:ea typeface="微软雅黑" pitchFamily="34" charset="-122"/>
              </a:rPr>
              <a:t>    多态：调用子类的同一个方法会有不同的执行效果</a:t>
            </a:r>
          </a:p>
          <a:p>
            <a:pPr>
              <a:lnSpc>
                <a:spcPct val="150000"/>
              </a:lnSpc>
              <a:defRPr/>
            </a:pPr>
            <a:r>
              <a:rPr lang="zh-CN" altLang="en-US" sz="1800" b="1" dirty="0">
                <a:latin typeface="微软雅黑" pitchFamily="34" charset="-122"/>
                <a:ea typeface="微软雅黑" pitchFamily="34" charset="-122"/>
              </a:rPr>
              <a:t>对象的组成</a:t>
            </a:r>
            <a:endParaRPr lang="zh-CN" altLang="en-US" sz="1800" dirty="0">
              <a:latin typeface="微软雅黑" pitchFamily="34" charset="-122"/>
              <a:ea typeface="微软雅黑" pitchFamily="34" charset="-122"/>
            </a:endParaRPr>
          </a:p>
          <a:p>
            <a:pPr>
              <a:lnSpc>
                <a:spcPct val="150000"/>
              </a:lnSpc>
              <a:defRPr/>
            </a:pPr>
            <a:r>
              <a:rPr lang="zh-CN" altLang="en-US" sz="1800" dirty="0">
                <a:latin typeface="微软雅黑" pitchFamily="34" charset="-122"/>
                <a:ea typeface="微软雅黑" pitchFamily="34" charset="-122"/>
              </a:rPr>
              <a:t>    属性 </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变量：状态、静态的</a:t>
            </a:r>
          </a:p>
          <a:p>
            <a:pPr>
              <a:lnSpc>
                <a:spcPct val="150000"/>
              </a:lnSpc>
              <a:defRPr/>
            </a:pPr>
            <a:r>
              <a:rPr lang="zh-CN" altLang="en-US" sz="1800" dirty="0">
                <a:latin typeface="微软雅黑" pitchFamily="34" charset="-122"/>
                <a:ea typeface="微软雅黑" pitchFamily="34" charset="-122"/>
                <a:sym typeface="+mn-ea"/>
              </a:rPr>
              <a:t>    方法 </a:t>
            </a:r>
            <a:r>
              <a:rPr lang="en-US" altLang="zh-CN" sz="1800" dirty="0">
                <a:latin typeface="微软雅黑" pitchFamily="34" charset="-122"/>
                <a:ea typeface="微软雅黑" pitchFamily="34" charset="-122"/>
                <a:sym typeface="+mn-ea"/>
              </a:rPr>
              <a:t>——</a:t>
            </a:r>
            <a:r>
              <a:rPr lang="zh-CN" altLang="en-US" sz="1800" dirty="0">
                <a:latin typeface="微软雅黑" pitchFamily="34" charset="-122"/>
                <a:ea typeface="微软雅黑" pitchFamily="34" charset="-122"/>
                <a:sym typeface="+mn-ea"/>
              </a:rPr>
              <a:t>函数：过程、动态的</a:t>
            </a:r>
            <a:endParaRPr lang="zh-CN" altLang="en-US" sz="18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组合 3"/>
          <p:cNvGrpSpPr/>
          <p:nvPr/>
        </p:nvGrpSpPr>
        <p:grpSpPr bwMode="auto">
          <a:xfrm>
            <a:off x="703263" y="1196975"/>
            <a:ext cx="7648575" cy="647700"/>
            <a:chOff x="703530" y="1542345"/>
            <a:chExt cx="7648027" cy="648072"/>
          </a:xfrm>
        </p:grpSpPr>
        <p:sp>
          <p:nvSpPr>
            <p:cNvPr id="6" name="矩形 5"/>
            <p:cNvSpPr/>
            <p:nvPr/>
          </p:nvSpPr>
          <p:spPr>
            <a:xfrm>
              <a:off x="703530" y="1542345"/>
              <a:ext cx="7648027" cy="648072"/>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7" name="文本框 6"/>
            <p:cNvSpPr txBox="1"/>
            <p:nvPr/>
          </p:nvSpPr>
          <p:spPr>
            <a:xfrm>
              <a:off x="2555910" y="1613826"/>
              <a:ext cx="3668552" cy="548955"/>
            </a:xfrm>
            <a:prstGeom prst="rect">
              <a:avLst/>
            </a:prstGeom>
            <a:noFill/>
          </p:spPr>
          <p:txBody>
            <a:bodyPr wrap="square">
              <a:spAutoFit/>
            </a:bodyPr>
            <a:lstStyle/>
            <a:p>
              <a:pPr algn="ctr">
                <a:defRPr/>
              </a:pPr>
              <a:r>
                <a:rPr lang="zh-CN" altLang="en-US" sz="2800" b="1" kern="100" dirty="0">
                  <a:solidFill>
                    <a:schemeClr val="bg1"/>
                  </a:solidFill>
                  <a:latin typeface="微软雅黑" pitchFamily="34" charset="-122"/>
                  <a:ea typeface="微软雅黑" pitchFamily="34" charset="-122"/>
                </a:rPr>
                <a:t>面向对象程序</a:t>
              </a:r>
            </a:p>
          </p:txBody>
        </p:sp>
      </p:grpSp>
      <p:sp>
        <p:nvSpPr>
          <p:cNvPr id="3075" name="文本框 4"/>
          <p:cNvSpPr txBox="1">
            <a:spLocks noChangeArrowheads="1"/>
          </p:cNvSpPr>
          <p:nvPr/>
        </p:nvSpPr>
        <p:spPr bwMode="auto">
          <a:xfrm>
            <a:off x="683578" y="2204403"/>
            <a:ext cx="7648575" cy="3108960"/>
          </a:xfrm>
          <a:prstGeom prst="rect">
            <a:avLst/>
          </a:prstGeom>
          <a:noFill/>
          <a:ln w="9525">
            <a:noFill/>
            <a:miter lim="800000"/>
          </a:ln>
        </p:spPr>
        <p:txBody>
          <a:bodyPr>
            <a:spAutoFit/>
          </a:bodyPr>
          <a:lstStyle/>
          <a:p>
            <a:pPr>
              <a:lnSpc>
                <a:spcPct val="150000"/>
              </a:lnSpc>
              <a:defRPr/>
            </a:pPr>
            <a:r>
              <a:rPr lang="zh-CN" altLang="en-US" sz="2400" dirty="0">
                <a:latin typeface="微软雅黑" pitchFamily="34" charset="-122"/>
                <a:ea typeface="微软雅黑" pitchFamily="34" charset="-122"/>
              </a:rPr>
              <a:t>为对象添加方法和属性</a:t>
            </a:r>
          </a:p>
          <a:p>
            <a:pPr>
              <a:lnSpc>
                <a:spcPct val="150000"/>
              </a:lnSpc>
              <a:defRPr/>
            </a:pPr>
            <a:r>
              <a:rPr lang="zh-CN" altLang="en-US" sz="1800" dirty="0">
                <a:latin typeface="微软雅黑" pitchFamily="34" charset="-122"/>
                <a:ea typeface="微软雅黑" pitchFamily="34" charset="-122"/>
              </a:rPr>
              <a:t>   创建对象：</a:t>
            </a:r>
            <a:r>
              <a:rPr lang="en-US" altLang="zh-CN" sz="1800" dirty="0" err="1">
                <a:solidFill>
                  <a:srgbClr val="FF682F"/>
                </a:solidFill>
                <a:latin typeface="微软雅黑" pitchFamily="34" charset="-122"/>
                <a:ea typeface="微软雅黑" pitchFamily="34" charset="-122"/>
              </a:rPr>
              <a:t>var</a:t>
            </a:r>
            <a:r>
              <a:rPr lang="en-US" altLang="zh-CN" sz="1800" dirty="0">
                <a:solidFill>
                  <a:srgbClr val="FF682F"/>
                </a:solidFill>
                <a:latin typeface="微软雅黑" pitchFamily="34" charset="-122"/>
                <a:ea typeface="微软雅黑" pitchFamily="34" charset="-122"/>
              </a:rPr>
              <a:t> </a:t>
            </a:r>
            <a:r>
              <a:rPr lang="en-US" altLang="zh-CN" sz="1800" dirty="0" err="1">
                <a:solidFill>
                  <a:srgbClr val="FF682F"/>
                </a:solidFill>
                <a:latin typeface="微软雅黑" pitchFamily="34" charset="-122"/>
                <a:ea typeface="微软雅黑" pitchFamily="34" charset="-122"/>
              </a:rPr>
              <a:t>obj </a:t>
            </a:r>
            <a:r>
              <a:rPr lang="en-US" altLang="zh-CN" sz="1800" dirty="0">
                <a:solidFill>
                  <a:srgbClr val="FF682F"/>
                </a:solidFill>
                <a:latin typeface="微软雅黑" pitchFamily="34" charset="-122"/>
                <a:ea typeface="微软雅黑" pitchFamily="34" charset="-122"/>
              </a:rPr>
              <a:t>= new Object();</a:t>
            </a:r>
          </a:p>
          <a:p>
            <a:pPr>
              <a:lnSpc>
                <a:spcPct val="150000"/>
              </a:lnSpc>
              <a:defRPr/>
            </a:pP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添加属性：</a:t>
            </a:r>
            <a:r>
              <a:rPr lang="en-US" altLang="zh-CN" sz="1800" dirty="0">
                <a:solidFill>
                  <a:srgbClr val="FF682F"/>
                </a:solidFill>
                <a:latin typeface="微软雅黑" pitchFamily="34" charset="-122"/>
                <a:ea typeface="微软雅黑" pitchFamily="34" charset="-122"/>
              </a:rPr>
              <a:t>obj.name = </a:t>
            </a:r>
            <a:r>
              <a:rPr lang="en-US" altLang="zh-CN" sz="1800">
                <a:solidFill>
                  <a:srgbClr val="FF682F"/>
                </a:solidFill>
                <a:latin typeface="微软雅黑" charset="0"/>
                <a:ea typeface="微软雅黑" charset="0"/>
                <a:cs typeface="Times New Roman" charset="0"/>
                <a:sym typeface="+mn-ea"/>
              </a:rPr>
              <a:t>'zhangsan'</a:t>
            </a:r>
            <a:r>
              <a:rPr lang="en-US" altLang="zh-CN" sz="1800" dirty="0">
                <a:solidFill>
                  <a:srgbClr val="FF682F"/>
                </a:solidFill>
                <a:latin typeface="微软雅黑" pitchFamily="34" charset="-122"/>
                <a:ea typeface="微软雅黑" pitchFamily="34" charset="-122"/>
              </a:rPr>
              <a:t>;</a:t>
            </a:r>
          </a:p>
          <a:p>
            <a:pPr>
              <a:lnSpc>
                <a:spcPct val="150000"/>
              </a:lnSpc>
              <a:defRPr/>
            </a:pP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添加方法：</a:t>
            </a:r>
            <a:r>
              <a:rPr lang="en-US" altLang="zh-CN" sz="1800" dirty="0" err="1">
                <a:solidFill>
                  <a:srgbClr val="FF682F"/>
                </a:solidFill>
                <a:latin typeface="微软雅黑" pitchFamily="34" charset="-122"/>
                <a:ea typeface="微软雅黑" pitchFamily="34" charset="-122"/>
              </a:rPr>
              <a:t>obj.show </a:t>
            </a:r>
            <a:r>
              <a:rPr lang="en-US" altLang="zh-CN" sz="1800" dirty="0">
                <a:solidFill>
                  <a:srgbClr val="FF682F"/>
                </a:solidFill>
                <a:latin typeface="微软雅黑" pitchFamily="34" charset="-122"/>
                <a:ea typeface="微软雅黑" pitchFamily="34" charset="-122"/>
              </a:rPr>
              <a:t>= function(){ </a:t>
            </a:r>
          </a:p>
          <a:p>
            <a:pPr>
              <a:lnSpc>
                <a:spcPct val="150000"/>
              </a:lnSpc>
              <a:defRPr/>
            </a:pPr>
            <a:r>
              <a:rPr lang="en-US" altLang="zh-CN" sz="1800" dirty="0">
                <a:solidFill>
                  <a:srgbClr val="FF682F"/>
                </a:solidFill>
                <a:latin typeface="微软雅黑" pitchFamily="34" charset="-122"/>
                <a:ea typeface="微软雅黑" pitchFamily="34" charset="-122"/>
              </a:rPr>
              <a:t>		alert(this.name); </a:t>
            </a:r>
          </a:p>
          <a:p>
            <a:pPr>
              <a:lnSpc>
                <a:spcPct val="150000"/>
              </a:lnSpc>
              <a:defRPr/>
            </a:pPr>
            <a:r>
              <a:rPr lang="en-US" altLang="zh-CN" sz="1800" dirty="0">
                <a:solidFill>
                  <a:srgbClr val="FF682F"/>
                </a:solidFill>
                <a:latin typeface="微软雅黑" pitchFamily="34" charset="-122"/>
                <a:ea typeface="微软雅黑" pitchFamily="34" charset="-122"/>
              </a:rPr>
              <a:t>	       }</a:t>
            </a:r>
          </a:p>
          <a:p>
            <a:pPr>
              <a:lnSpc>
                <a:spcPct val="150000"/>
              </a:lnSpc>
              <a:defRPr/>
            </a:pPr>
            <a:r>
              <a:rPr lang="en-US" altLang="zh-CN" sz="1800" dirty="0">
                <a:latin typeface="微软雅黑" pitchFamily="34" charset="-122"/>
                <a:ea typeface="微软雅黑" pitchFamily="34" charset="-122"/>
              </a:rPr>
              <a:t>  </a:t>
            </a:r>
            <a:endParaRPr lang="en-US" altLang="zh-CN" sz="18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55333" y="98044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07615" y="1049973"/>
            <a:ext cx="3938588" cy="548640"/>
          </a:xfrm>
          <a:prstGeom prst="rect">
            <a:avLst/>
          </a:prstGeom>
          <a:noFill/>
        </p:spPr>
        <p:txBody>
          <a:bodyPr>
            <a:spAutoFit/>
          </a:bodyPr>
          <a:lstStyle/>
          <a:p>
            <a:pPr algn="ctr">
              <a:defRPr/>
            </a:pPr>
            <a:r>
              <a:rPr lang="zh-CN" altLang="en-US" sz="2800" b="1" kern="100" dirty="0" smtClean="0">
                <a:solidFill>
                  <a:schemeClr val="bg1"/>
                </a:solidFill>
                <a:latin typeface="微软雅黑" pitchFamily="34" charset="-122"/>
                <a:ea typeface="微软雅黑" pitchFamily="34" charset="-122"/>
              </a:rPr>
              <a:t>工厂模式</a:t>
            </a:r>
            <a:endParaRPr lang="zh-CN" altLang="en-US" sz="2800" dirty="0">
              <a:latin typeface="Arial" pitchFamily="34" charset="0"/>
            </a:endParaRPr>
          </a:p>
        </p:txBody>
      </p:sp>
      <p:sp>
        <p:nvSpPr>
          <p:cNvPr id="100" name="文本框 99"/>
          <p:cNvSpPr txBox="1"/>
          <p:nvPr/>
        </p:nvSpPr>
        <p:spPr>
          <a:xfrm>
            <a:off x="591185" y="1699895"/>
            <a:ext cx="8090535" cy="4541520"/>
          </a:xfrm>
          <a:prstGeom prst="rect">
            <a:avLst/>
          </a:prstGeom>
          <a:noFill/>
          <a:ln w="9525">
            <a:noFill/>
          </a:ln>
        </p:spPr>
        <p:txBody>
          <a:bodyPr wrap="square">
            <a:spAutoFit/>
          </a:bodyPr>
          <a:lstStyle/>
          <a:p>
            <a:pPr marL="0" indent="0"/>
            <a:r>
              <a:rPr lang="zh-CN" altLang="en-US" sz="2000" b="0" u="none">
                <a:solidFill>
                  <a:srgbClr val="333333"/>
                </a:solidFill>
                <a:latin typeface="宋体" charset="0"/>
                <a:ea typeface="宋体" charset="0"/>
                <a:cs typeface="宋体" charset="0"/>
              </a:rPr>
              <a:t>为了解决多个类似对象声明的问题，我们可以使用一种叫做工厂模式的方法，这种方法就是为了解决实例化对象产生大量重复代码的问题</a:t>
            </a:r>
          </a:p>
          <a:p>
            <a:pPr marL="0" indent="0"/>
            <a:endParaRPr lang="en-US" altLang="zh-CN" sz="1800">
              <a:solidFill>
                <a:srgbClr val="FF682F"/>
              </a:solidFill>
              <a:latin typeface="+mn-ea"/>
              <a:ea typeface="+mn-ea"/>
              <a:cs typeface="Times New Roman" charset="0"/>
              <a:sym typeface="+mn-ea"/>
            </a:endParaRPr>
          </a:p>
          <a:p>
            <a:pPr marL="0" indent="0"/>
            <a:r>
              <a:rPr lang="en-US" altLang="zh-CN" sz="1800">
                <a:solidFill>
                  <a:srgbClr val="FF682F"/>
                </a:solidFill>
                <a:latin typeface="+mn-ea"/>
                <a:ea typeface="+mn-ea"/>
                <a:cs typeface="Times New Roman" charset="0"/>
                <a:sym typeface="+mn-ea"/>
              </a:rPr>
              <a:t>function createObject(name) {	</a:t>
            </a:r>
            <a:r>
              <a:rPr lang="en-US" altLang="zh-CN" sz="1800">
                <a:solidFill>
                  <a:schemeClr val="tx1"/>
                </a:solidFill>
                <a:latin typeface="+mn-ea"/>
                <a:ea typeface="+mn-ea"/>
                <a:cs typeface="Times New Roman" charset="0"/>
                <a:sym typeface="+mn-ea"/>
              </a:rPr>
              <a:t>//</a:t>
            </a:r>
            <a:r>
              <a:rPr lang="zh-CN" altLang="en-US" sz="1800">
                <a:solidFill>
                  <a:schemeClr val="tx1"/>
                </a:solidFill>
                <a:latin typeface="+mn-ea"/>
                <a:ea typeface="+mn-ea"/>
                <a:cs typeface="宋体" charset="0"/>
                <a:sym typeface="+mn-ea"/>
              </a:rPr>
              <a:t>集中实例化的普通函数</a:t>
            </a:r>
          </a:p>
          <a:p>
            <a:pPr marL="0" indent="0"/>
            <a:r>
              <a:rPr lang="en-US" altLang="zh-CN" sz="1800">
                <a:solidFill>
                  <a:srgbClr val="FF682F"/>
                </a:solidFill>
                <a:latin typeface="+mn-ea"/>
                <a:ea typeface="+mn-ea"/>
                <a:cs typeface="Times New Roman" charset="0"/>
                <a:sym typeface="+mn-ea"/>
              </a:rPr>
              <a:t>     var obj = new Object();</a:t>
            </a:r>
          </a:p>
          <a:p>
            <a:pPr marL="0" indent="0"/>
            <a:r>
              <a:rPr lang="en-US" altLang="zh-CN" sz="1800">
                <a:solidFill>
                  <a:srgbClr val="FF682F"/>
                </a:solidFill>
                <a:latin typeface="+mn-ea"/>
                <a:ea typeface="+mn-ea"/>
                <a:cs typeface="Times New Roman" charset="0"/>
                <a:sym typeface="+mn-ea"/>
              </a:rPr>
              <a:t>     obj.name = name;</a:t>
            </a:r>
          </a:p>
          <a:p>
            <a:pPr marL="0" indent="0"/>
            <a:r>
              <a:rPr lang="en-US" altLang="zh-CN" sz="1800" dirty="0" err="1">
                <a:solidFill>
                  <a:srgbClr val="FF682F"/>
                </a:solidFill>
                <a:latin typeface="+mn-ea"/>
                <a:ea typeface="+mn-ea"/>
                <a:sym typeface="+mn-ea"/>
              </a:rPr>
              <a:t>     obj.show </a:t>
            </a:r>
            <a:r>
              <a:rPr lang="en-US" altLang="zh-CN" sz="1800" dirty="0">
                <a:solidFill>
                  <a:srgbClr val="FF682F"/>
                </a:solidFill>
                <a:latin typeface="+mn-ea"/>
                <a:ea typeface="+mn-ea"/>
                <a:sym typeface="+mn-ea"/>
              </a:rPr>
              <a:t>= function(){ </a:t>
            </a:r>
          </a:p>
          <a:p>
            <a:pPr marL="0" indent="0"/>
            <a:r>
              <a:rPr lang="en-US" altLang="zh-CN" sz="1800" dirty="0">
                <a:solidFill>
                  <a:srgbClr val="FF682F"/>
                </a:solidFill>
                <a:latin typeface="+mn-ea"/>
                <a:ea typeface="+mn-ea"/>
                <a:sym typeface="+mn-ea"/>
              </a:rPr>
              <a:t>	alert(this.name)</a:t>
            </a:r>
          </a:p>
          <a:p>
            <a:pPr marL="0" indent="0"/>
            <a:r>
              <a:rPr lang="en-US" altLang="zh-CN" sz="1800" dirty="0">
                <a:solidFill>
                  <a:srgbClr val="FF682F"/>
                </a:solidFill>
                <a:latin typeface="+mn-ea"/>
                <a:ea typeface="+mn-ea"/>
                <a:sym typeface="+mn-ea"/>
              </a:rPr>
              <a:t>     }</a:t>
            </a:r>
            <a:endParaRPr lang="en-US" altLang="zh-CN" sz="1800" dirty="0">
              <a:solidFill>
                <a:srgbClr val="FF682F"/>
              </a:solidFill>
              <a:latin typeface="+mn-ea"/>
              <a:ea typeface="+mn-ea"/>
              <a:cs typeface="Times New Roman" charset="0"/>
              <a:sym typeface="+mn-ea"/>
            </a:endParaRPr>
          </a:p>
          <a:p>
            <a:pPr marL="0" indent="0"/>
            <a:r>
              <a:rPr lang="en-US" altLang="zh-CN" sz="1800">
                <a:solidFill>
                  <a:srgbClr val="FF682F"/>
                </a:solidFill>
                <a:latin typeface="+mn-ea"/>
                <a:ea typeface="+mn-ea"/>
                <a:cs typeface="Times New Roman" charset="0"/>
                <a:sym typeface="+mn-ea"/>
              </a:rPr>
              <a:t>     return obj;</a:t>
            </a:r>
          </a:p>
          <a:p>
            <a:pPr marL="0" indent="0"/>
            <a:r>
              <a:rPr lang="en-US" altLang="zh-CN" sz="1800">
                <a:solidFill>
                  <a:srgbClr val="FF682F"/>
                </a:solidFill>
                <a:latin typeface="+mn-ea"/>
                <a:ea typeface="+mn-ea"/>
                <a:cs typeface="Times New Roman" charset="0"/>
                <a:sym typeface="+mn-ea"/>
              </a:rPr>
              <a:t>}</a:t>
            </a:r>
          </a:p>
          <a:p>
            <a:pPr marL="0" indent="0"/>
            <a:endParaRPr lang="en-US" altLang="zh-CN" sz="1800">
              <a:solidFill>
                <a:srgbClr val="FF682F"/>
              </a:solidFill>
              <a:latin typeface="+mn-ea"/>
              <a:ea typeface="+mn-ea"/>
              <a:cs typeface="Times New Roman" charset="0"/>
              <a:sym typeface="+mn-ea"/>
            </a:endParaRPr>
          </a:p>
          <a:p>
            <a:pPr marL="0" indent="0"/>
            <a:r>
              <a:rPr lang="en-US" altLang="zh-CN" sz="1800">
                <a:solidFill>
                  <a:schemeClr val="tx1"/>
                </a:solidFill>
                <a:latin typeface="+mn-ea"/>
                <a:ea typeface="+mn-ea"/>
                <a:cs typeface="Times New Roman" charset="0"/>
                <a:sym typeface="+mn-ea"/>
              </a:rPr>
              <a:t>工厂模式解决了重复实例化的问题，但还有一个问题，那就是识别问题，因为根本无法搞清楚他们到底是哪个对象的实例。</a:t>
            </a:r>
          </a:p>
          <a:p>
            <a:pPr marL="0" indent="0"/>
            <a:r>
              <a:rPr lang="en-US" altLang="zh-CN" sz="1800">
                <a:solidFill>
                  <a:srgbClr val="FF682F"/>
                </a:solidFill>
                <a:latin typeface="+mn-ea"/>
                <a:ea typeface="+mn-ea"/>
                <a:cs typeface="Times New Roman" charset="0"/>
                <a:sym typeface="+mn-ea"/>
              </a:rPr>
              <a:t>alert(typeof box1);	</a:t>
            </a:r>
            <a:r>
              <a:rPr lang="en-US" altLang="zh-CN" sz="1800">
                <a:solidFill>
                  <a:schemeClr val="tx1"/>
                </a:solidFill>
                <a:latin typeface="+mn-ea"/>
                <a:ea typeface="+mn-ea"/>
                <a:cs typeface="Times New Roman" charset="0"/>
                <a:sym typeface="+mn-ea"/>
              </a:rPr>
              <a:t>//object</a:t>
            </a:r>
          </a:p>
          <a:p>
            <a:pPr marL="0" indent="0"/>
            <a:r>
              <a:rPr lang="en-US" altLang="zh-CN" sz="1800">
                <a:solidFill>
                  <a:srgbClr val="FF682F"/>
                </a:solidFill>
                <a:latin typeface="+mn-ea"/>
                <a:ea typeface="+mn-ea"/>
                <a:cs typeface="Times New Roman" charset="0"/>
                <a:sym typeface="+mn-ea"/>
              </a:rPr>
              <a:t>alert(box1 instanceof Object);	</a:t>
            </a:r>
            <a:r>
              <a:rPr lang="en-US" altLang="zh-CN" sz="1800">
                <a:solidFill>
                  <a:schemeClr val="tx1"/>
                </a:solidFill>
                <a:latin typeface="+mn-ea"/>
                <a:ea typeface="+mn-ea"/>
                <a:cs typeface="Times New Roman" charset="0"/>
                <a:sym typeface="+mn-ea"/>
              </a:rPr>
              <a:t>//true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03263" y="838200"/>
            <a:ext cx="7648575" cy="647700"/>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35" eaLnBrk="1" hangingPunct="1">
              <a:lnSpc>
                <a:spcPct val="150000"/>
              </a:lnSpc>
              <a:spcAft>
                <a:spcPts val="0"/>
              </a:spcAft>
              <a:tabLst>
                <a:tab pos="533400" algn="l"/>
              </a:tabLst>
              <a:defRPr/>
            </a:pPr>
            <a:endParaRPr lang="zh-CN" altLang="zh-CN" sz="2800" b="1" kern="100" dirty="0">
              <a:solidFill>
                <a:schemeClr val="bg1"/>
              </a:solidFill>
              <a:latin typeface="微软雅黑" pitchFamily="34" charset="-122"/>
              <a:ea typeface="微软雅黑" pitchFamily="34" charset="-122"/>
            </a:endParaRPr>
          </a:p>
        </p:txBody>
      </p:sp>
      <p:sp>
        <p:nvSpPr>
          <p:cNvPr id="3" name="文本框 6"/>
          <p:cNvSpPr txBox="1"/>
          <p:nvPr/>
        </p:nvSpPr>
        <p:spPr bwMode="auto">
          <a:xfrm>
            <a:off x="2554605" y="909638"/>
            <a:ext cx="3938588" cy="548640"/>
          </a:xfrm>
          <a:prstGeom prst="rect">
            <a:avLst/>
          </a:prstGeom>
          <a:noFill/>
        </p:spPr>
        <p:txBody>
          <a:bodyPr>
            <a:spAutoFit/>
          </a:bodyPr>
          <a:lstStyle/>
          <a:p>
            <a:pPr algn="ctr">
              <a:defRPr/>
            </a:pPr>
            <a:r>
              <a:rPr lang="zh-CN" altLang="en-US" sz="2800" b="1" kern="100" dirty="0">
                <a:solidFill>
                  <a:schemeClr val="bg1"/>
                </a:solidFill>
                <a:latin typeface="微软雅黑" pitchFamily="34" charset="-122"/>
                <a:ea typeface="微软雅黑" pitchFamily="34" charset="-122"/>
              </a:rPr>
              <a:t>构造函数	</a:t>
            </a:r>
            <a:endParaRPr lang="zh-CN" altLang="en-US" sz="2800" dirty="0">
              <a:latin typeface="Arial" pitchFamily="34" charset="0"/>
            </a:endParaRPr>
          </a:p>
        </p:txBody>
      </p:sp>
      <p:sp>
        <p:nvSpPr>
          <p:cNvPr id="100" name="文本框 99"/>
          <p:cNvSpPr txBox="1"/>
          <p:nvPr/>
        </p:nvSpPr>
        <p:spPr>
          <a:xfrm>
            <a:off x="683260" y="1557020"/>
            <a:ext cx="7741285" cy="3078480"/>
          </a:xfrm>
          <a:prstGeom prst="rect">
            <a:avLst/>
          </a:prstGeom>
          <a:noFill/>
          <a:ln w="9525">
            <a:noFill/>
          </a:ln>
        </p:spPr>
        <p:txBody>
          <a:bodyPr wrap="square">
            <a:spAutoFit/>
          </a:bodyPr>
          <a:lstStyle/>
          <a:p>
            <a:pPr marL="0" indent="0"/>
            <a:r>
              <a:rPr lang="en-US" altLang="zh-CN" sz="1800" b="0" u="none">
                <a:solidFill>
                  <a:srgbClr val="333333"/>
                </a:solidFill>
                <a:latin typeface="Times New Roman" charset="0"/>
                <a:ea typeface="Times New Roman" charset="0"/>
                <a:cs typeface="Times New Roman" charset="0"/>
              </a:rPr>
              <a:t>ECMAScript </a:t>
            </a:r>
            <a:r>
              <a:rPr lang="zh-CN" altLang="en-US" sz="1800" b="0" u="none">
                <a:solidFill>
                  <a:srgbClr val="333333"/>
                </a:solidFill>
                <a:latin typeface="宋体" charset="0"/>
                <a:ea typeface="宋体" charset="0"/>
                <a:cs typeface="宋体" charset="0"/>
              </a:rPr>
              <a:t>中可以采用构造函数</a:t>
            </a:r>
            <a:r>
              <a:rPr lang="en-US" altLang="zh-CN" sz="1800" b="0" u="none">
                <a:solidFill>
                  <a:srgbClr val="333333"/>
                </a:solidFill>
                <a:latin typeface="Times New Roman" charset="0"/>
                <a:ea typeface="Times New Roman" charset="0"/>
                <a:cs typeface="Times New Roman" charset="0"/>
              </a:rPr>
              <a:t>(</a:t>
            </a:r>
            <a:r>
              <a:rPr lang="zh-CN" altLang="en-US" sz="1800" b="0" u="none">
                <a:solidFill>
                  <a:srgbClr val="333333"/>
                </a:solidFill>
                <a:latin typeface="宋体" charset="0"/>
                <a:ea typeface="宋体" charset="0"/>
                <a:cs typeface="宋体" charset="0"/>
              </a:rPr>
              <a:t>构造方法</a:t>
            </a:r>
            <a:r>
              <a:rPr lang="en-US" altLang="zh-CN" sz="1800" b="0" u="none">
                <a:solidFill>
                  <a:srgbClr val="333333"/>
                </a:solidFill>
                <a:latin typeface="Times New Roman" charset="0"/>
                <a:ea typeface="Times New Roman" charset="0"/>
                <a:cs typeface="Times New Roman" charset="0"/>
              </a:rPr>
              <a:t>)</a:t>
            </a:r>
            <a:r>
              <a:rPr lang="zh-CN" altLang="en-US" sz="1800" b="0" u="none">
                <a:solidFill>
                  <a:srgbClr val="333333"/>
                </a:solidFill>
                <a:latin typeface="宋体" charset="0"/>
                <a:ea typeface="宋体" charset="0"/>
                <a:cs typeface="宋体" charset="0"/>
              </a:rPr>
              <a:t>可用来创建特定的对象</a:t>
            </a:r>
            <a:r>
              <a:rPr lang="zh-CN" altLang="en-US" sz="1800">
                <a:solidFill>
                  <a:srgbClr val="FF682F"/>
                </a:solidFill>
                <a:sym typeface="+mn-ea"/>
              </a:rPr>
              <a:t>box1 </a:t>
            </a:r>
            <a:r>
              <a:rPr lang="en-US" altLang="zh-CN" sz="1800">
                <a:solidFill>
                  <a:srgbClr val="FF682F"/>
                </a:solidFill>
                <a:sym typeface="+mn-ea"/>
              </a:rPr>
              <a:t>,</a:t>
            </a:r>
          </a:p>
          <a:p>
            <a:pPr marL="0" indent="0"/>
            <a:r>
              <a:rPr lang="zh-CN" altLang="en-US" sz="1800" b="0" u="none">
                <a:solidFill>
                  <a:srgbClr val="333333"/>
                </a:solidFill>
                <a:latin typeface="宋体" charset="0"/>
                <a:ea typeface="宋体" charset="0"/>
                <a:cs typeface="宋体" charset="0"/>
              </a:rPr>
              <a:t>类型属于</a:t>
            </a:r>
            <a:r>
              <a:rPr lang="zh-CN" altLang="en-US" sz="1800" b="0" u="none">
                <a:solidFill>
                  <a:srgbClr val="333333"/>
                </a:solidFill>
                <a:latin typeface="Times New Roman" charset="0"/>
                <a:ea typeface="Times New Roman" charset="0"/>
                <a:cs typeface="Times New Roman" charset="0"/>
              </a:rPr>
              <a:t> </a:t>
            </a:r>
            <a:r>
              <a:rPr lang="zh-CN" altLang="en-US" sz="1800">
                <a:solidFill>
                  <a:srgbClr val="FF682F"/>
                </a:solidFill>
                <a:sym typeface="+mn-ea"/>
              </a:rPr>
              <a:t>Box．</a:t>
            </a:r>
            <a:endParaRPr lang="zh-CN" altLang="en-US" sz="1800" b="0" u="none">
              <a:solidFill>
                <a:srgbClr val="FF682F"/>
              </a:solidFill>
              <a:latin typeface="宋体" charset="0"/>
              <a:ea typeface="宋体" charset="0"/>
              <a:cs typeface="宋体" charset="0"/>
              <a:sym typeface="+mn-ea"/>
            </a:endParaRPr>
          </a:p>
          <a:p>
            <a:pPr marL="0" indent="0"/>
            <a:r>
              <a:rPr lang="zh-CN" altLang="en-US" sz="2000">
                <a:solidFill>
                  <a:srgbClr val="FF682F"/>
                </a:solidFill>
              </a:rPr>
              <a:t>function Box(name) {</a:t>
            </a:r>
            <a:r>
              <a:rPr lang="zh-CN" altLang="en-US" sz="2000"/>
              <a:t>	//构造函数模式</a:t>
            </a:r>
          </a:p>
          <a:p>
            <a:pPr marL="0" indent="0"/>
            <a:r>
              <a:rPr lang="en-US" altLang="zh-CN" sz="2000">
                <a:solidFill>
                  <a:srgbClr val="FF682F"/>
                </a:solidFill>
              </a:rPr>
              <a:t>	</a:t>
            </a:r>
            <a:r>
              <a:rPr lang="zh-CN" altLang="en-US" sz="2000">
                <a:solidFill>
                  <a:srgbClr val="FF682F"/>
                </a:solidFill>
              </a:rPr>
              <a:t>this.name = name;</a:t>
            </a:r>
          </a:p>
          <a:p>
            <a:pPr marL="0" indent="0"/>
            <a:r>
              <a:rPr lang="en-US" altLang="zh-CN" sz="2000">
                <a:solidFill>
                  <a:srgbClr val="FF682F"/>
                </a:solidFill>
              </a:rPr>
              <a:t>	</a:t>
            </a:r>
            <a:r>
              <a:rPr lang="zh-CN" altLang="en-US" sz="2000">
                <a:solidFill>
                  <a:srgbClr val="FF682F"/>
                </a:solidFill>
              </a:rPr>
              <a:t>this.</a:t>
            </a:r>
            <a:r>
              <a:rPr lang="zh-CN" altLang="en-US" sz="2000">
                <a:solidFill>
                  <a:srgbClr val="FF682F"/>
                </a:solidFill>
                <a:sym typeface="+mn-ea"/>
              </a:rPr>
              <a:t>show = function(){ </a:t>
            </a:r>
          </a:p>
          <a:p>
            <a:pPr marL="0" indent="0"/>
            <a:r>
              <a:rPr lang="zh-CN" altLang="en-US" sz="2000">
                <a:solidFill>
                  <a:srgbClr val="FF682F"/>
                </a:solidFill>
                <a:sym typeface="+mn-ea"/>
              </a:rPr>
              <a:t>	</a:t>
            </a:r>
            <a:r>
              <a:rPr lang="en-US" altLang="zh-CN" sz="2000">
                <a:solidFill>
                  <a:srgbClr val="FF682F"/>
                </a:solidFill>
                <a:sym typeface="+mn-ea"/>
              </a:rPr>
              <a:t>	</a:t>
            </a:r>
            <a:r>
              <a:rPr lang="zh-CN" altLang="en-US" sz="2000">
                <a:solidFill>
                  <a:srgbClr val="FF682F"/>
                </a:solidFill>
                <a:sym typeface="+mn-ea"/>
              </a:rPr>
              <a:t>alert(this.name)</a:t>
            </a:r>
            <a:r>
              <a:rPr lang="en-US" altLang="zh-CN" sz="2000">
                <a:solidFill>
                  <a:srgbClr val="FF682F"/>
                </a:solidFill>
                <a:sym typeface="+mn-ea"/>
              </a:rPr>
              <a:t>;</a:t>
            </a:r>
          </a:p>
          <a:p>
            <a:pPr marL="0" indent="0"/>
            <a:r>
              <a:rPr lang="zh-CN" altLang="en-US" sz="2000">
                <a:solidFill>
                  <a:srgbClr val="FF682F"/>
                </a:solidFill>
                <a:sym typeface="+mn-ea"/>
              </a:rPr>
              <a:t>     </a:t>
            </a:r>
            <a:r>
              <a:rPr lang="en-US" altLang="zh-CN" sz="2000">
                <a:solidFill>
                  <a:srgbClr val="FF682F"/>
                </a:solidFill>
                <a:sym typeface="+mn-ea"/>
              </a:rPr>
              <a:t>	</a:t>
            </a:r>
            <a:r>
              <a:rPr lang="zh-CN" altLang="en-US" sz="2000">
                <a:solidFill>
                  <a:srgbClr val="FF682F"/>
                </a:solidFill>
                <a:sym typeface="+mn-ea"/>
              </a:rPr>
              <a:t>}</a:t>
            </a:r>
          </a:p>
          <a:p>
            <a:pPr marL="0" indent="0"/>
            <a:r>
              <a:rPr lang="zh-CN" altLang="en-US" sz="2000">
                <a:solidFill>
                  <a:srgbClr val="FF682F"/>
                </a:solidFill>
              </a:rPr>
              <a:t>}</a:t>
            </a:r>
          </a:p>
          <a:p>
            <a:pPr marL="0" indent="0"/>
            <a:r>
              <a:rPr lang="zh-CN" altLang="en-US" sz="2000">
                <a:solidFill>
                  <a:srgbClr val="FF682F"/>
                </a:solidFill>
              </a:rPr>
              <a:t>var box1 = new Box(</a:t>
            </a:r>
            <a:r>
              <a:rPr lang="en-US" altLang="zh-CN" sz="2000">
                <a:solidFill>
                  <a:srgbClr val="FF682F"/>
                </a:solidFill>
                <a:latin typeface="Times New Roman" charset="0"/>
                <a:ea typeface="Times New Roman" charset="0"/>
                <a:cs typeface="Times New Roman" charset="0"/>
                <a:sym typeface="+mn-ea"/>
              </a:rPr>
              <a:t>'zhangsan'</a:t>
            </a:r>
            <a:r>
              <a:rPr lang="zh-CN" altLang="en-US" sz="2000">
                <a:solidFill>
                  <a:srgbClr val="FF682F"/>
                </a:solidFill>
              </a:rPr>
              <a:t>);     </a:t>
            </a:r>
            <a:r>
              <a:rPr lang="zh-CN" altLang="en-US" sz="2000">
                <a:solidFill>
                  <a:srgbClr val="30313C"/>
                </a:solidFill>
              </a:rPr>
              <a:t> //new Box()即可</a:t>
            </a:r>
          </a:p>
          <a:p>
            <a:pPr marL="0" indent="0"/>
            <a:r>
              <a:rPr lang="zh-CN" altLang="en-US" sz="2000">
                <a:solidFill>
                  <a:srgbClr val="FF682F"/>
                </a:solidFill>
              </a:rPr>
              <a:t>alert(box1 instanceof Box);     </a:t>
            </a:r>
            <a:r>
              <a:rPr lang="zh-CN" altLang="en-US" sz="2000">
                <a:solidFill>
                  <a:srgbClr val="30313C"/>
                </a:solidFill>
              </a:rPr>
              <a:t> //很清晰的识别他从属于 Box</a:t>
            </a:r>
          </a:p>
        </p:txBody>
      </p:sp>
      <p:sp>
        <p:nvSpPr>
          <p:cNvPr id="6" name="文本框 5"/>
          <p:cNvSpPr txBox="1"/>
          <p:nvPr/>
        </p:nvSpPr>
        <p:spPr>
          <a:xfrm>
            <a:off x="539115" y="4869180"/>
            <a:ext cx="7781925" cy="1188720"/>
          </a:xfrm>
          <a:prstGeom prst="rect">
            <a:avLst/>
          </a:prstGeom>
          <a:noFill/>
          <a:ln w="9525">
            <a:noFill/>
          </a:ln>
        </p:spPr>
        <p:txBody>
          <a:bodyPr wrap="square">
            <a:spAutoFit/>
          </a:bodyPr>
          <a:lstStyle/>
          <a:p>
            <a:pPr marL="0" indent="0"/>
            <a:r>
              <a:rPr lang="zh-CN" altLang="en-US" sz="1800" b="0" u="none">
                <a:solidFill>
                  <a:srgbClr val="333333"/>
                </a:solidFill>
                <a:latin typeface="宋体" charset="0"/>
                <a:ea typeface="宋体" charset="0"/>
                <a:cs typeface="宋体" charset="0"/>
              </a:rPr>
              <a:t>使用了构造函数的方法，和使用工厂模式的方法他们不同之处如下：</a:t>
            </a:r>
            <a:endParaRPr lang="zh-CN" altLang="en-US" sz="1800" b="0" u="none">
              <a:solidFill>
                <a:srgbClr val="333333"/>
              </a:solidFill>
              <a:latin typeface="Times New Roman" charset="0"/>
              <a:ea typeface="Times New Roman" charset="0"/>
              <a:cs typeface="Times New Roman" charset="0"/>
            </a:endParaRPr>
          </a:p>
          <a:p>
            <a:pPr marL="0" indent="0"/>
            <a:r>
              <a:rPr lang="en-US" altLang="zh-CN" sz="1800" b="0" u="none">
                <a:solidFill>
                  <a:srgbClr val="333333"/>
                </a:solidFill>
                <a:latin typeface="Times New Roman" charset="0"/>
                <a:ea typeface="Times New Roman" charset="0"/>
                <a:cs typeface="Times New Roman" charset="0"/>
              </a:rPr>
              <a:t>1. </a:t>
            </a:r>
            <a:r>
              <a:rPr lang="zh-CN" altLang="en-US" sz="1800" b="0" u="none">
                <a:solidFill>
                  <a:srgbClr val="333333"/>
                </a:solidFill>
                <a:latin typeface="宋体" charset="0"/>
                <a:ea typeface="宋体" charset="0"/>
                <a:cs typeface="宋体" charset="0"/>
              </a:rPr>
              <a:t>构造函数方法没有显示的创建对象</a:t>
            </a:r>
            <a:r>
              <a:rPr lang="en-US" altLang="zh-CN" sz="1800" b="0" u="none">
                <a:solidFill>
                  <a:srgbClr val="333333"/>
                </a:solidFill>
                <a:latin typeface="Times New Roman" charset="0"/>
                <a:ea typeface="Times New Roman" charset="0"/>
                <a:cs typeface="Times New Roman" charset="0"/>
              </a:rPr>
              <a:t>(new Object())(</a:t>
            </a:r>
            <a:r>
              <a:rPr lang="zh-CN" altLang="en-US" sz="1800" b="0" u="none">
                <a:solidFill>
                  <a:srgbClr val="333333"/>
                </a:solidFill>
                <a:latin typeface="Times New Roman" charset="0"/>
                <a:ea typeface="宋体" charset="0"/>
                <a:cs typeface="Times New Roman" charset="0"/>
              </a:rPr>
              <a:t>在内部隐式调用了</a:t>
            </a:r>
            <a:r>
              <a:rPr lang="en-US" altLang="zh-CN" sz="1800" b="0" u="none">
                <a:solidFill>
                  <a:srgbClr val="333333"/>
                </a:solidFill>
                <a:latin typeface="Times New Roman" charset="0"/>
                <a:ea typeface="宋体" charset="0"/>
                <a:cs typeface="Times New Roman" charset="0"/>
              </a:rPr>
              <a:t>)</a:t>
            </a:r>
            <a:r>
              <a:rPr lang="zh-CN" altLang="en-US" sz="1800" b="0" u="none">
                <a:solidFill>
                  <a:srgbClr val="333333"/>
                </a:solidFill>
                <a:latin typeface="宋体" charset="0"/>
                <a:ea typeface="宋体" charset="0"/>
                <a:cs typeface="宋体" charset="0"/>
              </a:rPr>
              <a:t>；</a:t>
            </a:r>
            <a:endParaRPr lang="zh-CN" altLang="en-US" sz="1800" b="0" u="none">
              <a:solidFill>
                <a:srgbClr val="333333"/>
              </a:solidFill>
              <a:latin typeface="Times New Roman" charset="0"/>
              <a:ea typeface="Times New Roman" charset="0"/>
              <a:cs typeface="Times New Roman" charset="0"/>
            </a:endParaRPr>
          </a:p>
          <a:p>
            <a:pPr marL="0" indent="0"/>
            <a:r>
              <a:rPr lang="en-US" altLang="zh-CN" sz="1800" b="0" u="none">
                <a:solidFill>
                  <a:srgbClr val="333333"/>
                </a:solidFill>
                <a:latin typeface="Times New Roman" charset="0"/>
                <a:ea typeface="Times New Roman" charset="0"/>
                <a:cs typeface="Times New Roman" charset="0"/>
              </a:rPr>
              <a:t>2. </a:t>
            </a:r>
            <a:r>
              <a:rPr lang="zh-CN" altLang="en-US" sz="1800" b="0" u="none">
                <a:solidFill>
                  <a:srgbClr val="333333"/>
                </a:solidFill>
                <a:latin typeface="宋体" charset="0"/>
                <a:ea typeface="宋体" charset="0"/>
                <a:cs typeface="宋体" charset="0"/>
              </a:rPr>
              <a:t>直接将属性和方法赋值给</a:t>
            </a:r>
            <a:r>
              <a:rPr lang="zh-CN" altLang="en-US" sz="1800" b="0" u="none">
                <a:solidFill>
                  <a:srgbClr val="333333"/>
                </a:solidFill>
                <a:latin typeface="Times New Roman" charset="0"/>
                <a:ea typeface="Times New Roman" charset="0"/>
                <a:cs typeface="Times New Roman" charset="0"/>
              </a:rPr>
              <a:t> </a:t>
            </a:r>
            <a:r>
              <a:rPr lang="en-US" altLang="zh-CN" sz="1800" b="0" u="none">
                <a:solidFill>
                  <a:srgbClr val="333333"/>
                </a:solidFill>
                <a:latin typeface="Times New Roman" charset="0"/>
                <a:ea typeface="Times New Roman" charset="0"/>
                <a:cs typeface="Times New Roman" charset="0"/>
              </a:rPr>
              <a:t>this </a:t>
            </a:r>
            <a:r>
              <a:rPr lang="zh-CN" altLang="en-US" sz="1800" b="0" u="none">
                <a:solidFill>
                  <a:srgbClr val="333333"/>
                </a:solidFill>
                <a:latin typeface="宋体" charset="0"/>
                <a:ea typeface="宋体" charset="0"/>
                <a:cs typeface="宋体" charset="0"/>
              </a:rPr>
              <a:t>对象；</a:t>
            </a:r>
            <a:endParaRPr lang="zh-CN" altLang="en-US" sz="1800" b="0" u="none">
              <a:solidFill>
                <a:srgbClr val="333333"/>
              </a:solidFill>
              <a:latin typeface="Times New Roman" charset="0"/>
              <a:ea typeface="Times New Roman" charset="0"/>
              <a:cs typeface="Times New Roman" charset="0"/>
            </a:endParaRPr>
          </a:p>
          <a:p>
            <a:pPr marL="0" indent="0"/>
            <a:r>
              <a:rPr lang="en-US" altLang="zh-CN" sz="1800" b="0" u="none">
                <a:solidFill>
                  <a:srgbClr val="333333"/>
                </a:solidFill>
                <a:latin typeface="Times New Roman" charset="0"/>
                <a:ea typeface="Times New Roman" charset="0"/>
                <a:cs typeface="Times New Roman" charset="0"/>
              </a:rPr>
              <a:t>3. </a:t>
            </a:r>
            <a:r>
              <a:rPr lang="zh-CN" altLang="en-US" sz="1800" b="0" u="none">
                <a:solidFill>
                  <a:srgbClr val="333333"/>
                </a:solidFill>
                <a:latin typeface="宋体" charset="0"/>
                <a:ea typeface="宋体" charset="0"/>
                <a:cs typeface="宋体" charset="0"/>
              </a:rPr>
              <a:t>没有</a:t>
            </a:r>
            <a:r>
              <a:rPr lang="zh-CN" altLang="en-US" sz="1800" b="0" u="none">
                <a:solidFill>
                  <a:srgbClr val="333333"/>
                </a:solidFill>
                <a:latin typeface="Times New Roman" charset="0"/>
                <a:ea typeface="Times New Roman" charset="0"/>
                <a:cs typeface="Times New Roman" charset="0"/>
              </a:rPr>
              <a:t> </a:t>
            </a:r>
            <a:r>
              <a:rPr lang="en-US" altLang="zh-CN" sz="1800" b="0" u="none">
                <a:solidFill>
                  <a:srgbClr val="333333"/>
                </a:solidFill>
                <a:latin typeface="Times New Roman" charset="0"/>
                <a:ea typeface="Times New Roman" charset="0"/>
                <a:cs typeface="Times New Roman" charset="0"/>
              </a:rPr>
              <a:t>renturn </a:t>
            </a:r>
            <a:r>
              <a:rPr lang="zh-CN" altLang="en-US" sz="1800" b="0" u="none">
                <a:solidFill>
                  <a:srgbClr val="333333"/>
                </a:solidFill>
                <a:latin typeface="宋体" charset="0"/>
                <a:ea typeface="宋体" charset="0"/>
                <a:cs typeface="宋体" charset="0"/>
              </a:rPr>
              <a:t>语句。</a:t>
            </a:r>
            <a:endParaRPr lang="zh-CN" altLang="en-US" sz="1800"/>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2078</Words>
  <Application>Microsoft Office PowerPoint</Application>
  <PresentationFormat>全屏显示(4:3)</PresentationFormat>
  <Paragraphs>335</Paragraphs>
  <Slides>37</Slides>
  <Notes>6</Notes>
  <HiddenSlides>0</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1000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h5</dc:title>
  <dc:creator>wmy</dc:creator>
  <cp:lastModifiedBy>Jack</cp:lastModifiedBy>
  <cp:revision>975</cp:revision>
  <dcterms:created xsi:type="dcterms:W3CDTF">2009-05-11T03:02:00Z</dcterms:created>
  <dcterms:modified xsi:type="dcterms:W3CDTF">2018-01-14T12:16:05Z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2052-10.1.0.5740</vt:lpwstr>
  </property>
</Properties>
</file>