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85" r:id="rId2"/>
    <p:sldId id="418" r:id="rId3"/>
    <p:sldId id="386" r:id="rId4"/>
    <p:sldId id="390" r:id="rId5"/>
    <p:sldId id="392" r:id="rId6"/>
    <p:sldId id="403" r:id="rId7"/>
    <p:sldId id="393" r:id="rId8"/>
    <p:sldId id="394" r:id="rId9"/>
    <p:sldId id="421" r:id="rId10"/>
    <p:sldId id="420" r:id="rId11"/>
    <p:sldId id="431" r:id="rId12"/>
    <p:sldId id="432" r:id="rId13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2F"/>
    <a:srgbClr val="30313C"/>
    <a:srgbClr val="D729C2"/>
    <a:srgbClr val="000000"/>
    <a:srgbClr val="126C12"/>
    <a:srgbClr val="FFFFFF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83759" autoAdjust="0"/>
  </p:normalViewPr>
  <p:slideViewPr>
    <p:cSldViewPr>
      <p:cViewPr varScale="1">
        <p:scale>
          <a:sx n="66" d="100"/>
          <a:sy n="66" d="100"/>
        </p:scale>
        <p:origin x="-760" y="-76"/>
      </p:cViewPr>
      <p:guideLst>
        <p:guide orient="horz" pos="2175"/>
        <p:guide pos="28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46"/>
        <p:guide pos="218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0ABFF79-D769-4C51-AB58-CDC6036374DE}" type="datetimeFigureOut">
              <a:rPr lang="zh-CN" altLang="en-US"/>
              <a:t>2018/1/17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79EEA996-020E-4491-A8FE-2999AE290A2F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809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D16476E-A71C-4AFA-BCAF-AE9DED0D3362}" type="datetimeFigureOut">
              <a:rPr lang="zh-CN" altLang="en-US"/>
              <a:t>2018/1/17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67AC7D58-F7CB-4D95-AD42-1055CEF0C37D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963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宋体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8pPr>
      <a:lvl9pPr marL="182816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9pPr>
    </p:titleStyle>
    <p:bodyStyle>
      <a:lvl1pPr marL="341630" indent="-34163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宋体" pitchFamily="2" charset="-122"/>
        </a:defRPr>
      </a:lvl1pPr>
      <a:lvl2pPr marL="741680" indent="-28448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宋体" pitchFamily="2" charset="-122"/>
        </a:defRPr>
      </a:lvl2pPr>
      <a:lvl3pPr marL="1141730" indent="-22733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宋体" pitchFamily="2" charset="-122"/>
        </a:defRPr>
      </a:lvl3pPr>
      <a:lvl4pPr marL="1598930" indent="-22733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4pPr>
      <a:lvl5pPr marL="2056130" indent="-22733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5pPr>
      <a:lvl6pPr marL="2513965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6pPr>
      <a:lvl7pPr marL="2971165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7pPr>
      <a:lvl8pPr marL="3428365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8pPr>
      <a:lvl9pPr marL="3885565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03263" y="90995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-635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6"/>
          <p:cNvSpPr txBox="1"/>
          <p:nvPr/>
        </p:nvSpPr>
        <p:spPr bwMode="auto">
          <a:xfrm>
            <a:off x="2554605" y="981393"/>
            <a:ext cx="3938588" cy="548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继承	</a:t>
            </a:r>
            <a:endParaRPr lang="zh-CN" altLang="en-US" sz="2800" dirty="0">
              <a:latin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0870" y="1844675"/>
            <a:ext cx="7720330" cy="40538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sz="2000" b="1">
                <a:latin typeface="宋体" charset="0"/>
                <a:ea typeface="宋体" charset="0"/>
                <a:cs typeface="宋体" charset="0"/>
                <a:sym typeface="+mn-ea"/>
              </a:rPr>
              <a:t>继承</a:t>
            </a:r>
            <a:r>
              <a:rPr lang="en-US" sz="2000" b="1">
                <a:latin typeface="宋体" charset="0"/>
                <a:ea typeface="宋体" charset="0"/>
                <a:cs typeface="宋体" charset="0"/>
                <a:sym typeface="+mn-ea"/>
              </a:rPr>
              <a:t>:</a:t>
            </a:r>
          </a:p>
          <a:p>
            <a:pPr marL="0" indent="0"/>
            <a:r>
              <a:rPr lang="zh-CN" sz="2000">
                <a:latin typeface="宋体" charset="0"/>
                <a:ea typeface="宋体" charset="0"/>
                <a:cs typeface="宋体" charset="0"/>
                <a:sym typeface="+mn-ea"/>
              </a:rPr>
              <a:t>是</a:t>
            </a:r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面向对象编程(OOP)语言的一个</a:t>
            </a:r>
            <a:r>
              <a:rPr lang="zh-CN" sz="2000">
                <a:latin typeface="宋体" charset="0"/>
                <a:ea typeface="宋体" charset="0"/>
                <a:cs typeface="宋体" charset="0"/>
                <a:sym typeface="+mn-ea"/>
              </a:rPr>
              <a:t>非常重要的</a:t>
            </a:r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功能。</a:t>
            </a:r>
          </a:p>
          <a:p>
            <a:pPr marL="0" indent="0"/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继承可以使用现有类的所有</a:t>
            </a:r>
            <a:r>
              <a:rPr lang="zh-CN" sz="2000">
                <a:latin typeface="宋体" charset="0"/>
                <a:ea typeface="宋体" charset="0"/>
                <a:cs typeface="宋体" charset="0"/>
                <a:sym typeface="+mn-ea"/>
              </a:rPr>
              <a:t>属性和方法</a:t>
            </a:r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，并在无需重新编写原来的类的情况下对这些</a:t>
            </a:r>
            <a:r>
              <a:rPr lang="zh-CN" sz="2000">
                <a:latin typeface="宋体" charset="0"/>
                <a:ea typeface="宋体" charset="0"/>
                <a:cs typeface="宋体" charset="0"/>
                <a:sym typeface="+mn-ea"/>
              </a:rPr>
              <a:t>属性和方法</a:t>
            </a:r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进行扩展。</a:t>
            </a:r>
            <a:endParaRPr lang="en-US" sz="20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/>
            <a:endParaRPr lang="en-US" sz="20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/>
            <a:r>
              <a:rPr lang="zh-CN" altLang="en-US" sz="2000" b="1">
                <a:latin typeface="宋体" charset="0"/>
                <a:ea typeface="宋体" charset="0"/>
                <a:cs typeface="宋体" charset="0"/>
                <a:sym typeface="+mn-ea"/>
              </a:rPr>
              <a:t>继承的</a:t>
            </a:r>
            <a:r>
              <a:rPr lang="en-US" sz="2000" b="1">
                <a:latin typeface="宋体" charset="0"/>
                <a:ea typeface="宋体" charset="0"/>
                <a:cs typeface="宋体" charset="0"/>
                <a:sym typeface="+mn-ea"/>
              </a:rPr>
              <a:t>特点:</a:t>
            </a:r>
          </a:p>
          <a:p>
            <a:pPr marL="0" indent="0"/>
            <a:r>
              <a:rPr lang="en-US" sz="2000">
                <a:latin typeface="宋体" charset="0"/>
                <a:ea typeface="宋体" charset="0"/>
                <a:cs typeface="宋体" charset="0"/>
                <a:sym typeface="+mn-ea"/>
              </a:rPr>
              <a:t>1, 子类拥有父类的属性和方法；</a:t>
            </a:r>
          </a:p>
          <a:p>
            <a:pPr marL="0" indent="0"/>
            <a:r>
              <a:rPr lang="en-US" sz="2000">
                <a:latin typeface="宋体" charset="0"/>
                <a:ea typeface="宋体" charset="0"/>
                <a:cs typeface="宋体" charset="0"/>
                <a:sym typeface="+mn-ea"/>
              </a:rPr>
              <a:t>2, 子类可以有自己新的属性和方法；</a:t>
            </a:r>
          </a:p>
          <a:p>
            <a:pPr marL="0" indent="0"/>
            <a:r>
              <a:rPr lang="en-US" sz="2000">
                <a:latin typeface="宋体" charset="0"/>
                <a:ea typeface="宋体" charset="0"/>
                <a:cs typeface="宋体" charset="0"/>
                <a:sym typeface="+mn-ea"/>
              </a:rPr>
              <a:t>3, 子类可以重写父类的方法</a:t>
            </a:r>
          </a:p>
          <a:p>
            <a:pPr marL="0" indent="0"/>
            <a:endParaRPr lang="en-US" sz="20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/>
            <a:r>
              <a:rPr sz="2000" b="1">
                <a:latin typeface="宋体" charset="0"/>
                <a:ea typeface="宋体" charset="0"/>
                <a:cs typeface="宋体" charset="0"/>
                <a:sym typeface="+mn-ea"/>
              </a:rPr>
              <a:t>继承的优点</a:t>
            </a:r>
          </a:p>
          <a:p>
            <a:pPr marL="0" indent="0"/>
            <a:r>
              <a:rPr lang="en-US" sz="2000">
                <a:latin typeface="宋体" charset="0"/>
                <a:ea typeface="宋体" charset="0"/>
                <a:cs typeface="宋体" charset="0"/>
                <a:sym typeface="+mn-ea"/>
              </a:rPr>
              <a:t>1, </a:t>
            </a:r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代码复用：子类可以继承父类的属性和方法</a:t>
            </a:r>
          </a:p>
          <a:p>
            <a:pPr marL="0" indent="0"/>
            <a:r>
              <a:rPr lang="en-US" sz="2000">
                <a:latin typeface="宋体" charset="0"/>
                <a:ea typeface="宋体" charset="0"/>
                <a:cs typeface="宋体" charset="0"/>
                <a:sym typeface="+mn-ea"/>
              </a:rPr>
              <a:t>2, </a:t>
            </a:r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更灵活：子类可以追加或修改属性和方法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03263" y="76644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-635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6"/>
          <p:cNvSpPr txBox="1"/>
          <p:nvPr/>
        </p:nvSpPr>
        <p:spPr bwMode="auto">
          <a:xfrm>
            <a:off x="2555240" y="835978"/>
            <a:ext cx="3938588" cy="548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继承	</a:t>
            </a:r>
            <a:endParaRPr lang="zh-CN" altLang="en-US" sz="2800" dirty="0">
              <a:latin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750" y="1557020"/>
            <a:ext cx="7823200" cy="33305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zh-CN" sz="2200" b="1">
                <a:latin typeface="宋体" charset="0"/>
                <a:ea typeface="宋体" charset="0"/>
                <a:cs typeface="宋体" charset="0"/>
                <a:sym typeface="+mn-ea"/>
              </a:rPr>
              <a:t>练习</a:t>
            </a:r>
            <a:r>
              <a:rPr sz="2200" b="1">
                <a:latin typeface="宋体" charset="0"/>
                <a:ea typeface="宋体" charset="0"/>
                <a:cs typeface="宋体" charset="0"/>
                <a:sym typeface="+mn-ea"/>
              </a:rPr>
              <a:t>：</a:t>
            </a:r>
            <a:r>
              <a:rPr lang="zh-CN" sz="2200" b="1">
                <a:latin typeface="宋体" charset="0"/>
                <a:ea typeface="宋体" charset="0"/>
                <a:cs typeface="宋体" charset="0"/>
                <a:sym typeface="+mn-ea"/>
              </a:rPr>
              <a:t>使用</a:t>
            </a:r>
            <a:r>
              <a:rPr lang="zh-CN" sz="2200" b="1">
                <a:latin typeface="微软雅黑" charset="0"/>
                <a:ea typeface="微软雅黑" charset="0"/>
                <a:cs typeface="宋体" charset="0"/>
                <a:sym typeface="+mn-ea"/>
              </a:rPr>
              <a:t>组合继承</a:t>
            </a:r>
            <a:r>
              <a:rPr lang="zh-CN" sz="2200" b="1">
                <a:latin typeface="宋体" charset="0"/>
                <a:ea typeface="宋体" charset="0"/>
                <a:cs typeface="宋体" charset="0"/>
                <a:sym typeface="+mn-ea"/>
              </a:rPr>
              <a:t>的方式实现以下类的继承</a:t>
            </a:r>
          </a:p>
          <a:p>
            <a:pPr marL="0" indent="0"/>
            <a:r>
              <a:rPr sz="2100">
                <a:latin typeface="宋体" charset="0"/>
                <a:ea typeface="宋体" charset="0"/>
                <a:cs typeface="宋体" charset="0"/>
                <a:sym typeface="+mn-ea"/>
              </a:rPr>
              <a:t> </a:t>
            </a:r>
            <a:r>
              <a:rPr lang="zh-CN" sz="2100">
                <a:solidFill>
                  <a:srgbClr val="FF682F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父</a:t>
            </a:r>
            <a:r>
              <a:rPr sz="2100">
                <a:solidFill>
                  <a:srgbClr val="FF682F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类：Cat</a:t>
            </a:r>
          </a:p>
          <a:p>
            <a:pPr marL="0" indent="0"/>
            <a:r>
              <a:rPr sz="2100">
                <a:latin typeface="宋体" charset="0"/>
                <a:ea typeface="宋体" charset="0"/>
                <a:cs typeface="宋体" charset="0"/>
                <a:sym typeface="+mn-ea"/>
              </a:rPr>
              <a:t>方法：	eat; </a:t>
            </a:r>
          </a:p>
          <a:p>
            <a:pPr marL="0" indent="0"/>
            <a:r>
              <a:rPr sz="2100">
                <a:latin typeface="宋体" charset="0"/>
                <a:ea typeface="宋体" charset="0"/>
                <a:cs typeface="宋体" charset="0"/>
                <a:sym typeface="+mn-ea"/>
              </a:rPr>
              <a:t>属性：	fur</a:t>
            </a:r>
          </a:p>
          <a:p>
            <a:pPr marL="0" indent="0"/>
            <a:r>
              <a:rPr sz="2100">
                <a:latin typeface="宋体" charset="0"/>
                <a:ea typeface="宋体" charset="0"/>
                <a:cs typeface="宋体" charset="0"/>
                <a:sym typeface="+mn-ea"/>
              </a:rPr>
              <a:t>说明： eat吃各种东西</a:t>
            </a:r>
          </a:p>
          <a:p>
            <a:pPr marL="0" indent="0"/>
            <a:endParaRPr sz="21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/>
            <a:r>
              <a:rPr sz="2100">
                <a:solidFill>
                  <a:srgbClr val="FF682F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子类： TomCat</a:t>
            </a:r>
          </a:p>
          <a:p>
            <a:pPr marL="0" indent="0"/>
            <a:r>
              <a:rPr sz="2100">
                <a:latin typeface="宋体" charset="0"/>
                <a:ea typeface="宋体" charset="0"/>
                <a:cs typeface="宋体" charset="0"/>
                <a:sym typeface="+mn-ea"/>
              </a:rPr>
              <a:t>方法：eat; catchMouse</a:t>
            </a:r>
          </a:p>
          <a:p>
            <a:pPr marL="0" indent="0"/>
            <a:r>
              <a:rPr sz="2100">
                <a:latin typeface="宋体" charset="0"/>
                <a:ea typeface="宋体" charset="0"/>
                <a:cs typeface="宋体" charset="0"/>
                <a:sym typeface="+mn-ea"/>
              </a:rPr>
              <a:t>属性：fur; friend</a:t>
            </a:r>
          </a:p>
          <a:p>
            <a:pPr marL="0" indent="0"/>
            <a:r>
              <a:rPr sz="2100">
                <a:latin typeface="宋体" charset="0"/>
                <a:ea typeface="宋体" charset="0"/>
                <a:cs typeface="宋体" charset="0"/>
                <a:sym typeface="+mn-ea"/>
              </a:rPr>
              <a:t>说明：eat只吃面包</a:t>
            </a:r>
            <a:endParaRPr lang="zh-CN" altLang="en-US" sz="2100">
              <a:solidFill>
                <a:srgbClr val="FF682F"/>
              </a:solidFill>
              <a:latin typeface="宋体" charset="0"/>
              <a:ea typeface="宋体" charset="0"/>
              <a:cs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03263" y="76644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-635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750" y="1557020"/>
            <a:ext cx="4413885" cy="4018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1, 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使用</a:t>
            </a:r>
            <a:r>
              <a:rPr lang="zh-CN" altLang="en-US" sz="2400" b="1">
                <a:latin typeface="微软雅黑" charset="0"/>
                <a:ea typeface="微软雅黑" charset="0"/>
                <a:cs typeface="宋体" charset="0"/>
                <a:sym typeface="+mn-ea"/>
              </a:rPr>
              <a:t>组合继承</a:t>
            </a:r>
            <a:r>
              <a:rPr lang="en-US" altLang="zh-CN" sz="2000">
                <a:latin typeface="微软雅黑" charset="0"/>
                <a:ea typeface="微软雅黑" charset="0"/>
                <a:cs typeface="宋体" charset="0"/>
                <a:sym typeface="+mn-ea"/>
              </a:rPr>
              <a:t>(</a:t>
            </a:r>
            <a:r>
              <a:rPr lang="zh-CN" altLang="en-US" sz="2000">
                <a:latin typeface="微软雅黑" charset="0"/>
                <a:ea typeface="微软雅黑" charset="0"/>
                <a:cs typeface="宋体" charset="0"/>
                <a:sym typeface="+mn-ea"/>
              </a:rPr>
              <a:t>构造函数</a:t>
            </a:r>
            <a:r>
              <a:rPr lang="en-US" altLang="zh-CN" sz="2000">
                <a:latin typeface="微软雅黑" charset="0"/>
                <a:ea typeface="微软雅黑" charset="0"/>
                <a:cs typeface="宋体" charset="0"/>
                <a:sym typeface="+mn-ea"/>
              </a:rPr>
              <a:t>+</a:t>
            </a:r>
            <a:r>
              <a:rPr lang="zh-CN" altLang="en-US" sz="2000">
                <a:latin typeface="微软雅黑" charset="0"/>
                <a:ea typeface="微软雅黑" charset="0"/>
                <a:cs typeface="宋体" charset="0"/>
                <a:sym typeface="+mn-ea"/>
              </a:rPr>
              <a:t>原型链继承</a:t>
            </a:r>
            <a:r>
              <a:rPr lang="en-US" altLang="zh-CN" sz="2000">
                <a:latin typeface="微软雅黑" charset="0"/>
                <a:ea typeface="微软雅黑" charset="0"/>
                <a:cs typeface="宋体" charset="0"/>
                <a:sym typeface="+mn-ea"/>
              </a:rPr>
              <a:t>+</a:t>
            </a:r>
            <a:r>
              <a:rPr lang="zh-CN" altLang="en-US" sz="2000">
                <a:latin typeface="微软雅黑" charset="0"/>
                <a:ea typeface="微软雅黑" charset="0"/>
                <a:cs typeface="宋体" charset="0"/>
                <a:sym typeface="+mn-ea"/>
              </a:rPr>
              <a:t>借用构造函数</a:t>
            </a:r>
            <a:r>
              <a:rPr lang="en-US" altLang="zh-CN" sz="2000">
                <a:latin typeface="微软雅黑" charset="0"/>
                <a:ea typeface="微软雅黑" charset="0"/>
                <a:cs typeface="宋体" charset="0"/>
                <a:sym typeface="+mn-ea"/>
              </a:rPr>
              <a:t>)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实现拖拽</a:t>
            </a:r>
          </a:p>
          <a:p>
            <a:pPr marL="0" indent="0"/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cs typeface="宋体" charset="0"/>
              <a:sym typeface="+mn-ea"/>
            </a:endParaRPr>
          </a:p>
          <a:p>
            <a:pPr marL="0" indent="0"/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有三个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div</a:t>
            </a:r>
          </a:p>
          <a:p>
            <a:pPr marL="342900" indent="-342900">
              <a:buFont typeface="Wingdings" charset="0"/>
              <a:buChar char="Ø"/>
            </a:pP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粉色的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div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可以随意拖拽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DragBox;</a:t>
            </a:r>
          </a:p>
          <a:p>
            <a:pPr marL="0" indent="0">
              <a:buFont typeface="Wingdings" charset="0"/>
              <a:buNone/>
            </a:pPr>
            <a:endParaRPr lang="en-US" altLang="zh-CN" sz="2000">
              <a:solidFill>
                <a:schemeClr val="tx1"/>
              </a:solidFill>
              <a:latin typeface="微软雅黑" charset="0"/>
              <a:ea typeface="微软雅黑" charset="0"/>
              <a:cs typeface="宋体" charset="0"/>
              <a:sym typeface="+mn-ea"/>
            </a:endParaRPr>
          </a:p>
          <a:p>
            <a:pPr marL="342900" indent="-342900">
              <a:buFont typeface="Wingdings" charset="0"/>
              <a:buChar char="Ø"/>
            </a:pP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红色的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div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可以拖拽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,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但是不能超出左边界和上边界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DragBoxLimit;</a:t>
            </a:r>
          </a:p>
          <a:p>
            <a:pPr marL="342900" indent="-342900">
              <a:buFont typeface="Wingdings" charset="0"/>
              <a:buChar char="Ø"/>
            </a:pPr>
            <a:endParaRPr lang="zh-CN" altLang="en-US" sz="2000">
              <a:solidFill>
                <a:schemeClr val="tx1"/>
              </a:solidFill>
              <a:latin typeface="微软雅黑" charset="0"/>
              <a:ea typeface="微软雅黑" charset="0"/>
              <a:cs typeface="宋体" charset="0"/>
              <a:sym typeface="+mn-ea"/>
            </a:endParaRPr>
          </a:p>
          <a:p>
            <a:pPr marL="342900" indent="-342900">
              <a:buFont typeface="Wingdings" charset="0"/>
              <a:buChar char="Ø"/>
            </a:pP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黄色的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div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在红色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div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基础上可以显示当前坐标位置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DragBoxLimitText;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80" y="1772285"/>
            <a:ext cx="3524250" cy="4460875"/>
          </a:xfrm>
          <a:prstGeom prst="rect">
            <a:avLst/>
          </a:prstGeom>
        </p:spPr>
      </p:pic>
      <p:sp>
        <p:nvSpPr>
          <p:cNvPr id="5" name="文本框 6"/>
          <p:cNvSpPr txBox="1"/>
          <p:nvPr/>
        </p:nvSpPr>
        <p:spPr bwMode="auto">
          <a:xfrm>
            <a:off x="2555240" y="835978"/>
            <a:ext cx="3938588" cy="548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继承	</a:t>
            </a:r>
            <a:endParaRPr lang="zh-CN" altLang="en-US" sz="28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03263" y="76644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-635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750" y="1557020"/>
            <a:ext cx="8001000" cy="11537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2, 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使用</a:t>
            </a:r>
            <a:r>
              <a:rPr lang="zh-CN" altLang="en-US" sz="2400" b="1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组合继承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(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构造函数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+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原型链继承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+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借用构造函数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)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实现萤火虫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+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雪花</a:t>
            </a:r>
          </a:p>
          <a:p>
            <a:pPr marL="0" indent="0"/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这里涉及到两个构造函数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: 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萤火虫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Fireworm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和雪花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Snow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" y="2923540"/>
            <a:ext cx="5771515" cy="3502025"/>
          </a:xfrm>
          <a:prstGeom prst="rect">
            <a:avLst/>
          </a:prstGeom>
        </p:spPr>
      </p:pic>
      <p:sp>
        <p:nvSpPr>
          <p:cNvPr id="6" name="文本框 6"/>
          <p:cNvSpPr txBox="1"/>
          <p:nvPr/>
        </p:nvSpPr>
        <p:spPr bwMode="auto">
          <a:xfrm>
            <a:off x="2555240" y="835978"/>
            <a:ext cx="3938588" cy="548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继承	</a:t>
            </a:r>
            <a:endParaRPr lang="zh-CN" altLang="en-US" sz="28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03263" y="90995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-635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6"/>
          <p:cNvSpPr txBox="1"/>
          <p:nvPr/>
        </p:nvSpPr>
        <p:spPr bwMode="auto">
          <a:xfrm>
            <a:off x="2554605" y="981393"/>
            <a:ext cx="3938588" cy="548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继承	</a:t>
            </a:r>
            <a:endParaRPr lang="zh-CN" altLang="en-US" sz="2800" dirty="0">
              <a:latin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0870" y="1844675"/>
            <a:ext cx="7720330" cy="31394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sz="2000" dirty="0">
                <a:latin typeface="宋体" charset="0"/>
                <a:ea typeface="宋体" charset="0"/>
                <a:cs typeface="宋体" charset="0"/>
                <a:sym typeface="+mn-ea"/>
              </a:rPr>
              <a:t>通过继承创建的新类称为“子类”或“</a:t>
            </a:r>
            <a:r>
              <a:rPr sz="2000" dirty="0" err="1">
                <a:latin typeface="宋体" charset="0"/>
                <a:ea typeface="宋体" charset="0"/>
                <a:cs typeface="宋体" charset="0"/>
                <a:sym typeface="+mn-ea"/>
              </a:rPr>
              <a:t>派生类</a:t>
            </a:r>
            <a:r>
              <a:rPr sz="2000" dirty="0">
                <a:latin typeface="宋体" charset="0"/>
                <a:ea typeface="宋体" charset="0"/>
                <a:cs typeface="宋体" charset="0"/>
                <a:sym typeface="+mn-ea"/>
              </a:rPr>
              <a:t>”，被继承的类称为“</a:t>
            </a:r>
            <a:r>
              <a:rPr sz="2000" dirty="0" err="1">
                <a:latin typeface="宋体" charset="0"/>
                <a:ea typeface="宋体" charset="0"/>
                <a:cs typeface="宋体" charset="0"/>
                <a:sym typeface="+mn-ea"/>
              </a:rPr>
              <a:t>基类</a:t>
            </a:r>
            <a:r>
              <a:rPr sz="2000" dirty="0">
                <a:latin typeface="宋体" charset="0"/>
                <a:ea typeface="宋体" charset="0"/>
                <a:cs typeface="宋体" charset="0"/>
                <a:sym typeface="+mn-ea"/>
              </a:rPr>
              <a:t>”、“</a:t>
            </a:r>
            <a:r>
              <a:rPr sz="2000" dirty="0" err="1">
                <a:latin typeface="宋体" charset="0"/>
                <a:ea typeface="宋体" charset="0"/>
                <a:cs typeface="宋体" charset="0"/>
                <a:sym typeface="+mn-ea"/>
              </a:rPr>
              <a:t>父类”或“超类</a:t>
            </a:r>
            <a:r>
              <a:rPr sz="2000" dirty="0">
                <a:latin typeface="宋体" charset="0"/>
                <a:ea typeface="宋体" charset="0"/>
                <a:cs typeface="宋体" charset="0"/>
                <a:sym typeface="+mn-ea"/>
              </a:rPr>
              <a:t>”。</a:t>
            </a:r>
          </a:p>
          <a:p>
            <a:pPr marL="0" indent="0"/>
            <a:r>
              <a:rPr sz="2000" b="1" dirty="0" err="1">
                <a:latin typeface="宋体" charset="0"/>
                <a:ea typeface="宋体" charset="0"/>
                <a:cs typeface="宋体" charset="0"/>
                <a:sym typeface="+mn-ea"/>
              </a:rPr>
              <a:t>继承的过程，就是从一般到特殊的过程</a:t>
            </a:r>
            <a:r>
              <a:rPr lang="en-US" sz="2000" b="1" dirty="0">
                <a:latin typeface="宋体" charset="0"/>
                <a:ea typeface="宋体" charset="0"/>
                <a:cs typeface="宋体" charset="0"/>
                <a:sym typeface="+mn-ea"/>
              </a:rPr>
              <a:t>.</a:t>
            </a:r>
            <a:endParaRPr sz="2000" b="1" dirty="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/>
            <a:endParaRPr sz="2000" dirty="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/>
            <a:r>
              <a:rPr sz="2000" dirty="0" err="1">
                <a:latin typeface="宋体" charset="0"/>
                <a:ea typeface="宋体" charset="0"/>
                <a:cs typeface="宋体" charset="0"/>
                <a:sym typeface="+mn-ea"/>
              </a:rPr>
              <a:t>例如</a:t>
            </a:r>
            <a:r>
              <a:rPr sz="2000" dirty="0">
                <a:latin typeface="宋体" charset="0"/>
                <a:ea typeface="宋体" charset="0"/>
                <a:cs typeface="宋体" charset="0"/>
                <a:sym typeface="+mn-ea"/>
              </a:rPr>
              <a:t>，</a:t>
            </a:r>
            <a:r>
              <a:rPr lang="zh-CN" sz="2000" dirty="0">
                <a:latin typeface="宋体" charset="0"/>
                <a:ea typeface="宋体" charset="0"/>
                <a:cs typeface="宋体" charset="0"/>
                <a:sym typeface="+mn-ea"/>
              </a:rPr>
              <a:t>有一个</a:t>
            </a:r>
            <a:r>
              <a:rPr sz="2000" dirty="0" err="1">
                <a:latin typeface="宋体" charset="0"/>
                <a:ea typeface="宋体" charset="0"/>
                <a:cs typeface="宋体" charset="0"/>
                <a:sym typeface="+mn-ea"/>
              </a:rPr>
              <a:t>Person类</a:t>
            </a:r>
            <a:r>
              <a:rPr lang="en-US" sz="2000" dirty="0">
                <a:latin typeface="宋体" charset="0"/>
                <a:ea typeface="宋体" charset="0"/>
                <a:cs typeface="宋体" charset="0"/>
                <a:sym typeface="+mn-ea"/>
              </a:rPr>
              <a:t>, </a:t>
            </a:r>
            <a:r>
              <a:rPr sz="2000" dirty="0" err="1">
                <a:latin typeface="宋体" charset="0"/>
                <a:ea typeface="宋体" charset="0"/>
                <a:cs typeface="宋体" charset="0"/>
                <a:sym typeface="+mn-ea"/>
              </a:rPr>
              <a:t>Employee是</a:t>
            </a:r>
            <a:r>
              <a:rPr lang="zh-CN" sz="2000" dirty="0">
                <a:latin typeface="宋体" charset="0"/>
                <a:ea typeface="宋体" charset="0"/>
                <a:cs typeface="宋体" charset="0"/>
                <a:sym typeface="+mn-ea"/>
              </a:rPr>
              <a:t>员工类</a:t>
            </a:r>
            <a:r>
              <a:rPr sz="2000" dirty="0">
                <a:latin typeface="宋体" charset="0"/>
                <a:ea typeface="宋体" charset="0"/>
                <a:cs typeface="宋体" charset="0"/>
                <a:sym typeface="+mn-ea"/>
              </a:rPr>
              <a:t>，Manager</a:t>
            </a:r>
            <a:r>
              <a:rPr lang="zh-CN" sz="2000" dirty="0">
                <a:latin typeface="宋体" charset="0"/>
                <a:ea typeface="宋体" charset="0"/>
                <a:cs typeface="宋体" charset="0"/>
                <a:sym typeface="+mn-ea"/>
              </a:rPr>
              <a:t>是管理者类</a:t>
            </a:r>
            <a:r>
              <a:rPr sz="2000" dirty="0">
                <a:latin typeface="宋体" charset="0"/>
                <a:ea typeface="宋体" charset="0"/>
                <a:cs typeface="宋体" charset="0"/>
                <a:sym typeface="+mn-ea"/>
              </a:rPr>
              <a:t>，Employee</a:t>
            </a:r>
            <a:r>
              <a:rPr lang="zh-CN" sz="2000" dirty="0">
                <a:latin typeface="宋体" charset="0"/>
                <a:ea typeface="宋体" charset="0"/>
                <a:cs typeface="宋体" charset="0"/>
                <a:sym typeface="+mn-ea"/>
              </a:rPr>
              <a:t>员工类</a:t>
            </a:r>
            <a:r>
              <a:rPr sz="2000" dirty="0" err="1">
                <a:latin typeface="宋体" charset="0"/>
                <a:ea typeface="宋体" charset="0"/>
                <a:cs typeface="宋体" charset="0"/>
                <a:sym typeface="+mn-ea"/>
              </a:rPr>
              <a:t>可以继承Person类</a:t>
            </a:r>
            <a:r>
              <a:rPr lang="en-US" sz="2000" dirty="0">
                <a:latin typeface="宋体" charset="0"/>
                <a:ea typeface="宋体" charset="0"/>
                <a:cs typeface="宋体" charset="0"/>
                <a:sym typeface="+mn-ea"/>
              </a:rPr>
              <a:t>,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+mn-ea"/>
              </a:rPr>
              <a:t>因为员工也是人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+mn-ea"/>
              </a:rPr>
              <a:t>,</a:t>
            </a:r>
            <a:r>
              <a:rPr lang="en-US" sz="2000" dirty="0">
                <a:latin typeface="宋体" charset="0"/>
                <a:ea typeface="宋体" charset="0"/>
                <a:cs typeface="宋体" charset="0"/>
                <a:sym typeface="+mn-ea"/>
              </a:rPr>
              <a:t> </a:t>
            </a:r>
            <a:r>
              <a:rPr sz="2000" dirty="0">
                <a:latin typeface="宋体" charset="0"/>
                <a:ea typeface="宋体" charset="0"/>
                <a:cs typeface="宋体" charset="0"/>
                <a:sym typeface="+mn-ea"/>
              </a:rPr>
              <a:t>Manager</a:t>
            </a:r>
            <a:r>
              <a:rPr lang="zh-CN" sz="2000" dirty="0">
                <a:latin typeface="宋体" charset="0"/>
                <a:ea typeface="宋体" charset="0"/>
                <a:cs typeface="宋体" charset="0"/>
                <a:sym typeface="+mn-ea"/>
              </a:rPr>
              <a:t>管理者类可以继承</a:t>
            </a:r>
            <a:r>
              <a:rPr sz="2000" dirty="0">
                <a:latin typeface="宋体" charset="0"/>
                <a:ea typeface="宋体" charset="0"/>
                <a:cs typeface="宋体" charset="0"/>
                <a:sym typeface="+mn-ea"/>
              </a:rPr>
              <a:t>Employee</a:t>
            </a:r>
            <a:r>
              <a:rPr lang="zh-CN" sz="2000" dirty="0">
                <a:latin typeface="宋体" charset="0"/>
                <a:ea typeface="宋体" charset="0"/>
                <a:cs typeface="宋体" charset="0"/>
                <a:sym typeface="+mn-ea"/>
              </a:rPr>
              <a:t>员工类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+mn-ea"/>
              </a:rPr>
              <a:t>, 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+mn-ea"/>
              </a:rPr>
              <a:t>因为</a:t>
            </a:r>
            <a:r>
              <a:rPr lang="zh-CN" sz="2000" dirty="0">
                <a:latin typeface="宋体" charset="0"/>
                <a:ea typeface="宋体" charset="0"/>
                <a:cs typeface="宋体" charset="0"/>
                <a:sym typeface="+mn-ea"/>
              </a:rPr>
              <a:t>管理者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+mn-ea"/>
              </a:rPr>
              <a:t>也是员工</a:t>
            </a:r>
            <a:r>
              <a:rPr sz="2000" dirty="0">
                <a:latin typeface="宋体" charset="0"/>
                <a:ea typeface="宋体" charset="0"/>
                <a:cs typeface="宋体" charset="0"/>
                <a:sym typeface="+mn-ea"/>
              </a:rPr>
              <a:t>。</a:t>
            </a:r>
          </a:p>
          <a:p>
            <a:pPr marL="0" indent="0"/>
            <a:endParaRPr sz="2000" dirty="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/>
            <a:r>
              <a:rPr lang="zh-CN" sz="2000" dirty="0">
                <a:latin typeface="宋体" charset="0"/>
                <a:ea typeface="宋体" charset="0"/>
                <a:cs typeface="宋体" charset="0"/>
                <a:sym typeface="+mn-ea"/>
              </a:rPr>
              <a:t>再比如有一个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+mn-ea"/>
              </a:rPr>
              <a:t>Animal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+mn-ea"/>
              </a:rPr>
              <a:t>动物类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+mn-ea"/>
              </a:rPr>
              <a:t>, Monkey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+mn-ea"/>
              </a:rPr>
              <a:t>是猴子类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+mn-ea"/>
              </a:rPr>
              <a:t>, Dog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+mn-ea"/>
              </a:rPr>
              <a:t>是狗类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+mn-ea"/>
              </a:rPr>
              <a:t>, 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+mn-ea"/>
              </a:rPr>
              <a:t>那么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+mn-ea"/>
              </a:rPr>
              <a:t>Monkey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+mn-ea"/>
              </a:rPr>
              <a:t>和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+mn-ea"/>
              </a:rPr>
              <a:t>Dog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+mn-ea"/>
              </a:rPr>
              <a:t>都是动物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+mn-ea"/>
              </a:rPr>
              <a:t>,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+mn-ea"/>
              </a:rPr>
              <a:t>都可以继承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+mn-ea"/>
              </a:rPr>
              <a:t>Animal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+mn-ea"/>
              </a:rPr>
              <a:t>动物类的属性和方法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+mn-ea"/>
              </a:rPr>
              <a:t>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03263" y="90995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-635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6"/>
          <p:cNvSpPr txBox="1"/>
          <p:nvPr/>
        </p:nvSpPr>
        <p:spPr bwMode="auto">
          <a:xfrm>
            <a:off x="2554605" y="981393"/>
            <a:ext cx="3938588" cy="548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继承	</a:t>
            </a:r>
            <a:endParaRPr lang="zh-CN" altLang="en-US" sz="2800" dirty="0">
              <a:latin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115" y="1701165"/>
            <a:ext cx="78232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en-US" sz="2400" b="1">
                <a:latin typeface="宋体" charset="0"/>
                <a:ea typeface="宋体" charset="0"/>
                <a:cs typeface="宋体" charset="0"/>
                <a:sym typeface="+mn-ea"/>
              </a:rPr>
              <a:t>JS</a:t>
            </a:r>
            <a:r>
              <a:rPr sz="2400" b="1">
                <a:latin typeface="宋体" charset="0"/>
                <a:ea typeface="宋体" charset="0"/>
                <a:cs typeface="宋体" charset="0"/>
                <a:sym typeface="+mn-ea"/>
              </a:rPr>
              <a:t>实现继承的方式依靠原型链完成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39750" y="2348865"/>
            <a:ext cx="8281035" cy="3402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en-US" altLang="zh-CN" sz="1800" b="0" u="none">
                <a:solidFill>
                  <a:srgbClr val="FF682F"/>
                </a:solidFill>
                <a:latin typeface="微软雅黑" charset="0"/>
                <a:ea typeface="微软雅黑" charset="0"/>
                <a:cs typeface="Times New Roman" charset="0"/>
              </a:rPr>
              <a:t>function Person() {	  </a:t>
            </a:r>
            <a:r>
              <a:rPr lang="en-US" altLang="zh-CN" sz="1800" b="0" u="none">
                <a:solidFill>
                  <a:schemeClr val="tx1"/>
                </a:solidFill>
                <a:latin typeface="微软雅黑" charset="0"/>
                <a:ea typeface="微软雅黑" charset="0"/>
                <a:cs typeface="Times New Roman" charset="0"/>
              </a:rPr>
              <a:t>  //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Times New Roman" charset="0"/>
                <a:sym typeface="+mn-ea"/>
              </a:rPr>
              <a:t>Person</a:t>
            </a:r>
            <a:r>
              <a:rPr lang="zh-CN" altLang="en-US" sz="1800" b="0" u="none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</a:rPr>
              <a:t>构造函数</a:t>
            </a:r>
            <a:r>
              <a:rPr lang="en-US" altLang="zh-CN" sz="1800" b="0" u="none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</a:rPr>
              <a:t>(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Times New Roman" charset="0"/>
                <a:sym typeface="+mn-ea"/>
              </a:rPr>
              <a:t>Person</a:t>
            </a:r>
            <a:r>
              <a:rPr lang="zh-CN" altLang="en-US" sz="1800" b="0" u="none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</a:rPr>
              <a:t>类</a:t>
            </a:r>
            <a:r>
              <a:rPr lang="en-US" altLang="zh-CN" sz="1800" b="0" u="none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</a:rPr>
              <a:t>)</a:t>
            </a:r>
          </a:p>
          <a:p>
            <a:pPr marL="0" indent="0"/>
            <a:r>
              <a:rPr lang="en-US" altLang="zh-CN" sz="1800" b="0" u="none">
                <a:solidFill>
                  <a:srgbClr val="FF682F"/>
                </a:solidFill>
                <a:latin typeface="微软雅黑" charset="0"/>
                <a:ea typeface="微软雅黑" charset="0"/>
                <a:cs typeface="Times New Roman" charset="0"/>
              </a:rPr>
              <a:t>       this.name = 'Zhang';</a:t>
            </a:r>
          </a:p>
          <a:p>
            <a:pPr marL="0" indent="0"/>
            <a:r>
              <a:rPr lang="en-US" altLang="zh-CN" sz="1800" b="0" u="none">
                <a:solidFill>
                  <a:srgbClr val="FF682F"/>
                </a:solidFill>
                <a:latin typeface="微软雅黑" charset="0"/>
                <a:ea typeface="微软雅黑" charset="0"/>
                <a:cs typeface="Times New Roman" charset="0"/>
              </a:rPr>
              <a:t>}</a:t>
            </a:r>
          </a:p>
          <a:p>
            <a:pPr marL="0" indent="0"/>
            <a:r>
              <a:rPr lang="zh-CN" altLang="en-US" sz="1800">
                <a:solidFill>
                  <a:srgbClr val="FF682F"/>
                </a:solidFill>
                <a:latin typeface="微软雅黑" charset="0"/>
                <a:ea typeface="微软雅黑" charset="0"/>
              </a:rPr>
              <a:t>function </a:t>
            </a:r>
            <a:r>
              <a:rPr lang="en-US" altLang="zh-CN" sz="1800">
                <a:solidFill>
                  <a:srgbClr val="FF682F"/>
                </a:solidFill>
                <a:latin typeface="微软雅黑" charset="0"/>
                <a:ea typeface="微软雅黑" charset="0"/>
              </a:rPr>
              <a:t>Employee</a:t>
            </a:r>
            <a:r>
              <a:rPr lang="zh-CN" altLang="en-US" sz="1800">
                <a:solidFill>
                  <a:srgbClr val="FF682F"/>
                </a:solidFill>
                <a:latin typeface="微软雅黑" charset="0"/>
                <a:ea typeface="微软雅黑" charset="0"/>
              </a:rPr>
              <a:t>() {	    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</a:rPr>
              <a:t>//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Employee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</a:rPr>
              <a:t>构造函数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</a:rPr>
              <a:t>(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Employee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</a:rPr>
              <a:t>类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</a:rPr>
              <a:t>)</a:t>
            </a:r>
          </a:p>
          <a:p>
            <a:pPr marL="0" indent="0"/>
            <a:r>
              <a:rPr lang="zh-CN" altLang="en-US" sz="1800">
                <a:solidFill>
                  <a:srgbClr val="FF682F"/>
                </a:solidFill>
                <a:latin typeface="微软雅黑" charset="0"/>
                <a:ea typeface="微软雅黑" charset="0"/>
              </a:rPr>
              <a:t>       this.age = 100;</a:t>
            </a:r>
          </a:p>
          <a:p>
            <a:pPr marL="0" indent="0"/>
            <a:r>
              <a:rPr lang="zh-CN" altLang="en-US" sz="1800">
                <a:solidFill>
                  <a:srgbClr val="FF682F"/>
                </a:solidFill>
                <a:latin typeface="微软雅黑" charset="0"/>
                <a:ea typeface="微软雅黑" charset="0"/>
              </a:rPr>
              <a:t>}</a:t>
            </a:r>
          </a:p>
          <a:p>
            <a:pPr marL="0" indent="0"/>
            <a:r>
              <a:rPr lang="en-US" altLang="zh-CN" sz="1800">
                <a:solidFill>
                  <a:srgbClr val="FF682F"/>
                </a:solidFill>
                <a:latin typeface="微软雅黑" charset="0"/>
                <a:ea typeface="微软雅黑" charset="0"/>
                <a:sym typeface="+mn-ea"/>
              </a:rPr>
              <a:t>Employee</a:t>
            </a:r>
            <a:r>
              <a:rPr lang="zh-CN" altLang="en-US" sz="1800">
                <a:solidFill>
                  <a:srgbClr val="FF682F"/>
                </a:solidFill>
                <a:latin typeface="微软雅黑" charset="0"/>
                <a:ea typeface="微软雅黑" charset="0"/>
              </a:rPr>
              <a:t>.prototype = new </a:t>
            </a:r>
            <a:r>
              <a:rPr lang="en-US" altLang="zh-CN" sz="1800">
                <a:solidFill>
                  <a:srgbClr val="FF682F"/>
                </a:solidFill>
                <a:latin typeface="微软雅黑" charset="0"/>
                <a:ea typeface="微软雅黑" charset="0"/>
                <a:cs typeface="Times New Roman" charset="0"/>
                <a:sym typeface="+mn-ea"/>
              </a:rPr>
              <a:t>Person</a:t>
            </a:r>
            <a:r>
              <a:rPr lang="zh-CN" altLang="en-US" sz="1800">
                <a:solidFill>
                  <a:srgbClr val="FF682F"/>
                </a:solidFill>
                <a:latin typeface="微软雅黑" charset="0"/>
                <a:ea typeface="微软雅黑" charset="0"/>
              </a:rPr>
              <a:t>();  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</a:rPr>
              <a:t>//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Employee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</a:rPr>
              <a:t>继承了 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Times New Roman" charset="0"/>
                <a:sym typeface="+mn-ea"/>
              </a:rPr>
              <a:t>Person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</a:rPr>
              <a:t>，通过原型，形成链条</a:t>
            </a:r>
          </a:p>
          <a:p>
            <a:pPr marL="0" indent="0"/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marL="0" indent="0"/>
            <a:r>
              <a:rPr lang="zh-CN" altLang="en-US" sz="1800">
                <a:solidFill>
                  <a:srgbClr val="FF682F"/>
                </a:solidFill>
                <a:latin typeface="微软雅黑" charset="0"/>
                <a:ea typeface="微软雅黑" charset="0"/>
              </a:rPr>
              <a:t>var </a:t>
            </a:r>
            <a:r>
              <a:rPr lang="en-US" altLang="zh-CN" sz="1800">
                <a:solidFill>
                  <a:srgbClr val="FF682F"/>
                </a:solidFill>
                <a:latin typeface="微软雅黑" charset="0"/>
                <a:ea typeface="微软雅黑" charset="0"/>
              </a:rPr>
              <a:t>e</a:t>
            </a:r>
            <a:r>
              <a:rPr lang="en-US" altLang="zh-CN" sz="1800">
                <a:solidFill>
                  <a:srgbClr val="FF682F"/>
                </a:solidFill>
                <a:latin typeface="微软雅黑" charset="0"/>
                <a:ea typeface="微软雅黑" charset="0"/>
                <a:sym typeface="+mn-ea"/>
              </a:rPr>
              <a:t>mployee</a:t>
            </a:r>
            <a:r>
              <a:rPr lang="zh-CN" altLang="en-US" sz="1800">
                <a:solidFill>
                  <a:srgbClr val="FF682F"/>
                </a:solidFill>
                <a:latin typeface="微软雅黑" charset="0"/>
                <a:ea typeface="微软雅黑" charset="0"/>
              </a:rPr>
              <a:t>= new </a:t>
            </a:r>
            <a:r>
              <a:rPr lang="en-US" altLang="zh-CN" sz="1800">
                <a:solidFill>
                  <a:srgbClr val="FF682F"/>
                </a:solidFill>
                <a:latin typeface="微软雅黑" charset="0"/>
                <a:ea typeface="微软雅黑" charset="0"/>
                <a:sym typeface="+mn-ea"/>
              </a:rPr>
              <a:t>Employee</a:t>
            </a:r>
            <a:r>
              <a:rPr lang="zh-CN" altLang="en-US" sz="1800">
                <a:solidFill>
                  <a:srgbClr val="FF682F"/>
                </a:solidFill>
                <a:latin typeface="微软雅黑" charset="0"/>
                <a:ea typeface="微软雅黑" charset="0"/>
              </a:rPr>
              <a:t>();    </a:t>
            </a:r>
            <a:r>
              <a:rPr lang="zh-CN" altLang="en-US" sz="1800">
                <a:solidFill>
                  <a:srgbClr val="30313C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800">
                <a:solidFill>
                  <a:srgbClr val="30313C"/>
                </a:solidFill>
                <a:latin typeface="微软雅黑" charset="0"/>
                <a:ea typeface="微软雅黑" charset="0"/>
              </a:rPr>
              <a:t>/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</a:rPr>
              <a:t>/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</a:rPr>
              <a:t>创建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Employee</a:t>
            </a:r>
            <a:r>
              <a:rPr lang="zh-CN" altLang="en-US" sz="1800">
                <a:solidFill>
                  <a:srgbClr val="30313C"/>
                </a:solidFill>
                <a:latin typeface="微软雅黑" charset="0"/>
                <a:ea typeface="微软雅黑" charset="0"/>
              </a:rPr>
              <a:t>对象</a:t>
            </a:r>
            <a:r>
              <a:rPr lang="en-US" altLang="zh-CN" sz="1800">
                <a:solidFill>
                  <a:srgbClr val="30313C"/>
                </a:solidFill>
                <a:latin typeface="微软雅黑" charset="0"/>
                <a:ea typeface="微软雅黑" charset="0"/>
              </a:rPr>
              <a:t>,</a:t>
            </a:r>
            <a:r>
              <a:rPr lang="en-US" altLang="zh-CN" sz="1800">
                <a:solidFill>
                  <a:srgbClr val="FF682F"/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800">
                <a:latin typeface="微软雅黑" charset="0"/>
                <a:ea typeface="微软雅黑" charset="0"/>
                <a:sym typeface="+mn-ea"/>
              </a:rPr>
              <a:t>得到被继承的属性</a:t>
            </a:r>
            <a:endParaRPr lang="en-US" altLang="zh-CN" sz="1800">
              <a:solidFill>
                <a:srgbClr val="FF682F"/>
              </a:solidFill>
              <a:latin typeface="微软雅黑" charset="0"/>
              <a:ea typeface="微软雅黑" charset="0"/>
            </a:endParaRPr>
          </a:p>
          <a:p>
            <a:pPr marL="0" indent="0"/>
            <a:r>
              <a:rPr lang="zh-CN" altLang="en-US" sz="1800">
                <a:solidFill>
                  <a:srgbClr val="FF682F"/>
                </a:solidFill>
                <a:latin typeface="微软雅黑" charset="0"/>
                <a:ea typeface="微软雅黑" charset="0"/>
              </a:rPr>
              <a:t>alert(</a:t>
            </a:r>
            <a:r>
              <a:rPr lang="en-US" altLang="zh-CN" sz="1800">
                <a:solidFill>
                  <a:srgbClr val="FF682F"/>
                </a:solidFill>
                <a:latin typeface="微软雅黑" charset="0"/>
                <a:ea typeface="微软雅黑" charset="0"/>
                <a:sym typeface="+mn-ea"/>
              </a:rPr>
              <a:t>employee</a:t>
            </a:r>
            <a:r>
              <a:rPr lang="zh-CN" altLang="en-US" sz="1800">
                <a:solidFill>
                  <a:srgbClr val="FF682F"/>
                </a:solidFill>
                <a:latin typeface="微软雅黑" charset="0"/>
                <a:ea typeface="微软雅黑" charset="0"/>
              </a:rPr>
              <a:t>.age);</a:t>
            </a:r>
          </a:p>
          <a:p>
            <a:pPr marL="0" indent="0"/>
            <a:r>
              <a:rPr lang="zh-CN" altLang="en-US" sz="1800">
                <a:solidFill>
                  <a:srgbClr val="FF682F"/>
                </a:solidFill>
                <a:latin typeface="微软雅黑" charset="0"/>
                <a:ea typeface="微软雅黑" charset="0"/>
              </a:rPr>
              <a:t>alert(</a:t>
            </a:r>
            <a:r>
              <a:rPr lang="en-US" altLang="zh-CN" sz="1800">
                <a:solidFill>
                  <a:srgbClr val="FF682F"/>
                </a:solidFill>
                <a:latin typeface="微软雅黑" charset="0"/>
                <a:ea typeface="微软雅黑" charset="0"/>
                <a:sym typeface="+mn-ea"/>
              </a:rPr>
              <a:t>employee</a:t>
            </a:r>
            <a:r>
              <a:rPr lang="zh-CN" altLang="en-US" sz="1800">
                <a:solidFill>
                  <a:srgbClr val="FF682F"/>
                </a:solidFill>
                <a:latin typeface="微软雅黑" charset="0"/>
                <a:ea typeface="微软雅黑" charset="0"/>
              </a:rPr>
              <a:t>.name);	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03263" y="90995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-635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6"/>
          <p:cNvSpPr txBox="1"/>
          <p:nvPr/>
        </p:nvSpPr>
        <p:spPr bwMode="auto">
          <a:xfrm>
            <a:off x="2554605" y="981393"/>
            <a:ext cx="3938588" cy="548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继承	</a:t>
            </a:r>
            <a:endParaRPr lang="zh-CN" altLang="en-US" sz="2800" dirty="0">
              <a:latin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1505" y="1772920"/>
            <a:ext cx="7823200" cy="3161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function </a:t>
            </a:r>
            <a:r>
              <a:rPr lang="en-US"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Manager</a:t>
            </a:r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() {	</a:t>
            </a:r>
            <a:r>
              <a:rPr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//</a:t>
            </a:r>
            <a:r>
              <a:rPr 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Manager</a:t>
            </a:r>
            <a:r>
              <a:rPr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构造</a:t>
            </a:r>
            <a:r>
              <a:rPr 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函数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(</a:t>
            </a:r>
            <a:r>
              <a:rPr 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Manager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类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)</a:t>
            </a:r>
          </a:p>
          <a:p>
            <a:pPr marL="0" indent="0"/>
            <a:r>
              <a:rPr lang="en-US"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       </a:t>
            </a:r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this.</a:t>
            </a:r>
            <a:r>
              <a:rPr lang="en-US"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sex</a:t>
            </a:r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 = '</a:t>
            </a:r>
            <a:r>
              <a:rPr lang="zh-CN"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男</a:t>
            </a:r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';</a:t>
            </a:r>
          </a:p>
          <a:p>
            <a:pPr marL="0" indent="0"/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}</a:t>
            </a:r>
          </a:p>
          <a:p>
            <a:pPr marL="0" indent="0"/>
            <a:r>
              <a:rPr lang="en-US"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Manager</a:t>
            </a:r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.prototype = new </a:t>
            </a:r>
            <a:r>
              <a:rPr lang="en-US" altLang="zh-CN" sz="2000">
                <a:solidFill>
                  <a:srgbClr val="FF682F"/>
                </a:solidFill>
                <a:latin typeface="微软雅黑" charset="0"/>
                <a:ea typeface="微软雅黑" charset="0"/>
                <a:sym typeface="+mn-ea"/>
              </a:rPr>
              <a:t>Employee</a:t>
            </a:r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();  </a:t>
            </a:r>
            <a:r>
              <a:rPr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//</a:t>
            </a:r>
            <a:r>
              <a:rPr 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Manager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类继承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Employee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类</a:t>
            </a:r>
          </a:p>
          <a:p>
            <a:pPr marL="0" indent="0"/>
            <a:endParaRPr lang="zh-CN" altLang="en-US" sz="2000">
              <a:solidFill>
                <a:schemeClr val="tx1"/>
              </a:solidFill>
              <a:latin typeface="微软雅黑" charset="0"/>
              <a:ea typeface="微软雅黑" charset="0"/>
              <a:cs typeface="宋体" charset="0"/>
              <a:sym typeface="+mn-ea"/>
            </a:endParaRPr>
          </a:p>
          <a:p>
            <a:pPr marL="0" indent="0"/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var </a:t>
            </a:r>
            <a:r>
              <a:rPr lang="en-US"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manager</a:t>
            </a:r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= new </a:t>
            </a:r>
            <a:r>
              <a:rPr lang="en-US"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Manager</a:t>
            </a:r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();  </a:t>
            </a:r>
            <a:r>
              <a:rPr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 </a:t>
            </a:r>
            <a:r>
              <a:rPr 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//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创建</a:t>
            </a:r>
            <a:r>
              <a:rPr 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manager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对象</a:t>
            </a:r>
          </a:p>
          <a:p>
            <a:pPr marL="0" indent="0"/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alert(</a:t>
            </a:r>
            <a:r>
              <a:rPr lang="en-US"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manager</a:t>
            </a:r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.name);	</a:t>
            </a:r>
            <a:r>
              <a:rPr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//继承了 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Employee</a:t>
            </a:r>
            <a:r>
              <a:rPr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和 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Times New Roman" charset="0"/>
                <a:sym typeface="+mn-ea"/>
              </a:rPr>
              <a:t>Person</a:t>
            </a:r>
          </a:p>
          <a:p>
            <a:pPr marL="0" indent="0"/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alert(</a:t>
            </a:r>
            <a:r>
              <a:rPr lang="en-US"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manager</a:t>
            </a:r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.</a:t>
            </a:r>
            <a:r>
              <a:rPr lang="en-US"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age</a:t>
            </a:r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);	</a:t>
            </a:r>
          </a:p>
          <a:p>
            <a:pPr marL="0" indent="0"/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alert(</a:t>
            </a:r>
            <a:r>
              <a:rPr lang="en-US"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manager</a:t>
            </a:r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.</a:t>
            </a:r>
            <a:r>
              <a:rPr lang="en-US"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sex</a:t>
            </a:r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);	</a:t>
            </a:r>
            <a:endParaRPr lang="en-US" altLang="zh-CN" sz="2000">
              <a:solidFill>
                <a:schemeClr val="tx1"/>
              </a:solidFill>
              <a:latin typeface="微软雅黑" charset="0"/>
              <a:ea typeface="微软雅黑" charset="0"/>
              <a:cs typeface="Times New Roman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03263" y="90995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-635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6"/>
          <p:cNvSpPr txBox="1"/>
          <p:nvPr/>
        </p:nvSpPr>
        <p:spPr bwMode="auto">
          <a:xfrm>
            <a:off x="2554605" y="981393"/>
            <a:ext cx="3938588" cy="548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继承	</a:t>
            </a:r>
            <a:endParaRPr lang="zh-CN" altLang="en-US" sz="2800" dirty="0">
              <a:latin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0870" y="1844675"/>
            <a:ext cx="7823200" cy="22466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zh-CN" altLang="en-US" sz="2000">
                <a:solidFill>
                  <a:srgbClr val="333333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所有的类都有一个默认的父类</a:t>
            </a:r>
            <a:r>
              <a:rPr lang="en-US" altLang="zh-CN" sz="2000">
                <a:solidFill>
                  <a:srgbClr val="333333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, </a:t>
            </a:r>
            <a:r>
              <a:rPr lang="zh-CN" altLang="en-US" sz="2000">
                <a:solidFill>
                  <a:srgbClr val="333333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那就是</a:t>
            </a:r>
            <a:r>
              <a:rPr lang="en-US" altLang="zh-CN" sz="2000">
                <a:solidFill>
                  <a:srgbClr val="333333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Object</a:t>
            </a:r>
            <a:r>
              <a:rPr lang="zh-CN" altLang="en-US" sz="2000">
                <a:solidFill>
                  <a:srgbClr val="333333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。</a:t>
            </a:r>
            <a:endParaRPr lang="zh-CN" altLang="en-US" sz="2000">
              <a:latin typeface="微软雅黑" charset="0"/>
              <a:ea typeface="微软雅黑" charset="0"/>
            </a:endParaRPr>
          </a:p>
          <a:p>
            <a:pPr marL="0" indent="0"/>
            <a:endParaRPr sz="20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/>
            <a:r>
              <a:rPr lang="en-US" sz="2000">
                <a:latin typeface="宋体" charset="0"/>
                <a:ea typeface="宋体" charset="0"/>
                <a:cs typeface="宋体" charset="0"/>
                <a:sym typeface="+mn-ea"/>
              </a:rPr>
              <a:t>//</a:t>
            </a:r>
            <a:r>
              <a:rPr lang="zh-CN" altLang="en-US" sz="2000">
                <a:latin typeface="宋体" charset="0"/>
                <a:ea typeface="宋体" charset="0"/>
                <a:cs typeface="宋体" charset="0"/>
                <a:sym typeface="+mn-ea"/>
              </a:rPr>
              <a:t>以下四个打印都是</a:t>
            </a:r>
            <a:r>
              <a:rPr lang="en-US" altLang="zh-CN" sz="2000">
                <a:latin typeface="宋体" charset="0"/>
                <a:ea typeface="宋体" charset="0"/>
                <a:cs typeface="宋体" charset="0"/>
                <a:sym typeface="+mn-ea"/>
              </a:rPr>
              <a:t>true</a:t>
            </a:r>
          </a:p>
          <a:p>
            <a:pPr marL="0" indent="0"/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console.log(manager instanceof Manager);</a:t>
            </a:r>
          </a:p>
          <a:p>
            <a:pPr marL="0" indent="0"/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console.log(manager instanceof Employee);</a:t>
            </a:r>
          </a:p>
          <a:p>
            <a:pPr marL="0" indent="0"/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console.log(manager instanceof Person);</a:t>
            </a:r>
          </a:p>
          <a:p>
            <a:pPr marL="0" indent="0"/>
            <a:r>
              <a:rPr sz="20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console.log(manager instanceof Object);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03263" y="90995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-635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6"/>
          <p:cNvSpPr txBox="1"/>
          <p:nvPr/>
        </p:nvSpPr>
        <p:spPr bwMode="auto">
          <a:xfrm>
            <a:off x="2554605" y="981393"/>
            <a:ext cx="3938588" cy="548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	</a:t>
            </a:r>
            <a:endParaRPr lang="zh-CN" altLang="en-US" sz="2800" dirty="0">
              <a:latin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3260" y="1700530"/>
            <a:ext cx="7335520" cy="47174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zh-CN" sz="2200" b="1" dirty="0">
                <a:latin typeface="宋体" charset="0"/>
                <a:ea typeface="宋体" charset="0"/>
                <a:cs typeface="宋体" charset="0"/>
                <a:sym typeface="+mn-ea"/>
              </a:rPr>
              <a:t>练习</a:t>
            </a:r>
            <a:r>
              <a:rPr sz="2200" b="1" dirty="0">
                <a:latin typeface="宋体" charset="0"/>
                <a:ea typeface="宋体" charset="0"/>
                <a:cs typeface="宋体" charset="0"/>
                <a:sym typeface="+mn-ea"/>
              </a:rPr>
              <a:t>：</a:t>
            </a:r>
            <a:r>
              <a:rPr lang="zh-CN" sz="2200" b="1" dirty="0">
                <a:latin typeface="宋体" charset="0"/>
                <a:ea typeface="宋体" charset="0"/>
                <a:cs typeface="宋体" charset="0"/>
                <a:sym typeface="+mn-ea"/>
              </a:rPr>
              <a:t>实现以下类的</a:t>
            </a:r>
            <a:r>
              <a:rPr lang="zh-CN" sz="2200" b="1" dirty="0">
                <a:latin typeface="微软雅黑" charset="0"/>
                <a:ea typeface="微软雅黑" charset="0"/>
                <a:cs typeface="宋体" charset="0"/>
                <a:sym typeface="+mn-ea"/>
              </a:rPr>
              <a:t>原型链继承</a:t>
            </a:r>
          </a:p>
          <a:p>
            <a:pPr marL="0" indent="0"/>
            <a:r>
              <a:rPr sz="2000" dirty="0">
                <a:latin typeface="宋体" charset="0"/>
                <a:ea typeface="宋体" charset="0"/>
                <a:cs typeface="宋体" charset="0"/>
                <a:sym typeface="+mn-ea"/>
              </a:rPr>
              <a:t> </a:t>
            </a:r>
            <a:r>
              <a:rPr lang="zh-CN" sz="2000" dirty="0">
                <a:solidFill>
                  <a:srgbClr val="FF682F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父</a:t>
            </a:r>
            <a:r>
              <a:rPr sz="2000" dirty="0" err="1">
                <a:solidFill>
                  <a:srgbClr val="FF682F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类：Cat</a:t>
            </a:r>
            <a:endParaRPr sz="2000" dirty="0">
              <a:solidFill>
                <a:srgbClr val="FF682F"/>
              </a:solidFill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/>
            <a:r>
              <a:rPr sz="2000" dirty="0" err="1">
                <a:latin typeface="宋体" charset="0"/>
                <a:ea typeface="宋体" charset="0"/>
                <a:cs typeface="宋体" charset="0"/>
                <a:sym typeface="+mn-ea"/>
              </a:rPr>
              <a:t>方法</a:t>
            </a:r>
            <a:r>
              <a:rPr sz="2000" dirty="0">
                <a:latin typeface="宋体" charset="0"/>
                <a:ea typeface="宋体" charset="0"/>
                <a:cs typeface="宋体" charset="0"/>
                <a:sym typeface="+mn-ea"/>
              </a:rPr>
              <a:t>：	eat; </a:t>
            </a:r>
            <a:r>
              <a:rPr sz="2000" dirty="0" err="1">
                <a:latin typeface="宋体" charset="0"/>
                <a:ea typeface="宋体" charset="0"/>
                <a:cs typeface="宋体" charset="0"/>
                <a:sym typeface="+mn-ea"/>
              </a:rPr>
              <a:t>miaow</a:t>
            </a:r>
            <a:endParaRPr sz="2000" dirty="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/>
            <a:r>
              <a:rPr sz="2000" dirty="0" err="1">
                <a:latin typeface="宋体" charset="0"/>
                <a:ea typeface="宋体" charset="0"/>
                <a:cs typeface="宋体" charset="0"/>
                <a:sym typeface="+mn-ea"/>
              </a:rPr>
              <a:t>属性</a:t>
            </a:r>
            <a:r>
              <a:rPr sz="2000" dirty="0">
                <a:latin typeface="宋体" charset="0"/>
                <a:ea typeface="宋体" charset="0"/>
                <a:cs typeface="宋体" charset="0"/>
                <a:sym typeface="+mn-ea"/>
              </a:rPr>
              <a:t>：	</a:t>
            </a:r>
            <a:r>
              <a:rPr lang="en-US" altLang="zh-CN" sz="2000" dirty="0" smtClean="0">
                <a:latin typeface="宋体" charset="0"/>
                <a:ea typeface="宋体" charset="0"/>
                <a:cs typeface="宋体" charset="0"/>
                <a:sym typeface="+mn-ea"/>
              </a:rPr>
              <a:t>color</a:t>
            </a:r>
            <a:endParaRPr sz="2000" dirty="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/>
            <a:r>
              <a:rPr sz="2000" dirty="0" err="1">
                <a:latin typeface="宋体" charset="0"/>
                <a:ea typeface="宋体" charset="0"/>
                <a:cs typeface="宋体" charset="0"/>
                <a:sym typeface="+mn-ea"/>
              </a:rPr>
              <a:t>说明</a:t>
            </a:r>
            <a:r>
              <a:rPr sz="2000" dirty="0">
                <a:latin typeface="宋体" charset="0"/>
                <a:ea typeface="宋体" charset="0"/>
                <a:cs typeface="宋体" charset="0"/>
                <a:sym typeface="+mn-ea"/>
              </a:rPr>
              <a:t>： </a:t>
            </a:r>
            <a:r>
              <a:rPr sz="2000" dirty="0" err="1">
                <a:latin typeface="宋体" charset="0"/>
                <a:ea typeface="宋体" charset="0"/>
                <a:cs typeface="宋体" charset="0"/>
                <a:sym typeface="+mn-ea"/>
              </a:rPr>
              <a:t>eat吃各种东西</a:t>
            </a:r>
            <a:endParaRPr sz="2000" dirty="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/>
            <a:endParaRPr sz="2000" dirty="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/>
            <a:r>
              <a:rPr sz="2000" dirty="0">
                <a:solidFill>
                  <a:srgbClr val="FF682F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子类1： </a:t>
            </a:r>
            <a:r>
              <a:rPr sz="2000" dirty="0" err="1">
                <a:solidFill>
                  <a:srgbClr val="FF682F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GarfieldCat</a:t>
            </a:r>
            <a:endParaRPr sz="2000" dirty="0">
              <a:solidFill>
                <a:srgbClr val="FF682F"/>
              </a:solidFill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/>
            <a:r>
              <a:rPr sz="2000" dirty="0" err="1">
                <a:latin typeface="宋体" charset="0"/>
                <a:ea typeface="宋体" charset="0"/>
                <a:cs typeface="宋体" charset="0"/>
                <a:sym typeface="+mn-ea"/>
              </a:rPr>
              <a:t>方法：eat</a:t>
            </a:r>
            <a:r>
              <a:rPr sz="2000" dirty="0">
                <a:latin typeface="宋体" charset="0"/>
                <a:ea typeface="宋体" charset="0"/>
                <a:cs typeface="宋体" charset="0"/>
                <a:sym typeface="+mn-ea"/>
              </a:rPr>
              <a:t>; </a:t>
            </a:r>
            <a:r>
              <a:rPr sz="2000" dirty="0" err="1">
                <a:latin typeface="宋体" charset="0"/>
                <a:ea typeface="宋体" charset="0"/>
                <a:cs typeface="宋体" charset="0"/>
                <a:sym typeface="+mn-ea"/>
              </a:rPr>
              <a:t>miaow</a:t>
            </a:r>
            <a:r>
              <a:rPr sz="2000" dirty="0">
                <a:latin typeface="宋体" charset="0"/>
                <a:ea typeface="宋体" charset="0"/>
                <a:cs typeface="宋体" charset="0"/>
                <a:sym typeface="+mn-ea"/>
              </a:rPr>
              <a:t>; talk</a:t>
            </a:r>
          </a:p>
          <a:p>
            <a:pPr marL="0" indent="0"/>
            <a:r>
              <a:rPr sz="2000" dirty="0" err="1">
                <a:latin typeface="宋体" charset="0"/>
                <a:ea typeface="宋体" charset="0"/>
                <a:cs typeface="宋体" charset="0"/>
                <a:sym typeface="+mn-ea"/>
              </a:rPr>
              <a:t>属性</a:t>
            </a:r>
            <a:r>
              <a:rPr sz="2000" dirty="0" err="1" smtClean="0">
                <a:latin typeface="宋体" charset="0"/>
                <a:ea typeface="宋体" charset="0"/>
                <a:cs typeface="宋体" charset="0"/>
                <a:sym typeface="+mn-ea"/>
              </a:rPr>
              <a:t>：</a:t>
            </a:r>
            <a:r>
              <a:rPr lang="en-US" altLang="zh-CN" sz="2000" dirty="0" err="1" smtClean="0">
                <a:latin typeface="宋体" charset="0"/>
                <a:ea typeface="宋体" charset="0"/>
                <a:cs typeface="宋体" charset="0"/>
                <a:sym typeface="+mn-ea"/>
              </a:rPr>
              <a:t>color</a:t>
            </a:r>
            <a:r>
              <a:rPr sz="2000" dirty="0" smtClean="0">
                <a:latin typeface="宋体" charset="0"/>
                <a:ea typeface="宋体" charset="0"/>
                <a:cs typeface="宋体" charset="0"/>
                <a:sym typeface="+mn-ea"/>
              </a:rPr>
              <a:t>; </a:t>
            </a:r>
            <a:r>
              <a:rPr sz="2000" dirty="0">
                <a:latin typeface="宋体" charset="0"/>
                <a:ea typeface="宋体" charset="0"/>
                <a:cs typeface="宋体" charset="0"/>
                <a:sym typeface="+mn-ea"/>
              </a:rPr>
              <a:t>glasses</a:t>
            </a:r>
          </a:p>
          <a:p>
            <a:pPr marL="0" indent="0"/>
            <a:r>
              <a:rPr sz="2000" dirty="0" err="1">
                <a:latin typeface="宋体" charset="0"/>
                <a:ea typeface="宋体" charset="0"/>
                <a:cs typeface="宋体" charset="0"/>
                <a:sym typeface="+mn-ea"/>
              </a:rPr>
              <a:t>说明：eat只吃肉</a:t>
            </a:r>
            <a:endParaRPr sz="2000" dirty="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/>
            <a:endParaRPr sz="2000" dirty="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/>
            <a:r>
              <a:rPr sz="2000" dirty="0">
                <a:solidFill>
                  <a:srgbClr val="FF682F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子类2： </a:t>
            </a:r>
            <a:r>
              <a:rPr sz="2000" dirty="0" err="1">
                <a:solidFill>
                  <a:srgbClr val="FF682F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TomCat</a:t>
            </a:r>
            <a:endParaRPr sz="2000" dirty="0">
              <a:solidFill>
                <a:srgbClr val="FF682F"/>
              </a:solidFill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/>
            <a:r>
              <a:rPr sz="2000" dirty="0" err="1">
                <a:latin typeface="宋体" charset="0"/>
                <a:ea typeface="宋体" charset="0"/>
                <a:cs typeface="宋体" charset="0"/>
                <a:sym typeface="+mn-ea"/>
              </a:rPr>
              <a:t>方法：eat</a:t>
            </a:r>
            <a:r>
              <a:rPr sz="2000" dirty="0">
                <a:latin typeface="宋体" charset="0"/>
                <a:ea typeface="宋体" charset="0"/>
                <a:cs typeface="宋体" charset="0"/>
                <a:sym typeface="+mn-ea"/>
              </a:rPr>
              <a:t>; </a:t>
            </a:r>
            <a:r>
              <a:rPr sz="2000" dirty="0" err="1">
                <a:latin typeface="宋体" charset="0"/>
                <a:ea typeface="宋体" charset="0"/>
                <a:cs typeface="宋体" charset="0"/>
                <a:sym typeface="+mn-ea"/>
              </a:rPr>
              <a:t>miaow</a:t>
            </a:r>
            <a:r>
              <a:rPr sz="2000" dirty="0">
                <a:latin typeface="宋体" charset="0"/>
                <a:ea typeface="宋体" charset="0"/>
                <a:cs typeface="宋体" charset="0"/>
                <a:sym typeface="+mn-ea"/>
              </a:rPr>
              <a:t>; </a:t>
            </a:r>
            <a:r>
              <a:rPr sz="2000" dirty="0" err="1">
                <a:latin typeface="宋体" charset="0"/>
                <a:ea typeface="宋体" charset="0"/>
                <a:cs typeface="宋体" charset="0"/>
                <a:sym typeface="+mn-ea"/>
              </a:rPr>
              <a:t>catchMouse</a:t>
            </a:r>
            <a:endParaRPr sz="2000" dirty="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/>
            <a:r>
              <a:rPr sz="2000" dirty="0" err="1">
                <a:latin typeface="宋体" charset="0"/>
                <a:ea typeface="宋体" charset="0"/>
                <a:cs typeface="宋体" charset="0"/>
                <a:sym typeface="+mn-ea"/>
              </a:rPr>
              <a:t>属性</a:t>
            </a:r>
            <a:r>
              <a:rPr sz="2000" dirty="0" err="1" smtClean="0">
                <a:latin typeface="宋体" charset="0"/>
                <a:ea typeface="宋体" charset="0"/>
                <a:cs typeface="宋体" charset="0"/>
                <a:sym typeface="+mn-ea"/>
              </a:rPr>
              <a:t>：</a:t>
            </a:r>
            <a:r>
              <a:rPr lang="en-US" altLang="zh-CN" sz="2000" dirty="0" err="1" smtClean="0">
                <a:latin typeface="宋体" charset="0"/>
                <a:ea typeface="宋体" charset="0"/>
                <a:cs typeface="宋体" charset="0"/>
                <a:sym typeface="+mn-ea"/>
              </a:rPr>
              <a:t>color</a:t>
            </a:r>
            <a:r>
              <a:rPr sz="2000" dirty="0" smtClean="0">
                <a:latin typeface="宋体" charset="0"/>
                <a:ea typeface="宋体" charset="0"/>
                <a:cs typeface="宋体" charset="0"/>
                <a:sym typeface="+mn-ea"/>
              </a:rPr>
              <a:t>; </a:t>
            </a:r>
            <a:r>
              <a:rPr sz="2000" dirty="0">
                <a:latin typeface="宋体" charset="0"/>
                <a:ea typeface="宋体" charset="0"/>
                <a:cs typeface="宋体" charset="0"/>
                <a:sym typeface="+mn-ea"/>
              </a:rPr>
              <a:t>friend</a:t>
            </a:r>
          </a:p>
          <a:p>
            <a:pPr marL="0" indent="0"/>
            <a:r>
              <a:rPr sz="2000" dirty="0" err="1">
                <a:latin typeface="宋体" charset="0"/>
                <a:ea typeface="宋体" charset="0"/>
                <a:cs typeface="宋体" charset="0"/>
                <a:sym typeface="+mn-ea"/>
              </a:rPr>
              <a:t>说明：eat只吃面包</a:t>
            </a:r>
            <a:endParaRPr sz="2000" dirty="0">
              <a:latin typeface="宋体" charset="0"/>
              <a:ea typeface="宋体" charset="0"/>
              <a:cs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03263" y="90995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-635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6"/>
          <p:cNvSpPr txBox="1"/>
          <p:nvPr/>
        </p:nvSpPr>
        <p:spPr bwMode="auto">
          <a:xfrm>
            <a:off x="2554605" y="981393"/>
            <a:ext cx="3938588" cy="548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继承	</a:t>
            </a:r>
            <a:endParaRPr lang="zh-CN" altLang="en-US" sz="2800" dirty="0">
              <a:latin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115" y="1701165"/>
            <a:ext cx="7823200" cy="228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sz="2000" b="1">
                <a:latin typeface="宋体" charset="0"/>
                <a:ea typeface="宋体" charset="0"/>
                <a:cs typeface="宋体" charset="0"/>
                <a:sym typeface="+mn-ea"/>
              </a:rPr>
              <a:t>原型链的问题</a:t>
            </a:r>
          </a:p>
          <a:p>
            <a:pPr marL="0" indent="0"/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创建子类的实例</a:t>
            </a:r>
            <a:r>
              <a:rPr lang="zh-CN" sz="2000">
                <a:latin typeface="宋体" charset="0"/>
                <a:ea typeface="宋体" charset="0"/>
                <a:cs typeface="宋体" charset="0"/>
                <a:sym typeface="+mn-ea"/>
              </a:rPr>
              <a:t>对象</a:t>
            </a:r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时，无法向</a:t>
            </a:r>
            <a:r>
              <a:rPr lang="zh-CN" sz="2000">
                <a:latin typeface="宋体" charset="0"/>
                <a:ea typeface="宋体" charset="0"/>
                <a:cs typeface="宋体" charset="0"/>
                <a:sym typeface="+mn-ea"/>
              </a:rPr>
              <a:t>父</a:t>
            </a:r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类的构造函数中传递参数</a:t>
            </a:r>
            <a:r>
              <a:rPr lang="en-US" sz="2000">
                <a:latin typeface="宋体" charset="0"/>
                <a:ea typeface="宋体" charset="0"/>
                <a:cs typeface="宋体" charset="0"/>
                <a:sym typeface="+mn-ea"/>
              </a:rPr>
              <a:t> </a:t>
            </a:r>
          </a:p>
          <a:p>
            <a:pPr marL="0" indent="0"/>
            <a:endParaRPr sz="20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/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为了解决</a:t>
            </a:r>
            <a:r>
              <a:rPr lang="zh-CN" sz="2000">
                <a:latin typeface="宋体" charset="0"/>
                <a:ea typeface="宋体" charset="0"/>
                <a:cs typeface="宋体" charset="0"/>
                <a:sym typeface="+mn-ea"/>
              </a:rPr>
              <a:t>这个</a:t>
            </a:r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问题，我们采用一种叫</a:t>
            </a:r>
            <a:r>
              <a:rPr sz="2000" b="1">
                <a:latin typeface="宋体" charset="0"/>
                <a:ea typeface="宋体" charset="0"/>
                <a:cs typeface="宋体" charset="0"/>
                <a:sym typeface="+mn-ea"/>
              </a:rPr>
              <a:t>借用构造函数的技术</a:t>
            </a:r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，或者</a:t>
            </a:r>
            <a:r>
              <a:rPr lang="zh-CN" sz="2000">
                <a:latin typeface="宋体" charset="0"/>
                <a:ea typeface="宋体" charset="0"/>
                <a:cs typeface="宋体" charset="0"/>
                <a:sym typeface="+mn-ea"/>
              </a:rPr>
              <a:t>称</a:t>
            </a:r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为</a:t>
            </a:r>
            <a:r>
              <a:rPr sz="2000" b="1">
                <a:latin typeface="宋体" charset="0"/>
                <a:ea typeface="宋体" charset="0"/>
                <a:cs typeface="宋体" charset="0"/>
                <a:sym typeface="+mn-ea"/>
              </a:rPr>
              <a:t>对象冒充</a:t>
            </a:r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的技术来解决</a:t>
            </a:r>
          </a:p>
          <a:p>
            <a:pPr marL="0" indent="0"/>
            <a:endParaRPr sz="20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/>
            <a:r>
              <a:rPr lang="zh-CN" altLang="en-US" sz="2400" b="1">
                <a:latin typeface="宋体" charset="0"/>
                <a:ea typeface="宋体" charset="0"/>
                <a:cs typeface="宋体" charset="0"/>
                <a:sym typeface="+mn-ea"/>
              </a:rPr>
              <a:t>对象冒充</a:t>
            </a:r>
            <a:r>
              <a:rPr lang="en-US" altLang="zh-CN" sz="2400" b="1">
                <a:latin typeface="宋体" charset="0"/>
                <a:ea typeface="宋体" charset="0"/>
                <a:cs typeface="宋体" charset="0"/>
                <a:sym typeface="+mn-ea"/>
              </a:rPr>
              <a:t>: </a:t>
            </a:r>
            <a:r>
              <a:rPr lang="zh-CN" altLang="en-US" sz="2400" b="1">
                <a:latin typeface="宋体" charset="0"/>
                <a:ea typeface="宋体" charset="0"/>
                <a:cs typeface="宋体" charset="0"/>
                <a:sym typeface="+mn-ea"/>
              </a:rPr>
              <a:t>使用构造函数调用</a:t>
            </a:r>
            <a:r>
              <a:rPr lang="en-US" sz="2400" b="1">
                <a:latin typeface="宋体" charset="0"/>
                <a:ea typeface="宋体" charset="0"/>
                <a:cs typeface="宋体" charset="0"/>
                <a:sym typeface="+mn-ea"/>
              </a:rPr>
              <a:t>call()</a:t>
            </a:r>
            <a:r>
              <a:rPr lang="zh-CN" altLang="en-US" sz="2400" b="1">
                <a:latin typeface="宋体" charset="0"/>
                <a:ea typeface="宋体" charset="0"/>
                <a:cs typeface="宋体" charset="0"/>
                <a:sym typeface="+mn-ea"/>
              </a:rPr>
              <a:t>或者</a:t>
            </a:r>
            <a:r>
              <a:rPr lang="en-US" altLang="zh-CN" sz="2400" b="1">
                <a:latin typeface="宋体" charset="0"/>
                <a:ea typeface="宋体" charset="0"/>
                <a:cs typeface="宋体" charset="0"/>
                <a:sym typeface="+mn-ea"/>
              </a:rPr>
              <a:t>apply()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03263" y="90995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-635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6"/>
          <p:cNvSpPr txBox="1"/>
          <p:nvPr/>
        </p:nvSpPr>
        <p:spPr bwMode="auto">
          <a:xfrm>
            <a:off x="2554605" y="981393"/>
            <a:ext cx="3938588" cy="548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继承	</a:t>
            </a:r>
            <a:endParaRPr lang="zh-CN" altLang="en-US" sz="2800" dirty="0">
              <a:latin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115" y="1700530"/>
            <a:ext cx="7823200" cy="47739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sz="18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//父类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function Person(name, age){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	this.name = name;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	this.age = age;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}		</a:t>
            </a:r>
          </a:p>
          <a:p>
            <a:pPr marL="0" indent="0"/>
            <a:r>
              <a:rPr sz="18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//子类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function Employee(name, age){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	Person.call(this, name, age);</a:t>
            </a:r>
            <a:r>
              <a:rPr sz="18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 //对象冒充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宋体" charset="0"/>
              <a:sym typeface="+mn-ea"/>
            </a:endParaRP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	//Person.apply(this, [name, age]);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}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			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var employee = new Employee("zhangsan", 200);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console.log(employee.age); 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console.log(employee.name);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			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employee.name = "lisi";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console.log(employee.name);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03263" y="76644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-635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6"/>
          <p:cNvSpPr txBox="1"/>
          <p:nvPr/>
        </p:nvSpPr>
        <p:spPr bwMode="auto">
          <a:xfrm>
            <a:off x="2554605" y="837883"/>
            <a:ext cx="3938588" cy="548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继承	</a:t>
            </a:r>
            <a:endParaRPr lang="zh-CN" altLang="en-US" sz="2800" dirty="0">
              <a:latin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750" y="1557020"/>
            <a:ext cx="7823200" cy="50596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sz="2000" b="1">
                <a:latin typeface="宋体" charset="0"/>
                <a:ea typeface="宋体" charset="0"/>
                <a:cs typeface="宋体" charset="0"/>
                <a:sym typeface="+mn-ea"/>
              </a:rPr>
              <a:t>组合继承</a:t>
            </a:r>
            <a:r>
              <a:rPr lang="en-US" sz="2000" b="1">
                <a:latin typeface="宋体" charset="0"/>
                <a:ea typeface="宋体" charset="0"/>
                <a:cs typeface="宋体" charset="0"/>
                <a:sym typeface="+mn-ea"/>
              </a:rPr>
              <a:t>: </a:t>
            </a:r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原型链+借用构造函数</a:t>
            </a:r>
            <a:r>
              <a:rPr lang="en-US" sz="2000">
                <a:latin typeface="宋体" charset="0"/>
                <a:ea typeface="宋体" charset="0"/>
                <a:cs typeface="宋体" charset="0"/>
                <a:sym typeface="+mn-ea"/>
              </a:rPr>
              <a:t>(</a:t>
            </a:r>
            <a:r>
              <a:rPr lang="zh-CN" altLang="en-US" sz="2000">
                <a:latin typeface="宋体" charset="0"/>
                <a:ea typeface="宋体" charset="0"/>
                <a:cs typeface="宋体" charset="0"/>
                <a:sym typeface="+mn-ea"/>
              </a:rPr>
              <a:t>对象冒充</a:t>
            </a:r>
            <a:r>
              <a:rPr lang="en-US" sz="2000">
                <a:latin typeface="宋体" charset="0"/>
                <a:ea typeface="宋体" charset="0"/>
                <a:cs typeface="宋体" charset="0"/>
                <a:sym typeface="+mn-ea"/>
              </a:rPr>
              <a:t>)</a:t>
            </a:r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的模式</a:t>
            </a:r>
            <a:endParaRPr sz="2000" b="1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/>
            <a:r>
              <a:rPr sz="18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//父类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function Person(name, age){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     this.name = name;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     this.age = age;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};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Person.prototype.run = function(){ 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     return this.name + this.age;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};</a:t>
            </a:r>
          </a:p>
          <a:p>
            <a:pPr marL="0" indent="0"/>
            <a:r>
              <a:rPr sz="18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//子类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function Employee(name, age){				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     Person.call(this, name, age);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};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Employee.prototype = new Person(); </a:t>
            </a:r>
            <a:r>
              <a:rPr sz="18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//原型链继承Person原型中的方法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var employee = new Employee("zhangsan", 100);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var employee2 = new Employee("lisi", 200);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console.log(employee.run());</a:t>
            </a:r>
          </a:p>
          <a:p>
            <a:pPr marL="0" indent="0"/>
            <a:r>
              <a:rPr sz="1800">
                <a:solidFill>
                  <a:srgbClr val="FF682F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console.log(employee2.run());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445</Words>
  <Application>Microsoft Office PowerPoint</Application>
  <PresentationFormat>全屏显示(4:3)</PresentationFormat>
  <Paragraphs>146</Paragraphs>
  <Slides>12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lx2002</cp:lastModifiedBy>
  <cp:revision>1235</cp:revision>
  <dcterms:created xsi:type="dcterms:W3CDTF">2009-05-11T03:02:00Z</dcterms:created>
  <dcterms:modified xsi:type="dcterms:W3CDTF">2018-01-17T03:30:08Z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