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5" r:id="rId2"/>
    <p:sldId id="418" r:id="rId3"/>
    <p:sldId id="386" r:id="rId4"/>
    <p:sldId id="390" r:id="rId5"/>
    <p:sldId id="392" r:id="rId6"/>
    <p:sldId id="403" r:id="rId7"/>
    <p:sldId id="393" r:id="rId8"/>
    <p:sldId id="394" r:id="rId9"/>
    <p:sldId id="421" r:id="rId10"/>
    <p:sldId id="420" r:id="rId11"/>
    <p:sldId id="431" r:id="rId12"/>
    <p:sldId id="432" r:id="rId1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3759" autoAdjust="0"/>
  </p:normalViewPr>
  <p:slideViewPr>
    <p:cSldViewPr>
      <p:cViewPr varScale="1">
        <p:scale>
          <a:sx n="95" d="100"/>
          <a:sy n="95" d="100"/>
        </p:scale>
        <p:origin x="-2130" y="-102"/>
      </p:cViewPr>
      <p:guideLst>
        <p:guide orient="horz" pos="2175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46"/>
        <p:guide pos="21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0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70" y="1844675"/>
            <a:ext cx="7720330" cy="4053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继承</a:t>
            </a:r>
            <a:r>
              <a:rPr 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:</a:t>
            </a:r>
          </a:p>
          <a:p>
            <a:pPr marL="0" indent="0"/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是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面向对象编程(OOP)语言的一个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非常重要的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功能。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继承可以使用现有类的所有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属性和方法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，并在无需重新编写原来的类的情况下对这些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属性和方法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进行扩展。</a:t>
            </a:r>
            <a:endParaRPr lang="en-US"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endParaRPr lang="en-US"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继承的</a:t>
            </a:r>
            <a:r>
              <a:rPr 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特点: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1, 子类拥有父类的属性和方法；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2, 子类可以有自己新的属性和方法；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3, 子类可以重写父类的方法</a:t>
            </a:r>
          </a:p>
          <a:p>
            <a:pPr marL="0" indent="0"/>
            <a:endParaRPr lang="en-US"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继承的优点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1,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代码复用：子类可以继承父类的属性和方法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2,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更灵活：子类可以追加或修改属性和方法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5240" y="835978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7823200" cy="3330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练习</a:t>
            </a:r>
            <a:r>
              <a:rPr sz="2200" b="1">
                <a:latin typeface="宋体" charset="0"/>
                <a:ea typeface="宋体" charset="0"/>
                <a:cs typeface="宋体" charset="0"/>
                <a:sym typeface="+mn-ea"/>
              </a:rPr>
              <a:t>：</a:t>
            </a:r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使用</a:t>
            </a:r>
            <a:r>
              <a:rPr lang="zh-CN" sz="2200" b="1"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的方式实现以下类的继承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zh-CN" sz="21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父</a:t>
            </a:r>
            <a:r>
              <a:rPr sz="21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类：Cat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方法：	eat; 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属性：	fur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说明： eat吃各种东西</a:t>
            </a:r>
          </a:p>
          <a:p>
            <a:pPr marL="0" indent="0"/>
            <a:endParaRPr sz="21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1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子类： TomCat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方法：eat; catchMouse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属性：fur; friend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说明：eat只吃面包</a:t>
            </a:r>
            <a:endParaRPr lang="zh-CN" altLang="en-US" sz="2100">
              <a:solidFill>
                <a:srgbClr val="FF682F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4413885" cy="4018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1,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zh-CN" altLang="en-US" sz="2000"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latin typeface="微软雅黑" charset="0"/>
                <a:ea typeface="微软雅黑" charset="0"/>
                <a:cs typeface="宋体" charset="0"/>
                <a:sym typeface="+mn-ea"/>
              </a:rPr>
              <a:t>借用构造函数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实现拖拽</a:t>
            </a:r>
          </a:p>
          <a:p>
            <a:pPr marL="0" indent="0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有三个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粉色的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可以随意拖拽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DragBox;</a:t>
            </a:r>
          </a:p>
          <a:p>
            <a:pPr marL="0" indent="0">
              <a:buFont typeface="Wingdings" charset="0"/>
              <a:buNone/>
            </a:pP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红色的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可以拖拽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,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但是不能超出左边界和上边界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DragBoxLimit;</a:t>
            </a:r>
          </a:p>
          <a:p>
            <a:pPr marL="342900" indent="-342900">
              <a:buFont typeface="Wingdings" charset="0"/>
              <a:buChar char="Ø"/>
            </a:pP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黄色的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在红色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基础上可以显示当前坐标位置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DragBoxLimitText;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772285"/>
            <a:ext cx="3524250" cy="4460875"/>
          </a:xfrm>
          <a:prstGeom prst="rect">
            <a:avLst/>
          </a:prstGeom>
        </p:spPr>
      </p:pic>
      <p:sp>
        <p:nvSpPr>
          <p:cNvPr id="5" name="文本框 6"/>
          <p:cNvSpPr txBox="1"/>
          <p:nvPr/>
        </p:nvSpPr>
        <p:spPr bwMode="auto">
          <a:xfrm>
            <a:off x="2555240" y="835978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8001000" cy="1153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2,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借用构造函数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实现萤火虫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雪花</a:t>
            </a:r>
          </a:p>
          <a:p>
            <a:pPr marL="0" indent="0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这里涉及到两个构造函数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: 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萤火虫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Fireworm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和雪花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Snow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2923540"/>
            <a:ext cx="5771515" cy="3502025"/>
          </a:xfrm>
          <a:prstGeom prst="rect">
            <a:avLst/>
          </a:prstGeom>
        </p:spPr>
      </p:pic>
      <p:sp>
        <p:nvSpPr>
          <p:cNvPr id="6" name="文本框 6"/>
          <p:cNvSpPr txBox="1"/>
          <p:nvPr/>
        </p:nvSpPr>
        <p:spPr bwMode="auto">
          <a:xfrm>
            <a:off x="2555240" y="835978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70" y="1844675"/>
            <a:ext cx="7720330" cy="3139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通过继承创建的新类称为“子类”或“派生类”，被继承的类称为“基类”、“父类”或“超类”。</a:t>
            </a:r>
          </a:p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继承的过程，就是从一般到特殊的过程</a:t>
            </a:r>
            <a:r>
              <a:rPr 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.</a:t>
            </a:r>
            <a:endParaRPr sz="2000" b="1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例如，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有一个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Person类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Employee是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员工类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，Manager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是管理者类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，Employee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员工类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可以继承Person类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,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因为员工也是人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,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Manager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管理者类可以继承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Employee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员工类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因为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管理者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也是员工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。</a:t>
            </a: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再比如有一个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Animal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动物类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, Monkey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是猴子类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, Dog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是狗类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那么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Monkey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和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Dog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都是动物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,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都可以继承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Animal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动物类的属性和方法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115" y="1701165"/>
            <a:ext cx="78232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JS</a:t>
            </a:r>
            <a:r>
              <a:rPr sz="2400" b="1">
                <a:latin typeface="宋体" charset="0"/>
                <a:ea typeface="宋体" charset="0"/>
                <a:cs typeface="宋体" charset="0"/>
                <a:sym typeface="+mn-ea"/>
              </a:rPr>
              <a:t>实现继承的方式依靠原型链完成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39750" y="2348865"/>
            <a:ext cx="8281035" cy="3402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</a:rPr>
              <a:t>function Person() {	  </a:t>
            </a:r>
            <a:r>
              <a:rPr lang="en-US" altLang="zh-CN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</a:rPr>
              <a:t>  //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构造函数</a:t>
            </a:r>
            <a:r>
              <a:rPr lang="en-US" altLang="zh-CN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(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类</a:t>
            </a:r>
            <a:r>
              <a:rPr lang="en-US" altLang="zh-CN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)</a:t>
            </a:r>
          </a:p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</a:rPr>
              <a:t>       this.name = 'Zhang';</a:t>
            </a:r>
          </a:p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</a:rPr>
              <a:t>}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function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() {	   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//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构造函数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(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类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)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       this.age = 100;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}</a:t>
            </a:r>
          </a:p>
          <a:p>
            <a:pPr marL="0" indent="0"/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.prototype = new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(); 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//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继承了 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，通过原型，形成链条</a:t>
            </a:r>
          </a:p>
          <a:p>
            <a:pPr marL="0" indent="0"/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var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e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= new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();    </a:t>
            </a:r>
            <a:r>
              <a:rPr lang="zh-CN" altLang="en-US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创建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对象</a:t>
            </a:r>
            <a:r>
              <a:rPr lang="en-US" altLang="zh-CN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,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800">
                <a:latin typeface="微软雅黑" charset="0"/>
                <a:ea typeface="微软雅黑" charset="0"/>
                <a:sym typeface="+mn-ea"/>
              </a:rPr>
              <a:t>得到被继承的属性</a:t>
            </a:r>
            <a:endParaRPr lang="en-US" altLang="zh-CN" sz="1800">
              <a:solidFill>
                <a:srgbClr val="FF682F"/>
              </a:solidFill>
              <a:latin typeface="微软雅黑" charset="0"/>
              <a:ea typeface="微软雅黑" charset="0"/>
            </a:endParaRP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alert(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.age);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alert(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.name);	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772920"/>
            <a:ext cx="7823200" cy="3161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() {	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</a:t>
            </a:r>
            <a:r>
              <a:rPr 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类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</a:p>
          <a:p>
            <a:pPr marL="0" indent="0"/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  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this.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sex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= '</a:t>
            </a:r>
            <a:r>
              <a:rPr lang="zh-CN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男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';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</a:t>
            </a:r>
          </a:p>
          <a:p>
            <a:pPr marL="0" indent="0"/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.prototype = new </a:t>
            </a:r>
            <a:r>
              <a:rPr lang="en-US" altLang="zh-CN" sz="20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();  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类继承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类</a:t>
            </a:r>
          </a:p>
          <a:p>
            <a:pPr marL="0" indent="0"/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= new 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();  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创建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对象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alert(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.name);	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//继承了 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和 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alert(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age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);	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alert(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sex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);	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Times New Roman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70" y="1844675"/>
            <a:ext cx="7823200" cy="22466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所有的类都有一个默认的父类</a:t>
            </a:r>
            <a:r>
              <a:rPr lang="en-US" altLang="zh-CN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, </a:t>
            </a:r>
            <a:r>
              <a:rPr lang="zh-CN" altLang="en-US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那就是</a:t>
            </a:r>
            <a:r>
              <a:rPr lang="en-US" altLang="zh-CN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Object</a:t>
            </a:r>
            <a:r>
              <a:rPr lang="zh-CN" altLang="en-US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。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//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以下四个打印都是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true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Manager);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Employee);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Person);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Object);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1700530"/>
            <a:ext cx="7335520" cy="47174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练习</a:t>
            </a:r>
            <a:r>
              <a:rPr sz="2200" b="1">
                <a:latin typeface="宋体" charset="0"/>
                <a:ea typeface="宋体" charset="0"/>
                <a:cs typeface="宋体" charset="0"/>
                <a:sym typeface="+mn-ea"/>
              </a:rPr>
              <a:t>：</a:t>
            </a:r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实现以下类的</a:t>
            </a:r>
            <a:r>
              <a:rPr lang="zh-CN" sz="2200" b="1"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zh-CN" sz="20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父</a:t>
            </a:r>
            <a:r>
              <a:rPr sz="20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类：Cat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方法：	eat; miaow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属性：	fur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说明： eat吃各种东西</a:t>
            </a: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子类1： GarfieldCat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方法：eat; miaow; talk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属性：fur; glasses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说明：eat只吃肉</a:t>
            </a: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子类2： TomCat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方法：eat; miaow; catchMouse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属性：fur; friend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说明：eat只吃面包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115" y="1701165"/>
            <a:ext cx="7823200" cy="228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原型链的问题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创建子类的实例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对象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时，无法向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父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类的构造函数中传递参数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为了解决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这个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问题，我们采用一种叫</a:t>
            </a:r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借用构造函数的技术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，或者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称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为</a:t>
            </a:r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对象冒充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的技术来解决</a:t>
            </a: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对象冒充</a:t>
            </a:r>
            <a:r>
              <a:rPr lang="en-US" altLang="zh-CN" sz="2400" b="1">
                <a:latin typeface="宋体" charset="0"/>
                <a:ea typeface="宋体" charset="0"/>
                <a:cs typeface="宋体" charset="0"/>
                <a:sym typeface="+mn-ea"/>
              </a:rPr>
              <a:t>: </a:t>
            </a:r>
            <a:r>
              <a:rPr lang="zh-CN" alt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使用构造函数调用</a:t>
            </a:r>
            <a:r>
              <a:rPr 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call()</a:t>
            </a:r>
            <a:r>
              <a:rPr lang="zh-CN" alt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或者</a:t>
            </a:r>
            <a:r>
              <a:rPr lang="en-US" altLang="zh-CN" sz="2400" b="1">
                <a:latin typeface="宋体" charset="0"/>
                <a:ea typeface="宋体" charset="0"/>
                <a:cs typeface="宋体" charset="0"/>
                <a:sym typeface="+mn-ea"/>
              </a:rPr>
              <a:t>apply()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115" y="1700530"/>
            <a:ext cx="7823200" cy="4773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//父类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Person(name, age){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this.name = name;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this.age = age;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		</a:t>
            </a:r>
          </a:p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//子类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Employee(name, age){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Person.call(this, name, age);</a:t>
            </a:r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//对象冒充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//Person.apply(this, [name, age]);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		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employee = new Employee("zhangsan", 200);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console.log(employee.age); 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console.log(employee.name);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		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employee.name = "lisi";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console.log(employee.name);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7823200" cy="5059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组合继承</a:t>
            </a:r>
            <a:r>
              <a:rPr 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: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原型链+借用构造函数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(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对象冒充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)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的模式</a:t>
            </a:r>
            <a:endParaRPr sz="2000" b="1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//父类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Person(name, age){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this.name = name;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this.age = age;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Person.prototype.run = function(){ 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return this.name + this.age;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};</a:t>
            </a:r>
          </a:p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//子类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Employee(name, age){				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Person.call(this, name, age);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Employee.prototype = new Person(); </a:t>
            </a:r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//原型链继承Person原型中的方法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employee = new Employee("zhangsan", 100);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employee2 = new Employee("lisi", 200);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console.log(employee.run());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console.log(employee2.run());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全屏显示(4:3)</PresentationFormat>
  <Paragraphs>146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Jack</cp:lastModifiedBy>
  <cp:revision>1232</cp:revision>
  <dcterms:created xsi:type="dcterms:W3CDTF">2009-05-11T03:02:00Z</dcterms:created>
  <dcterms:modified xsi:type="dcterms:W3CDTF">2018-01-14T12:17:25Z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