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1" r:id="rId1"/>
  </p:sldMasterIdLst>
  <p:notesMasterIdLst>
    <p:notesMasterId r:id="rId16"/>
  </p:notesMasterIdLst>
  <p:handoutMasterIdLst>
    <p:handoutMasterId r:id="rId17"/>
  </p:handoutMasterIdLst>
  <p:sldIdLst>
    <p:sldId id="260" r:id="rId2"/>
    <p:sldId id="262" r:id="rId3"/>
    <p:sldId id="290" r:id="rId4"/>
    <p:sldId id="291" r:id="rId5"/>
    <p:sldId id="292" r:id="rId6"/>
    <p:sldId id="294" r:id="rId7"/>
    <p:sldId id="293" r:id="rId8"/>
    <p:sldId id="298" r:id="rId9"/>
    <p:sldId id="296" r:id="rId10"/>
    <p:sldId id="297" r:id="rId11"/>
    <p:sldId id="299" r:id="rId12"/>
    <p:sldId id="300" r:id="rId13"/>
    <p:sldId id="301" r:id="rId14"/>
    <p:sldId id="302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129" autoAdjust="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072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D63EC-8DFD-4B4F-BBE1-41C9FD73A1E9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59B8-4447-4783-8F88-F242B9FF5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69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jquery/index.asp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259B8-4447-4783-8F88-F242B9FF5BE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w3school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http://www.w3school.com.cn/jquery/index.asp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mtClean="0"/>
              <a:t>参考书：</a:t>
            </a:r>
            <a:r>
              <a:rPr lang="en-US" altLang="zh-CN" smtClean="0"/>
              <a:t>《</a:t>
            </a:r>
            <a:r>
              <a:rPr lang="zh-CN" altLang="en-US" smtClean="0"/>
              <a:t>锋利的</a:t>
            </a:r>
            <a:r>
              <a:rPr lang="en-US" altLang="zh-CN" smtClean="0"/>
              <a:t>jQuery》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259B8-4447-4783-8F88-F242B9FF5BE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259B8-4447-4783-8F88-F242B9FF5BE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jQuery</a:t>
            </a:r>
            <a:r>
              <a:rPr lang="zh-CN" altLang="en-US" smtClean="0"/>
              <a:t>对象：</a:t>
            </a:r>
            <a:r>
              <a:rPr lang="en-US" altLang="zh-CN" smtClean="0"/>
              <a:t>http://api.jquery.com/Types/#jQuery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259B8-4447-4783-8F88-F242B9FF5BE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7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5959528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04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5959527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70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79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5959527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4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5914556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5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5959527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70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9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87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单击图标添加图片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76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3999" cy="6857999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59173" y="365126"/>
            <a:ext cx="53290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77" y="780960"/>
            <a:ext cx="1927173" cy="43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10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i.jquery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n-US" altLang="zh-CN" sz="4000" smtClean="0"/>
              <a:t> </a:t>
            </a:r>
            <a:endParaRPr lang="zh-CN" altLang="en-US" sz="400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2016222"/>
          </a:xfrm>
          <a:noFill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endParaRPr lang="en-US" altLang="zh-CN" sz="4400" dirty="0" smtClean="0"/>
          </a:p>
          <a:p>
            <a:pPr marL="0" indent="0" algn="ctr">
              <a:buNone/>
            </a:pPr>
            <a:r>
              <a:rPr lang="en-US" altLang="zh-CN" sz="4400" dirty="0" err="1" smtClean="0">
                <a:solidFill>
                  <a:schemeClr val="tx1"/>
                </a:solidFill>
              </a:rPr>
              <a:t>jQuery</a:t>
            </a:r>
            <a:r>
              <a:rPr lang="zh-CN" altLang="en-US" sz="4400" dirty="0" smtClean="0">
                <a:solidFill>
                  <a:schemeClr val="tx1"/>
                </a:solidFill>
              </a:rPr>
              <a:t>编程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pic>
        <p:nvPicPr>
          <p:cNvPr id="5124" name="Picture 4" descr="E:\LecturerFile\备课资料\1.前端基本功资料\DOC\jQuery选择器大分类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72" y="970558"/>
            <a:ext cx="8242457" cy="491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pic>
        <p:nvPicPr>
          <p:cNvPr id="1026" name="Picture 2" descr="E:\LecturerFile\备课资料\1.前端基本功资料\DOC\第一天\图画\jQuery常用选择器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4" y="580086"/>
            <a:ext cx="8892480" cy="594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pic>
        <p:nvPicPr>
          <p:cNvPr id="2050" name="Picture 2" descr="E:\LecturerFile\备课资料\1.前端基本功资料\DOC\第一天\图画\基本选择器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7514"/>
            <a:ext cx="9144000" cy="530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pic>
        <p:nvPicPr>
          <p:cNvPr id="1028" name="Picture 4" descr="E:\LecturerFile\备课资料\1.前端基本功资料\DOC\第一天\图画\jQuery常用选择器（二）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1021"/>
            <a:ext cx="9144000" cy="461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6" name="Picture 4" descr="E:\LecturerFile\备课资料\1.前端基本功资料\DOC\第一天\图画\淘宝服饰精品广告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477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zh-CN" altLang="en-US" smtClean="0"/>
              <a:t>内容：掌握</a:t>
            </a:r>
            <a:r>
              <a:rPr lang="en-US" altLang="zh-CN" smtClean="0"/>
              <a:t>jQuery</a:t>
            </a:r>
            <a:r>
              <a:rPr lang="zh-CN" altLang="en-US" smtClean="0"/>
              <a:t>的思想设计与理念</a:t>
            </a:r>
            <a:endParaRPr lang="en-US" altLang="zh-CN" smtClean="0"/>
          </a:p>
          <a:p>
            <a:r>
              <a:rPr lang="zh-CN" altLang="en-US" smtClean="0"/>
              <a:t>目标：使用</a:t>
            </a:r>
            <a:r>
              <a:rPr lang="en-US" altLang="zh-CN" smtClean="0"/>
              <a:t>jQuery</a:t>
            </a:r>
            <a:r>
              <a:rPr lang="zh-CN" altLang="en-US" smtClean="0"/>
              <a:t>设计常见的效果</a:t>
            </a:r>
            <a:endParaRPr lang="en-US" altLang="zh-CN" smtClean="0"/>
          </a:p>
          <a:p>
            <a:r>
              <a:rPr lang="zh-CN" altLang="en-US"/>
              <a:t>官</a:t>
            </a:r>
            <a:r>
              <a:rPr lang="zh-CN" altLang="en-US" smtClean="0"/>
              <a:t>网：</a:t>
            </a:r>
            <a:r>
              <a:rPr lang="en-US" altLang="zh-CN" smtClean="0">
                <a:hlinkClick r:id="rId3"/>
              </a:rPr>
              <a:t>http://jquery.com/</a:t>
            </a:r>
          </a:p>
          <a:p>
            <a:r>
              <a:rPr lang="zh-CN" altLang="en-US"/>
              <a:t>汉化：</a:t>
            </a:r>
            <a:r>
              <a:rPr lang="en-US" altLang="zh-CN"/>
              <a:t>http://www.css88.com/jqapi-1.9/</a:t>
            </a:r>
          </a:p>
          <a:p>
            <a:r>
              <a:rPr lang="zh-CN" altLang="en-US" smtClean="0"/>
              <a:t>在线</a:t>
            </a:r>
            <a:r>
              <a:rPr lang="en-US" altLang="zh-CN" smtClean="0"/>
              <a:t>API</a:t>
            </a:r>
            <a:r>
              <a:rPr lang="zh-CN" altLang="en-US" smtClean="0"/>
              <a:t>：</a:t>
            </a:r>
            <a:r>
              <a:rPr lang="en-US" altLang="zh-CN" smtClean="0">
                <a:hlinkClick r:id="rId4"/>
              </a:rPr>
              <a:t>http</a:t>
            </a:r>
            <a:r>
              <a:rPr lang="en-US" altLang="zh-CN">
                <a:hlinkClick r:id="rId4"/>
              </a:rPr>
              <a:t>://api.jquery.com/</a:t>
            </a:r>
            <a:endParaRPr lang="en-US" altLang="zh-CN" smtClean="0"/>
          </a:p>
          <a:p>
            <a:r>
              <a:rPr lang="zh-CN" altLang="en-US" smtClean="0"/>
              <a:t>课程安排：</a:t>
            </a:r>
            <a:endParaRPr lang="en-US" altLang="zh-CN" smtClean="0"/>
          </a:p>
          <a:p>
            <a:pPr lvl="1"/>
            <a:r>
              <a:rPr lang="zh-CN" altLang="en-US" smtClean="0"/>
              <a:t>前三天</a:t>
            </a:r>
            <a:r>
              <a:rPr lang="zh-CN" altLang="en-US"/>
              <a:t>：</a:t>
            </a:r>
            <a:r>
              <a:rPr lang="en-US" altLang="zh-CN" smtClean="0">
                <a:solidFill>
                  <a:srgbClr val="FF0000"/>
                </a:solidFill>
              </a:rPr>
              <a:t>jQuery</a:t>
            </a:r>
            <a:r>
              <a:rPr lang="zh-CN" altLang="en-US" smtClean="0">
                <a:solidFill>
                  <a:srgbClr val="FF0000"/>
                </a:solidFill>
              </a:rPr>
              <a:t>的选择、操作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zh-CN" altLang="en-US" smtClean="0">
                <a:solidFill>
                  <a:srgbClr val="FF0000"/>
                </a:solidFill>
              </a:rPr>
              <a:t>事件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zh-CN" altLang="en-US" smtClean="0">
                <a:solidFill>
                  <a:srgbClr val="FF0000"/>
                </a:solidFill>
              </a:rPr>
              <a:t>扩展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/>
              <a:t>第四天</a:t>
            </a:r>
            <a:r>
              <a:rPr lang="zh-CN" altLang="en-US"/>
              <a:t>：</a:t>
            </a:r>
            <a:r>
              <a:rPr lang="zh-CN" altLang="en-US" smtClean="0">
                <a:solidFill>
                  <a:srgbClr val="FF0000"/>
                </a:solidFill>
              </a:rPr>
              <a:t>项目实战</a:t>
            </a:r>
            <a:endParaRPr lang="en-US" altLang="zh-CN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jQuery</a:t>
            </a:r>
            <a:r>
              <a:rPr lang="zh-CN" altLang="en-US" smtClean="0"/>
              <a:t>第一天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重点：</a:t>
            </a:r>
            <a:r>
              <a:rPr lang="en-US" altLang="zh-CN" smtClean="0">
                <a:solidFill>
                  <a:srgbClr val="FF0000"/>
                </a:solidFill>
              </a:rPr>
              <a:t>jQuery</a:t>
            </a:r>
            <a:r>
              <a:rPr lang="zh-CN" altLang="en-US" smtClean="0">
                <a:solidFill>
                  <a:srgbClr val="FF0000"/>
                </a:solidFill>
              </a:rPr>
              <a:t>使用和</a:t>
            </a:r>
            <a:r>
              <a:rPr lang="en-US" altLang="zh-CN" smtClean="0">
                <a:solidFill>
                  <a:srgbClr val="FF0000"/>
                </a:solidFill>
              </a:rPr>
              <a:t>jQuery</a:t>
            </a:r>
            <a:r>
              <a:rPr lang="zh-CN" altLang="en-US" smtClean="0">
                <a:solidFill>
                  <a:srgbClr val="FF0000"/>
                </a:solidFill>
              </a:rPr>
              <a:t>选择器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/>
              <a:t>难点：</a:t>
            </a:r>
            <a:r>
              <a:rPr lang="en-US" altLang="zh-CN" smtClean="0"/>
              <a:t>jQuery</a:t>
            </a:r>
            <a:r>
              <a:rPr lang="zh-CN" altLang="en-US" smtClean="0"/>
              <a:t>对象和</a:t>
            </a:r>
            <a:r>
              <a:rPr lang="en-US" altLang="zh-CN" smtClean="0"/>
              <a:t>DOM</a:t>
            </a:r>
            <a:r>
              <a:rPr lang="zh-CN" altLang="en-US" smtClean="0"/>
              <a:t>对象相互转换</a:t>
            </a:r>
            <a:endParaRPr lang="en-US" altLang="zh-CN" smtClean="0"/>
          </a:p>
          <a:p>
            <a:r>
              <a:rPr lang="zh-CN" altLang="en-US" smtClean="0"/>
              <a:t>学习目标：（以前一个一个操作，现在一</a:t>
            </a:r>
            <a:r>
              <a:rPr lang="en-US" altLang="zh-CN" smtClean="0"/>
              <a:t>			</a:t>
            </a:r>
            <a:r>
              <a:rPr lang="zh-CN" altLang="en-US" smtClean="0"/>
              <a:t>把一把操作）</a:t>
            </a:r>
            <a:endParaRPr lang="en-US" altLang="zh-CN" smtClean="0"/>
          </a:p>
          <a:p>
            <a:pPr lvl="1"/>
            <a:r>
              <a:rPr lang="en-US" altLang="zh-CN" smtClean="0"/>
              <a:t>jQuery</a:t>
            </a:r>
            <a:r>
              <a:rPr lang="zh-CN" altLang="en-US" smtClean="0"/>
              <a:t>基本使用</a:t>
            </a:r>
            <a:endParaRPr lang="en-US" altLang="zh-CN" smtClean="0"/>
          </a:p>
          <a:p>
            <a:pPr lvl="1"/>
            <a:r>
              <a:rPr lang="en-US" altLang="zh-CN" smtClean="0"/>
              <a:t>jQuery</a:t>
            </a:r>
            <a:r>
              <a:rPr lang="zh-CN" altLang="en-US" smtClean="0"/>
              <a:t>常用选择器</a:t>
            </a:r>
            <a:endParaRPr lang="en-US" altLang="zh-CN" smtClean="0"/>
          </a:p>
          <a:p>
            <a:pPr lvl="1"/>
            <a:r>
              <a:rPr lang="zh-CN" altLang="en-US" smtClean="0"/>
              <a:t>案例</a:t>
            </a:r>
            <a:endParaRPr lang="en-US" altLang="zh-CN" smtClean="0"/>
          </a:p>
          <a:p>
            <a:pPr lvl="1"/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Chrome</a:t>
            </a:r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FireFox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C:\Users\JUS\Desktop\学习JS遇到的痛点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8820472" cy="596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/>
          </a:p>
        </p:txBody>
      </p:sp>
      <p:pic>
        <p:nvPicPr>
          <p:cNvPr id="2050" name="Picture 2" descr="C:\Users\JUS\Desktop\DOC\jQuery背景图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75659"/>
            <a:ext cx="8314540" cy="553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 descr="E:\LecturerFile\备课资料\1.前端基本功资料\DOC\第一天\图画\jQuery基本使用 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34" y="600430"/>
            <a:ext cx="8533334" cy="56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LecturerFile\备课资料\1.前端基本功资料\DOC\第一天\图画\jQuery操作简单说明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48682"/>
            <a:ext cx="8820472" cy="595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pic>
        <p:nvPicPr>
          <p:cNvPr id="6147" name="Picture 3" descr="E:\LecturerFile\备课资料\1.前端基本功资料\DOC\jQuery对象和DOM对象相互转换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57" y="980728"/>
            <a:ext cx="8678487" cy="437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/>
          </a:p>
        </p:txBody>
      </p:sp>
      <p:pic>
        <p:nvPicPr>
          <p:cNvPr id="4098" name="Picture 2" descr="E:\LecturerFile\备课资料\1.前端基本功资料\DOC\jQuery和JS的区别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945996"/>
            <a:ext cx="7678222" cy="536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PT模板" id="{6DE64F58-8F72-474B-99F6-F6874DBCDBAC}" vid="{E3A9BBEE-C672-5843-857C-D3ABE73BEC2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3</TotalTime>
  <Words>135</Words>
  <Application>Microsoft Office PowerPoint</Application>
  <PresentationFormat>全屏显示(4:3)</PresentationFormat>
  <Paragraphs>45</Paragraphs>
  <Slides>14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 </vt:lpstr>
      <vt:lpstr>课程介绍</vt:lpstr>
      <vt:lpstr>jQuery第一天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案例分析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Jack</cp:lastModifiedBy>
  <cp:revision>204</cp:revision>
  <dcterms:created xsi:type="dcterms:W3CDTF">2015-06-29T07:19:00Z</dcterms:created>
  <dcterms:modified xsi:type="dcterms:W3CDTF">2018-01-07T12:47:58Z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