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9" r:id="rId2"/>
    <p:sldId id="271" r:id="rId3"/>
    <p:sldId id="270" r:id="rId4"/>
    <p:sldId id="278" r:id="rId5"/>
    <p:sldId id="318" r:id="rId6"/>
    <p:sldId id="319" r:id="rId7"/>
    <p:sldId id="273" r:id="rId8"/>
    <p:sldId id="272" r:id="rId9"/>
    <p:sldId id="275" r:id="rId10"/>
    <p:sldId id="274" r:id="rId11"/>
    <p:sldId id="276" r:id="rId12"/>
    <p:sldId id="277" r:id="rId13"/>
    <p:sldId id="279" r:id="rId14"/>
    <p:sldId id="280" r:id="rId15"/>
    <p:sldId id="281" r:id="rId16"/>
    <p:sldId id="287" r:id="rId17"/>
    <p:sldId id="282" r:id="rId18"/>
    <p:sldId id="284" r:id="rId19"/>
    <p:sldId id="285" r:id="rId20"/>
    <p:sldId id="283" r:id="rId21"/>
    <p:sldId id="286" r:id="rId22"/>
    <p:sldId id="288" r:id="rId23"/>
    <p:sldId id="289" r:id="rId24"/>
    <p:sldId id="290" r:id="rId25"/>
    <p:sldId id="307" r:id="rId26"/>
    <p:sldId id="308" r:id="rId27"/>
    <p:sldId id="291" r:id="rId28"/>
    <p:sldId id="292" r:id="rId29"/>
    <p:sldId id="293" r:id="rId30"/>
    <p:sldId id="296" r:id="rId31"/>
    <p:sldId id="294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9" r:id="rId43"/>
    <p:sldId id="310" r:id="rId44"/>
    <p:sldId id="311" r:id="rId45"/>
    <p:sldId id="312" r:id="rId46"/>
    <p:sldId id="256" r:id="rId47"/>
    <p:sldId id="264" r:id="rId48"/>
    <p:sldId id="266" r:id="rId49"/>
    <p:sldId id="267" r:id="rId50"/>
    <p:sldId id="268" r:id="rId51"/>
    <p:sldId id="313" r:id="rId52"/>
    <p:sldId id="314" r:id="rId53"/>
    <p:sldId id="258" r:id="rId54"/>
    <p:sldId id="263" r:id="rId55"/>
    <p:sldId id="259" r:id="rId56"/>
    <p:sldId id="260" r:id="rId57"/>
    <p:sldId id="261" r:id="rId58"/>
    <p:sldId id="262" r:id="rId59"/>
    <p:sldId id="315" r:id="rId60"/>
    <p:sldId id="316" r:id="rId61"/>
    <p:sldId id="317" r:id="rId62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23A6-05AC-40B2-A807-9D457D5AE7D5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BDFE2-23EA-4651-8392-F260C9D02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7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816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9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DFE2-23EA-4651-8392-F260C9D02D5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08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2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55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698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86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29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82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6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55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95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68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2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E3DB-4ADC-4E48-A1B9-B05F86DD695D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65F3-4FF7-4B8F-8C2F-0B357A00E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8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short story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8780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PS3 Discussion – Solution 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(V * (V + E) ) BFS / DFS</a:t>
            </a:r>
          </a:p>
          <a:p>
            <a:pPr marL="0" indent="0">
              <a:buNone/>
            </a:pPr>
            <a:r>
              <a:rPr lang="en-US" dirty="0" smtClean="0"/>
              <a:t>For each vertex 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Mark current vertex as visited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Traverse graph using BFS / DFS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Count number of connected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components &gt; 1 then articulation 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1261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Easy, clean, simple. And gives you 100 marks.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3988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PS3 Discussion – Solution 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( V + E )</a:t>
            </a:r>
          </a:p>
          <a:p>
            <a:r>
              <a:rPr lang="en-US" dirty="0" err="1" smtClean="0"/>
              <a:t>Tarjan</a:t>
            </a:r>
            <a:r>
              <a:rPr lang="en-US" dirty="0" smtClean="0"/>
              <a:t> &amp; </a:t>
            </a:r>
            <a:r>
              <a:rPr lang="en-US" dirty="0" err="1" smtClean="0"/>
              <a:t>Hopcroft’s</a:t>
            </a:r>
            <a:r>
              <a:rPr lang="en-US" dirty="0" smtClean="0"/>
              <a:t> articulation point algorithm</a:t>
            </a:r>
          </a:p>
          <a:p>
            <a:r>
              <a:rPr lang="en-US" dirty="0" smtClean="0"/>
              <a:t>Beyond the scope of this module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8120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hey… here’s just a last minute introduction to 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3454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PS3 Sol 2 – </a:t>
            </a:r>
            <a:r>
              <a:rPr lang="en-US" dirty="0" err="1" smtClean="0"/>
              <a:t>Tarjan</a:t>
            </a:r>
            <a:r>
              <a:rPr lang="en-US" dirty="0" smtClean="0"/>
              <a:t> &amp; </a:t>
            </a:r>
            <a:r>
              <a:rPr lang="en-US" dirty="0" err="1" smtClean="0"/>
              <a:t>Hopcroft’s</a:t>
            </a:r>
            <a:r>
              <a:rPr lang="en-US" dirty="0" smtClean="0"/>
              <a:t> Articulation 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Idea: Use same DFS but…</a:t>
            </a:r>
          </a:p>
          <a:p>
            <a:r>
              <a:rPr lang="en-US" dirty="0" smtClean="0"/>
              <a:t>Maintain </a:t>
            </a:r>
            <a:r>
              <a:rPr lang="en-US" b="1" u="sng" dirty="0" err="1" smtClean="0"/>
              <a:t>dfsNum</a:t>
            </a:r>
            <a:r>
              <a:rPr lang="en-US" dirty="0" smtClean="0"/>
              <a:t> and </a:t>
            </a:r>
            <a:r>
              <a:rPr lang="en-US" b="1" u="sng" dirty="0" err="1" smtClean="0"/>
              <a:t>dfsLow</a:t>
            </a:r>
            <a:r>
              <a:rPr lang="en-US" dirty="0" smtClean="0"/>
              <a:t> and </a:t>
            </a:r>
            <a:r>
              <a:rPr lang="en-US" b="1" u="sng" dirty="0" err="1" smtClean="0"/>
              <a:t>dfsParent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dirty="0" err="1" smtClean="0"/>
              <a:t>dfsNum</a:t>
            </a:r>
            <a:r>
              <a:rPr lang="en-US" dirty="0" smtClean="0"/>
              <a:t> – </a:t>
            </a:r>
            <a:r>
              <a:rPr lang="en-US" b="1" dirty="0" smtClean="0"/>
              <a:t>order</a:t>
            </a:r>
            <a:r>
              <a:rPr lang="en-US" dirty="0" smtClean="0"/>
              <a:t> of visitation</a:t>
            </a:r>
          </a:p>
          <a:p>
            <a:r>
              <a:rPr lang="en-US" dirty="0" err="1" smtClean="0"/>
              <a:t>dfsNum</a:t>
            </a:r>
            <a:r>
              <a:rPr lang="en-US" dirty="0" smtClean="0"/>
              <a:t> stays </a:t>
            </a:r>
            <a:r>
              <a:rPr lang="en-US" b="1" u="sng" dirty="0" smtClean="0"/>
              <a:t>constant</a:t>
            </a:r>
            <a:r>
              <a:rPr lang="en-US" dirty="0" smtClean="0"/>
              <a:t> throughout entire DFS</a:t>
            </a:r>
          </a:p>
          <a:p>
            <a:endParaRPr lang="en-US" dirty="0" smtClean="0"/>
          </a:p>
          <a:p>
            <a:r>
              <a:rPr lang="en-US" dirty="0" err="1" smtClean="0"/>
              <a:t>dfsLow</a:t>
            </a:r>
            <a:r>
              <a:rPr lang="en-US" dirty="0" smtClean="0"/>
              <a:t> – “lowest” vertex the current vertex can reach</a:t>
            </a:r>
          </a:p>
          <a:p>
            <a:r>
              <a:rPr lang="en-US" b="1" dirty="0" smtClean="0"/>
              <a:t>May</a:t>
            </a:r>
            <a:r>
              <a:rPr lang="en-US" dirty="0" smtClean="0"/>
              <a:t> change through DFS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4277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PS3 Sol 2 – </a:t>
            </a:r>
            <a:r>
              <a:rPr lang="en-US" dirty="0" err="1" smtClean="0"/>
              <a:t>Tarjan</a:t>
            </a:r>
            <a:r>
              <a:rPr lang="en-US" dirty="0" smtClean="0"/>
              <a:t> &amp; </a:t>
            </a:r>
            <a:r>
              <a:rPr lang="en-US" dirty="0" err="1" smtClean="0"/>
              <a:t>Hopcroft’s</a:t>
            </a:r>
            <a:r>
              <a:rPr lang="en-US" dirty="0" smtClean="0"/>
              <a:t> Articulation 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dfsParent</a:t>
            </a:r>
            <a:r>
              <a:rPr lang="en-US" dirty="0"/>
              <a:t> </a:t>
            </a:r>
            <a:r>
              <a:rPr lang="en-US" dirty="0" smtClean="0"/>
              <a:t>– Keep track of parent of current vertex</a:t>
            </a:r>
          </a:p>
          <a:p>
            <a:r>
              <a:rPr lang="en-US" dirty="0" smtClean="0"/>
              <a:t>It’s used for a case we will see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493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PS3 Sol 2 – </a:t>
            </a:r>
            <a:r>
              <a:rPr lang="en-US" dirty="0" err="1" smtClean="0"/>
              <a:t>Tarjan</a:t>
            </a:r>
            <a:r>
              <a:rPr lang="en-US" dirty="0" smtClean="0"/>
              <a:t> &amp; </a:t>
            </a:r>
            <a:r>
              <a:rPr lang="en-US" dirty="0" err="1" smtClean="0"/>
              <a:t>Hopcroft’s</a:t>
            </a:r>
            <a:r>
              <a:rPr lang="en-US" dirty="0" smtClean="0"/>
              <a:t> Articulation 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Idea: </a:t>
            </a:r>
            <a:r>
              <a:rPr lang="en-US" dirty="0" smtClean="0"/>
              <a:t>Any node u with a child v where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dfsLow</a:t>
            </a:r>
            <a:r>
              <a:rPr lang="en-US" dirty="0" smtClean="0"/>
              <a:t>( v ) &gt;= </a:t>
            </a:r>
            <a:r>
              <a:rPr lang="en-US" dirty="0" err="1" smtClean="0"/>
              <a:t>dfsNum</a:t>
            </a:r>
            <a:r>
              <a:rPr lang="en-US" dirty="0" smtClean="0"/>
              <a:t> ( u 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Implies that node u is an articulation point.</a:t>
            </a:r>
          </a:p>
          <a:p>
            <a:pPr marL="457200" lvl="1" indent="0">
              <a:buNone/>
            </a:pPr>
            <a:r>
              <a:rPr lang="en-US" dirty="0" smtClean="0"/>
              <a:t>Except for the root node, which also must have &gt; 1 children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476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PS3 Sol 2 – </a:t>
            </a:r>
            <a:r>
              <a:rPr lang="en-US" dirty="0" err="1" smtClean="0"/>
              <a:t>Tarjan</a:t>
            </a:r>
            <a:r>
              <a:rPr lang="en-US" dirty="0" smtClean="0"/>
              <a:t> &amp; </a:t>
            </a:r>
            <a:r>
              <a:rPr lang="en-US" dirty="0" err="1" smtClean="0"/>
              <a:t>Hopcroft’s</a:t>
            </a:r>
            <a:r>
              <a:rPr lang="en-US" dirty="0" smtClean="0"/>
              <a:t> Articulation 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12954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12" name="Oval 11"/>
          <p:cNvSpPr/>
          <p:nvPr/>
        </p:nvSpPr>
        <p:spPr>
          <a:xfrm>
            <a:off x="40386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66294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12954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0386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6" name="Oval 15"/>
          <p:cNvSpPr/>
          <p:nvPr/>
        </p:nvSpPr>
        <p:spPr>
          <a:xfrm>
            <a:off x="66294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5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85866" y="2289405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29066" y="2289404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19866" y="2289403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5865" y="5527905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9065" y="5527904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3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19865" y="5527905"/>
            <a:ext cx="12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=5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24" name="Straight Connector 23"/>
          <p:cNvCxnSpPr>
            <a:endCxn id="12" idx="2"/>
          </p:cNvCxnSpPr>
          <p:nvPr/>
        </p:nvCxnSpPr>
        <p:spPr>
          <a:xfrm>
            <a:off x="2133600" y="35433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76800" y="35433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0"/>
          </p:cNvCxnSpPr>
          <p:nvPr/>
        </p:nvCxnSpPr>
        <p:spPr>
          <a:xfrm>
            <a:off x="4457698" y="3962400"/>
            <a:ext cx="2" cy="7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6"/>
            <a:endCxn id="15" idx="2"/>
          </p:cNvCxnSpPr>
          <p:nvPr/>
        </p:nvCxnSpPr>
        <p:spPr>
          <a:xfrm>
            <a:off x="2133600" y="50836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  <a:endCxn id="16" idx="2"/>
          </p:cNvCxnSpPr>
          <p:nvPr/>
        </p:nvCxnSpPr>
        <p:spPr>
          <a:xfrm>
            <a:off x="4876800" y="5083629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37735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PS3 Sol 2 – </a:t>
            </a:r>
            <a:r>
              <a:rPr lang="en-US" dirty="0" err="1" smtClean="0"/>
              <a:t>Tarjan</a:t>
            </a:r>
            <a:r>
              <a:rPr lang="en-US" dirty="0" smtClean="0"/>
              <a:t> &amp; </a:t>
            </a:r>
            <a:r>
              <a:rPr lang="en-US" dirty="0" err="1" smtClean="0"/>
              <a:t>Hopcroft’s</a:t>
            </a:r>
            <a:r>
              <a:rPr lang="en-US" dirty="0" smtClean="0"/>
              <a:t> Articulation 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Articulation points</a:t>
            </a:r>
            <a:r>
              <a:rPr lang="en-US" dirty="0" smtClean="0"/>
              <a:t>: 1, 4</a:t>
            </a:r>
          </a:p>
        </p:txBody>
      </p:sp>
      <p:sp>
        <p:nvSpPr>
          <p:cNvPr id="2" name="Oval 1"/>
          <p:cNvSpPr/>
          <p:nvPr/>
        </p:nvSpPr>
        <p:spPr>
          <a:xfrm>
            <a:off x="12954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12" name="Oval 11"/>
          <p:cNvSpPr/>
          <p:nvPr/>
        </p:nvSpPr>
        <p:spPr>
          <a:xfrm>
            <a:off x="40386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66294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12954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0386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6" name="Oval 15"/>
          <p:cNvSpPr/>
          <p:nvPr/>
        </p:nvSpPr>
        <p:spPr>
          <a:xfrm>
            <a:off x="66294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5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85866" y="2289405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29066" y="2289404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19866" y="2289403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5865" y="5527905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9065" y="5527904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3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19865" y="5527905"/>
            <a:ext cx="12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=5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24" name="Straight Connector 23"/>
          <p:cNvCxnSpPr>
            <a:endCxn id="12" idx="2"/>
          </p:cNvCxnSpPr>
          <p:nvPr/>
        </p:nvCxnSpPr>
        <p:spPr>
          <a:xfrm>
            <a:off x="2133600" y="35433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76800" y="35433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0"/>
          </p:cNvCxnSpPr>
          <p:nvPr/>
        </p:nvCxnSpPr>
        <p:spPr>
          <a:xfrm>
            <a:off x="4457698" y="3962400"/>
            <a:ext cx="2" cy="7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6"/>
            <a:endCxn id="15" idx="2"/>
          </p:cNvCxnSpPr>
          <p:nvPr/>
        </p:nvCxnSpPr>
        <p:spPr>
          <a:xfrm>
            <a:off x="2133600" y="50836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  <a:endCxn id="16" idx="2"/>
          </p:cNvCxnSpPr>
          <p:nvPr/>
        </p:nvCxnSpPr>
        <p:spPr>
          <a:xfrm>
            <a:off x="4876800" y="5083629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40782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5824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I’ll be your only lab TA today (cries)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6548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PS3 Sol 2 – </a:t>
            </a:r>
            <a:r>
              <a:rPr lang="en-US" dirty="0" err="1" smtClean="0"/>
              <a:t>Tarjan</a:t>
            </a:r>
            <a:r>
              <a:rPr lang="en-US" dirty="0" smtClean="0"/>
              <a:t> &amp; </a:t>
            </a:r>
            <a:r>
              <a:rPr lang="en-US" dirty="0" err="1" smtClean="0"/>
              <a:t>Hopcroft’s</a:t>
            </a:r>
            <a:r>
              <a:rPr lang="en-US" dirty="0" smtClean="0"/>
              <a:t> Articulation 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12954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12" name="Oval 11"/>
          <p:cNvSpPr/>
          <p:nvPr/>
        </p:nvSpPr>
        <p:spPr>
          <a:xfrm>
            <a:off x="40386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66294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12954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0386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6" name="Oval 15"/>
          <p:cNvSpPr/>
          <p:nvPr/>
        </p:nvSpPr>
        <p:spPr>
          <a:xfrm>
            <a:off x="66294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5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85866" y="2289405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29066" y="2289404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19866" y="2289403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5865" y="5527905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3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9065" y="5527904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19865" y="5527905"/>
            <a:ext cx="12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=5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1</a:t>
            </a:r>
            <a:endParaRPr lang="en-US" dirty="0"/>
          </a:p>
        </p:txBody>
      </p:sp>
      <p:cxnSp>
        <p:nvCxnSpPr>
          <p:cNvPr id="24" name="Straight Connector 23"/>
          <p:cNvCxnSpPr>
            <a:endCxn id="12" idx="2"/>
          </p:cNvCxnSpPr>
          <p:nvPr/>
        </p:nvCxnSpPr>
        <p:spPr>
          <a:xfrm>
            <a:off x="2133600" y="35433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76800" y="35433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0"/>
          </p:cNvCxnSpPr>
          <p:nvPr/>
        </p:nvCxnSpPr>
        <p:spPr>
          <a:xfrm>
            <a:off x="4457698" y="3962400"/>
            <a:ext cx="2" cy="7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  <a:endCxn id="16" idx="2"/>
          </p:cNvCxnSpPr>
          <p:nvPr/>
        </p:nvCxnSpPr>
        <p:spPr>
          <a:xfrm>
            <a:off x="4876800" y="5083629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" idx="3"/>
            <a:endCxn id="14" idx="6"/>
          </p:cNvCxnSpPr>
          <p:nvPr/>
        </p:nvCxnSpPr>
        <p:spPr>
          <a:xfrm flipH="1">
            <a:off x="2133600" y="3839648"/>
            <a:ext cx="2027752" cy="124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1"/>
            <a:endCxn id="12" idx="5"/>
          </p:cNvCxnSpPr>
          <p:nvPr/>
        </p:nvCxnSpPr>
        <p:spPr>
          <a:xfrm flipH="1" flipV="1">
            <a:off x="4754048" y="3839648"/>
            <a:ext cx="1998104" cy="94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10500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PS3 Sol 2 – </a:t>
            </a:r>
            <a:r>
              <a:rPr lang="en-US" dirty="0" err="1" smtClean="0"/>
              <a:t>Tarjan</a:t>
            </a:r>
            <a:r>
              <a:rPr lang="en-US" dirty="0" smtClean="0"/>
              <a:t> &amp; </a:t>
            </a:r>
            <a:r>
              <a:rPr lang="en-US" dirty="0" err="1" smtClean="0"/>
              <a:t>Hopcroft’s</a:t>
            </a:r>
            <a:r>
              <a:rPr lang="en-US" dirty="0" smtClean="0"/>
              <a:t> Articulation Point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Articulation Points: 1 </a:t>
            </a:r>
          </a:p>
        </p:txBody>
      </p:sp>
      <p:sp>
        <p:nvSpPr>
          <p:cNvPr id="2" name="Oval 1"/>
          <p:cNvSpPr/>
          <p:nvPr/>
        </p:nvSpPr>
        <p:spPr>
          <a:xfrm>
            <a:off x="12954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12" name="Oval 11"/>
          <p:cNvSpPr/>
          <p:nvPr/>
        </p:nvSpPr>
        <p:spPr>
          <a:xfrm>
            <a:off x="40386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6629400" y="3124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12954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0386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6" name="Oval 15"/>
          <p:cNvSpPr/>
          <p:nvPr/>
        </p:nvSpPr>
        <p:spPr>
          <a:xfrm>
            <a:off x="6629400" y="4664529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5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85866" y="2289405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29066" y="2289404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19866" y="2289403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5865" y="5527905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3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9065" y="5527904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19865" y="5527905"/>
            <a:ext cx="12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dfsNum</a:t>
            </a:r>
            <a:r>
              <a:rPr lang="en-US" dirty="0" smtClean="0"/>
              <a:t> =5</a:t>
            </a:r>
          </a:p>
          <a:p>
            <a:r>
              <a:rPr lang="en-US" dirty="0" err="1" smtClean="0"/>
              <a:t>dfsLow</a:t>
            </a:r>
            <a:r>
              <a:rPr lang="en-US" dirty="0" smtClean="0"/>
              <a:t> = 1</a:t>
            </a:r>
            <a:endParaRPr lang="en-US" dirty="0"/>
          </a:p>
        </p:txBody>
      </p:sp>
      <p:cxnSp>
        <p:nvCxnSpPr>
          <p:cNvPr id="24" name="Straight Connector 23"/>
          <p:cNvCxnSpPr>
            <a:endCxn id="12" idx="2"/>
          </p:cNvCxnSpPr>
          <p:nvPr/>
        </p:nvCxnSpPr>
        <p:spPr>
          <a:xfrm>
            <a:off x="2133600" y="35433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76800" y="35433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5" idx="0"/>
          </p:cNvCxnSpPr>
          <p:nvPr/>
        </p:nvCxnSpPr>
        <p:spPr>
          <a:xfrm>
            <a:off x="4457698" y="3962400"/>
            <a:ext cx="2" cy="7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  <a:endCxn id="16" idx="2"/>
          </p:cNvCxnSpPr>
          <p:nvPr/>
        </p:nvCxnSpPr>
        <p:spPr>
          <a:xfrm>
            <a:off x="4876800" y="5083629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" idx="3"/>
            <a:endCxn id="14" idx="6"/>
          </p:cNvCxnSpPr>
          <p:nvPr/>
        </p:nvCxnSpPr>
        <p:spPr>
          <a:xfrm flipH="1">
            <a:off x="2133600" y="3839648"/>
            <a:ext cx="2027752" cy="124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1"/>
            <a:endCxn id="12" idx="5"/>
          </p:cNvCxnSpPr>
          <p:nvPr/>
        </p:nvCxnSpPr>
        <p:spPr>
          <a:xfrm flipH="1" flipV="1">
            <a:off x="4754048" y="3839648"/>
            <a:ext cx="1998104" cy="94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090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it better now?</a:t>
            </a:r>
            <a:endParaRPr lang="en-US" dirty="0"/>
          </a:p>
        </p:txBody>
      </p:sp>
      <p:graphicFrame>
        <p:nvGraphicFramePr>
          <p:cNvPr id="8" name="TPChar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0347730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3079" name="Chart" r:id="rId5" imgW="4571952" imgH="5143398" progId="MSGraph.Chart.8">
              <p:embed followColorScheme="full"/>
            </p:oleObj>
          </a:graphicData>
        </a:graphic>
      </p:graphicFrame>
      <p:sp>
        <p:nvSpPr>
          <p:cNvPr id="7" name="TPAnswers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4495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Yes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No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I can never understand it in my life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16757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 that the above is strictly </a:t>
            </a:r>
            <a:r>
              <a:rPr lang="en-US" b="1" dirty="0" smtClean="0"/>
              <a:t>beyond</a:t>
            </a:r>
            <a:r>
              <a:rPr lang="en-US" dirty="0" smtClean="0"/>
              <a:t> syllabus, even CS2020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3389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PSBonus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2315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 in your email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32134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Sorry to my students… just delete that extra email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66937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PSBonus</a:t>
            </a:r>
            <a:r>
              <a:rPr lang="en-US" dirty="0" smtClean="0"/>
              <a:t> - Feedback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tough PS</a:t>
            </a:r>
          </a:p>
          <a:p>
            <a:r>
              <a:rPr lang="en-US" dirty="0" smtClean="0"/>
              <a:t>Took me 2h to solve</a:t>
            </a:r>
          </a:p>
          <a:p>
            <a:r>
              <a:rPr lang="en-US" dirty="0" smtClean="0"/>
              <a:t>Requires creativity if you’ve never seen / done something similar</a:t>
            </a:r>
          </a:p>
          <a:p>
            <a:r>
              <a:rPr lang="en-US" dirty="0" err="1" smtClean="0"/>
              <a:t>Haha</a:t>
            </a:r>
            <a:r>
              <a:rPr lang="en-US" dirty="0" smtClean="0"/>
              <a:t> the above is really just for praising myself =P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5747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 all seriousness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99721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you’ve attempted this, well done!!!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220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just drop down in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85717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PSBonus</a:t>
            </a:r>
            <a:r>
              <a:rPr lang="en-US" dirty="0" smtClean="0"/>
              <a:t> - Preliminaries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find where the start vertex is !!!</a:t>
            </a:r>
          </a:p>
          <a:p>
            <a:r>
              <a:rPr lang="en-US" dirty="0" smtClean="0"/>
              <a:t>This makes your solution at least O(V+E)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55764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PSBonus</a:t>
            </a:r>
            <a:r>
              <a:rPr lang="en-US" dirty="0" smtClean="0"/>
              <a:t> – Solution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BFS</a:t>
            </a:r>
          </a:p>
          <a:p>
            <a:r>
              <a:rPr lang="en-US" dirty="0" smtClean="0"/>
              <a:t>BFS uses queue</a:t>
            </a:r>
          </a:p>
          <a:p>
            <a:r>
              <a:rPr lang="en-US" dirty="0" smtClean="0"/>
              <a:t>Instead, we use a </a:t>
            </a:r>
            <a:r>
              <a:rPr lang="en-US" b="1" u="sng" dirty="0" smtClean="0"/>
              <a:t>priority queue</a:t>
            </a:r>
            <a:r>
              <a:rPr lang="en-US" dirty="0" smtClean="0"/>
              <a:t>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88101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PSBonus</a:t>
            </a:r>
            <a:r>
              <a:rPr lang="en-US" dirty="0" smtClean="0"/>
              <a:t> – Solution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vertex: Distance 0</a:t>
            </a:r>
          </a:p>
          <a:p>
            <a:r>
              <a:rPr lang="en-US" dirty="0" smtClean="0"/>
              <a:t>Encounter buildings / internal of buildings, don’t need to increase distance</a:t>
            </a:r>
          </a:p>
          <a:p>
            <a:r>
              <a:rPr lang="en-US" dirty="0" smtClean="0"/>
              <a:t>Encounter obstacle = </a:t>
            </a:r>
            <a:r>
              <a:rPr lang="en-US" dirty="0" err="1" smtClean="0"/>
              <a:t>Bleh</a:t>
            </a:r>
            <a:endParaRPr lang="en-US" dirty="0" smtClean="0"/>
          </a:p>
          <a:p>
            <a:r>
              <a:rPr lang="en-US" dirty="0" smtClean="0"/>
              <a:t>Encounter heavy rain = Increase distance and offer to </a:t>
            </a:r>
            <a:r>
              <a:rPr lang="en-US" dirty="0" err="1" smtClean="0"/>
              <a:t>pq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3521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That’s a really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86783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PSBonus</a:t>
            </a:r>
            <a:r>
              <a:rPr lang="en-US" dirty="0" smtClean="0"/>
              <a:t> – Solution v2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Idea</a:t>
            </a:r>
            <a:r>
              <a:rPr lang="en-US" dirty="0" smtClean="0"/>
              <a:t>: When we encounter a building, we should </a:t>
            </a:r>
            <a:r>
              <a:rPr lang="en-US" b="1" u="sng" dirty="0" smtClean="0"/>
              <a:t>traverse it entirely </a:t>
            </a:r>
            <a:r>
              <a:rPr lang="en-US" dirty="0" smtClean="0"/>
              <a:t>before going into the rain</a:t>
            </a:r>
          </a:p>
          <a:p>
            <a:r>
              <a:rPr lang="en-US" dirty="0" smtClean="0"/>
              <a:t>But how??? How??? How???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3750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PSBonus</a:t>
            </a:r>
            <a:r>
              <a:rPr lang="en-US" dirty="0" smtClean="0"/>
              <a:t> – Solution v2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is due to Raymond Kang, IOI gold </a:t>
            </a:r>
            <a:r>
              <a:rPr lang="en-US" dirty="0" err="1" smtClean="0"/>
              <a:t>medallist</a:t>
            </a:r>
            <a:endParaRPr lang="en-US" dirty="0" smtClean="0"/>
          </a:p>
          <a:p>
            <a:r>
              <a:rPr lang="en-US" dirty="0" smtClean="0"/>
              <a:t>Use a </a:t>
            </a:r>
            <a:r>
              <a:rPr lang="en-US" dirty="0" err="1" smtClean="0"/>
              <a:t>deque</a:t>
            </a:r>
            <a:r>
              <a:rPr lang="en-US" dirty="0" smtClean="0"/>
              <a:t> (pronounced deck)</a:t>
            </a:r>
            <a:endParaRPr lang="en-US" dirty="0"/>
          </a:p>
          <a:p>
            <a:r>
              <a:rPr lang="en-US" dirty="0" smtClean="0"/>
              <a:t>Aka. </a:t>
            </a:r>
            <a:r>
              <a:rPr lang="en-US" b="1" dirty="0" smtClean="0"/>
              <a:t>D</a:t>
            </a:r>
            <a:r>
              <a:rPr lang="en-US" dirty="0" smtClean="0"/>
              <a:t>ouble </a:t>
            </a:r>
            <a:r>
              <a:rPr lang="en-US" b="1" dirty="0" smtClean="0"/>
              <a:t>e</a:t>
            </a:r>
            <a:r>
              <a:rPr lang="en-US" dirty="0" smtClean="0"/>
              <a:t>nded </a:t>
            </a:r>
            <a:r>
              <a:rPr lang="en-US" b="1" dirty="0" smtClean="0"/>
              <a:t>que</a:t>
            </a:r>
            <a:r>
              <a:rPr lang="en-US" dirty="0" smtClean="0"/>
              <a:t>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3122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PSBonus</a:t>
            </a:r>
            <a:r>
              <a:rPr lang="en-US" dirty="0" smtClean="0"/>
              <a:t> – Solution v2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WTF is a </a:t>
            </a:r>
            <a:r>
              <a:rPr lang="en-US" dirty="0" err="1" smtClean="0"/>
              <a:t>deque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It’s just a queue, but you can push items to the front too!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09155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PSBonus</a:t>
            </a:r>
            <a:r>
              <a:rPr lang="en-US" dirty="0" smtClean="0"/>
              <a:t> – Solution v2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buildings to front of the </a:t>
            </a:r>
            <a:r>
              <a:rPr lang="en-US" dirty="0" err="1" smtClean="0"/>
              <a:t>deque</a:t>
            </a:r>
            <a:r>
              <a:rPr lang="en-US" dirty="0" smtClean="0"/>
              <a:t> so they get traversed entirely!</a:t>
            </a:r>
            <a:endParaRPr lang="en-US" dirty="0"/>
          </a:p>
          <a:p>
            <a:r>
              <a:rPr lang="en-US" dirty="0" smtClean="0"/>
              <a:t>Higher distance vertices at the end of the </a:t>
            </a:r>
            <a:r>
              <a:rPr lang="en-US" dirty="0" err="1" smtClean="0"/>
              <a:t>deque</a:t>
            </a:r>
            <a:r>
              <a:rPr lang="en-US" dirty="0" smtClean="0"/>
              <a:t>!</a:t>
            </a:r>
          </a:p>
          <a:p>
            <a:r>
              <a:rPr lang="en-US" dirty="0" smtClean="0"/>
              <a:t>Brilliant!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79641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Yours truly practically saw this once Steven mentioned the word ‘</a:t>
            </a:r>
            <a:r>
              <a:rPr lang="en-US" dirty="0" err="1" smtClean="0"/>
              <a:t>deque</a:t>
            </a:r>
            <a:r>
              <a:rPr lang="en-US" dirty="0" smtClean="0"/>
              <a:t>’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931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 solution was very quickly done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8197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today’s session sucks, don’t blame it on me &gt;_&lt;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22650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 btw, we are the only 2 TAs who attempted this PS Bonus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5541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trust that we understand 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554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Prim’s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00494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last minute circumstances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32922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to do something I’ve never done before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75407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Steven’s slides =P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4985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Kruskals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162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Kruskals</a:t>
            </a:r>
            <a:r>
              <a:rPr lang="en-US" dirty="0" smtClean="0"/>
              <a:t> Algorithm -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Given set of edges (with weights)</a:t>
            </a:r>
          </a:p>
          <a:p>
            <a:pPr marL="0" indent="0">
              <a:buNone/>
            </a:pPr>
            <a:r>
              <a:rPr lang="en-US" dirty="0" smtClean="0"/>
              <a:t>T &lt;- {}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b="1" u="sng" dirty="0" smtClean="0"/>
              <a:t>there are edges left</a:t>
            </a:r>
            <a:r>
              <a:rPr lang="en-US" dirty="0" smtClean="0"/>
              <a:t> &amp;&amp; </a:t>
            </a:r>
            <a:r>
              <a:rPr lang="en-US" b="1" u="sng" dirty="0" smtClean="0"/>
              <a:t>tree hasn’t been formed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pick edge with </a:t>
            </a:r>
            <a:r>
              <a:rPr lang="en-US" b="1" u="sng" dirty="0" smtClean="0"/>
              <a:t>minimum weight</a:t>
            </a:r>
          </a:p>
          <a:p>
            <a:pPr marL="0" indent="0">
              <a:buNone/>
            </a:pPr>
            <a:r>
              <a:rPr lang="en-US" dirty="0" smtClean="0"/>
              <a:t>	if edge in tree: continue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edge to T</a:t>
            </a:r>
          </a:p>
          <a:p>
            <a:pPr marL="0" indent="0">
              <a:buNone/>
            </a:pPr>
            <a:r>
              <a:rPr lang="en-US" dirty="0" smtClean="0"/>
              <a:t>T is the minimum spanning tree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60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Simple, right?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74314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Yes. In fact it is!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5668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 your email!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you able to implement </a:t>
            </a:r>
            <a:r>
              <a:rPr lang="en-US" dirty="0" err="1" smtClean="0"/>
              <a:t>Kruskal’s</a:t>
            </a:r>
            <a:r>
              <a:rPr lang="en-US" dirty="0" smtClean="0"/>
              <a:t> from the </a:t>
            </a:r>
            <a:r>
              <a:rPr lang="en-US" dirty="0" err="1" smtClean="0"/>
              <a:t>pseudocode</a:t>
            </a:r>
            <a:r>
              <a:rPr lang="en-US" dirty="0" smtClean="0"/>
              <a:t> alone?</a:t>
            </a:r>
            <a:endParaRPr lang="en-US" dirty="0"/>
          </a:p>
        </p:txBody>
      </p:sp>
      <p:graphicFrame>
        <p:nvGraphicFramePr>
          <p:cNvPr id="3" name="TPChar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7784334"/>
              </p:ext>
            </p:extLst>
          </p:nvPr>
        </p:nvGraphicFramePr>
        <p:xfrm>
          <a:off x="4876800" y="2057400"/>
          <a:ext cx="4572000" cy="5143500"/>
        </p:xfrm>
        <a:graphic>
          <a:graphicData uri="http://schemas.openxmlformats.org/presentationml/2006/ole">
            <p:oleObj spid="_x0000_s1036" name="Chart" r:id="rId5" imgW="4571952" imgH="5143398" progId="MSGraph.Chart.8">
              <p:embed followColorScheme="full"/>
            </p:oleObj>
          </a:graphicData>
        </a:graphic>
      </p:graphicFrame>
      <p:sp>
        <p:nvSpPr>
          <p:cNvPr id="2" name="TPAnswers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Maybe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No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Ok I’m hosed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Hell yes.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742" y="3962399"/>
            <a:ext cx="40954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(In fact, that’s what I’ve</a:t>
            </a:r>
          </a:p>
          <a:p>
            <a:r>
              <a:rPr lang="en-US" sz="3200" dirty="0" smtClean="0"/>
              <a:t>been doing for other</a:t>
            </a:r>
          </a:p>
          <a:p>
            <a:r>
              <a:rPr lang="en-US" sz="3200" dirty="0" smtClean="0"/>
              <a:t>Algorithms like </a:t>
            </a:r>
            <a:r>
              <a:rPr lang="en-US" sz="3200" dirty="0" err="1" smtClean="0"/>
              <a:t>Tarjan’s</a:t>
            </a:r>
            <a:endParaRPr lang="en-US" sz="3200" dirty="0"/>
          </a:p>
          <a:p>
            <a:r>
              <a:rPr lang="en-US" sz="3200" dirty="0" smtClean="0"/>
              <a:t>Articulation Points</a:t>
            </a:r>
          </a:p>
          <a:p>
            <a:r>
              <a:rPr lang="en-US" sz="3200" dirty="0" smtClean="0"/>
              <a:t>algorithm)</a:t>
            </a:r>
            <a:endParaRPr lang="en-US" sz="3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23891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a piece of advice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9338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Remember the time complexity of Prim’s and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0941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21468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 your NUS email!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Links provided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75289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11631 – Dark Roads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6912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544 – Heavy Cargo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51945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10048 – </a:t>
            </a:r>
            <a:r>
              <a:rPr lang="en-US" dirty="0" err="1" smtClean="0"/>
              <a:t>Audiophobia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16555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UVa</a:t>
            </a:r>
            <a:r>
              <a:rPr lang="en-US" dirty="0" smtClean="0"/>
              <a:t> 11747 – Heavy Cycle Edges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71809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you find today’s lab</a:t>
            </a:r>
            <a:endParaRPr lang="en-US" dirty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5350754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4101" name="Chart" r:id="rId6" imgW="4571952" imgH="5143398" progId="MSGraph.Chart.8">
              <p:embed followColorScheme="full"/>
            </p:oleObj>
          </a:graphicData>
        </a:graphic>
      </p:graphicFrame>
      <p:sp>
        <p:nvSpPr>
          <p:cNvPr id="4" name="TPAnswers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/>
              <a:t>Great! I learnt some new stuff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/>
              <a:t>Reasonable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/>
              <a:t>Lazy TA. I bet you cooked up excuse that </a:t>
            </a:r>
            <a:r>
              <a:rPr lang="en-US" sz="2400" dirty="0" err="1" smtClean="0"/>
              <a:t>Shubham</a:t>
            </a:r>
            <a:r>
              <a:rPr lang="en-US" sz="2400" dirty="0" smtClean="0"/>
              <a:t> couldn’t come so you could slack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/>
              <a:t>Rushed slides. Lousy </a:t>
            </a:r>
            <a:r>
              <a:rPr lang="en-US" sz="2400" dirty="0" err="1" smtClean="0"/>
              <a:t>lousy</a:t>
            </a:r>
            <a:r>
              <a:rPr lang="en-US" sz="2400" dirty="0" smtClean="0"/>
              <a:t> </a:t>
            </a:r>
            <a:r>
              <a:rPr lang="en-US" sz="2400" dirty="0" err="1" smtClean="0"/>
              <a:t>lousy</a:t>
            </a:r>
            <a:r>
              <a:rPr lang="en-US" sz="2400" dirty="0" smtClean="0"/>
              <a:t>. </a:t>
            </a:r>
            <a:r>
              <a:rPr lang="en-US" sz="2400" dirty="0" err="1" smtClean="0"/>
              <a:t>Bleh</a:t>
            </a:r>
            <a:endParaRPr lang="en-US" sz="2400" dirty="0" smtClean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328054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https://github.com/yanhan/cs2010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Main material under </a:t>
            </a:r>
            <a:r>
              <a:rPr lang="en-US" dirty="0" err="1" smtClean="0"/>
              <a:t>mst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Shubham</a:t>
            </a:r>
            <a:r>
              <a:rPr lang="en-US" dirty="0" smtClean="0"/>
              <a:t> will be covering next week’s lab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Haha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21130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Remember to bring your clickers!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629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PS3 Discussion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2963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PS3 Discussion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Attempted Bonus – Great</a:t>
            </a:r>
          </a:p>
          <a:p>
            <a:r>
              <a:rPr lang="en-US" dirty="0" smtClean="0"/>
              <a:t>But… are you sure you understand the algorithm???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668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IVLE discussions pressurizing you to using harder algorithms?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5246191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2059" name="Chart" r:id="rId5" imgW="4571952" imgH="5143398" progId="MSGraph.Chart.8">
              <p:embed followColorScheme="full"/>
            </p:oleObj>
          </a:graphicData>
        </a:graphic>
      </p:graphicFrame>
      <p:sp>
        <p:nvSpPr>
          <p:cNvPr id="3" name="TPAnswers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Yes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No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41214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PVERSION" val="14.0"/>
  <p:tag name="DELIMITERS" val="3.1"/>
  <p:tag name="SHOWBARVISIBLE" val="True"/>
  <p:tag name="EXPANDSHOWBAR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0"/>
  <p:tag name="CHARTLABELS" val="1"/>
  <p:tag name="RESETCHARTS" val="True"/>
  <p:tag name="INCLUDENONRESPONDERS" val="False"/>
  <p:tag name="MULTIRESPDIVISOR" val="1"/>
  <p:tag name="INCLUDEPPT" val="True"/>
  <p:tag name="ALLOWUSERFEEDBACK" val="True"/>
  <p:tag name="CORRECTPOINTVALUE" val="1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Tru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POWERPOINTVERSION" val="12.0"/>
  <p:tag name="TPFULLVERSION" val="4.3.1.1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SLIDEGUID" val="C7B6DCCF06F143A1B0831AD19EACFCE0"/>
  <p:tag name="SLIDEID" val="C7B6DCCF06F143A1B0831AD19EACFCE0"/>
  <p:tag name="SLIDEORDER" val="1"/>
  <p:tag name="SLIDETYPE" val="Q"/>
  <p:tag name="DEMOGRAPHIC" val="False"/>
  <p:tag name="SPEEDSCORING" val="False"/>
  <p:tag name="INCORRECTPOINTVALUE" val="0"/>
  <p:tag name="ZEROBASED" val="False"/>
  <p:tag name="QUESTIONALIAS" val="Are IVLE discussions pressurizing you to using harder algorithms?"/>
  <p:tag name="VALUEFORMAT" val="0%"/>
  <p:tag name="ANSWERSALIAS" val="Yes|smicln|No"/>
  <p:tag name="CORRECTPOINTVALUE" val="1"/>
  <p:tag name="VALUES" val="No Value|smicln|No Val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6"/>
  <p:tag name="FONTSIZE" val="32"/>
  <p:tag name="BULLETTYPE" val="ppBulletArabicPeriod"/>
  <p:tag name="ANSWERTEXT" val="Yes&#10;N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SLIDEGUID" val="61E9C6993B72441B8133F765B763D5E4"/>
  <p:tag name="SLIDEID" val="61E9C6993B72441B8133F765B763D5E4"/>
  <p:tag name="SLIDEORDER" val="1"/>
  <p:tag name="SLIDETYPE" val="Q"/>
  <p:tag name="DEMOGRAPHIC" val="False"/>
  <p:tag name="SPEEDSCORING" val="False"/>
  <p:tag name="CORRECTPOINTVALUE" val="1"/>
  <p:tag name="INCORRECTPOINTVALUE" val="0"/>
  <p:tag name="ZEROBASED" val="False"/>
  <p:tag name="QUESTIONALIAS" val="Understand it better now?"/>
  <p:tag name="VALUEFORMAT" val="0%"/>
  <p:tag name="ANSWERSALIAS" val="Yes|smicln|No|smicln|I can never understand it in my life"/>
  <p:tag name="VALUES" val="No Value|smicln|No Value|smicln|No Val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3"/>
  <p:tag name="FONTSIZE" val="32"/>
  <p:tag name="BULLETTYPE" val="ppBulletArabicPeriod"/>
  <p:tag name="ANSWERTEXT" val="Yes&#10;No&#10;I can never understand it in my lif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SLIDEGUID" val="AEDF2234C7A6473DB0C936076A059A2C"/>
  <p:tag name="SLIDEID" val="AEDF2234C7A6473DB0C936076A059A2C"/>
  <p:tag name="SLIDEORDER" val="1"/>
  <p:tag name="SLIDETYPE" val="Q"/>
  <p:tag name="DEMOGRAPHIC" val="False"/>
  <p:tag name="SPEEDSCORING" val="False"/>
  <p:tag name="INCORRECTPOINTVALUE" val="0"/>
  <p:tag name="ZEROBASED" val="False"/>
  <p:tag name="VALUEFORMAT" val="0%"/>
  <p:tag name="QUESTIONALIAS" val="Are you able to implement Kruskal’s from the pseudocode alone?"/>
  <p:tag name="ANSWERSALIAS" val="Maybe|smicln|No|smicln|Ok I’m hosed|smicln|Hell yes."/>
  <p:tag name="CORRECTPOINTVALUE" val="1"/>
  <p:tag name="VALUES" val="No Value|smicln|No Value|smicln|No Value|smicln|No Val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31"/>
  <p:tag name="FONTSIZE" val="32"/>
  <p:tag name="BULLETTYPE" val="ppBulletArabicPeriod"/>
  <p:tag name="ANSWERTEXT" val="Maybe&#10;No&#10;Ok I’m hosed&#10;Hell yes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SLIDEGUID" val="59616B39D6E045C4AE1622366B9B9199"/>
  <p:tag name="SLIDEID" val="59616B39D6E045C4AE1622366B9B9199"/>
  <p:tag name="SLIDEORDER" val="1"/>
  <p:tag name="SLIDETYPE" val="Q"/>
  <p:tag name="DEMOGRAPHIC" val="False"/>
  <p:tag name="SPEEDSCORING" val="False"/>
  <p:tag name="INCORRECTPOINTVALUE" val="0"/>
  <p:tag name="ZEROBASED" val="False"/>
  <p:tag name="QUESTIONALIAS" val="How did you find today’s lab"/>
  <p:tag name="VALUEFORMAT" val="0%"/>
  <p:tag name="CORRECTPOINTVALUE" val="1"/>
  <p:tag name="ANSWERSALIAS" val="Great! I learnt some new stuff|smicln|Reasonable|smicln|Lazy TA. I bet you cooked up excuse that Shubham couldn’t come so you could slack|smicln|Rushed slides. Lousy lousy lousy. Bleh"/>
  <p:tag name="VALUES" val="No Value|smicln|No Value|smicln|No Value|smicln|No Val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162"/>
  <p:tag name="FONTSIZE" val="24"/>
  <p:tag name="BULLETTYPE" val="ppBulletArabicPeriod"/>
  <p:tag name="ANSWERTEXT" val="Great! I learnt some new stuff&#10;Reasonable&#10;Lazy TA. I bet you cooked up excuse that Shubham couldn’t come so you could slack&#10;Rushed slides. Lousy lousy lousy. Bleh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1007</Words>
  <Application>Microsoft Office PowerPoint</Application>
  <PresentationFormat>On-screen Show (4:3)</PresentationFormat>
  <Paragraphs>223</Paragraphs>
  <Slides>61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Microsoft Graph Chart</vt:lpstr>
      <vt:lpstr>A short story</vt:lpstr>
      <vt:lpstr>I’ll be your only lab TA today (cries)</vt:lpstr>
      <vt:lpstr>Things just drop down in life</vt:lpstr>
      <vt:lpstr>If today’s session sucks, don’t blame it on me &gt;_&lt;</vt:lpstr>
      <vt:lpstr>Check your email!</vt:lpstr>
      <vt:lpstr>Go to https://github.com/yanhan/cs2010</vt:lpstr>
      <vt:lpstr>PS3 Discussion</vt:lpstr>
      <vt:lpstr>PS3 Discussion </vt:lpstr>
      <vt:lpstr>Are IVLE discussions pressurizing you to using harder algorithms?</vt:lpstr>
      <vt:lpstr>PS3 Discussion – Solution 1</vt:lpstr>
      <vt:lpstr>Easy, clean, simple. And gives you 100 marks.</vt:lpstr>
      <vt:lpstr>PS3 Discussion – Solution 2</vt:lpstr>
      <vt:lpstr>But hey… here’s just a last minute introduction to it</vt:lpstr>
      <vt:lpstr>PS3 Sol 2 – Tarjan &amp; Hopcroft’s Articulation Point algorithm</vt:lpstr>
      <vt:lpstr>PS3 Sol 2 – Tarjan &amp; Hopcroft’s Articulation Point algorithm</vt:lpstr>
      <vt:lpstr>PS3 Sol 2 – Tarjan &amp; Hopcroft’s Articulation Point algorithm</vt:lpstr>
      <vt:lpstr>PS3 Sol 2 – Tarjan &amp; Hopcroft’s Articulation Point algorithm</vt:lpstr>
      <vt:lpstr>PS3 Sol 2 – Tarjan &amp; Hopcroft’s Articulation Point algorithm</vt:lpstr>
      <vt:lpstr>Another example</vt:lpstr>
      <vt:lpstr>PS3 Sol 2 – Tarjan &amp; Hopcroft’s Articulation Point algorithm</vt:lpstr>
      <vt:lpstr>PS3 Sol 2 – Tarjan &amp; Hopcroft’s Articulation Point algorithm</vt:lpstr>
      <vt:lpstr>Understand it better now?</vt:lpstr>
      <vt:lpstr>Note that the above is strictly beyond syllabus, even CS2020</vt:lpstr>
      <vt:lpstr>PSBonus</vt:lpstr>
      <vt:lpstr>Solutions in your email</vt:lpstr>
      <vt:lpstr>Sorry to my students… just delete that extra email</vt:lpstr>
      <vt:lpstr>PSBonus - Feedback</vt:lpstr>
      <vt:lpstr>With all seriousness</vt:lpstr>
      <vt:lpstr>If you’ve attempted this, well done!!!</vt:lpstr>
      <vt:lpstr>PSBonus - Preliminaries</vt:lpstr>
      <vt:lpstr>PSBonus – Solution v1</vt:lpstr>
      <vt:lpstr>PSBonus – Solution v1</vt:lpstr>
      <vt:lpstr>That’s a really simple solution</vt:lpstr>
      <vt:lpstr>PSBonus – Solution v2</vt:lpstr>
      <vt:lpstr>PSBonus – Solution v2</vt:lpstr>
      <vt:lpstr>PSBonus – Solution v2</vt:lpstr>
      <vt:lpstr>PSBonus – Solution v2</vt:lpstr>
      <vt:lpstr>Yours truly practically saw this once Steven mentioned the word ‘deque’</vt:lpstr>
      <vt:lpstr>And a solution was very quickly done</vt:lpstr>
      <vt:lpstr>Yes btw, we are the only 2 TAs who attempted this PS Bonus</vt:lpstr>
      <vt:lpstr>You can trust that we understand this</vt:lpstr>
      <vt:lpstr>Prim’s Algorithm</vt:lpstr>
      <vt:lpstr>Due to last minute circumstances</vt:lpstr>
      <vt:lpstr>I’m gonna have to do something I’ve never done before</vt:lpstr>
      <vt:lpstr>Use Steven’s slides =P</vt:lpstr>
      <vt:lpstr>Kruskals Algorithm</vt:lpstr>
      <vt:lpstr>Kruskals Algorithm - Pseudocode</vt:lpstr>
      <vt:lpstr>Simple, right?</vt:lpstr>
      <vt:lpstr>Yes. In fact it is!</vt:lpstr>
      <vt:lpstr>Are you able to implement Kruskal’s from the pseudocode alone?</vt:lpstr>
      <vt:lpstr>Just a piece of advice</vt:lpstr>
      <vt:lpstr>Remember the time complexity of Prim’s and Kruskal’s algorithm</vt:lpstr>
      <vt:lpstr>UVa Problems</vt:lpstr>
      <vt:lpstr>Check your NUS email!</vt:lpstr>
      <vt:lpstr>UVa 11631 – Dark Roads</vt:lpstr>
      <vt:lpstr>UVa 544 – Heavy Cargo</vt:lpstr>
      <vt:lpstr>UVa 10048 – Audiophobia</vt:lpstr>
      <vt:lpstr>UVa 11747 – Heavy Cycle Edges</vt:lpstr>
      <vt:lpstr>How did you find today’s lab</vt:lpstr>
      <vt:lpstr>Shubham will be covering next week’s lab</vt:lpstr>
      <vt:lpstr>Remember to bring your clickers!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Kruskals Algorithm</dc:title>
  <dc:creator>root</dc:creator>
  <cp:lastModifiedBy>flareon</cp:lastModifiedBy>
  <cp:revision>16</cp:revision>
  <dcterms:created xsi:type="dcterms:W3CDTF">2011-09-28T21:22:26Z</dcterms:created>
  <dcterms:modified xsi:type="dcterms:W3CDTF">2011-09-29T01:04:13Z</dcterms:modified>
</cp:coreProperties>
</file>