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303" r:id="rId5"/>
    <p:sldId id="304" r:id="rId6"/>
    <p:sldId id="256" r:id="rId7"/>
    <p:sldId id="257" r:id="rId8"/>
    <p:sldId id="258" r:id="rId9"/>
    <p:sldId id="259" r:id="rId10"/>
    <p:sldId id="260" r:id="rId11"/>
    <p:sldId id="261" r:id="rId12"/>
    <p:sldId id="263" r:id="rId13"/>
    <p:sldId id="262" r:id="rId14"/>
    <p:sldId id="298" r:id="rId15"/>
    <p:sldId id="264" r:id="rId16"/>
    <p:sldId id="268" r:id="rId17"/>
    <p:sldId id="270" r:id="rId18"/>
    <p:sldId id="269" r:id="rId19"/>
    <p:sldId id="285" r:id="rId20"/>
    <p:sldId id="271" r:id="rId21"/>
    <p:sldId id="272" r:id="rId22"/>
    <p:sldId id="273" r:id="rId23"/>
    <p:sldId id="274" r:id="rId24"/>
    <p:sldId id="275" r:id="rId25"/>
    <p:sldId id="276" r:id="rId26"/>
    <p:sldId id="299" r:id="rId27"/>
    <p:sldId id="300" r:id="rId28"/>
    <p:sldId id="306" r:id="rId29"/>
    <p:sldId id="307" r:id="rId30"/>
    <p:sldId id="310" r:id="rId31"/>
    <p:sldId id="311" r:id="rId32"/>
    <p:sldId id="312" r:id="rId33"/>
    <p:sldId id="313" r:id="rId34"/>
    <p:sldId id="314" r:id="rId35"/>
    <p:sldId id="315" r:id="rId36"/>
    <p:sldId id="317" r:id="rId37"/>
    <p:sldId id="318" r:id="rId38"/>
    <p:sldId id="319" r:id="rId39"/>
    <p:sldId id="320" r:id="rId40"/>
    <p:sldId id="321" r:id="rId41"/>
    <p:sldId id="322" r:id="rId42"/>
    <p:sldId id="283" r:id="rId43"/>
    <p:sldId id="279" r:id="rId44"/>
    <p:sldId id="280" r:id="rId45"/>
    <p:sldId id="323" r:id="rId46"/>
    <p:sldId id="277" r:id="rId47"/>
    <p:sldId id="302" r:id="rId48"/>
    <p:sldId id="278" r:id="rId49"/>
    <p:sldId id="286" r:id="rId50"/>
    <p:sldId id="288" r:id="rId51"/>
    <p:sldId id="289" r:id="rId52"/>
    <p:sldId id="290" r:id="rId53"/>
    <p:sldId id="325" r:id="rId54"/>
    <p:sldId id="291" r:id="rId55"/>
    <p:sldId id="292" r:id="rId56"/>
    <p:sldId id="295" r:id="rId57"/>
    <p:sldId id="296" r:id="rId58"/>
    <p:sldId id="324" r:id="rId59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20D2E-CB26-43B7-9623-4DED04E5D6A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8964-A9D8-4928-AFA4-B475E410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4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emf"/><Relationship Id="rId2" Type="http://schemas.openxmlformats.org/officeDocument/2006/relationships/tags" Target="../tags/tag2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0.emf"/><Relationship Id="rId2" Type="http://schemas.openxmlformats.org/officeDocument/2006/relationships/tags" Target="../tags/tag3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23.emf"/><Relationship Id="rId2" Type="http://schemas.openxmlformats.org/officeDocument/2006/relationships/tags" Target="../tags/tag4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24.emf"/><Relationship Id="rId2" Type="http://schemas.openxmlformats.org/officeDocument/2006/relationships/tags" Target="../tags/tag5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of a CS2010 Lab 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0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PS2 General Issues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Floating point computations</a:t>
            </a:r>
          </a:p>
          <a:p>
            <a:pPr lvl="1"/>
            <a:r>
              <a:rPr lang="en-US" dirty="0" smtClean="0"/>
              <a:t>Don’t worry too much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smth</a:t>
            </a:r>
            <a:r>
              <a:rPr lang="en-US" dirty="0" smtClean="0"/>
              <a:t> like: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double epsilon = x – y;</a:t>
            </a:r>
          </a:p>
          <a:p>
            <a:pPr marL="914400" lvl="2" indent="0">
              <a:buNone/>
            </a:pPr>
            <a:r>
              <a:rPr lang="en-US" dirty="0" smtClean="0"/>
              <a:t>if (epsilon &lt; 0.0000001) {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return );</a:t>
            </a:r>
          </a:p>
          <a:p>
            <a:pPr marL="914400" lvl="2" indent="0">
              <a:buNone/>
            </a:pPr>
            <a:r>
              <a:rPr lang="en-US" dirty="0" smtClean="0"/>
              <a:t>} else if (epsilon &lt; 0) {</a:t>
            </a:r>
          </a:p>
          <a:p>
            <a:pPr marL="914400" lvl="2" indent="0">
              <a:buNone/>
            </a:pPr>
            <a:r>
              <a:rPr lang="en-US" dirty="0" smtClean="0"/>
              <a:t>    return -1;</a:t>
            </a:r>
          </a:p>
          <a:p>
            <a:pPr marL="914400" lvl="2" indent="0">
              <a:buNone/>
            </a:pPr>
            <a:r>
              <a:rPr lang="en-US" dirty="0" smtClean="0"/>
              <a:t>} else {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return 1;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54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PS2 General Issues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and pasting Steven’s code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4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PS3 Reminders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PS3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zip up a _folder_ and not files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For ps3, put your files in a folder titled “ps3” (lower case letters </a:t>
            </a:r>
            <a:r>
              <a:rPr lang="en-US" dirty="0" err="1" smtClean="0"/>
              <a:t>pls</a:t>
            </a:r>
            <a:r>
              <a:rPr lang="en-US" dirty="0" smtClean="0"/>
              <a:t>) and compress it.</a:t>
            </a:r>
          </a:p>
          <a:p>
            <a:r>
              <a:rPr lang="en-US" dirty="0" smtClean="0"/>
              <a:t>Only .java files and text files. No .class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1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should I zip/</a:t>
            </a:r>
            <a:r>
              <a:rPr lang="en-US" dirty="0" err="1"/>
              <a:t>rar</a:t>
            </a:r>
            <a:r>
              <a:rPr lang="en-US" dirty="0"/>
              <a:t>/compress my ps3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12292626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sz="2800" dirty="0"/>
              <a:t>Just zip the files in my current folder so they will go all over the </a:t>
            </a:r>
            <a:r>
              <a:rPr lang="en-US" sz="2800" dirty="0" smtClean="0"/>
              <a:t>place during decompression!</a:t>
            </a:r>
            <a:endParaRPr lang="en-US" sz="2800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dirty="0"/>
              <a:t>Put them in a folder titled “PS3” before compressing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dirty="0"/>
              <a:t>Put them in a folder titled “ps3” before compressing</a:t>
            </a:r>
            <a:endParaRPr lang="en-US" sz="2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114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 on </a:t>
            </a:r>
            <a:r>
              <a:rPr lang="en-US" dirty="0" err="1" smtClean="0"/>
              <a:t>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Test, test, test</a:t>
            </a:r>
          </a:p>
          <a:p>
            <a:pPr lvl="1"/>
            <a:r>
              <a:rPr lang="en-US" dirty="0" smtClean="0"/>
              <a:t>Highly encouraged to share output on IVLE</a:t>
            </a:r>
          </a:p>
          <a:p>
            <a:r>
              <a:rPr lang="en-US" dirty="0" smtClean="0"/>
              <a:t>Use Java API if it isn’t the focus for the PS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For Prim’s algorithm, use the </a:t>
            </a:r>
            <a:r>
              <a:rPr lang="en-US" dirty="0" err="1" smtClean="0"/>
              <a:t>java.util.PriorityQueue</a:t>
            </a:r>
            <a:endParaRPr lang="en-US" dirty="0"/>
          </a:p>
          <a:p>
            <a:pPr lvl="1"/>
            <a:r>
              <a:rPr lang="en-US" dirty="0" smtClean="0"/>
              <a:t>Makes it simpler for tutor to see what’s wrong with your algorithm (if any)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7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Uva</a:t>
            </a:r>
            <a:r>
              <a:rPr lang="en-US" dirty="0"/>
              <a:t> 168 – Theseus and the Minotaur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root\Desktop\minotaur-these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2381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oot\Desktop\minotau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11437"/>
            <a:ext cx="3200400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41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Uva</a:t>
            </a:r>
            <a:r>
              <a:rPr lang="en-US" dirty="0" smtClean="0"/>
              <a:t> 168 – Theseus and the Minotaur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Limit: </a:t>
            </a:r>
            <a:r>
              <a:rPr lang="en-US" b="1" dirty="0" smtClean="0"/>
              <a:t>26</a:t>
            </a:r>
            <a:r>
              <a:rPr lang="en-US" dirty="0" smtClean="0"/>
              <a:t> vertices</a:t>
            </a:r>
          </a:p>
          <a:p>
            <a:endParaRPr lang="en-US" dirty="0"/>
          </a:p>
        </p:txBody>
      </p:sp>
      <p:pic>
        <p:nvPicPr>
          <p:cNvPr id="1026" name="Picture 2" descr="C:\Users\root\Desktop\theseus_lim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105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0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graph data structure is appropriate for this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06431205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Adjacency Matrix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Adjacency List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 don’t know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643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Slides = roll your own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4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Uva</a:t>
            </a:r>
            <a:r>
              <a:rPr lang="en-US" dirty="0" smtClean="0"/>
              <a:t> 168 – Theseus and the Minotaur</a:t>
            </a:r>
            <a:endParaRPr lang="en-US" dirty="0"/>
          </a:p>
        </p:txBody>
      </p:sp>
      <p:pic>
        <p:nvPicPr>
          <p:cNvPr id="3074" name="Picture 2" descr="C:\Users\root\Desktop\theseus_candl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51037"/>
            <a:ext cx="78509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367135"/>
            <a:ext cx="7493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Afraid of light + candles left in every </a:t>
            </a:r>
            <a:r>
              <a:rPr lang="en-US" sz="2400" dirty="0" err="1" smtClean="0"/>
              <a:t>kth</a:t>
            </a:r>
            <a:r>
              <a:rPr lang="en-US" sz="2400" dirty="0" smtClean="0"/>
              <a:t> cavern by Theseus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7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Uva</a:t>
            </a:r>
            <a:r>
              <a:rPr lang="en-US" dirty="0"/>
              <a:t> 168 – Theseus and the Minotaur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Flee down 1</a:t>
            </a:r>
            <a:r>
              <a:rPr lang="en-US" baseline="30000" dirty="0" smtClean="0"/>
              <a:t>st</a:t>
            </a:r>
            <a:r>
              <a:rPr lang="en-US" dirty="0" smtClean="0"/>
              <a:t> exit without light</a:t>
            </a:r>
          </a:p>
          <a:p>
            <a:endParaRPr lang="en-US" dirty="0"/>
          </a:p>
        </p:txBody>
      </p:sp>
      <p:pic>
        <p:nvPicPr>
          <p:cNvPr id="4098" name="Picture 2" descr="C:\Users\root\Desktop\theseus_ed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696200" cy="44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2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Uva</a:t>
            </a:r>
            <a:r>
              <a:rPr lang="en-US" dirty="0"/>
              <a:t> 168 – Theseus and the Minotaur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go to Theseus’ location!</a:t>
            </a:r>
          </a:p>
          <a:p>
            <a:endParaRPr lang="en-US" dirty="0"/>
          </a:p>
        </p:txBody>
      </p:sp>
      <p:pic>
        <p:nvPicPr>
          <p:cNvPr id="5122" name="Picture 2" descr="C:\Users\root\Desktop\theseus_edg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24750" cy="433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5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Uva</a:t>
            </a:r>
            <a:r>
              <a:rPr lang="en-US" dirty="0"/>
              <a:t> 168 – Theseus and the Minotaur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limit is 26, use Adjacency Matrix!</a:t>
            </a:r>
          </a:p>
          <a:p>
            <a:r>
              <a:rPr lang="en-US" dirty="0" smtClean="0"/>
              <a:t>Just a graph traversal problem</a:t>
            </a:r>
          </a:p>
          <a:p>
            <a:r>
              <a:rPr lang="en-US" dirty="0" smtClean="0"/>
              <a:t>Theseus and minotaur are adjacent at the start</a:t>
            </a:r>
          </a:p>
          <a:p>
            <a:r>
              <a:rPr lang="en-US" dirty="0" smtClean="0"/>
              <a:t>Then Theseus “chases” after minotaur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8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Uva</a:t>
            </a:r>
            <a:r>
              <a:rPr lang="en-US" dirty="0"/>
              <a:t> 168 – Theseus and the Minotaur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Minotaur goes to 1</a:t>
            </a:r>
            <a:r>
              <a:rPr lang="en-US" baseline="30000" dirty="0" smtClean="0"/>
              <a:t>st</a:t>
            </a:r>
            <a:r>
              <a:rPr lang="en-US" dirty="0" smtClean="0"/>
              <a:t> exit without light</a:t>
            </a:r>
          </a:p>
          <a:p>
            <a:r>
              <a:rPr lang="en-US" dirty="0" smtClean="0"/>
              <a:t>Remember to “light candles” at every </a:t>
            </a:r>
            <a:r>
              <a:rPr lang="en-US" dirty="0" err="1" smtClean="0"/>
              <a:t>kth</a:t>
            </a:r>
            <a:r>
              <a:rPr lang="en-US" dirty="0" smtClean="0"/>
              <a:t> tavern (</a:t>
            </a:r>
            <a:r>
              <a:rPr lang="en-US" dirty="0" err="1" smtClean="0"/>
              <a:t>vertex_cnt</a:t>
            </a:r>
            <a:r>
              <a:rPr lang="en-US" dirty="0" smtClean="0"/>
              <a:t> % k == 0)</a:t>
            </a:r>
          </a:p>
          <a:p>
            <a:r>
              <a:rPr lang="en-US" dirty="0" smtClean="0"/>
              <a:t>Eventually, minotaur will have nowhere to run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2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Uva</a:t>
            </a:r>
            <a:r>
              <a:rPr lang="en-US" dirty="0"/>
              <a:t> 168 – Theseus and the Minotaur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6146" name="Picture 2" descr="F:\theseus_r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2590800"/>
            <a:ext cx="82581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65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you think you can solve this problem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48061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Absolutely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No way man…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 will solve it in under 20 min!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 have already solved it duh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561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Uva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C:\Users\root\Desktop\wetlan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7" y="2209800"/>
            <a:ext cx="8191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11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C:\Users\root\Desktop\wetlands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962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91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tutors = different content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7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you spot the graph?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9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graph!</a:t>
            </a:r>
          </a:p>
          <a:p>
            <a:r>
              <a:rPr lang="en-US" dirty="0" smtClean="0"/>
              <a:t>No need for </a:t>
            </a:r>
            <a:r>
              <a:rPr lang="en-US" dirty="0" err="1" smtClean="0"/>
              <a:t>adj</a:t>
            </a:r>
            <a:r>
              <a:rPr lang="en-US" dirty="0" smtClean="0"/>
              <a:t> matrix /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Use Breadth First Search</a:t>
            </a:r>
          </a:p>
        </p:txBody>
      </p:sp>
      <p:pic>
        <p:nvPicPr>
          <p:cNvPr id="16387" name="Picture 3" descr="C:\Users\root\Desktop\maze_ex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266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17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, 7 5</a:t>
            </a:r>
          </a:p>
        </p:txBody>
      </p:sp>
      <p:pic>
        <p:nvPicPr>
          <p:cNvPr id="17411" name="Picture 3" descr="C:\Users\root\Desktop\maz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0613"/>
            <a:ext cx="2268537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19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layer</a:t>
            </a:r>
          </a:p>
        </p:txBody>
      </p:sp>
      <p:pic>
        <p:nvPicPr>
          <p:cNvPr id="18434" name="Picture 2" descr="C:\Users\root\Desktop\maz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0613"/>
            <a:ext cx="2268537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6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Diagonals are adjacent too</a:t>
            </a:r>
          </a:p>
        </p:txBody>
      </p:sp>
      <p:pic>
        <p:nvPicPr>
          <p:cNvPr id="19458" name="Picture 2" descr="C:\Users\root\Desktop\maz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0613"/>
            <a:ext cx="2268537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57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 (2,4)</a:t>
            </a:r>
          </a:p>
        </p:txBody>
      </p:sp>
      <p:pic>
        <p:nvPicPr>
          <p:cNvPr id="20482" name="Picture 2" descr="C:\Users\root\Desktop\maze_exp2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0613"/>
            <a:ext cx="2268537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45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1506" name="Picture 2" descr="C:\Users\root\Desktop\maze_exp2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266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71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2530" name="Picture 2" descr="C:\Users\root\Desktop\maze_exp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0613"/>
            <a:ext cx="2268537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74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3554" name="Picture 2" descr="C:\Users\root\Desktop\maze_exp2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266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98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ask around. Ask what our colleagues cover.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09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4578" name="Picture 2" descr="C:\Users\root\Desktop\maze_exp2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266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6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469 – Wetlands of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5602" name="Picture 2" descr="C:\Users\root\Desktop\maze_exp2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266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19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Will you try out the above </a:t>
            </a:r>
            <a:r>
              <a:rPr lang="en-US" dirty="0" err="1"/>
              <a:t>Uva</a:t>
            </a:r>
            <a:r>
              <a:rPr lang="en-US" dirty="0"/>
              <a:t> problems?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27858027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Yea why not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No way in hell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It’s good enough to understand them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1942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</a:t>
            </a:r>
            <a:r>
              <a:rPr lang="en-US" dirty="0" err="1" smtClean="0"/>
              <a:t>Uva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must be parsed</a:t>
            </a:r>
          </a:p>
          <a:p>
            <a:r>
              <a:rPr lang="en-US" dirty="0" smtClean="0"/>
              <a:t>Can have little details which make your code wrong (need to read problem very carefully)</a:t>
            </a:r>
          </a:p>
          <a:p>
            <a:r>
              <a:rPr lang="en-US" dirty="0" smtClean="0"/>
              <a:t>Presentation errors (missing newline, extra newline)</a:t>
            </a:r>
          </a:p>
          <a:p>
            <a:r>
              <a:rPr lang="en-US" dirty="0" smtClean="0"/>
              <a:t>UVA is </a:t>
            </a:r>
            <a:r>
              <a:rPr lang="en-US" b="1" u="sng" dirty="0" smtClean="0"/>
              <a:t>not</a:t>
            </a:r>
            <a:r>
              <a:rPr lang="en-US" dirty="0" smtClean="0"/>
              <a:t> Java friendly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9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</a:t>
            </a:r>
            <a:r>
              <a:rPr lang="en-US" dirty="0" err="1" smtClean="0"/>
              <a:t>Uva</a:t>
            </a:r>
            <a:r>
              <a:rPr lang="en-US" dirty="0" smtClean="0"/>
              <a:t> problems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disheartened if you can’t solve</a:t>
            </a:r>
          </a:p>
          <a:p>
            <a:r>
              <a:rPr lang="en-US" dirty="0" smtClean="0"/>
              <a:t>It’s really just meant for practicing your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28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Problems -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solutions but…</a:t>
            </a:r>
          </a:p>
          <a:p>
            <a:r>
              <a:rPr lang="en-US" dirty="0" smtClean="0"/>
              <a:t>They are in C - </a:t>
            </a:r>
            <a:r>
              <a:rPr lang="en-US" dirty="0" err="1" smtClean="0"/>
              <a:t>haha</a:t>
            </a:r>
            <a:r>
              <a:rPr lang="en-US" dirty="0" smtClean="0"/>
              <a:t> another reason why you should really learn C =)</a:t>
            </a:r>
          </a:p>
          <a:p>
            <a:r>
              <a:rPr lang="en-US" dirty="0" smtClean="0"/>
              <a:t>And I will _not_ put on my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Akin to breaking magician’s code</a:t>
            </a:r>
          </a:p>
          <a:p>
            <a:r>
              <a:rPr lang="en-US" dirty="0" smtClean="0"/>
              <a:t>But you can ask me privately for solutions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Don’t you love them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well prepared are you for your midterms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73906460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All set and ready to go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 still need some practice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die!!!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There’s a midterm quiz???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027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Expect the unexpected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8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Flip through whole script once before starting. See what’s easy and what’s hard.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7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I’m sure we’re the 2 best TAs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3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the easy stuff first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6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Revise on big O notation. They are giveaway questions.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9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 of fundamental sorting + searching algorithms is </a:t>
            </a:r>
            <a:r>
              <a:rPr lang="en-US" b="1" u="sng" dirty="0" smtClean="0"/>
              <a:t>assumed</a:t>
            </a:r>
            <a:endParaRPr lang="en-US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1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helpsheets</a:t>
            </a:r>
            <a:r>
              <a:rPr lang="en-US" dirty="0" smtClean="0"/>
              <a:t> with some code.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5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Everything</a:t>
            </a:r>
            <a:r>
              <a:rPr lang="en-US" dirty="0" smtClean="0"/>
              <a:t> on the paper can be solved with what you already learnt in the course.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0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in doubt, just </a:t>
            </a:r>
            <a:r>
              <a:rPr lang="en-US" b="1" dirty="0" smtClean="0"/>
              <a:t>write down what you think</a:t>
            </a:r>
            <a:r>
              <a:rPr lang="en-US" dirty="0" smtClean="0"/>
              <a:t>. You will be awarded marks.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7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CS2020 experience…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sheet = Help $!@#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5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luck for midterms!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0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PS2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4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excuses</a:t>
            </a:r>
          </a:p>
          <a:p>
            <a:pPr lvl="1"/>
            <a:r>
              <a:rPr lang="en-US" dirty="0" smtClean="0"/>
              <a:t>First time: -5 marks</a:t>
            </a:r>
          </a:p>
          <a:p>
            <a:pPr lvl="1"/>
            <a:r>
              <a:rPr lang="en-US" dirty="0" smtClean="0"/>
              <a:t>Second time: -10 marks</a:t>
            </a:r>
          </a:p>
          <a:p>
            <a:pPr lvl="1"/>
            <a:r>
              <a:rPr lang="en-US" dirty="0" smtClean="0"/>
              <a:t>Third time: -15 marks</a:t>
            </a:r>
          </a:p>
          <a:p>
            <a:pPr lvl="1"/>
            <a:r>
              <a:rPr lang="en-US" dirty="0" smtClean="0"/>
              <a:t>And so on.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8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 2 General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</a:t>
            </a:r>
            <a:r>
              <a:rPr lang="en-US" dirty="0" err="1" smtClean="0"/>
              <a:t>style</a:t>
            </a:r>
            <a:r>
              <a:rPr lang="en-US" dirty="0" smtClean="0"/>
              <a:t> </a:t>
            </a:r>
            <a:r>
              <a:rPr lang="en-US" dirty="0" err="1" smtClean="0"/>
              <a:t>style</a:t>
            </a:r>
            <a:endParaRPr lang="en-US" dirty="0" smtClean="0"/>
          </a:p>
          <a:p>
            <a:pPr lvl="1"/>
            <a:r>
              <a:rPr lang="en-US" dirty="0" smtClean="0"/>
              <a:t>Try reading your code now</a:t>
            </a:r>
          </a:p>
          <a:p>
            <a:pPr lvl="1"/>
            <a:r>
              <a:rPr lang="en-US" dirty="0" smtClean="0"/>
              <a:t>Tutor is _not_ debugger</a:t>
            </a:r>
          </a:p>
          <a:p>
            <a:pPr lvl="1"/>
            <a:r>
              <a:rPr lang="en-US" dirty="0" smtClean="0"/>
              <a:t>Ugly code </a:t>
            </a:r>
            <a:r>
              <a:rPr lang="en-US" b="1" dirty="0" smtClean="0"/>
              <a:t>deserves</a:t>
            </a:r>
            <a:r>
              <a:rPr lang="en-US" dirty="0" smtClean="0"/>
              <a:t> little / no </a:t>
            </a:r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I will try to give feedback by next Monday</a:t>
            </a:r>
          </a:p>
          <a:p>
            <a:pPr lvl="1"/>
            <a:r>
              <a:rPr lang="en-US" dirty="0" smtClean="0"/>
              <a:t>Receive nothing = no feedback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1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PS2 General Issues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“inappropriate” data structures</a:t>
            </a:r>
          </a:p>
          <a:p>
            <a:r>
              <a:rPr lang="en-US" dirty="0" smtClean="0"/>
              <a:t>PS2 – </a:t>
            </a:r>
            <a:r>
              <a:rPr lang="en-US" dirty="0" err="1" smtClean="0"/>
              <a:t>PriorityQueue</a:t>
            </a:r>
            <a:endParaRPr lang="en-US" dirty="0" smtClean="0"/>
          </a:p>
          <a:p>
            <a:pPr lvl="1"/>
            <a:r>
              <a:rPr lang="en-US" dirty="0" err="1" smtClean="0"/>
              <a:t>TreeSet</a:t>
            </a:r>
            <a:r>
              <a:rPr lang="en-US" dirty="0" smtClean="0"/>
              <a:t> / </a:t>
            </a:r>
            <a:r>
              <a:rPr lang="en-US" dirty="0" err="1" smtClean="0"/>
              <a:t>TreeMap</a:t>
            </a:r>
            <a:r>
              <a:rPr lang="en-US" dirty="0"/>
              <a:t> </a:t>
            </a:r>
            <a:r>
              <a:rPr lang="en-US" dirty="0" smtClean="0"/>
              <a:t>– O(log n) for most ops</a:t>
            </a:r>
          </a:p>
          <a:p>
            <a:pPr lvl="1"/>
            <a:r>
              <a:rPr lang="en-US" dirty="0" smtClean="0"/>
              <a:t>Will face slight penalty (-5 marks) for future submissions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3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4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Tru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3.1.1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6F2F06D02FC3481B8B5935132ABAB82D"/>
  <p:tag name="SLIDEID" val="6F2F06D02FC3481B8B5935132ABAB82D"/>
  <p:tag name="SLIDEORDER" val="1"/>
  <p:tag name="SLIDETYPE" val="Q"/>
  <p:tag name="DEMOGRAPHIC" val="False"/>
  <p:tag name="TEAMASSIGN" val="False"/>
  <p:tag name="SPEEDSCORING" val="False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How should I zip/rar/compress my ps3"/>
  <p:tag name="CORRECTPOINTVALUE" val="1"/>
  <p:tag name="ANSWERSALIAS" val="Just zip the files in my current folder so they will go all over the place during decompression!|smicln|Put them in a folder titled “PS3” before compressing|smicln|Put them in a folder titled “ps3” before compressing"/>
  <p:tag name="VALUES" val="Incorrect|smicln|Incorrect|smicln|Correct"/>
  <p:tag name="RESPONSESGATHERED" val="True"/>
  <p:tag name="TOTALRESPONSES" val="1"/>
  <p:tag name="RESPONSECOUNT" val="1"/>
  <p:tag name="SLICED" val="False"/>
  <p:tag name="RESPONSES" val="1;"/>
  <p:tag name="CHARTSTRINGSTD" val="1 0 0"/>
  <p:tag name="CHARTSTRINGREV" val="0 0 1"/>
  <p:tag name="CHARTSTRINGSTDPER" val="1 0 0"/>
  <p:tag name="CHARTSTRINGREVPER" val="0 0 1"/>
  <p:tag name="ANONYMOUSTEMP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202"/>
  <p:tag name="FONTSIZE" val="28"/>
  <p:tag name="BULLETTYPE" val="ppBulletArabicPeriod"/>
  <p:tag name="ANSWERTEXT" val="Just zip the files in my current folder so they will go all over the place during decompression!&#10;Put them in a folder titled “PS3” before compressing&#10;Put them in a folder titled “ps3” before compress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0F74E3BB7FF4CC6B18987063BAF8DF0"/>
  <p:tag name="SLIDEID" val="D0F74E3BB7FF4CC6B18987063BAF8DF0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NUMRESPONSES" val="1"/>
  <p:tag name="AUTOADVANCE" val="False"/>
  <p:tag name="DELIMITERS" val="3.1"/>
  <p:tag name="VALUEFORMAT" val="0%"/>
  <p:tag name="QUESTIONALIAS" val="What graph data structure is appropriate for this"/>
  <p:tag name="ANSWERSALIAS" val="Adjacency Matrix|smicln|Adjacency List|smicln|I don’t know"/>
  <p:tag name="INCORRECTPOINTVALUE" val="0"/>
  <p:tag name="RESPONSESGATHERED" val="True"/>
  <p:tag name="TOTALRESPONSES" val="1"/>
  <p:tag name="RESPONSECOUNT" val="1"/>
  <p:tag name="SLICED" val="False"/>
  <p:tag name="RESPONSES" val="1;"/>
  <p:tag name="CHARTSTRINGSTD" val="1 0 0"/>
  <p:tag name="CHARTSTRINGREV" val="0 0 1"/>
  <p:tag name="CHARTSTRINGSTDPER" val="1 0 0"/>
  <p:tag name="CHARTSTRINGREVPER" val="0 0 1"/>
  <p:tag name="VALUES" val="Correct|smicln|Incorrect|smicln|Incorrect"/>
  <p:tag name="ANONYMOUSTEMP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4"/>
  <p:tag name="FONTSIZE" val="32"/>
  <p:tag name="BULLETTYPE" val="ppBulletArabicPeriod"/>
  <p:tag name="ANSWERTEXT" val="Adjacency Matrix&#10;Adjacency List&#10;I don’t kn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0D242F1B3E2422983E043CE2DE56EE5"/>
  <p:tag name="SLIDEID" val="10D242F1B3E2422983E043CE2DE56EE5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Do you think you can solve this problem"/>
  <p:tag name="ANSWERSALIAS" val="Absolutely|smicln|No way man…|smicln|I will solve it in under 20 min!|smicln|I have already solved it duh"/>
  <p:tag name="VALUES" val="No Value|smicln|No Value|smicln|No Value|smicln|No Value"/>
  <p:tag name="TOTALRESPONSES" val="0"/>
  <p:tag name="ANONYMOUSTEMP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84"/>
  <p:tag name="FONTSIZE" val="32"/>
  <p:tag name="BULLETTYPE" val="ppBulletArabicPeriod"/>
  <p:tag name="ANSWERTEXT" val="Absolutely&#10;No way man…&#10;I will solve it in under 20 min!&#10;I have already solved it du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C9C3C4308E324B4A8F650DB85C13C682"/>
  <p:tag name="SLIDEID" val="C9C3C4308E324B4A8F650DB85C13C682"/>
  <p:tag name="SLIDEORDER" val="1"/>
  <p:tag name="SLIDETYPE" val="Q"/>
  <p:tag name="DEMOGRAPHIC" val="False"/>
  <p:tag name="TEAMASSIGN" val="False"/>
  <p:tag name="SPEEDSCORING" val="False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Will you try out the above Uva problems?"/>
  <p:tag name="CORRECTPOINTVALUE" val="1"/>
  <p:tag name="ANSWERSALIAS" val="Yea why not|smicln|No way in hell|smicln|It’s good enough to understand them"/>
  <p:tag name="VALUES" val="No Value|smicln|No Value|smicln|No Value"/>
  <p:tag name="RESPONSESGATHERED" val="True"/>
  <p:tag name="TOTALRESPONSES" val="1"/>
  <p:tag name="RESPONSECOUNT" val="1"/>
  <p:tag name="SLICED" val="False"/>
  <p:tag name="RESPONSES" val="1;"/>
  <p:tag name="CHARTSTRINGSTD" val="1 0 0"/>
  <p:tag name="CHARTSTRINGREV" val="0 0 1"/>
  <p:tag name="CHARTSTRINGSTDPER" val="1 0 0"/>
  <p:tag name="CHARTSTRINGREVPER" val="0 0 1"/>
  <p:tag name="ANONYMOUSTEMP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62"/>
  <p:tag name="FONTSIZE" val="32"/>
  <p:tag name="BULLETTYPE" val="ppBulletArabicPeriod"/>
  <p:tag name="ANSWERTEXT" val="Yea why not&#10;No way in hell&#10;It’s good enough to understand th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3B285A42604467AA3B619CDB37304D4"/>
  <p:tag name="SLIDEID" val="83B285A42604467AA3B619CDB37304D4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How well prepared are you for your midterms"/>
  <p:tag name="ANSWERSALIAS" val="All set and ready to go|smicln|I still need some practice|smicln|I’m gonna die!!!|smicln|There’s a midterm quiz???"/>
  <p:tag name="VALUES" val="No Value|smicln|No Value|smicln|No Value|smicln|No Value"/>
  <p:tag name="RESPONSESGATHERED" val="True"/>
  <p:tag name="TOTALRESPONSES" val="1"/>
  <p:tag name="RESPONSECOUNT" val="1"/>
  <p:tag name="SLICED" val="False"/>
  <p:tag name="RESPONSES" val="3;"/>
  <p:tag name="CHARTSTRINGSTD" val="0 0 1 0"/>
  <p:tag name="CHARTSTRINGREV" val="0 1 0 0"/>
  <p:tag name="CHARTSTRINGSTDPER" val="0 0 1 0"/>
  <p:tag name="CHARTSTRINGREVPER" val="0 1 0 0"/>
  <p:tag name="ANONYMOUSTEMP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93"/>
  <p:tag name="FONTSIZE" val="32"/>
  <p:tag name="BULLETTYPE" val="ppBulletArabicPeriod"/>
  <p:tag name="ANSWERTEXT" val="All set and ready to go&#10;I still need some practice&#10;I’m gonna die!!!&#10;There’s a midterm quiz???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922</Words>
  <Application>Microsoft Office PowerPoint</Application>
  <PresentationFormat>On-screen Show (4:3)</PresentationFormat>
  <Paragraphs>141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Microsoft Graph Chart</vt:lpstr>
      <vt:lpstr>Life of a CS2010 Lab TA</vt:lpstr>
      <vt:lpstr>Slides = roll your own</vt:lpstr>
      <vt:lpstr>Different tutors = different content</vt:lpstr>
      <vt:lpstr>Just ask around. Ask what our colleagues cover.</vt:lpstr>
      <vt:lpstr>I’m sure we’re the 2 best TAs around</vt:lpstr>
      <vt:lpstr>PS2 Issues</vt:lpstr>
      <vt:lpstr>Late Submissions</vt:lpstr>
      <vt:lpstr>PS 2 General Issues</vt:lpstr>
      <vt:lpstr>PS2 General Issues #2</vt:lpstr>
      <vt:lpstr>PS2 General Issues #3</vt:lpstr>
      <vt:lpstr>PS2 General Issues #4</vt:lpstr>
      <vt:lpstr>PS3 Reminders</vt:lpstr>
      <vt:lpstr>PS3 Submissions</vt:lpstr>
      <vt:lpstr>How should I zip/rar/compress my ps3</vt:lpstr>
      <vt:lpstr>General advice on PSes</vt:lpstr>
      <vt:lpstr>Uva Problems</vt:lpstr>
      <vt:lpstr>Uva 168 – Theseus and the Minotaur</vt:lpstr>
      <vt:lpstr>Uva 168 – Theseus and the Minotaur</vt:lpstr>
      <vt:lpstr>What graph data structure is appropriate for this</vt:lpstr>
      <vt:lpstr>Uva 168 – Theseus and the Minotaur</vt:lpstr>
      <vt:lpstr>Uva 168 – Theseus and the Minotaur</vt:lpstr>
      <vt:lpstr>Uva 168 – Theseus and the Minotaur</vt:lpstr>
      <vt:lpstr>Uva 168 – Theseus and the Minotaur</vt:lpstr>
      <vt:lpstr>Uva 168 – Theseus and the Minotaur</vt:lpstr>
      <vt:lpstr>Uva 168 – Theseus and the Minotaur</vt:lpstr>
      <vt:lpstr>Do you think you can solve this problem</vt:lpstr>
      <vt:lpstr>Another Uva problem</vt:lpstr>
      <vt:lpstr>Uva 469 – Wetlands of Florida</vt:lpstr>
      <vt:lpstr>Uva 469 – Wetlands of Florida</vt:lpstr>
      <vt:lpstr>Can you spot the graph?</vt:lpstr>
      <vt:lpstr>Uva 469 – Wetlands of Florida</vt:lpstr>
      <vt:lpstr>Uva 469 – Wetlands of Florida</vt:lpstr>
      <vt:lpstr>Uva 469 – Wetlands of Florida</vt:lpstr>
      <vt:lpstr>Uva 469 – Wetlands of Florida</vt:lpstr>
      <vt:lpstr>Uva 469 – Wetlands of Florida</vt:lpstr>
      <vt:lpstr>Uva 469 – Wetlands of Florida</vt:lpstr>
      <vt:lpstr>Uva 469 – Wetlands of Florida</vt:lpstr>
      <vt:lpstr>Uva 469 – Wetlands of Florida</vt:lpstr>
      <vt:lpstr>Uva 469 – Wetlands of Florida</vt:lpstr>
      <vt:lpstr>Uva 469 – Wetlands of Florida</vt:lpstr>
      <vt:lpstr>Uva 469 – Wetlands of Florida</vt:lpstr>
      <vt:lpstr>Will you try out the above Uva problems?</vt:lpstr>
      <vt:lpstr>A note on Uva problems</vt:lpstr>
      <vt:lpstr>A note on Uva problems #2</vt:lpstr>
      <vt:lpstr>Uva Problems - Solutions</vt:lpstr>
      <vt:lpstr>Exams</vt:lpstr>
      <vt:lpstr>How well prepared are you for your midterms</vt:lpstr>
      <vt:lpstr>Expect the unexpected</vt:lpstr>
      <vt:lpstr>Flip through whole script once before starting. See what’s easy and what’s hard.</vt:lpstr>
      <vt:lpstr>Do the easy stuff first</vt:lpstr>
      <vt:lpstr>Revise on big O notation. They are giveaway questions.</vt:lpstr>
      <vt:lpstr>Knowledge of fundamental sorting + searching algorithms is assumed</vt:lpstr>
      <vt:lpstr>Have helpsheets with some code.</vt:lpstr>
      <vt:lpstr>Everything on the paper can be solved with what you already learnt in the course.</vt:lpstr>
      <vt:lpstr>When in doubt, just write down what you think. You will be awarded marks.</vt:lpstr>
      <vt:lpstr>In my CS2020 experience…</vt:lpstr>
      <vt:lpstr>Help sheet = Help $!@#</vt:lpstr>
      <vt:lpstr>Good luck for midterms!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2 Issues</dc:title>
  <dc:creator>root</dc:creator>
  <cp:lastModifiedBy>root</cp:lastModifiedBy>
  <cp:revision>28</cp:revision>
  <dcterms:created xsi:type="dcterms:W3CDTF">2011-09-14T10:41:04Z</dcterms:created>
  <dcterms:modified xsi:type="dcterms:W3CDTF">2011-09-14T17:07:53Z</dcterms:modified>
</cp:coreProperties>
</file>