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9"/>
  </p:notesMasterIdLst>
  <p:sldIdLst>
    <p:sldId id="257" r:id="rId2"/>
    <p:sldId id="258" r:id="rId3"/>
    <p:sldId id="259" r:id="rId4"/>
    <p:sldId id="264" r:id="rId5"/>
    <p:sldId id="266" r:id="rId6"/>
    <p:sldId id="262" r:id="rId7"/>
    <p:sldId id="26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17" autoAdjust="0"/>
    <p:restoredTop sz="78261" autoAdjust="0"/>
  </p:normalViewPr>
  <p:slideViewPr>
    <p:cSldViewPr snapToGrid="0" snapToObjects="1">
      <p:cViewPr varScale="1">
        <p:scale>
          <a:sx n="68" d="100"/>
          <a:sy n="68" d="100"/>
        </p:scale>
        <p:origin x="-76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FD7C7-F11B-FD4E-8BEB-FC115CD363CD}" type="datetimeFigureOut">
              <a:rPr lang="en-US" smtClean="0"/>
              <a:pPr/>
              <a:t>8/9/18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088A02-9633-A74E-AB8A-6857B9B7BB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 is</a:t>
            </a:r>
            <a:r>
              <a:rPr lang="en-US" baseline="0" dirty="0" smtClean="0"/>
              <a:t> a histogram</a:t>
            </a:r>
          </a:p>
          <a:p>
            <a:r>
              <a:rPr lang="en-US" baseline="0" dirty="0" smtClean="0"/>
              <a:t>2. It is not normally distributed</a:t>
            </a:r>
          </a:p>
          <a:p>
            <a:r>
              <a:rPr lang="en-US" baseline="0" dirty="0" smtClean="0"/>
              <a:t>3. ACT has more 100% Participation </a:t>
            </a:r>
            <a:r>
              <a:rPr lang="en-US" baseline="0" dirty="0" err="1" smtClean="0"/>
              <a:t>vs</a:t>
            </a:r>
            <a:r>
              <a:rPr lang="en-US" baseline="0" dirty="0" smtClean="0"/>
              <a:t> SAT 100% Participation</a:t>
            </a:r>
          </a:p>
          <a:p>
            <a:r>
              <a:rPr lang="en-US" baseline="0" dirty="0" smtClean="0"/>
              <a:t>4. SAT Participation is low.  We must ask the question why is this?</a:t>
            </a:r>
          </a:p>
          <a:p>
            <a:r>
              <a:rPr lang="en-US" baseline="0" dirty="0" smtClean="0"/>
              <a:t>5. We might assume because the SATs are not mandatory in the low participation states, so only those who do take the test probably have there own reasons to do so whether it’s because college requires it, scholarship requires it, day of the test failing on a weekday or weekend, cost of the test, and so on….</a:t>
            </a:r>
          </a:p>
          <a:p>
            <a:r>
              <a:rPr lang="en-US" baseline="0" dirty="0" smtClean="0"/>
              <a:t>5. In the data set for SAT, only 4 states had 100% Participation. </a:t>
            </a:r>
          </a:p>
          <a:p>
            <a:r>
              <a:rPr lang="en-US" baseline="0" dirty="0" smtClean="0"/>
              <a:t>6. NOTE: Maryland was removed from the dataset because the data collected was incorrect because the scores were out of the normal range for both ACT and SAT.</a:t>
            </a:r>
          </a:p>
          <a:p>
            <a:endParaRPr lang="en-US" dirty="0"/>
          </a:p>
        </p:txBody>
      </p:sp>
      <p:sp>
        <p:nvSpPr>
          <p:cNvPr id="4" name="Slide Number Placeholder 3"/>
          <p:cNvSpPr>
            <a:spLocks noGrp="1"/>
          </p:cNvSpPr>
          <p:nvPr>
            <p:ph type="sldNum" sz="quarter" idx="10"/>
          </p:nvPr>
        </p:nvSpPr>
        <p:spPr/>
        <p:txBody>
          <a:bodyPr/>
          <a:lstStyle/>
          <a:p>
            <a:fld id="{D1088A02-9633-A74E-AB8A-6857B9B7BBED}"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is a scatter plot of the </a:t>
            </a:r>
            <a:r>
              <a:rPr lang="en-US" baseline="0" dirty="0" err="1" smtClean="0"/>
              <a:t>SAT_Total</a:t>
            </a:r>
            <a:r>
              <a:rPr lang="en-US" baseline="0" dirty="0" smtClean="0"/>
              <a:t> </a:t>
            </a:r>
            <a:r>
              <a:rPr lang="en-US" baseline="0" dirty="0" err="1" smtClean="0"/>
              <a:t>vs</a:t>
            </a:r>
            <a:r>
              <a:rPr lang="en-US" baseline="0" dirty="0" smtClean="0"/>
              <a:t> </a:t>
            </a:r>
            <a:r>
              <a:rPr lang="en-US" baseline="0" dirty="0" err="1" smtClean="0"/>
              <a:t>SAT_Participation</a:t>
            </a:r>
            <a:endParaRPr lang="en-US" dirty="0" smtClean="0"/>
          </a:p>
          <a:p>
            <a:r>
              <a:rPr lang="en-US" dirty="0" smtClean="0"/>
              <a:t>There</a:t>
            </a:r>
            <a:r>
              <a:rPr lang="en-US" baseline="0" dirty="0" smtClean="0"/>
              <a:t> is a negative correlation with the SAT participation </a:t>
            </a:r>
            <a:r>
              <a:rPr lang="en-US" baseline="0" dirty="0" err="1" smtClean="0"/>
              <a:t>vs</a:t>
            </a:r>
            <a:r>
              <a:rPr lang="en-US" baseline="0" dirty="0" smtClean="0"/>
              <a:t> the SAT Totals</a:t>
            </a:r>
          </a:p>
          <a:p>
            <a:r>
              <a:rPr lang="en-US" baseline="0" dirty="0" smtClean="0"/>
              <a:t>Thus, we can’t sell on the fact that if you make it mandatory for high school graduation and SAT scores to increase. </a:t>
            </a:r>
          </a:p>
        </p:txBody>
      </p:sp>
      <p:sp>
        <p:nvSpPr>
          <p:cNvPr id="4" name="Slide Number Placeholder 3"/>
          <p:cNvSpPr>
            <a:spLocks noGrp="1"/>
          </p:cNvSpPr>
          <p:nvPr>
            <p:ph type="sldNum" sz="quarter" idx="10"/>
          </p:nvPr>
        </p:nvSpPr>
        <p:spPr/>
        <p:txBody>
          <a:bodyPr/>
          <a:lstStyle/>
          <a:p>
            <a:fld id="{D1088A02-9633-A74E-AB8A-6857B9B7BBE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Researching</a:t>
            </a:r>
            <a:r>
              <a:rPr lang="en-US" baseline="0" dirty="0" smtClean="0"/>
              <a:t> why a state got 100% participation.</a:t>
            </a:r>
          </a:p>
          <a:p>
            <a:r>
              <a:rPr lang="en-US" baseline="0" dirty="0" smtClean="0"/>
              <a:t>Connecticut was a good candidate</a:t>
            </a:r>
          </a:p>
          <a:p>
            <a:endParaRPr lang="en-US" dirty="0"/>
          </a:p>
        </p:txBody>
      </p:sp>
      <p:sp>
        <p:nvSpPr>
          <p:cNvPr id="4" name="Slide Number Placeholder 3"/>
          <p:cNvSpPr>
            <a:spLocks noGrp="1"/>
          </p:cNvSpPr>
          <p:nvPr>
            <p:ph type="sldNum" sz="quarter" idx="10"/>
          </p:nvPr>
        </p:nvSpPr>
        <p:spPr/>
        <p:txBody>
          <a:bodyPr/>
          <a:lstStyle/>
          <a:p>
            <a:fld id="{D1088A02-9633-A74E-AB8A-6857B9B7BBE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Researching</a:t>
            </a:r>
            <a:r>
              <a:rPr lang="en-US" baseline="0" dirty="0" smtClean="0"/>
              <a:t> ACT 100% Participation.</a:t>
            </a:r>
          </a:p>
          <a:p>
            <a:r>
              <a:rPr lang="en-US" baseline="0" dirty="0" smtClean="0"/>
              <a:t>Completely free in Utah</a:t>
            </a:r>
          </a:p>
          <a:p>
            <a:r>
              <a:rPr lang="en-US" baseline="0" dirty="0" smtClean="0"/>
              <a:t>Results in a high SAT score, but SAT participation only 3%</a:t>
            </a:r>
          </a:p>
          <a:p>
            <a:r>
              <a:rPr lang="en-US" baseline="0" dirty="0" smtClean="0"/>
              <a:t>Because ACT is free to take, why take SAT? SAT needs to be more competitive</a:t>
            </a:r>
            <a:endParaRPr lang="en-US" dirty="0"/>
          </a:p>
        </p:txBody>
      </p:sp>
      <p:sp>
        <p:nvSpPr>
          <p:cNvPr id="4" name="Slide Number Placeholder 3"/>
          <p:cNvSpPr>
            <a:spLocks noGrp="1"/>
          </p:cNvSpPr>
          <p:nvPr>
            <p:ph type="sldNum" sz="quarter" idx="10"/>
          </p:nvPr>
        </p:nvSpPr>
        <p:spPr/>
        <p:txBody>
          <a:bodyPr/>
          <a:lstStyle/>
          <a:p>
            <a:fld id="{D1088A02-9633-A74E-AB8A-6857B9B7BBED}"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Unfortunately, with</a:t>
            </a:r>
            <a:r>
              <a:rPr lang="en-US" baseline="0" dirty="0" smtClean="0"/>
              <a:t> the limited data given, I cannot give a scientific recommendation for improving the SAT participation percentage without further research. There seems to be some weak correlation between higher scores and low participation and if the state has high SAT participation than it low ACT participation.</a:t>
            </a:r>
          </a:p>
          <a:p>
            <a:pPr marL="228600" indent="-228600">
              <a:buAutoNum type="arabicPeriod"/>
            </a:pPr>
            <a:r>
              <a:rPr lang="en-US" baseline="0" dirty="0" smtClean="0"/>
              <a:t>We need more data over a period of time.</a:t>
            </a:r>
          </a:p>
          <a:p>
            <a:pPr marL="228600" indent="-228600">
              <a:buAutoNum type="arabicPeriod"/>
            </a:pPr>
            <a:r>
              <a:rPr lang="en-US" baseline="0" dirty="0" smtClean="0"/>
              <a:t>State level high school graduation requirements.</a:t>
            </a:r>
          </a:p>
          <a:p>
            <a:pPr marL="228600" indent="-228600">
              <a:buAutoNum type="arabicPeriod"/>
            </a:pPr>
            <a:r>
              <a:rPr lang="en-US" baseline="0" dirty="0" smtClean="0"/>
              <a:t>Look at low, mid, and high tier for cost of SAT</a:t>
            </a:r>
          </a:p>
          <a:p>
            <a:pPr marL="228600" indent="-228600">
              <a:buAutoNum type="arabicPeriod"/>
            </a:pPr>
            <a:r>
              <a:rPr lang="en-US" baseline="0" dirty="0" smtClean="0"/>
              <a:t>Increase incentives for taking SAT, scholarships, work with venture capitalist to only accept SATs as the standard</a:t>
            </a:r>
          </a:p>
          <a:p>
            <a:pPr marL="228600" indent="-228600">
              <a:buAutoNum type="arabicPeriod"/>
            </a:pPr>
            <a:r>
              <a:rPr lang="en-US" baseline="0" dirty="0" smtClean="0"/>
              <a:t>Research which day of the week is most accessible for students to take the exam. </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D1088A02-9633-A74E-AB8A-6857B9B7BBED}"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E3FCF-DB92-E84F-9644-75B5E326960C}" type="datetimeFigureOut">
              <a:rPr lang="en-US" smtClean="0"/>
              <a:pPr/>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3FCF-DB92-E84F-9644-75B5E326960C}" type="datetimeFigureOut">
              <a:rPr lang="en-US" smtClean="0"/>
              <a:pPr/>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3FCF-DB92-E84F-9644-75B5E326960C}" type="datetimeFigureOut">
              <a:rPr lang="en-US" smtClean="0"/>
              <a:pPr/>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3FCF-DB92-E84F-9644-75B5E326960C}" type="datetimeFigureOut">
              <a:rPr lang="en-US" smtClean="0"/>
              <a:pPr/>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E3FCF-DB92-E84F-9644-75B5E326960C}" type="datetimeFigureOut">
              <a:rPr lang="en-US" smtClean="0"/>
              <a:pPr/>
              <a:t>8/9/18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E3FCF-DB92-E84F-9644-75B5E326960C}" type="datetimeFigureOut">
              <a:rPr lang="en-US" smtClean="0"/>
              <a:pPr/>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E3FCF-DB92-E84F-9644-75B5E326960C}" type="datetimeFigureOut">
              <a:rPr lang="en-US" smtClean="0"/>
              <a:pPr/>
              <a:t>8/9/18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E3FCF-DB92-E84F-9644-75B5E326960C}" type="datetimeFigureOut">
              <a:rPr lang="en-US" smtClean="0"/>
              <a:pPr/>
              <a:t>8/9/18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E3FCF-DB92-E84F-9644-75B5E326960C}" type="datetimeFigureOut">
              <a:rPr lang="en-US" smtClean="0"/>
              <a:pPr/>
              <a:t>8/9/18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E3FCF-DB92-E84F-9644-75B5E326960C}" type="datetimeFigureOut">
              <a:rPr lang="en-US" smtClean="0"/>
              <a:pPr/>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E3FCF-DB92-E84F-9644-75B5E326960C}" type="datetimeFigureOut">
              <a:rPr lang="en-US" smtClean="0"/>
              <a:pPr/>
              <a:t>8/9/18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8A595-007A-D74E-A5C5-C2960B79F3C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E3FCF-DB92-E84F-9644-75B5E326960C}" type="datetimeFigureOut">
              <a:rPr lang="en-US" smtClean="0"/>
              <a:pPr/>
              <a:t>8/9/18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8A595-007A-D74E-A5C5-C2960B79F3C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www.edweek.org/ew/section/multimedia/states-require-students-take-sat-or-act.html" TargetMode="External"/><Relationship Id="rId4" Type="http://schemas.openxmlformats.org/officeDocument/2006/relationships/hyperlink" Target="https://www.nytimes.com/2015/08/07/nyregion/connecticut-to-require-all-11th-graders-to-take-the-sat.html" TargetMode="External"/><Relationship Id="rId1" Type="http://schemas.openxmlformats.org/officeDocument/2006/relationships/slideLayout" Target="../slideLayouts/slideLayout6.xml"/><Relationship Id="rId2" Type="http://schemas.openxmlformats.org/officeDocument/2006/relationships/hyperlink" Target="https://magoosh.com/hs/act/2017/states-provide-act-fre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How to </a:t>
            </a:r>
            <a:r>
              <a:rPr lang="en-US" dirty="0" smtClean="0"/>
              <a:t>Increase SAT Participation Percentage in the US</a:t>
            </a:r>
            <a:endParaRPr lang="en-US" dirty="0"/>
          </a:p>
        </p:txBody>
      </p:sp>
      <p:sp>
        <p:nvSpPr>
          <p:cNvPr id="5" name="Subtitle 4"/>
          <p:cNvSpPr>
            <a:spLocks noGrp="1"/>
          </p:cNvSpPr>
          <p:nvPr>
            <p:ph type="subTitle" idx="1"/>
          </p:nvPr>
        </p:nvSpPr>
        <p:spPr/>
        <p:txBody>
          <a:bodyPr/>
          <a:lstStyle/>
          <a:p>
            <a:r>
              <a:rPr lang="en-US" dirty="0" smtClean="0"/>
              <a:t>Nguyen </a:t>
            </a:r>
            <a:r>
              <a:rPr lang="en-US" dirty="0" smtClean="0"/>
              <a:t>Pham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5" name="Content Placeholder 14" descr="Hist_Participation.png"/>
          <p:cNvPicPr>
            <a:picLocks noGrp="1" noChangeAspect="1"/>
          </p:cNvPicPr>
          <p:nvPr>
            <p:ph idx="1"/>
          </p:nvPr>
        </p:nvPicPr>
        <p:blipFill>
          <a:blip r:embed="rId3"/>
          <a:srcRect t="-14475" b="-14475"/>
          <a:stretch>
            <a:fillRect/>
          </a:stretch>
        </p:blipFill>
        <p:spPr>
          <a:xfrm>
            <a:off x="113967" y="683766"/>
            <a:ext cx="8889484" cy="488887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 name="Picture 1" descr="regplot_SAT_PART_vs_SAT_TOTAL.png"/>
          <p:cNvPicPr>
            <a:picLocks noChangeAspect="1"/>
          </p:cNvPicPr>
          <p:nvPr/>
        </p:nvPicPr>
        <p:blipFill>
          <a:blip r:embed="rId3"/>
          <a:stretch>
            <a:fillRect/>
          </a:stretch>
        </p:blipFill>
        <p:spPr>
          <a:xfrm>
            <a:off x="983787" y="648924"/>
            <a:ext cx="7140595" cy="477829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Connecticut</a:t>
            </a:r>
            <a:endParaRPr lang="en-US" dirty="0"/>
          </a:p>
        </p:txBody>
      </p:sp>
      <p:sp>
        <p:nvSpPr>
          <p:cNvPr id="3" name="Content Placeholder 2"/>
          <p:cNvSpPr>
            <a:spLocks noGrp="1"/>
          </p:cNvSpPr>
          <p:nvPr>
            <p:ph idx="1"/>
          </p:nvPr>
        </p:nvSpPr>
        <p:spPr/>
        <p:txBody>
          <a:bodyPr/>
          <a:lstStyle/>
          <a:p>
            <a:r>
              <a:rPr lang="en-US" dirty="0" smtClean="0"/>
              <a:t>100% Participation in the SAT</a:t>
            </a:r>
          </a:p>
          <a:p>
            <a:r>
              <a:rPr lang="en-US" dirty="0" smtClean="0"/>
              <a:t>Average Total Score: 1041</a:t>
            </a:r>
          </a:p>
          <a:p>
            <a:r>
              <a:rPr lang="en-US" dirty="0" smtClean="0"/>
              <a:t>All High School Juniors are required to take the SAT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Utah</a:t>
            </a:r>
            <a:endParaRPr lang="en-US" dirty="0"/>
          </a:p>
        </p:txBody>
      </p:sp>
      <p:sp>
        <p:nvSpPr>
          <p:cNvPr id="3" name="Content Placeholder 2"/>
          <p:cNvSpPr>
            <a:spLocks noGrp="1"/>
          </p:cNvSpPr>
          <p:nvPr>
            <p:ph idx="1"/>
          </p:nvPr>
        </p:nvSpPr>
        <p:spPr/>
        <p:txBody>
          <a:bodyPr/>
          <a:lstStyle/>
          <a:p>
            <a:r>
              <a:rPr lang="en-US" dirty="0" smtClean="0"/>
              <a:t>SAT Participation = 3%</a:t>
            </a:r>
          </a:p>
          <a:p>
            <a:r>
              <a:rPr lang="en-US" dirty="0" smtClean="0"/>
              <a:t>High SAT scores 1238</a:t>
            </a:r>
          </a:p>
          <a:p>
            <a:r>
              <a:rPr lang="en-US" dirty="0" smtClean="0"/>
              <a:t>ACT Participation = 100%</a:t>
            </a:r>
          </a:p>
          <a:p>
            <a:r>
              <a:rPr lang="en-US" dirty="0" smtClean="0"/>
              <a:t>ACT Cost = Free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Recommendations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Rectangle 2"/>
          <p:cNvSpPr/>
          <p:nvPr/>
        </p:nvSpPr>
        <p:spPr>
          <a:xfrm>
            <a:off x="457200" y="1643306"/>
            <a:ext cx="8229600" cy="3416320"/>
          </a:xfrm>
          <a:prstGeom prst="rect">
            <a:avLst/>
          </a:prstGeom>
        </p:spPr>
        <p:txBody>
          <a:bodyPr wrap="square">
            <a:spAutoFit/>
          </a:bodyPr>
          <a:lstStyle/>
          <a:p>
            <a:r>
              <a:rPr lang="en-US" dirty="0" smtClean="0">
                <a:hlinkClick r:id="rId2"/>
              </a:rPr>
              <a:t>https://magoosh.com/hs/act/2017/states-provide-act-free</a:t>
            </a:r>
            <a:r>
              <a:rPr lang="en-US" dirty="0" smtClean="0">
                <a:hlinkClick r:id="rId2"/>
              </a:rPr>
              <a:t>/</a:t>
            </a:r>
            <a:endParaRPr lang="en-US" dirty="0" smtClean="0"/>
          </a:p>
          <a:p>
            <a:endParaRPr lang="en-US" dirty="0" smtClean="0"/>
          </a:p>
          <a:p>
            <a:r>
              <a:rPr lang="en-US" dirty="0" smtClean="0">
                <a:hlinkClick r:id="rId3"/>
              </a:rPr>
              <a:t>https://www.edweek.org/ew/section/multimedia/states-require-students-take-sat-or-</a:t>
            </a:r>
            <a:r>
              <a:rPr lang="en-US" dirty="0" smtClean="0">
                <a:hlinkClick r:id="rId3"/>
              </a:rPr>
              <a:t>act.html</a:t>
            </a:r>
            <a:endParaRPr lang="en-US" dirty="0" smtClean="0"/>
          </a:p>
          <a:p>
            <a:endParaRPr lang="en-US" dirty="0" smtClean="0"/>
          </a:p>
          <a:p>
            <a:r>
              <a:rPr lang="en-US" dirty="0" smtClean="0">
                <a:hlinkClick r:id="rId4"/>
              </a:rPr>
              <a:t>https://www.nytimes.com/2015/08/07/nyregion/connecticut-to-require-all-11th-graders-to-take-the-</a:t>
            </a:r>
            <a:r>
              <a:rPr lang="en-US" dirty="0" smtClean="0">
                <a:hlinkClick r:id="rId4"/>
              </a:rPr>
              <a:t>sat.html</a:t>
            </a:r>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1386</TotalTime>
  <Words>509</Words>
  <Application>Microsoft Macintosh PowerPoint</Application>
  <PresentationFormat>On-screen Show (4:3)</PresentationFormat>
  <Paragraphs>48</Paragraphs>
  <Slides>7</Slides>
  <Notes>5</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Office Theme</vt:lpstr>
      <vt:lpstr>How to Increase SAT Participation Percentage in the US</vt:lpstr>
      <vt:lpstr>Slide 2</vt:lpstr>
      <vt:lpstr>Slide 3</vt:lpstr>
      <vt:lpstr>Connecticut</vt:lpstr>
      <vt:lpstr>Utah</vt:lpstr>
      <vt:lpstr>Recommendations</vt:lpstr>
      <vt:lpstr>Resources</vt:lpstr>
    </vt:vector>
  </TitlesOfParts>
  <Company>MikeyPham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Mikey Pham</dc:creator>
  <cp:lastModifiedBy>Mikey Pham</cp:lastModifiedBy>
  <cp:revision>9</cp:revision>
  <dcterms:created xsi:type="dcterms:W3CDTF">2018-08-09T22:39:38Z</dcterms:created>
  <dcterms:modified xsi:type="dcterms:W3CDTF">2018-08-10T05:12:15Z</dcterms:modified>
</cp:coreProperties>
</file>